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6"/>
  </p:notesMasterIdLst>
  <p:sldIdLst>
    <p:sldId id="349" r:id="rId3"/>
    <p:sldId id="613" r:id="rId4"/>
    <p:sldId id="584" r:id="rId5"/>
    <p:sldId id="265" r:id="rId6"/>
    <p:sldId id="266" r:id="rId7"/>
    <p:sldId id="270" r:id="rId8"/>
    <p:sldId id="272" r:id="rId9"/>
    <p:sldId id="586" r:id="rId10"/>
    <p:sldId id="599" r:id="rId11"/>
    <p:sldId id="600" r:id="rId12"/>
    <p:sldId id="601" r:id="rId13"/>
    <p:sldId id="602" r:id="rId14"/>
    <p:sldId id="603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269" r:id="rId23"/>
    <p:sldId id="591" r:id="rId24"/>
    <p:sldId id="59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3243" autoAdjust="0"/>
  </p:normalViewPr>
  <p:slideViewPr>
    <p:cSldViewPr>
      <p:cViewPr varScale="1">
        <p:scale>
          <a:sx n="95" d="100"/>
          <a:sy n="95" d="100"/>
        </p:scale>
        <p:origin x="208" y="664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12/05/2019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7C1-39F0-6B4D-97A4-A4A771F4B69C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63F-974F-8C47-81F3-C93ED822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2019-05-12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Evacuation Plan 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Fredrik Jörud </a:t>
            </a:r>
          </a:p>
          <a:p>
            <a:pPr defTabSz="315314"/>
            <a:r>
              <a:rPr lang="sv-SE" sz="1800" dirty="0" err="1">
                <a:solidFill>
                  <a:srgbClr val="FFFFFF"/>
                </a:solidFill>
              </a:rPr>
              <a:t>Fire</a:t>
            </a:r>
            <a:r>
              <a:rPr lang="sv-SE" sz="1800" dirty="0">
                <a:solidFill>
                  <a:srgbClr val="FFFFFF"/>
                </a:solidFill>
              </a:rPr>
              <a:t> </a:t>
            </a:r>
            <a:r>
              <a:rPr lang="sv-SE" sz="1800" dirty="0" err="1">
                <a:solidFill>
                  <a:srgbClr val="FFFFFF"/>
                </a:solidFill>
              </a:rPr>
              <a:t>Protection</a:t>
            </a:r>
            <a:r>
              <a:rPr lang="sv-SE" sz="1800" dirty="0">
                <a:solidFill>
                  <a:srgbClr val="FFFFFF"/>
                </a:solidFill>
              </a:rPr>
              <a:t> </a:t>
            </a:r>
            <a:r>
              <a:rPr lang="sv-SE" sz="1800" dirty="0" err="1">
                <a:solidFill>
                  <a:srgbClr val="FFFFFF"/>
                </a:solidFill>
              </a:rPr>
              <a:t>Engineer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190510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F76C-71AF-D040-8A58-C8676153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Assemble evacuation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66FED-FDF6-9548-816B-AC0F14C4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C45A-C850-364A-AB1E-33369A914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BC0F5-A776-7F41-B741-2F002C6E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82" y="2897579"/>
            <a:ext cx="1776818" cy="2334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E6240-AE20-0549-A917-DCC58A443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3099458"/>
            <a:ext cx="1437818" cy="2345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74FC0-CBA1-2A4B-A950-1BF7B846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530" y="2420641"/>
            <a:ext cx="1407144" cy="1851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6CC01-981E-DE47-810C-0F5A7012E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046" y="3992697"/>
            <a:ext cx="1091716" cy="1436469"/>
          </a:xfrm>
          <a:prstGeom prst="rect">
            <a:avLst/>
          </a:prstGeom>
        </p:spPr>
      </p:pic>
      <p:sp>
        <p:nvSpPr>
          <p:cNvPr id="15" name="Oval Callout 14">
            <a:extLst>
              <a:ext uri="{FF2B5EF4-FFF2-40B4-BE49-F238E27FC236}">
                <a16:creationId xmlns:a16="http://schemas.microsoft.com/office/drawing/2014/main" id="{82A1EB9A-A9C7-A74A-BB8F-52BB902BC281}"/>
              </a:ext>
            </a:extLst>
          </p:cNvPr>
          <p:cNvSpPr/>
          <p:nvPr/>
        </p:nvSpPr>
        <p:spPr>
          <a:xfrm>
            <a:off x="6873418" y="3429000"/>
            <a:ext cx="3255030" cy="1497563"/>
          </a:xfrm>
          <a:prstGeom prst="wedgeEllipseCallout">
            <a:avLst>
              <a:gd name="adj1" fmla="val -62939"/>
              <a:gd name="adj2" fmla="val -94276"/>
            </a:avLst>
          </a:prstGeom>
          <a:solidFill>
            <a:srgbClr val="00B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Collect the evacuation notes!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B6D36-2FB4-5A42-B529-BC4C912A8571}"/>
              </a:ext>
            </a:extLst>
          </p:cNvPr>
          <p:cNvSpPr txBox="1"/>
          <p:nvPr/>
        </p:nvSpPr>
        <p:spPr>
          <a:xfrm>
            <a:off x="5533901" y="3760026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928FF-76CA-C34F-A2B0-B5E3E8693456}"/>
              </a:ext>
            </a:extLst>
          </p:cNvPr>
          <p:cNvSpPr txBox="1"/>
          <p:nvPr/>
        </p:nvSpPr>
        <p:spPr>
          <a:xfrm>
            <a:off x="5833711" y="2143390"/>
            <a:ext cx="61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APC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425D1F-7254-6543-B316-1960C6D2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573" y="5444834"/>
            <a:ext cx="659413" cy="11967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C5029A-0DA2-5848-8D7C-FD76E5AC1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872" y="5631736"/>
            <a:ext cx="659413" cy="11967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830C2E-05EA-D049-A10A-27F7884EE276}"/>
              </a:ext>
            </a:extLst>
          </p:cNvPr>
          <p:cNvSpPr txBox="1"/>
          <p:nvPr/>
        </p:nvSpPr>
        <p:spPr>
          <a:xfrm>
            <a:off x="4690822" y="5159211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BCADC-BC68-2D4C-955E-822FBB9D5500}"/>
              </a:ext>
            </a:extLst>
          </p:cNvPr>
          <p:cNvSpPr txBox="1"/>
          <p:nvPr/>
        </p:nvSpPr>
        <p:spPr>
          <a:xfrm>
            <a:off x="4282270" y="5362190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632352-E6CB-7942-AAFF-6C9DF0BE4939}"/>
              </a:ext>
            </a:extLst>
          </p:cNvPr>
          <p:cNvSpPr/>
          <p:nvPr/>
        </p:nvSpPr>
        <p:spPr>
          <a:xfrm>
            <a:off x="261376" y="1057904"/>
            <a:ext cx="1968811" cy="1176402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603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F76C-71AF-D040-8A58-C8676153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Keep evacuees informed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2454-625E-434C-A614-825F1A93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7812-14F2-EA48-B7F6-428FC4AA7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774FC0-CBA1-2A4B-A950-1BF7B846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7" y="2432516"/>
            <a:ext cx="1407144" cy="18515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B928FF-76CA-C34F-A2B0-B5E3E8693456}"/>
              </a:ext>
            </a:extLst>
          </p:cNvPr>
          <p:cNvSpPr txBox="1"/>
          <p:nvPr/>
        </p:nvSpPr>
        <p:spPr>
          <a:xfrm>
            <a:off x="2247368" y="2155265"/>
            <a:ext cx="61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APC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3C47C-F7D5-544A-AA55-550BD124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93" y="2767809"/>
            <a:ext cx="659413" cy="1196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1F63BE9-687D-5C44-9A32-1CAE208FF945}"/>
              </a:ext>
            </a:extLst>
          </p:cNvPr>
          <p:cNvSpPr txBox="1"/>
          <p:nvPr/>
        </p:nvSpPr>
        <p:spPr>
          <a:xfrm>
            <a:off x="5527191" y="2498263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6087C3-DB09-A241-9B56-C706F2E0E37F}"/>
              </a:ext>
            </a:extLst>
          </p:cNvPr>
          <p:cNvSpPr/>
          <p:nvPr/>
        </p:nvSpPr>
        <p:spPr>
          <a:xfrm>
            <a:off x="104437" y="979842"/>
            <a:ext cx="1973750" cy="1374838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4</a:t>
            </a:r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E61ACA7D-160D-1944-A248-57C4D88728EE}"/>
              </a:ext>
            </a:extLst>
          </p:cNvPr>
          <p:cNvSpPr/>
          <p:nvPr/>
        </p:nvSpPr>
        <p:spPr>
          <a:xfrm rot="16200000">
            <a:off x="6600710" y="2521646"/>
            <a:ext cx="463138" cy="7354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EBEE7D-34ED-924D-ACBE-49ED203F061F}"/>
              </a:ext>
            </a:extLst>
          </p:cNvPr>
          <p:cNvSpPr txBox="1"/>
          <p:nvPr/>
        </p:nvSpPr>
        <p:spPr>
          <a:xfrm>
            <a:off x="7752184" y="2210065"/>
            <a:ext cx="4622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Evac alarm in offices </a:t>
            </a:r>
          </a:p>
          <a:p>
            <a:r>
              <a:rPr lang="en-GB" sz="2800" dirty="0"/>
              <a:t>– Root cause is not yet known </a:t>
            </a:r>
          </a:p>
          <a:p>
            <a:r>
              <a:rPr lang="en-GB" sz="2800" dirty="0"/>
              <a:t>– Swipe access cards </a:t>
            </a:r>
          </a:p>
          <a:p>
            <a:r>
              <a:rPr lang="en-GB" sz="2800" dirty="0"/>
              <a:t>- evacuees coming from Building# assemble behind me! 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C867544-ACEC-EA44-83EF-E680B51FCC6A}"/>
              </a:ext>
            </a:extLst>
          </p:cNvPr>
          <p:cNvSpPr/>
          <p:nvPr/>
        </p:nvSpPr>
        <p:spPr>
          <a:xfrm rot="2289846">
            <a:off x="6947066" y="2597973"/>
            <a:ext cx="499962" cy="5608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268F719-019F-6045-B13C-C45D31F38264}"/>
              </a:ext>
            </a:extLst>
          </p:cNvPr>
          <p:cNvSpPr/>
          <p:nvPr/>
        </p:nvSpPr>
        <p:spPr>
          <a:xfrm rot="2289846">
            <a:off x="6718424" y="2373548"/>
            <a:ext cx="957246" cy="9880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4E8DADDE-A524-6E4D-AD77-BAF211C5542F}"/>
              </a:ext>
            </a:extLst>
          </p:cNvPr>
          <p:cNvSpPr/>
          <p:nvPr/>
        </p:nvSpPr>
        <p:spPr>
          <a:xfrm rot="7304473" flipV="1">
            <a:off x="6460124" y="2993135"/>
            <a:ext cx="285480" cy="207019"/>
          </a:xfrm>
          <a:prstGeom prst="arc">
            <a:avLst>
              <a:gd name="adj1" fmla="val 16200000"/>
              <a:gd name="adj2" fmla="val 709703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7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7427-9111-3743-A3A2-BCBB199E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STATUS to Shift Leader (SL)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63C5D-C9B8-0B4E-90F8-2C61214DF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65E0-3313-A44E-9A7D-9B8EDDEA2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271AA-4E4B-9742-A0AA-DAEAB0B0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232" y="4285067"/>
            <a:ext cx="1407144" cy="1851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73B33-3DE2-3040-8444-3ACD9D245644}"/>
              </a:ext>
            </a:extLst>
          </p:cNvPr>
          <p:cNvSpPr txBox="1"/>
          <p:nvPr/>
        </p:nvSpPr>
        <p:spPr>
          <a:xfrm>
            <a:off x="3862413" y="4007816"/>
            <a:ext cx="61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APC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2252C-0525-1647-98B1-9FED674A9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43" y="2055291"/>
            <a:ext cx="659413" cy="1196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D35E7-184E-6246-B807-61EC0C657273}"/>
              </a:ext>
            </a:extLst>
          </p:cNvPr>
          <p:cNvSpPr txBox="1"/>
          <p:nvPr/>
        </p:nvSpPr>
        <p:spPr>
          <a:xfrm>
            <a:off x="8177366" y="1716470"/>
            <a:ext cx="128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84FBDA-DE60-4847-948C-3AB7578FF274}"/>
              </a:ext>
            </a:extLst>
          </p:cNvPr>
          <p:cNvSpPr/>
          <p:nvPr/>
        </p:nvSpPr>
        <p:spPr>
          <a:xfrm>
            <a:off x="838200" y="1474414"/>
            <a:ext cx="1973750" cy="1374838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E4E0BE-4875-A24C-8D25-910EC4713A25}"/>
              </a:ext>
            </a:extLst>
          </p:cNvPr>
          <p:cNvCxnSpPr>
            <a:cxnSpLocks/>
          </p:cNvCxnSpPr>
          <p:nvPr/>
        </p:nvCxnSpPr>
        <p:spPr>
          <a:xfrm flipV="1">
            <a:off x="5818909" y="2914247"/>
            <a:ext cx="1957834" cy="81262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1D2FD-5463-A84C-A588-BFC127D896F6}"/>
              </a:ext>
            </a:extLst>
          </p:cNvPr>
          <p:cNvCxnSpPr>
            <a:cxnSpLocks/>
          </p:cNvCxnSpPr>
          <p:nvPr/>
        </p:nvCxnSpPr>
        <p:spPr>
          <a:xfrm flipH="1">
            <a:off x="5100376" y="3872687"/>
            <a:ext cx="1131344" cy="50446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37B1C-AFCF-B144-B049-DCD215BA75D8}"/>
              </a:ext>
            </a:extLst>
          </p:cNvPr>
          <p:cNvCxnSpPr/>
          <p:nvPr/>
        </p:nvCxnSpPr>
        <p:spPr>
          <a:xfrm flipH="1" flipV="1">
            <a:off x="5843792" y="3723580"/>
            <a:ext cx="387928" cy="152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F87B99-F6C6-C046-8BE3-469ADEFF4F26}"/>
              </a:ext>
            </a:extLst>
          </p:cNvPr>
          <p:cNvSpPr txBox="1"/>
          <p:nvPr/>
        </p:nvSpPr>
        <p:spPr>
          <a:xfrm>
            <a:off x="6144563" y="3387914"/>
            <a:ext cx="6288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Radio from APC</a:t>
            </a:r>
            <a:r>
              <a:rPr lang="en-GB" sz="2800" dirty="0"/>
              <a:t>.</a:t>
            </a:r>
          </a:p>
          <a:p>
            <a:r>
              <a:rPr lang="en-GB" sz="2800" dirty="0"/>
              <a:t>“SL, SL </a:t>
            </a:r>
          </a:p>
          <a:p>
            <a:r>
              <a:rPr lang="en-GB" sz="2800" dirty="0"/>
              <a:t>– Everybody is evacuated from Building#  </a:t>
            </a:r>
          </a:p>
          <a:p>
            <a:r>
              <a:rPr lang="en-GB" sz="2800" dirty="0"/>
              <a:t>– Evacuation is </a:t>
            </a:r>
            <a:r>
              <a:rPr lang="en-GB" sz="2800" u="sng" dirty="0"/>
              <a:t>not</a:t>
            </a:r>
            <a:r>
              <a:rPr lang="en-GB" sz="2800" dirty="0"/>
              <a:t> confirmed from Building#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7AB94-9DAE-0C47-9112-DB36D9DE1AC9}"/>
              </a:ext>
            </a:extLst>
          </p:cNvPr>
          <p:cNvSpPr txBox="1"/>
          <p:nvPr/>
        </p:nvSpPr>
        <p:spPr>
          <a:xfrm>
            <a:off x="4048543" y="6969732"/>
            <a:ext cx="825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*Use “Gate Guard” until SL is operational in the emergency preparedness organisation</a:t>
            </a:r>
          </a:p>
        </p:txBody>
      </p:sp>
    </p:spTree>
    <p:extLst>
      <p:ext uri="{BB962C8B-B14F-4D97-AF65-F5344CB8AC3E}">
        <p14:creationId xmlns:p14="http://schemas.microsoft.com/office/powerpoint/2010/main" val="93857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25B4-E8DD-E546-BAF4-E755FE27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Bad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C9EA-9243-3B49-A090-C2B65A641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B6167E-D995-1F44-B055-8E402E857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20FB6-191F-DF47-A99C-0148CDFA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83" y="3671455"/>
            <a:ext cx="4287459" cy="178954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56768CC-F68A-6A4C-A322-8BC606CAC119}"/>
              </a:ext>
            </a:extLst>
          </p:cNvPr>
          <p:cNvSpPr/>
          <p:nvPr/>
        </p:nvSpPr>
        <p:spPr>
          <a:xfrm>
            <a:off x="4461160" y="1233055"/>
            <a:ext cx="6996545" cy="1565563"/>
          </a:xfrm>
          <a:prstGeom prst="cloud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3CCF4D8E-D096-604C-B9D3-85CF1898F892}"/>
              </a:ext>
            </a:extLst>
          </p:cNvPr>
          <p:cNvSpPr/>
          <p:nvPr/>
        </p:nvSpPr>
        <p:spPr>
          <a:xfrm rot="937499">
            <a:off x="5361705" y="2582212"/>
            <a:ext cx="1690255" cy="872837"/>
          </a:xfrm>
          <a:prstGeom prst="lightningBol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B5843-E161-2C48-A028-343FCA6D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4" y="3827864"/>
            <a:ext cx="1407144" cy="1851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EF80A-18F2-174A-932B-E516E2568E9F}"/>
              </a:ext>
            </a:extLst>
          </p:cNvPr>
          <p:cNvSpPr txBox="1"/>
          <p:nvPr/>
        </p:nvSpPr>
        <p:spPr>
          <a:xfrm>
            <a:off x="432925" y="3550613"/>
            <a:ext cx="61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APC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D6A59-4129-D84A-B71D-F802BD851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93" y="5123077"/>
            <a:ext cx="659413" cy="119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2F4E5-4D1C-C141-B80C-FAB0EA1ECB2C}"/>
              </a:ext>
            </a:extLst>
          </p:cNvPr>
          <p:cNvSpPr txBox="1"/>
          <p:nvPr/>
        </p:nvSpPr>
        <p:spPr>
          <a:xfrm>
            <a:off x="1537091" y="4853531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D9A51930-BBD7-0A45-88B9-9596C4DC304F}"/>
              </a:ext>
            </a:extLst>
          </p:cNvPr>
          <p:cNvSpPr/>
          <p:nvPr/>
        </p:nvSpPr>
        <p:spPr>
          <a:xfrm rot="16200000">
            <a:off x="2610610" y="4876914"/>
            <a:ext cx="463138" cy="7354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E9F3F-AAE6-634D-9A57-547C92AB96A5}"/>
              </a:ext>
            </a:extLst>
          </p:cNvPr>
          <p:cNvSpPr txBox="1"/>
          <p:nvPr/>
        </p:nvSpPr>
        <p:spPr>
          <a:xfrm>
            <a:off x="3639883" y="4399080"/>
            <a:ext cx="2900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Because of bad weather - we will go indoors – Follow me!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769369B-E5BA-2245-8C2D-7DA5C0BE2E70}"/>
              </a:ext>
            </a:extLst>
          </p:cNvPr>
          <p:cNvSpPr/>
          <p:nvPr/>
        </p:nvSpPr>
        <p:spPr>
          <a:xfrm rot="2289846">
            <a:off x="2956966" y="4953241"/>
            <a:ext cx="499962" cy="5608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3D1DDF5-8966-314D-99E4-01E7F8A2DF76}"/>
              </a:ext>
            </a:extLst>
          </p:cNvPr>
          <p:cNvSpPr/>
          <p:nvPr/>
        </p:nvSpPr>
        <p:spPr>
          <a:xfrm rot="2289846">
            <a:off x="2728324" y="4728816"/>
            <a:ext cx="957246" cy="9880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DD24523-8E6A-9344-8709-444F57B97B35}"/>
              </a:ext>
            </a:extLst>
          </p:cNvPr>
          <p:cNvSpPr/>
          <p:nvPr/>
        </p:nvSpPr>
        <p:spPr>
          <a:xfrm rot="7304473" flipV="1">
            <a:off x="2470024" y="5348403"/>
            <a:ext cx="285480" cy="207019"/>
          </a:xfrm>
          <a:prstGeom prst="arc">
            <a:avLst>
              <a:gd name="adj1" fmla="val 16200000"/>
              <a:gd name="adj2" fmla="val 709703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326C6D1F-6E89-1541-B9C2-64E483C3BC07}"/>
              </a:ext>
            </a:extLst>
          </p:cNvPr>
          <p:cNvSpPr/>
          <p:nvPr/>
        </p:nvSpPr>
        <p:spPr>
          <a:xfrm>
            <a:off x="1447854" y="2511805"/>
            <a:ext cx="3222620" cy="1430770"/>
          </a:xfrm>
          <a:prstGeom prst="wedgeEllipseCallout">
            <a:avLst>
              <a:gd name="adj1" fmla="val -62520"/>
              <a:gd name="adj2" fmla="val 58424"/>
            </a:avLst>
          </a:prstGeom>
          <a:solidFill>
            <a:srgbClr val="00B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Check if you can access  building xx – use megaphone - call for people to follow you indoors!</a:t>
            </a:r>
          </a:p>
        </p:txBody>
      </p:sp>
    </p:spTree>
    <p:extLst>
      <p:ext uri="{BB962C8B-B14F-4D97-AF65-F5344CB8AC3E}">
        <p14:creationId xmlns:p14="http://schemas.microsoft.com/office/powerpoint/2010/main" val="366442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4DE4-0B54-C54E-A72D-201324B1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6C948-0272-B74D-B212-A5BB7685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B0422-D074-D343-B076-5BA3775FC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471FC-5007-9E4F-A472-1379BE2B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6" y="2577"/>
            <a:ext cx="1220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5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D8A8-4370-4A48-8E8A-08A5B15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E76550-5F06-9447-82CD-8F9A7DF90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456" cy="68643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BF6D-E07D-D643-8335-C30A5A7F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5D02B-0A36-FA45-8B79-6A024AAAF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6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B361-BB52-9C41-80C0-DFA1BA6E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5A460-1FB3-5040-9341-1EF5F754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C64D0-0CE3-474E-999A-67D9BA2E0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FDD0D-DF88-B94A-B555-EA29A838A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" y="0"/>
            <a:ext cx="10321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5494-0DB7-1741-B2F4-55166DD1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8C442-3F62-F542-AE08-955170FC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63750-E71C-B845-AED8-E2A449BFC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47BBA-FE67-A146-B236-58C50D82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3"/>
            <a:ext cx="10128448" cy="678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861D6-EC94-A54B-A40A-6DDD4E7A5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914"/>
            <a:ext cx="10128448" cy="61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0E4E-5E44-F042-96B5-A18111CA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97C0D-1BDB-5347-A6E1-3B342D0C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7E983-E7FF-B845-80D4-E5B5A9C77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AA90F-4D74-4F46-A062-043317EF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12198"/>
            <a:ext cx="11149086" cy="17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3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DA72-8E54-9D45-B6A1-0B5C7EA0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CA903-C2ED-5641-9477-906EE25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E70A4-B2DD-8849-8C5F-82D332BEB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CD6DB-A193-604E-A10F-5DB495D09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2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3345-D504-D440-A249-74BF4799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52BA9-7C11-CA4A-9510-2942FA71E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2800" b="1" dirty="0"/>
          </a:p>
          <a:p>
            <a:pPr marL="0" indent="0" algn="ctr">
              <a:buNone/>
            </a:pPr>
            <a:r>
              <a:rPr lang="en-GB" sz="3600" b="1" dirty="0"/>
              <a:t>the </a:t>
            </a:r>
            <a:r>
              <a:rPr lang="en-GB" sz="3600" b="1" dirty="0" err="1"/>
              <a:t>licencee</a:t>
            </a:r>
            <a:r>
              <a:rPr lang="en-GB" sz="3600" b="1" dirty="0"/>
              <a:t> shall</a:t>
            </a:r>
            <a:r>
              <a:rPr lang="sv-SE" sz="3600" b="1" dirty="0"/>
              <a:t> in </a:t>
            </a:r>
            <a:r>
              <a:rPr lang="sv-SE" sz="3600" b="1" dirty="0" err="1"/>
              <a:t>conjunction</a:t>
            </a:r>
            <a:r>
              <a:rPr lang="sv-SE" sz="3600" b="1" dirty="0"/>
              <a:t> </a:t>
            </a:r>
            <a:r>
              <a:rPr lang="sv-SE" sz="3600" b="1" dirty="0" err="1"/>
              <a:t>with</a:t>
            </a:r>
            <a:r>
              <a:rPr lang="sv-SE" sz="3600" b="1" dirty="0"/>
              <a:t> an </a:t>
            </a:r>
            <a:r>
              <a:rPr lang="sv-SE" sz="3600" b="1" dirty="0" err="1"/>
              <a:t>evacuation</a:t>
            </a:r>
            <a:r>
              <a:rPr lang="sv-SE" sz="3600" b="1" dirty="0"/>
              <a:t>, as far as reasonably </a:t>
            </a:r>
            <a:r>
              <a:rPr lang="sv-SE" sz="3600" b="1" dirty="0" err="1"/>
              <a:t>possible</a:t>
            </a:r>
            <a:r>
              <a:rPr lang="sv-SE" sz="3600" b="1" dirty="0"/>
              <a:t>, </a:t>
            </a:r>
            <a:r>
              <a:rPr lang="sv-SE" sz="3600" b="1" dirty="0" err="1"/>
              <a:t>verify</a:t>
            </a:r>
            <a:r>
              <a:rPr lang="sv-SE" sz="3600" b="1" dirty="0"/>
              <a:t> </a:t>
            </a:r>
            <a:r>
              <a:rPr lang="sv-SE" sz="3600" b="1" dirty="0" err="1"/>
              <a:t>that</a:t>
            </a:r>
            <a:r>
              <a:rPr lang="sv-SE" sz="3600" b="1" dirty="0"/>
              <a:t> relevant areas and </a:t>
            </a:r>
            <a:r>
              <a:rPr lang="sv-SE" sz="3600" b="1" dirty="0" err="1"/>
              <a:t>spaces</a:t>
            </a:r>
            <a:r>
              <a:rPr lang="sv-SE" sz="3600" b="1" dirty="0"/>
              <a:t> </a:t>
            </a:r>
            <a:r>
              <a:rPr lang="sv-SE" sz="3600" b="1" dirty="0" err="1"/>
              <a:t>have</a:t>
            </a:r>
            <a:r>
              <a:rPr lang="sv-SE" sz="3600" b="1" dirty="0"/>
              <a:t> </a:t>
            </a:r>
            <a:r>
              <a:rPr lang="sv-SE" sz="3600" b="1" dirty="0" err="1"/>
              <a:t>been</a:t>
            </a:r>
            <a:r>
              <a:rPr lang="sv-SE" sz="3600" b="1" dirty="0"/>
              <a:t> </a:t>
            </a:r>
            <a:r>
              <a:rPr lang="sv-SE" sz="3600" b="1" dirty="0" err="1"/>
              <a:t>evacuated</a:t>
            </a:r>
            <a:r>
              <a:rPr lang="sv-SE" sz="3600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7B9D2-A462-004C-AA1E-4189F350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37CF-41ED-0643-99E5-71B367F2D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07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B57C-A109-F34B-BE9B-B6A8F9CE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23EF7-5F07-744C-B788-5A65A8174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5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FFE1D6-E5E0-C34D-BCC5-E4F77B10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9974810" cy="6870258"/>
          </a:xfrm>
          <a:prstGeom prst="rect">
            <a:avLst/>
          </a:prstGeom>
        </p:spPr>
      </p:pic>
      <p:pic>
        <p:nvPicPr>
          <p:cNvPr id="5" name="Picture 2" descr="\\cern.ch\dfs\Users\a\apolato\Documents\Andrea Polato\CV_UTILS\PICS\Fire.gif">
            <a:extLst>
              <a:ext uri="{FF2B5EF4-FFF2-40B4-BE49-F238E27FC236}">
                <a16:creationId xmlns:a16="http://schemas.microsoft.com/office/drawing/2014/main" id="{F2B2AA4A-DE4B-8A43-B5B4-AC9CB8F8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20" y="4426612"/>
            <a:ext cx="584635" cy="584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4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1E61E-C479-3140-8A84-874D6E12E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65" y="2428210"/>
            <a:ext cx="10972800" cy="4345166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11D76D-F5F3-9F4A-9649-F3F3D44ED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65" y="1444990"/>
            <a:ext cx="9518848" cy="59055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0C1AD-0C46-3745-AA33-21F47B28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704" y="1227781"/>
            <a:ext cx="12408138" cy="5660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BF59B-E93E-DD42-90D5-DA5A9B8707E4}"/>
              </a:ext>
            </a:extLst>
          </p:cNvPr>
          <p:cNvSpPr txBox="1"/>
          <p:nvPr/>
        </p:nvSpPr>
        <p:spPr>
          <a:xfrm>
            <a:off x="3898408" y="7164124"/>
            <a:ext cx="825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*Use “Gate Guard” until SL is operational in the emergency preparedness organisation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4C0506-B0BE-DD4C-AEC8-BB691FCF8E85}"/>
              </a:ext>
            </a:extLst>
          </p:cNvPr>
          <p:cNvSpPr txBox="1">
            <a:spLocks/>
          </p:cNvSpPr>
          <p:nvPr/>
        </p:nvSpPr>
        <p:spPr>
          <a:xfrm>
            <a:off x="609600" y="346646"/>
            <a:ext cx="9518848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Objective</a:t>
            </a:r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1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6F9864-11A8-604D-BFA3-A2B60CB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0485" y="2414587"/>
            <a:ext cx="4800600" cy="6858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D7E18-20DD-9B44-B7E2-41203F3B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Evacuation notes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FD56-6411-AE4E-AAAA-493313479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93E63-4E70-7B4C-98F3-703D10059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098C4-0FF4-9340-B087-78BA4C79BF4C}"/>
              </a:ext>
            </a:extLst>
          </p:cNvPr>
          <p:cNvSpPr txBox="1"/>
          <p:nvPr/>
        </p:nvSpPr>
        <p:spPr>
          <a:xfrm>
            <a:off x="69399" y="1665984"/>
            <a:ext cx="1797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On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87C0D2-6C97-884B-9547-B8B576583D3C}"/>
              </a:ext>
            </a:extLst>
          </p:cNvPr>
          <p:cNvSpPr txBox="1"/>
          <p:nvPr/>
        </p:nvSpPr>
        <p:spPr>
          <a:xfrm>
            <a:off x="878116" y="3249388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D5775-F0BE-C445-8F56-8C1352BDA130}"/>
              </a:ext>
            </a:extLst>
          </p:cNvPr>
          <p:cNvSpPr txBox="1"/>
          <p:nvPr/>
        </p:nvSpPr>
        <p:spPr>
          <a:xfrm>
            <a:off x="1119416" y="429403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A33CF-B5AC-5B45-A1B5-D44C5358CA6B}"/>
              </a:ext>
            </a:extLst>
          </p:cNvPr>
          <p:cNvSpPr txBox="1"/>
          <p:nvPr/>
        </p:nvSpPr>
        <p:spPr>
          <a:xfrm>
            <a:off x="878115" y="3714257"/>
            <a:ext cx="1647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Test stand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2F003-F8DD-8C40-819C-7F6BA77E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302" y="2152353"/>
            <a:ext cx="4241800" cy="55626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003877-B5A2-DB4B-BFF8-7D471F14ABAF}"/>
              </a:ext>
            </a:extLst>
          </p:cNvPr>
          <p:cNvSpPr txBox="1"/>
          <p:nvPr/>
        </p:nvSpPr>
        <p:spPr>
          <a:xfrm>
            <a:off x="3002306" y="1505446"/>
            <a:ext cx="4664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In conference room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FBD93-B38D-0D42-AB2E-6DC55197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19" y="2414587"/>
            <a:ext cx="4114800" cy="56007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64138D-58CF-EE47-8ED4-A19CCB012EEA}"/>
              </a:ext>
            </a:extLst>
          </p:cNvPr>
          <p:cNvSpPr txBox="1"/>
          <p:nvPr/>
        </p:nvSpPr>
        <p:spPr>
          <a:xfrm>
            <a:off x="8655839" y="1382912"/>
            <a:ext cx="3027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At ODH area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9E5389-EA60-664D-919D-10FEDA5A8D3B}"/>
              </a:ext>
            </a:extLst>
          </p:cNvPr>
          <p:cNvSpPr txBox="1"/>
          <p:nvPr/>
        </p:nvSpPr>
        <p:spPr>
          <a:xfrm>
            <a:off x="5495633" y="31405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BA687C-605D-B346-A222-A26792F06FCF}"/>
              </a:ext>
            </a:extLst>
          </p:cNvPr>
          <p:cNvSpPr txBox="1"/>
          <p:nvPr/>
        </p:nvSpPr>
        <p:spPr>
          <a:xfrm>
            <a:off x="5736933" y="41851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1CD0B-7EDE-5C45-8653-84E196A29F3B}"/>
              </a:ext>
            </a:extLst>
          </p:cNvPr>
          <p:cNvSpPr txBox="1"/>
          <p:nvPr/>
        </p:nvSpPr>
        <p:spPr>
          <a:xfrm>
            <a:off x="5495632" y="3605404"/>
            <a:ext cx="1710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Brightness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BE4B1C-1FDE-BA48-8325-80C1D39ACB8C}"/>
              </a:ext>
            </a:extLst>
          </p:cNvPr>
          <p:cNvSpPr txBox="1"/>
          <p:nvPr/>
        </p:nvSpPr>
        <p:spPr>
          <a:xfrm>
            <a:off x="9925120" y="2594265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2D406D-4DA9-E740-A5F3-4CF764291A30}"/>
              </a:ext>
            </a:extLst>
          </p:cNvPr>
          <p:cNvSpPr txBox="1"/>
          <p:nvPr/>
        </p:nvSpPr>
        <p:spPr>
          <a:xfrm>
            <a:off x="10166420" y="357953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52BDF-D452-884E-A666-6485742C9C16}"/>
              </a:ext>
            </a:extLst>
          </p:cNvPr>
          <p:cNvSpPr txBox="1"/>
          <p:nvPr/>
        </p:nvSpPr>
        <p:spPr>
          <a:xfrm>
            <a:off x="9925119" y="3059134"/>
            <a:ext cx="1450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Cold Box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D6CED0B-E178-F34C-99BE-0A0062782D58}"/>
              </a:ext>
            </a:extLst>
          </p:cNvPr>
          <p:cNvSpPr/>
          <p:nvPr/>
        </p:nvSpPr>
        <p:spPr>
          <a:xfrm>
            <a:off x="8158348" y="4708399"/>
            <a:ext cx="2291938" cy="38611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2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4333F0-7D8C-964F-92A2-5D8E7E73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799"/>
            <a:ext cx="11936033" cy="5291837"/>
          </a:xfrm>
          <a:prstGeom prst="rect">
            <a:avLst/>
          </a:prstGeom>
        </p:spPr>
      </p:pic>
      <p:pic>
        <p:nvPicPr>
          <p:cNvPr id="41" name="Content Placeholder 5">
            <a:extLst>
              <a:ext uri="{FF2B5EF4-FFF2-40B4-BE49-F238E27FC236}">
                <a16:creationId xmlns:a16="http://schemas.microsoft.com/office/drawing/2014/main" id="{1B61E2E2-7634-5949-A402-DA718CF9D7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982" y="3924587"/>
            <a:ext cx="224018" cy="227066"/>
          </a:xfrm>
          <a:prstGeom prst="rect">
            <a:avLst/>
          </a:prstGeom>
        </p:spPr>
      </p:pic>
      <p:pic>
        <p:nvPicPr>
          <p:cNvPr id="42" name="Content Placeholder 5">
            <a:extLst>
              <a:ext uri="{FF2B5EF4-FFF2-40B4-BE49-F238E27FC236}">
                <a16:creationId xmlns:a16="http://schemas.microsoft.com/office/drawing/2014/main" id="{DC5D8A70-7B64-C448-9385-757360DCCD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5943402"/>
            <a:ext cx="432048" cy="437926"/>
          </a:xfrm>
          <a:prstGeom prst="rect">
            <a:avLst/>
          </a:prstGeom>
        </p:spPr>
      </p:pic>
      <p:pic>
        <p:nvPicPr>
          <p:cNvPr id="48" name="Content Placeholder 5">
            <a:extLst>
              <a:ext uri="{FF2B5EF4-FFF2-40B4-BE49-F238E27FC236}">
                <a16:creationId xmlns:a16="http://schemas.microsoft.com/office/drawing/2014/main" id="{3A228341-301A-4F47-9A8C-B932533D0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523" y="5078192"/>
            <a:ext cx="440042" cy="4460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DC4F93-4728-5440-AF18-9C374B65CFFE}"/>
              </a:ext>
            </a:extLst>
          </p:cNvPr>
          <p:cNvSpPr/>
          <p:nvPr/>
        </p:nvSpPr>
        <p:spPr>
          <a:xfrm>
            <a:off x="5871982" y="3924587"/>
            <a:ext cx="224018" cy="227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E5C05C-F283-BD47-A6E8-0AA16D8BAF8B}"/>
              </a:ext>
            </a:extLst>
          </p:cNvPr>
          <p:cNvSpPr/>
          <p:nvPr/>
        </p:nvSpPr>
        <p:spPr>
          <a:xfrm>
            <a:off x="7490120" y="2492896"/>
            <a:ext cx="766120" cy="427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SEC Reception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739990-2846-EB42-935F-EC735CCF460E}"/>
              </a:ext>
            </a:extLst>
          </p:cNvPr>
          <p:cNvSpPr/>
          <p:nvPr/>
        </p:nvSpPr>
        <p:spPr>
          <a:xfrm>
            <a:off x="10226424" y="4153745"/>
            <a:ext cx="766120" cy="427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ESS Reception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EEA842-0D79-6B45-99E1-70C80169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</a:t>
            </a:r>
            <a:r>
              <a:rPr lang="en-GB" b="1" dirty="0"/>
              <a:t>ffice area assembly points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5CF024-6BFC-5E4A-913B-FA6033B8BA4A}"/>
              </a:ext>
            </a:extLst>
          </p:cNvPr>
          <p:cNvSpPr/>
          <p:nvPr/>
        </p:nvSpPr>
        <p:spPr>
          <a:xfrm>
            <a:off x="9552384" y="4221088"/>
            <a:ext cx="216024" cy="240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46F880-E486-7042-9B27-D9A6F9DA242E}"/>
              </a:ext>
            </a:extLst>
          </p:cNvPr>
          <p:cNvSpPr/>
          <p:nvPr/>
        </p:nvSpPr>
        <p:spPr>
          <a:xfrm>
            <a:off x="8248245" y="2564904"/>
            <a:ext cx="224019" cy="201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595BF-7D71-904A-99B9-0C2705ECE837}"/>
              </a:ext>
            </a:extLst>
          </p:cNvPr>
          <p:cNvSpPr txBox="1"/>
          <p:nvPr/>
        </p:nvSpPr>
        <p:spPr>
          <a:xfrm>
            <a:off x="8692730" y="1780312"/>
            <a:ext cx="1080120" cy="3577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GB" sz="2000" dirty="0"/>
              <a:t>Thursday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B5101E-0F31-364D-BD73-8829801B4B4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360254" y="1959166"/>
            <a:ext cx="332476" cy="5664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7E6378-AABE-B147-A8D9-737D02DB7C5A}"/>
              </a:ext>
            </a:extLst>
          </p:cNvPr>
          <p:cNvSpPr txBox="1"/>
          <p:nvPr/>
        </p:nvSpPr>
        <p:spPr>
          <a:xfrm>
            <a:off x="10056440" y="3429000"/>
            <a:ext cx="1440160" cy="3577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GB" sz="2000" dirty="0"/>
              <a:t>Your 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0B6742-8B0B-B348-85FC-F8982E0140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9723964" y="3607854"/>
            <a:ext cx="332476" cy="5664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0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CF9CFB1-4625-184B-BE86-4BF9EE8E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Temporary assembly points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28C46-BA45-DA48-B5FD-CA3F7766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3394C-9A4B-9C43-9AA9-A144DFC8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A235A-397D-0244-9AF0-9DA5FE1C9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30000" pressure="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07" y="1417638"/>
            <a:ext cx="11215562" cy="578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01257-C447-6545-B169-FC66B1952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04" y="2867454"/>
            <a:ext cx="216024" cy="216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B127A-51DA-1B4E-B52C-94120724A8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92" y="5209655"/>
            <a:ext cx="216024" cy="216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64393-BA4D-814A-B9D0-3D613C749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064" y="4635893"/>
            <a:ext cx="216024" cy="2160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0B4B0-0C5B-AE47-BA1A-0C64FABEB3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8" y="6394443"/>
            <a:ext cx="216024" cy="216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CDC7F8-D604-6849-9125-63F35838CD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907" y="6056890"/>
            <a:ext cx="216024" cy="2160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7308E6-A0F0-5348-A72E-234E65793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41" y="5871500"/>
            <a:ext cx="216024" cy="216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02F52A-BA6D-4342-85F2-0592B79E5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394" y="3626412"/>
            <a:ext cx="216024" cy="216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CDA721-B98B-DB43-BEBA-396AFC78BB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891" y="4708998"/>
            <a:ext cx="216024" cy="216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77B6EBD-C967-A348-AB92-D642B3964469}"/>
              </a:ext>
            </a:extLst>
          </p:cNvPr>
          <p:cNvSpPr/>
          <p:nvPr/>
        </p:nvSpPr>
        <p:spPr>
          <a:xfrm>
            <a:off x="6744072" y="5373216"/>
            <a:ext cx="216024" cy="240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C3FD8-365F-7C45-B8CC-455D0F9744E8}"/>
              </a:ext>
            </a:extLst>
          </p:cNvPr>
          <p:cNvSpPr txBox="1"/>
          <p:nvPr/>
        </p:nvSpPr>
        <p:spPr>
          <a:xfrm>
            <a:off x="7248128" y="4581128"/>
            <a:ext cx="1368152" cy="3577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GB" sz="2000" dirty="0"/>
              <a:t>Your position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2CC012-648E-EE42-8D55-871DDACA507B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915652" y="4759982"/>
            <a:ext cx="332476" cy="5664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2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D3583-A68A-E64B-9454-E96387C5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115876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6775A4-8015-ED4F-9B9D-2227837511F9}"/>
              </a:ext>
            </a:extLst>
          </p:cNvPr>
          <p:cNvSpPr/>
          <p:nvPr/>
        </p:nvSpPr>
        <p:spPr>
          <a:xfrm>
            <a:off x="3414568" y="3429001"/>
            <a:ext cx="1699260" cy="213359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D02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94AF3-E1BA-2741-BC51-C32D78CCAA22}"/>
              </a:ext>
            </a:extLst>
          </p:cNvPr>
          <p:cNvSpPr/>
          <p:nvPr/>
        </p:nvSpPr>
        <p:spPr>
          <a:xfrm>
            <a:off x="3414568" y="3345180"/>
            <a:ext cx="586740" cy="182880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92E62-CF89-D84C-8A46-DB811667AAAC}"/>
              </a:ext>
            </a:extLst>
          </p:cNvPr>
          <p:cNvSpPr/>
          <p:nvPr/>
        </p:nvSpPr>
        <p:spPr>
          <a:xfrm>
            <a:off x="3414568" y="3531870"/>
            <a:ext cx="586740" cy="182880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424B3-35D1-B840-8105-6D086F5E0146}"/>
              </a:ext>
            </a:extLst>
          </p:cNvPr>
          <p:cNvSpPr/>
          <p:nvPr/>
        </p:nvSpPr>
        <p:spPr>
          <a:xfrm rot="5400000">
            <a:off x="3168823" y="3469005"/>
            <a:ext cx="369570" cy="121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MCR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47CC59-9BA3-144A-909C-354E34DEE81F}"/>
              </a:ext>
            </a:extLst>
          </p:cNvPr>
          <p:cNvSpPr/>
          <p:nvPr/>
        </p:nvSpPr>
        <p:spPr>
          <a:xfrm>
            <a:off x="3650788" y="3691890"/>
            <a:ext cx="1463040" cy="5448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54153-5A35-7544-8872-55CBBAADD458}"/>
              </a:ext>
            </a:extLst>
          </p:cNvPr>
          <p:cNvSpPr/>
          <p:nvPr/>
        </p:nvSpPr>
        <p:spPr>
          <a:xfrm>
            <a:off x="4001308" y="3646169"/>
            <a:ext cx="1203960" cy="1181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98E62-017B-B549-B7B6-A7CB9B498592}"/>
              </a:ext>
            </a:extLst>
          </p:cNvPr>
          <p:cNvSpPr/>
          <p:nvPr/>
        </p:nvSpPr>
        <p:spPr>
          <a:xfrm>
            <a:off x="4504228" y="4236720"/>
            <a:ext cx="502920" cy="2209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D07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24E74A-36C0-134B-BD2C-07751C61C8C8}"/>
              </a:ext>
            </a:extLst>
          </p:cNvPr>
          <p:cNvSpPr/>
          <p:nvPr/>
        </p:nvSpPr>
        <p:spPr>
          <a:xfrm>
            <a:off x="4995718" y="3851908"/>
            <a:ext cx="327660" cy="3238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55B28-3941-B64C-9251-112571D08E61}"/>
              </a:ext>
            </a:extLst>
          </p:cNvPr>
          <p:cNvSpPr/>
          <p:nvPr/>
        </p:nvSpPr>
        <p:spPr>
          <a:xfrm>
            <a:off x="3414568" y="3838574"/>
            <a:ext cx="350520" cy="3981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D08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0DD122-354A-5D43-B751-CAD6ABE5B166}"/>
              </a:ext>
            </a:extLst>
          </p:cNvPr>
          <p:cNvSpPr/>
          <p:nvPr/>
        </p:nvSpPr>
        <p:spPr>
          <a:xfrm>
            <a:off x="3669838" y="4185285"/>
            <a:ext cx="57150" cy="150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1B4FC7-7530-4F48-9120-F9250C55D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300" y="3546336"/>
            <a:ext cx="288032" cy="288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28B5CD-8D0D-CF42-A786-366FC6674E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824" y="2819168"/>
            <a:ext cx="216024" cy="216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2F3D80-48E9-1C47-8EAA-371747EA4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351" y="2741672"/>
            <a:ext cx="216024" cy="216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5883D8-2771-7B4C-8BC7-F8DAA66CF0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484" y="4272003"/>
            <a:ext cx="216024" cy="2160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86984D-49AA-AF48-8F09-CA160C8D1E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799" y="4200614"/>
            <a:ext cx="216024" cy="2160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53A3B6-50CE-7944-B1EA-74B52BBCD676}"/>
              </a:ext>
            </a:extLst>
          </p:cNvPr>
          <p:cNvSpPr/>
          <p:nvPr/>
        </p:nvSpPr>
        <p:spPr>
          <a:xfrm>
            <a:off x="10469222" y="4203278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846B82-B842-9C4D-8998-3F7E3A5C7FC1}"/>
              </a:ext>
            </a:extLst>
          </p:cNvPr>
          <p:cNvSpPr/>
          <p:nvPr/>
        </p:nvSpPr>
        <p:spPr>
          <a:xfrm>
            <a:off x="5555062" y="2750036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6B11C1-CCBE-AB46-8810-F4E2AE3BEC51}"/>
              </a:ext>
            </a:extLst>
          </p:cNvPr>
          <p:cNvSpPr/>
          <p:nvPr/>
        </p:nvSpPr>
        <p:spPr>
          <a:xfrm>
            <a:off x="5368975" y="4284360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7D0EE2-AB83-4449-9A51-4E7E644456C5}"/>
              </a:ext>
            </a:extLst>
          </p:cNvPr>
          <p:cNvSpPr/>
          <p:nvPr/>
        </p:nvSpPr>
        <p:spPr>
          <a:xfrm>
            <a:off x="2304672" y="2815348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A233AA-D9D9-F848-89F5-D8D536EC660D}"/>
              </a:ext>
            </a:extLst>
          </p:cNvPr>
          <p:cNvSpPr/>
          <p:nvPr/>
        </p:nvSpPr>
        <p:spPr>
          <a:xfrm>
            <a:off x="1862712" y="3572996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430D48-09CF-AD45-ADAD-6AAF400259BB}"/>
              </a:ext>
            </a:extLst>
          </p:cNvPr>
          <p:cNvSpPr/>
          <p:nvPr/>
        </p:nvSpPr>
        <p:spPr>
          <a:xfrm rot="1918321">
            <a:off x="8094134" y="2332076"/>
            <a:ext cx="205563" cy="212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D5D821-EC6E-9D47-954F-52B4582B2BEB}"/>
              </a:ext>
            </a:extLst>
          </p:cNvPr>
          <p:cNvSpPr/>
          <p:nvPr/>
        </p:nvSpPr>
        <p:spPr>
          <a:xfrm rot="20363207">
            <a:off x="5898232" y="1470898"/>
            <a:ext cx="488215" cy="8005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34B534-7A28-684C-AAEA-C04AAF58D03E}"/>
              </a:ext>
            </a:extLst>
          </p:cNvPr>
          <p:cNvSpPr/>
          <p:nvPr/>
        </p:nvSpPr>
        <p:spPr>
          <a:xfrm rot="1177315">
            <a:off x="5573036" y="958298"/>
            <a:ext cx="223213" cy="3761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9A2709-1B26-9340-8A8B-832318C854C8}"/>
              </a:ext>
            </a:extLst>
          </p:cNvPr>
          <p:cNvSpPr/>
          <p:nvPr/>
        </p:nvSpPr>
        <p:spPr>
          <a:xfrm rot="1367966">
            <a:off x="5177773" y="2047561"/>
            <a:ext cx="516200" cy="3688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3CC5CB-8318-904A-AAE0-90D4BAF929FF}"/>
              </a:ext>
            </a:extLst>
          </p:cNvPr>
          <p:cNvSpPr/>
          <p:nvPr/>
        </p:nvSpPr>
        <p:spPr>
          <a:xfrm rot="12328298" flipH="1" flipV="1">
            <a:off x="5051629" y="2163199"/>
            <a:ext cx="120312" cy="45719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579F37-AE47-334B-8436-65EE77EF444D}"/>
              </a:ext>
            </a:extLst>
          </p:cNvPr>
          <p:cNvSpPr/>
          <p:nvPr/>
        </p:nvSpPr>
        <p:spPr>
          <a:xfrm rot="1365168">
            <a:off x="4976165" y="2123466"/>
            <a:ext cx="45719" cy="474095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99A69F-06A0-9D49-BD67-73B2ECD2E93E}"/>
              </a:ext>
            </a:extLst>
          </p:cNvPr>
          <p:cNvSpPr/>
          <p:nvPr/>
        </p:nvSpPr>
        <p:spPr>
          <a:xfrm rot="4423351">
            <a:off x="1237690" y="1256563"/>
            <a:ext cx="267935" cy="109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4421B2-9BD0-D841-B614-CE7090F1A0DA}"/>
              </a:ext>
            </a:extLst>
          </p:cNvPr>
          <p:cNvSpPr/>
          <p:nvPr/>
        </p:nvSpPr>
        <p:spPr>
          <a:xfrm rot="12328298" flipH="1" flipV="1">
            <a:off x="4949391" y="2502383"/>
            <a:ext cx="45719" cy="941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00AB40-D53E-1748-8F65-FC029AA1F247}"/>
              </a:ext>
            </a:extLst>
          </p:cNvPr>
          <p:cNvSpPr/>
          <p:nvPr/>
        </p:nvSpPr>
        <p:spPr>
          <a:xfrm rot="1367966">
            <a:off x="5088606" y="2375747"/>
            <a:ext cx="395365" cy="79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4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892797F-9753-2A4F-A1CD-30B9A212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1412776"/>
            <a:ext cx="11587655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04DC2F6-97DC-BF48-B12A-06C3296E1CCB}"/>
              </a:ext>
            </a:extLst>
          </p:cNvPr>
          <p:cNvSpPr/>
          <p:nvPr/>
        </p:nvSpPr>
        <p:spPr>
          <a:xfrm>
            <a:off x="3414568" y="4841777"/>
            <a:ext cx="1699260" cy="213359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D02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D66C34-6C51-E04D-BF17-83F20C7CEECE}"/>
              </a:ext>
            </a:extLst>
          </p:cNvPr>
          <p:cNvSpPr/>
          <p:nvPr/>
        </p:nvSpPr>
        <p:spPr>
          <a:xfrm>
            <a:off x="3414568" y="4757956"/>
            <a:ext cx="586740" cy="182880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C61DA4-C31F-B04A-9613-25F3D7265414}"/>
              </a:ext>
            </a:extLst>
          </p:cNvPr>
          <p:cNvSpPr/>
          <p:nvPr/>
        </p:nvSpPr>
        <p:spPr>
          <a:xfrm>
            <a:off x="3414568" y="4944646"/>
            <a:ext cx="586740" cy="182880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D4D185-B710-7E44-B09B-FECEED9678AB}"/>
              </a:ext>
            </a:extLst>
          </p:cNvPr>
          <p:cNvSpPr/>
          <p:nvPr/>
        </p:nvSpPr>
        <p:spPr>
          <a:xfrm rot="5400000">
            <a:off x="3168823" y="4881781"/>
            <a:ext cx="369570" cy="121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MCR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15A1F9-D447-9A40-9986-7C09C718CBA0}"/>
              </a:ext>
            </a:extLst>
          </p:cNvPr>
          <p:cNvSpPr/>
          <p:nvPr/>
        </p:nvSpPr>
        <p:spPr>
          <a:xfrm>
            <a:off x="3650788" y="5104666"/>
            <a:ext cx="1463040" cy="5448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D01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D73503-EAF2-AC45-8D5E-F766D50A770B}"/>
              </a:ext>
            </a:extLst>
          </p:cNvPr>
          <p:cNvSpPr/>
          <p:nvPr/>
        </p:nvSpPr>
        <p:spPr>
          <a:xfrm>
            <a:off x="4001308" y="5058945"/>
            <a:ext cx="1203960" cy="1181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B95A91-F290-DD40-B037-7D0603A3B031}"/>
              </a:ext>
            </a:extLst>
          </p:cNvPr>
          <p:cNvSpPr/>
          <p:nvPr/>
        </p:nvSpPr>
        <p:spPr>
          <a:xfrm>
            <a:off x="4504228" y="5649496"/>
            <a:ext cx="502920" cy="2209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D07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F1B66B-28E0-244D-B0E5-26E3FDA5B984}"/>
              </a:ext>
            </a:extLst>
          </p:cNvPr>
          <p:cNvSpPr/>
          <p:nvPr/>
        </p:nvSpPr>
        <p:spPr>
          <a:xfrm>
            <a:off x="4995718" y="5264684"/>
            <a:ext cx="327660" cy="3238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D06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1BCE08-59D2-7E4B-A4F4-BDADB1A1FF84}"/>
              </a:ext>
            </a:extLst>
          </p:cNvPr>
          <p:cNvSpPr/>
          <p:nvPr/>
        </p:nvSpPr>
        <p:spPr>
          <a:xfrm>
            <a:off x="3414568" y="5251350"/>
            <a:ext cx="350520" cy="3981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D08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7104C9-11C6-8F4E-AF06-EF869F00B730}"/>
              </a:ext>
            </a:extLst>
          </p:cNvPr>
          <p:cNvSpPr/>
          <p:nvPr/>
        </p:nvSpPr>
        <p:spPr>
          <a:xfrm>
            <a:off x="3669838" y="5598061"/>
            <a:ext cx="57150" cy="150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94A4F2-ECEA-5C46-8F81-5EC13D3B1656}"/>
              </a:ext>
            </a:extLst>
          </p:cNvPr>
          <p:cNvSpPr/>
          <p:nvPr/>
        </p:nvSpPr>
        <p:spPr>
          <a:xfrm rot="1918321">
            <a:off x="8094134" y="3744852"/>
            <a:ext cx="205563" cy="212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ED219DF-8FEE-F346-A0F8-41CF103098B4}"/>
              </a:ext>
            </a:extLst>
          </p:cNvPr>
          <p:cNvSpPr/>
          <p:nvPr/>
        </p:nvSpPr>
        <p:spPr>
          <a:xfrm rot="20363207">
            <a:off x="5898232" y="2883674"/>
            <a:ext cx="488215" cy="8005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6E616E-5518-8143-9B8B-00FECD376DA6}"/>
              </a:ext>
            </a:extLst>
          </p:cNvPr>
          <p:cNvSpPr/>
          <p:nvPr/>
        </p:nvSpPr>
        <p:spPr>
          <a:xfrm rot="1177315">
            <a:off x="5573036" y="2371074"/>
            <a:ext cx="223213" cy="3761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AB9422-C596-8F45-93AB-89BCDED8B514}"/>
              </a:ext>
            </a:extLst>
          </p:cNvPr>
          <p:cNvSpPr/>
          <p:nvPr/>
        </p:nvSpPr>
        <p:spPr>
          <a:xfrm rot="1367966">
            <a:off x="5177773" y="3460337"/>
            <a:ext cx="516200" cy="3688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184273-CB12-8247-B0E0-0F14B7298021}"/>
              </a:ext>
            </a:extLst>
          </p:cNvPr>
          <p:cNvSpPr/>
          <p:nvPr/>
        </p:nvSpPr>
        <p:spPr>
          <a:xfrm rot="12328298" flipH="1" flipV="1">
            <a:off x="5051629" y="3575975"/>
            <a:ext cx="120312" cy="45719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CB27E9-C82C-794E-8BF2-022CF17268E3}"/>
              </a:ext>
            </a:extLst>
          </p:cNvPr>
          <p:cNvSpPr/>
          <p:nvPr/>
        </p:nvSpPr>
        <p:spPr>
          <a:xfrm rot="1365168">
            <a:off x="4976165" y="3536242"/>
            <a:ext cx="45719" cy="474095"/>
          </a:xfrm>
          <a:prstGeom prst="rect">
            <a:avLst/>
          </a:prstGeom>
          <a:solidFill>
            <a:srgbClr val="FFFF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15F43D-29BF-E147-A5E4-81466999C5D1}"/>
              </a:ext>
            </a:extLst>
          </p:cNvPr>
          <p:cNvSpPr/>
          <p:nvPr/>
        </p:nvSpPr>
        <p:spPr>
          <a:xfrm rot="4423351">
            <a:off x="1237690" y="2669339"/>
            <a:ext cx="267935" cy="109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H05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C5543-BBB7-0245-9AA5-FF113B5BC058}"/>
              </a:ext>
            </a:extLst>
          </p:cNvPr>
          <p:cNvSpPr/>
          <p:nvPr/>
        </p:nvSpPr>
        <p:spPr>
          <a:xfrm rot="12328298" flipH="1" flipV="1">
            <a:off x="4949391" y="3915159"/>
            <a:ext cx="45719" cy="941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D87DA01-3AC9-3343-BF49-7C63050F7FA7}"/>
              </a:ext>
            </a:extLst>
          </p:cNvPr>
          <p:cNvSpPr/>
          <p:nvPr/>
        </p:nvSpPr>
        <p:spPr>
          <a:xfrm rot="1367966">
            <a:off x="5088606" y="3788523"/>
            <a:ext cx="395365" cy="79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775A4-8015-ED4F-9B9D-2227837511F9}"/>
              </a:ext>
            </a:extLst>
          </p:cNvPr>
          <p:cNvSpPr/>
          <p:nvPr/>
        </p:nvSpPr>
        <p:spPr>
          <a:xfrm>
            <a:off x="3414568" y="4841777"/>
            <a:ext cx="1699260" cy="213359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D02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94AF3-E1BA-2741-BC51-C32D78CCAA22}"/>
              </a:ext>
            </a:extLst>
          </p:cNvPr>
          <p:cNvSpPr/>
          <p:nvPr/>
        </p:nvSpPr>
        <p:spPr>
          <a:xfrm>
            <a:off x="3414568" y="4757956"/>
            <a:ext cx="586740" cy="182880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92E62-CF89-D84C-8A46-DB811667AAAC}"/>
              </a:ext>
            </a:extLst>
          </p:cNvPr>
          <p:cNvSpPr/>
          <p:nvPr/>
        </p:nvSpPr>
        <p:spPr>
          <a:xfrm>
            <a:off x="3414568" y="4944646"/>
            <a:ext cx="586740" cy="182880"/>
          </a:xfrm>
          <a:prstGeom prst="rect">
            <a:avLst/>
          </a:prstGeom>
          <a:solidFill>
            <a:srgbClr val="A34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424B3-35D1-B840-8105-6D086F5E0146}"/>
              </a:ext>
            </a:extLst>
          </p:cNvPr>
          <p:cNvSpPr/>
          <p:nvPr/>
        </p:nvSpPr>
        <p:spPr>
          <a:xfrm rot="5400000">
            <a:off x="3168823" y="4881781"/>
            <a:ext cx="369570" cy="121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MCR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47CC59-9BA3-144A-909C-354E34DEE81F}"/>
              </a:ext>
            </a:extLst>
          </p:cNvPr>
          <p:cNvSpPr/>
          <p:nvPr/>
        </p:nvSpPr>
        <p:spPr>
          <a:xfrm>
            <a:off x="3650788" y="5104666"/>
            <a:ext cx="1463040" cy="5448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54153-5A35-7544-8872-55CBBAADD458}"/>
              </a:ext>
            </a:extLst>
          </p:cNvPr>
          <p:cNvSpPr/>
          <p:nvPr/>
        </p:nvSpPr>
        <p:spPr>
          <a:xfrm>
            <a:off x="4001308" y="5058945"/>
            <a:ext cx="1203960" cy="1181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98E62-017B-B549-B7B6-A7CB9B498592}"/>
              </a:ext>
            </a:extLst>
          </p:cNvPr>
          <p:cNvSpPr/>
          <p:nvPr/>
        </p:nvSpPr>
        <p:spPr>
          <a:xfrm>
            <a:off x="4504228" y="5649496"/>
            <a:ext cx="502920" cy="2209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D07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24E74A-36C0-134B-BD2C-07751C61C8C8}"/>
              </a:ext>
            </a:extLst>
          </p:cNvPr>
          <p:cNvSpPr/>
          <p:nvPr/>
        </p:nvSpPr>
        <p:spPr>
          <a:xfrm>
            <a:off x="4995718" y="5264684"/>
            <a:ext cx="327660" cy="3238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55B28-3941-B64C-9251-112571D08E61}"/>
              </a:ext>
            </a:extLst>
          </p:cNvPr>
          <p:cNvSpPr/>
          <p:nvPr/>
        </p:nvSpPr>
        <p:spPr>
          <a:xfrm>
            <a:off x="3414568" y="5251350"/>
            <a:ext cx="350520" cy="3981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D08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0DD122-354A-5D43-B751-CAD6ABE5B166}"/>
              </a:ext>
            </a:extLst>
          </p:cNvPr>
          <p:cNvSpPr/>
          <p:nvPr/>
        </p:nvSpPr>
        <p:spPr>
          <a:xfrm>
            <a:off x="3669838" y="5598061"/>
            <a:ext cx="57150" cy="150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1B4FC7-7530-4F48-9120-F9250C55D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300" y="4959112"/>
            <a:ext cx="288032" cy="288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28B5CD-8D0D-CF42-A786-366FC6674E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96" y="4242834"/>
            <a:ext cx="216024" cy="216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2F3D80-48E9-1C47-8EAA-371747EA4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711" y="4154448"/>
            <a:ext cx="216024" cy="216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5883D8-2771-7B4C-8BC7-F8DAA66CF0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557" y="5679190"/>
            <a:ext cx="216024" cy="2160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86984D-49AA-AF48-8F09-CA160C8D1E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112" y="5635162"/>
            <a:ext cx="216024" cy="2160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53A3B6-50CE-7944-B1EA-74B52BBCD676}"/>
              </a:ext>
            </a:extLst>
          </p:cNvPr>
          <p:cNvSpPr/>
          <p:nvPr/>
        </p:nvSpPr>
        <p:spPr>
          <a:xfrm>
            <a:off x="10541892" y="5637826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846B82-B842-9C4D-8998-3F7E3A5C7FC1}"/>
              </a:ext>
            </a:extLst>
          </p:cNvPr>
          <p:cNvSpPr/>
          <p:nvPr/>
        </p:nvSpPr>
        <p:spPr>
          <a:xfrm>
            <a:off x="5599779" y="4162812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6B11C1-CCBE-AB46-8810-F4E2AE3BEC51}"/>
              </a:ext>
            </a:extLst>
          </p:cNvPr>
          <p:cNvSpPr/>
          <p:nvPr/>
        </p:nvSpPr>
        <p:spPr>
          <a:xfrm>
            <a:off x="5431049" y="5679190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7D0EE2-AB83-4449-9A51-4E7E644456C5}"/>
              </a:ext>
            </a:extLst>
          </p:cNvPr>
          <p:cNvSpPr/>
          <p:nvPr/>
        </p:nvSpPr>
        <p:spPr>
          <a:xfrm>
            <a:off x="2326444" y="4239014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A233AA-D9D9-F848-89F5-D8D536EC660D}"/>
              </a:ext>
            </a:extLst>
          </p:cNvPr>
          <p:cNvSpPr/>
          <p:nvPr/>
        </p:nvSpPr>
        <p:spPr>
          <a:xfrm>
            <a:off x="1862712" y="4985772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A7B23B-1298-394B-80C3-85D4649CB9AF}"/>
              </a:ext>
            </a:extLst>
          </p:cNvPr>
          <p:cNvCxnSpPr>
            <a:cxnSpLocks/>
          </p:cNvCxnSpPr>
          <p:nvPr/>
        </p:nvCxnSpPr>
        <p:spPr>
          <a:xfrm flipH="1">
            <a:off x="3502064" y="4905420"/>
            <a:ext cx="249396" cy="2468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21CDA-2316-A44C-9C34-CD82375270F3}"/>
              </a:ext>
            </a:extLst>
          </p:cNvPr>
          <p:cNvCxnSpPr>
            <a:cxnSpLocks/>
          </p:cNvCxnSpPr>
          <p:nvPr/>
        </p:nvCxnSpPr>
        <p:spPr>
          <a:xfrm>
            <a:off x="3541645" y="4947081"/>
            <a:ext cx="218285" cy="1607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C4FD01-E979-8049-B842-D79773AD26A2}"/>
              </a:ext>
            </a:extLst>
          </p:cNvPr>
          <p:cNvCxnSpPr>
            <a:cxnSpLocks/>
          </p:cNvCxnSpPr>
          <p:nvPr/>
        </p:nvCxnSpPr>
        <p:spPr>
          <a:xfrm flipH="1" flipV="1">
            <a:off x="11118062" y="5743771"/>
            <a:ext cx="275954" cy="28454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83F00C-390C-5F46-AA50-65754A7859CB}"/>
              </a:ext>
            </a:extLst>
          </p:cNvPr>
          <p:cNvCxnSpPr>
            <a:cxnSpLocks/>
          </p:cNvCxnSpPr>
          <p:nvPr/>
        </p:nvCxnSpPr>
        <p:spPr>
          <a:xfrm flipH="1">
            <a:off x="2312456" y="4154448"/>
            <a:ext cx="492259" cy="750972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5EECAE-A036-EC43-BB85-BC6961864E9B}"/>
              </a:ext>
            </a:extLst>
          </p:cNvPr>
          <p:cNvCxnSpPr>
            <a:cxnSpLocks/>
          </p:cNvCxnSpPr>
          <p:nvPr/>
        </p:nvCxnSpPr>
        <p:spPr>
          <a:xfrm flipH="1">
            <a:off x="6137844" y="4273372"/>
            <a:ext cx="3626894" cy="1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368520-EA70-F247-AAD8-C7813CD3AAA7}"/>
              </a:ext>
            </a:extLst>
          </p:cNvPr>
          <p:cNvCxnSpPr>
            <a:cxnSpLocks/>
          </p:cNvCxnSpPr>
          <p:nvPr/>
        </p:nvCxnSpPr>
        <p:spPr>
          <a:xfrm>
            <a:off x="5490841" y="5221684"/>
            <a:ext cx="47112" cy="413116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78DAACF-4564-A141-9E44-88F6318BA46A}"/>
              </a:ext>
            </a:extLst>
          </p:cNvPr>
          <p:cNvCxnSpPr>
            <a:cxnSpLocks/>
          </p:cNvCxnSpPr>
          <p:nvPr/>
        </p:nvCxnSpPr>
        <p:spPr>
          <a:xfrm flipH="1">
            <a:off x="5980670" y="5743174"/>
            <a:ext cx="4497468" cy="33115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649AA2-D464-0E4F-A7F6-FE55F9619B30}"/>
              </a:ext>
            </a:extLst>
          </p:cNvPr>
          <p:cNvCxnSpPr>
            <a:cxnSpLocks/>
            <a:stCxn id="36" idx="3"/>
          </p:cNvCxnSpPr>
          <p:nvPr/>
        </p:nvCxnSpPr>
        <p:spPr>
          <a:xfrm flipH="1">
            <a:off x="11102803" y="4841776"/>
            <a:ext cx="460172" cy="74675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1A13AD1-C468-BC4B-8221-30DAC47C3CF6}"/>
              </a:ext>
            </a:extLst>
          </p:cNvPr>
          <p:cNvCxnSpPr>
            <a:cxnSpLocks/>
          </p:cNvCxnSpPr>
          <p:nvPr/>
        </p:nvCxnSpPr>
        <p:spPr>
          <a:xfrm flipH="1">
            <a:off x="2373333" y="4273372"/>
            <a:ext cx="3164620" cy="71240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F6EB44-C8C7-F743-A29A-9EC415C2E9C1}"/>
              </a:ext>
            </a:extLst>
          </p:cNvPr>
          <p:cNvCxnSpPr>
            <a:cxnSpLocks/>
          </p:cNvCxnSpPr>
          <p:nvPr/>
        </p:nvCxnSpPr>
        <p:spPr>
          <a:xfrm flipH="1" flipV="1">
            <a:off x="2373334" y="5173248"/>
            <a:ext cx="2950044" cy="64878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A524416E-A7DD-7449-8AFA-73590045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Atmospheric release</a:t>
            </a:r>
          </a:p>
        </p:txBody>
      </p:sp>
    </p:spTree>
    <p:extLst>
      <p:ext uri="{BB962C8B-B14F-4D97-AF65-F5344CB8AC3E}">
        <p14:creationId xmlns:p14="http://schemas.microsoft.com/office/powerpoint/2010/main" val="92122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4B86EE-AABD-3844-81F2-241CE33951E6}"/>
              </a:ext>
            </a:extLst>
          </p:cNvPr>
          <p:cNvSpPr txBox="1"/>
          <p:nvPr/>
        </p:nvSpPr>
        <p:spPr>
          <a:xfrm>
            <a:off x="1398051" y="1331476"/>
            <a:ext cx="94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3F939-18BD-1F44-9D9B-6ECBAF4507A3}"/>
              </a:ext>
            </a:extLst>
          </p:cNvPr>
          <p:cNvSpPr txBox="1"/>
          <p:nvPr/>
        </p:nvSpPr>
        <p:spPr>
          <a:xfrm>
            <a:off x="4323330" y="1331476"/>
            <a:ext cx="20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Card reader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489F5-90BC-1849-92B7-2725A310E5BB}"/>
              </a:ext>
            </a:extLst>
          </p:cNvPr>
          <p:cNvSpPr txBox="1"/>
          <p:nvPr/>
        </p:nvSpPr>
        <p:spPr>
          <a:xfrm>
            <a:off x="8594520" y="1331476"/>
            <a:ext cx="140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Organisation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37580-E8D5-0845-A5A4-41F4FF8311A1}"/>
              </a:ext>
            </a:extLst>
          </p:cNvPr>
          <p:cNvCxnSpPr/>
          <p:nvPr/>
        </p:nvCxnSpPr>
        <p:spPr>
          <a:xfrm>
            <a:off x="3620530" y="1309816"/>
            <a:ext cx="0" cy="47202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C1153E-ED82-794A-946D-466746EE8FB9}"/>
              </a:ext>
            </a:extLst>
          </p:cNvPr>
          <p:cNvCxnSpPr>
            <a:cxnSpLocks/>
          </p:cNvCxnSpPr>
          <p:nvPr/>
        </p:nvCxnSpPr>
        <p:spPr>
          <a:xfrm>
            <a:off x="7319329" y="1338646"/>
            <a:ext cx="0" cy="4285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miley Face 9">
            <a:extLst>
              <a:ext uri="{FF2B5EF4-FFF2-40B4-BE49-F238E27FC236}">
                <a16:creationId xmlns:a16="http://schemas.microsoft.com/office/drawing/2014/main" id="{D89E45EF-4B1A-D243-98BD-942D48DACA79}"/>
              </a:ext>
            </a:extLst>
          </p:cNvPr>
          <p:cNvSpPr/>
          <p:nvPr/>
        </p:nvSpPr>
        <p:spPr>
          <a:xfrm>
            <a:off x="994517" y="5624244"/>
            <a:ext cx="465006" cy="35542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7A9D7-F2CA-034B-A8BA-226494DA1299}"/>
              </a:ext>
            </a:extLst>
          </p:cNvPr>
          <p:cNvSpPr txBox="1"/>
          <p:nvPr/>
        </p:nvSpPr>
        <p:spPr>
          <a:xfrm>
            <a:off x="4207077" y="4128439"/>
            <a:ext cx="212036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“Every person entering this area swipes their card”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A1AB3-7932-1E40-B498-818F166E80D5}"/>
              </a:ext>
            </a:extLst>
          </p:cNvPr>
          <p:cNvSpPr txBox="1"/>
          <p:nvPr/>
        </p:nvSpPr>
        <p:spPr>
          <a:xfrm>
            <a:off x="1076326" y="4268994"/>
            <a:ext cx="21021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- “In case of an evacuation alarm, I will evacuate immediately"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72C9B-5652-064C-BE48-5205C4EA19AD}"/>
              </a:ext>
            </a:extLst>
          </p:cNvPr>
          <p:cNvSpPr txBox="1"/>
          <p:nvPr/>
        </p:nvSpPr>
        <p:spPr>
          <a:xfrm>
            <a:off x="8289686" y="1911218"/>
            <a:ext cx="3293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Evacuation leader - Area 1, Building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AC7327-C7D8-A641-9AF0-EBBC49151A91}"/>
              </a:ext>
            </a:extLst>
          </p:cNvPr>
          <p:cNvSpPr txBox="1"/>
          <p:nvPr/>
        </p:nvSpPr>
        <p:spPr>
          <a:xfrm>
            <a:off x="8306622" y="3955915"/>
            <a:ext cx="2484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Assembly point coordinator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1A733C-52B0-774E-8600-C26D8AE4770D}"/>
              </a:ext>
            </a:extLst>
          </p:cNvPr>
          <p:cNvCxnSpPr>
            <a:cxnSpLocks/>
          </p:cNvCxnSpPr>
          <p:nvPr/>
        </p:nvCxnSpPr>
        <p:spPr>
          <a:xfrm flipH="1">
            <a:off x="5389157" y="3084444"/>
            <a:ext cx="484430" cy="106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6D47C3F-6B47-EC4E-B573-2F4C918B48B7}"/>
              </a:ext>
            </a:extLst>
          </p:cNvPr>
          <p:cNvCxnSpPr>
            <a:cxnSpLocks/>
          </p:cNvCxnSpPr>
          <p:nvPr/>
        </p:nvCxnSpPr>
        <p:spPr>
          <a:xfrm flipH="1">
            <a:off x="5369672" y="3191280"/>
            <a:ext cx="13755" cy="86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miley Face 24">
            <a:extLst>
              <a:ext uri="{FF2B5EF4-FFF2-40B4-BE49-F238E27FC236}">
                <a16:creationId xmlns:a16="http://schemas.microsoft.com/office/drawing/2014/main" id="{9024527E-DABD-B44C-85D8-F5864F87AD00}"/>
              </a:ext>
            </a:extLst>
          </p:cNvPr>
          <p:cNvSpPr/>
          <p:nvPr/>
        </p:nvSpPr>
        <p:spPr>
          <a:xfrm>
            <a:off x="4492958" y="1702972"/>
            <a:ext cx="465006" cy="35542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5C19A3-C372-1345-B947-B2DC9C91D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240" y="5811775"/>
            <a:ext cx="483154" cy="4831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A48663-E631-4A45-8FF9-EF763E414ADF}"/>
              </a:ext>
            </a:extLst>
          </p:cNvPr>
          <p:cNvSpPr txBox="1"/>
          <p:nvPr/>
        </p:nvSpPr>
        <p:spPr>
          <a:xfrm>
            <a:off x="4421231" y="3127595"/>
            <a:ext cx="96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Swipe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A98655-C892-4945-83D3-0FBD58E66A32}"/>
              </a:ext>
            </a:extLst>
          </p:cNvPr>
          <p:cNvSpPr txBox="1"/>
          <p:nvPr/>
        </p:nvSpPr>
        <p:spPr>
          <a:xfrm>
            <a:off x="5302836" y="5707180"/>
            <a:ext cx="96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Swipe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DD90AC-CED7-2641-898B-26D99F1E03D3}"/>
              </a:ext>
            </a:extLst>
          </p:cNvPr>
          <p:cNvSpPr txBox="1"/>
          <p:nvPr/>
        </p:nvSpPr>
        <p:spPr>
          <a:xfrm>
            <a:off x="730749" y="1919378"/>
            <a:ext cx="2193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Evacuation alarm types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D2E868-1A74-CF45-822F-368887DA16D0}"/>
              </a:ext>
            </a:extLst>
          </p:cNvPr>
          <p:cNvSpPr txBox="1"/>
          <p:nvPr/>
        </p:nvSpPr>
        <p:spPr>
          <a:xfrm>
            <a:off x="758810" y="2894827"/>
            <a:ext cx="1540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Assembly points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9D45607-FC31-CA4B-8ADD-539008A8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3" y="2222550"/>
            <a:ext cx="806654" cy="6460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3BE8F4-6FF6-244A-92AD-DCAA6081FB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16" y="3190830"/>
            <a:ext cx="743005" cy="7430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648AE83-ADFA-F14A-8655-C4C07741AA35}"/>
              </a:ext>
            </a:extLst>
          </p:cNvPr>
          <p:cNvSpPr txBox="1"/>
          <p:nvPr/>
        </p:nvSpPr>
        <p:spPr>
          <a:xfrm>
            <a:off x="1511393" y="5817302"/>
            <a:ext cx="761716" cy="461665"/>
          </a:xfrm>
          <a:prstGeom prst="rect">
            <a:avLst/>
          </a:prstGeom>
          <a:noFill/>
          <a:ln w="38100" cmpd="tri">
            <a:solidFill>
              <a:schemeClr val="accent1"/>
            </a:solidFill>
          </a:ln>
          <a:scene3d>
            <a:camera prst="orthographicFront"/>
            <a:lightRig rig="contrasting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GB" sz="1200" i="1" dirty="0"/>
              <a:t>Access card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E5A3AB10-33D2-884B-9504-08FA19C203D6}"/>
              </a:ext>
            </a:extLst>
          </p:cNvPr>
          <p:cNvSpPr/>
          <p:nvPr/>
        </p:nvSpPr>
        <p:spPr>
          <a:xfrm>
            <a:off x="5280343" y="3092113"/>
            <a:ext cx="588838" cy="858257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62BE2E-EDB7-C24C-BCAA-A1D979A11631}"/>
              </a:ext>
            </a:extLst>
          </p:cNvPr>
          <p:cNvCxnSpPr>
            <a:cxnSpLocks/>
          </p:cNvCxnSpPr>
          <p:nvPr/>
        </p:nvCxnSpPr>
        <p:spPr>
          <a:xfrm flipV="1">
            <a:off x="5372536" y="3925117"/>
            <a:ext cx="501051" cy="12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ABAA9A4-774E-4246-A431-B11DAA804A26}"/>
              </a:ext>
            </a:extLst>
          </p:cNvPr>
          <p:cNvCxnSpPr>
            <a:cxnSpLocks/>
          </p:cNvCxnSpPr>
          <p:nvPr/>
        </p:nvCxnSpPr>
        <p:spPr>
          <a:xfrm>
            <a:off x="5873587" y="3084444"/>
            <a:ext cx="0" cy="85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rved Right Arrow 56">
            <a:extLst>
              <a:ext uri="{FF2B5EF4-FFF2-40B4-BE49-F238E27FC236}">
                <a16:creationId xmlns:a16="http://schemas.microsoft.com/office/drawing/2014/main" id="{DA2B1830-96CA-F14D-BAC5-B572F4417545}"/>
              </a:ext>
            </a:extLst>
          </p:cNvPr>
          <p:cNvSpPr/>
          <p:nvPr/>
        </p:nvSpPr>
        <p:spPr>
          <a:xfrm>
            <a:off x="4063398" y="2345648"/>
            <a:ext cx="704093" cy="1420758"/>
          </a:xfrm>
          <a:prstGeom prst="curvedRightArrow">
            <a:avLst>
              <a:gd name="adj1" fmla="val 20608"/>
              <a:gd name="adj2" fmla="val 50000"/>
              <a:gd name="adj3" fmla="val 5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76AFF2-4FC2-634C-AF55-621C1CD9FB04}"/>
              </a:ext>
            </a:extLst>
          </p:cNvPr>
          <p:cNvSpPr txBox="1"/>
          <p:nvPr/>
        </p:nvSpPr>
        <p:spPr>
          <a:xfrm>
            <a:off x="5169105" y="2866634"/>
            <a:ext cx="91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ENTRANCE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5DA089E7-01E7-7241-A939-9A029DD33B1B}"/>
              </a:ext>
            </a:extLst>
          </p:cNvPr>
          <p:cNvSpPr/>
          <p:nvPr/>
        </p:nvSpPr>
        <p:spPr>
          <a:xfrm>
            <a:off x="4883741" y="5083006"/>
            <a:ext cx="446151" cy="6279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BD41E1DD-70F7-A645-84E9-0EFA890CD2EC}"/>
              </a:ext>
            </a:extLst>
          </p:cNvPr>
          <p:cNvSpPr/>
          <p:nvPr/>
        </p:nvSpPr>
        <p:spPr>
          <a:xfrm rot="1897342">
            <a:off x="5445880" y="5186639"/>
            <a:ext cx="446151" cy="6279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id="{CBE25801-F696-9C47-9D3F-CFEE2D3ACB75}"/>
              </a:ext>
            </a:extLst>
          </p:cNvPr>
          <p:cNvSpPr/>
          <p:nvPr/>
        </p:nvSpPr>
        <p:spPr>
          <a:xfrm rot="19697216">
            <a:off x="4348451" y="5221481"/>
            <a:ext cx="446151" cy="6279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miley Face 61">
            <a:extLst>
              <a:ext uri="{FF2B5EF4-FFF2-40B4-BE49-F238E27FC236}">
                <a16:creationId xmlns:a16="http://schemas.microsoft.com/office/drawing/2014/main" id="{D118CD94-09E1-1149-A42B-88A39514DE89}"/>
              </a:ext>
            </a:extLst>
          </p:cNvPr>
          <p:cNvSpPr/>
          <p:nvPr/>
        </p:nvSpPr>
        <p:spPr>
          <a:xfrm>
            <a:off x="7868311" y="1971747"/>
            <a:ext cx="465006" cy="355425"/>
          </a:xfrm>
          <a:prstGeom prst="smileyFac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miley Face 62">
            <a:extLst>
              <a:ext uri="{FF2B5EF4-FFF2-40B4-BE49-F238E27FC236}">
                <a16:creationId xmlns:a16="http://schemas.microsoft.com/office/drawing/2014/main" id="{5C09F72D-0C2B-6E41-A65A-668FE56B24C5}"/>
              </a:ext>
            </a:extLst>
          </p:cNvPr>
          <p:cNvSpPr/>
          <p:nvPr/>
        </p:nvSpPr>
        <p:spPr>
          <a:xfrm>
            <a:off x="8311222" y="4237030"/>
            <a:ext cx="465006" cy="355425"/>
          </a:xfrm>
          <a:prstGeom prst="smileyFac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id="{7C0B1BCF-076C-C34A-B792-B27948D400FB}"/>
              </a:ext>
            </a:extLst>
          </p:cNvPr>
          <p:cNvSpPr/>
          <p:nvPr/>
        </p:nvSpPr>
        <p:spPr>
          <a:xfrm rot="21402845">
            <a:off x="8913462" y="2751259"/>
            <a:ext cx="431818" cy="6663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9B6DD92-1330-2644-B9DE-E442968E19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007" y="3436494"/>
            <a:ext cx="483154" cy="483154"/>
          </a:xfrm>
          <a:prstGeom prst="rect">
            <a:avLst/>
          </a:prstGeom>
        </p:spPr>
      </p:pic>
      <p:sp>
        <p:nvSpPr>
          <p:cNvPr id="66" name="Down Arrow 65">
            <a:extLst>
              <a:ext uri="{FF2B5EF4-FFF2-40B4-BE49-F238E27FC236}">
                <a16:creationId xmlns:a16="http://schemas.microsoft.com/office/drawing/2014/main" id="{FB663AD8-0CF1-0E4A-AAE9-A8A586E8A5B7}"/>
              </a:ext>
            </a:extLst>
          </p:cNvPr>
          <p:cNvSpPr/>
          <p:nvPr/>
        </p:nvSpPr>
        <p:spPr>
          <a:xfrm rot="19744704">
            <a:off x="8355138" y="2866667"/>
            <a:ext cx="431818" cy="6663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id="{2209DC7F-522C-B147-A22B-AA347AD5CF37}"/>
              </a:ext>
            </a:extLst>
          </p:cNvPr>
          <p:cNvSpPr/>
          <p:nvPr/>
        </p:nvSpPr>
        <p:spPr>
          <a:xfrm rot="2159828">
            <a:off x="9524739" y="2851486"/>
            <a:ext cx="431818" cy="6663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60FDD29-75AE-0B49-BA30-0E2988D1EAAC}"/>
              </a:ext>
            </a:extLst>
          </p:cNvPr>
          <p:cNvCxnSpPr>
            <a:cxnSpLocks/>
          </p:cNvCxnSpPr>
          <p:nvPr/>
        </p:nvCxnSpPr>
        <p:spPr>
          <a:xfrm flipH="1">
            <a:off x="8042008" y="5079804"/>
            <a:ext cx="638364" cy="7051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B6DEE88-14F6-C349-89AE-7EE660EC763D}"/>
              </a:ext>
            </a:extLst>
          </p:cNvPr>
          <p:cNvCxnSpPr>
            <a:cxnSpLocks/>
          </p:cNvCxnSpPr>
          <p:nvPr/>
        </p:nvCxnSpPr>
        <p:spPr>
          <a:xfrm>
            <a:off x="8176066" y="5079804"/>
            <a:ext cx="52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E2DF5E-C8CC-6D41-8CB0-349531BA9415}"/>
              </a:ext>
            </a:extLst>
          </p:cNvPr>
          <p:cNvCxnSpPr>
            <a:cxnSpLocks/>
          </p:cNvCxnSpPr>
          <p:nvPr/>
        </p:nvCxnSpPr>
        <p:spPr>
          <a:xfrm flipH="1">
            <a:off x="8203363" y="4714674"/>
            <a:ext cx="371247" cy="3651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miley Face 79">
            <a:extLst>
              <a:ext uri="{FF2B5EF4-FFF2-40B4-BE49-F238E27FC236}">
                <a16:creationId xmlns:a16="http://schemas.microsoft.com/office/drawing/2014/main" id="{DA06DEAC-BF9C-674D-B03A-5DAF824085E7}"/>
              </a:ext>
            </a:extLst>
          </p:cNvPr>
          <p:cNvSpPr/>
          <p:nvPr/>
        </p:nvSpPr>
        <p:spPr>
          <a:xfrm>
            <a:off x="7582773" y="6005588"/>
            <a:ext cx="465006" cy="3554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5B5E1E1-A551-614A-B23A-736EA6A22918}"/>
              </a:ext>
            </a:extLst>
          </p:cNvPr>
          <p:cNvSpPr txBox="1"/>
          <p:nvPr/>
        </p:nvSpPr>
        <p:spPr>
          <a:xfrm>
            <a:off x="8028356" y="6183300"/>
            <a:ext cx="2780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Main control room shift leader </a:t>
            </a:r>
          </a:p>
          <a:p>
            <a:r>
              <a:rPr lang="en-GB" sz="1600" dirty="0"/>
              <a:t>receives the balance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3B8D0A2-E538-8947-9B74-4B119CD039DD}"/>
              </a:ext>
            </a:extLst>
          </p:cNvPr>
          <p:cNvCxnSpPr>
            <a:cxnSpLocks/>
          </p:cNvCxnSpPr>
          <p:nvPr/>
        </p:nvCxnSpPr>
        <p:spPr>
          <a:xfrm>
            <a:off x="6644181" y="6030097"/>
            <a:ext cx="640115" cy="15320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88A4784-B5F2-A447-87C8-BF602D878F83}"/>
              </a:ext>
            </a:extLst>
          </p:cNvPr>
          <p:cNvCxnSpPr>
            <a:cxnSpLocks/>
          </p:cNvCxnSpPr>
          <p:nvPr/>
        </p:nvCxnSpPr>
        <p:spPr>
          <a:xfrm>
            <a:off x="5793977" y="6183300"/>
            <a:ext cx="953664" cy="1777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5BBA960-9A3A-5F40-8896-EA11F69C21C8}"/>
              </a:ext>
            </a:extLst>
          </p:cNvPr>
          <p:cNvCxnSpPr>
            <a:cxnSpLocks/>
          </p:cNvCxnSpPr>
          <p:nvPr/>
        </p:nvCxnSpPr>
        <p:spPr>
          <a:xfrm>
            <a:off x="6641271" y="6014552"/>
            <a:ext cx="118021" cy="3631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0B29C513-D2C5-7B4E-9712-4624F5957744}"/>
              </a:ext>
            </a:extLst>
          </p:cNvPr>
          <p:cNvSpPr txBox="1"/>
          <p:nvPr/>
        </p:nvSpPr>
        <p:spPr>
          <a:xfrm rot="18562877">
            <a:off x="8278229" y="5251803"/>
            <a:ext cx="511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radio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93AC413-19EE-874E-ACFE-9F1B9D8AFEB7}"/>
              </a:ext>
            </a:extLst>
          </p:cNvPr>
          <p:cNvSpPr txBox="1"/>
          <p:nvPr/>
        </p:nvSpPr>
        <p:spPr>
          <a:xfrm rot="593586">
            <a:off x="5768377" y="6230246"/>
            <a:ext cx="894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automatic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46FB959-F817-9943-9196-6F72E29651DA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1892251" y="5079804"/>
            <a:ext cx="1285412" cy="737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16A22E55-3029-DF4E-91E4-A438FAA22C40}"/>
              </a:ext>
            </a:extLst>
          </p:cNvPr>
          <p:cNvSpPr txBox="1"/>
          <p:nvPr/>
        </p:nvSpPr>
        <p:spPr>
          <a:xfrm>
            <a:off x="4993851" y="1922589"/>
            <a:ext cx="761716" cy="461665"/>
          </a:xfrm>
          <a:prstGeom prst="rect">
            <a:avLst/>
          </a:prstGeom>
          <a:noFill/>
          <a:ln w="38100" cmpd="tri">
            <a:solidFill>
              <a:schemeClr val="accent1"/>
            </a:solidFill>
          </a:ln>
          <a:scene3d>
            <a:camera prst="orthographicFront"/>
            <a:lightRig rig="contrasting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GB" sz="1200" i="1" dirty="0"/>
              <a:t>Access card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A45A625-CCC9-5E4F-AA33-09A391D768AD}"/>
              </a:ext>
            </a:extLst>
          </p:cNvPr>
          <p:cNvCxnSpPr>
            <a:cxnSpLocks/>
            <a:endCxn id="126" idx="0"/>
          </p:cNvCxnSpPr>
          <p:nvPr/>
        </p:nvCxnSpPr>
        <p:spPr>
          <a:xfrm flipV="1">
            <a:off x="4226145" y="3513572"/>
            <a:ext cx="891542" cy="590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ame 125">
            <a:extLst>
              <a:ext uri="{FF2B5EF4-FFF2-40B4-BE49-F238E27FC236}">
                <a16:creationId xmlns:a16="http://schemas.microsoft.com/office/drawing/2014/main" id="{C043FA81-FFF0-AA43-ADE8-85941B72C93B}"/>
              </a:ext>
            </a:extLst>
          </p:cNvPr>
          <p:cNvSpPr/>
          <p:nvPr/>
        </p:nvSpPr>
        <p:spPr>
          <a:xfrm>
            <a:off x="5066269" y="3513572"/>
            <a:ext cx="102836" cy="1563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505AE34-8AC3-8941-94F1-C49E1918017E}"/>
              </a:ext>
            </a:extLst>
          </p:cNvPr>
          <p:cNvSpPr txBox="1"/>
          <p:nvPr/>
        </p:nvSpPr>
        <p:spPr>
          <a:xfrm>
            <a:off x="8727836" y="2187443"/>
            <a:ext cx="328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Evacuation leader - Area 2, Building A</a:t>
            </a:r>
          </a:p>
        </p:txBody>
      </p:sp>
      <p:sp>
        <p:nvSpPr>
          <p:cNvPr id="130" name="Smiley Face 129">
            <a:extLst>
              <a:ext uri="{FF2B5EF4-FFF2-40B4-BE49-F238E27FC236}">
                <a16:creationId xmlns:a16="http://schemas.microsoft.com/office/drawing/2014/main" id="{AB464DE1-2B8E-A843-B7EC-1782D7EE257F}"/>
              </a:ext>
            </a:extLst>
          </p:cNvPr>
          <p:cNvSpPr/>
          <p:nvPr/>
        </p:nvSpPr>
        <p:spPr>
          <a:xfrm>
            <a:off x="8306461" y="2247972"/>
            <a:ext cx="465006" cy="355425"/>
          </a:xfrm>
          <a:prstGeom prst="smileyFac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Callout 130">
            <a:extLst>
              <a:ext uri="{FF2B5EF4-FFF2-40B4-BE49-F238E27FC236}">
                <a16:creationId xmlns:a16="http://schemas.microsoft.com/office/drawing/2014/main" id="{2B9E434A-0B42-8C4F-A7FB-76BCB76E4000}"/>
              </a:ext>
            </a:extLst>
          </p:cNvPr>
          <p:cNvSpPr/>
          <p:nvPr/>
        </p:nvSpPr>
        <p:spPr>
          <a:xfrm>
            <a:off x="9364022" y="4713214"/>
            <a:ext cx="1654106" cy="756750"/>
          </a:xfrm>
          <a:prstGeom prst="wedgeEllipseCallout">
            <a:avLst>
              <a:gd name="adj1" fmla="val -84124"/>
              <a:gd name="adj2" fmla="val -67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Building “A” is evacuated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71B64F53-C4CA-3A4B-AF49-3D45860F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2670"/>
            <a:ext cx="9518848" cy="562074"/>
          </a:xfrm>
        </p:spPr>
        <p:txBody>
          <a:bodyPr/>
          <a:lstStyle/>
          <a:p>
            <a:pPr algn="ctr"/>
            <a:r>
              <a:rPr lang="en-GB" b="1" dirty="0"/>
              <a:t>ESS-0082385 ”ESS Site Evacuation Plan” </a:t>
            </a:r>
            <a:br>
              <a:rPr lang="en-GB" b="1" dirty="0"/>
            </a:br>
            <a:r>
              <a:rPr lang="en-GB" b="1" dirty="0"/>
              <a:t>- Three pillars!</a:t>
            </a:r>
          </a:p>
        </p:txBody>
      </p:sp>
    </p:spTree>
    <p:extLst>
      <p:ext uri="{BB962C8B-B14F-4D97-AF65-F5344CB8AC3E}">
        <p14:creationId xmlns:p14="http://schemas.microsoft.com/office/powerpoint/2010/main" val="162026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F406-D86D-D345-A3AD-CEB62678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Assembly point coordinator (APC) operations</a:t>
            </a:r>
            <a:r>
              <a:rPr lang="sv-SE" b="1" dirty="0"/>
              <a:t> 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5B46C-4929-3E42-A742-5BB69B42D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A1C31-AF45-8449-A0C4-B146F3BB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9" y="2654300"/>
            <a:ext cx="11816861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F65F5-14FD-2E41-8A01-C8815AA4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78" y="5355770"/>
            <a:ext cx="1753508" cy="316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BF71B-450C-9846-83FC-018383FE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3" y="5355770"/>
            <a:ext cx="1654629" cy="316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888F32-4CD9-F446-9DF1-656F28A7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635" y="5387821"/>
            <a:ext cx="1753508" cy="316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24E92-9501-9048-B40E-B01B375D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42" y="5355769"/>
            <a:ext cx="1753508" cy="3168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909508C-5307-9142-A1C8-351A2168BCC4}"/>
              </a:ext>
            </a:extLst>
          </p:cNvPr>
          <p:cNvSpPr/>
          <p:nvPr/>
        </p:nvSpPr>
        <p:spPr>
          <a:xfrm>
            <a:off x="1146627" y="4483100"/>
            <a:ext cx="3254829" cy="2126343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361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5CCD-DF65-B24A-A19B-D9B0E3C4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On my way to AP#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CBEC0-D5E0-BA48-88CF-DEA46A75A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2138281"/>
            <a:ext cx="653142" cy="558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B8388-5BDD-A24D-9BFB-29F0DE7F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995" y="3674010"/>
            <a:ext cx="1407144" cy="1851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9693E-1D6B-C947-8D75-E19E1ADD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368" y="1707719"/>
            <a:ext cx="752021" cy="9895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2E7250C-E981-F74B-BC6B-33B71E218782}"/>
              </a:ext>
            </a:extLst>
          </p:cNvPr>
          <p:cNvSpPr/>
          <p:nvPr/>
        </p:nvSpPr>
        <p:spPr>
          <a:xfrm>
            <a:off x="137225" y="1452250"/>
            <a:ext cx="1157186" cy="777669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1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8AD9F5E-C885-1D4F-9F79-15A4B2034982}"/>
              </a:ext>
            </a:extLst>
          </p:cNvPr>
          <p:cNvSpPr/>
          <p:nvPr/>
        </p:nvSpPr>
        <p:spPr>
          <a:xfrm rot="4141555">
            <a:off x="2066306" y="2517569"/>
            <a:ext cx="463138" cy="5581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8BB2738-6A38-F64D-95DE-B5A9D101B7F5}"/>
              </a:ext>
            </a:extLst>
          </p:cNvPr>
          <p:cNvSpPr/>
          <p:nvPr/>
        </p:nvSpPr>
        <p:spPr>
          <a:xfrm rot="4141555">
            <a:off x="1762778" y="2242654"/>
            <a:ext cx="1367076" cy="19484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59783D-A470-834E-9B7D-5B835840F41F}"/>
              </a:ext>
            </a:extLst>
          </p:cNvPr>
          <p:cNvSpPr/>
          <p:nvPr/>
        </p:nvSpPr>
        <p:spPr>
          <a:xfrm>
            <a:off x="6629838" y="3804011"/>
            <a:ext cx="1374900" cy="799708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AE3930-3564-B94D-8858-5B7FA825F22C}"/>
              </a:ext>
            </a:extLst>
          </p:cNvPr>
          <p:cNvCxnSpPr/>
          <p:nvPr/>
        </p:nvCxnSpPr>
        <p:spPr>
          <a:xfrm flipV="1">
            <a:off x="5688281" y="2796639"/>
            <a:ext cx="1425038" cy="76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5FA047-EE52-E84F-B1EF-9FC1228652B0}"/>
              </a:ext>
            </a:extLst>
          </p:cNvPr>
          <p:cNvCxnSpPr>
            <a:cxnSpLocks/>
          </p:cNvCxnSpPr>
          <p:nvPr/>
        </p:nvCxnSpPr>
        <p:spPr>
          <a:xfrm flipV="1">
            <a:off x="7113319" y="2378667"/>
            <a:ext cx="1603938" cy="800951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D145BF-D21B-3341-917C-11B7A51C07AC}"/>
              </a:ext>
            </a:extLst>
          </p:cNvPr>
          <p:cNvCxnSpPr/>
          <p:nvPr/>
        </p:nvCxnSpPr>
        <p:spPr>
          <a:xfrm>
            <a:off x="7113319" y="2796639"/>
            <a:ext cx="0" cy="420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07F6C6-CB4F-3C49-A0AE-865B8E5A5D31}"/>
              </a:ext>
            </a:extLst>
          </p:cNvPr>
          <p:cNvSpPr txBox="1"/>
          <p:nvPr/>
        </p:nvSpPr>
        <p:spPr>
          <a:xfrm>
            <a:off x="3862413" y="4007816"/>
            <a:ext cx="61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APC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B390AA-DBD2-A04E-83E7-F00678AB0569}"/>
              </a:ext>
            </a:extLst>
          </p:cNvPr>
          <p:cNvSpPr txBox="1"/>
          <p:nvPr/>
        </p:nvSpPr>
        <p:spPr>
          <a:xfrm>
            <a:off x="8555130" y="1716470"/>
            <a:ext cx="128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BF6F4-E5B5-DA4D-827E-A36FB9873EF4}"/>
              </a:ext>
            </a:extLst>
          </p:cNvPr>
          <p:cNvSpPr txBox="1"/>
          <p:nvPr/>
        </p:nvSpPr>
        <p:spPr>
          <a:xfrm>
            <a:off x="3859130" y="7106912"/>
            <a:ext cx="825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*Use “Gate Guard” until SL is operational in the emergency preparedness organisation</a:t>
            </a:r>
          </a:p>
        </p:txBody>
      </p:sp>
    </p:spTree>
    <p:extLst>
      <p:ext uri="{BB962C8B-B14F-4D97-AF65-F5344CB8AC3E}">
        <p14:creationId xmlns:p14="http://schemas.microsoft.com/office/powerpoint/2010/main" val="318028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450</TotalTime>
  <Words>388</Words>
  <Application>Microsoft Macintosh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Office-tema</vt:lpstr>
      <vt:lpstr>2_Anpassad formgivning</vt:lpstr>
      <vt:lpstr>Evacuation Plan  </vt:lpstr>
      <vt:lpstr>Why?</vt:lpstr>
      <vt:lpstr>Office area assembly points</vt:lpstr>
      <vt:lpstr>Temporary assembly points</vt:lpstr>
      <vt:lpstr>PowerPoint Presentation</vt:lpstr>
      <vt:lpstr>Atmospheric release</vt:lpstr>
      <vt:lpstr>ESS-0082385 ”ESS Site Evacuation Plan”  - Three pillars!</vt:lpstr>
      <vt:lpstr>Assembly point coordinator (APC) operations </vt:lpstr>
      <vt:lpstr>On my way to AP#</vt:lpstr>
      <vt:lpstr>Assemble evacuation notes</vt:lpstr>
      <vt:lpstr>Keep evacuees informed</vt:lpstr>
      <vt:lpstr>STATUS to Shift Leader (SL)</vt:lpstr>
      <vt:lpstr>Bad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  <vt:lpstr>PowerPoint Presentation</vt:lpstr>
      <vt:lpstr>Evacuation notes - Examples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Evacuation Plan  </dc:title>
  <dc:creator>Fredrik Jörud</dc:creator>
  <cp:lastModifiedBy>Fredrik Jörud</cp:lastModifiedBy>
  <cp:revision>44</cp:revision>
  <dcterms:created xsi:type="dcterms:W3CDTF">2019-05-10T05:55:21Z</dcterms:created>
  <dcterms:modified xsi:type="dcterms:W3CDTF">2019-05-12T19:15:14Z</dcterms:modified>
</cp:coreProperties>
</file>