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5"/>
  </p:notesMasterIdLst>
  <p:sldIdLst>
    <p:sldId id="349" r:id="rId3"/>
    <p:sldId id="356" r:id="rId4"/>
    <p:sldId id="350" r:id="rId5"/>
    <p:sldId id="352" r:id="rId6"/>
    <p:sldId id="351" r:id="rId7"/>
    <p:sldId id="353" r:id="rId8"/>
    <p:sldId id="357" r:id="rId9"/>
    <p:sldId id="358" r:id="rId10"/>
    <p:sldId id="355" r:id="rId11"/>
    <p:sldId id="359" r:id="rId12"/>
    <p:sldId id="354" r:id="rId13"/>
    <p:sldId id="360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60" autoAdjust="0"/>
    <p:restoredTop sz="93243" autoAdjust="0"/>
  </p:normalViewPr>
  <p:slideViewPr>
    <p:cSldViewPr>
      <p:cViewPr varScale="1">
        <p:scale>
          <a:sx n="112" d="100"/>
          <a:sy n="112" d="100"/>
        </p:scale>
        <p:origin x="200" y="192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2019-05-13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13/05/2019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13/05/2019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13/05/2019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2019-05-13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2130428"/>
            <a:ext cx="10873208" cy="1470025"/>
          </a:xfrm>
        </p:spPr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Addressing Instrument Safety during Design Phase at ESS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Helena Ramsing </a:t>
            </a: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OHS </a:t>
            </a:r>
            <a:r>
              <a:rPr lang="sv-SE" sz="1800" dirty="0" err="1">
                <a:solidFill>
                  <a:srgbClr val="FFFFFF"/>
                </a:solidFill>
              </a:rPr>
              <a:t>Engineer</a:t>
            </a:r>
            <a:r>
              <a:rPr lang="sv-SE" sz="1800" dirty="0">
                <a:solidFill>
                  <a:srgbClr val="FFFFFF"/>
                </a:solidFill>
              </a:rPr>
              <a:t>, NSS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2019-05-14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9971-08A6-054E-96AE-2B36EF8F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Review </a:t>
            </a:r>
            <a:r>
              <a:rPr lang="sv-SE" dirty="0" err="1"/>
              <a:t>of</a:t>
            </a:r>
            <a:r>
              <a:rPr lang="sv-SE" dirty="0"/>
              <a:t> the Instrument </a:t>
            </a:r>
            <a:r>
              <a:rPr lang="sv-SE" dirty="0" err="1"/>
              <a:t>Hazard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– 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C228-B632-474B-8CA0-CB1B08612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CS-IHA will not be approved, only accepted in current form</a:t>
            </a:r>
          </a:p>
          <a:p>
            <a:endParaRPr lang="en-GB" dirty="0"/>
          </a:p>
          <a:p>
            <a:r>
              <a:rPr lang="en-GB" dirty="0"/>
              <a:t>At handover to ESS, ESS also accepts responsibility for the inherent hazards, which is why we need to be involved from design to finished instrument</a:t>
            </a:r>
          </a:p>
          <a:p>
            <a:endParaRPr lang="en-GB" dirty="0"/>
          </a:p>
          <a:p>
            <a:r>
              <a:rPr lang="en-GB" dirty="0"/>
              <a:t>Things to focus on for accepting the current form: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Have any obvious hazards been missed?</a:t>
            </a:r>
            <a:endParaRPr lang="sv-SE" dirty="0"/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Is the L.O.R. correct for the hazard?</a:t>
            </a:r>
            <a:endParaRPr lang="sv-SE" dirty="0"/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Is the suggested treatment appropriate?</a:t>
            </a:r>
            <a:endParaRPr lang="sv-SE" dirty="0"/>
          </a:p>
          <a:p>
            <a:pPr marL="685800" lvl="1" indent="-342900">
              <a:buFont typeface="+mj-lt"/>
              <a:buAutoNum type="arabicPeriod"/>
            </a:pPr>
            <a:r>
              <a:rPr lang="en-GB" dirty="0"/>
              <a:t>Does the hazard treatment lie with the correct function?</a:t>
            </a:r>
            <a:r>
              <a:rPr lang="sv-SE" dirty="0"/>
              <a:t> </a:t>
            </a:r>
          </a:p>
          <a:p>
            <a:endParaRPr lang="en-GB" dirty="0"/>
          </a:p>
          <a:p>
            <a:r>
              <a:rPr lang="en-GB" dirty="0"/>
              <a:t>Shielding calculations and dose restrictions are reviewed by the shielding coordination group and the radiation protection group.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21299-F688-954B-B995-BFDB514F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85872-B555-1A45-BF44-40F2106426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06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8D58-1A64-3C46-8EC4-5AA9E34F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3E5F-EF05-3945-9739-905E7914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Consolidate hazards that are not hazardous in one instance but will be across the suite</a:t>
            </a:r>
          </a:p>
          <a:p>
            <a:endParaRPr lang="en-GB" dirty="0"/>
          </a:p>
          <a:p>
            <a:r>
              <a:rPr lang="en-GB" dirty="0"/>
              <a:t>Communicating Swedish legislation to 11 different countries.</a:t>
            </a:r>
          </a:p>
          <a:p>
            <a:endParaRPr lang="en-GB" dirty="0"/>
          </a:p>
          <a:p>
            <a:r>
              <a:rPr lang="en-GB" dirty="0"/>
              <a:t>Standardised solutions </a:t>
            </a:r>
          </a:p>
          <a:p>
            <a:endParaRPr lang="en-GB" dirty="0"/>
          </a:p>
          <a:p>
            <a:r>
              <a:rPr lang="en-GB" dirty="0"/>
              <a:t>Defining boundaries and limitations of instruments</a:t>
            </a:r>
          </a:p>
          <a:p>
            <a:endParaRPr lang="en-GB" dirty="0"/>
          </a:p>
          <a:p>
            <a:r>
              <a:rPr lang="en-GB" dirty="0"/>
              <a:t>Complying with CE requirements – making sure everything is captured</a:t>
            </a:r>
          </a:p>
          <a:p>
            <a:endParaRPr lang="en-GB" dirty="0"/>
          </a:p>
          <a:p>
            <a:r>
              <a:rPr lang="en-GB" dirty="0"/>
              <a:t>Quantifying the likelihood of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1E4AF-556B-D34B-8443-D1451259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CF516-8AEF-8749-A200-CC3055357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71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C3DF-0E25-DB44-8A44-72801C7E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23517-6000-2E4D-8C58-83708EF9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931C3-46F4-3D4B-B3B6-024D7FBBAF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Bildresultat för questions?">
            <a:extLst>
              <a:ext uri="{FF2B5EF4-FFF2-40B4-BE49-F238E27FC236}">
                <a16:creationId xmlns:a16="http://schemas.microsoft.com/office/drawing/2014/main" id="{FDA607AB-4349-D148-AFC0-5C4EBA0C91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06" y="1781175"/>
            <a:ext cx="4344988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0C445A-D1F4-D84D-9EFE-EDBA4AB2B0BE}"/>
              </a:ext>
            </a:extLst>
          </p:cNvPr>
          <p:cNvSpPr txBox="1"/>
          <p:nvPr/>
        </p:nvSpPr>
        <p:spPr>
          <a:xfrm>
            <a:off x="9358064" y="539492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sv-SE" sz="2000" dirty="0" err="1"/>
              <a:t>Any</a:t>
            </a:r>
            <a:r>
              <a:rPr lang="sv-SE" sz="2000" dirty="0"/>
              <a:t> </a:t>
            </a:r>
            <a:r>
              <a:rPr lang="sv-SE" sz="2000" dirty="0" err="1"/>
              <a:t>questions</a:t>
            </a:r>
            <a:r>
              <a:rPr lang="sv-SE" sz="20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63524-BD6E-AA48-9140-C8E03D790ADE}"/>
              </a:ext>
            </a:extLst>
          </p:cNvPr>
          <p:cNvSpPr txBox="1"/>
          <p:nvPr/>
        </p:nvSpPr>
        <p:spPr>
          <a:xfrm>
            <a:off x="551384" y="17728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sv-SE" sz="2800" dirty="0" err="1"/>
              <a:t>Thank</a:t>
            </a:r>
            <a:r>
              <a:rPr lang="sv-SE" sz="2800" dirty="0"/>
              <a:t> </a:t>
            </a:r>
            <a:r>
              <a:rPr lang="sv-SE" sz="2800" dirty="0" err="1"/>
              <a:t>you</a:t>
            </a:r>
            <a:r>
              <a:rPr lang="sv-SE" sz="2800" dirty="0"/>
              <a:t> for </a:t>
            </a:r>
            <a:r>
              <a:rPr lang="sv-SE" sz="2800" dirty="0" err="1"/>
              <a:t>your</a:t>
            </a:r>
            <a:r>
              <a:rPr lang="sv-SE" sz="2800" dirty="0"/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338884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414B-768C-9744-893A-A0DE5EA9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NSS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4575A-3B24-E347-8FDB-60D9E48F4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Neutron Scattering Systems – a project delivering the science enabling parts of ESS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Instrument projects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Science support systems – Sample Environment, User Labs, User Office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Instrument Technologies – Choppers, Detectors, Motion control</a:t>
            </a:r>
          </a:p>
          <a:p>
            <a:endParaRPr lang="en-GB" dirty="0"/>
          </a:p>
          <a:p>
            <a:r>
              <a:rPr lang="en-GB" dirty="0"/>
              <a:t>This presentation will focus on the instruments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576B-3D97-F745-9906-137179DA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D383B-80FF-AF46-9C21-B1CC982587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Enabling</a:t>
            </a:r>
            <a:r>
              <a:rPr lang="sv-SE" dirty="0"/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279249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NSS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Enabling Science</a:t>
            </a:r>
          </a:p>
        </p:txBody>
      </p:sp>
      <p:pic>
        <p:nvPicPr>
          <p:cNvPr id="1026" name="Picture 2" descr="https://europeanspallationsource.se/sites/default/files/images/media/2018-08/instrumentLayout_Aug2018_lightStroke.png">
            <a:extLst>
              <a:ext uri="{FF2B5EF4-FFF2-40B4-BE49-F238E27FC236}">
                <a16:creationId xmlns:a16="http://schemas.microsoft.com/office/drawing/2014/main" id="{B7C258E4-740B-584B-A1A9-78A81359A4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864605"/>
            <a:ext cx="5094986" cy="48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8A2C65-67D5-8249-A639-217DDBD6127C}"/>
              </a:ext>
            </a:extLst>
          </p:cNvPr>
          <p:cNvSpPr txBox="1"/>
          <p:nvPr/>
        </p:nvSpPr>
        <p:spPr>
          <a:xfrm>
            <a:off x="407368" y="1772816"/>
            <a:ext cx="6336704" cy="48245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A suite of 15 instruments and 1 Test Beam 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20 in-kind partners involved, representing 11 countries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Instrument team owns the instrument up until hot commissioning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ESS takeover includes an independent safety readiness review as well as internal NSS reviews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FB3F-B11D-4346-8ED3-1F2E3EA4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Instruments – </a:t>
            </a:r>
            <a:r>
              <a:rPr lang="sv-SE" dirty="0" err="1"/>
              <a:t>Phases</a:t>
            </a:r>
            <a:r>
              <a:rPr lang="sv-SE" dirty="0"/>
              <a:t> and </a:t>
            </a:r>
            <a:r>
              <a:rPr lang="sv-SE" dirty="0" err="1"/>
              <a:t>Tollgates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3EFF5-A583-FF47-AAE9-17AD4F55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A9ABC-1623-0547-A9D3-BA5DA8E9B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C8C3B1-5CC7-1742-AA42-9466845423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24" y="1484784"/>
            <a:ext cx="8870776" cy="3578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7F264-7D8E-DB45-AE4C-7B8CBDDCC884}"/>
              </a:ext>
            </a:extLst>
          </p:cNvPr>
          <p:cNvSpPr txBox="1"/>
          <p:nvPr/>
        </p:nvSpPr>
        <p:spPr>
          <a:xfrm>
            <a:off x="119336" y="1700808"/>
            <a:ext cx="3201888" cy="47525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Tollgates conducted by NSS between the stages to make sure all demands are met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Demands are set on design, documentation, CE marking, H&amp;S…</a:t>
            </a:r>
          </a:p>
        </p:txBody>
      </p:sp>
    </p:spTree>
    <p:extLst>
      <p:ext uri="{BB962C8B-B14F-4D97-AF65-F5344CB8AC3E}">
        <p14:creationId xmlns:p14="http://schemas.microsoft.com/office/powerpoint/2010/main" val="122815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B7C-ABD4-AA4A-8255-9DFE242F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Instrument </a:t>
            </a:r>
            <a:r>
              <a:rPr lang="sv-SE" dirty="0" err="1"/>
              <a:t>Hazard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– The Full </a:t>
            </a:r>
            <a:r>
              <a:rPr lang="sv-SE" dirty="0" err="1"/>
              <a:t>Concept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FC631-4B93-B949-B4C7-9E6ACACC0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Needs to cover all aspects of hazards coming from each instrument and the instrument suite.</a:t>
            </a:r>
          </a:p>
          <a:p>
            <a:endParaRPr lang="en-GB" dirty="0"/>
          </a:p>
          <a:p>
            <a:r>
              <a:rPr lang="en-GB" dirty="0"/>
              <a:t>Radiological hazards, Defence in Depth, Conventional Safety</a:t>
            </a:r>
          </a:p>
          <a:p>
            <a:endParaRPr lang="en-GB" dirty="0"/>
          </a:p>
          <a:p>
            <a:r>
              <a:rPr lang="en-GB" dirty="0"/>
              <a:t>An NSS-wide approach was needed as to not end up with 15 different versions and maybe not all the sought-after information</a:t>
            </a:r>
          </a:p>
          <a:p>
            <a:endParaRPr lang="en-GB" dirty="0"/>
          </a:p>
          <a:p>
            <a:r>
              <a:rPr lang="en-GB" dirty="0"/>
              <a:t>The instruments will conform to European standards (CE marking) in which a hazard analysis is mandatory.</a:t>
            </a:r>
          </a:p>
          <a:p>
            <a:endParaRPr lang="en-GB" dirty="0"/>
          </a:p>
          <a:p>
            <a:r>
              <a:rPr lang="en-GB" dirty="0"/>
              <a:t>Input for Personnel Safety Systems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0AA91-CE50-834C-BA6B-23D8559C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B5EC66-B70F-8748-805F-B04DA0FC3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16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1B2E-B477-A24F-B162-9A9CCDF6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Safety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6000-22A2-3F4A-88BB-AB984E54C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an instrument is </a:t>
            </a:r>
            <a:r>
              <a:rPr lang="sv-SE" dirty="0" err="1"/>
              <a:t>recorded</a:t>
            </a:r>
            <a:r>
              <a:rPr lang="sv-SE" dirty="0"/>
              <a:t> in an NSS-</a:t>
            </a:r>
            <a:r>
              <a:rPr lang="sv-SE" dirty="0" err="1"/>
              <a:t>wide</a:t>
            </a:r>
            <a:r>
              <a:rPr lang="sv-SE" dirty="0"/>
              <a:t> template. </a:t>
            </a:r>
          </a:p>
          <a:p>
            <a:endParaRPr lang="sv-SE" dirty="0"/>
          </a:p>
          <a:p>
            <a:r>
              <a:rPr lang="sv-SE" dirty="0"/>
              <a:t>The template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build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a register </a:t>
            </a:r>
            <a:r>
              <a:rPr lang="sv-SE" dirty="0" err="1"/>
              <a:t>of</a:t>
            </a:r>
            <a:r>
              <a:rPr lang="sv-SE" dirty="0"/>
              <a:t> all </a:t>
            </a:r>
            <a:r>
              <a:rPr lang="sv-SE" dirty="0" err="1"/>
              <a:t>identified</a:t>
            </a:r>
            <a:r>
              <a:rPr lang="sv-SE" dirty="0"/>
              <a:t> </a:t>
            </a:r>
            <a:r>
              <a:rPr lang="sv-SE" dirty="0" err="1"/>
              <a:t>hazards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instrument in operation and </a:t>
            </a:r>
            <a:r>
              <a:rPr lang="sv-SE" dirty="0" err="1"/>
              <a:t>maintenance</a:t>
            </a:r>
            <a:r>
              <a:rPr lang="sv-SE" dirty="0"/>
              <a:t> modes</a:t>
            </a:r>
          </a:p>
          <a:p>
            <a:endParaRPr lang="sv-SE" dirty="0"/>
          </a:p>
          <a:p>
            <a:r>
              <a:rPr lang="sv-SE" dirty="0"/>
              <a:t>The design </a:t>
            </a:r>
            <a:r>
              <a:rPr lang="sv-SE" dirty="0" err="1"/>
              <a:t>documentation</a:t>
            </a:r>
            <a:r>
              <a:rPr lang="sv-SE" dirty="0"/>
              <a:t> as </a:t>
            </a:r>
            <a:r>
              <a:rPr lang="sv-SE" dirty="0" err="1"/>
              <a:t>well</a:t>
            </a:r>
            <a:r>
              <a:rPr lang="sv-SE" dirty="0"/>
              <a:t> as the operation and </a:t>
            </a:r>
            <a:r>
              <a:rPr lang="sv-SE" dirty="0" err="1"/>
              <a:t>maintenance</a:t>
            </a:r>
            <a:r>
              <a:rPr lang="sv-SE" dirty="0"/>
              <a:t> manuals </a:t>
            </a:r>
            <a:r>
              <a:rPr lang="sv-SE" dirty="0" err="1"/>
              <a:t>will</a:t>
            </a:r>
            <a:r>
              <a:rPr lang="sv-SE" dirty="0"/>
              <a:t> show </a:t>
            </a:r>
            <a:r>
              <a:rPr lang="sv-SE" dirty="0" err="1"/>
              <a:t>how</a:t>
            </a:r>
            <a:r>
              <a:rPr lang="sv-SE" dirty="0"/>
              <a:t> the </a:t>
            </a:r>
            <a:r>
              <a:rPr lang="sv-SE" dirty="0" err="1"/>
              <a:t>hazards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treated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63C8-C9F9-C64B-8022-EBDEABBE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69BBE-3BBD-0546-AB5F-79022935C8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45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0D95-6D9F-2F4A-A946-DF531953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Safety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DFE28-E050-DF45-8892-A0771FAB3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ask the teams to provide:</a:t>
            </a:r>
          </a:p>
          <a:p>
            <a:pPr lvl="1"/>
            <a:r>
              <a:rPr lang="en-GB" dirty="0"/>
              <a:t>System designation</a:t>
            </a:r>
          </a:p>
          <a:p>
            <a:pPr lvl="1"/>
            <a:r>
              <a:rPr lang="en-GB" dirty="0"/>
              <a:t>Hazard Category</a:t>
            </a:r>
          </a:p>
          <a:p>
            <a:pPr lvl="1"/>
            <a:r>
              <a:rPr lang="en-GB" dirty="0"/>
              <a:t>Source</a:t>
            </a:r>
          </a:p>
          <a:p>
            <a:pPr lvl="1"/>
            <a:r>
              <a:rPr lang="en-GB" dirty="0"/>
              <a:t>Likelihood/Severity → Level of Risk (Green/Yellow/Red)</a:t>
            </a:r>
          </a:p>
          <a:p>
            <a:pPr lvl="1"/>
            <a:r>
              <a:rPr lang="en-GB" dirty="0"/>
              <a:t>Hazard Treatment Type</a:t>
            </a:r>
          </a:p>
          <a:p>
            <a:pPr lvl="1"/>
            <a:r>
              <a:rPr lang="en-GB" dirty="0"/>
              <a:t>Hazard Treatment</a:t>
            </a:r>
          </a:p>
          <a:p>
            <a:pPr lvl="1"/>
            <a:r>
              <a:rPr lang="en-GB" dirty="0"/>
              <a:t>Treatment Responsible</a:t>
            </a:r>
          </a:p>
          <a:p>
            <a:pPr lvl="1"/>
            <a:r>
              <a:rPr lang="en-GB" dirty="0"/>
              <a:t>Treatment Reference</a:t>
            </a:r>
          </a:p>
          <a:p>
            <a:pPr lvl="1"/>
            <a:r>
              <a:rPr lang="en-GB" dirty="0"/>
              <a:t>L.O.R. after implemented treatment</a:t>
            </a:r>
          </a:p>
          <a:p>
            <a:pPr lvl="1"/>
            <a:r>
              <a:rPr lang="en-GB" dirty="0"/>
              <a:t>Additional treatment needed</a:t>
            </a:r>
          </a:p>
          <a:p>
            <a:pPr marL="3429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1F0B9-BC40-0249-87CC-90280AFF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3AB86-A6E0-744A-9125-70C3084CE2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25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CA8F-0901-A14E-8848-1250E362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Safety</a:t>
            </a:r>
            <a:r>
              <a:rPr lang="sv-SE" dirty="0"/>
              <a:t>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CCF2-8AAB-0C4B-A83F-437E06B6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941168"/>
            <a:ext cx="10972800" cy="1512168"/>
          </a:xfrm>
        </p:spPr>
        <p:txBody>
          <a:bodyPr/>
          <a:lstStyle/>
          <a:p>
            <a:r>
              <a:rPr lang="en-GB" dirty="0"/>
              <a:t>The ESS-wide matrix for conventional safety along with descriptions</a:t>
            </a:r>
          </a:p>
          <a:p>
            <a:r>
              <a:rPr lang="en-GB" dirty="0"/>
              <a:t>Instrument’s lifetime is at maximum 50 years and it will be rebuilt during that lifespan.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DC0CD-4F8B-7C4E-BF74-262D2543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0DCC8-9FFB-BA47-B4C4-53812E47C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1329-40AA-4446-835B-D45D7C042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0" t="2803" r="6200" b="15507"/>
          <a:stretch/>
        </p:blipFill>
        <p:spPr bwMode="auto">
          <a:xfrm>
            <a:off x="8159791" y="1460768"/>
            <a:ext cx="3744416" cy="35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BBC40F-B23B-C740-8CAF-07DA11911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42" y="1535732"/>
            <a:ext cx="3959171" cy="2942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18A1ED-1E7D-C847-AB20-B1223B20C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59738"/>
            <a:ext cx="3876846" cy="24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7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999F-70C3-B24E-A48C-12087FC8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Personnel Safety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15DB-EC50-574B-A609-33FBC3432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PSS is developed from the findings of the hazard analysis</a:t>
            </a:r>
          </a:p>
          <a:p>
            <a:endParaRPr lang="en-GB" dirty="0"/>
          </a:p>
          <a:p>
            <a:r>
              <a:rPr lang="en-GB" dirty="0"/>
              <a:t>Developed, installed and validated by the ICS group at ESS, the future operation and maintenance is still undecided within ESS</a:t>
            </a:r>
          </a:p>
          <a:p>
            <a:endParaRPr lang="en-GB" dirty="0"/>
          </a:p>
          <a:p>
            <a:r>
              <a:rPr lang="en-GB" dirty="0"/>
              <a:t>The PSS is developed to protect the personnel from ionising radiation (not residual) as well as other hazards. With an activated PSS access to hazardous areas are prevented.</a:t>
            </a:r>
          </a:p>
          <a:p>
            <a:endParaRPr lang="en-GB" dirty="0"/>
          </a:p>
          <a:p>
            <a:r>
              <a:rPr lang="en-GB" dirty="0"/>
              <a:t>Hazards to be mitigated by the PSS: </a:t>
            </a:r>
            <a:r>
              <a:rPr lang="en-GB" dirty="0" err="1"/>
              <a:t>Cryo</a:t>
            </a:r>
            <a:r>
              <a:rPr lang="en-GB" dirty="0"/>
              <a:t>, HV, Magnetic fields, </a:t>
            </a:r>
            <a:r>
              <a:rPr lang="en-GB" dirty="0" err="1"/>
              <a:t>Vaccum</a:t>
            </a:r>
            <a:r>
              <a:rPr lang="en-GB" dirty="0"/>
              <a:t>, Lasers, ODH, 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4E9CB-008D-6144-B57A-C6A0068C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883A28-AE5C-074E-91C8-226763CA4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01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3162</TotalTime>
  <Words>621</Words>
  <Application>Microsoft Macintosh PowerPoint</Application>
  <PresentationFormat>Widescreen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Office-tema</vt:lpstr>
      <vt:lpstr>2_Anpassad formgivning</vt:lpstr>
      <vt:lpstr>Addressing Instrument Safety during Design Phase at ESS</vt:lpstr>
      <vt:lpstr>The NSS Project</vt:lpstr>
      <vt:lpstr>The NSS Project</vt:lpstr>
      <vt:lpstr>Instruments – Phases and Tollgates</vt:lpstr>
      <vt:lpstr>Instrument Hazard Analysis – The Full Concept</vt:lpstr>
      <vt:lpstr>Conventional Safety</vt:lpstr>
      <vt:lpstr>Conventional Safety</vt:lpstr>
      <vt:lpstr>Safety Matrix</vt:lpstr>
      <vt:lpstr>Personnel Safety System</vt:lpstr>
      <vt:lpstr>Review of the Instrument Hazard Analysis – CS </vt:lpstr>
      <vt:lpstr>Challenges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Instrument Safety in Design Phase at ESS</dc:title>
  <dc:creator>Helena Ramsing</dc:creator>
  <cp:lastModifiedBy>Helena Ramsing</cp:lastModifiedBy>
  <cp:revision>54</cp:revision>
  <dcterms:created xsi:type="dcterms:W3CDTF">2019-05-06T05:33:21Z</dcterms:created>
  <dcterms:modified xsi:type="dcterms:W3CDTF">2019-05-13T15:37:07Z</dcterms:modified>
</cp:coreProperties>
</file>