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6"/>
  </p:notesMasterIdLst>
  <p:sldIdLst>
    <p:sldId id="256" r:id="rId2"/>
    <p:sldId id="303" r:id="rId3"/>
    <p:sldId id="302" r:id="rId4"/>
    <p:sldId id="309" r:id="rId5"/>
    <p:sldId id="326" r:id="rId6"/>
    <p:sldId id="327" r:id="rId7"/>
    <p:sldId id="299" r:id="rId8"/>
    <p:sldId id="283" r:id="rId9"/>
    <p:sldId id="287" r:id="rId10"/>
    <p:sldId id="288" r:id="rId11"/>
    <p:sldId id="304" r:id="rId12"/>
    <p:sldId id="305" r:id="rId13"/>
    <p:sldId id="290" r:id="rId14"/>
    <p:sldId id="291" r:id="rId15"/>
    <p:sldId id="310" r:id="rId16"/>
    <p:sldId id="277" r:id="rId17"/>
    <p:sldId id="284" r:id="rId18"/>
    <p:sldId id="278" r:id="rId19"/>
    <p:sldId id="311" r:id="rId20"/>
    <p:sldId id="316" r:id="rId21"/>
    <p:sldId id="318" r:id="rId22"/>
    <p:sldId id="319" r:id="rId23"/>
    <p:sldId id="314" r:id="rId24"/>
    <p:sldId id="279" r:id="rId25"/>
    <p:sldId id="330" r:id="rId26"/>
    <p:sldId id="328" r:id="rId27"/>
    <p:sldId id="322" r:id="rId28"/>
    <p:sldId id="325" r:id="rId29"/>
    <p:sldId id="332" r:id="rId30"/>
    <p:sldId id="294" r:id="rId31"/>
    <p:sldId id="297" r:id="rId32"/>
    <p:sldId id="298" r:id="rId33"/>
    <p:sldId id="333" r:id="rId34"/>
    <p:sldId id="312" r:id="rId35"/>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93979" autoAdjust="0"/>
  </p:normalViewPr>
  <p:slideViewPr>
    <p:cSldViewPr snapToGrid="0" snapToObjects="1">
      <p:cViewPr varScale="1">
        <p:scale>
          <a:sx n="65" d="100"/>
          <a:sy n="65" d="100"/>
        </p:scale>
        <p:origin x="1268" y="32"/>
      </p:cViewPr>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7072"/>
          </a:xfrm>
          <a:prstGeom prst="rect">
            <a:avLst/>
          </a:prstGeom>
        </p:spPr>
        <p:txBody>
          <a:bodyPr vert="horz" lIns="93314" tIns="46657" rIns="93314" bIns="46657" rtlCol="0"/>
          <a:lstStyle>
            <a:lvl1pPr algn="l">
              <a:defRPr sz="1200"/>
            </a:lvl1pPr>
          </a:lstStyle>
          <a:p>
            <a:endParaRPr lang="en-US" dirty="0"/>
          </a:p>
        </p:txBody>
      </p:sp>
      <p:sp>
        <p:nvSpPr>
          <p:cNvPr id="3" name="Date Placeholder 2"/>
          <p:cNvSpPr>
            <a:spLocks noGrp="1"/>
          </p:cNvSpPr>
          <p:nvPr>
            <p:ph type="dt" idx="1"/>
          </p:nvPr>
        </p:nvSpPr>
        <p:spPr>
          <a:xfrm>
            <a:off x="3978133" y="0"/>
            <a:ext cx="3043343" cy="467072"/>
          </a:xfrm>
          <a:prstGeom prst="rect">
            <a:avLst/>
          </a:prstGeom>
        </p:spPr>
        <p:txBody>
          <a:bodyPr vert="horz" lIns="93314" tIns="46657" rIns="93314" bIns="46657" rtlCol="0"/>
          <a:lstStyle>
            <a:lvl1pPr algn="r">
              <a:defRPr sz="1200"/>
            </a:lvl1pPr>
          </a:lstStyle>
          <a:p>
            <a:fld id="{AF8F3527-BB28-884B-A511-C22C3DCF5453}" type="datetimeFigureOut">
              <a:rPr lang="en-US" smtClean="0"/>
              <a:t>5/12/2019</a:t>
            </a:fld>
            <a:endParaRPr lang="en-US" dirty="0"/>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14" tIns="46657" rIns="93314" bIns="46657"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14" tIns="46657" rIns="93314" bIns="4665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42031"/>
            <a:ext cx="3043343" cy="467071"/>
          </a:xfrm>
          <a:prstGeom prst="rect">
            <a:avLst/>
          </a:prstGeom>
        </p:spPr>
        <p:txBody>
          <a:bodyPr vert="horz" lIns="93314" tIns="46657" rIns="93314" bIns="4665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3" y="8842031"/>
            <a:ext cx="3043343" cy="467071"/>
          </a:xfrm>
          <a:prstGeom prst="rect">
            <a:avLst/>
          </a:prstGeom>
        </p:spPr>
        <p:txBody>
          <a:bodyPr vert="horz" lIns="93314" tIns="46657" rIns="93314" bIns="46657" rtlCol="0" anchor="b"/>
          <a:lstStyle>
            <a:lvl1pPr algn="r">
              <a:defRPr sz="1200"/>
            </a:lvl1pPr>
          </a:lstStyle>
          <a:p>
            <a:fld id="{FBBF1341-3AFE-B447-A831-9671D6A7009B}" type="slidenum">
              <a:rPr lang="en-US" smtClean="0"/>
              <a:t>‹#›</a:t>
            </a:fld>
            <a:endParaRPr lang="en-US" dirty="0"/>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4</a:t>
            </a:fld>
            <a:endParaRPr lang="en-US" dirty="0"/>
          </a:p>
        </p:txBody>
      </p:sp>
    </p:spTree>
    <p:extLst>
      <p:ext uri="{BB962C8B-B14F-4D97-AF65-F5344CB8AC3E}">
        <p14:creationId xmlns:p14="http://schemas.microsoft.com/office/powerpoint/2010/main" val="1930348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14</a:t>
            </a:fld>
            <a:endParaRPr lang="en-US" dirty="0"/>
          </a:p>
        </p:txBody>
      </p:sp>
    </p:spTree>
    <p:extLst>
      <p:ext uri="{BB962C8B-B14F-4D97-AF65-F5344CB8AC3E}">
        <p14:creationId xmlns:p14="http://schemas.microsoft.com/office/powerpoint/2010/main" val="532526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20</a:t>
            </a:fld>
            <a:endParaRPr lang="en-US" dirty="0"/>
          </a:p>
        </p:txBody>
      </p:sp>
    </p:spTree>
    <p:extLst>
      <p:ext uri="{BB962C8B-B14F-4D97-AF65-F5344CB8AC3E}">
        <p14:creationId xmlns:p14="http://schemas.microsoft.com/office/powerpoint/2010/main" val="2349422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28</a:t>
            </a:fld>
            <a:endParaRPr lang="en-US" dirty="0"/>
          </a:p>
        </p:txBody>
      </p:sp>
    </p:spTree>
    <p:extLst>
      <p:ext uri="{BB962C8B-B14F-4D97-AF65-F5344CB8AC3E}">
        <p14:creationId xmlns:p14="http://schemas.microsoft.com/office/powerpoint/2010/main" val="8142039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599" y="2941867"/>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8" y="1720796"/>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6"/>
            <a:ext cx="1629561" cy="273531"/>
          </a:xfrm>
          <a:prstGeom prst="rect">
            <a:avLst/>
          </a:prstGeom>
        </p:spPr>
      </p:pic>
      <p:sp>
        <p:nvSpPr>
          <p:cNvPr id="9" name="Picture Placeholder 8"/>
          <p:cNvSpPr>
            <a:spLocks noGrp="1"/>
          </p:cNvSpPr>
          <p:nvPr>
            <p:ph type="pic" sz="quarter" idx="13"/>
          </p:nvPr>
        </p:nvSpPr>
        <p:spPr>
          <a:xfrm>
            <a:off x="4506688" y="1725953"/>
            <a:ext cx="4630964" cy="3821639"/>
          </a:xfrm>
          <a:solidFill>
            <a:schemeClr val="accent2"/>
          </a:solidFill>
        </p:spPr>
        <p:txBody>
          <a:bodyPr/>
          <a:lstStyle/>
          <a:p>
            <a:r>
              <a:rPr lang="en-US" dirty="0" smtClean="0"/>
              <a:t>Click icon to add picture</a:t>
            </a:r>
            <a:endParaRPr lang="en-US" dirty="0"/>
          </a:p>
        </p:txBody>
      </p:sp>
      <p:sp>
        <p:nvSpPr>
          <p:cNvPr id="15" name="Text Placeholder 14"/>
          <p:cNvSpPr>
            <a:spLocks noGrp="1"/>
          </p:cNvSpPr>
          <p:nvPr>
            <p:ph type="body" sz="quarter" idx="14" hasCustomPrompt="1"/>
          </p:nvPr>
        </p:nvSpPr>
        <p:spPr>
          <a:xfrm>
            <a:off x="332388" y="5126730"/>
            <a:ext cx="4051834"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333244" y="5611330"/>
            <a:ext cx="2057400" cy="365125"/>
          </a:xfrm>
        </p:spPr>
        <p:txBody>
          <a:bodyPr/>
          <a:lstStyle>
            <a:lvl1pPr>
              <a:defRPr>
                <a:solidFill>
                  <a:schemeClr val="tx1"/>
                </a:solidFill>
              </a:defRPr>
            </a:lvl1pPr>
          </a:lstStyle>
          <a:p>
            <a:fld id="{BDC57488-3539-8349-95E7-E0E3D7B2EDB0}" type="datetime2">
              <a:rPr lang="en-US" smtClean="0"/>
              <a:pPr/>
              <a:t>Sunday, May 12, 2019</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599" y="2941867"/>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8"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6"/>
            <a:ext cx="1629561" cy="273531"/>
          </a:xfrm>
          <a:prstGeom prst="rect">
            <a:avLst/>
          </a:prstGeom>
        </p:spPr>
      </p:pic>
      <p:sp>
        <p:nvSpPr>
          <p:cNvPr id="9" name="Picture Placeholder 8"/>
          <p:cNvSpPr>
            <a:spLocks noGrp="1"/>
          </p:cNvSpPr>
          <p:nvPr>
            <p:ph type="pic" sz="quarter" idx="13"/>
          </p:nvPr>
        </p:nvSpPr>
        <p:spPr>
          <a:xfrm>
            <a:off x="4506688" y="1725953"/>
            <a:ext cx="4630964" cy="3821639"/>
          </a:xfrm>
          <a:solidFill>
            <a:schemeClr val="accent2"/>
          </a:solidFill>
        </p:spPr>
        <p:txBody>
          <a:bodyPr/>
          <a:lstStyle/>
          <a:p>
            <a:r>
              <a:rPr lang="en-US" dirty="0" smtClean="0"/>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smtClean="0"/>
              <a:t>Contact</a:t>
            </a:r>
          </a:p>
        </p:txBody>
      </p:sp>
      <p:sp>
        <p:nvSpPr>
          <p:cNvPr id="8" name="Date Placeholder 7"/>
          <p:cNvSpPr>
            <a:spLocks noGrp="1"/>
          </p:cNvSpPr>
          <p:nvPr>
            <p:ph type="dt" sz="half" idx="15"/>
          </p:nvPr>
        </p:nvSpPr>
        <p:spPr>
          <a:xfrm>
            <a:off x="3623451" y="6328300"/>
            <a:ext cx="2057400" cy="365125"/>
          </a:xfrm>
        </p:spPr>
        <p:txBody>
          <a:bodyPr/>
          <a:lstStyle>
            <a:lvl1pPr>
              <a:defRPr>
                <a:solidFill>
                  <a:schemeClr val="tx1"/>
                </a:solidFill>
              </a:defRPr>
            </a:lvl1pPr>
          </a:lstStyle>
          <a:p>
            <a:fld id="{BDC57488-3539-8349-95E7-E0E3D7B2EDB0}" type="datetime2">
              <a:rPr lang="en-US" smtClean="0"/>
              <a:pPr/>
              <a:t>Sunday, May 12, 2019</a:t>
            </a:fld>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sp>
        <p:nvSpPr>
          <p:cNvPr id="16" name="Text Placeholder 6"/>
          <p:cNvSpPr>
            <a:spLocks noGrp="1"/>
          </p:cNvSpPr>
          <p:nvPr>
            <p:ph type="body" sz="quarter" idx="17" hasCustomPrompt="1"/>
          </p:nvPr>
        </p:nvSpPr>
        <p:spPr>
          <a:xfrm>
            <a:off x="318640" y="1726361"/>
            <a:ext cx="4098242" cy="3861333"/>
          </a:xfrm>
        </p:spPr>
        <p:txBody>
          <a:bodyPr>
            <a:normAutofit/>
          </a:bodyPr>
          <a:lstStyle>
            <a:lvl1pPr marL="342891" indent="-342891">
              <a:buFont typeface="Arial" charset="0"/>
              <a:buChar char="•"/>
              <a:defRPr sz="2200" baseline="0">
                <a:solidFill>
                  <a:schemeClr val="accent1"/>
                </a:solidFill>
              </a:defRPr>
            </a:lvl1pPr>
            <a:lvl2pPr marL="685783" indent="-228594">
              <a:buFont typeface=".PingFangSC-Regular" charset="-122"/>
              <a:buChar char="－"/>
              <a:defRPr sz="2200" baseline="0">
                <a:solidFill>
                  <a:schemeClr val="accent1"/>
                </a:solidFill>
              </a:defRPr>
            </a:lvl2pPr>
            <a:lvl3pPr marL="1142971" indent="-228594">
              <a:buFont typeface="Arial" charset="0"/>
              <a:buChar char="•"/>
              <a:defRPr sz="2200" baseline="0">
                <a:solidFill>
                  <a:schemeClr val="accent1"/>
                </a:solidFill>
              </a:defRPr>
            </a:lvl3pPr>
            <a:lvl4pPr marL="1600160" indent="-228594">
              <a:buFont typeface=".PingFangSC-Regular" charset="-122"/>
              <a:buChar char="－"/>
              <a:defRPr sz="2200" baseline="0">
                <a:solidFill>
                  <a:schemeClr val="accent1"/>
                </a:solidFill>
              </a:defRPr>
            </a:lvl4pPr>
            <a:lvl5pPr marL="2057349" indent="-228594">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783" indent="-228594">
              <a:buFont typeface="PingFangSC-Regular" charset="-122"/>
              <a:buChar char="－"/>
              <a:defRPr sz="2000" baseline="0">
                <a:solidFill>
                  <a:schemeClr val="tx1"/>
                </a:solidFill>
                <a:latin typeface="Arial" charset="0"/>
              </a:defRPr>
            </a:lvl2pPr>
            <a:lvl3pPr marL="1142971" indent="-228594">
              <a:buFont typeface="Arial" charset="0"/>
              <a:buChar char="•"/>
              <a:defRPr sz="1800" baseline="0">
                <a:solidFill>
                  <a:schemeClr val="tx1"/>
                </a:solidFill>
                <a:latin typeface="Arial" charset="0"/>
              </a:defRPr>
            </a:lvl3pPr>
            <a:lvl4pPr marL="1657309" indent="-285744">
              <a:buFont typeface="PingFangSC-Regular" charset="-122"/>
              <a:buChar char="－"/>
              <a:defRPr sz="1600" baseline="0">
                <a:solidFill>
                  <a:schemeClr val="tx1"/>
                </a:solidFill>
                <a:latin typeface="Arial" charset="0"/>
              </a:defRPr>
            </a:lvl4pPr>
            <a:lvl5pPr marL="2057349" indent="-228594">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783" indent="-228594">
              <a:buFont typeface="PingFangSC-Regular" charset="-122"/>
              <a:buChar char="－"/>
              <a:defRPr sz="2000" baseline="0">
                <a:solidFill>
                  <a:schemeClr val="tx1"/>
                </a:solidFill>
                <a:latin typeface="Arial" charset="0"/>
              </a:defRPr>
            </a:lvl2pPr>
            <a:lvl3pPr marL="1142971" indent="-228594">
              <a:buFont typeface="Arial" charset="0"/>
              <a:buChar char="•"/>
              <a:defRPr sz="1800" baseline="0">
                <a:solidFill>
                  <a:schemeClr val="tx1"/>
                </a:solidFill>
                <a:latin typeface="Arial" charset="0"/>
              </a:defRPr>
            </a:lvl3pPr>
            <a:lvl4pPr marL="1657309" indent="-285744">
              <a:buFont typeface="PingFangSC-Regular" charset="-122"/>
              <a:buChar char="－"/>
              <a:defRPr sz="1600" baseline="0">
                <a:solidFill>
                  <a:schemeClr val="tx1"/>
                </a:solidFill>
                <a:latin typeface="Arial" charset="0"/>
              </a:defRPr>
            </a:lvl4pPr>
            <a:lvl5pPr marL="2057349" indent="-228594">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2" y="966055"/>
            <a:ext cx="4086997" cy="5381694"/>
          </a:xfrm>
        </p:spPr>
        <p:txBody>
          <a:bodyPr/>
          <a:lstStyle>
            <a:lvl1pPr>
              <a:defRPr sz="2200" baseline="0">
                <a:solidFill>
                  <a:schemeClr val="tx1"/>
                </a:solidFill>
                <a:latin typeface="Arial" charset="0"/>
              </a:defRPr>
            </a:lvl1pPr>
            <a:lvl2pPr marL="685783" indent="-228594">
              <a:buFont typeface="PingFangSC-Regular" charset="-122"/>
              <a:buChar char="－"/>
              <a:defRPr sz="2000" baseline="0">
                <a:solidFill>
                  <a:schemeClr val="tx1"/>
                </a:solidFill>
                <a:latin typeface="Arial" charset="0"/>
              </a:defRPr>
            </a:lvl2pPr>
            <a:lvl3pPr marL="1142971" indent="-228594">
              <a:buFont typeface="Arial" charset="0"/>
              <a:buChar char="•"/>
              <a:defRPr sz="1800" baseline="0">
                <a:solidFill>
                  <a:schemeClr val="tx1"/>
                </a:solidFill>
                <a:latin typeface="Arial" charset="0"/>
              </a:defRPr>
            </a:lvl3pPr>
            <a:lvl4pPr marL="1657309" indent="-285744">
              <a:buFont typeface="PingFangSC-Regular" charset="-122"/>
              <a:buChar char="－"/>
              <a:defRPr sz="1600" baseline="0">
                <a:solidFill>
                  <a:schemeClr val="tx1"/>
                </a:solidFill>
                <a:latin typeface="Arial" charset="0"/>
              </a:defRPr>
            </a:lvl4pPr>
            <a:lvl5pPr marL="2057349" indent="-228594">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783" indent="-228594">
              <a:buFont typeface="PingFangSC-Regular" charset="-122"/>
              <a:buChar char="－"/>
              <a:defRPr sz="2000" baseline="0">
                <a:solidFill>
                  <a:schemeClr val="tx1"/>
                </a:solidFill>
                <a:latin typeface="Arial" charset="0"/>
              </a:defRPr>
            </a:lvl2pPr>
            <a:lvl3pPr marL="1142971" indent="-228594">
              <a:buFont typeface="Arial" charset="0"/>
              <a:buChar char="•"/>
              <a:defRPr sz="1800" baseline="0">
                <a:solidFill>
                  <a:schemeClr val="tx1"/>
                </a:solidFill>
                <a:latin typeface="Arial" charset="0"/>
              </a:defRPr>
            </a:lvl3pPr>
            <a:lvl4pPr marL="1657309" indent="-285744">
              <a:buFont typeface="PingFangSC-Regular" charset="-122"/>
              <a:buChar char="－"/>
              <a:defRPr sz="1600" baseline="0">
                <a:solidFill>
                  <a:schemeClr val="tx1"/>
                </a:solidFill>
                <a:latin typeface="Arial" charset="0"/>
              </a:defRPr>
            </a:lvl4pPr>
            <a:lvl5pPr marL="2057349" indent="-228594">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6" y="983116"/>
            <a:ext cx="4148781" cy="2381250"/>
          </a:xfrm>
          <a:solidFill>
            <a:schemeClr val="accent2"/>
          </a:solidFill>
        </p:spPr>
        <p:txBody>
          <a:bodyPr/>
          <a:lstStyle/>
          <a:p>
            <a:r>
              <a:rPr lang="en-US" dirty="0" smtClean="0"/>
              <a:t>Click icon to add picture</a:t>
            </a:r>
            <a:endParaRPr lang="en-US" dirty="0"/>
          </a:p>
        </p:txBody>
      </p:sp>
      <p:sp>
        <p:nvSpPr>
          <p:cNvPr id="12" name="Content Placeholder 2"/>
          <p:cNvSpPr>
            <a:spLocks noGrp="1"/>
          </p:cNvSpPr>
          <p:nvPr>
            <p:ph idx="14"/>
          </p:nvPr>
        </p:nvSpPr>
        <p:spPr>
          <a:xfrm>
            <a:off x="4623746" y="3439838"/>
            <a:ext cx="4148781" cy="2907915"/>
          </a:xfrm>
        </p:spPr>
        <p:txBody>
          <a:bodyPr/>
          <a:lstStyle>
            <a:lvl1pPr>
              <a:defRPr sz="2200" baseline="0">
                <a:solidFill>
                  <a:schemeClr val="tx1"/>
                </a:solidFill>
                <a:latin typeface="Arial" charset="0"/>
              </a:defRPr>
            </a:lvl1pPr>
            <a:lvl2pPr marL="685783" indent="-228594">
              <a:buFont typeface="PingFangSC-Regular" charset="-122"/>
              <a:buChar char="－"/>
              <a:defRPr sz="2000" baseline="0">
                <a:solidFill>
                  <a:schemeClr val="tx1"/>
                </a:solidFill>
                <a:latin typeface="Arial" charset="0"/>
              </a:defRPr>
            </a:lvl2pPr>
            <a:lvl3pPr marL="1142971" indent="-228594">
              <a:buFont typeface="Arial" charset="0"/>
              <a:buChar char="•"/>
              <a:defRPr sz="1800" baseline="0">
                <a:solidFill>
                  <a:schemeClr val="tx1"/>
                </a:solidFill>
                <a:latin typeface="Arial" charset="0"/>
              </a:defRPr>
            </a:lvl3pPr>
            <a:lvl4pPr marL="1657309" indent="-285744">
              <a:buFont typeface="PingFangSC-Regular" charset="-122"/>
              <a:buChar char="－"/>
              <a:defRPr sz="1600" baseline="0">
                <a:solidFill>
                  <a:schemeClr val="tx1"/>
                </a:solidFill>
                <a:latin typeface="Arial" charset="0"/>
              </a:defRPr>
            </a:lvl4pPr>
            <a:lvl5pPr marL="2057349" indent="-228594">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7"/>
            <a:ext cx="4148781" cy="2907915"/>
          </a:xfrm>
        </p:spPr>
        <p:txBody>
          <a:bodyPr/>
          <a:lstStyle>
            <a:lvl1pPr>
              <a:defRPr sz="2200" baseline="0">
                <a:solidFill>
                  <a:schemeClr val="tx1"/>
                </a:solidFill>
                <a:latin typeface="Arial" charset="0"/>
              </a:defRPr>
            </a:lvl1pPr>
            <a:lvl2pPr marL="685783" indent="-228594">
              <a:buFont typeface="PingFangSC-Regular" charset="-122"/>
              <a:buChar char="－"/>
              <a:defRPr sz="2000" baseline="0">
                <a:solidFill>
                  <a:schemeClr val="tx1"/>
                </a:solidFill>
                <a:latin typeface="Arial" charset="0"/>
              </a:defRPr>
            </a:lvl2pPr>
            <a:lvl3pPr marL="1142971" indent="-228594">
              <a:buFont typeface="Arial" charset="0"/>
              <a:buChar char="•"/>
              <a:defRPr sz="1800" baseline="0">
                <a:solidFill>
                  <a:schemeClr val="tx1"/>
                </a:solidFill>
                <a:latin typeface="Arial" charset="0"/>
              </a:defRPr>
            </a:lvl3pPr>
            <a:lvl4pPr marL="1657309" indent="-285744">
              <a:buFont typeface="PingFangSC-Regular" charset="-122"/>
              <a:buChar char="－"/>
              <a:defRPr sz="1600" baseline="0">
                <a:solidFill>
                  <a:schemeClr val="tx1"/>
                </a:solidFill>
                <a:latin typeface="Arial" charset="0"/>
              </a:defRPr>
            </a:lvl4pPr>
            <a:lvl5pPr marL="2057349" indent="-228594">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dirty="0" smtClean="0"/>
              <a:t>Click icon to add picture</a:t>
            </a:r>
            <a:endParaRPr lang="en-US" dirty="0"/>
          </a:p>
        </p:txBody>
      </p:sp>
      <p:sp>
        <p:nvSpPr>
          <p:cNvPr id="12" name="Content Placeholder 2"/>
          <p:cNvSpPr>
            <a:spLocks noGrp="1"/>
          </p:cNvSpPr>
          <p:nvPr>
            <p:ph idx="14"/>
          </p:nvPr>
        </p:nvSpPr>
        <p:spPr>
          <a:xfrm>
            <a:off x="4623746" y="983118"/>
            <a:ext cx="4148781" cy="5364633"/>
          </a:xfrm>
        </p:spPr>
        <p:txBody>
          <a:bodyPr/>
          <a:lstStyle>
            <a:lvl1pPr>
              <a:defRPr sz="2200" baseline="0">
                <a:solidFill>
                  <a:schemeClr val="tx1"/>
                </a:solidFill>
                <a:latin typeface="Arial" charset="0"/>
              </a:defRPr>
            </a:lvl1pPr>
            <a:lvl2pPr marL="685783" indent="-228594">
              <a:buFont typeface="PingFangSC-Regular" charset="-122"/>
              <a:buChar char="－"/>
              <a:defRPr sz="2000" baseline="0">
                <a:solidFill>
                  <a:schemeClr val="tx1"/>
                </a:solidFill>
                <a:latin typeface="Arial" charset="0"/>
              </a:defRPr>
            </a:lvl2pPr>
            <a:lvl3pPr marL="1142971" indent="-228594">
              <a:buFont typeface="Arial" charset="0"/>
              <a:buChar char="•"/>
              <a:defRPr sz="1800" baseline="0">
                <a:solidFill>
                  <a:schemeClr val="tx1"/>
                </a:solidFill>
                <a:latin typeface="Arial" charset="0"/>
              </a:defRPr>
            </a:lvl3pPr>
            <a:lvl4pPr marL="1657309" indent="-285744">
              <a:buFont typeface="PingFangSC-Regular" charset="-122"/>
              <a:buChar char="－"/>
              <a:defRPr sz="1600" baseline="0">
                <a:solidFill>
                  <a:schemeClr val="tx1"/>
                </a:solidFill>
                <a:latin typeface="Arial" charset="0"/>
              </a:defRPr>
            </a:lvl4pPr>
            <a:lvl5pPr marL="2057349" indent="-228594">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783" indent="-228594">
              <a:buFont typeface="PingFangSC-Regular" charset="-122"/>
              <a:buChar char="－"/>
              <a:defRPr sz="2000" baseline="0">
                <a:solidFill>
                  <a:schemeClr val="tx1"/>
                </a:solidFill>
                <a:latin typeface="Arial" charset="0"/>
              </a:defRPr>
            </a:lvl2pPr>
            <a:lvl3pPr marL="1142971" indent="-228594">
              <a:buFont typeface="Arial" charset="0"/>
              <a:buChar char="•"/>
              <a:defRPr sz="1800" baseline="0">
                <a:solidFill>
                  <a:schemeClr val="tx1"/>
                </a:solidFill>
                <a:latin typeface="Arial" charset="0"/>
              </a:defRPr>
            </a:lvl3pPr>
            <a:lvl4pPr marL="1657309" indent="-285744">
              <a:buFont typeface="PingFangSC-Regular" charset="-122"/>
              <a:buChar char="－"/>
              <a:defRPr sz="1600" baseline="0">
                <a:solidFill>
                  <a:schemeClr val="tx1"/>
                </a:solidFill>
                <a:latin typeface="Arial" charset="0"/>
              </a:defRPr>
            </a:lvl4pPr>
            <a:lvl5pPr marL="2057349" indent="-228594">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2" y="983116"/>
            <a:ext cx="4086225" cy="2381250"/>
          </a:xfrm>
          <a:solidFill>
            <a:schemeClr val="accent2"/>
          </a:solidFill>
        </p:spPr>
        <p:txBody>
          <a:bodyPr/>
          <a:lstStyle/>
          <a:p>
            <a:r>
              <a:rPr lang="en-US" dirty="0" smtClean="0"/>
              <a:t>Click icon to add picture</a:t>
            </a:r>
            <a:endParaRPr lang="en-US" dirty="0"/>
          </a:p>
        </p:txBody>
      </p:sp>
      <p:sp>
        <p:nvSpPr>
          <p:cNvPr id="11" name="Picture Placeholder 9"/>
          <p:cNvSpPr>
            <a:spLocks noGrp="1"/>
          </p:cNvSpPr>
          <p:nvPr>
            <p:ph type="pic" sz="quarter" idx="14"/>
          </p:nvPr>
        </p:nvSpPr>
        <p:spPr>
          <a:xfrm>
            <a:off x="4686302" y="3595166"/>
            <a:ext cx="4086225" cy="2381250"/>
          </a:xfrm>
          <a:solidFill>
            <a:schemeClr val="accent2"/>
          </a:solidFill>
        </p:spPr>
        <p:txBody>
          <a:bodyPr/>
          <a:lstStyle/>
          <a:p>
            <a:r>
              <a:rPr lang="en-US" dirty="0" smtClean="0"/>
              <a:t>Click icon to add picture</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7" y="966055"/>
            <a:ext cx="4148781" cy="5381694"/>
          </a:xfrm>
        </p:spPr>
        <p:txBody>
          <a:bodyPr/>
          <a:lstStyle>
            <a:lvl1pPr>
              <a:defRPr sz="2200" baseline="0">
                <a:solidFill>
                  <a:schemeClr val="tx1"/>
                </a:solidFill>
                <a:latin typeface="Arial" charset="0"/>
              </a:defRPr>
            </a:lvl1pPr>
            <a:lvl2pPr marL="685783" indent="-228594">
              <a:buFont typeface="PingFangSC-Regular" charset="-122"/>
              <a:buChar char="－"/>
              <a:defRPr sz="2000" baseline="0">
                <a:solidFill>
                  <a:schemeClr val="tx1"/>
                </a:solidFill>
                <a:latin typeface="Arial" charset="0"/>
              </a:defRPr>
            </a:lvl2pPr>
            <a:lvl3pPr marL="1142971" indent="-228594">
              <a:buFont typeface="Arial" charset="0"/>
              <a:buChar char="•"/>
              <a:defRPr sz="1800" baseline="0">
                <a:solidFill>
                  <a:schemeClr val="tx1"/>
                </a:solidFill>
                <a:latin typeface="Arial" charset="0"/>
              </a:defRPr>
            </a:lvl3pPr>
            <a:lvl4pPr marL="1657309" indent="-285744">
              <a:buFont typeface="PingFangSC-Regular" charset="-122"/>
              <a:buChar char="－"/>
              <a:defRPr sz="1600" baseline="0">
                <a:solidFill>
                  <a:schemeClr val="tx1"/>
                </a:solidFill>
                <a:latin typeface="Arial" charset="0"/>
              </a:defRPr>
            </a:lvl4pPr>
            <a:lvl5pPr marL="2057349" indent="-228594">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dirty="0" smtClean="0"/>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dirty="0" smtClean="0"/>
              <a:t>Click icon to add picture</a:t>
            </a: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7"/>
            <a:ext cx="4148781" cy="2907915"/>
          </a:xfrm>
        </p:spPr>
        <p:txBody>
          <a:bodyPr/>
          <a:lstStyle>
            <a:lvl1pPr>
              <a:defRPr sz="2200" baseline="0">
                <a:solidFill>
                  <a:schemeClr val="tx1"/>
                </a:solidFill>
                <a:latin typeface="Arial" charset="0"/>
              </a:defRPr>
            </a:lvl1pPr>
            <a:lvl2pPr marL="685783" indent="-228594">
              <a:buFont typeface="PingFangSC-Regular" charset="-122"/>
              <a:buChar char="－"/>
              <a:defRPr sz="2000" baseline="0">
                <a:solidFill>
                  <a:schemeClr val="tx1"/>
                </a:solidFill>
                <a:latin typeface="Arial" charset="0"/>
              </a:defRPr>
            </a:lvl2pPr>
            <a:lvl3pPr marL="1142971" indent="-228594">
              <a:buFont typeface="Arial" charset="0"/>
              <a:buChar char="•"/>
              <a:defRPr sz="1800" baseline="0">
                <a:solidFill>
                  <a:schemeClr val="tx1"/>
                </a:solidFill>
                <a:latin typeface="Arial" charset="0"/>
              </a:defRPr>
            </a:lvl3pPr>
            <a:lvl4pPr marL="1657309" indent="-285744">
              <a:buFont typeface="PingFangSC-Regular" charset="-122"/>
              <a:buChar char="－"/>
              <a:defRPr sz="1600" baseline="0">
                <a:solidFill>
                  <a:schemeClr val="tx1"/>
                </a:solidFill>
                <a:latin typeface="Arial" charset="0"/>
              </a:defRPr>
            </a:lvl4pPr>
            <a:lvl5pPr marL="2057349" indent="-228594">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dirty="0" smtClean="0"/>
              <a:t>Click icon to add picture</a:t>
            </a:r>
            <a:endParaRPr lang="en-US" dirty="0"/>
          </a:p>
        </p:txBody>
      </p:sp>
      <p:sp>
        <p:nvSpPr>
          <p:cNvPr id="12" name="Content Placeholder 2"/>
          <p:cNvSpPr>
            <a:spLocks noGrp="1"/>
          </p:cNvSpPr>
          <p:nvPr>
            <p:ph idx="14"/>
          </p:nvPr>
        </p:nvSpPr>
        <p:spPr>
          <a:xfrm>
            <a:off x="4623746" y="3439833"/>
            <a:ext cx="4148781" cy="2907916"/>
          </a:xfrm>
        </p:spPr>
        <p:txBody>
          <a:bodyPr/>
          <a:lstStyle>
            <a:lvl1pPr>
              <a:defRPr sz="2200" baseline="0">
                <a:solidFill>
                  <a:schemeClr val="tx1"/>
                </a:solidFill>
                <a:latin typeface="Arial" charset="0"/>
              </a:defRPr>
            </a:lvl1pPr>
            <a:lvl2pPr marL="685783" indent="-228594">
              <a:buFont typeface="PingFangSC-Regular" charset="-122"/>
              <a:buChar char="－"/>
              <a:defRPr sz="2000" baseline="0">
                <a:solidFill>
                  <a:schemeClr val="tx1"/>
                </a:solidFill>
                <a:latin typeface="Arial" charset="0"/>
              </a:defRPr>
            </a:lvl2pPr>
            <a:lvl3pPr marL="1142971" indent="-228594">
              <a:buFont typeface="Arial" charset="0"/>
              <a:buChar char="•"/>
              <a:defRPr sz="1800" baseline="0">
                <a:solidFill>
                  <a:schemeClr val="tx1"/>
                </a:solidFill>
                <a:latin typeface="Arial" charset="0"/>
              </a:defRPr>
            </a:lvl3pPr>
            <a:lvl4pPr marL="1657309" indent="-285744">
              <a:buFont typeface="PingFangSC-Regular" charset="-122"/>
              <a:buChar char="－"/>
              <a:defRPr sz="1600" baseline="0">
                <a:solidFill>
                  <a:schemeClr val="tx1"/>
                </a:solidFill>
                <a:latin typeface="Arial" charset="0"/>
              </a:defRPr>
            </a:lvl4pPr>
            <a:lvl5pPr marL="2057349" indent="-228594">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6" y="983116"/>
            <a:ext cx="4148781" cy="2381250"/>
          </a:xfrm>
          <a:solidFill>
            <a:schemeClr val="accent2"/>
          </a:solidFill>
        </p:spPr>
        <p:txBody>
          <a:bodyPr/>
          <a:lstStyle/>
          <a:p>
            <a:r>
              <a:rPr lang="en-US" dirty="0" smtClean="0"/>
              <a:t>Click icon to add picture</a:t>
            </a:r>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6"/>
            <a:ext cx="4148781" cy="2907915"/>
          </a:xfrm>
        </p:spPr>
        <p:txBody>
          <a:bodyPr/>
          <a:lstStyle>
            <a:lvl1pPr>
              <a:defRPr sz="2200" baseline="0">
                <a:solidFill>
                  <a:schemeClr val="tx1"/>
                </a:solidFill>
                <a:latin typeface="Arial" charset="0"/>
              </a:defRPr>
            </a:lvl1pPr>
            <a:lvl2pPr marL="685783" indent="-228594">
              <a:buFont typeface="PingFangSC-Regular" charset="-122"/>
              <a:buChar char="－"/>
              <a:defRPr sz="2000" baseline="0">
                <a:solidFill>
                  <a:schemeClr val="tx1"/>
                </a:solidFill>
                <a:latin typeface="Arial" charset="0"/>
              </a:defRPr>
            </a:lvl2pPr>
            <a:lvl3pPr marL="1142971" indent="-228594">
              <a:buFont typeface="Arial" charset="0"/>
              <a:buChar char="•"/>
              <a:defRPr sz="1800" baseline="0">
                <a:solidFill>
                  <a:schemeClr val="tx1"/>
                </a:solidFill>
                <a:latin typeface="Arial" charset="0"/>
              </a:defRPr>
            </a:lvl3pPr>
            <a:lvl4pPr marL="1657309" indent="-285744">
              <a:buFont typeface="PingFangSC-Regular" charset="-122"/>
              <a:buChar char="－"/>
              <a:defRPr sz="1600" baseline="0">
                <a:solidFill>
                  <a:schemeClr val="tx1"/>
                </a:solidFill>
                <a:latin typeface="Arial" charset="0"/>
              </a:defRPr>
            </a:lvl4pPr>
            <a:lvl5pPr marL="2057349" indent="-228594">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dirty="0" smtClean="0"/>
              <a:t>Click icon to add picture</a:t>
            </a:r>
            <a:endParaRPr lang="en-US" dirty="0"/>
          </a:p>
        </p:txBody>
      </p:sp>
      <p:sp>
        <p:nvSpPr>
          <p:cNvPr id="12" name="Content Placeholder 2"/>
          <p:cNvSpPr>
            <a:spLocks noGrp="1"/>
          </p:cNvSpPr>
          <p:nvPr>
            <p:ph idx="14"/>
          </p:nvPr>
        </p:nvSpPr>
        <p:spPr>
          <a:xfrm>
            <a:off x="4623746" y="939512"/>
            <a:ext cx="4148781" cy="2907916"/>
          </a:xfrm>
        </p:spPr>
        <p:txBody>
          <a:bodyPr/>
          <a:lstStyle>
            <a:lvl1pPr>
              <a:defRPr sz="2200" baseline="0">
                <a:solidFill>
                  <a:schemeClr val="tx1"/>
                </a:solidFill>
                <a:latin typeface="Arial" charset="0"/>
              </a:defRPr>
            </a:lvl1pPr>
            <a:lvl2pPr marL="685783" indent="-228594">
              <a:buFont typeface="PingFangSC-Regular" charset="-122"/>
              <a:buChar char="－"/>
              <a:defRPr sz="2000" baseline="0">
                <a:solidFill>
                  <a:schemeClr val="tx1"/>
                </a:solidFill>
                <a:latin typeface="Arial" charset="0"/>
              </a:defRPr>
            </a:lvl2pPr>
            <a:lvl3pPr marL="1142971" indent="-228594">
              <a:buFont typeface="Arial" charset="0"/>
              <a:buChar char="•"/>
              <a:defRPr sz="1800" baseline="0">
                <a:solidFill>
                  <a:schemeClr val="tx1"/>
                </a:solidFill>
                <a:latin typeface="Arial" charset="0"/>
              </a:defRPr>
            </a:lvl3pPr>
            <a:lvl4pPr marL="1657309" indent="-285744">
              <a:buFont typeface="PingFangSC-Regular" charset="-122"/>
              <a:buChar char="－"/>
              <a:defRPr sz="1600" baseline="0">
                <a:solidFill>
                  <a:schemeClr val="tx1"/>
                </a:solidFill>
                <a:latin typeface="Arial" charset="0"/>
              </a:defRPr>
            </a:lvl4pPr>
            <a:lvl5pPr marL="2057349" indent="-228594">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6" y="3966757"/>
            <a:ext cx="4148781" cy="2381250"/>
          </a:xfrm>
          <a:solidFill>
            <a:schemeClr val="accent2"/>
          </a:solidFill>
        </p:spPr>
        <p:txBody>
          <a:bodyPr/>
          <a:lstStyle/>
          <a:p>
            <a:r>
              <a:rPr lang="en-US" dirty="0" smtClean="0"/>
              <a:t>Click icon to add picture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Sunday, May 12, 2019</a:t>
            </a:fld>
            <a:endParaRPr lang="en-US" dirty="0"/>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smtClean="0"/>
              <a:t>Talk Title Here</a:t>
            </a:r>
            <a:endParaRPr lang="en-US" dirty="0"/>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Lst>
  <p:timing>
    <p:tnLst>
      <p:par>
        <p:cTn id="1" dur="indefinite" restart="never" nodeType="tmRoot"/>
      </p:par>
    </p:tnLst>
  </p:timing>
  <p:hf hdr="0"/>
  <p:txStyles>
    <p:titleStyle>
      <a:lvl1pPr algn="l" defTabSz="914377"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jlabdoc.jlab.org/docushare/dsweb/Get/Document-16594"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hyperlink" Target="http://www.jlab.org/ehs/ehsmanual/Glossary.htm#RCDef"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8.xml"/><Relationship Id="rId5" Type="http://schemas.openxmlformats.org/officeDocument/2006/relationships/image" Target="../media/image43.jpg"/><Relationship Id="rId4" Type="http://schemas.openxmlformats.org/officeDocument/2006/relationships/image" Target="../media/image42.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3967"/>
            <a:ext cx="9144000" cy="1043709"/>
          </a:xfrm>
        </p:spPr>
        <p:txBody>
          <a:bodyPr anchor="ctr"/>
          <a:lstStyle/>
          <a:p>
            <a:pPr algn="ctr"/>
            <a:r>
              <a:rPr lang="en-US" dirty="0" smtClean="0"/>
              <a:t>Student Safety Program at Jefferson Lab</a:t>
            </a:r>
            <a:endParaRPr lang="en-US" dirty="0"/>
          </a:p>
        </p:txBody>
      </p:sp>
      <p:sp>
        <p:nvSpPr>
          <p:cNvPr id="3" name="Subtitle 2"/>
          <p:cNvSpPr>
            <a:spLocks noGrp="1"/>
          </p:cNvSpPr>
          <p:nvPr>
            <p:ph type="subTitle" idx="1"/>
          </p:nvPr>
        </p:nvSpPr>
        <p:spPr/>
        <p:txBody>
          <a:bodyPr/>
          <a:lstStyle/>
          <a:p>
            <a:pPr algn="ctr"/>
            <a:endParaRPr lang="en-US" sz="800" b="1" dirty="0" smtClean="0"/>
          </a:p>
          <a:p>
            <a:pPr algn="ctr"/>
            <a:r>
              <a:rPr lang="en-US" b="1" dirty="0" smtClean="0"/>
              <a:t>International </a:t>
            </a:r>
            <a:r>
              <a:rPr lang="en-US" b="1" dirty="0" smtClean="0"/>
              <a:t>Technical Safety Forum</a:t>
            </a:r>
          </a:p>
          <a:p>
            <a:pPr algn="ctr"/>
            <a:r>
              <a:rPr lang="en-US" b="1" dirty="0" smtClean="0"/>
              <a:t>2019</a:t>
            </a:r>
          </a:p>
          <a:p>
            <a:pPr algn="ctr"/>
            <a:endParaRPr lang="en-US" b="1" dirty="0"/>
          </a:p>
          <a:p>
            <a:pPr algn="ctr"/>
            <a:r>
              <a:rPr lang="en-US" sz="1800" dirty="0"/>
              <a:t>European Spallation Source</a:t>
            </a:r>
          </a:p>
          <a:p>
            <a:pPr algn="ctr"/>
            <a:r>
              <a:rPr lang="en-US" sz="1800" dirty="0"/>
              <a:t>Lund, Sweden</a:t>
            </a:r>
          </a:p>
        </p:txBody>
      </p:sp>
      <p:sp>
        <p:nvSpPr>
          <p:cNvPr id="5" name="Text Placeholder 4"/>
          <p:cNvSpPr>
            <a:spLocks noGrp="1"/>
          </p:cNvSpPr>
          <p:nvPr>
            <p:ph type="body" sz="quarter" idx="14"/>
          </p:nvPr>
        </p:nvSpPr>
        <p:spPr/>
        <p:txBody>
          <a:bodyPr/>
          <a:lstStyle/>
          <a:p>
            <a:pPr algn="ctr"/>
            <a:r>
              <a:rPr lang="en-US" dirty="0" smtClean="0"/>
              <a:t>Bert Manzlak, CSP</a:t>
            </a:r>
            <a:endParaRPr lang="en-US" dirty="0"/>
          </a:p>
        </p:txBody>
      </p:sp>
      <p:sp>
        <p:nvSpPr>
          <p:cNvPr id="6" name="Date Placeholder 5"/>
          <p:cNvSpPr>
            <a:spLocks noGrp="1"/>
          </p:cNvSpPr>
          <p:nvPr>
            <p:ph type="dt" sz="half" idx="15"/>
          </p:nvPr>
        </p:nvSpPr>
        <p:spPr>
          <a:xfrm>
            <a:off x="1155280" y="5611329"/>
            <a:ext cx="2057400" cy="365125"/>
          </a:xfrm>
        </p:spPr>
        <p:txBody>
          <a:bodyPr/>
          <a:lstStyle/>
          <a:p>
            <a:pPr algn="ctr"/>
            <a:r>
              <a:rPr lang="en-US" sz="1400" dirty="0"/>
              <a:t>May 15, 2019</a:t>
            </a:r>
          </a:p>
        </p:txBody>
      </p:sp>
      <p:pic>
        <p:nvPicPr>
          <p:cNvPr id="8" name="Picture Placeholder 7"/>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5902" r="15902"/>
          <a:stretch>
            <a:fillRect/>
          </a:stretch>
        </p:blipFill>
        <p:spPr>
          <a:xfrm>
            <a:off x="4384221" y="1848469"/>
            <a:ext cx="4287832" cy="4011561"/>
          </a:xfrm>
          <a:ln w="38100">
            <a:solidFill>
              <a:srgbClr val="C00000"/>
            </a:solidFill>
          </a:ln>
        </p:spPr>
      </p:pic>
    </p:spTree>
    <p:extLst>
      <p:ext uri="{BB962C8B-B14F-4D97-AF65-F5344CB8AC3E}">
        <p14:creationId xmlns:p14="http://schemas.microsoft.com/office/powerpoint/2010/main" val="1392747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t>Student Fatality</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t> </a:t>
            </a:r>
            <a:r>
              <a:rPr lang="en-US" dirty="0" smtClean="0"/>
              <a:t>     </a:t>
            </a:r>
          </a:p>
          <a:p>
            <a:pPr marL="3657509" lvl="8" indent="0">
              <a:lnSpc>
                <a:spcPct val="150000"/>
              </a:lnSpc>
              <a:buNone/>
            </a:pPr>
            <a:r>
              <a:rPr lang="en-US" sz="1600" dirty="0">
                <a:latin typeface="Arial" panose="020B0604020202020204" pitchFamily="34" charset="0"/>
                <a:cs typeface="Arial" panose="020B0604020202020204" pitchFamily="34" charset="0"/>
              </a:rPr>
              <a:t>                 Sh</a:t>
            </a:r>
            <a:r>
              <a:rPr lang="en-US" sz="1700" dirty="0">
                <a:latin typeface="Arial" panose="020B0604020202020204" pitchFamily="34" charset="0"/>
                <a:cs typeface="Arial" panose="020B0604020202020204" pitchFamily="34" charset="0"/>
              </a:rPr>
              <a:t>e was found at 2:30 a.m. by other             	students in </a:t>
            </a:r>
            <a:r>
              <a:rPr lang="en-US" sz="1700" dirty="0" smtClean="0">
                <a:latin typeface="Arial" panose="020B0604020202020204" pitchFamily="34" charset="0"/>
                <a:cs typeface="Arial" panose="020B0604020202020204" pitchFamily="34" charset="0"/>
              </a:rPr>
              <a:t>the </a:t>
            </a:r>
            <a:r>
              <a:rPr lang="en-US" sz="1700" dirty="0">
                <a:latin typeface="Arial" panose="020B0604020202020204" pitchFamily="34" charset="0"/>
                <a:cs typeface="Arial" panose="020B0604020202020204" pitchFamily="34" charset="0"/>
              </a:rPr>
              <a:t>building who then called 	emergency services.</a:t>
            </a:r>
          </a:p>
          <a:p>
            <a:pPr marL="3657509" lvl="8" indent="0">
              <a:lnSpc>
                <a:spcPct val="150000"/>
              </a:lnSpc>
              <a:buNone/>
            </a:pPr>
            <a:r>
              <a:rPr lang="en-US" sz="16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Michele was trained in machine shop 	safety.</a:t>
            </a:r>
          </a:p>
          <a:p>
            <a:pPr marL="0" indent="0">
              <a:buNone/>
            </a:pPr>
            <a:endParaRPr lang="en-US" dirty="0" smtClean="0"/>
          </a:p>
          <a:p>
            <a:pPr marL="0" indent="0">
              <a:buNone/>
            </a:pPr>
            <a:r>
              <a:rPr lang="en-US" b="1" dirty="0" smtClean="0"/>
              <a:t>      </a:t>
            </a:r>
          </a:p>
          <a:p>
            <a:pPr marL="0" indent="0">
              <a:buNone/>
            </a:pPr>
            <a:endParaRPr lang="en-US" b="1" dirty="0"/>
          </a:p>
          <a:p>
            <a:pPr marL="0" indent="0">
              <a:buNone/>
            </a:pPr>
            <a:r>
              <a:rPr lang="en-US" sz="900" b="1" dirty="0" smtClean="0"/>
              <a:t>   </a:t>
            </a:r>
            <a:r>
              <a:rPr lang="en-US" b="1" dirty="0" smtClean="0"/>
              <a:t>        </a:t>
            </a:r>
            <a:r>
              <a:rPr lang="en-US" sz="900" b="1" dirty="0" smtClean="0"/>
              <a:t>    </a:t>
            </a:r>
            <a:r>
              <a:rPr lang="en-US" b="1" dirty="0" smtClean="0"/>
              <a:t>     </a:t>
            </a:r>
            <a:r>
              <a:rPr lang="en-US" sz="900" b="1" dirty="0" smtClean="0"/>
              <a:t> </a:t>
            </a:r>
            <a:r>
              <a:rPr lang="en-US" b="1" dirty="0" smtClean="0"/>
              <a:t>     </a:t>
            </a:r>
            <a:r>
              <a:rPr lang="en-US" sz="900" b="1" dirty="0" smtClean="0"/>
              <a:t>      </a:t>
            </a:r>
            <a:r>
              <a:rPr lang="en-US" b="1" dirty="0" smtClean="0"/>
              <a:t>                                                                                                  									  Causes:  </a:t>
            </a:r>
            <a:r>
              <a:rPr lang="en-US" dirty="0" smtClean="0"/>
              <a:t>Possible issues include not using buddy system;     	             	       </a:t>
            </a:r>
          </a:p>
          <a:p>
            <a:pPr marL="0" indent="0">
              <a:buNone/>
            </a:pPr>
            <a:r>
              <a:rPr lang="en-US" dirty="0"/>
              <a:t> </a:t>
            </a:r>
            <a:r>
              <a:rPr lang="en-US" dirty="0" smtClean="0"/>
              <a:t>                no enforcement of Yale safety policy on oversight.</a:t>
            </a:r>
          </a:p>
          <a:p>
            <a:pPr marL="0" indent="0">
              <a:buNone/>
            </a:pPr>
            <a:endParaRPr lang="en-US" sz="800" dirty="0"/>
          </a:p>
          <a:p>
            <a:pPr marL="0" indent="0">
              <a:buNone/>
            </a:pPr>
            <a:r>
              <a:rPr lang="en-US" b="1" dirty="0" smtClean="0"/>
              <a:t>Possible Stressors:  </a:t>
            </a:r>
            <a:r>
              <a:rPr lang="en-US" dirty="0"/>
              <a:t>F</a:t>
            </a:r>
            <a:r>
              <a:rPr lang="en-US" dirty="0" smtClean="0"/>
              <a:t>atigue (2:30 a.m.) time crunch </a:t>
            </a:r>
            <a:r>
              <a:rPr lang="en-US" dirty="0"/>
              <a:t>(finish </a:t>
            </a:r>
            <a:r>
              <a:rPr lang="en-US" dirty="0" smtClean="0"/>
              <a:t>her project)     							                </a:t>
            </a:r>
            <a:endParaRPr lang="en-US" b="1" dirty="0" smtClean="0"/>
          </a:p>
          <a:p>
            <a:pPr marL="0" indent="0">
              <a:buNone/>
            </a:pPr>
            <a:endParaRPr lang="en-US" b="1" dirty="0"/>
          </a:p>
        </p:txBody>
      </p:sp>
      <p:sp>
        <p:nvSpPr>
          <p:cNvPr id="4" name="Footer Placeholder 3"/>
          <p:cNvSpPr>
            <a:spLocks noGrp="1"/>
          </p:cNvSpPr>
          <p:nvPr>
            <p:ph type="ftr" sz="quarter" idx="11"/>
          </p:nvPr>
        </p:nvSpPr>
        <p:spPr>
          <a:xfrm>
            <a:off x="308920" y="6086168"/>
            <a:ext cx="3917888" cy="692490"/>
          </a:xfrm>
        </p:spPr>
        <p:txBody>
          <a:bodyPr/>
          <a:lstStyle/>
          <a:p>
            <a:pPr algn="ctr"/>
            <a:r>
              <a:rPr lang="en-US" dirty="0"/>
              <a:t>Student Safety Program at Jefferson Lab</a:t>
            </a:r>
          </a:p>
          <a:p>
            <a:pPr algn="ctr"/>
            <a:r>
              <a:rPr lang="en-US" dirty="0"/>
              <a:t>  ITSF 2019</a:t>
            </a:r>
          </a:p>
        </p:txBody>
      </p:sp>
      <p:sp>
        <p:nvSpPr>
          <p:cNvPr id="5" name="Slide Number Placeholder 4"/>
          <p:cNvSpPr>
            <a:spLocks noGrp="1"/>
          </p:cNvSpPr>
          <p:nvPr>
            <p:ph type="sldNum" sz="quarter" idx="12"/>
          </p:nvPr>
        </p:nvSpPr>
        <p:spPr/>
        <p:txBody>
          <a:bodyPr/>
          <a:lstStyle/>
          <a:p>
            <a:fld id="{07E1C93C-5050-FC42-8F10-D22D4F119D13}" type="slidenum">
              <a:rPr lang="en-US" smtClean="0"/>
              <a:pPr/>
              <a:t>10</a:t>
            </a:fld>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582" y="1067654"/>
            <a:ext cx="4119419" cy="3376527"/>
          </a:xfrm>
          <a:prstGeom prst="rect">
            <a:avLst/>
          </a:prstGeom>
          <a:ln w="38100">
            <a:solidFill>
              <a:srgbClr val="C00000"/>
            </a:solidFill>
          </a:ln>
        </p:spPr>
      </p:pic>
    </p:spTree>
    <p:extLst>
      <p:ext uri="{BB962C8B-B14F-4D97-AF65-F5344CB8AC3E}">
        <p14:creationId xmlns:p14="http://schemas.microsoft.com/office/powerpoint/2010/main" val="14359468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0540"/>
            <a:ext cx="9144000" cy="487491"/>
          </a:xfrm>
        </p:spPr>
        <p:txBody>
          <a:bodyPr>
            <a:normAutofit/>
          </a:bodyPr>
          <a:lstStyle/>
          <a:p>
            <a:pPr algn="ctr"/>
            <a:r>
              <a:rPr lang="en-US" sz="2800" dirty="0"/>
              <a:t>Student Fatality</a:t>
            </a:r>
          </a:p>
        </p:txBody>
      </p:sp>
      <p:sp>
        <p:nvSpPr>
          <p:cNvPr id="3" name="Content Placeholder 2"/>
          <p:cNvSpPr>
            <a:spLocks noGrp="1"/>
          </p:cNvSpPr>
          <p:nvPr>
            <p:ph idx="1"/>
          </p:nvPr>
        </p:nvSpPr>
        <p:spPr>
          <a:xfrm>
            <a:off x="308920" y="966054"/>
            <a:ext cx="8464379" cy="5501283"/>
          </a:xfrm>
        </p:spPr>
        <p:txBody>
          <a:bodyPr>
            <a:normAutofit/>
          </a:bodyPr>
          <a:lstStyle/>
          <a:p>
            <a:pPr marL="0" indent="0">
              <a:buNone/>
            </a:pPr>
            <a:r>
              <a:rPr lang="en-US" b="1" dirty="0" smtClean="0"/>
              <a:t>Chemistry Lab </a:t>
            </a:r>
            <a:r>
              <a:rPr lang="en-US" b="1" dirty="0"/>
              <a:t>Accident – </a:t>
            </a:r>
            <a:r>
              <a:rPr lang="en-US" b="1" dirty="0" smtClean="0"/>
              <a:t>December 2008</a:t>
            </a:r>
          </a:p>
          <a:p>
            <a:pPr marL="0" indent="0">
              <a:buNone/>
            </a:pPr>
            <a:r>
              <a:rPr lang="en-US" sz="1600" b="1" dirty="0"/>
              <a:t>     </a:t>
            </a:r>
            <a:r>
              <a:rPr lang="en-US" sz="1600" dirty="0"/>
              <a:t>Location: University of California, Patrick Harran Chemistry Laboratory Los Angeles                       </a:t>
            </a:r>
          </a:p>
          <a:p>
            <a:pPr marL="0" indent="0">
              <a:buNone/>
            </a:pPr>
            <a:r>
              <a:rPr lang="en-US" sz="1600" dirty="0"/>
              <a:t>     Injury: </a:t>
            </a:r>
            <a:r>
              <a:rPr lang="en-US" sz="1600" b="1" dirty="0"/>
              <a:t>Death</a:t>
            </a:r>
            <a:r>
              <a:rPr lang="en-US" sz="1600" dirty="0"/>
              <a:t> </a:t>
            </a:r>
          </a:p>
          <a:p>
            <a:pPr marL="0" indent="0" algn="ctr">
              <a:buNone/>
            </a:pPr>
            <a:r>
              <a:rPr lang="en-US" sz="1600" dirty="0">
                <a:solidFill>
                  <a:srgbClr val="FF0000"/>
                </a:solidFill>
              </a:rPr>
              <a:t>All information provided here is summarized from media accounts of the incident</a:t>
            </a:r>
          </a:p>
          <a:p>
            <a:pPr marL="0" indent="0">
              <a:buNone/>
            </a:pPr>
            <a:r>
              <a:rPr lang="en-US" sz="1600" b="1" dirty="0"/>
              <a:t>			</a:t>
            </a:r>
            <a:r>
              <a:rPr lang="en-US" sz="1600" dirty="0"/>
              <a:t>Description:</a:t>
            </a:r>
          </a:p>
          <a:p>
            <a:pPr lvl="6">
              <a:lnSpc>
                <a:spcPct val="150000"/>
              </a:lnSpc>
            </a:pPr>
            <a:r>
              <a:rPr lang="en-US" sz="1600" dirty="0">
                <a:latin typeface="Arial" panose="020B0604020202020204" pitchFamily="34" charset="0"/>
                <a:cs typeface="Arial" panose="020B0604020202020204" pitchFamily="34" charset="0"/>
              </a:rPr>
              <a:t>“Sheri” Sangji a UCLA research assistant, suffered severe burns from a fire that occurred when a plastic syringe she was using to transfer the pyrophoric reagent (tertbutyllithium) from one sealed container to another came apart, spilling the chemical and igniting a fire.</a:t>
            </a:r>
          </a:p>
          <a:p>
            <a:pPr lvl="6">
              <a:lnSpc>
                <a:spcPct val="150000"/>
              </a:lnSpc>
            </a:pPr>
            <a:r>
              <a:rPr lang="en-US" sz="1600" dirty="0">
                <a:latin typeface="Arial" panose="020B0604020202020204" pitchFamily="34" charset="0"/>
                <a:cs typeface="Arial" panose="020B0604020202020204" pitchFamily="34" charset="0"/>
              </a:rPr>
              <a:t>The chemical manufacturer had provided detailed instructions for safe handling.</a:t>
            </a:r>
          </a:p>
          <a:p>
            <a:pPr lvl="6">
              <a:lnSpc>
                <a:spcPct val="150000"/>
              </a:lnSpc>
            </a:pPr>
            <a:r>
              <a:rPr lang="en-US" sz="1600" dirty="0">
                <a:latin typeface="Arial" panose="020B0604020202020204" pitchFamily="34" charset="0"/>
                <a:cs typeface="Arial" panose="020B0604020202020204" pitchFamily="34" charset="0"/>
              </a:rPr>
              <a:t>The researcher learned to make the chemical transfer from a laboratory postdoctoral researchers.</a:t>
            </a:r>
          </a:p>
          <a:p>
            <a:pPr marL="2743131" lvl="6" indent="0">
              <a:lnSpc>
                <a:spcPct val="150000"/>
              </a:lnSpc>
              <a:buNone/>
            </a:pPr>
            <a:endParaRPr lang="en-US" sz="1400" dirty="0">
              <a:latin typeface="Arial" panose="020B0604020202020204" pitchFamily="34" charset="0"/>
              <a:cs typeface="Arial" panose="020B0604020202020204" pitchFamily="34" charset="0"/>
            </a:endParaRPr>
          </a:p>
          <a:p>
            <a:pPr marL="0" indent="0">
              <a:buNone/>
            </a:pPr>
            <a:endParaRPr lang="en-US" b="1" dirty="0"/>
          </a:p>
        </p:txBody>
      </p:sp>
      <p:sp>
        <p:nvSpPr>
          <p:cNvPr id="4" name="Footer Placeholder 3"/>
          <p:cNvSpPr>
            <a:spLocks noGrp="1"/>
          </p:cNvSpPr>
          <p:nvPr>
            <p:ph type="ftr" sz="quarter" idx="11"/>
          </p:nvPr>
        </p:nvSpPr>
        <p:spPr/>
        <p:txBody>
          <a:bodyPr/>
          <a:lstStyle/>
          <a:p>
            <a:pPr algn="ctr"/>
            <a:r>
              <a:rPr lang="en-US" dirty="0"/>
              <a:t>Student Safety Program at Jefferson Lab</a:t>
            </a:r>
          </a:p>
          <a:p>
            <a:pPr algn="ctr"/>
            <a:r>
              <a:rPr lang="en-US" dirty="0"/>
              <a:t>  ITSF 2019</a:t>
            </a:r>
          </a:p>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11</a:t>
            </a:fld>
            <a:endParaRPr lang="en-US" dirty="0"/>
          </a:p>
        </p:txBody>
      </p:sp>
      <p:sp>
        <p:nvSpPr>
          <p:cNvPr id="6" name="AutoShape 2" descr="blob:https://outlook.office365.com/bd13bd88-4377-4a4c-ac9f-c83380a5308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 name="Picture 8"/>
          <p:cNvPicPr>
            <a:picLocks noChangeAspect="1"/>
          </p:cNvPicPr>
          <p:nvPr/>
        </p:nvPicPr>
        <p:blipFill>
          <a:blip r:embed="rId2"/>
          <a:stretch>
            <a:fillRect/>
          </a:stretch>
        </p:blipFill>
        <p:spPr>
          <a:xfrm>
            <a:off x="460376" y="2497395"/>
            <a:ext cx="2548295" cy="3588774"/>
          </a:xfrm>
          <a:prstGeom prst="rect">
            <a:avLst/>
          </a:prstGeom>
          <a:ln w="38100">
            <a:solidFill>
              <a:srgbClr val="C00000"/>
            </a:solidFill>
          </a:ln>
        </p:spPr>
      </p:pic>
    </p:spTree>
    <p:extLst>
      <p:ext uri="{BB962C8B-B14F-4D97-AF65-F5344CB8AC3E}">
        <p14:creationId xmlns:p14="http://schemas.microsoft.com/office/powerpoint/2010/main" val="4811807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20" y="117988"/>
            <a:ext cx="8464379" cy="610043"/>
          </a:xfrm>
        </p:spPr>
        <p:txBody>
          <a:bodyPr>
            <a:normAutofit/>
          </a:bodyPr>
          <a:lstStyle/>
          <a:p>
            <a:pPr algn="ctr"/>
            <a:r>
              <a:rPr lang="en-US" sz="2800" dirty="0"/>
              <a:t>Student Fatality</a:t>
            </a:r>
          </a:p>
        </p:txBody>
      </p:sp>
      <p:sp>
        <p:nvSpPr>
          <p:cNvPr id="3" name="Content Placeholder 2"/>
          <p:cNvSpPr>
            <a:spLocks noGrp="1"/>
          </p:cNvSpPr>
          <p:nvPr>
            <p:ph idx="1"/>
          </p:nvPr>
        </p:nvSpPr>
        <p:spPr/>
        <p:txBody>
          <a:bodyPr>
            <a:normAutofit/>
          </a:bodyPr>
          <a:lstStyle/>
          <a:p>
            <a:pPr algn="just"/>
            <a:endParaRPr lang="en-US" sz="1600" dirty="0">
              <a:latin typeface="Arial" panose="020B0604020202020204" pitchFamily="34" charset="0"/>
            </a:endParaRPr>
          </a:p>
          <a:p>
            <a:pPr algn="just"/>
            <a:r>
              <a:rPr lang="en-US" sz="1600" dirty="0">
                <a:latin typeface="Arial" panose="020B0604020202020204" pitchFamily="34" charset="0"/>
              </a:rPr>
              <a:t>The postdoctoral researcher would later</a:t>
            </a:r>
          </a:p>
          <a:p>
            <a:pPr marL="0" indent="0" algn="just">
              <a:buNone/>
            </a:pPr>
            <a:r>
              <a:rPr lang="en-US" sz="1600" dirty="0">
                <a:latin typeface="Arial" panose="020B0604020202020204" pitchFamily="34" charset="0"/>
              </a:rPr>
              <a:t>     admit he had not read the instructions </a:t>
            </a:r>
          </a:p>
          <a:p>
            <a:pPr marL="0" indent="0" algn="just">
              <a:buNone/>
            </a:pPr>
            <a:r>
              <a:rPr lang="en-US" sz="1600" dirty="0">
                <a:latin typeface="Arial" panose="020B0604020202020204" pitchFamily="34" charset="0"/>
              </a:rPr>
              <a:t>     and did not follow them.</a:t>
            </a:r>
          </a:p>
          <a:p>
            <a:pPr marL="0" indent="0" algn="just">
              <a:buNone/>
            </a:pPr>
            <a:endParaRPr lang="en-US" sz="1600" dirty="0">
              <a:latin typeface="Arial" panose="020B0604020202020204" pitchFamily="34" charset="0"/>
            </a:endParaRPr>
          </a:p>
          <a:p>
            <a:pPr algn="just"/>
            <a:r>
              <a:rPr lang="en-US" sz="1600" dirty="0">
                <a:latin typeface="Arial" panose="020B0604020202020204" pitchFamily="34" charset="0"/>
              </a:rPr>
              <a:t>The fire/fatality would ignite a landmark </a:t>
            </a:r>
          </a:p>
          <a:p>
            <a:pPr marL="0" indent="0" algn="just">
              <a:buNone/>
            </a:pPr>
            <a:r>
              <a:rPr lang="en-US" sz="1600" dirty="0">
                <a:latin typeface="Arial" panose="020B0604020202020204" pitchFamily="34" charset="0"/>
              </a:rPr>
              <a:t>     legal case and the first-ever felony </a:t>
            </a:r>
          </a:p>
          <a:p>
            <a:pPr marL="0" indent="0" algn="just">
              <a:buNone/>
            </a:pPr>
            <a:r>
              <a:rPr lang="en-US" sz="1600" dirty="0">
                <a:latin typeface="Arial" panose="020B0604020202020204" pitchFamily="34" charset="0"/>
              </a:rPr>
              <a:t>     charges for safety violations against</a:t>
            </a:r>
          </a:p>
          <a:p>
            <a:pPr marL="0" indent="0" algn="just">
              <a:buNone/>
            </a:pPr>
            <a:r>
              <a:rPr lang="en-US" sz="1600" dirty="0">
                <a:latin typeface="Arial" panose="020B0604020202020204" pitchFamily="34" charset="0"/>
              </a:rPr>
              <a:t>     an American professor.</a:t>
            </a:r>
          </a:p>
          <a:p>
            <a:pPr marL="0" indent="0" algn="just">
              <a:buNone/>
            </a:pPr>
            <a:endParaRPr lang="en-US" sz="1600" dirty="0">
              <a:latin typeface="Arial" panose="020B0604020202020204" pitchFamily="34" charset="0"/>
            </a:endParaRPr>
          </a:p>
          <a:p>
            <a:pPr algn="just"/>
            <a:r>
              <a:rPr lang="en-US" sz="1600" dirty="0">
                <a:latin typeface="Arial" panose="020B0604020202020204" pitchFamily="34" charset="0"/>
              </a:rPr>
              <a:t>The legal proceedings have lead to a</a:t>
            </a:r>
          </a:p>
          <a:p>
            <a:pPr marL="0" indent="0" algn="just">
              <a:buNone/>
            </a:pPr>
            <a:r>
              <a:rPr lang="en-US" sz="1600" dirty="0">
                <a:latin typeface="Arial" panose="020B0604020202020204" pitchFamily="34" charset="0"/>
              </a:rPr>
              <a:t>     significant increase in the safety </a:t>
            </a:r>
          </a:p>
          <a:p>
            <a:pPr marL="0" indent="0" algn="just">
              <a:buNone/>
            </a:pPr>
            <a:r>
              <a:rPr lang="en-US" sz="1600" dirty="0">
                <a:latin typeface="Arial" panose="020B0604020202020204" pitchFamily="34" charset="0"/>
              </a:rPr>
              <a:t>     standards of research laboratories </a:t>
            </a:r>
          </a:p>
          <a:p>
            <a:pPr marL="0" indent="0" algn="just">
              <a:buNone/>
            </a:pPr>
            <a:r>
              <a:rPr lang="en-US" sz="1600" dirty="0">
                <a:latin typeface="Arial" panose="020B0604020202020204" pitchFamily="34" charset="0"/>
              </a:rPr>
              <a:t>     in academic settings.</a:t>
            </a:r>
          </a:p>
        </p:txBody>
      </p:sp>
      <p:sp>
        <p:nvSpPr>
          <p:cNvPr id="4" name="Footer Placeholder 3"/>
          <p:cNvSpPr>
            <a:spLocks noGrp="1"/>
          </p:cNvSpPr>
          <p:nvPr>
            <p:ph type="ftr" sz="quarter" idx="11"/>
          </p:nvPr>
        </p:nvSpPr>
        <p:spPr>
          <a:xfrm>
            <a:off x="308920" y="6213991"/>
            <a:ext cx="3917888" cy="564671"/>
          </a:xfrm>
        </p:spPr>
        <p:txBody>
          <a:bodyPr/>
          <a:lstStyle/>
          <a:p>
            <a:pPr algn="ctr"/>
            <a:r>
              <a:rPr lang="en-US" dirty="0"/>
              <a:t>Student Safety Program at Jefferson Lab</a:t>
            </a:r>
          </a:p>
          <a:p>
            <a:pPr algn="ctr"/>
            <a:r>
              <a:rPr lang="en-US" dirty="0"/>
              <a:t>  ITSF 2019</a:t>
            </a:r>
          </a:p>
        </p:txBody>
      </p:sp>
      <p:sp>
        <p:nvSpPr>
          <p:cNvPr id="5" name="Slide Number Placeholder 4"/>
          <p:cNvSpPr>
            <a:spLocks noGrp="1"/>
          </p:cNvSpPr>
          <p:nvPr>
            <p:ph type="sldNum" sz="quarter" idx="12"/>
          </p:nvPr>
        </p:nvSpPr>
        <p:spPr/>
        <p:txBody>
          <a:bodyPr/>
          <a:lstStyle/>
          <a:p>
            <a:fld id="{07E1C93C-5050-FC42-8F10-D22D4F119D13}" type="slidenum">
              <a:rPr lang="en-US" smtClean="0"/>
              <a:pPr/>
              <a:t>12</a:t>
            </a:fld>
            <a:endParaRPr lang="en-US" dirty="0"/>
          </a:p>
        </p:txBody>
      </p:sp>
      <p:pic>
        <p:nvPicPr>
          <p:cNvPr id="6" name="Picture 5"/>
          <p:cNvPicPr>
            <a:picLocks noChangeAspect="1"/>
          </p:cNvPicPr>
          <p:nvPr/>
        </p:nvPicPr>
        <p:blipFill>
          <a:blip r:embed="rId2"/>
          <a:stretch>
            <a:fillRect/>
          </a:stretch>
        </p:blipFill>
        <p:spPr>
          <a:xfrm>
            <a:off x="4493342" y="1376515"/>
            <a:ext cx="4279955" cy="4336027"/>
          </a:xfrm>
          <a:prstGeom prst="rect">
            <a:avLst/>
          </a:prstGeom>
          <a:ln w="38100">
            <a:solidFill>
              <a:srgbClr val="C00000"/>
            </a:solidFill>
          </a:ln>
        </p:spPr>
      </p:pic>
    </p:spTree>
    <p:extLst>
      <p:ext uri="{BB962C8B-B14F-4D97-AF65-F5344CB8AC3E}">
        <p14:creationId xmlns:p14="http://schemas.microsoft.com/office/powerpoint/2010/main" val="7106156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66" y="137655"/>
            <a:ext cx="8913091" cy="571905"/>
          </a:xfrm>
        </p:spPr>
        <p:txBody>
          <a:bodyPr>
            <a:noAutofit/>
          </a:bodyPr>
          <a:lstStyle/>
          <a:p>
            <a:pPr algn="ctr"/>
            <a:r>
              <a:rPr lang="en-US" sz="2800" dirty="0"/>
              <a:t>US Department of Energy Laboratories</a:t>
            </a:r>
          </a:p>
        </p:txBody>
      </p:sp>
      <p:sp>
        <p:nvSpPr>
          <p:cNvPr id="3" name="Content Placeholder 2"/>
          <p:cNvSpPr>
            <a:spLocks noGrp="1"/>
          </p:cNvSpPr>
          <p:nvPr>
            <p:ph idx="1"/>
          </p:nvPr>
        </p:nvSpPr>
        <p:spPr>
          <a:xfrm>
            <a:off x="308922" y="966056"/>
            <a:ext cx="4253249" cy="5381695"/>
          </a:xfrm>
        </p:spPr>
        <p:txBody>
          <a:bodyPr/>
          <a:lstStyle/>
          <a:p>
            <a:pPr>
              <a:lnSpc>
                <a:spcPct val="150000"/>
              </a:lnSpc>
            </a:pPr>
            <a:r>
              <a:rPr lang="en-US" dirty="0" smtClean="0"/>
              <a:t>Every year more than just a few students are injured while working at the DOE National Laboratories.</a:t>
            </a:r>
          </a:p>
          <a:p>
            <a:pPr marL="0" indent="0">
              <a:lnSpc>
                <a:spcPct val="150000"/>
              </a:lnSpc>
              <a:buNone/>
            </a:pPr>
            <a:r>
              <a:rPr lang="en-US" dirty="0"/>
              <a:t> </a:t>
            </a:r>
            <a:r>
              <a:rPr lang="en-US" dirty="0" smtClean="0"/>
              <a:t>   </a:t>
            </a:r>
            <a:r>
              <a:rPr lang="en-US" sz="1800" dirty="0"/>
              <a:t>Examples:</a:t>
            </a:r>
          </a:p>
          <a:p>
            <a:pPr lvl="1">
              <a:lnSpc>
                <a:spcPct val="150000"/>
              </a:lnSpc>
            </a:pPr>
            <a:r>
              <a:rPr lang="en-US" dirty="0" smtClean="0"/>
              <a:t> Electrical Shocks</a:t>
            </a:r>
          </a:p>
          <a:p>
            <a:pPr lvl="1">
              <a:lnSpc>
                <a:spcPct val="150000"/>
              </a:lnSpc>
            </a:pPr>
            <a:r>
              <a:rPr lang="en-US" dirty="0"/>
              <a:t> </a:t>
            </a:r>
            <a:r>
              <a:rPr lang="en-US" dirty="0" smtClean="0"/>
              <a:t>Chemical Exposures</a:t>
            </a:r>
          </a:p>
          <a:p>
            <a:pPr lvl="1">
              <a:lnSpc>
                <a:spcPct val="150000"/>
              </a:lnSpc>
            </a:pPr>
            <a:r>
              <a:rPr lang="en-US" dirty="0"/>
              <a:t> </a:t>
            </a:r>
            <a:r>
              <a:rPr lang="en-US" dirty="0" smtClean="0"/>
              <a:t>Machine Shop Events</a:t>
            </a:r>
          </a:p>
          <a:p>
            <a:pPr lvl="1">
              <a:lnSpc>
                <a:spcPct val="150000"/>
              </a:lnSpc>
            </a:pPr>
            <a:r>
              <a:rPr lang="en-US" dirty="0"/>
              <a:t> </a:t>
            </a:r>
            <a:r>
              <a:rPr lang="en-US" dirty="0" smtClean="0"/>
              <a:t>Laser Exposures</a:t>
            </a:r>
          </a:p>
        </p:txBody>
      </p:sp>
      <p:sp>
        <p:nvSpPr>
          <p:cNvPr id="4" name="Footer Placeholder 3"/>
          <p:cNvSpPr>
            <a:spLocks noGrp="1"/>
          </p:cNvSpPr>
          <p:nvPr>
            <p:ph type="ftr" sz="quarter" idx="11"/>
          </p:nvPr>
        </p:nvSpPr>
        <p:spPr/>
        <p:txBody>
          <a:bodyPr/>
          <a:lstStyle/>
          <a:p>
            <a:pPr algn="ctr"/>
            <a:r>
              <a:rPr lang="en-US" dirty="0"/>
              <a:t>Student Safety Program at Jefferson Lab</a:t>
            </a:r>
          </a:p>
          <a:p>
            <a:pPr algn="ctr"/>
            <a:r>
              <a:rPr lang="en-US" dirty="0"/>
              <a:t>  ITSF 2019</a:t>
            </a:r>
          </a:p>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13</a:t>
            </a:fld>
            <a:endParaRPr lang="en-US" dirty="0"/>
          </a:p>
        </p:txBody>
      </p:sp>
      <p:pic>
        <p:nvPicPr>
          <p:cNvPr id="9" name="Picture Placeholder 8"/>
          <p:cNvPicPr>
            <a:picLocks noGrp="1" noChangeAspect="1"/>
          </p:cNvPicPr>
          <p:nvPr>
            <p:ph type="pic" sz="quarter" idx="13"/>
          </p:nvPr>
        </p:nvPicPr>
        <p:blipFill>
          <a:blip r:embed="rId2"/>
          <a:srcRect t="9715" b="9715"/>
          <a:stretch>
            <a:fillRect/>
          </a:stretch>
        </p:blipFill>
        <p:spPr>
          <a:prstGeom prst="rect">
            <a:avLst/>
          </a:prstGeom>
          <a:ln w="38100">
            <a:solidFill>
              <a:srgbClr val="C00000"/>
            </a:solidFill>
          </a:ln>
        </p:spPr>
      </p:pic>
      <p:pic>
        <p:nvPicPr>
          <p:cNvPr id="8" name="Picture Placehold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5791" b="5791"/>
          <a:stretch>
            <a:fillRect/>
          </a:stretch>
        </p:blipFill>
        <p:spPr>
          <a:xfrm>
            <a:off x="4686303" y="3613150"/>
            <a:ext cx="4086225" cy="2584451"/>
          </a:xfrm>
          <a:ln w="38100">
            <a:solidFill>
              <a:srgbClr val="C00000"/>
            </a:solidFill>
          </a:ln>
        </p:spPr>
      </p:pic>
    </p:spTree>
    <p:extLst>
      <p:ext uri="{BB962C8B-B14F-4D97-AF65-F5344CB8AC3E}">
        <p14:creationId xmlns:p14="http://schemas.microsoft.com/office/powerpoint/2010/main" val="25959243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20" y="108156"/>
            <a:ext cx="8464379" cy="619875"/>
          </a:xfrm>
        </p:spPr>
        <p:txBody>
          <a:bodyPr>
            <a:normAutofit/>
          </a:bodyPr>
          <a:lstStyle/>
          <a:p>
            <a:pPr algn="ctr"/>
            <a:r>
              <a:rPr lang="en-US" sz="2800" dirty="0"/>
              <a:t>Unwanted Student Events at Jefferson Lab</a:t>
            </a:r>
          </a:p>
        </p:txBody>
      </p:sp>
      <p:sp>
        <p:nvSpPr>
          <p:cNvPr id="3" name="Content Placeholder 2"/>
          <p:cNvSpPr>
            <a:spLocks noGrp="1"/>
          </p:cNvSpPr>
          <p:nvPr>
            <p:ph idx="1"/>
          </p:nvPr>
        </p:nvSpPr>
        <p:spPr>
          <a:xfrm>
            <a:off x="0" y="966055"/>
            <a:ext cx="4457700" cy="5381694"/>
          </a:xfrm>
        </p:spPr>
        <p:txBody>
          <a:bodyPr>
            <a:normAutofit/>
          </a:bodyPr>
          <a:lstStyle/>
          <a:p>
            <a:pPr marL="0" indent="0" algn="ctr">
              <a:buNone/>
            </a:pPr>
            <a:r>
              <a:rPr lang="en-US" sz="2000" dirty="0"/>
              <a:t>July 12, 2012</a:t>
            </a:r>
          </a:p>
          <a:p>
            <a:pPr marL="0" indent="0" algn="ctr">
              <a:buNone/>
            </a:pPr>
            <a:r>
              <a:rPr lang="en-US" sz="2000" dirty="0"/>
              <a:t>   Graduate Student</a:t>
            </a:r>
          </a:p>
          <a:p>
            <a:pPr marL="0" indent="0" algn="ctr">
              <a:buNone/>
            </a:pPr>
            <a:r>
              <a:rPr lang="en-US" sz="2000" dirty="0"/>
              <a:t>   </a:t>
            </a:r>
            <a:r>
              <a:rPr lang="en-US" sz="2000" b="1" dirty="0"/>
              <a:t>RF Cavity Cell Failure</a:t>
            </a:r>
          </a:p>
          <a:p>
            <a:pPr marL="0" indent="0" algn="ctr">
              <a:buNone/>
            </a:pPr>
            <a:r>
              <a:rPr lang="en-US" dirty="0" smtClean="0"/>
              <a:t>    </a:t>
            </a:r>
            <a:r>
              <a:rPr lang="en-US" sz="2000" dirty="0" smtClean="0"/>
              <a:t>Student </a:t>
            </a:r>
            <a:r>
              <a:rPr lang="en-US" sz="2000" dirty="0"/>
              <a:t>hit with glass on arm,  clavicle and face </a:t>
            </a:r>
            <a:r>
              <a:rPr lang="en-US" sz="2000" dirty="0" smtClean="0"/>
              <a:t>                           </a:t>
            </a:r>
          </a:p>
          <a:p>
            <a:pPr marL="0" indent="0" algn="ctr">
              <a:buNone/>
            </a:pPr>
            <a:r>
              <a:rPr lang="en-US" sz="1600" dirty="0" smtClean="0"/>
              <a:t>~</a:t>
            </a:r>
            <a:r>
              <a:rPr lang="en-US" sz="1600" dirty="0"/>
              <a:t>200 </a:t>
            </a:r>
            <a:r>
              <a:rPr lang="en-US" sz="1600" dirty="0" err="1" smtClean="0"/>
              <a:t>torr</a:t>
            </a:r>
            <a:r>
              <a:rPr lang="en-US" sz="1600" dirty="0" smtClean="0"/>
              <a:t> </a:t>
            </a:r>
            <a:r>
              <a:rPr lang="en-US" sz="1600" dirty="0"/>
              <a:t>glass flange failure</a:t>
            </a:r>
          </a:p>
          <a:p>
            <a:pPr marL="0" indent="0" algn="ctr">
              <a:buNone/>
            </a:pPr>
            <a:endParaRPr lang="en-US" sz="2000" dirty="0"/>
          </a:p>
          <a:p>
            <a:pPr marL="0" indent="0" algn="ctr">
              <a:buNone/>
            </a:pPr>
            <a:r>
              <a:rPr lang="en-US" sz="2000" dirty="0"/>
              <a:t>July 24, 2013</a:t>
            </a:r>
          </a:p>
          <a:p>
            <a:pPr marL="0" indent="0" algn="ctr">
              <a:buNone/>
            </a:pPr>
            <a:r>
              <a:rPr lang="en-US" sz="2000" dirty="0"/>
              <a:t>Undergraduate Student</a:t>
            </a:r>
          </a:p>
          <a:p>
            <a:pPr marL="0" indent="0" algn="ctr">
              <a:lnSpc>
                <a:spcPct val="100000"/>
              </a:lnSpc>
              <a:buNone/>
            </a:pPr>
            <a:r>
              <a:rPr lang="en-US" sz="2000" b="1" dirty="0"/>
              <a:t>Electrical </a:t>
            </a:r>
            <a:r>
              <a:rPr lang="en-US" sz="2000" b="1" dirty="0" smtClean="0"/>
              <a:t>Shock while </a:t>
            </a:r>
            <a:r>
              <a:rPr lang="en-US" sz="2000" b="1" dirty="0"/>
              <a:t>Testing </a:t>
            </a:r>
            <a:r>
              <a:rPr lang="en-US" sz="2000" b="1" dirty="0" smtClean="0"/>
              <a:t>       High </a:t>
            </a:r>
            <a:r>
              <a:rPr lang="en-US" sz="2000" b="1" dirty="0"/>
              <a:t>Voltage </a:t>
            </a:r>
            <a:r>
              <a:rPr lang="en-US" sz="2000" b="1" dirty="0" smtClean="0"/>
              <a:t>Cables</a:t>
            </a:r>
          </a:p>
          <a:p>
            <a:pPr marL="0" indent="0" algn="ctr">
              <a:lnSpc>
                <a:spcPct val="100000"/>
              </a:lnSpc>
              <a:buNone/>
            </a:pPr>
            <a:r>
              <a:rPr lang="en-US" sz="1600" dirty="0" smtClean="0"/>
              <a:t>+/- </a:t>
            </a:r>
            <a:r>
              <a:rPr lang="en-US" sz="1600" dirty="0"/>
              <a:t>10 Vdc </a:t>
            </a:r>
            <a:r>
              <a:rPr lang="en-US" sz="1600" dirty="0" smtClean="0"/>
              <a:t>to </a:t>
            </a:r>
            <a:r>
              <a:rPr lang="en-US" sz="1600" dirty="0"/>
              <a:t>3000 </a:t>
            </a:r>
            <a:r>
              <a:rPr lang="en-US" sz="1600" dirty="0" err="1"/>
              <a:t>Vdc</a:t>
            </a:r>
            <a:r>
              <a:rPr lang="en-US" sz="1600" dirty="0"/>
              <a:t> </a:t>
            </a:r>
            <a:r>
              <a:rPr lang="en-US" sz="1600" dirty="0" smtClean="0"/>
              <a:t>with                              0 to 10 mA load current                                                  </a:t>
            </a:r>
            <a:endParaRPr lang="en-US" sz="1600" dirty="0"/>
          </a:p>
        </p:txBody>
      </p:sp>
      <p:sp>
        <p:nvSpPr>
          <p:cNvPr id="4" name="Footer Placeholder 3"/>
          <p:cNvSpPr>
            <a:spLocks noGrp="1"/>
          </p:cNvSpPr>
          <p:nvPr>
            <p:ph type="ftr" sz="quarter" idx="11"/>
          </p:nvPr>
        </p:nvSpPr>
        <p:spPr>
          <a:xfrm>
            <a:off x="308920" y="6347752"/>
            <a:ext cx="3917888" cy="430909"/>
          </a:xfrm>
        </p:spPr>
        <p:txBody>
          <a:bodyPr/>
          <a:lstStyle/>
          <a:p>
            <a:pPr algn="ctr"/>
            <a:r>
              <a:rPr lang="en-US" dirty="0"/>
              <a:t>Student Safety Program at Jefferson Lab</a:t>
            </a:r>
          </a:p>
          <a:p>
            <a:pPr algn="ctr"/>
            <a:r>
              <a:rPr lang="en-US" dirty="0"/>
              <a:t>  ITSF 2019</a:t>
            </a:r>
          </a:p>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14</a:t>
            </a:fld>
            <a:endParaRPr lang="en-US" dirty="0"/>
          </a:p>
        </p:txBody>
      </p:sp>
      <p:pic>
        <p:nvPicPr>
          <p:cNvPr id="9" name="Picture Placeholder 8"/>
          <p:cNvPicPr>
            <a:picLocks noGrp="1" noChangeAspect="1"/>
          </p:cNvPicPr>
          <p:nvPr>
            <p:ph type="pic" sz="quarter" idx="13"/>
          </p:nvPr>
        </p:nvPicPr>
        <p:blipFill>
          <a:blip r:embed="rId3"/>
          <a:srcRect t="4343" b="4343"/>
          <a:stretch>
            <a:fillRect/>
          </a:stretch>
        </p:blipFill>
        <p:spPr>
          <a:xfrm>
            <a:off x="4457702" y="958094"/>
            <a:ext cx="4479825" cy="2513140"/>
          </a:xfrm>
          <a:prstGeom prst="rect">
            <a:avLst/>
          </a:prstGeom>
          <a:ln w="38100">
            <a:solidFill>
              <a:srgbClr val="C00000"/>
            </a:solidFill>
          </a:ln>
        </p:spPr>
      </p:pic>
      <p:sp>
        <p:nvSpPr>
          <p:cNvPr id="6" name="TextBox 5"/>
          <p:cNvSpPr txBox="1"/>
          <p:nvPr/>
        </p:nvSpPr>
        <p:spPr>
          <a:xfrm flipH="1">
            <a:off x="7646057" y="4385187"/>
            <a:ext cx="1291469" cy="369332"/>
          </a:xfrm>
          <a:prstGeom prst="rect">
            <a:avLst/>
          </a:prstGeom>
          <a:noFill/>
        </p:spPr>
        <p:txBody>
          <a:bodyPr wrap="square" rtlCol="0">
            <a:spAutoFit/>
          </a:bodyPr>
          <a:lstStyle/>
          <a:p>
            <a:endParaRPr lang="en-US" dirty="0"/>
          </a:p>
        </p:txBody>
      </p:sp>
      <p:sp>
        <p:nvSpPr>
          <p:cNvPr id="7" name="TextBox 6"/>
          <p:cNvSpPr txBox="1"/>
          <p:nvPr/>
        </p:nvSpPr>
        <p:spPr>
          <a:xfrm>
            <a:off x="8773298" y="4385187"/>
            <a:ext cx="164227" cy="369332"/>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7561006" y="4385187"/>
            <a:ext cx="1294405" cy="369332"/>
          </a:xfrm>
          <a:prstGeom prst="rect">
            <a:avLst/>
          </a:prstGeom>
          <a:solidFill>
            <a:schemeClr val="bg1"/>
          </a:solidFill>
        </p:spPr>
        <p:txBody>
          <a:bodyPr wrap="square" rtlCol="0">
            <a:spAutoFit/>
          </a:bodyPr>
          <a:lstStyle/>
          <a:p>
            <a:endParaRPr lang="en-US" dirty="0"/>
          </a:p>
        </p:txBody>
      </p:sp>
      <p:sp>
        <p:nvSpPr>
          <p:cNvPr id="11" name="TextBox 10"/>
          <p:cNvSpPr txBox="1"/>
          <p:nvPr/>
        </p:nvSpPr>
        <p:spPr>
          <a:xfrm>
            <a:off x="7059562" y="4385187"/>
            <a:ext cx="1795850" cy="276999"/>
          </a:xfrm>
          <a:prstGeom prst="rect">
            <a:avLst/>
          </a:prstGeom>
          <a:noFill/>
        </p:spPr>
        <p:txBody>
          <a:bodyPr wrap="square" rtlCol="0">
            <a:spAutoFit/>
          </a:bodyPr>
          <a:lstStyle/>
          <a:p>
            <a:r>
              <a:rPr lang="en-US" sz="1200" b="1" dirty="0" smtClean="0">
                <a:latin typeface="Arial" panose="020B0604020202020204" pitchFamily="34" charset="0"/>
                <a:cs typeface="Arial" panose="020B0604020202020204" pitchFamily="34" charset="0"/>
              </a:rPr>
              <a:t>Student reenactment</a:t>
            </a:r>
            <a:endParaRPr lang="en-US" sz="1200" b="1" dirty="0">
              <a:latin typeface="Arial" panose="020B0604020202020204" pitchFamily="34" charset="0"/>
              <a:cs typeface="Arial" panose="020B0604020202020204" pitchFamily="34" charset="0"/>
            </a:endParaRPr>
          </a:p>
        </p:txBody>
      </p:sp>
      <p:pic>
        <p:nvPicPr>
          <p:cNvPr id="13" name="Picture Placeholder 12"/>
          <p:cNvPicPr>
            <a:picLocks noGrp="1" noChangeAspect="1"/>
          </p:cNvPicPr>
          <p:nvPr>
            <p:ph type="pic" sz="quarter" idx="14"/>
          </p:nvPr>
        </p:nvPicPr>
        <p:blipFill>
          <a:blip r:embed="rId4"/>
          <a:srcRect l="1267" r="1267"/>
          <a:stretch>
            <a:fillRect/>
          </a:stretch>
        </p:blipFill>
        <p:spPr>
          <a:xfrm>
            <a:off x="4457702" y="3595165"/>
            <a:ext cx="4479825" cy="2628653"/>
          </a:xfrm>
          <a:prstGeom prst="rect">
            <a:avLst/>
          </a:prstGeom>
          <a:ln w="38100">
            <a:solidFill>
              <a:srgbClr val="C00000"/>
            </a:solidFill>
          </a:ln>
        </p:spPr>
      </p:pic>
    </p:spTree>
    <p:extLst>
      <p:ext uri="{BB962C8B-B14F-4D97-AF65-F5344CB8AC3E}">
        <p14:creationId xmlns:p14="http://schemas.microsoft.com/office/powerpoint/2010/main" val="38059293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08920" y="68829"/>
            <a:ext cx="8464379" cy="659203"/>
          </a:xfrm>
        </p:spPr>
        <p:txBody>
          <a:bodyPr>
            <a:normAutofit/>
          </a:bodyPr>
          <a:lstStyle/>
          <a:p>
            <a:pPr algn="ctr"/>
            <a:r>
              <a:rPr lang="en-US" sz="2800" dirty="0"/>
              <a:t>Students at Jefferson Lab</a:t>
            </a:r>
          </a:p>
        </p:txBody>
      </p:sp>
      <p:sp>
        <p:nvSpPr>
          <p:cNvPr id="4" name="Footer Placeholder 3"/>
          <p:cNvSpPr>
            <a:spLocks noGrp="1"/>
          </p:cNvSpPr>
          <p:nvPr>
            <p:ph type="ftr" sz="quarter" idx="11"/>
          </p:nvPr>
        </p:nvSpPr>
        <p:spPr/>
        <p:txBody>
          <a:bodyPr/>
          <a:lstStyle/>
          <a:p>
            <a:pPr algn="ctr"/>
            <a:r>
              <a:rPr lang="en-US" dirty="0"/>
              <a:t>Student Safety Program at Jefferson Lab</a:t>
            </a:r>
          </a:p>
          <a:p>
            <a:pPr algn="ctr"/>
            <a:r>
              <a:rPr lang="en-US" dirty="0"/>
              <a:t>  ITSF 2019</a:t>
            </a:r>
          </a:p>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15</a:t>
            </a:fld>
            <a:endParaRPr lang="en-US" dirty="0"/>
          </a:p>
        </p:txBody>
      </p:sp>
      <p:pic>
        <p:nvPicPr>
          <p:cNvPr id="2" name="Picture Placeholder 1"/>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1150" b="11150"/>
          <a:stretch>
            <a:fillRect/>
          </a:stretch>
        </p:blipFill>
        <p:spPr>
          <a:ln w="38100">
            <a:solidFill>
              <a:srgbClr val="C00000"/>
            </a:solidFill>
          </a:ln>
        </p:spPr>
      </p:pic>
      <p:sp>
        <p:nvSpPr>
          <p:cNvPr id="7" name="Content Placeholder 6"/>
          <p:cNvSpPr>
            <a:spLocks noGrp="1"/>
          </p:cNvSpPr>
          <p:nvPr>
            <p:ph idx="1"/>
          </p:nvPr>
        </p:nvSpPr>
        <p:spPr/>
        <p:txBody>
          <a:bodyPr/>
          <a:lstStyle/>
          <a:p>
            <a:pPr marL="0" indent="0">
              <a:buNone/>
            </a:pPr>
            <a:endParaRPr lang="en-US" dirty="0"/>
          </a:p>
          <a:p>
            <a:pPr marL="0" indent="0">
              <a:buNone/>
            </a:pPr>
            <a:endParaRPr lang="en-US" dirty="0" smtClean="0"/>
          </a:p>
          <a:p>
            <a:pPr marL="0" indent="0" algn="ctr">
              <a:buNone/>
            </a:pPr>
            <a:r>
              <a:rPr lang="en-US" dirty="0" smtClean="0"/>
              <a:t>Annual </a:t>
            </a:r>
            <a:r>
              <a:rPr lang="en-US" dirty="0"/>
              <a:t>Average</a:t>
            </a:r>
          </a:p>
          <a:p>
            <a:pPr marL="0" indent="0" algn="ctr">
              <a:buNone/>
            </a:pPr>
            <a:r>
              <a:rPr lang="en-US" dirty="0"/>
              <a:t>   </a:t>
            </a:r>
            <a:endParaRPr lang="en-US" sz="800" dirty="0"/>
          </a:p>
          <a:p>
            <a:pPr marL="0" indent="0" algn="ctr">
              <a:buNone/>
            </a:pPr>
            <a:r>
              <a:rPr lang="en-US" dirty="0" smtClean="0"/>
              <a:t>High </a:t>
            </a:r>
            <a:r>
              <a:rPr lang="en-US" dirty="0"/>
              <a:t>School ~ </a:t>
            </a:r>
            <a:r>
              <a:rPr lang="en-US" dirty="0" smtClean="0"/>
              <a:t>10</a:t>
            </a:r>
          </a:p>
          <a:p>
            <a:pPr marL="0" indent="0" algn="ctr">
              <a:buNone/>
            </a:pPr>
            <a:r>
              <a:rPr lang="en-US" dirty="0" smtClean="0"/>
              <a:t>Undergraduate </a:t>
            </a:r>
            <a:r>
              <a:rPr lang="en-US" dirty="0"/>
              <a:t>~ 30</a:t>
            </a:r>
          </a:p>
          <a:p>
            <a:pPr marL="0" indent="0" algn="ctr">
              <a:buNone/>
            </a:pPr>
            <a:r>
              <a:rPr lang="en-US" dirty="0" smtClean="0"/>
              <a:t>Graduate </a:t>
            </a:r>
            <a:r>
              <a:rPr lang="en-US" dirty="0"/>
              <a:t>~ 170</a:t>
            </a:r>
          </a:p>
          <a:p>
            <a:pPr marL="0" indent="0" algn="ctr">
              <a:buNone/>
            </a:pPr>
            <a:endParaRPr lang="en-US" dirty="0" smtClean="0"/>
          </a:p>
          <a:p>
            <a:pPr marL="0" indent="0" algn="ctr">
              <a:buNone/>
            </a:pPr>
            <a:r>
              <a:rPr lang="en-US" dirty="0" smtClean="0"/>
              <a:t>Plus</a:t>
            </a:r>
            <a:endParaRPr lang="en-US" dirty="0"/>
          </a:p>
          <a:p>
            <a:pPr marL="0" indent="0" algn="ctr">
              <a:buNone/>
            </a:pPr>
            <a:r>
              <a:rPr lang="en-US" dirty="0" smtClean="0"/>
              <a:t>Summer </a:t>
            </a:r>
            <a:r>
              <a:rPr lang="en-US" dirty="0"/>
              <a:t>Programs ~ 80</a:t>
            </a:r>
          </a:p>
          <a:p>
            <a:endParaRPr lang="en-US" dirty="0"/>
          </a:p>
        </p:txBody>
      </p:sp>
      <p:pic>
        <p:nvPicPr>
          <p:cNvPr id="12" name="Content Placeholder 5"/>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6294" b="6294"/>
          <a:stretch>
            <a:fillRect/>
          </a:stretch>
        </p:blipFill>
        <p:spPr>
          <a:xfrm>
            <a:off x="4686303" y="3595168"/>
            <a:ext cx="4086225" cy="2752583"/>
          </a:xfrm>
          <a:ln w="38100">
            <a:solidFill>
              <a:srgbClr val="C00000"/>
            </a:solidFill>
          </a:ln>
        </p:spPr>
      </p:pic>
    </p:spTree>
    <p:extLst>
      <p:ext uri="{BB962C8B-B14F-4D97-AF65-F5344CB8AC3E}">
        <p14:creationId xmlns:p14="http://schemas.microsoft.com/office/powerpoint/2010/main" val="11258977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984" y="78661"/>
            <a:ext cx="8422315" cy="649371"/>
          </a:xfrm>
        </p:spPr>
        <p:txBody>
          <a:bodyPr>
            <a:normAutofit/>
          </a:bodyPr>
          <a:lstStyle/>
          <a:p>
            <a:pPr algn="ctr"/>
            <a:r>
              <a:rPr lang="en-US" sz="2800" smtClean="0"/>
              <a:t>Government  Requirement</a:t>
            </a:r>
            <a:endParaRPr lang="en-US" sz="2800" dirty="0"/>
          </a:p>
        </p:txBody>
      </p:sp>
      <p:sp>
        <p:nvSpPr>
          <p:cNvPr id="4" name="Footer Placeholder 3"/>
          <p:cNvSpPr>
            <a:spLocks noGrp="1"/>
          </p:cNvSpPr>
          <p:nvPr>
            <p:ph type="ftr" sz="quarter" idx="11"/>
          </p:nvPr>
        </p:nvSpPr>
        <p:spPr/>
        <p:txBody>
          <a:bodyPr/>
          <a:lstStyle/>
          <a:p>
            <a:pPr algn="ctr"/>
            <a:r>
              <a:rPr lang="en-US" dirty="0"/>
              <a:t>Student Safety Program at Jefferson Lab</a:t>
            </a:r>
          </a:p>
          <a:p>
            <a:pPr algn="ctr"/>
            <a:r>
              <a:rPr lang="en-US" dirty="0"/>
              <a:t>  ITSF 2019</a:t>
            </a:r>
          </a:p>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16</a:t>
            </a:fld>
            <a:endParaRPr lang="en-US" dirty="0"/>
          </a:p>
        </p:txBody>
      </p:sp>
      <p:sp>
        <p:nvSpPr>
          <p:cNvPr id="6" name="Content Placeholder 5"/>
          <p:cNvSpPr>
            <a:spLocks noGrp="1"/>
          </p:cNvSpPr>
          <p:nvPr>
            <p:ph idx="13"/>
          </p:nvPr>
        </p:nvSpPr>
        <p:spPr/>
        <p:txBody>
          <a:bodyPr>
            <a:normAutofit fontScale="25000" lnSpcReduction="20000"/>
          </a:bodyPr>
          <a:lstStyle/>
          <a:p>
            <a:pPr marL="0" indent="0" algn="ctr">
              <a:buNone/>
              <a:defRPr/>
            </a:pPr>
            <a:endParaRPr lang="en-US" dirty="0" smtClean="0">
              <a:latin typeface="Arial" panose="020B0604020202020204" pitchFamily="34" charset="0"/>
            </a:endParaRPr>
          </a:p>
          <a:p>
            <a:pPr marL="0" indent="0" algn="ctr">
              <a:buNone/>
              <a:defRPr/>
            </a:pPr>
            <a:r>
              <a:rPr lang="en-US" sz="8800" dirty="0">
                <a:latin typeface="Arial" panose="020B0604020202020204" pitchFamily="34" charset="0"/>
              </a:rPr>
              <a:t>Department of Energy</a:t>
            </a:r>
          </a:p>
          <a:p>
            <a:pPr marL="0" indent="0" algn="ctr">
              <a:buNone/>
              <a:defRPr/>
            </a:pPr>
            <a:r>
              <a:rPr lang="en-US" sz="7200" dirty="0">
                <a:latin typeface="Arial" panose="020B0604020202020204" pitchFamily="34" charset="0"/>
              </a:rPr>
              <a:t>10 C.F.R. 851  </a:t>
            </a:r>
          </a:p>
          <a:p>
            <a:pPr marL="0" indent="0" algn="ctr">
              <a:buNone/>
              <a:defRPr/>
            </a:pPr>
            <a:r>
              <a:rPr lang="en-US" sz="7200" dirty="0">
                <a:latin typeface="Arial" panose="020B0604020202020204" pitchFamily="34" charset="0"/>
              </a:rPr>
              <a:t>Workers Safety and Health Plan</a:t>
            </a:r>
          </a:p>
          <a:p>
            <a:pPr marL="0" indent="0" algn="ctr">
              <a:buNone/>
              <a:defRPr/>
            </a:pPr>
            <a:endParaRPr lang="en-US" sz="7200" dirty="0">
              <a:latin typeface="Arial" panose="020B0604020202020204" pitchFamily="34" charset="0"/>
            </a:endParaRPr>
          </a:p>
          <a:p>
            <a:pPr marL="0" indent="0" algn="just">
              <a:lnSpc>
                <a:spcPct val="170000"/>
              </a:lnSpc>
              <a:buNone/>
              <a:defRPr/>
            </a:pPr>
            <a:r>
              <a:rPr lang="en-US" sz="8800" i="1" dirty="0"/>
              <a:t>General requirements </a:t>
            </a:r>
            <a:r>
              <a:rPr lang="en-US" sz="8800" dirty="0"/>
              <a:t>— </a:t>
            </a:r>
          </a:p>
          <a:p>
            <a:pPr marL="0" indent="0" algn="just">
              <a:lnSpc>
                <a:spcPct val="170000"/>
              </a:lnSpc>
              <a:buNone/>
              <a:defRPr/>
            </a:pPr>
            <a:r>
              <a:rPr lang="en-US" sz="8000" dirty="0"/>
              <a:t>Contractors must provide a hazard free place of employment and ensure that all work performed is in compliance with the worker safety and health program. </a:t>
            </a:r>
            <a:endParaRPr lang="en-US" sz="8000" dirty="0">
              <a:latin typeface="Arial" panose="020B0604020202020204" pitchFamily="34" charset="0"/>
            </a:endParaRPr>
          </a:p>
          <a:p>
            <a:pPr marL="0" indent="0">
              <a:buNone/>
              <a:defRPr/>
            </a:pPr>
            <a:r>
              <a:rPr lang="en-US" sz="3800" dirty="0">
                <a:latin typeface="Arial" panose="020B0604020202020204" pitchFamily="34" charset="0"/>
              </a:rPr>
              <a:t>	</a:t>
            </a:r>
          </a:p>
          <a:p>
            <a:pPr marL="0" indent="0">
              <a:buNone/>
              <a:defRPr/>
            </a:pPr>
            <a:endParaRPr lang="en-US" sz="2400" dirty="0">
              <a:latin typeface="Arial" panose="020B0604020202020204" pitchFamily="34" charset="0"/>
            </a:endParaRPr>
          </a:p>
          <a:p>
            <a:pPr marL="0" indent="0">
              <a:buNone/>
              <a:defRPr/>
            </a:pPr>
            <a:r>
              <a:rPr lang="en-US" sz="2400" dirty="0">
                <a:latin typeface="Arial" panose="020B0604020202020204" pitchFamily="34" charset="0"/>
              </a:rPr>
              <a:t>     </a:t>
            </a:r>
          </a:p>
          <a:p>
            <a:pPr marL="0" indent="0">
              <a:buNone/>
            </a:pPr>
            <a:r>
              <a:rPr lang="en-US" sz="2400" dirty="0">
                <a:latin typeface="Arial" panose="020B0604020202020204" pitchFamily="34" charset="0"/>
              </a:rPr>
              <a:t>   </a:t>
            </a:r>
            <a:endParaRPr lang="en-US" dirty="0"/>
          </a:p>
        </p:txBody>
      </p:sp>
      <p:pic>
        <p:nvPicPr>
          <p:cNvPr id="7" name="Picture 1027" descr="Capito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6886" y="1307692"/>
            <a:ext cx="3401961" cy="423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77227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20" y="108156"/>
            <a:ext cx="8464379" cy="619875"/>
          </a:xfrm>
        </p:spPr>
        <p:txBody>
          <a:bodyPr>
            <a:normAutofit/>
          </a:bodyPr>
          <a:lstStyle/>
          <a:p>
            <a:pPr algn="ctr"/>
            <a:r>
              <a:rPr lang="en-US" sz="2800" dirty="0"/>
              <a:t>Student Safety Program at Jefferson Lab</a:t>
            </a:r>
          </a:p>
        </p:txBody>
      </p:sp>
      <p:sp>
        <p:nvSpPr>
          <p:cNvPr id="4" name="Footer Placeholder 3"/>
          <p:cNvSpPr>
            <a:spLocks noGrp="1"/>
          </p:cNvSpPr>
          <p:nvPr>
            <p:ph type="ftr" sz="quarter" idx="11"/>
          </p:nvPr>
        </p:nvSpPr>
        <p:spPr>
          <a:xfrm>
            <a:off x="308920" y="6467337"/>
            <a:ext cx="3917888" cy="311323"/>
          </a:xfrm>
        </p:spPr>
        <p:txBody>
          <a:bodyPr/>
          <a:lstStyle/>
          <a:p>
            <a:pPr algn="ctr"/>
            <a:r>
              <a:rPr lang="en-US" dirty="0"/>
              <a:t>Student Safety Program at Jefferson Lab</a:t>
            </a:r>
          </a:p>
          <a:p>
            <a:pPr algn="ctr"/>
            <a:r>
              <a:rPr lang="en-US" dirty="0"/>
              <a:t>  ITSF 2019</a:t>
            </a:r>
          </a:p>
          <a:p>
            <a:endParaRPr lang="en-US" sz="16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17</a:t>
            </a:fld>
            <a:endParaRPr lang="en-US" dirty="0"/>
          </a:p>
        </p:txBody>
      </p:sp>
      <p:sp>
        <p:nvSpPr>
          <p:cNvPr id="6" name="Content Placeholder 5"/>
          <p:cNvSpPr>
            <a:spLocks noGrp="1"/>
          </p:cNvSpPr>
          <p:nvPr>
            <p:ph idx="13"/>
          </p:nvPr>
        </p:nvSpPr>
        <p:spPr/>
        <p:txBody>
          <a:bodyPr/>
          <a:lstStyle/>
          <a:p>
            <a:pPr marL="0" indent="0" algn="ctr">
              <a:buNone/>
            </a:pPr>
            <a:endParaRPr lang="en-US" altLang="en-US" sz="2400" dirty="0">
              <a:latin typeface="Arial" panose="020B0604020202020204" pitchFamily="34" charset="0"/>
            </a:endParaRPr>
          </a:p>
          <a:p>
            <a:pPr marL="0" indent="0" algn="ctr">
              <a:buNone/>
            </a:pPr>
            <a:endParaRPr lang="en-US" altLang="en-US" sz="2400" dirty="0">
              <a:latin typeface="Arial" panose="020B0604020202020204" pitchFamily="34" charset="0"/>
            </a:endParaRPr>
          </a:p>
          <a:p>
            <a:pPr marL="0" indent="0" algn="ctr">
              <a:buNone/>
            </a:pPr>
            <a:endParaRPr lang="en-US" altLang="en-US" sz="2400" dirty="0">
              <a:latin typeface="Arial" panose="020B0604020202020204" pitchFamily="34" charset="0"/>
            </a:endParaRPr>
          </a:p>
          <a:p>
            <a:pPr marL="0" indent="0" algn="ctr">
              <a:buNone/>
            </a:pPr>
            <a:r>
              <a:rPr lang="en-US" altLang="en-US" sz="3600" dirty="0">
                <a:latin typeface="Arial" panose="020B0604020202020204" pitchFamily="34" charset="0"/>
              </a:rPr>
              <a:t>Strategic Approach</a:t>
            </a:r>
          </a:p>
          <a:p>
            <a:pPr marL="0" indent="0" algn="ctr">
              <a:buNone/>
            </a:pPr>
            <a:r>
              <a:rPr lang="en-US" altLang="en-US" sz="3600" dirty="0">
                <a:latin typeface="Arial" panose="020B0604020202020204" pitchFamily="34" charset="0"/>
              </a:rPr>
              <a:t>at</a:t>
            </a:r>
          </a:p>
          <a:p>
            <a:pPr marL="0" indent="0" algn="ctr">
              <a:buNone/>
            </a:pPr>
            <a:r>
              <a:rPr lang="en-US" altLang="en-US" sz="3600" dirty="0">
                <a:latin typeface="Arial" panose="020B0604020202020204" pitchFamily="34" charset="0"/>
              </a:rPr>
              <a:t>Jefferson Lab</a:t>
            </a:r>
          </a:p>
        </p:txBody>
      </p:sp>
      <p:pic>
        <p:nvPicPr>
          <p:cNvPr id="7" name="Picture 2" descr="NA01460_"/>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741" y="966057"/>
            <a:ext cx="4074851" cy="527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96823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59" y="147487"/>
            <a:ext cx="9065343" cy="580545"/>
          </a:xfrm>
        </p:spPr>
        <p:txBody>
          <a:bodyPr>
            <a:noAutofit/>
          </a:bodyPr>
          <a:lstStyle/>
          <a:p>
            <a:pPr algn="ctr"/>
            <a:r>
              <a:rPr lang="en-US" sz="2800" dirty="0"/>
              <a:t>Jefferson Lab’s Student Safety Strategic Approach</a:t>
            </a:r>
          </a:p>
        </p:txBody>
      </p:sp>
      <p:sp>
        <p:nvSpPr>
          <p:cNvPr id="4" name="Footer Placeholder 3"/>
          <p:cNvSpPr>
            <a:spLocks noGrp="1"/>
          </p:cNvSpPr>
          <p:nvPr>
            <p:ph type="ftr" sz="quarter" idx="11"/>
          </p:nvPr>
        </p:nvSpPr>
        <p:spPr/>
        <p:txBody>
          <a:bodyPr/>
          <a:lstStyle/>
          <a:p>
            <a:pPr algn="ctr"/>
            <a:r>
              <a:rPr lang="en-US" dirty="0"/>
              <a:t>Student Safety Program at Jefferson Lab</a:t>
            </a:r>
          </a:p>
          <a:p>
            <a:pPr algn="ctr"/>
            <a:r>
              <a:rPr lang="en-US" dirty="0"/>
              <a:t>  ITSF 2019</a:t>
            </a:r>
          </a:p>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18</a:t>
            </a:fld>
            <a:endParaRPr lang="en-US" dirty="0"/>
          </a:p>
        </p:txBody>
      </p:sp>
      <p:sp>
        <p:nvSpPr>
          <p:cNvPr id="6" name="Content Placeholder 5"/>
          <p:cNvSpPr>
            <a:spLocks noGrp="1"/>
          </p:cNvSpPr>
          <p:nvPr>
            <p:ph idx="13"/>
          </p:nvPr>
        </p:nvSpPr>
        <p:spPr>
          <a:xfrm>
            <a:off x="4532673" y="966056"/>
            <a:ext cx="4240627" cy="5381695"/>
          </a:xfrm>
        </p:spPr>
        <p:txBody>
          <a:bodyPr>
            <a:normAutofit lnSpcReduction="10000"/>
          </a:bodyPr>
          <a:lstStyle/>
          <a:p>
            <a:pPr>
              <a:lnSpc>
                <a:spcPct val="150000"/>
              </a:lnSpc>
              <a:defRPr/>
            </a:pPr>
            <a:r>
              <a:rPr lang="en-US" sz="2400" dirty="0">
                <a:latin typeface="Arial" panose="020B0604020202020204" pitchFamily="34" charset="0"/>
              </a:rPr>
              <a:t> Program Policy and 	Procedures</a:t>
            </a:r>
          </a:p>
          <a:p>
            <a:pPr>
              <a:lnSpc>
                <a:spcPct val="150000"/>
              </a:lnSpc>
              <a:defRPr/>
            </a:pPr>
            <a:r>
              <a:rPr lang="en-US" sz="2400" dirty="0">
                <a:latin typeface="Arial" panose="020B0604020202020204" pitchFamily="34" charset="0"/>
              </a:rPr>
              <a:t> Risk Assessment of   	Workplace Hazards</a:t>
            </a:r>
          </a:p>
          <a:p>
            <a:pPr marL="0" indent="0" algn="ctr">
              <a:lnSpc>
                <a:spcPct val="150000"/>
              </a:lnSpc>
              <a:buNone/>
              <a:defRPr/>
            </a:pPr>
            <a:endParaRPr lang="en-US" sz="800" dirty="0">
              <a:latin typeface="Arial" panose="020B0604020202020204" pitchFamily="34" charset="0"/>
            </a:endParaRPr>
          </a:p>
          <a:p>
            <a:pPr marL="342891" indent="-342891">
              <a:lnSpc>
                <a:spcPct val="150000"/>
              </a:lnSpc>
              <a:defRPr/>
            </a:pPr>
            <a:r>
              <a:rPr lang="en-US" sz="2400" dirty="0">
                <a:latin typeface="Arial" panose="020B0604020202020204" pitchFamily="34" charset="0"/>
              </a:rPr>
              <a:t>Mentor Skills Assessment 	and Training</a:t>
            </a:r>
          </a:p>
          <a:p>
            <a:pPr marL="0" indent="0">
              <a:buNone/>
              <a:defRPr/>
            </a:pPr>
            <a:endParaRPr lang="en-US" sz="800" dirty="0">
              <a:latin typeface="Arial" panose="020B0604020202020204" pitchFamily="34" charset="0"/>
            </a:endParaRPr>
          </a:p>
          <a:p>
            <a:pPr marL="342891" indent="-342891">
              <a:defRPr/>
            </a:pPr>
            <a:r>
              <a:rPr lang="en-US" sz="2400" dirty="0">
                <a:latin typeface="Arial" panose="020B0604020202020204" pitchFamily="34" charset="0"/>
              </a:rPr>
              <a:t>Safety Observations</a:t>
            </a:r>
          </a:p>
          <a:p>
            <a:pPr marL="0" indent="0">
              <a:buNone/>
              <a:defRPr/>
            </a:pPr>
            <a:endParaRPr lang="en-US" sz="800" dirty="0">
              <a:latin typeface="Arial" panose="020B0604020202020204" pitchFamily="34" charset="0"/>
            </a:endParaRPr>
          </a:p>
          <a:p>
            <a:pPr marL="0" indent="0" algn="ctr">
              <a:buNone/>
              <a:defRPr/>
            </a:pPr>
            <a:endParaRPr lang="en-US" sz="800" dirty="0">
              <a:latin typeface="Arial" panose="020B0604020202020204" pitchFamily="34" charset="0"/>
            </a:endParaRPr>
          </a:p>
          <a:p>
            <a:pPr marL="342891" indent="-342891">
              <a:defRPr/>
            </a:pPr>
            <a:r>
              <a:rPr lang="en-US" sz="2400" dirty="0">
                <a:latin typeface="Arial" panose="020B0604020202020204" pitchFamily="34" charset="0"/>
              </a:rPr>
              <a:t>Annual Review</a:t>
            </a:r>
          </a:p>
          <a:p>
            <a:pPr>
              <a:defRPr/>
            </a:pPr>
            <a:endParaRPr lang="en-US" sz="2400" dirty="0">
              <a:latin typeface="Arial" panose="020B0604020202020204" pitchFamily="34" charset="0"/>
            </a:endParaRPr>
          </a:p>
          <a:p>
            <a:pPr marL="342891" indent="-342891">
              <a:defRPr/>
            </a:pPr>
            <a:endParaRPr lang="en-US" dirty="0"/>
          </a:p>
          <a:p>
            <a:endParaRPr lang="en-US" dirty="0"/>
          </a:p>
        </p:txBody>
      </p:sp>
      <p:pic>
        <p:nvPicPr>
          <p:cNvPr id="7" name="Picture 4" descr="MCj03908100000[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8920" y="1136072"/>
            <a:ext cx="3917888" cy="4930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69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 calcmode="lin" valueType="num">
                                      <p:cBhvr additive="base">
                                        <p:cTn id="2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 calcmode="lin" valueType="num">
                                      <p:cBhvr additive="base">
                                        <p:cTn id="31"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20" y="127820"/>
            <a:ext cx="8464379" cy="600211"/>
          </a:xfrm>
        </p:spPr>
        <p:txBody>
          <a:bodyPr>
            <a:normAutofit/>
          </a:bodyPr>
          <a:lstStyle/>
          <a:p>
            <a:pPr algn="ctr"/>
            <a:r>
              <a:rPr lang="en-US" sz="2800" dirty="0"/>
              <a:t>Student Safety Program at Jefferson Lab</a:t>
            </a:r>
          </a:p>
        </p:txBody>
      </p:sp>
      <p:pic>
        <p:nvPicPr>
          <p:cNvPr id="7" name="Content Placeholder 6"/>
          <p:cNvPicPr>
            <a:picLocks noGrp="1" noChangeAspect="1"/>
          </p:cNvPicPr>
          <p:nvPr>
            <p:ph idx="1"/>
          </p:nvPr>
        </p:nvPicPr>
        <p:blipFill>
          <a:blip r:embed="rId2"/>
          <a:stretch>
            <a:fillRect/>
          </a:stretch>
        </p:blipFill>
        <p:spPr>
          <a:xfrm>
            <a:off x="392974" y="1334430"/>
            <a:ext cx="4148137" cy="4712411"/>
          </a:xfrm>
          <a:prstGeom prst="rect">
            <a:avLst/>
          </a:prstGeom>
          <a:ln w="38100">
            <a:solidFill>
              <a:srgbClr val="C00000"/>
            </a:solidFill>
          </a:ln>
        </p:spPr>
      </p:pic>
      <p:sp>
        <p:nvSpPr>
          <p:cNvPr id="4" name="Footer Placeholder 3"/>
          <p:cNvSpPr>
            <a:spLocks noGrp="1"/>
          </p:cNvSpPr>
          <p:nvPr>
            <p:ph type="ftr" sz="quarter" idx="11"/>
          </p:nvPr>
        </p:nvSpPr>
        <p:spPr>
          <a:xfrm>
            <a:off x="308920" y="6243484"/>
            <a:ext cx="3917888" cy="535174"/>
          </a:xfrm>
        </p:spPr>
        <p:txBody>
          <a:bodyPr/>
          <a:lstStyle/>
          <a:p>
            <a:pPr algn="ctr"/>
            <a:r>
              <a:rPr lang="en-US" dirty="0" smtClean="0"/>
              <a:t>Student </a:t>
            </a:r>
            <a:r>
              <a:rPr lang="en-US" dirty="0"/>
              <a:t>Safety Program at Jefferson Lab</a:t>
            </a:r>
          </a:p>
          <a:p>
            <a:pPr algn="ctr"/>
            <a:r>
              <a:rPr lang="en-US" dirty="0"/>
              <a:t>  ITSF 2019</a:t>
            </a:r>
          </a:p>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19</a:t>
            </a:fld>
            <a:endParaRPr lang="en-US" dirty="0"/>
          </a:p>
        </p:txBody>
      </p:sp>
      <p:sp>
        <p:nvSpPr>
          <p:cNvPr id="6" name="Content Placeholder 5"/>
          <p:cNvSpPr>
            <a:spLocks noGrp="1"/>
          </p:cNvSpPr>
          <p:nvPr>
            <p:ph idx="13"/>
          </p:nvPr>
        </p:nvSpPr>
        <p:spPr/>
        <p:txBody>
          <a:bodyPr/>
          <a:lstStyle/>
          <a:p>
            <a:endParaRPr lang="en-US" dirty="0" smtClean="0"/>
          </a:p>
          <a:p>
            <a:endParaRPr lang="en-US" dirty="0"/>
          </a:p>
          <a:p>
            <a:r>
              <a:rPr lang="en-US" dirty="0" smtClean="0"/>
              <a:t>Associate Director ESH&amp;Q</a:t>
            </a:r>
          </a:p>
          <a:p>
            <a:pPr marL="0" indent="0">
              <a:buNone/>
            </a:pPr>
            <a:endParaRPr lang="en-US" dirty="0" smtClean="0"/>
          </a:p>
          <a:p>
            <a:r>
              <a:rPr lang="en-US" dirty="0" smtClean="0"/>
              <a:t>Human Resources Manager</a:t>
            </a:r>
          </a:p>
          <a:p>
            <a:endParaRPr lang="en-US" dirty="0" smtClean="0"/>
          </a:p>
          <a:p>
            <a:r>
              <a:rPr lang="en-US" dirty="0" smtClean="0"/>
              <a:t>User Liaison Group Manager</a:t>
            </a:r>
          </a:p>
          <a:p>
            <a:pPr marL="0" indent="0">
              <a:buNone/>
            </a:pPr>
            <a:endParaRPr lang="en-US" dirty="0" smtClean="0"/>
          </a:p>
          <a:p>
            <a:r>
              <a:rPr lang="en-US" dirty="0" smtClean="0"/>
              <a:t>Education Division Manager</a:t>
            </a:r>
          </a:p>
        </p:txBody>
      </p:sp>
    </p:spTree>
    <p:extLst>
      <p:ext uri="{BB962C8B-B14F-4D97-AF65-F5344CB8AC3E}">
        <p14:creationId xmlns:p14="http://schemas.microsoft.com/office/powerpoint/2010/main" val="400767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 calcmode="lin" valueType="num">
                                      <p:cBhvr additive="base">
                                        <p:cTn id="1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 calcmode="lin" valueType="num">
                                      <p:cBhvr additive="base">
                                        <p:cTn id="1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anim calcmode="lin" valueType="num">
                                      <p:cBhvr additive="base">
                                        <p:cTn id="2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537" y="240542"/>
            <a:ext cx="8464379" cy="236227"/>
          </a:xfrm>
        </p:spPr>
        <p:txBody>
          <a:bodyPr>
            <a:noAutofit/>
          </a:bodyPr>
          <a:lstStyle/>
          <a:p>
            <a:pPr algn="ctr"/>
            <a:r>
              <a:rPr lang="en-US" sz="2800" dirty="0"/>
              <a:t>U.S. National Laboratories</a:t>
            </a:r>
          </a:p>
        </p:txBody>
      </p:sp>
      <p:pic>
        <p:nvPicPr>
          <p:cNvPr id="8" name="Content Placeholder 7"/>
          <p:cNvPicPr>
            <a:picLocks noGrp="1" noChangeAspect="1"/>
          </p:cNvPicPr>
          <p:nvPr>
            <p:ph idx="1"/>
          </p:nvPr>
        </p:nvPicPr>
        <p:blipFill>
          <a:blip r:embed="rId2"/>
          <a:stretch>
            <a:fillRect/>
          </a:stretch>
        </p:blipFill>
        <p:spPr>
          <a:xfrm>
            <a:off x="124448" y="875518"/>
            <a:ext cx="8891735" cy="5249983"/>
          </a:xfrm>
          <a:prstGeom prst="rect">
            <a:avLst/>
          </a:prstGeom>
          <a:ln w="38100">
            <a:solidFill>
              <a:srgbClr val="C00000"/>
            </a:solidFill>
          </a:ln>
        </p:spPr>
      </p:pic>
      <p:sp>
        <p:nvSpPr>
          <p:cNvPr id="4" name="Footer Placeholder 3"/>
          <p:cNvSpPr>
            <a:spLocks noGrp="1"/>
          </p:cNvSpPr>
          <p:nvPr>
            <p:ph type="ftr" sz="quarter" idx="11"/>
          </p:nvPr>
        </p:nvSpPr>
        <p:spPr>
          <a:xfrm>
            <a:off x="308920" y="6467337"/>
            <a:ext cx="3917888" cy="303364"/>
          </a:xfrm>
        </p:spPr>
        <p:txBody>
          <a:bodyPr/>
          <a:lstStyle/>
          <a:p>
            <a:pPr algn="ctr"/>
            <a:r>
              <a:rPr lang="en-US" dirty="0"/>
              <a:t>Student Safety Program at Jefferson Lab</a:t>
            </a:r>
          </a:p>
          <a:p>
            <a:pPr algn="ctr"/>
            <a:r>
              <a:rPr lang="en-US" dirty="0"/>
              <a:t>  ITSF 2019</a:t>
            </a:r>
          </a:p>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a:t>
            </a:fld>
            <a:endParaRPr lang="en-US" dirty="0"/>
          </a:p>
        </p:txBody>
      </p:sp>
      <p:sp>
        <p:nvSpPr>
          <p:cNvPr id="3" name="TextBox 2"/>
          <p:cNvSpPr txBox="1"/>
          <p:nvPr/>
        </p:nvSpPr>
        <p:spPr>
          <a:xfrm>
            <a:off x="5034116" y="1012723"/>
            <a:ext cx="2871019" cy="369332"/>
          </a:xfrm>
          <a:prstGeom prst="rect">
            <a:avLst/>
          </a:prstGeom>
          <a:solidFill>
            <a:schemeClr val="bg1">
              <a:lumMod val="95000"/>
            </a:schemeClr>
          </a:solidFill>
        </p:spPr>
        <p:txBody>
          <a:bodyPr wrap="square" rtlCol="0">
            <a:spAutoFit/>
          </a:bodyPr>
          <a:lstStyle/>
          <a:p>
            <a:endParaRPr lang="en-US" dirty="0"/>
          </a:p>
        </p:txBody>
      </p:sp>
    </p:spTree>
    <p:extLst>
      <p:ext uri="{BB962C8B-B14F-4D97-AF65-F5344CB8AC3E}">
        <p14:creationId xmlns:p14="http://schemas.microsoft.com/office/powerpoint/2010/main" val="18547996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20" y="78661"/>
            <a:ext cx="8464379" cy="649371"/>
          </a:xfrm>
        </p:spPr>
        <p:txBody>
          <a:bodyPr>
            <a:normAutofit/>
          </a:bodyPr>
          <a:lstStyle/>
          <a:p>
            <a:pPr algn="ctr"/>
            <a:r>
              <a:rPr lang="en-US" sz="2800" dirty="0"/>
              <a:t>Workplace Task Hazard Analysis</a:t>
            </a:r>
          </a:p>
        </p:txBody>
      </p:sp>
      <p:sp>
        <p:nvSpPr>
          <p:cNvPr id="4" name="Footer Placeholder 3"/>
          <p:cNvSpPr>
            <a:spLocks noGrp="1"/>
          </p:cNvSpPr>
          <p:nvPr>
            <p:ph type="ftr" sz="quarter" idx="11"/>
          </p:nvPr>
        </p:nvSpPr>
        <p:spPr>
          <a:xfrm>
            <a:off x="308920" y="6347752"/>
            <a:ext cx="3917888" cy="430909"/>
          </a:xfrm>
        </p:spPr>
        <p:txBody>
          <a:bodyPr/>
          <a:lstStyle/>
          <a:p>
            <a:pPr algn="ctr"/>
            <a:r>
              <a:rPr lang="en-US" dirty="0"/>
              <a:t>Student Safety Program at Jefferson Lab</a:t>
            </a:r>
          </a:p>
          <a:p>
            <a:pPr algn="ctr"/>
            <a:r>
              <a:rPr lang="en-US" dirty="0"/>
              <a:t>  ITSF 2019</a:t>
            </a:r>
          </a:p>
        </p:txBody>
      </p:sp>
      <p:sp>
        <p:nvSpPr>
          <p:cNvPr id="5" name="Slide Number Placeholder 4"/>
          <p:cNvSpPr>
            <a:spLocks noGrp="1"/>
          </p:cNvSpPr>
          <p:nvPr>
            <p:ph type="sldNum" sz="quarter" idx="12"/>
          </p:nvPr>
        </p:nvSpPr>
        <p:spPr/>
        <p:txBody>
          <a:bodyPr/>
          <a:lstStyle/>
          <a:p>
            <a:fld id="{07E1C93C-5050-FC42-8F10-D22D4F119D13}" type="slidenum">
              <a:rPr lang="en-US" smtClean="0"/>
              <a:pPr/>
              <a:t>20</a:t>
            </a:fld>
            <a:endParaRPr lang="en-US" dirty="0"/>
          </a:p>
        </p:txBody>
      </p:sp>
      <p:sp>
        <p:nvSpPr>
          <p:cNvPr id="6" name="Content Placeholder 5"/>
          <p:cNvSpPr>
            <a:spLocks noGrp="1"/>
          </p:cNvSpPr>
          <p:nvPr>
            <p:ph idx="13"/>
          </p:nvPr>
        </p:nvSpPr>
        <p:spPr>
          <a:xfrm>
            <a:off x="4876803" y="966056"/>
            <a:ext cx="3896497" cy="5381695"/>
          </a:xfrm>
        </p:spPr>
        <p:txBody>
          <a:bodyPr>
            <a:normAutofit fontScale="92500"/>
          </a:bodyPr>
          <a:lstStyle/>
          <a:p>
            <a:pPr marL="0" indent="0" algn="just">
              <a:buNone/>
            </a:pPr>
            <a:endParaRPr lang="en-US" sz="800" dirty="0"/>
          </a:p>
          <a:p>
            <a:pPr marL="0" indent="0" algn="just">
              <a:lnSpc>
                <a:spcPct val="150000"/>
              </a:lnSpc>
              <a:buNone/>
            </a:pPr>
            <a:r>
              <a:rPr lang="en-US" sz="1800" dirty="0"/>
              <a:t>All tasks at Jefferson Lab are evaluated for hazards prior to performance. A determination of risk is then assigned which dictates the relevant mitigating functions. A </a:t>
            </a:r>
            <a:r>
              <a:rPr lang="en-US" sz="1800" dirty="0">
                <a:hlinkClick r:id="rId3"/>
              </a:rPr>
              <a:t>graded approach</a:t>
            </a:r>
            <a:r>
              <a:rPr lang="en-US" sz="1800" dirty="0"/>
              <a:t>, commensurate with the </a:t>
            </a:r>
            <a:r>
              <a:rPr lang="en-US" sz="1800" dirty="0">
                <a:hlinkClick r:id="rId4"/>
              </a:rPr>
              <a:t>risk code</a:t>
            </a:r>
            <a:r>
              <a:rPr lang="en-US" sz="1800" dirty="0"/>
              <a:t> assigned, programmatic impact, and quality assurance, is used to determine the level of rigor allotted for each activity.</a:t>
            </a:r>
          </a:p>
          <a:p>
            <a:pPr marL="0" indent="0">
              <a:lnSpc>
                <a:spcPct val="100000"/>
              </a:lnSpc>
              <a:buNone/>
            </a:pPr>
            <a:endParaRPr lang="en-US" altLang="en-US" sz="1600" dirty="0">
              <a:latin typeface="Arial" panose="020B0604020202020204" pitchFamily="34" charset="0"/>
            </a:endParaRPr>
          </a:p>
          <a:p>
            <a:pPr marL="0" indent="0">
              <a:lnSpc>
                <a:spcPct val="100000"/>
              </a:lnSpc>
              <a:buNone/>
            </a:pPr>
            <a:r>
              <a:rPr lang="en-US" altLang="en-US" sz="1600" dirty="0">
                <a:latin typeface="Arial" panose="020B0604020202020204" pitchFamily="34" charset="0"/>
              </a:rPr>
              <a:t>Jefferson Lab EH&amp;S Manual Chapter 3210</a:t>
            </a:r>
          </a:p>
          <a:p>
            <a:pPr marL="0" indent="0">
              <a:lnSpc>
                <a:spcPct val="100000"/>
              </a:lnSpc>
              <a:buNone/>
            </a:pPr>
            <a:endParaRPr lang="en-US" dirty="0"/>
          </a:p>
        </p:txBody>
      </p:sp>
      <p:pic>
        <p:nvPicPr>
          <p:cNvPr id="7" name="Picture Placeholder 7"/>
          <p:cNvPicPr>
            <a:picLocks noGrp="1" noChangeAspect="1"/>
          </p:cNvPicPr>
          <p:nvPr>
            <p:ph idx="1"/>
          </p:nvPr>
        </p:nvPicPr>
        <p:blipFill>
          <a:blip r:embed="rId5">
            <a:extLst>
              <a:ext uri="{28A0092B-C50C-407E-A947-70E740481C1C}">
                <a14:useLocalDpi xmlns:a14="http://schemas.microsoft.com/office/drawing/2010/main" val="0"/>
              </a:ext>
            </a:extLst>
          </a:blip>
          <a:srcRect t="11150" b="11150"/>
          <a:stretch>
            <a:fillRect/>
          </a:stretch>
        </p:blipFill>
        <p:spPr>
          <a:xfrm>
            <a:off x="336489" y="1258532"/>
            <a:ext cx="4158401" cy="4687339"/>
          </a:xfrm>
          <a:ln w="38100">
            <a:solidFill>
              <a:srgbClr val="C00000"/>
            </a:solidFill>
          </a:ln>
        </p:spPr>
      </p:pic>
    </p:spTree>
    <p:extLst>
      <p:ext uri="{BB962C8B-B14F-4D97-AF65-F5344CB8AC3E}">
        <p14:creationId xmlns:p14="http://schemas.microsoft.com/office/powerpoint/2010/main" val="21957681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20" y="127820"/>
            <a:ext cx="8464379" cy="600211"/>
          </a:xfrm>
        </p:spPr>
        <p:txBody>
          <a:bodyPr>
            <a:normAutofit/>
          </a:bodyPr>
          <a:lstStyle/>
          <a:p>
            <a:pPr algn="ctr"/>
            <a:r>
              <a:rPr lang="en-US" sz="2800" dirty="0"/>
              <a:t>Task Hazard Analysis</a:t>
            </a:r>
          </a:p>
        </p:txBody>
      </p:sp>
      <p:pic>
        <p:nvPicPr>
          <p:cNvPr id="6" name="Content Placeholder 5"/>
          <p:cNvPicPr>
            <a:picLocks noGrp="1" noChangeAspect="1"/>
          </p:cNvPicPr>
          <p:nvPr>
            <p:ph idx="1"/>
          </p:nvPr>
        </p:nvPicPr>
        <p:blipFill>
          <a:blip r:embed="rId2"/>
          <a:stretch>
            <a:fillRect/>
          </a:stretch>
        </p:blipFill>
        <p:spPr>
          <a:xfrm>
            <a:off x="68828" y="865241"/>
            <a:ext cx="8976851" cy="5358580"/>
          </a:xfrm>
          <a:prstGeom prst="rect">
            <a:avLst/>
          </a:prstGeom>
        </p:spPr>
      </p:pic>
      <p:sp>
        <p:nvSpPr>
          <p:cNvPr id="4" name="Footer Placeholder 3"/>
          <p:cNvSpPr>
            <a:spLocks noGrp="1"/>
          </p:cNvSpPr>
          <p:nvPr>
            <p:ph type="ftr" sz="quarter" idx="11"/>
          </p:nvPr>
        </p:nvSpPr>
        <p:spPr>
          <a:xfrm>
            <a:off x="308920" y="6467337"/>
            <a:ext cx="3917888" cy="303364"/>
          </a:xfrm>
        </p:spPr>
        <p:txBody>
          <a:bodyPr/>
          <a:lstStyle/>
          <a:p>
            <a:pPr algn="ctr"/>
            <a:r>
              <a:rPr lang="en-US" dirty="0"/>
              <a:t>Student Safety Program at Jefferson Lab</a:t>
            </a:r>
          </a:p>
          <a:p>
            <a:pPr algn="ctr"/>
            <a:r>
              <a:rPr lang="en-US" dirty="0"/>
              <a:t>  ITSF 2019</a:t>
            </a:r>
          </a:p>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21</a:t>
            </a:fld>
            <a:endParaRPr lang="en-US" dirty="0"/>
          </a:p>
        </p:txBody>
      </p:sp>
    </p:spTree>
    <p:extLst>
      <p:ext uri="{BB962C8B-B14F-4D97-AF65-F5344CB8AC3E}">
        <p14:creationId xmlns:p14="http://schemas.microsoft.com/office/powerpoint/2010/main" val="9244273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20" y="68829"/>
            <a:ext cx="8464379" cy="659203"/>
          </a:xfrm>
        </p:spPr>
        <p:txBody>
          <a:bodyPr>
            <a:normAutofit/>
          </a:bodyPr>
          <a:lstStyle/>
          <a:p>
            <a:pPr algn="ctr"/>
            <a:r>
              <a:rPr lang="en-US" sz="2800" dirty="0"/>
              <a:t>Task Hazard Analysis</a:t>
            </a:r>
          </a:p>
        </p:txBody>
      </p:sp>
      <p:sp>
        <p:nvSpPr>
          <p:cNvPr id="4" name="Footer Placeholder 3"/>
          <p:cNvSpPr>
            <a:spLocks noGrp="1"/>
          </p:cNvSpPr>
          <p:nvPr>
            <p:ph type="ftr" sz="quarter" idx="11"/>
          </p:nvPr>
        </p:nvSpPr>
        <p:spPr>
          <a:xfrm>
            <a:off x="308920" y="6467339"/>
            <a:ext cx="3917888" cy="208767"/>
          </a:xfrm>
        </p:spPr>
        <p:txBody>
          <a:bodyPr/>
          <a:lstStyle/>
          <a:p>
            <a:pPr algn="ctr"/>
            <a:r>
              <a:rPr lang="en-US" dirty="0"/>
              <a:t>Student Safety Program at Jefferson Lab</a:t>
            </a:r>
          </a:p>
          <a:p>
            <a:pPr algn="ctr"/>
            <a:r>
              <a:rPr lang="en-US" dirty="0"/>
              <a:t>  ITSF 2019</a:t>
            </a:r>
          </a:p>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22</a:t>
            </a:fld>
            <a:endParaRPr lang="en-US" dirty="0"/>
          </a:p>
        </p:txBody>
      </p:sp>
      <p:pic>
        <p:nvPicPr>
          <p:cNvPr id="7" name="Content Placeholder 6"/>
          <p:cNvPicPr>
            <a:picLocks noGrp="1" noChangeAspect="1"/>
          </p:cNvPicPr>
          <p:nvPr>
            <p:ph idx="1"/>
          </p:nvPr>
        </p:nvPicPr>
        <p:blipFill>
          <a:blip r:embed="rId2"/>
          <a:stretch>
            <a:fillRect/>
          </a:stretch>
        </p:blipFill>
        <p:spPr>
          <a:xfrm>
            <a:off x="3" y="865683"/>
            <a:ext cx="9143999" cy="5279481"/>
          </a:xfrm>
          <a:prstGeom prst="rect">
            <a:avLst/>
          </a:prstGeom>
        </p:spPr>
      </p:pic>
    </p:spTree>
    <p:extLst>
      <p:ext uri="{BB962C8B-B14F-4D97-AF65-F5344CB8AC3E}">
        <p14:creationId xmlns:p14="http://schemas.microsoft.com/office/powerpoint/2010/main" val="6953988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20" y="68829"/>
            <a:ext cx="8464379" cy="659203"/>
          </a:xfrm>
        </p:spPr>
        <p:txBody>
          <a:bodyPr>
            <a:normAutofit/>
          </a:bodyPr>
          <a:lstStyle/>
          <a:p>
            <a:pPr algn="ctr"/>
            <a:r>
              <a:rPr lang="en-US" sz="2800" dirty="0"/>
              <a:t>Mentor Skills Assessment &amp; Training</a:t>
            </a:r>
          </a:p>
        </p:txBody>
      </p:sp>
      <p:sp>
        <p:nvSpPr>
          <p:cNvPr id="4" name="Footer Placeholder 3"/>
          <p:cNvSpPr>
            <a:spLocks noGrp="1"/>
          </p:cNvSpPr>
          <p:nvPr>
            <p:ph type="ftr" sz="quarter" idx="11"/>
          </p:nvPr>
        </p:nvSpPr>
        <p:spPr>
          <a:xfrm>
            <a:off x="308920" y="6467339"/>
            <a:ext cx="3917888" cy="218599"/>
          </a:xfrm>
        </p:spPr>
        <p:txBody>
          <a:bodyPr/>
          <a:lstStyle/>
          <a:p>
            <a:pPr algn="ctr"/>
            <a:r>
              <a:rPr lang="en-US" dirty="0"/>
              <a:t>Student Safety Program at Jefferson Lab</a:t>
            </a:r>
          </a:p>
          <a:p>
            <a:pPr algn="ctr"/>
            <a:r>
              <a:rPr lang="en-US" dirty="0"/>
              <a:t>  ITSF 2019</a:t>
            </a:r>
          </a:p>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23</a:t>
            </a:fld>
            <a:endParaRPr lang="en-US" dirty="0"/>
          </a:p>
        </p:txBody>
      </p:sp>
      <p:pic>
        <p:nvPicPr>
          <p:cNvPr id="12" name="Content Placeholder 9"/>
          <p:cNvPicPr>
            <a:picLocks noGrp="1" noChangeAspect="1"/>
          </p:cNvPicPr>
          <p:nvPr>
            <p:ph idx="13"/>
          </p:nvPr>
        </p:nvPicPr>
        <p:blipFill>
          <a:blip r:embed="rId2"/>
          <a:stretch>
            <a:fillRect/>
          </a:stretch>
        </p:blipFill>
        <p:spPr>
          <a:xfrm>
            <a:off x="4686303" y="2131182"/>
            <a:ext cx="4086225" cy="3052843"/>
          </a:xfrm>
          <a:prstGeom prst="rect">
            <a:avLst/>
          </a:prstGeom>
        </p:spPr>
      </p:pic>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8631" y="1071718"/>
            <a:ext cx="3810000" cy="4988131"/>
          </a:xfrm>
          <a:ln w="38100">
            <a:solidFill>
              <a:srgbClr val="C00000"/>
            </a:solidFill>
          </a:ln>
        </p:spPr>
      </p:pic>
    </p:spTree>
    <p:extLst>
      <p:ext uri="{BB962C8B-B14F-4D97-AF65-F5344CB8AC3E}">
        <p14:creationId xmlns:p14="http://schemas.microsoft.com/office/powerpoint/2010/main" val="29364604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20" y="78661"/>
            <a:ext cx="8464379" cy="649371"/>
          </a:xfrm>
        </p:spPr>
        <p:txBody>
          <a:bodyPr>
            <a:normAutofit/>
          </a:bodyPr>
          <a:lstStyle/>
          <a:p>
            <a:pPr algn="ctr"/>
            <a:r>
              <a:rPr lang="en-US" sz="2800" dirty="0"/>
              <a:t>Safety Observations</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566" y="1052053"/>
            <a:ext cx="4148137" cy="4050891"/>
          </a:xfrm>
          <a:ln w="38100">
            <a:solidFill>
              <a:srgbClr val="C00000"/>
            </a:solidFill>
          </a:ln>
        </p:spPr>
      </p:pic>
      <p:sp>
        <p:nvSpPr>
          <p:cNvPr id="4" name="Footer Placeholder 3"/>
          <p:cNvSpPr>
            <a:spLocks noGrp="1"/>
          </p:cNvSpPr>
          <p:nvPr>
            <p:ph type="ftr" sz="quarter" idx="11"/>
          </p:nvPr>
        </p:nvSpPr>
        <p:spPr/>
        <p:txBody>
          <a:bodyPr/>
          <a:lstStyle/>
          <a:p>
            <a:pPr algn="ctr"/>
            <a:r>
              <a:rPr lang="en-US" dirty="0"/>
              <a:t>Student Safety Program at Jefferson Lab</a:t>
            </a:r>
          </a:p>
          <a:p>
            <a:pPr algn="ctr"/>
            <a:r>
              <a:rPr lang="en-US" dirty="0"/>
              <a:t>  ITSF 2019</a:t>
            </a:r>
          </a:p>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24</a:t>
            </a:fld>
            <a:endParaRPr lang="en-US" dirty="0"/>
          </a:p>
        </p:txBody>
      </p:sp>
      <p:pic>
        <p:nvPicPr>
          <p:cNvPr id="9" name="Picture Placeholder 6"/>
          <p:cNvPicPr>
            <a:picLocks noGrp="1" noChangeAspect="1"/>
          </p:cNvPicPr>
          <p:nvPr>
            <p:ph idx="13"/>
          </p:nvPr>
        </p:nvPicPr>
        <p:blipFill>
          <a:blip r:embed="rId3">
            <a:extLst>
              <a:ext uri="{28A0092B-C50C-407E-A947-70E740481C1C}">
                <a14:useLocalDpi xmlns:a14="http://schemas.microsoft.com/office/drawing/2010/main" val="0"/>
              </a:ext>
            </a:extLst>
          </a:blip>
          <a:srcRect l="9636" r="9636"/>
          <a:stretch>
            <a:fillRect/>
          </a:stretch>
        </p:blipFill>
        <p:spPr>
          <a:xfrm>
            <a:off x="4617478" y="2064775"/>
            <a:ext cx="4086225" cy="3932903"/>
          </a:xfrm>
          <a:ln w="38100">
            <a:solidFill>
              <a:srgbClr val="C00000"/>
            </a:solidFill>
          </a:ln>
        </p:spPr>
      </p:pic>
    </p:spTree>
    <p:extLst>
      <p:ext uri="{BB962C8B-B14F-4D97-AF65-F5344CB8AC3E}">
        <p14:creationId xmlns:p14="http://schemas.microsoft.com/office/powerpoint/2010/main" val="26697368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t>Safety Observation Form</a:t>
            </a:r>
          </a:p>
        </p:txBody>
      </p:sp>
      <p:sp>
        <p:nvSpPr>
          <p:cNvPr id="4" name="Footer Placeholder 3"/>
          <p:cNvSpPr>
            <a:spLocks noGrp="1"/>
          </p:cNvSpPr>
          <p:nvPr>
            <p:ph type="ftr" sz="quarter" idx="11"/>
          </p:nvPr>
        </p:nvSpPr>
        <p:spPr/>
        <p:txBody>
          <a:bodyPr/>
          <a:lstStyle/>
          <a:p>
            <a:pPr algn="ctr"/>
            <a:r>
              <a:rPr lang="en-US" dirty="0" smtClean="0"/>
              <a:t>Student </a:t>
            </a:r>
            <a:r>
              <a:rPr lang="en-US" dirty="0"/>
              <a:t>Safety Program at Jefferson Lab</a:t>
            </a:r>
          </a:p>
          <a:p>
            <a:pPr algn="ctr"/>
            <a:r>
              <a:rPr lang="en-US" dirty="0"/>
              <a:t>  ITSF 2019</a:t>
            </a:r>
          </a:p>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25</a:t>
            </a:fld>
            <a:endParaRPr lang="en-US" dirty="0"/>
          </a:p>
        </p:txBody>
      </p:sp>
      <p:pic>
        <p:nvPicPr>
          <p:cNvPr id="7" name="Content Placeholder 6"/>
          <p:cNvPicPr>
            <a:picLocks noGrp="1" noChangeAspect="1"/>
          </p:cNvPicPr>
          <p:nvPr>
            <p:ph idx="1"/>
          </p:nvPr>
        </p:nvPicPr>
        <p:blipFill>
          <a:blip r:embed="rId2"/>
          <a:stretch>
            <a:fillRect/>
          </a:stretch>
        </p:blipFill>
        <p:spPr>
          <a:xfrm>
            <a:off x="445295" y="1295400"/>
            <a:ext cx="8191500" cy="4724400"/>
          </a:xfrm>
          <a:prstGeom prst="rect">
            <a:avLst/>
          </a:prstGeom>
          <a:ln w="38100">
            <a:solidFill>
              <a:srgbClr val="C00000"/>
            </a:solidFill>
          </a:ln>
        </p:spPr>
      </p:pic>
    </p:spTree>
    <p:extLst>
      <p:ext uri="{BB962C8B-B14F-4D97-AF65-F5344CB8AC3E}">
        <p14:creationId xmlns:p14="http://schemas.microsoft.com/office/powerpoint/2010/main" val="36962854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61" y="68829"/>
            <a:ext cx="8947355" cy="659203"/>
          </a:xfrm>
        </p:spPr>
        <p:txBody>
          <a:bodyPr>
            <a:normAutofit/>
          </a:bodyPr>
          <a:lstStyle/>
          <a:p>
            <a:pPr algn="ctr"/>
            <a:r>
              <a:rPr lang="en-US" sz="2800" dirty="0"/>
              <a:t>Associate Director of ESH&amp;Q Message to Mentors</a:t>
            </a:r>
          </a:p>
        </p:txBody>
      </p:sp>
      <p:pic>
        <p:nvPicPr>
          <p:cNvPr id="6" name="Content Placeholder 5"/>
          <p:cNvPicPr>
            <a:picLocks noGrp="1" noChangeAspect="1"/>
          </p:cNvPicPr>
          <p:nvPr>
            <p:ph idx="1"/>
          </p:nvPr>
        </p:nvPicPr>
        <p:blipFill>
          <a:blip r:embed="rId2"/>
          <a:stretch>
            <a:fillRect/>
          </a:stretch>
        </p:blipFill>
        <p:spPr>
          <a:xfrm>
            <a:off x="412955" y="983230"/>
            <a:ext cx="8337756" cy="5211097"/>
          </a:xfrm>
          <a:prstGeom prst="rect">
            <a:avLst/>
          </a:prstGeom>
          <a:ln w="38100">
            <a:solidFill>
              <a:srgbClr val="C00000"/>
            </a:solidFill>
          </a:ln>
        </p:spPr>
      </p:pic>
      <p:sp>
        <p:nvSpPr>
          <p:cNvPr id="4" name="Footer Placeholder 3"/>
          <p:cNvSpPr>
            <a:spLocks noGrp="1"/>
          </p:cNvSpPr>
          <p:nvPr>
            <p:ph type="ftr" sz="quarter" idx="11"/>
          </p:nvPr>
        </p:nvSpPr>
        <p:spPr/>
        <p:txBody>
          <a:bodyPr/>
          <a:lstStyle/>
          <a:p>
            <a:pPr algn="ctr"/>
            <a:r>
              <a:rPr lang="en-US" dirty="0"/>
              <a:t>Student Safety Program at Jefferson Lab</a:t>
            </a:r>
          </a:p>
          <a:p>
            <a:pPr algn="ctr"/>
            <a:r>
              <a:rPr lang="en-US" dirty="0"/>
              <a:t>  ITSF 2019</a:t>
            </a:r>
          </a:p>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26</a:t>
            </a:fld>
            <a:endParaRPr lang="en-US" dirty="0"/>
          </a:p>
        </p:txBody>
      </p:sp>
    </p:spTree>
    <p:extLst>
      <p:ext uri="{BB962C8B-B14F-4D97-AF65-F5344CB8AC3E}">
        <p14:creationId xmlns:p14="http://schemas.microsoft.com/office/powerpoint/2010/main" val="17821426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
            <a:ext cx="9144000" cy="648929"/>
          </a:xfrm>
        </p:spPr>
        <p:txBody>
          <a:bodyPr>
            <a:normAutofit/>
          </a:bodyPr>
          <a:lstStyle/>
          <a:p>
            <a:pPr algn="ctr">
              <a:lnSpc>
                <a:spcPct val="150000"/>
              </a:lnSpc>
            </a:pPr>
            <a:r>
              <a:rPr lang="en-US" dirty="0"/>
              <a:t>EH&amp;S Review of Student Scope of Work &amp; Training Record </a:t>
            </a:r>
          </a:p>
        </p:txBody>
      </p:sp>
      <p:sp>
        <p:nvSpPr>
          <p:cNvPr id="4" name="Footer Placeholder 3"/>
          <p:cNvSpPr>
            <a:spLocks noGrp="1"/>
          </p:cNvSpPr>
          <p:nvPr>
            <p:ph type="ftr" sz="quarter" idx="11"/>
          </p:nvPr>
        </p:nvSpPr>
        <p:spPr/>
        <p:txBody>
          <a:bodyPr/>
          <a:lstStyle/>
          <a:p>
            <a:pPr algn="ctr"/>
            <a:r>
              <a:rPr lang="en-US" dirty="0"/>
              <a:t>Student Safety Program at Jefferson Lab</a:t>
            </a:r>
          </a:p>
          <a:p>
            <a:pPr algn="ctr"/>
            <a:r>
              <a:rPr lang="en-US" dirty="0"/>
              <a:t>  ITSF 2019</a:t>
            </a:r>
          </a:p>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27</a:t>
            </a:fld>
            <a:endParaRPr lang="en-US" dirty="0"/>
          </a:p>
        </p:txBody>
      </p:sp>
      <p:pic>
        <p:nvPicPr>
          <p:cNvPr id="6" name="Content Placeholder 5"/>
          <p:cNvPicPr>
            <a:picLocks noGrp="1" noChangeAspect="1"/>
          </p:cNvPicPr>
          <p:nvPr>
            <p:ph idx="1"/>
          </p:nvPr>
        </p:nvPicPr>
        <p:blipFill>
          <a:blip r:embed="rId2"/>
          <a:stretch>
            <a:fillRect/>
          </a:stretch>
        </p:blipFill>
        <p:spPr>
          <a:xfrm>
            <a:off x="502868" y="966791"/>
            <a:ext cx="8076355" cy="5148877"/>
          </a:xfrm>
          <a:prstGeom prst="rect">
            <a:avLst/>
          </a:prstGeom>
          <a:ln w="38100">
            <a:solidFill>
              <a:srgbClr val="C00000"/>
            </a:solidFill>
          </a:ln>
        </p:spPr>
      </p:pic>
    </p:spTree>
    <p:extLst>
      <p:ext uri="{BB962C8B-B14F-4D97-AF65-F5344CB8AC3E}">
        <p14:creationId xmlns:p14="http://schemas.microsoft.com/office/powerpoint/2010/main" val="39929276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t>What Else?</a:t>
            </a:r>
          </a:p>
        </p:txBody>
      </p:sp>
      <p:sp>
        <p:nvSpPr>
          <p:cNvPr id="4" name="Footer Placeholder 3"/>
          <p:cNvSpPr>
            <a:spLocks noGrp="1"/>
          </p:cNvSpPr>
          <p:nvPr>
            <p:ph type="ftr" sz="quarter" idx="11"/>
          </p:nvPr>
        </p:nvSpPr>
        <p:spPr/>
        <p:txBody>
          <a:bodyPr/>
          <a:lstStyle/>
          <a:p>
            <a:pPr algn="ctr"/>
            <a:r>
              <a:rPr lang="en-US" dirty="0"/>
              <a:t>Student Safety Program at Jefferson Lab</a:t>
            </a:r>
          </a:p>
          <a:p>
            <a:pPr algn="ctr"/>
            <a:r>
              <a:rPr lang="en-US" dirty="0"/>
              <a:t>  ITSF 2019</a:t>
            </a:r>
          </a:p>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28</a:t>
            </a:fld>
            <a:endParaRPr lang="en-US" dirty="0"/>
          </a:p>
        </p:txBody>
      </p:sp>
      <p:sp>
        <p:nvSpPr>
          <p:cNvPr id="6" name="Content Placeholder 5"/>
          <p:cNvSpPr>
            <a:spLocks noGrp="1"/>
          </p:cNvSpPr>
          <p:nvPr>
            <p:ph idx="13"/>
          </p:nvPr>
        </p:nvSpPr>
        <p:spPr>
          <a:xfrm>
            <a:off x="4552338" y="806245"/>
            <a:ext cx="4375355" cy="5541504"/>
          </a:xfrm>
        </p:spPr>
        <p:txBody>
          <a:bodyPr>
            <a:normAutofit fontScale="92500" lnSpcReduction="10000"/>
          </a:bodyPr>
          <a:lstStyle/>
          <a:p>
            <a:endParaRPr lang="en-US" sz="800" dirty="0"/>
          </a:p>
          <a:p>
            <a:r>
              <a:rPr lang="en-US" dirty="0" smtClean="0"/>
              <a:t>Student Survey </a:t>
            </a:r>
            <a:endParaRPr lang="en-US" sz="1400" dirty="0"/>
          </a:p>
          <a:p>
            <a:pPr marL="0" indent="0">
              <a:buNone/>
            </a:pPr>
            <a:endParaRPr lang="en-US" sz="800" dirty="0"/>
          </a:p>
          <a:p>
            <a:r>
              <a:rPr lang="en-US" dirty="0" smtClean="0"/>
              <a:t>Mentor Survey </a:t>
            </a:r>
            <a:endParaRPr lang="en-US" sz="1400" dirty="0"/>
          </a:p>
          <a:p>
            <a:pPr marL="0" indent="0">
              <a:buNone/>
            </a:pPr>
            <a:endParaRPr lang="en-US" sz="800" dirty="0"/>
          </a:p>
          <a:p>
            <a:r>
              <a:rPr lang="en-US" dirty="0"/>
              <a:t>S</a:t>
            </a:r>
            <a:r>
              <a:rPr lang="en-US" dirty="0" smtClean="0"/>
              <a:t>tudent Safety Orientation       </a:t>
            </a:r>
            <a:r>
              <a:rPr lang="en-US" sz="1400" dirty="0"/>
              <a:t>Training Code SAF 099</a:t>
            </a:r>
            <a:endParaRPr lang="en-US" dirty="0" smtClean="0"/>
          </a:p>
          <a:p>
            <a:pPr marL="0" indent="0">
              <a:buNone/>
            </a:pPr>
            <a:endParaRPr lang="en-US" sz="800" dirty="0"/>
          </a:p>
          <a:p>
            <a:r>
              <a:rPr lang="en-US" dirty="0" smtClean="0"/>
              <a:t>EH&amp;S Manual                          </a:t>
            </a:r>
            <a:r>
              <a:rPr lang="en-US" sz="1400" dirty="0"/>
              <a:t>Chapter 2600 Student Safety Program</a:t>
            </a:r>
          </a:p>
          <a:p>
            <a:pPr marL="0" indent="0">
              <a:buNone/>
            </a:pPr>
            <a:endParaRPr lang="en-US" sz="800" dirty="0"/>
          </a:p>
          <a:p>
            <a:r>
              <a:rPr lang="en-US" dirty="0" smtClean="0"/>
              <a:t>Administrative Manual              </a:t>
            </a:r>
            <a:r>
              <a:rPr lang="en-US" sz="1500" dirty="0"/>
              <a:t>Section 203.07 Students, Co-Op Programs, and Mentoring       </a:t>
            </a:r>
          </a:p>
          <a:p>
            <a:pPr marL="0" indent="0">
              <a:buNone/>
            </a:pPr>
            <a:endParaRPr lang="en-US" sz="800" dirty="0"/>
          </a:p>
          <a:p>
            <a:r>
              <a:rPr lang="en-US" dirty="0" smtClean="0"/>
              <a:t>Lessons Learned</a:t>
            </a:r>
          </a:p>
          <a:p>
            <a:pPr marL="0" indent="0">
              <a:buNone/>
            </a:pPr>
            <a:endParaRPr lang="en-US" sz="800" dirty="0"/>
          </a:p>
          <a:p>
            <a:r>
              <a:rPr lang="en-US" dirty="0" smtClean="0"/>
              <a:t>Annual Review </a:t>
            </a:r>
          </a:p>
          <a:p>
            <a:endParaRPr lang="en-US" sz="800" dirty="0"/>
          </a:p>
          <a:p>
            <a:r>
              <a:rPr lang="en-US" dirty="0" smtClean="0"/>
              <a:t>Opportunities for Improvement</a:t>
            </a:r>
            <a:endParaRPr lang="en-US" dirty="0"/>
          </a:p>
        </p:txBody>
      </p:sp>
      <p:pic>
        <p:nvPicPr>
          <p:cNvPr id="7" name="Picture 2" descr="NA01460_"/>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8921" y="966059"/>
            <a:ext cx="4105764" cy="516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328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additive="base">
                                        <p:cTn id="1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 calcmode="lin" valueType="num">
                                      <p:cBhvr additive="base">
                                        <p:cTn id="1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 calcmode="lin" valueType="num">
                                      <p:cBhvr additive="base">
                                        <p:cTn id="2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 calcmode="lin" valueType="num">
                                      <p:cBhvr additive="base">
                                        <p:cTn id="31"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11" end="11"/>
                                            </p:txEl>
                                          </p:spTgt>
                                        </p:tgtEl>
                                        <p:attrNameLst>
                                          <p:attrName>style.visibility</p:attrName>
                                        </p:attrNameLst>
                                      </p:cBhvr>
                                      <p:to>
                                        <p:strVal val="visible"/>
                                      </p:to>
                                    </p:set>
                                    <p:anim calcmode="lin" valueType="num">
                                      <p:cBhvr additive="base">
                                        <p:cTn id="37" dur="50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13" end="13"/>
                                            </p:txEl>
                                          </p:spTgt>
                                        </p:tgtEl>
                                        <p:attrNameLst>
                                          <p:attrName>style.visibility</p:attrName>
                                        </p:attrNameLst>
                                      </p:cBhvr>
                                      <p:to>
                                        <p:strVal val="visible"/>
                                      </p:to>
                                    </p:set>
                                    <p:anim calcmode="lin" valueType="num">
                                      <p:cBhvr additive="base">
                                        <p:cTn id="43" dur="500" fill="hold"/>
                                        <p:tgtEl>
                                          <p:spTgt spid="6">
                                            <p:txEl>
                                              <p:pRg st="13" end="1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15" end="15"/>
                                            </p:txEl>
                                          </p:spTgt>
                                        </p:tgtEl>
                                        <p:attrNameLst>
                                          <p:attrName>style.visibility</p:attrName>
                                        </p:attrNameLst>
                                      </p:cBhvr>
                                      <p:to>
                                        <p:strVal val="visible"/>
                                      </p:to>
                                    </p:set>
                                    <p:anim calcmode="lin" valueType="num">
                                      <p:cBhvr additive="base">
                                        <p:cTn id="49" dur="500" fill="hold"/>
                                        <p:tgtEl>
                                          <p:spTgt spid="6">
                                            <p:txEl>
                                              <p:pRg st="15" end="1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pic>
        <p:nvPicPr>
          <p:cNvPr id="8" name="Picture Placeholder 7"/>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573" r="4573"/>
          <a:stretch>
            <a:fillRect/>
          </a:stretch>
        </p:blipFill>
        <p:spPr>
          <a:xfrm>
            <a:off x="4506690" y="1472327"/>
            <a:ext cx="4401339" cy="4436860"/>
          </a:xfrm>
          <a:ln w="38100">
            <a:solidFill>
              <a:srgbClr val="C00000"/>
            </a:solidFill>
          </a:ln>
        </p:spPr>
      </p:pic>
      <p:sp>
        <p:nvSpPr>
          <p:cNvPr id="4" name="Text Placeholder 3"/>
          <p:cNvSpPr>
            <a:spLocks noGrp="1"/>
          </p:cNvSpPr>
          <p:nvPr>
            <p:ph type="body" sz="quarter" idx="14"/>
          </p:nvPr>
        </p:nvSpPr>
        <p:spPr/>
        <p:txBody>
          <a:bodyPr/>
          <a:lstStyle/>
          <a:p>
            <a:r>
              <a:rPr lang="en-US" dirty="0" smtClean="0"/>
              <a:t>manzlak@jlab.org</a:t>
            </a:r>
            <a:endParaRPr lang="en-US" dirty="0"/>
          </a:p>
        </p:txBody>
      </p:sp>
      <p:sp>
        <p:nvSpPr>
          <p:cNvPr id="5" name="Date Placeholder 4"/>
          <p:cNvSpPr>
            <a:spLocks noGrp="1"/>
          </p:cNvSpPr>
          <p:nvPr>
            <p:ph type="dt" sz="half" idx="15"/>
          </p:nvPr>
        </p:nvSpPr>
        <p:spPr/>
        <p:txBody>
          <a:bodyPr/>
          <a:lstStyle/>
          <a:p>
            <a:fld id="{BDC57488-3539-8349-95E7-E0E3D7B2EDB0}" type="datetime2">
              <a:rPr lang="en-US" smtClean="0"/>
              <a:pPr/>
              <a:t>Sunday, May 12, 2019</a:t>
            </a:fld>
            <a:endParaRPr lang="en-US" dirty="0"/>
          </a:p>
        </p:txBody>
      </p:sp>
      <p:sp>
        <p:nvSpPr>
          <p:cNvPr id="6" name="Text Placeholder 5"/>
          <p:cNvSpPr>
            <a:spLocks noGrp="1"/>
          </p:cNvSpPr>
          <p:nvPr>
            <p:ph type="body" sz="quarter" idx="16"/>
          </p:nvPr>
        </p:nvSpPr>
        <p:spPr/>
        <p:txBody>
          <a:bodyPr/>
          <a:lstStyle/>
          <a:p>
            <a:r>
              <a:rPr lang="en-US" dirty="0" smtClean="0"/>
              <a:t>Bert Manzlak, CSP</a:t>
            </a:r>
            <a:endParaRPr lang="en-US" dirty="0"/>
          </a:p>
        </p:txBody>
      </p:sp>
      <p:sp>
        <p:nvSpPr>
          <p:cNvPr id="7" name="Text Placeholder 6"/>
          <p:cNvSpPr>
            <a:spLocks noGrp="1"/>
          </p:cNvSpPr>
          <p:nvPr>
            <p:ph type="body" sz="quarter" idx="17"/>
          </p:nvPr>
        </p:nvSpPr>
        <p:spPr>
          <a:xfrm>
            <a:off x="318640" y="1946787"/>
            <a:ext cx="4098242" cy="3640907"/>
          </a:xfrm>
        </p:spPr>
        <p:txBody>
          <a:bodyPr>
            <a:normAutofit fontScale="92500"/>
          </a:bodyPr>
          <a:lstStyle/>
          <a:p>
            <a:pPr marL="0" indent="0" algn="ctr">
              <a:lnSpc>
                <a:spcPct val="120000"/>
              </a:lnSpc>
              <a:buNone/>
            </a:pPr>
            <a:r>
              <a:rPr lang="en-US" altLang="en-US" sz="2400" b="1" dirty="0"/>
              <a:t>Jefferson Lab Finds Value in </a:t>
            </a:r>
          </a:p>
          <a:p>
            <a:pPr marL="0" indent="0" algn="ctr">
              <a:lnSpc>
                <a:spcPct val="120000"/>
              </a:lnSpc>
              <a:buNone/>
            </a:pPr>
            <a:r>
              <a:rPr lang="en-US" altLang="en-US" sz="2400" b="1" dirty="0"/>
              <a:t>Program Investment</a:t>
            </a:r>
          </a:p>
          <a:p>
            <a:pPr algn="ctr">
              <a:lnSpc>
                <a:spcPct val="150000"/>
              </a:lnSpc>
              <a:spcBef>
                <a:spcPct val="0"/>
              </a:spcBef>
              <a:buNone/>
            </a:pPr>
            <a:endParaRPr lang="en-US" altLang="en-US" sz="2400" b="1" dirty="0"/>
          </a:p>
          <a:p>
            <a:pPr algn="ctr">
              <a:lnSpc>
                <a:spcPct val="150000"/>
              </a:lnSpc>
              <a:spcBef>
                <a:spcPct val="0"/>
              </a:spcBef>
              <a:buNone/>
            </a:pPr>
            <a:r>
              <a:rPr lang="en-US" altLang="en-US" sz="2400" b="1" dirty="0"/>
              <a:t>Student Mentorship Program </a:t>
            </a:r>
          </a:p>
          <a:p>
            <a:pPr algn="ctr">
              <a:lnSpc>
                <a:spcPct val="150000"/>
              </a:lnSpc>
              <a:spcBef>
                <a:spcPct val="0"/>
              </a:spcBef>
              <a:buNone/>
            </a:pPr>
            <a:r>
              <a:rPr lang="en-US" altLang="en-US" sz="2400" b="1" dirty="0"/>
              <a:t>Equals </a:t>
            </a:r>
          </a:p>
          <a:p>
            <a:pPr algn="ctr">
              <a:lnSpc>
                <a:spcPct val="150000"/>
              </a:lnSpc>
              <a:spcBef>
                <a:spcPct val="0"/>
              </a:spcBef>
              <a:buNone/>
            </a:pPr>
            <a:r>
              <a:rPr lang="en-US" altLang="en-US" sz="2400" b="1" dirty="0"/>
              <a:t>Risk Reduction</a:t>
            </a:r>
          </a:p>
          <a:p>
            <a:endParaRPr lang="en-US" dirty="0"/>
          </a:p>
        </p:txBody>
      </p:sp>
    </p:spTree>
    <p:extLst>
      <p:ext uri="{BB962C8B-B14F-4D97-AF65-F5344CB8AC3E}">
        <p14:creationId xmlns:p14="http://schemas.microsoft.com/office/powerpoint/2010/main" val="28626895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20" y="88493"/>
            <a:ext cx="8464379" cy="639539"/>
          </a:xfrm>
        </p:spPr>
        <p:txBody>
          <a:bodyPr anchor="ctr">
            <a:normAutofit/>
          </a:bodyPr>
          <a:lstStyle/>
          <a:p>
            <a:pPr algn="ctr"/>
            <a:r>
              <a:rPr lang="en-US" sz="2800" dirty="0"/>
              <a:t>Thomas Jefferson National Accelerator Facility</a:t>
            </a:r>
          </a:p>
        </p:txBody>
      </p:sp>
      <p:sp>
        <p:nvSpPr>
          <p:cNvPr id="4" name="Footer Placeholder 3"/>
          <p:cNvSpPr>
            <a:spLocks noGrp="1"/>
          </p:cNvSpPr>
          <p:nvPr>
            <p:ph type="ftr" sz="quarter" idx="11"/>
          </p:nvPr>
        </p:nvSpPr>
        <p:spPr>
          <a:xfrm>
            <a:off x="308920" y="6347752"/>
            <a:ext cx="3917888" cy="430909"/>
          </a:xfrm>
        </p:spPr>
        <p:txBody>
          <a:bodyPr/>
          <a:lstStyle/>
          <a:p>
            <a:pPr algn="ctr"/>
            <a:r>
              <a:rPr lang="en-US" dirty="0"/>
              <a:t>Student Safety Program at Jefferson Lab</a:t>
            </a:r>
          </a:p>
          <a:p>
            <a:pPr algn="ctr"/>
            <a:r>
              <a:rPr lang="en-US" dirty="0"/>
              <a:t>  ITSF 2019</a:t>
            </a:r>
          </a:p>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dirty="0"/>
          </a:p>
        </p:txBody>
      </p:sp>
      <p:sp>
        <p:nvSpPr>
          <p:cNvPr id="6" name="Content Placeholder 5"/>
          <p:cNvSpPr>
            <a:spLocks noGrp="1"/>
          </p:cNvSpPr>
          <p:nvPr>
            <p:ph idx="13"/>
          </p:nvPr>
        </p:nvSpPr>
        <p:spPr/>
        <p:txBody>
          <a:bodyPr>
            <a:normAutofit fontScale="92500" lnSpcReduction="10000"/>
          </a:bodyPr>
          <a:lstStyle/>
          <a:p>
            <a:pPr marL="0" indent="0" algn="ctr">
              <a:lnSpc>
                <a:spcPct val="150000"/>
              </a:lnSpc>
              <a:buNone/>
            </a:pPr>
            <a:r>
              <a:rPr lang="en-US" dirty="0" smtClean="0"/>
              <a:t>Jefferson Lab                      Newport News, Virginia</a:t>
            </a:r>
          </a:p>
          <a:p>
            <a:pPr marL="0" indent="0" algn="ctr">
              <a:buNone/>
            </a:pPr>
            <a:r>
              <a:rPr lang="en-US" sz="1800" i="1" dirty="0"/>
              <a:t>Its primary mission is to enable basic research for building a comprehensive understanding of the atom’s nucleus</a:t>
            </a:r>
          </a:p>
          <a:p>
            <a:pPr marL="0" indent="0" algn="ctr">
              <a:buNone/>
            </a:pPr>
            <a:endParaRPr lang="en-US" sz="800" dirty="0"/>
          </a:p>
          <a:p>
            <a:pPr marL="0" indent="0" algn="ctr">
              <a:buNone/>
            </a:pPr>
            <a:r>
              <a:rPr lang="en-US" dirty="0" smtClean="0"/>
              <a:t>12 GeV Electron Beam Accelerator </a:t>
            </a:r>
          </a:p>
          <a:p>
            <a:pPr marL="0" indent="0" algn="ctr">
              <a:lnSpc>
                <a:spcPct val="160000"/>
              </a:lnSpc>
              <a:buNone/>
            </a:pPr>
            <a:r>
              <a:rPr lang="en-US" sz="2000" dirty="0"/>
              <a:t>~1,400 meters CEBAF                     Four Experimental Halls</a:t>
            </a:r>
          </a:p>
          <a:p>
            <a:pPr marL="0" indent="0" algn="ctr">
              <a:buNone/>
            </a:pPr>
            <a:r>
              <a:rPr lang="en-US" dirty="0" smtClean="0"/>
              <a:t>First beam - 1995</a:t>
            </a:r>
          </a:p>
          <a:p>
            <a:pPr marL="0" indent="0" algn="ctr">
              <a:buNone/>
            </a:pPr>
            <a:endParaRPr lang="en-US" sz="800" dirty="0"/>
          </a:p>
          <a:p>
            <a:pPr marL="0" indent="0" algn="ctr">
              <a:buNone/>
            </a:pPr>
            <a:r>
              <a:rPr lang="en-US" dirty="0" smtClean="0"/>
              <a:t>~ 750 Staff</a:t>
            </a:r>
          </a:p>
          <a:p>
            <a:pPr marL="0" indent="0" algn="ctr">
              <a:buNone/>
            </a:pPr>
            <a:r>
              <a:rPr lang="en-US" dirty="0" smtClean="0"/>
              <a:t>~ 1,500 Users </a:t>
            </a:r>
            <a:r>
              <a:rPr lang="en-US" sz="1700" dirty="0"/>
              <a:t>(~ 200 daily)</a:t>
            </a:r>
          </a:p>
          <a:p>
            <a:pPr marL="0" indent="0" algn="ctr">
              <a:buNone/>
            </a:pPr>
            <a:r>
              <a:rPr lang="en-US" dirty="0" smtClean="0"/>
              <a:t>~ 200 Students </a:t>
            </a:r>
            <a:r>
              <a:rPr lang="en-US" sz="1700" dirty="0"/>
              <a:t>(~100 daily)</a:t>
            </a:r>
          </a:p>
        </p:txBody>
      </p:sp>
      <p:pic>
        <p:nvPicPr>
          <p:cNvPr id="8" name="Content Placeholder 6"/>
          <p:cNvPicPr>
            <a:picLocks noGrp="1" noChangeAspect="1"/>
          </p:cNvPicPr>
          <p:nvPr>
            <p:ph idx="1"/>
          </p:nvPr>
        </p:nvPicPr>
        <p:blipFill>
          <a:blip r:embed="rId2"/>
          <a:stretch>
            <a:fillRect/>
          </a:stretch>
        </p:blipFill>
        <p:spPr>
          <a:xfrm>
            <a:off x="432619" y="1120878"/>
            <a:ext cx="4090219" cy="5043948"/>
          </a:xfrm>
          <a:prstGeom prst="rect">
            <a:avLst/>
          </a:prstGeom>
        </p:spPr>
      </p:pic>
    </p:spTree>
    <p:extLst>
      <p:ext uri="{BB962C8B-B14F-4D97-AF65-F5344CB8AC3E}">
        <p14:creationId xmlns:p14="http://schemas.microsoft.com/office/powerpoint/2010/main" val="18004667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endParaRPr lang="en-US" sz="4000" dirty="0"/>
          </a:p>
          <a:p>
            <a:endParaRPr lang="en-US" sz="4000" dirty="0"/>
          </a:p>
          <a:p>
            <a:endParaRPr lang="en-US" sz="4000" dirty="0"/>
          </a:p>
          <a:p>
            <a:pPr marL="0" indent="0" algn="ctr">
              <a:buNone/>
            </a:pPr>
            <a:r>
              <a:rPr lang="en-US" sz="4000" dirty="0"/>
              <a:t>Back Up Slides</a:t>
            </a:r>
          </a:p>
        </p:txBody>
      </p:sp>
      <p:sp>
        <p:nvSpPr>
          <p:cNvPr id="4" name="Footer Placeholder 3"/>
          <p:cNvSpPr>
            <a:spLocks noGrp="1"/>
          </p:cNvSpPr>
          <p:nvPr>
            <p:ph type="ftr" sz="quarter" idx="11"/>
          </p:nvPr>
        </p:nvSpPr>
        <p:spPr/>
        <p:txBody>
          <a:bodyPr/>
          <a:lstStyle/>
          <a:p>
            <a:r>
              <a:rPr lang="en-US" dirty="0"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30</a:t>
            </a:fld>
            <a:endParaRPr lang="en-US" dirty="0"/>
          </a:p>
        </p:txBody>
      </p:sp>
    </p:spTree>
    <p:extLst>
      <p:ext uri="{BB962C8B-B14F-4D97-AF65-F5344CB8AC3E}">
        <p14:creationId xmlns:p14="http://schemas.microsoft.com/office/powerpoint/2010/main" val="2790179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US" dirty="0"/>
          </a:p>
        </p:txBody>
      </p:sp>
      <p:sp>
        <p:nvSpPr>
          <p:cNvPr id="3" name="Content Placeholder 2"/>
          <p:cNvSpPr>
            <a:spLocks noGrp="1"/>
          </p:cNvSpPr>
          <p:nvPr>
            <p:ph idx="1"/>
          </p:nvPr>
        </p:nvSpPr>
        <p:spPr/>
        <p:txBody>
          <a:bodyPr>
            <a:normAutofit/>
          </a:bodyPr>
          <a:lstStyle/>
          <a:p>
            <a:pPr algn="ctr">
              <a:lnSpc>
                <a:spcPct val="100000"/>
              </a:lnSpc>
              <a:spcBef>
                <a:spcPct val="0"/>
              </a:spcBef>
              <a:buNone/>
            </a:pPr>
            <a:r>
              <a:rPr lang="en-US" altLang="en-US" sz="4400" dirty="0">
                <a:latin typeface="Arial" panose="020B0604020202020204" pitchFamily="34" charset="0"/>
              </a:rPr>
              <a:t>Student Mentorship Program Equals Risk Reduction</a:t>
            </a:r>
          </a:p>
          <a:p>
            <a:pPr algn="ctr">
              <a:lnSpc>
                <a:spcPct val="150000"/>
              </a:lnSpc>
              <a:spcBef>
                <a:spcPct val="0"/>
              </a:spcBef>
              <a:buNone/>
            </a:pPr>
            <a:endParaRPr lang="en-US" altLang="en-US" sz="1200" dirty="0">
              <a:latin typeface="Arial" panose="020B0604020202020204" pitchFamily="34" charset="0"/>
            </a:endParaRPr>
          </a:p>
          <a:p>
            <a:pPr algn="just">
              <a:lnSpc>
                <a:spcPct val="150000"/>
              </a:lnSpc>
              <a:spcBef>
                <a:spcPct val="0"/>
              </a:spcBef>
              <a:buNone/>
            </a:pPr>
            <a:r>
              <a:rPr lang="en-US" sz="2000" dirty="0"/>
              <a:t>   “Students at Jefferson Lab are not considered to have sufficient practical work experience or hazard-recognition skills for the equipment or processes to which they may be exposed. They require on-the-job observation and coaching to a greater degree than would a new employee with prior experience.”</a:t>
            </a:r>
          </a:p>
          <a:p>
            <a:pPr algn="ctr">
              <a:lnSpc>
                <a:spcPct val="150000"/>
              </a:lnSpc>
              <a:spcBef>
                <a:spcPct val="0"/>
              </a:spcBef>
              <a:buNone/>
            </a:pPr>
            <a:r>
              <a:rPr lang="en-US" altLang="en-US" sz="2000" dirty="0">
                <a:latin typeface="Arial" panose="020B0604020202020204" pitchFamily="34" charset="0"/>
              </a:rPr>
              <a:t>Jefferson Lab EH&amp;S Manual Chapter 2600</a:t>
            </a:r>
          </a:p>
        </p:txBody>
      </p:sp>
      <p:sp>
        <p:nvSpPr>
          <p:cNvPr id="4" name="Footer Placeholder 3"/>
          <p:cNvSpPr>
            <a:spLocks noGrp="1"/>
          </p:cNvSpPr>
          <p:nvPr>
            <p:ph type="ftr" sz="quarter" idx="11"/>
          </p:nvPr>
        </p:nvSpPr>
        <p:spPr/>
        <p:txBody>
          <a:bodyPr/>
          <a:lstStyle/>
          <a:p>
            <a:pPr algn="ctr"/>
            <a:r>
              <a:rPr lang="en-US" sz="1400" dirty="0"/>
              <a:t>Student Safety Program at Jefferson Lab</a:t>
            </a:r>
          </a:p>
        </p:txBody>
      </p:sp>
      <p:sp>
        <p:nvSpPr>
          <p:cNvPr id="5" name="Slide Number Placeholder 4"/>
          <p:cNvSpPr>
            <a:spLocks noGrp="1"/>
          </p:cNvSpPr>
          <p:nvPr>
            <p:ph type="sldNum" sz="quarter" idx="12"/>
          </p:nvPr>
        </p:nvSpPr>
        <p:spPr/>
        <p:txBody>
          <a:bodyPr/>
          <a:lstStyle/>
          <a:p>
            <a:fld id="{07E1C93C-5050-FC42-8F10-D22D4F119D13}" type="slidenum">
              <a:rPr lang="en-US" smtClean="0"/>
              <a:pPr/>
              <a:t>31</a:t>
            </a:fld>
            <a:endParaRPr lang="en-US" dirty="0"/>
          </a:p>
        </p:txBody>
      </p:sp>
    </p:spTree>
    <p:extLst>
      <p:ext uri="{BB962C8B-B14F-4D97-AF65-F5344CB8AC3E}">
        <p14:creationId xmlns:p14="http://schemas.microsoft.com/office/powerpoint/2010/main" val="36672506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altLang="en-US" sz="2400" dirty="0"/>
              <a:t> </a:t>
            </a:r>
          </a:p>
          <a:p>
            <a:pPr marL="0" indent="0" algn="ctr">
              <a:buNone/>
            </a:pPr>
            <a:r>
              <a:rPr lang="en-US" altLang="en-US" sz="4400" dirty="0">
                <a:latin typeface="Arial" panose="020B0604020202020204" pitchFamily="34" charset="0"/>
              </a:rPr>
              <a:t>Finding Value in Program Investment</a:t>
            </a:r>
          </a:p>
          <a:p>
            <a:pPr marL="0" indent="0">
              <a:buNone/>
            </a:pPr>
            <a:endParaRPr lang="en-US" sz="1200" dirty="0">
              <a:latin typeface="Arial" panose="020B0604020202020204" pitchFamily="34" charset="0"/>
            </a:endParaRPr>
          </a:p>
          <a:p>
            <a:pPr marL="0" indent="0" algn="just">
              <a:lnSpc>
                <a:spcPct val="150000"/>
              </a:lnSpc>
              <a:buNone/>
            </a:pPr>
            <a:r>
              <a:rPr lang="en-US" sz="2000" dirty="0"/>
              <a:t>“Students are assigned a Mentor while at Jefferson Lab. Mentors are expected to inform Students of the hazard issues associated with their tasks. Students also receive training to understand and mitigate these hazards. Mentors provide coaching and on-the job observation or assign a local supervisor to ensure that individuals who are considered "Students" receive the proper training, coaching, and oversight.” </a:t>
            </a:r>
          </a:p>
          <a:p>
            <a:pPr marL="0" indent="0" algn="ctr">
              <a:lnSpc>
                <a:spcPct val="150000"/>
              </a:lnSpc>
              <a:buNone/>
            </a:pPr>
            <a:r>
              <a:rPr lang="en-US" altLang="en-US" sz="2000" dirty="0">
                <a:latin typeface="Arial" panose="020B0604020202020204" pitchFamily="34" charset="0"/>
              </a:rPr>
              <a:t>Jefferson Lab EH&amp;S Manual Chapter 2600</a:t>
            </a:r>
          </a:p>
          <a:p>
            <a:pPr marL="0" indent="0" algn="ctr">
              <a:lnSpc>
                <a:spcPct val="150000"/>
              </a:lnSpc>
              <a:buNone/>
            </a:pPr>
            <a:endParaRPr lang="en-US" sz="2000" dirty="0"/>
          </a:p>
        </p:txBody>
      </p:sp>
      <p:sp>
        <p:nvSpPr>
          <p:cNvPr id="4" name="Footer Placeholder 3"/>
          <p:cNvSpPr>
            <a:spLocks noGrp="1"/>
          </p:cNvSpPr>
          <p:nvPr>
            <p:ph type="ftr" sz="quarter" idx="11"/>
          </p:nvPr>
        </p:nvSpPr>
        <p:spPr/>
        <p:txBody>
          <a:bodyPr/>
          <a:lstStyle/>
          <a:p>
            <a:pPr algn="ctr"/>
            <a:r>
              <a:rPr lang="en-US" sz="1600" dirty="0"/>
              <a:t>Student Safety Program at Jefferson Lab</a:t>
            </a:r>
          </a:p>
        </p:txBody>
      </p:sp>
      <p:sp>
        <p:nvSpPr>
          <p:cNvPr id="5" name="Slide Number Placeholder 4"/>
          <p:cNvSpPr>
            <a:spLocks noGrp="1"/>
          </p:cNvSpPr>
          <p:nvPr>
            <p:ph type="sldNum" sz="quarter" idx="12"/>
          </p:nvPr>
        </p:nvSpPr>
        <p:spPr/>
        <p:txBody>
          <a:bodyPr/>
          <a:lstStyle/>
          <a:p>
            <a:fld id="{07E1C93C-5050-FC42-8F10-D22D4F119D13}" type="slidenum">
              <a:rPr lang="en-US" smtClean="0"/>
              <a:pPr/>
              <a:t>32</a:t>
            </a:fld>
            <a:endParaRPr lang="en-US" dirty="0"/>
          </a:p>
        </p:txBody>
      </p:sp>
    </p:spTree>
    <p:extLst>
      <p:ext uri="{BB962C8B-B14F-4D97-AF65-F5344CB8AC3E}">
        <p14:creationId xmlns:p14="http://schemas.microsoft.com/office/powerpoint/2010/main" val="806344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a:stretch>
            <a:fillRect/>
          </a:stretch>
        </p:blipFill>
        <p:spPr>
          <a:xfrm>
            <a:off x="68830" y="816079"/>
            <a:ext cx="8927689" cy="3097160"/>
          </a:xfrm>
          <a:prstGeom prst="rect">
            <a:avLst/>
          </a:prstGeom>
        </p:spPr>
      </p:pic>
      <p:sp>
        <p:nvSpPr>
          <p:cNvPr id="4" name="Footer Placeholder 3"/>
          <p:cNvSpPr>
            <a:spLocks noGrp="1"/>
          </p:cNvSpPr>
          <p:nvPr>
            <p:ph type="ftr" sz="quarter" idx="11"/>
          </p:nvPr>
        </p:nvSpPr>
        <p:spPr/>
        <p:txBody>
          <a:bodyPr/>
          <a:lstStyle/>
          <a:p>
            <a:r>
              <a:rPr lang="en-US" dirty="0"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33</a:t>
            </a:fld>
            <a:endParaRPr lang="en-US" dirty="0"/>
          </a:p>
        </p:txBody>
      </p:sp>
      <p:pic>
        <p:nvPicPr>
          <p:cNvPr id="7" name="Content Placeholder 5"/>
          <p:cNvPicPr>
            <a:picLocks noChangeAspect="1"/>
          </p:cNvPicPr>
          <p:nvPr/>
        </p:nvPicPr>
        <p:blipFill>
          <a:blip r:embed="rId3"/>
          <a:stretch>
            <a:fillRect/>
          </a:stretch>
        </p:blipFill>
        <p:spPr>
          <a:xfrm>
            <a:off x="47769" y="3991899"/>
            <a:ext cx="8986683" cy="2359743"/>
          </a:xfrm>
          <a:prstGeom prst="rect">
            <a:avLst/>
          </a:prstGeom>
          <a:ln w="12700">
            <a:solidFill>
              <a:srgbClr val="FFFF00"/>
            </a:solidFill>
          </a:ln>
        </p:spPr>
      </p:pic>
    </p:spTree>
    <p:extLst>
      <p:ext uri="{BB962C8B-B14F-4D97-AF65-F5344CB8AC3E}">
        <p14:creationId xmlns:p14="http://schemas.microsoft.com/office/powerpoint/2010/main" val="23688989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Experimental Halls</a:t>
            </a:r>
            <a:endParaRPr lang="en-US" dirty="0"/>
          </a:p>
        </p:txBody>
      </p:sp>
      <p:pic>
        <p:nvPicPr>
          <p:cNvPr id="19" name="Content Placeholder 1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921" y="3440114"/>
            <a:ext cx="4148781" cy="2908300"/>
          </a:xfrm>
        </p:spPr>
      </p:pic>
      <p:sp>
        <p:nvSpPr>
          <p:cNvPr id="4" name="Footer Placeholder 3"/>
          <p:cNvSpPr>
            <a:spLocks noGrp="1"/>
          </p:cNvSpPr>
          <p:nvPr>
            <p:ph type="ftr" sz="quarter" idx="11"/>
          </p:nvPr>
        </p:nvSpPr>
        <p:spPr/>
        <p:txBody>
          <a:bodyPr/>
          <a:lstStyle/>
          <a:p>
            <a:r>
              <a:rPr lang="en-US" dirty="0"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34</a:t>
            </a:fld>
            <a:endParaRPr lang="en-US" dirty="0"/>
          </a:p>
        </p:txBody>
      </p:sp>
      <p:pic>
        <p:nvPicPr>
          <p:cNvPr id="10" name="Picture Placeholder 9"/>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7921" b="27921"/>
          <a:stretch>
            <a:fillRect/>
          </a:stretch>
        </p:blipFill>
        <p:spPr>
          <a:xfrm>
            <a:off x="308921" y="983118"/>
            <a:ext cx="4148781" cy="2320523"/>
          </a:xfrm>
          <a:ln w="12700">
            <a:solidFill>
              <a:schemeClr val="tx1"/>
            </a:solidFill>
          </a:ln>
        </p:spPr>
      </p:pic>
      <p:pic>
        <p:nvPicPr>
          <p:cNvPr id="20" name="Content Placeholder 19"/>
          <p:cNvPicPr>
            <a:picLocks noGrp="1" noChangeAspect="1"/>
          </p:cNvPicPr>
          <p:nvPr>
            <p:ph idx="14"/>
          </p:nvPr>
        </p:nvPicPr>
        <p:blipFill>
          <a:blip r:embed="rId4">
            <a:extLst>
              <a:ext uri="{28A0092B-C50C-407E-A947-70E740481C1C}">
                <a14:useLocalDpi xmlns:a14="http://schemas.microsoft.com/office/drawing/2010/main" val="0"/>
              </a:ext>
            </a:extLst>
          </a:blip>
          <a:stretch>
            <a:fillRect/>
          </a:stretch>
        </p:blipFill>
        <p:spPr>
          <a:xfrm>
            <a:off x="4623745" y="3440114"/>
            <a:ext cx="4149552" cy="2908300"/>
          </a:xfrm>
        </p:spPr>
      </p:pic>
      <p:pic>
        <p:nvPicPr>
          <p:cNvPr id="18" name="Picture Placeholder 17"/>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27976" b="2797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186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20" y="3"/>
            <a:ext cx="8464379" cy="728029"/>
          </a:xfrm>
        </p:spPr>
        <p:txBody>
          <a:bodyPr>
            <a:normAutofit/>
          </a:bodyPr>
          <a:lstStyle/>
          <a:p>
            <a:pPr algn="ctr"/>
            <a:r>
              <a:rPr lang="en-US" sz="2800" dirty="0"/>
              <a:t>Jefferson Lab</a:t>
            </a:r>
          </a:p>
        </p:txBody>
      </p:sp>
      <p:sp>
        <p:nvSpPr>
          <p:cNvPr id="4" name="Footer Placeholder 3"/>
          <p:cNvSpPr>
            <a:spLocks noGrp="1"/>
          </p:cNvSpPr>
          <p:nvPr>
            <p:ph type="ftr" sz="quarter" idx="11"/>
          </p:nvPr>
        </p:nvSpPr>
        <p:spPr>
          <a:xfrm>
            <a:off x="308920" y="6361474"/>
            <a:ext cx="3917888" cy="417187"/>
          </a:xfrm>
        </p:spPr>
        <p:txBody>
          <a:bodyPr/>
          <a:lstStyle/>
          <a:p>
            <a:pPr algn="ctr"/>
            <a:r>
              <a:rPr lang="en-US" dirty="0"/>
              <a:t>Student Safety Program at Jefferson Lab</a:t>
            </a:r>
          </a:p>
          <a:p>
            <a:pPr algn="ctr"/>
            <a:r>
              <a:rPr lang="en-US" dirty="0"/>
              <a:t>  ITSF 2019</a:t>
            </a:r>
          </a:p>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a:t>
            </a:fld>
            <a:endParaRPr lang="en-US" dirty="0"/>
          </a:p>
        </p:txBody>
      </p:sp>
      <p:cxnSp>
        <p:nvCxnSpPr>
          <p:cNvPr id="8" name="Straight Connector 7"/>
          <p:cNvCxnSpPr/>
          <p:nvPr/>
        </p:nvCxnSpPr>
        <p:spPr>
          <a:xfrm flipV="1">
            <a:off x="5692878" y="1573162"/>
            <a:ext cx="68827" cy="13765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7" name="Content Placeholder 6"/>
          <p:cNvPicPr>
            <a:picLocks noGrp="1" noChangeAspect="1"/>
          </p:cNvPicPr>
          <p:nvPr>
            <p:ph idx="1"/>
          </p:nvPr>
        </p:nvPicPr>
        <p:blipFill>
          <a:blip r:embed="rId3"/>
          <a:stretch>
            <a:fillRect/>
          </a:stretch>
        </p:blipFill>
        <p:spPr>
          <a:xfrm>
            <a:off x="0" y="766916"/>
            <a:ext cx="9144000" cy="5358581"/>
          </a:xfrm>
          <a:prstGeom prst="rect">
            <a:avLst/>
          </a:prstGeom>
          <a:ln w="38100">
            <a:solidFill>
              <a:srgbClr val="C00000"/>
            </a:solidFill>
          </a:ln>
        </p:spPr>
      </p:pic>
    </p:spTree>
    <p:extLst>
      <p:ext uri="{BB962C8B-B14F-4D97-AF65-F5344CB8AC3E}">
        <p14:creationId xmlns:p14="http://schemas.microsoft.com/office/powerpoint/2010/main" val="10948662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t>Student Safety Program at Jefferson Lab</a:t>
            </a:r>
          </a:p>
        </p:txBody>
      </p:sp>
      <p:sp>
        <p:nvSpPr>
          <p:cNvPr id="4" name="Footer Placeholder 3"/>
          <p:cNvSpPr>
            <a:spLocks noGrp="1"/>
          </p:cNvSpPr>
          <p:nvPr>
            <p:ph type="ftr" sz="quarter" idx="11"/>
          </p:nvPr>
        </p:nvSpPr>
        <p:spPr>
          <a:xfrm>
            <a:off x="308920" y="6467336"/>
            <a:ext cx="3917888" cy="238264"/>
          </a:xfrm>
        </p:spPr>
        <p:txBody>
          <a:bodyPr/>
          <a:lstStyle/>
          <a:p>
            <a:pPr algn="ctr"/>
            <a:r>
              <a:rPr lang="en-US" dirty="0"/>
              <a:t>Student Safety Program at Jefferson Lab</a:t>
            </a:r>
          </a:p>
          <a:p>
            <a:pPr algn="ctr"/>
            <a:r>
              <a:rPr lang="en-US" dirty="0"/>
              <a:t>  ITSF 2019</a:t>
            </a:r>
          </a:p>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5</a:t>
            </a:fld>
            <a:endParaRPr lang="en-US" dirty="0"/>
          </a:p>
        </p:txBody>
      </p:sp>
      <p:sp>
        <p:nvSpPr>
          <p:cNvPr id="6" name="Content Placeholder 5"/>
          <p:cNvSpPr>
            <a:spLocks noGrp="1"/>
          </p:cNvSpPr>
          <p:nvPr>
            <p:ph idx="13"/>
          </p:nvPr>
        </p:nvSpPr>
        <p:spPr>
          <a:xfrm>
            <a:off x="4591667" y="966056"/>
            <a:ext cx="4286864" cy="5381695"/>
          </a:xfrm>
        </p:spPr>
        <p:txBody>
          <a:bodyPr>
            <a:normAutofit fontScale="62500" lnSpcReduction="20000"/>
          </a:bodyPr>
          <a:lstStyle/>
          <a:p>
            <a:pPr algn="ctr">
              <a:lnSpc>
                <a:spcPct val="150000"/>
              </a:lnSpc>
              <a:spcBef>
                <a:spcPct val="0"/>
              </a:spcBef>
              <a:buNone/>
            </a:pPr>
            <a:endParaRPr lang="en-US" altLang="en-US" sz="2000" b="1" dirty="0">
              <a:latin typeface="Arial" panose="020B0604020202020204" pitchFamily="34" charset="0"/>
            </a:endParaRPr>
          </a:p>
          <a:p>
            <a:pPr algn="ctr">
              <a:lnSpc>
                <a:spcPct val="150000"/>
              </a:lnSpc>
              <a:spcBef>
                <a:spcPct val="0"/>
              </a:spcBef>
              <a:buNone/>
            </a:pPr>
            <a:r>
              <a:rPr lang="en-US" altLang="en-US" sz="3500" b="1" dirty="0">
                <a:latin typeface="Arial" panose="020B0604020202020204" pitchFamily="34" charset="0"/>
              </a:rPr>
              <a:t>Student Mentorship Program </a:t>
            </a:r>
          </a:p>
          <a:p>
            <a:pPr algn="ctr">
              <a:lnSpc>
                <a:spcPct val="150000"/>
              </a:lnSpc>
              <a:spcBef>
                <a:spcPct val="0"/>
              </a:spcBef>
              <a:buNone/>
            </a:pPr>
            <a:r>
              <a:rPr lang="en-US" altLang="en-US" sz="3500" b="1" dirty="0">
                <a:latin typeface="Arial" panose="020B0604020202020204" pitchFamily="34" charset="0"/>
              </a:rPr>
              <a:t>Equals </a:t>
            </a:r>
          </a:p>
          <a:p>
            <a:pPr algn="ctr">
              <a:lnSpc>
                <a:spcPct val="150000"/>
              </a:lnSpc>
              <a:spcBef>
                <a:spcPct val="0"/>
              </a:spcBef>
              <a:buNone/>
            </a:pPr>
            <a:r>
              <a:rPr lang="en-US" altLang="en-US" sz="3500" b="1" dirty="0">
                <a:latin typeface="Arial" panose="020B0604020202020204" pitchFamily="34" charset="0"/>
              </a:rPr>
              <a:t>Risk Reduction</a:t>
            </a:r>
          </a:p>
          <a:p>
            <a:pPr algn="ctr">
              <a:lnSpc>
                <a:spcPct val="150000"/>
              </a:lnSpc>
              <a:spcBef>
                <a:spcPct val="0"/>
              </a:spcBef>
              <a:buNone/>
            </a:pPr>
            <a:endParaRPr lang="en-US" altLang="en-US" sz="2600" dirty="0">
              <a:latin typeface="Arial" panose="020B0604020202020204" pitchFamily="34" charset="0"/>
            </a:endParaRPr>
          </a:p>
          <a:p>
            <a:pPr algn="just">
              <a:lnSpc>
                <a:spcPct val="150000"/>
              </a:lnSpc>
              <a:spcBef>
                <a:spcPct val="0"/>
              </a:spcBef>
              <a:buNone/>
            </a:pPr>
            <a:r>
              <a:rPr lang="en-US" sz="2600" dirty="0"/>
              <a:t>   “Students at Jefferson Lab are not considered to have sufficient practical work experience or hazard-recognition skills for the equipment or processes to which they may be exposed. They require on-the-job observation and coaching to a greater degree than would a new employee with prior experience.”</a:t>
            </a:r>
          </a:p>
          <a:p>
            <a:pPr algn="just">
              <a:lnSpc>
                <a:spcPct val="150000"/>
              </a:lnSpc>
              <a:spcBef>
                <a:spcPct val="0"/>
              </a:spcBef>
              <a:buNone/>
            </a:pPr>
            <a:endParaRPr lang="en-US" sz="2600" dirty="0"/>
          </a:p>
          <a:p>
            <a:pPr algn="ctr">
              <a:lnSpc>
                <a:spcPct val="150000"/>
              </a:lnSpc>
              <a:spcBef>
                <a:spcPct val="0"/>
              </a:spcBef>
              <a:buNone/>
            </a:pPr>
            <a:r>
              <a:rPr lang="en-US" altLang="en-US" sz="2600" dirty="0">
                <a:latin typeface="Arial" panose="020B0604020202020204" pitchFamily="34" charset="0"/>
              </a:rPr>
              <a:t> Jefferson Lab EH&amp;S Manual Chapter 2600</a:t>
            </a:r>
          </a:p>
        </p:txBody>
      </p:sp>
      <p:pic>
        <p:nvPicPr>
          <p:cNvPr id="7" name="Picture 4" descr="MPj03877850000[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8921" y="966056"/>
            <a:ext cx="4164757" cy="5122607"/>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550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t>Student Safety Program at Jefferson Lab</a:t>
            </a:r>
          </a:p>
        </p:txBody>
      </p:sp>
      <p:sp>
        <p:nvSpPr>
          <p:cNvPr id="4" name="Footer Placeholder 3"/>
          <p:cNvSpPr>
            <a:spLocks noGrp="1"/>
          </p:cNvSpPr>
          <p:nvPr>
            <p:ph type="ftr" sz="quarter" idx="11"/>
          </p:nvPr>
        </p:nvSpPr>
        <p:spPr>
          <a:xfrm>
            <a:off x="308920" y="6467337"/>
            <a:ext cx="3917888" cy="311323"/>
          </a:xfrm>
        </p:spPr>
        <p:txBody>
          <a:bodyPr/>
          <a:lstStyle/>
          <a:p>
            <a:pPr algn="ctr"/>
            <a:r>
              <a:rPr lang="en-US" dirty="0"/>
              <a:t>Student Safety Program at Jefferson Lab</a:t>
            </a:r>
          </a:p>
          <a:p>
            <a:pPr algn="ctr"/>
            <a:r>
              <a:rPr lang="en-US" dirty="0"/>
              <a:t>  ITSF 2019</a:t>
            </a:r>
          </a:p>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6</a:t>
            </a:fld>
            <a:endParaRPr lang="en-US" dirty="0"/>
          </a:p>
        </p:txBody>
      </p:sp>
      <p:sp>
        <p:nvSpPr>
          <p:cNvPr id="6" name="Content Placeholder 5"/>
          <p:cNvSpPr>
            <a:spLocks noGrp="1"/>
          </p:cNvSpPr>
          <p:nvPr>
            <p:ph idx="13"/>
          </p:nvPr>
        </p:nvSpPr>
        <p:spPr>
          <a:xfrm>
            <a:off x="4686303" y="728029"/>
            <a:ext cx="4172565" cy="5619720"/>
          </a:xfrm>
        </p:spPr>
        <p:txBody>
          <a:bodyPr>
            <a:normAutofit fontScale="55000" lnSpcReduction="20000"/>
          </a:bodyPr>
          <a:lstStyle/>
          <a:p>
            <a:pPr marL="0" indent="0" algn="ctr">
              <a:lnSpc>
                <a:spcPct val="170000"/>
              </a:lnSpc>
              <a:buNone/>
            </a:pPr>
            <a:endParaRPr lang="en-US" altLang="en-US" sz="2300" b="1" dirty="0">
              <a:latin typeface="Arial" panose="020B0604020202020204" pitchFamily="34" charset="0"/>
            </a:endParaRPr>
          </a:p>
          <a:p>
            <a:pPr marL="0" indent="0" algn="ctr">
              <a:lnSpc>
                <a:spcPct val="120000"/>
              </a:lnSpc>
              <a:buNone/>
            </a:pPr>
            <a:r>
              <a:rPr lang="en-US" altLang="en-US" sz="3800" b="1" dirty="0">
                <a:latin typeface="Arial" panose="020B0604020202020204" pitchFamily="34" charset="0"/>
              </a:rPr>
              <a:t>Finding Value in </a:t>
            </a:r>
          </a:p>
          <a:p>
            <a:pPr marL="0" indent="0" algn="ctr">
              <a:lnSpc>
                <a:spcPct val="120000"/>
              </a:lnSpc>
              <a:buNone/>
            </a:pPr>
            <a:r>
              <a:rPr lang="en-US" altLang="en-US" sz="3800" b="1" dirty="0">
                <a:latin typeface="Arial" panose="020B0604020202020204" pitchFamily="34" charset="0"/>
              </a:rPr>
              <a:t>Program Investment</a:t>
            </a:r>
          </a:p>
          <a:p>
            <a:pPr marL="0" indent="0" algn="ctr">
              <a:lnSpc>
                <a:spcPct val="120000"/>
              </a:lnSpc>
              <a:buNone/>
            </a:pPr>
            <a:endParaRPr lang="en-US" altLang="en-US" sz="2600" b="1" dirty="0">
              <a:latin typeface="Arial" panose="020B0604020202020204" pitchFamily="34" charset="0"/>
            </a:endParaRPr>
          </a:p>
          <a:p>
            <a:pPr marL="0" indent="0" algn="just">
              <a:lnSpc>
                <a:spcPct val="150000"/>
              </a:lnSpc>
              <a:buNone/>
            </a:pPr>
            <a:r>
              <a:rPr lang="en-US" sz="2600" dirty="0"/>
              <a:t>“Students are assigned a Mentor while at Jefferson Lab. Mentors are expected to inform Students of the hazard issues associated with their tasks. Students also receive training to understand and mitigate these hazards. Mentors provide coaching and on-the job observation or assign a local supervisor to ensure that individuals who are considered "Students" receive the proper training, coaching, and oversight.” </a:t>
            </a:r>
          </a:p>
          <a:p>
            <a:pPr marL="0" indent="0" algn="ctr">
              <a:lnSpc>
                <a:spcPct val="150000"/>
              </a:lnSpc>
              <a:buNone/>
            </a:pPr>
            <a:r>
              <a:rPr lang="en-US" altLang="en-US" sz="1300" dirty="0">
                <a:latin typeface="Arial" panose="020B0604020202020204" pitchFamily="34" charset="0"/>
              </a:rPr>
              <a:t>     </a:t>
            </a:r>
          </a:p>
          <a:p>
            <a:pPr marL="0" indent="0" algn="ctr">
              <a:lnSpc>
                <a:spcPct val="150000"/>
              </a:lnSpc>
              <a:buNone/>
            </a:pPr>
            <a:r>
              <a:rPr lang="en-US" altLang="en-US" sz="2600" dirty="0">
                <a:latin typeface="Arial" panose="020B0604020202020204" pitchFamily="34" charset="0"/>
              </a:rPr>
              <a:t>Jefferson Lab EH&amp;S Manual Chapter 2600</a:t>
            </a:r>
          </a:p>
          <a:p>
            <a:pPr marL="0" indent="0">
              <a:buNone/>
            </a:pPr>
            <a:endParaRPr lang="en-US" dirty="0"/>
          </a:p>
        </p:txBody>
      </p:sp>
      <p:pic>
        <p:nvPicPr>
          <p:cNvPr id="7" name="Picture 7" descr="MPj04311670000[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8922" y="1031465"/>
            <a:ext cx="4145095" cy="5132437"/>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5904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20" y="240542"/>
            <a:ext cx="8464379" cy="339561"/>
          </a:xfrm>
        </p:spPr>
        <p:txBody>
          <a:bodyPr>
            <a:noAutofit/>
          </a:bodyPr>
          <a:lstStyle/>
          <a:p>
            <a:pPr algn="ctr"/>
            <a:r>
              <a:rPr lang="en-US" sz="2800" dirty="0"/>
              <a:t>Student Safety Program at Jefferson Lab</a:t>
            </a:r>
          </a:p>
        </p:txBody>
      </p:sp>
      <p:sp>
        <p:nvSpPr>
          <p:cNvPr id="3" name="Content Placeholder 2"/>
          <p:cNvSpPr>
            <a:spLocks noGrp="1"/>
          </p:cNvSpPr>
          <p:nvPr>
            <p:ph idx="1"/>
          </p:nvPr>
        </p:nvSpPr>
        <p:spPr>
          <a:xfrm>
            <a:off x="308920" y="1042219"/>
            <a:ext cx="8549946" cy="5063615"/>
          </a:xfrm>
          <a:solidFill>
            <a:srgbClr val="FFFF00"/>
          </a:solidFill>
          <a:ln w="12700">
            <a:solidFill>
              <a:schemeClr val="accent6">
                <a:lumMod val="60000"/>
                <a:lumOff val="40000"/>
              </a:schemeClr>
            </a:solidFill>
          </a:ln>
        </p:spPr>
        <p:txBody>
          <a:bodyPr>
            <a:normAutofit/>
          </a:bodyPr>
          <a:lstStyle/>
          <a:p>
            <a:pPr marL="0" indent="0" algn="ctr">
              <a:lnSpc>
                <a:spcPct val="150000"/>
              </a:lnSpc>
              <a:buNone/>
            </a:pPr>
            <a:endParaRPr lang="en-US" sz="2800" dirty="0"/>
          </a:p>
          <a:p>
            <a:pPr marL="0" indent="0" algn="ctr">
              <a:lnSpc>
                <a:spcPct val="150000"/>
              </a:lnSpc>
              <a:buNone/>
            </a:pPr>
            <a:r>
              <a:rPr lang="en-US" sz="4400" dirty="0"/>
              <a:t>“1/3 of U.S. PhDs in Nuclear Physics carried out their research at Jefferson Lab”</a:t>
            </a:r>
          </a:p>
        </p:txBody>
      </p:sp>
      <p:sp>
        <p:nvSpPr>
          <p:cNvPr id="4" name="Footer Placeholder 3"/>
          <p:cNvSpPr>
            <a:spLocks noGrp="1"/>
          </p:cNvSpPr>
          <p:nvPr>
            <p:ph type="ftr" sz="quarter" idx="11"/>
          </p:nvPr>
        </p:nvSpPr>
        <p:spPr>
          <a:xfrm>
            <a:off x="308919" y="6472380"/>
            <a:ext cx="3917888" cy="45719"/>
          </a:xfrm>
        </p:spPr>
        <p:txBody>
          <a:bodyPr/>
          <a:lstStyle/>
          <a:p>
            <a:pPr algn="ctr"/>
            <a:r>
              <a:rPr lang="en-US" dirty="0"/>
              <a:t>Student Safety Program at Jefferson Lab</a:t>
            </a:r>
          </a:p>
          <a:p>
            <a:pPr algn="ctr"/>
            <a:r>
              <a:rPr lang="en-US" dirty="0" smtClean="0"/>
              <a:t>  ITSF 2019</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7</a:t>
            </a:fld>
            <a:endParaRPr lang="en-US" dirty="0"/>
          </a:p>
        </p:txBody>
      </p:sp>
    </p:spTree>
    <p:extLst>
      <p:ext uri="{BB962C8B-B14F-4D97-AF65-F5344CB8AC3E}">
        <p14:creationId xmlns:p14="http://schemas.microsoft.com/office/powerpoint/2010/main" val="19223357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t>Unwanted Student Events</a:t>
            </a:r>
          </a:p>
        </p:txBody>
      </p:sp>
      <p:sp>
        <p:nvSpPr>
          <p:cNvPr id="4" name="Footer Placeholder 3"/>
          <p:cNvSpPr>
            <a:spLocks noGrp="1"/>
          </p:cNvSpPr>
          <p:nvPr>
            <p:ph type="ftr" sz="quarter" idx="11"/>
          </p:nvPr>
        </p:nvSpPr>
        <p:spPr>
          <a:xfrm>
            <a:off x="308920" y="6086167"/>
            <a:ext cx="3917888" cy="684533"/>
          </a:xfrm>
        </p:spPr>
        <p:txBody>
          <a:bodyPr/>
          <a:lstStyle/>
          <a:p>
            <a:pPr algn="ctr"/>
            <a:r>
              <a:rPr lang="en-US" dirty="0"/>
              <a:t>Student Safety Program at Jefferson Lab</a:t>
            </a:r>
          </a:p>
          <a:p>
            <a:pPr algn="ctr"/>
            <a:r>
              <a:rPr lang="en-US" dirty="0"/>
              <a:t>  ITSF 2019</a:t>
            </a:r>
          </a:p>
        </p:txBody>
      </p:sp>
      <p:sp>
        <p:nvSpPr>
          <p:cNvPr id="5" name="Slide Number Placeholder 4"/>
          <p:cNvSpPr>
            <a:spLocks noGrp="1"/>
          </p:cNvSpPr>
          <p:nvPr>
            <p:ph type="sldNum" sz="quarter" idx="12"/>
          </p:nvPr>
        </p:nvSpPr>
        <p:spPr/>
        <p:txBody>
          <a:bodyPr/>
          <a:lstStyle/>
          <a:p>
            <a:fld id="{07E1C93C-5050-FC42-8F10-D22D4F119D13}" type="slidenum">
              <a:rPr lang="en-US" smtClean="0"/>
              <a:pPr/>
              <a:t>8</a:t>
            </a:fld>
            <a:endParaRPr lang="en-US" dirty="0"/>
          </a:p>
        </p:txBody>
      </p:sp>
      <p:sp>
        <p:nvSpPr>
          <p:cNvPr id="6" name="Content Placeholder 5"/>
          <p:cNvSpPr>
            <a:spLocks noGrp="1"/>
          </p:cNvSpPr>
          <p:nvPr>
            <p:ph idx="13"/>
          </p:nvPr>
        </p:nvSpPr>
        <p:spPr>
          <a:xfrm>
            <a:off x="4686303" y="657032"/>
            <a:ext cx="4270883" cy="5619720"/>
          </a:xfrm>
        </p:spPr>
        <p:txBody>
          <a:bodyPr>
            <a:normAutofit/>
          </a:bodyPr>
          <a:lstStyle/>
          <a:p>
            <a:pPr marL="0" indent="0" algn="ctr">
              <a:buNone/>
              <a:defRPr/>
            </a:pPr>
            <a:endParaRPr lang="en-US" sz="2400" dirty="0" smtClean="0">
              <a:latin typeface="Arial" panose="020B0604020202020204" pitchFamily="34" charset="0"/>
            </a:endParaRPr>
          </a:p>
          <a:p>
            <a:pPr marL="0" indent="0" algn="ctr">
              <a:buNone/>
              <a:defRPr/>
            </a:pPr>
            <a:endParaRPr lang="en-US" sz="800" dirty="0" smtClean="0">
              <a:latin typeface="Arial" panose="020B0604020202020204" pitchFamily="34" charset="0"/>
            </a:endParaRPr>
          </a:p>
          <a:p>
            <a:pPr marL="0" indent="0" algn="ctr">
              <a:buNone/>
              <a:defRPr/>
            </a:pPr>
            <a:endParaRPr lang="en-US" sz="800" dirty="0" smtClean="0">
              <a:latin typeface="Arial" panose="020B0604020202020204" pitchFamily="34" charset="0"/>
            </a:endParaRPr>
          </a:p>
          <a:p>
            <a:pPr marL="0" indent="0" algn="ctr">
              <a:buNone/>
              <a:defRPr/>
            </a:pPr>
            <a:endParaRPr lang="en-US" sz="800" dirty="0">
              <a:latin typeface="Arial" panose="020B0604020202020204" pitchFamily="34" charset="0"/>
            </a:endParaRPr>
          </a:p>
          <a:p>
            <a:pPr algn="ctr">
              <a:lnSpc>
                <a:spcPct val="200000"/>
              </a:lnSpc>
              <a:defRPr/>
            </a:pPr>
            <a:r>
              <a:rPr lang="en-US" sz="2600" b="1" dirty="0" smtClean="0">
                <a:latin typeface="Arial" panose="020B0604020202020204" pitchFamily="34" charset="0"/>
              </a:rPr>
              <a:t>Student Fatalities</a:t>
            </a:r>
          </a:p>
          <a:p>
            <a:pPr algn="ctr">
              <a:lnSpc>
                <a:spcPct val="200000"/>
              </a:lnSpc>
              <a:defRPr/>
            </a:pPr>
            <a:r>
              <a:rPr lang="en-US" sz="2600" b="1" dirty="0" smtClean="0">
                <a:latin typeface="Arial" panose="020B0604020202020204" pitchFamily="34" charset="0"/>
              </a:rPr>
              <a:t>@ National Laboratories</a:t>
            </a:r>
          </a:p>
          <a:p>
            <a:pPr algn="ctr">
              <a:lnSpc>
                <a:spcPct val="200000"/>
              </a:lnSpc>
              <a:defRPr/>
            </a:pPr>
            <a:r>
              <a:rPr lang="en-US" sz="2600" b="1" dirty="0" smtClean="0">
                <a:latin typeface="Arial" panose="020B0604020202020204" pitchFamily="34" charset="0"/>
              </a:rPr>
              <a:t>@ Jefferson </a:t>
            </a:r>
            <a:r>
              <a:rPr lang="en-US" sz="2600" b="1" dirty="0">
                <a:latin typeface="Arial" panose="020B0604020202020204" pitchFamily="34" charset="0"/>
              </a:rPr>
              <a:t>Lab</a:t>
            </a:r>
          </a:p>
          <a:p>
            <a:pPr marL="0" indent="0">
              <a:lnSpc>
                <a:spcPct val="150000"/>
              </a:lnSpc>
              <a:buNone/>
              <a:defRPr/>
            </a:pPr>
            <a:r>
              <a:rPr lang="en-US" sz="2400" dirty="0">
                <a:latin typeface="Arial" panose="020B0604020202020204" pitchFamily="34" charset="0"/>
              </a:rPr>
              <a:t>           </a:t>
            </a:r>
          </a:p>
          <a:p>
            <a:endParaRPr lang="en-US" dirty="0"/>
          </a:p>
        </p:txBody>
      </p:sp>
      <p:pic>
        <p:nvPicPr>
          <p:cNvPr id="8" name="Content Placeholder 7"/>
          <p:cNvPicPr>
            <a:picLocks noGrp="1" noChangeAspect="1"/>
          </p:cNvPicPr>
          <p:nvPr>
            <p:ph idx="1"/>
          </p:nvPr>
        </p:nvPicPr>
        <p:blipFill>
          <a:blip r:embed="rId2"/>
          <a:stretch>
            <a:fillRect/>
          </a:stretch>
        </p:blipFill>
        <p:spPr>
          <a:xfrm>
            <a:off x="540774" y="1553499"/>
            <a:ext cx="3686035" cy="3500284"/>
          </a:xfrm>
          <a:prstGeom prst="rect">
            <a:avLst/>
          </a:prstGeom>
        </p:spPr>
      </p:pic>
    </p:spTree>
    <p:extLst>
      <p:ext uri="{BB962C8B-B14F-4D97-AF65-F5344CB8AC3E}">
        <p14:creationId xmlns:p14="http://schemas.microsoft.com/office/powerpoint/2010/main" val="44407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 calcmode="lin" valueType="num">
                                      <p:cBhvr additive="base">
                                        <p:cTn id="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anim calcmode="lin" valueType="num">
                                      <p:cBhvr additive="base">
                                        <p:cTn id="1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 calcmode="lin" valueType="num">
                                      <p:cBhvr additive="base">
                                        <p:cTn id="1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0540"/>
            <a:ext cx="9144000" cy="487491"/>
          </a:xfrm>
        </p:spPr>
        <p:txBody>
          <a:bodyPr>
            <a:normAutofit/>
          </a:bodyPr>
          <a:lstStyle/>
          <a:p>
            <a:pPr algn="ctr"/>
            <a:r>
              <a:rPr lang="en-US" sz="2800" dirty="0"/>
              <a:t>Student Fatality</a:t>
            </a:r>
          </a:p>
        </p:txBody>
      </p:sp>
      <p:sp>
        <p:nvSpPr>
          <p:cNvPr id="3" name="Content Placeholder 2"/>
          <p:cNvSpPr>
            <a:spLocks noGrp="1"/>
          </p:cNvSpPr>
          <p:nvPr>
            <p:ph idx="1"/>
          </p:nvPr>
        </p:nvSpPr>
        <p:spPr>
          <a:xfrm>
            <a:off x="308920" y="966054"/>
            <a:ext cx="8464379" cy="5501283"/>
          </a:xfrm>
          <a:ln>
            <a:noFill/>
          </a:ln>
        </p:spPr>
        <p:txBody>
          <a:bodyPr>
            <a:normAutofit/>
          </a:bodyPr>
          <a:lstStyle/>
          <a:p>
            <a:pPr marL="0" indent="0">
              <a:buNone/>
            </a:pPr>
            <a:r>
              <a:rPr lang="en-US" b="1" dirty="0"/>
              <a:t>Machine Shop Accident – April </a:t>
            </a:r>
            <a:r>
              <a:rPr lang="en-US" b="1" dirty="0" smtClean="0"/>
              <a:t>2011</a:t>
            </a:r>
          </a:p>
          <a:p>
            <a:pPr marL="0" indent="0">
              <a:buNone/>
            </a:pPr>
            <a:r>
              <a:rPr lang="en-US" sz="1600" b="1" dirty="0"/>
              <a:t>     </a:t>
            </a:r>
            <a:r>
              <a:rPr lang="en-US" sz="1600" dirty="0"/>
              <a:t>Location: Yale University Sterling Chemistry Laboratory Machine Shop                       </a:t>
            </a:r>
          </a:p>
          <a:p>
            <a:pPr marL="0" indent="0">
              <a:buNone/>
            </a:pPr>
            <a:r>
              <a:rPr lang="en-US" sz="1600" dirty="0"/>
              <a:t>     Injury: </a:t>
            </a:r>
            <a:r>
              <a:rPr lang="en-US" sz="1600" b="1" dirty="0"/>
              <a:t>Death</a:t>
            </a:r>
            <a:r>
              <a:rPr lang="en-US" sz="1600" dirty="0"/>
              <a:t> </a:t>
            </a:r>
          </a:p>
          <a:p>
            <a:pPr marL="0" indent="0" algn="ctr">
              <a:buNone/>
            </a:pPr>
            <a:r>
              <a:rPr lang="en-US" sz="1600" dirty="0">
                <a:solidFill>
                  <a:srgbClr val="FF0000"/>
                </a:solidFill>
              </a:rPr>
              <a:t>All information provided here is summarized from media accounts of the incident</a:t>
            </a:r>
          </a:p>
          <a:p>
            <a:pPr marL="0" indent="0">
              <a:buNone/>
            </a:pPr>
            <a:r>
              <a:rPr lang="en-US" sz="1600" b="1" dirty="0"/>
              <a:t>			</a:t>
            </a:r>
            <a:r>
              <a:rPr lang="en-US" sz="1600" dirty="0"/>
              <a:t>Description:</a:t>
            </a:r>
          </a:p>
          <a:p>
            <a:pPr lvl="6">
              <a:lnSpc>
                <a:spcPct val="150000"/>
              </a:lnSpc>
            </a:pPr>
            <a:r>
              <a:rPr lang="en-US" sz="1600" dirty="0">
                <a:latin typeface="Arial" panose="020B0604020202020204" pitchFamily="34" charset="0"/>
                <a:cs typeface="Arial" panose="020B0604020202020204" pitchFamily="34" charset="0"/>
              </a:rPr>
              <a:t>Michele Dufault, a Yale undergraduate student, was working in a </a:t>
            </a:r>
            <a:r>
              <a:rPr lang="en-US" sz="1600" dirty="0">
                <a:latin typeface="Arial" panose="020B0604020202020204" pitchFamily="34" charset="0"/>
              </a:rPr>
              <a:t>laboratory machine shop late at night finishing </a:t>
            </a:r>
            <a:r>
              <a:rPr lang="en-US" sz="1600" dirty="0">
                <a:latin typeface="Arial" panose="020B0604020202020204" pitchFamily="34" charset="0"/>
                <a:cs typeface="Arial" panose="020B0604020202020204" pitchFamily="34" charset="0"/>
              </a:rPr>
              <a:t>her senior research project.</a:t>
            </a:r>
          </a:p>
          <a:p>
            <a:pPr lvl="6">
              <a:lnSpc>
                <a:spcPct val="150000"/>
              </a:lnSpc>
            </a:pPr>
            <a:r>
              <a:rPr lang="en-US" sz="1600" dirty="0">
                <a:latin typeface="Arial" panose="020B0604020202020204" pitchFamily="34" charset="0"/>
                <a:cs typeface="Arial" panose="020B0604020202020204" pitchFamily="34" charset="0"/>
              </a:rPr>
              <a:t>Apparently she had been working late on a number of occasions to finish before graduation.</a:t>
            </a:r>
          </a:p>
          <a:p>
            <a:pPr lvl="6">
              <a:lnSpc>
                <a:spcPct val="150000"/>
              </a:lnSpc>
            </a:pPr>
            <a:r>
              <a:rPr lang="en-US" sz="1600" dirty="0">
                <a:latin typeface="Arial" panose="020B0604020202020204" pitchFamily="34" charset="0"/>
                <a:cs typeface="Arial" panose="020B0604020202020204" pitchFamily="34" charset="0"/>
              </a:rPr>
              <a:t>While working alone, it appears her long hair was caught in lathe and she died due to asphyxia from neck compression.  (Students under Yale policy are not to work unsupervised.)</a:t>
            </a:r>
          </a:p>
          <a:p>
            <a:pPr marL="2743131" lvl="6" indent="0">
              <a:lnSpc>
                <a:spcPct val="150000"/>
              </a:lnSpc>
              <a:buNone/>
            </a:pPr>
            <a:endParaRPr lang="en-US" sz="1400" dirty="0">
              <a:latin typeface="Arial" panose="020B0604020202020204" pitchFamily="34" charset="0"/>
              <a:cs typeface="Arial" panose="020B0604020202020204" pitchFamily="34" charset="0"/>
            </a:endParaRPr>
          </a:p>
          <a:p>
            <a:pPr marL="0" indent="0">
              <a:buNone/>
            </a:pPr>
            <a:endParaRPr lang="en-US" b="1" dirty="0"/>
          </a:p>
        </p:txBody>
      </p:sp>
      <p:sp>
        <p:nvSpPr>
          <p:cNvPr id="4" name="Footer Placeholder 3"/>
          <p:cNvSpPr>
            <a:spLocks noGrp="1"/>
          </p:cNvSpPr>
          <p:nvPr>
            <p:ph type="ftr" sz="quarter" idx="11"/>
          </p:nvPr>
        </p:nvSpPr>
        <p:spPr/>
        <p:txBody>
          <a:bodyPr/>
          <a:lstStyle/>
          <a:p>
            <a:pPr algn="ctr"/>
            <a:r>
              <a:rPr lang="en-US" dirty="0"/>
              <a:t>Student Safety Program at Jefferson Lab</a:t>
            </a:r>
          </a:p>
          <a:p>
            <a:pPr algn="ctr"/>
            <a:r>
              <a:rPr lang="en-US" dirty="0"/>
              <a:t>  ITSF 2019</a:t>
            </a:r>
          </a:p>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9</a:t>
            </a:fld>
            <a:endParaRPr lang="en-US" dirty="0"/>
          </a:p>
        </p:txBody>
      </p:sp>
      <p:sp>
        <p:nvSpPr>
          <p:cNvPr id="6" name="AutoShape 2" descr="blob:https://outlook.office365.com/bd13bd88-4377-4a4c-ac9f-c83380a5308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 name="Picture 8"/>
          <p:cNvPicPr>
            <a:picLocks noChangeAspect="1"/>
          </p:cNvPicPr>
          <p:nvPr/>
        </p:nvPicPr>
        <p:blipFill>
          <a:blip r:embed="rId2"/>
          <a:stretch>
            <a:fillRect/>
          </a:stretch>
        </p:blipFill>
        <p:spPr>
          <a:xfrm>
            <a:off x="383459" y="2487561"/>
            <a:ext cx="2605547" cy="3668454"/>
          </a:xfrm>
          <a:prstGeom prst="rect">
            <a:avLst/>
          </a:prstGeom>
          <a:ln w="38100">
            <a:solidFill>
              <a:srgbClr val="C00000"/>
            </a:solidFill>
          </a:ln>
        </p:spPr>
      </p:pic>
    </p:spTree>
    <p:extLst>
      <p:ext uri="{BB962C8B-B14F-4D97-AF65-F5344CB8AC3E}">
        <p14:creationId xmlns:p14="http://schemas.microsoft.com/office/powerpoint/2010/main" val="2403128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JLabPowerPointMain</Template>
  <TotalTime>16448</TotalTime>
  <Words>1248</Words>
  <Application>Microsoft Office PowerPoint</Application>
  <PresentationFormat>On-screen Show (4:3)</PresentationFormat>
  <Paragraphs>312</Paragraphs>
  <Slides>34</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.PingFangSC-Regular</vt:lpstr>
      <vt:lpstr>Arial</vt:lpstr>
      <vt:lpstr>Calibri</vt:lpstr>
      <vt:lpstr>PingFangSC-Regular</vt:lpstr>
      <vt:lpstr>Office Theme</vt:lpstr>
      <vt:lpstr>Student Safety Program at Jefferson Lab</vt:lpstr>
      <vt:lpstr>U.S. National Laboratories</vt:lpstr>
      <vt:lpstr>Thomas Jefferson National Accelerator Facility</vt:lpstr>
      <vt:lpstr>Jefferson Lab</vt:lpstr>
      <vt:lpstr>Student Safety Program at Jefferson Lab</vt:lpstr>
      <vt:lpstr>Student Safety Program at Jefferson Lab</vt:lpstr>
      <vt:lpstr>Student Safety Program at Jefferson Lab</vt:lpstr>
      <vt:lpstr>Unwanted Student Events</vt:lpstr>
      <vt:lpstr>Student Fatality</vt:lpstr>
      <vt:lpstr>Student Fatality</vt:lpstr>
      <vt:lpstr>Student Fatality</vt:lpstr>
      <vt:lpstr>Student Fatality</vt:lpstr>
      <vt:lpstr>US Department of Energy Laboratories</vt:lpstr>
      <vt:lpstr>Unwanted Student Events at Jefferson Lab</vt:lpstr>
      <vt:lpstr>Students at Jefferson Lab</vt:lpstr>
      <vt:lpstr>Government  Requirement</vt:lpstr>
      <vt:lpstr>Student Safety Program at Jefferson Lab</vt:lpstr>
      <vt:lpstr>Jefferson Lab’s Student Safety Strategic Approach</vt:lpstr>
      <vt:lpstr>Student Safety Program at Jefferson Lab</vt:lpstr>
      <vt:lpstr>Workplace Task Hazard Analysis</vt:lpstr>
      <vt:lpstr>Task Hazard Analysis</vt:lpstr>
      <vt:lpstr>Task Hazard Analysis</vt:lpstr>
      <vt:lpstr>Mentor Skills Assessment &amp; Training</vt:lpstr>
      <vt:lpstr>Safety Observations</vt:lpstr>
      <vt:lpstr>Safety Observation Form</vt:lpstr>
      <vt:lpstr>Associate Director of ESH&amp;Q Message to Mentors</vt:lpstr>
      <vt:lpstr>EH&amp;S Review of Student Scope of Work &amp; Training Record </vt:lpstr>
      <vt:lpstr>What Else?</vt:lpstr>
      <vt:lpstr>PowerPoint Presentation</vt:lpstr>
      <vt:lpstr>PowerPoint Presentation</vt:lpstr>
      <vt:lpstr>PowerPoint Presentation</vt:lpstr>
      <vt:lpstr>PowerPoint Presentation</vt:lpstr>
      <vt:lpstr>PowerPoint Presentation</vt:lpstr>
      <vt:lpstr>Experimental Halls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Safety Program at Jefferson Lab</dc:title>
  <dc:creator>Bert Manzlak</dc:creator>
  <cp:lastModifiedBy>Bert Manzlak</cp:lastModifiedBy>
  <cp:revision>193</cp:revision>
  <cp:lastPrinted>2019-04-17T19:32:50Z</cp:lastPrinted>
  <dcterms:created xsi:type="dcterms:W3CDTF">2019-04-15T00:07:56Z</dcterms:created>
  <dcterms:modified xsi:type="dcterms:W3CDTF">2019-05-12T15:11:19Z</dcterms:modified>
</cp:coreProperties>
</file>