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972" r:id="rId3"/>
    <p:sldId id="317" r:id="rId4"/>
    <p:sldId id="262" r:id="rId5"/>
    <p:sldId id="941" r:id="rId6"/>
    <p:sldId id="949" r:id="rId7"/>
    <p:sldId id="843" r:id="rId8"/>
    <p:sldId id="944" r:id="rId9"/>
    <p:sldId id="294" r:id="rId10"/>
    <p:sldId id="845" r:id="rId11"/>
    <p:sldId id="885" r:id="rId12"/>
    <p:sldId id="971" r:id="rId13"/>
    <p:sldId id="970" r:id="rId14"/>
    <p:sldId id="838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0FCC79-F54F-4244-B6F5-D29287DA5585}">
          <p14:sldIdLst>
            <p14:sldId id="256"/>
            <p14:sldId id="972"/>
            <p14:sldId id="317"/>
            <p14:sldId id="262"/>
            <p14:sldId id="941"/>
            <p14:sldId id="949"/>
            <p14:sldId id="843"/>
            <p14:sldId id="944"/>
            <p14:sldId id="294"/>
            <p14:sldId id="845"/>
            <p14:sldId id="885"/>
            <p14:sldId id="971"/>
            <p14:sldId id="970"/>
            <p14:sldId id="8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3"/>
    <a:srgbClr val="D0D8E8"/>
    <a:srgbClr val="E9EDF4"/>
    <a:srgbClr val="00FA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482" autoAdjust="0"/>
    <p:restoredTop sz="90668" autoAdjust="0"/>
  </p:normalViewPr>
  <p:slideViewPr>
    <p:cSldViewPr>
      <p:cViewPr varScale="1">
        <p:scale>
          <a:sx n="117" d="100"/>
          <a:sy n="117" d="100"/>
        </p:scale>
        <p:origin x="176" y="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19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91,7</a:t>
            </a:r>
          </a:p>
          <a:p>
            <a:pPr marL="0" indent="0">
              <a:buNone/>
            </a:pPr>
            <a:r>
              <a:rPr lang="en-US" sz="1200" dirty="0"/>
              <a:t>338,04</a:t>
            </a:r>
          </a:p>
          <a:p>
            <a:pPr marL="0" indent="0">
              <a:buNone/>
            </a:pPr>
            <a:r>
              <a:rPr lang="en-US" sz="1200" dirty="0"/>
              <a:t>---</a:t>
            </a:r>
          </a:p>
          <a:p>
            <a:pPr marL="0" indent="0">
              <a:buNone/>
            </a:pPr>
            <a:r>
              <a:rPr lang="en-US" sz="1200" dirty="0"/>
              <a:t>Variance analysis thresholds at </a:t>
            </a:r>
            <a:r>
              <a:rPr lang="en-US" sz="1200" u="sng" dirty="0"/>
              <a:t>subproject level (Level 2)</a:t>
            </a:r>
            <a:r>
              <a:rPr lang="en-US" sz="1200" dirty="0"/>
              <a:t>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Cumulative Cost Variance threshold: </a:t>
            </a:r>
            <a:r>
              <a:rPr lang="en-US" sz="1200" u="sng" dirty="0"/>
              <a:t>CPI &lt; 0.95 and CV &lt; - 0.5 M€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Cum Schedule Variance threshold: SPI &lt; 0.95 and SV &lt; - 0.5 M€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Note: These values are fairly tight since we have re-</a:t>
            </a:r>
            <a:r>
              <a:rPr lang="en-US" sz="1200" dirty="0" err="1"/>
              <a:t>baselined</a:t>
            </a:r>
            <a:r>
              <a:rPr lang="en-US" sz="1200" dirty="0"/>
              <a:t> each year</a:t>
            </a:r>
            <a:endParaRPr lang="sv-SE" sz="12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44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457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64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Welcome and ESS/NSS </a:t>
            </a:r>
            <a:br>
              <a:rPr lang="en-GB" sz="4000" dirty="0"/>
            </a:br>
            <a:r>
              <a:rPr lang="en-GB" sz="4000" dirty="0"/>
              <a:t>Project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Shane Kennedy</a:t>
            </a:r>
          </a:p>
          <a:p>
            <a:r>
              <a:rPr lang="en-GB" sz="2000" dirty="0">
                <a:solidFill>
                  <a:schemeClr val="bg1"/>
                </a:solidFill>
              </a:rPr>
              <a:t>Deputy Director for Science </a:t>
            </a:r>
          </a:p>
          <a:p>
            <a:r>
              <a:rPr lang="en-GB" sz="2000" dirty="0">
                <a:solidFill>
                  <a:schemeClr val="bg1"/>
                </a:solidFill>
              </a:rPr>
              <a:t>and NSS Project Leader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5949280"/>
            <a:ext cx="5760640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Joint STAP meeting: Users &amp; Samples/Sample Environment, 2-3 April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6BA26-7BDB-4649-AFBC-FF15CA8E38AB}"/>
              </a:ext>
            </a:extLst>
          </p:cNvPr>
          <p:cNvSpPr txBox="1"/>
          <p:nvPr/>
        </p:nvSpPr>
        <p:spPr>
          <a:xfrm>
            <a:off x="8748464" y="6669940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45´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Recent &amp; upcoming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83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6" y="242586"/>
            <a:ext cx="6966774" cy="1025524"/>
          </a:xfrm>
        </p:spPr>
        <p:txBody>
          <a:bodyPr>
            <a:noAutofit/>
          </a:bodyPr>
          <a:lstStyle/>
          <a:p>
            <a:r>
              <a:rPr lang="en-US" dirty="0"/>
              <a:t>NSS Major Procurements: </a:t>
            </a:r>
            <a:br>
              <a:rPr lang="en-US" sz="2400" b="1" dirty="0"/>
            </a:br>
            <a:r>
              <a:rPr lang="en-US" sz="2400" dirty="0"/>
              <a:t>Neutron bunker &amp; Common guide shielding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94" t="4742" r="6215" b="4742"/>
          <a:stretch/>
        </p:blipFill>
        <p:spPr>
          <a:xfrm>
            <a:off x="5364088" y="3971267"/>
            <a:ext cx="3408680" cy="19780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04EE0-EBCB-6A42-9AE0-EB9C231079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439" y="1827748"/>
            <a:ext cx="3366437" cy="16732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D5E79B-93D1-D143-AED7-50C9DC0B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38448"/>
            <a:ext cx="5288825" cy="2135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Shielding work packages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1. Neutron Bunker </a:t>
            </a:r>
            <a:r>
              <a:rPr lang="en-US" sz="1200" i="1" dirty="0">
                <a:solidFill>
                  <a:srgbClr val="0000FF"/>
                </a:solidFill>
              </a:rPr>
              <a:t>(Total Budget = 18 M€)</a:t>
            </a:r>
          </a:p>
          <a:p>
            <a:pPr>
              <a:spcBef>
                <a:spcPts val="225"/>
              </a:spcBef>
              <a:buFont typeface="System Font Regular"/>
              <a:buChar char="-"/>
            </a:pPr>
            <a:r>
              <a:rPr lang="en-US" sz="1200" dirty="0">
                <a:solidFill>
                  <a:srgbClr val="002060"/>
                </a:solidFill>
              </a:rPr>
              <a:t>Bunker shielding material changed from steel/HDPE to Heavy Concrete</a:t>
            </a:r>
          </a:p>
          <a:p>
            <a:pPr>
              <a:spcBef>
                <a:spcPts val="225"/>
              </a:spcBef>
              <a:buFont typeface="System Font Regular"/>
              <a:buChar char="-"/>
            </a:pPr>
            <a:r>
              <a:rPr lang="en-US" sz="1200" dirty="0">
                <a:solidFill>
                  <a:srgbClr val="002060"/>
                </a:solidFill>
              </a:rPr>
              <a:t>Bunker wall thickness unchanged (at 3.5 m)</a:t>
            </a:r>
          </a:p>
          <a:p>
            <a:pPr>
              <a:spcBef>
                <a:spcPts val="225"/>
              </a:spcBef>
              <a:buFont typeface="System Font Regular"/>
              <a:buChar char="-"/>
            </a:pPr>
            <a:r>
              <a:rPr lang="en-US" sz="1200" dirty="0">
                <a:solidFill>
                  <a:srgbClr val="002060"/>
                </a:solidFill>
              </a:rPr>
              <a:t>Bunker roof is now stepped (from 1.5 m -&gt; 1.0 m) &amp; 30 % lighter.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2. Common Guide shielding </a:t>
            </a:r>
            <a:r>
              <a:rPr lang="en-US" sz="1200" i="1" dirty="0">
                <a:solidFill>
                  <a:srgbClr val="0000FF"/>
                </a:solidFill>
              </a:rPr>
              <a:t>(Cost Est. ~ 10 M€)</a:t>
            </a:r>
          </a:p>
          <a:p>
            <a:pPr>
              <a:spcBef>
                <a:spcPts val="225"/>
              </a:spcBef>
              <a:buFont typeface="System Font Regular"/>
              <a:buChar char="-"/>
            </a:pPr>
            <a:r>
              <a:rPr lang="en-US" sz="1200" dirty="0">
                <a:solidFill>
                  <a:srgbClr val="002060"/>
                </a:solidFill>
              </a:rPr>
              <a:t>Scope set to 9 neutron instruments Instruments </a:t>
            </a:r>
            <a:r>
              <a:rPr lang="en-US" sz="1200" i="1" dirty="0">
                <a:solidFill>
                  <a:srgbClr val="002060"/>
                </a:solidFill>
              </a:rPr>
              <a:t>(more may join)</a:t>
            </a:r>
          </a:p>
          <a:p>
            <a:pPr>
              <a:spcBef>
                <a:spcPts val="225"/>
              </a:spcBef>
              <a:buFont typeface="System Font Regular"/>
              <a:buChar char="-"/>
            </a:pPr>
            <a:r>
              <a:rPr lang="en-US" sz="1200" dirty="0">
                <a:solidFill>
                  <a:srgbClr val="002060"/>
                </a:solidFill>
              </a:rPr>
              <a:t>Concept: 50-70 cm concrete + 0-20 cm steel inner</a:t>
            </a:r>
          </a:p>
          <a:p>
            <a:pPr>
              <a:spcBef>
                <a:spcPts val="225"/>
              </a:spcBef>
              <a:buFont typeface="System Font Regular"/>
              <a:buChar char="-"/>
            </a:pPr>
            <a:r>
              <a:rPr lang="en-US" sz="1200" dirty="0">
                <a:solidFill>
                  <a:srgbClr val="002060"/>
                </a:solidFill>
              </a:rPr>
              <a:t>Neutronics &amp; mechanical design advancing to PDR &amp; costing (Jan 2019)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009F2F-A48E-8246-BA78-E2981D6B5E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26" b="9272"/>
          <a:stretch/>
        </p:blipFill>
        <p:spPr>
          <a:xfrm>
            <a:off x="251520" y="3967212"/>
            <a:ext cx="2016526" cy="2242986"/>
          </a:xfrm>
          <a:prstGeom prst="roundRect">
            <a:avLst>
              <a:gd name="adj" fmla="val 7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82CD64-51F2-EB4E-B8FA-8518D04AD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40" b="6587"/>
          <a:stretch/>
        </p:blipFill>
        <p:spPr>
          <a:xfrm>
            <a:off x="2411760" y="3970124"/>
            <a:ext cx="2641097" cy="2240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B437C-FED2-D840-AC2F-D39EE772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91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">
            <a:extLst>
              <a:ext uri="{FF2B5EF4-FFF2-40B4-BE49-F238E27FC236}">
                <a16:creationId xmlns:a16="http://schemas.microsoft.com/office/drawing/2014/main" id="{3D51AF3E-1EBC-A447-9079-5576CD0C1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032" y="1742648"/>
          <a:ext cx="5990453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837214324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3423582543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377678908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2633848143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3854433633"/>
                    </a:ext>
                  </a:extLst>
                </a:gridCol>
                <a:gridCol w="429067">
                  <a:extLst>
                    <a:ext uri="{9D8B030D-6E8A-4147-A177-3AD203B41FA5}">
                      <a16:colId xmlns:a16="http://schemas.microsoft.com/office/drawing/2014/main" val="3607277240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2018-2019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LOKI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SKADI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ESTIA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FREIA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NMX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MAGIC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HEIMDAL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DREAM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BEER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ODIN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0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CSPEC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BIFROST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MIRACLES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T-REX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VESPA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61" name="TG2 label">
            <a:extLst>
              <a:ext uri="{FF2B5EF4-FFF2-40B4-BE49-F238E27FC236}">
                <a16:creationId xmlns:a16="http://schemas.microsoft.com/office/drawing/2014/main" id="{02C15AC1-E1DD-BF48-9D23-01ED297C97FD}"/>
              </a:ext>
            </a:extLst>
          </p:cNvPr>
          <p:cNvGrpSpPr/>
          <p:nvPr/>
        </p:nvGrpSpPr>
        <p:grpSpPr>
          <a:xfrm>
            <a:off x="284803" y="1809104"/>
            <a:ext cx="1406877" cy="338494"/>
            <a:chOff x="4386767" y="6518649"/>
            <a:chExt cx="1406877" cy="33849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2D3573F-6670-F34C-9D18-E1AEA36D3797}"/>
                </a:ext>
              </a:extLst>
            </p:cNvPr>
            <p:cNvSpPr txBox="1"/>
            <p:nvPr/>
          </p:nvSpPr>
          <p:spPr>
            <a:xfrm>
              <a:off x="4659621" y="6518649"/>
              <a:ext cx="1134023" cy="338494"/>
            </a:xfrm>
            <a:prstGeom prst="rect">
              <a:avLst/>
            </a:prstGeom>
            <a:noFill/>
          </p:spPr>
          <p:txBody>
            <a:bodyPr wrap="none" lIns="91374" tIns="45690" rIns="91374" bIns="45690" rtlCol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002060"/>
                  </a:solidFill>
                  <a:sym typeface="Calibri"/>
                </a:rPr>
                <a:t>TG2 passed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80E5D08-9CDF-EB4E-A23B-02853B3450DA}"/>
                </a:ext>
              </a:extLst>
            </p:cNvPr>
            <p:cNvSpPr/>
            <p:nvPr/>
          </p:nvSpPr>
          <p:spPr>
            <a:xfrm>
              <a:off x="4386767" y="6562068"/>
              <a:ext cx="252000" cy="252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defTabSz="456870"/>
              <a:endParaRPr lang="en-US" dirty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85" name="Title 3">
            <a:extLst>
              <a:ext uri="{FF2B5EF4-FFF2-40B4-BE49-F238E27FC236}">
                <a16:creationId xmlns:a16="http://schemas.microsoft.com/office/drawing/2014/main" id="{FBA2C2B4-A110-D446-B435-EE42E4EE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3" y="86602"/>
            <a:ext cx="7473973" cy="13213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Next Six Months:  </a:t>
            </a:r>
            <a:br>
              <a:rPr lang="en-US" sz="2000" dirty="0"/>
            </a:br>
            <a:r>
              <a:rPr lang="en-US" sz="2000" dirty="0"/>
              <a:t>		•</a:t>
            </a:r>
            <a:r>
              <a:rPr lang="en-US" sz="2200" dirty="0"/>
              <a:t>First 8 instruments move into manufacturing* </a:t>
            </a:r>
            <a:br>
              <a:rPr lang="en-US" sz="2200" dirty="0"/>
            </a:br>
            <a:r>
              <a:rPr lang="en-US" sz="2200" dirty="0"/>
              <a:t>		•Prepare to install 4 instruments in E01</a:t>
            </a:r>
          </a:p>
        </p:txBody>
      </p:sp>
      <p:grpSp>
        <p:nvGrpSpPr>
          <p:cNvPr id="99" name="Final TG3 label" hidden="1">
            <a:extLst>
              <a:ext uri="{FF2B5EF4-FFF2-40B4-BE49-F238E27FC236}">
                <a16:creationId xmlns:a16="http://schemas.microsoft.com/office/drawing/2014/main" id="{F49ABF4D-0135-C14D-B824-F3FBB25A6628}"/>
              </a:ext>
            </a:extLst>
          </p:cNvPr>
          <p:cNvGrpSpPr/>
          <p:nvPr/>
        </p:nvGrpSpPr>
        <p:grpSpPr>
          <a:xfrm>
            <a:off x="323528" y="3933056"/>
            <a:ext cx="1239313" cy="338494"/>
            <a:chOff x="7506872" y="6632522"/>
            <a:chExt cx="1239313" cy="33849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A40D16F-928F-EE40-AD09-7EF1691980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6872" y="6662713"/>
              <a:ext cx="255600" cy="2556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 sz="160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55E497E-E885-FA49-B374-FA6CE95DCFCB}"/>
                </a:ext>
              </a:extLst>
            </p:cNvPr>
            <p:cNvSpPr txBox="1"/>
            <p:nvPr/>
          </p:nvSpPr>
          <p:spPr>
            <a:xfrm>
              <a:off x="7794904" y="6632522"/>
              <a:ext cx="951281" cy="338494"/>
            </a:xfrm>
            <a:prstGeom prst="rect">
              <a:avLst/>
            </a:prstGeom>
            <a:noFill/>
          </p:spPr>
          <p:txBody>
            <a:bodyPr wrap="none" lIns="91374" tIns="45690" rIns="91374" bIns="45690" rtlCol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002060"/>
                  </a:solidFill>
                  <a:sym typeface="Calibri"/>
                </a:rPr>
                <a:t>Final TG3</a:t>
              </a:r>
            </a:p>
          </p:txBody>
        </p:sp>
      </p:grpSp>
      <p:sp>
        <p:nvSpPr>
          <p:cNvPr id="199" name="6 Neutron...">
            <a:extLst>
              <a:ext uri="{FF2B5EF4-FFF2-40B4-BE49-F238E27FC236}">
                <a16:creationId xmlns:a16="http://schemas.microsoft.com/office/drawing/2014/main" id="{11074A78-BCE4-6342-8B00-4C7BC7F92675}"/>
              </a:ext>
            </a:extLst>
          </p:cNvPr>
          <p:cNvSpPr txBox="1"/>
          <p:nvPr/>
        </p:nvSpPr>
        <p:spPr>
          <a:xfrm>
            <a:off x="79416" y="6511671"/>
            <a:ext cx="2749404" cy="27699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2060"/>
                </a:solidFill>
              </a:rPr>
              <a:t>* Seven NBOA already in manufacturing</a:t>
            </a:r>
          </a:p>
        </p:txBody>
      </p:sp>
      <p:sp>
        <p:nvSpPr>
          <p:cNvPr id="103" name="FREIA TG2">
            <a:extLst>
              <a:ext uri="{FF2B5EF4-FFF2-40B4-BE49-F238E27FC236}">
                <a16:creationId xmlns:a16="http://schemas.microsoft.com/office/drawing/2014/main" id="{6F9C2116-3CD1-B94E-B176-FF6602FE09D9}"/>
              </a:ext>
            </a:extLst>
          </p:cNvPr>
          <p:cNvSpPr/>
          <p:nvPr/>
        </p:nvSpPr>
        <p:spPr>
          <a:xfrm>
            <a:off x="5795682" y="3118326"/>
            <a:ext cx="124804" cy="142586"/>
          </a:xfrm>
          <a:prstGeom prst="ellipse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456870"/>
            <a:endParaRPr lang="en-US">
              <a:solidFill>
                <a:prstClr val="white"/>
              </a:solidFill>
              <a:sym typeface="Calibri"/>
            </a:endParaRPr>
          </a:p>
        </p:txBody>
      </p:sp>
      <p:sp>
        <p:nvSpPr>
          <p:cNvPr id="102" name="MIRACLES TG2">
            <a:extLst>
              <a:ext uri="{FF2B5EF4-FFF2-40B4-BE49-F238E27FC236}">
                <a16:creationId xmlns:a16="http://schemas.microsoft.com/office/drawing/2014/main" id="{B9D05A3A-C378-3C4B-BB47-428ED33A769E}"/>
              </a:ext>
            </a:extLst>
          </p:cNvPr>
          <p:cNvSpPr/>
          <p:nvPr/>
        </p:nvSpPr>
        <p:spPr>
          <a:xfrm>
            <a:off x="5551979" y="5857595"/>
            <a:ext cx="142850" cy="146518"/>
          </a:xfrm>
          <a:prstGeom prst="ellipse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456870"/>
            <a:endParaRPr lang="en-US">
              <a:solidFill>
                <a:prstClr val="white"/>
              </a:solidFill>
              <a:sym typeface="Calibri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DFD2468-EFF4-8B4D-9F9A-1FEB10598D8D}"/>
              </a:ext>
            </a:extLst>
          </p:cNvPr>
          <p:cNvGrpSpPr/>
          <p:nvPr/>
        </p:nvGrpSpPr>
        <p:grpSpPr>
          <a:xfrm>
            <a:off x="323528" y="3933056"/>
            <a:ext cx="8103621" cy="934596"/>
            <a:chOff x="323528" y="3933056"/>
            <a:chExt cx="8103621" cy="934596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9F79C5AA-E09C-9241-AEE4-B4326B8C0BEE}"/>
                </a:ext>
              </a:extLst>
            </p:cNvPr>
            <p:cNvSpPr>
              <a:spLocks/>
            </p:cNvSpPr>
            <p:nvPr/>
          </p:nvSpPr>
          <p:spPr>
            <a:xfrm>
              <a:off x="323528" y="3974734"/>
              <a:ext cx="216000" cy="216000"/>
            </a:xfrm>
            <a:prstGeom prst="ellipse">
              <a:avLst/>
            </a:prstGeom>
            <a:solidFill>
              <a:srgbClr val="FFD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sv-S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E508A9D-0DBC-1545-A1E9-DA8D4D745FB2}"/>
                </a:ext>
              </a:extLst>
            </p:cNvPr>
            <p:cNvSpPr txBox="1"/>
            <p:nvPr/>
          </p:nvSpPr>
          <p:spPr>
            <a:xfrm>
              <a:off x="630453" y="3933056"/>
              <a:ext cx="883955" cy="338494"/>
            </a:xfrm>
            <a:prstGeom prst="rect">
              <a:avLst/>
            </a:prstGeom>
            <a:noFill/>
          </p:spPr>
          <p:txBody>
            <a:bodyPr wrap="none" lIns="91374" tIns="45690" rIns="91374" bIns="45690" rtlCol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002060"/>
                  </a:solidFill>
                  <a:sym typeface="Calibri"/>
                </a:rPr>
                <a:t>Sub-TG4</a:t>
              </a: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52CDBD0F-3364-164B-8E8C-EE310A950A70}"/>
                </a:ext>
              </a:extLst>
            </p:cNvPr>
            <p:cNvSpPr>
              <a:spLocks/>
            </p:cNvSpPr>
            <p:nvPr/>
          </p:nvSpPr>
          <p:spPr>
            <a:xfrm>
              <a:off x="8211149" y="4651652"/>
              <a:ext cx="216000" cy="216000"/>
            </a:xfrm>
            <a:prstGeom prst="ellipse">
              <a:avLst/>
            </a:prstGeom>
            <a:solidFill>
              <a:srgbClr val="FFD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sv-S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8" name="Oval 177">
            <a:extLst>
              <a:ext uri="{FF2B5EF4-FFF2-40B4-BE49-F238E27FC236}">
                <a16:creationId xmlns:a16="http://schemas.microsoft.com/office/drawing/2014/main" id="{94651C85-18A7-BB40-A432-B6D3BC4F8E87}"/>
              </a:ext>
            </a:extLst>
          </p:cNvPr>
          <p:cNvSpPr/>
          <p:nvPr/>
        </p:nvSpPr>
        <p:spPr>
          <a:xfrm>
            <a:off x="6182767" y="4579626"/>
            <a:ext cx="203162" cy="64023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374" tIns="45690" rIns="91374" bIns="45690" rtlCol="0" anchor="ctr"/>
          <a:lstStyle/>
          <a:p>
            <a:pPr algn="ctr" defTabSz="456870"/>
            <a:r>
              <a:rPr lang="en-US" sz="1200" dirty="0">
                <a:solidFill>
                  <a:prstClr val="white"/>
                </a:solidFill>
                <a:sym typeface="Calibri"/>
              </a:rPr>
              <a:t>21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3F3F40-3E30-C847-BDDF-8F593FBBCCAF}"/>
              </a:ext>
            </a:extLst>
          </p:cNvPr>
          <p:cNvGrpSpPr/>
          <p:nvPr/>
        </p:nvGrpSpPr>
        <p:grpSpPr>
          <a:xfrm>
            <a:off x="323552" y="2179559"/>
            <a:ext cx="8525043" cy="4536483"/>
            <a:chOff x="323552" y="2179559"/>
            <a:chExt cx="8525043" cy="4536483"/>
          </a:xfrm>
        </p:grpSpPr>
        <p:grpSp>
          <p:nvGrpSpPr>
            <p:cNvPr id="223" name="IDRs">
              <a:extLst>
                <a:ext uri="{FF2B5EF4-FFF2-40B4-BE49-F238E27FC236}">
                  <a16:creationId xmlns:a16="http://schemas.microsoft.com/office/drawing/2014/main" id="{2EBBA61E-EFCA-D042-8F75-35204CFE6049}"/>
                </a:ext>
              </a:extLst>
            </p:cNvPr>
            <p:cNvGrpSpPr/>
            <p:nvPr/>
          </p:nvGrpSpPr>
          <p:grpSpPr>
            <a:xfrm>
              <a:off x="323552" y="2179559"/>
              <a:ext cx="8115480" cy="4486183"/>
              <a:chOff x="755600" y="2179559"/>
              <a:chExt cx="8115480" cy="4486183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A46A334-5724-3043-A9C3-400D852F0AC4}"/>
                  </a:ext>
                </a:extLst>
              </p:cNvPr>
              <p:cNvSpPr txBox="1"/>
              <p:nvPr/>
            </p:nvSpPr>
            <p:spPr>
              <a:xfrm>
                <a:off x="1028146" y="2580795"/>
                <a:ext cx="15996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Intermediate </a:t>
                </a:r>
                <a:br>
                  <a:rPr lang="en-US" sz="1600" dirty="0">
                    <a:solidFill>
                      <a:srgbClr val="002060"/>
                    </a:solidFill>
                  </a:rPr>
                </a:br>
                <a:r>
                  <a:rPr lang="en-US" sz="1600" dirty="0">
                    <a:solidFill>
                      <a:srgbClr val="002060"/>
                    </a:solidFill>
                  </a:rPr>
                  <a:t>Design Review</a:t>
                </a:r>
              </a:p>
            </p:txBody>
          </p: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FBF8BDE6-229B-A749-BC70-7AB775053927}"/>
                  </a:ext>
                </a:extLst>
              </p:cNvPr>
              <p:cNvGrpSpPr/>
              <p:nvPr/>
            </p:nvGrpSpPr>
            <p:grpSpPr>
              <a:xfrm>
                <a:off x="755600" y="2179559"/>
                <a:ext cx="8115480" cy="4486183"/>
                <a:chOff x="755600" y="2179559"/>
                <a:chExt cx="8115480" cy="4486183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13C730D-A389-BD44-B802-68EB0923965F}"/>
                    </a:ext>
                  </a:extLst>
                </p:cNvPr>
                <p:cNvGrpSpPr/>
                <p:nvPr/>
              </p:nvGrpSpPr>
              <p:grpSpPr>
                <a:xfrm>
                  <a:off x="755600" y="2179559"/>
                  <a:ext cx="7668664" cy="4486183"/>
                  <a:chOff x="1190950" y="1826503"/>
                  <a:chExt cx="7668664" cy="4486183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5F7ADD11-DB0E-A840-8795-7B5481631E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09800" y="5522257"/>
                    <a:ext cx="256674" cy="192506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374" tIns="45690" rIns="91374" bIns="45690" rtlCol="0" anchor="ctr"/>
                  <a:lstStyle/>
                  <a:p>
                    <a:pPr algn="ctr" defTabSz="456870"/>
                    <a:endParaRPr lang="en-US">
                      <a:solidFill>
                        <a:prstClr val="white"/>
                      </a:solidFill>
                      <a:sym typeface="Calibri"/>
                    </a:endParaRPr>
                  </a:p>
                </p:txBody>
              </p: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D55D760D-4EF7-F645-8483-CCF1A8D170A6}"/>
                      </a:ext>
                    </a:extLst>
                  </p:cNvPr>
                  <p:cNvGrpSpPr/>
                  <p:nvPr/>
                </p:nvGrpSpPr>
                <p:grpSpPr>
                  <a:xfrm>
                    <a:off x="1190950" y="1826503"/>
                    <a:ext cx="7668664" cy="4486183"/>
                    <a:chOff x="1190950" y="1826503"/>
                    <a:chExt cx="7668664" cy="4486183"/>
                  </a:xfrm>
                </p:grpSpPr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EEF37A09-0C8C-684E-9EF6-10E615C68A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1190950" y="2427872"/>
                      <a:ext cx="216000" cy="20026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B5E8A7AF-3629-FB47-996C-CDFEA0E33D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153558" y="5229848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8541F087-0F12-544E-8ADE-3C11C69940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691321" y="5229848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9F7CBDFD-093B-B94B-A5D7-6441EE713B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945462" y="5228612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91480A85-6968-174A-8CFB-1A46F76B21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451386" y="5223385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401F4CE3-B7BA-A947-89CC-C380848182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833253" y="436101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D29F3528-5610-7A4D-8543-8B692E254A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209412" y="4309594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4721AD4A-B9D0-1F4D-9569-3FD47B1A33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709828" y="4309239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0332584F-DA84-F546-B8F3-4176A454DC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127363" y="4311551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B2F1D47A-BF38-204B-B179-338C4C38B8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896850" y="4337439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AA826265-5698-3947-A058-F6EDC2C232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391070" y="3422910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F6E72C9C-70F9-D24F-9AA5-AA8479D719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881382" y="3416830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B141F2F-D885-6F42-A09F-746B37A707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461415" y="4935353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85D2A7F9-9FA3-0241-9680-497D3214C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838653" y="497294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F1D3A8D2-9D69-6946-87EB-08A001D415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690426" y="4926052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7B9BC9C8-5708-784C-AE6B-04616E5DED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707753" y="461706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AE02D161-9286-C24A-BDC0-2AC2BA12A7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461415" y="4637975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D0D0435D-8F0F-1348-A952-88549B4F77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572827" y="461706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ADAB5520-9E6B-2144-BE1D-B128BFD046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311606" y="1826503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A51EC012-46DA-2549-98F8-562EED08CC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481088" y="1871521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1EE42ACD-033A-7343-9EAB-013F296104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821968" y="4005355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FD069D05-9406-1E44-9BA5-F560683955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8226801" y="4012312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923B447E-4695-1741-81AF-1B62812C73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195195" y="2191771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578425EE-64B6-A64E-B8C3-14D562EF7D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679146" y="217452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0A8C0DE6-3B03-2C4E-833A-D033E8A90B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671646" y="2173822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F43C711-AE48-A24C-A256-23CE7F9EAE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203431" y="5831834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EF473D5F-4E23-F34F-BC8F-ADF679B0FA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451008" y="5850729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D8E0D6A-47BD-E84C-82AE-C4FA806349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015486" y="3090438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4E053010-1665-5242-BF8A-6C8D79E4B9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704542" y="5528510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3AC730CA-F3C7-AD45-9C6A-C3AD8F3DBE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430104" y="5527372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5F1F0CED-D7F4-E04D-B1D8-DB71832A10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280579" y="6131667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4C7165D5-FCCA-AE4E-83E3-99A5344C3E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834625" y="613268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24FF4E3B-B863-B740-AE56-82BD671B58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5203419" y="370802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1810BEF0-1185-F040-BBEC-EB1D245A2B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471003" y="3710117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9D0C23C4-C4A9-8041-B9BA-5E2CAB13E5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882406" y="3742964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90604D5F-09E4-644D-BA2B-787B4F9831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8643614" y="2789671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9F62ADAF-EEE5-F644-B6DC-F92F50ECBD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6447510" y="282393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06600FD-1986-E94D-9395-8478A7EF1B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7447947" y="2456456"/>
                      <a:ext cx="216000" cy="180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4" tIns="45690" rIns="91374" bIns="45690" rtlCol="0" anchor="ctr"/>
                    <a:lstStyle/>
                    <a:p>
                      <a:pPr algn="ctr" defTabSz="456870"/>
                      <a:endParaRPr lang="en-US">
                        <a:solidFill>
                          <a:prstClr val="white"/>
                        </a:solidFill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C229F536-B88D-D341-A047-E7E5EE42435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556255" y="3736910"/>
                  <a:ext cx="216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74" tIns="45690" rIns="91374" bIns="45690" rtlCol="0" anchor="ctr"/>
                <a:lstStyle/>
                <a:p>
                  <a:pPr algn="ctr" defTabSz="456870"/>
                  <a:endParaRPr lang="en-US">
                    <a:solidFill>
                      <a:prstClr val="white"/>
                    </a:solidFill>
                    <a:sym typeface="Calibri"/>
                  </a:endParaRP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260366EC-C34C-B14A-A86F-5DC73111200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655080" y="2848436"/>
                  <a:ext cx="216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74" tIns="45690" rIns="91374" bIns="45690" rtlCol="0" anchor="ctr"/>
                <a:lstStyle/>
                <a:p>
                  <a:pPr algn="ctr" defTabSz="456870"/>
                  <a:endParaRPr lang="en-US">
                    <a:solidFill>
                      <a:prstClr val="white"/>
                    </a:solidFill>
                    <a:sym typeface="Calibri"/>
                  </a:endParaRPr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E230C6D3-21A8-534B-A412-2C00CF0B91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651167" y="4389595"/>
                  <a:ext cx="216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74" tIns="45690" rIns="91374" bIns="45690" rtlCol="0" anchor="ctr"/>
                <a:lstStyle/>
                <a:p>
                  <a:pPr algn="ctr" defTabSz="456870"/>
                  <a:endParaRPr lang="en-US">
                    <a:solidFill>
                      <a:prstClr val="white"/>
                    </a:solidFill>
                    <a:sym typeface="Calibri"/>
                  </a:endParaRPr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F8261FFB-B372-B74A-9D13-89DA545ECB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645139" y="5576441"/>
                  <a:ext cx="216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74" tIns="45690" rIns="91374" bIns="45690" rtlCol="0" anchor="ctr"/>
                <a:lstStyle/>
                <a:p>
                  <a:pPr algn="ctr" defTabSz="456870"/>
                  <a:endParaRPr lang="en-US">
                    <a:solidFill>
                      <a:prstClr val="white"/>
                    </a:solidFill>
                    <a:sym typeface="Calibri"/>
                  </a:endParaRPr>
                </a:p>
              </p:txBody>
            </p:sp>
          </p:grpSp>
        </p:grp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F0FC031-78D4-784C-AF33-C1F81314E0D8}"/>
                </a:ext>
              </a:extLst>
            </p:cNvPr>
            <p:cNvSpPr>
              <a:spLocks/>
            </p:cNvSpPr>
            <p:nvPr/>
          </p:nvSpPr>
          <p:spPr>
            <a:xfrm>
              <a:off x="8632595" y="5558027"/>
              <a:ext cx="216000" cy="18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1FBF5CC-2413-E944-A991-5DDCD3D6324D}"/>
                </a:ext>
              </a:extLst>
            </p:cNvPr>
            <p:cNvSpPr>
              <a:spLocks/>
            </p:cNvSpPr>
            <p:nvPr/>
          </p:nvSpPr>
          <p:spPr>
            <a:xfrm>
              <a:off x="8632595" y="4673029"/>
              <a:ext cx="216000" cy="18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8CE7CAC-2AAA-2746-9846-622C1FC1642D}"/>
                </a:ext>
              </a:extLst>
            </p:cNvPr>
            <p:cNvSpPr>
              <a:spLocks/>
            </p:cNvSpPr>
            <p:nvPr/>
          </p:nvSpPr>
          <p:spPr>
            <a:xfrm>
              <a:off x="8632595" y="3760851"/>
              <a:ext cx="216000" cy="18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A98EB95-81E2-CE40-8690-914972762C42}"/>
                </a:ext>
              </a:extLst>
            </p:cNvPr>
            <p:cNvSpPr>
              <a:spLocks/>
            </p:cNvSpPr>
            <p:nvPr/>
          </p:nvSpPr>
          <p:spPr>
            <a:xfrm>
              <a:off x="8632595" y="4371692"/>
              <a:ext cx="216000" cy="18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3D84C59F-7F90-5C4E-BBB1-AB5B83C6B557}"/>
                </a:ext>
              </a:extLst>
            </p:cNvPr>
            <p:cNvSpPr>
              <a:spLocks/>
            </p:cNvSpPr>
            <p:nvPr/>
          </p:nvSpPr>
          <p:spPr>
            <a:xfrm>
              <a:off x="8632595" y="6199161"/>
              <a:ext cx="216000" cy="18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5A39C7A-0247-3147-9467-8D8A6AF0C212}"/>
                </a:ext>
              </a:extLst>
            </p:cNvPr>
            <p:cNvSpPr>
              <a:spLocks/>
            </p:cNvSpPr>
            <p:nvPr/>
          </p:nvSpPr>
          <p:spPr>
            <a:xfrm>
              <a:off x="8632595" y="6536042"/>
              <a:ext cx="216000" cy="18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endParaRPr lang="en-US">
                <a:solidFill>
                  <a:prstClr val="white"/>
                </a:solidFill>
                <a:sym typeface="Calibri"/>
              </a:endParaRPr>
            </a:p>
          </p:txBody>
        </p:sp>
      </p:grpSp>
      <p:grpSp>
        <p:nvGrpSpPr>
          <p:cNvPr id="211" name="IKON, ICB, SAC, Council, IKRC">
            <a:extLst>
              <a:ext uri="{FF2B5EF4-FFF2-40B4-BE49-F238E27FC236}">
                <a16:creationId xmlns:a16="http://schemas.microsoft.com/office/drawing/2014/main" id="{FEF6230D-E5BA-7644-A54D-8E622E7CEC06}"/>
              </a:ext>
            </a:extLst>
          </p:cNvPr>
          <p:cNvGrpSpPr/>
          <p:nvPr/>
        </p:nvGrpSpPr>
        <p:grpSpPr>
          <a:xfrm>
            <a:off x="3701513" y="2163175"/>
            <a:ext cx="3534783" cy="4578193"/>
            <a:chOff x="4112653" y="2163175"/>
            <a:chExt cx="3534783" cy="457819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D894D8D-711F-B546-B459-27029DD0116B}"/>
                </a:ext>
              </a:extLst>
            </p:cNvPr>
            <p:cNvSpPr txBox="1"/>
            <p:nvPr/>
          </p:nvSpPr>
          <p:spPr>
            <a:xfrm rot="16200000">
              <a:off x="3453786" y="3976490"/>
              <a:ext cx="153317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400" dirty="0">
                  <a:solidFill>
                    <a:prstClr val="black"/>
                  </a:solidFill>
                  <a:sym typeface="Calibri"/>
                </a:rPr>
                <a:t>ILL-ESS User Meeting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D5D71AF-561A-4243-9647-78CC32835E00}"/>
                </a:ext>
              </a:extLst>
            </p:cNvPr>
            <p:cNvCxnSpPr/>
            <p:nvPr/>
          </p:nvCxnSpPr>
          <p:spPr>
            <a:xfrm>
              <a:off x="5210099" y="2169368"/>
              <a:ext cx="0" cy="4572000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431B7D1-4633-C34C-9D8D-D2DAF494DF9E}"/>
                </a:ext>
              </a:extLst>
            </p:cNvPr>
            <p:cNvSpPr txBox="1"/>
            <p:nvPr/>
          </p:nvSpPr>
          <p:spPr>
            <a:xfrm rot="16200000">
              <a:off x="4778442" y="3983208"/>
              <a:ext cx="8832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00B050"/>
                  </a:solidFill>
                  <a:sym typeface="Calibri"/>
                </a:rPr>
                <a:t>Council-14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E42002-55E0-4944-B16E-B0E6C475A219}"/>
                </a:ext>
              </a:extLst>
            </p:cNvPr>
            <p:cNvCxnSpPr/>
            <p:nvPr/>
          </p:nvCxnSpPr>
          <p:spPr>
            <a:xfrm>
              <a:off x="6135664" y="2169368"/>
              <a:ext cx="0" cy="4572000"/>
            </a:xfrm>
            <a:prstGeom prst="line">
              <a:avLst/>
            </a:prstGeom>
            <a:ln>
              <a:solidFill>
                <a:srgbClr val="B4009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C465CA5-6F6D-B949-B2BD-FF7B29870A57}"/>
                </a:ext>
              </a:extLst>
            </p:cNvPr>
            <p:cNvSpPr txBox="1"/>
            <p:nvPr/>
          </p:nvSpPr>
          <p:spPr>
            <a:xfrm rot="16200000">
              <a:off x="5827383" y="2670293"/>
              <a:ext cx="6266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B40096"/>
                  </a:solidFill>
                </a:rPr>
                <a:t>IKON16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388528-8C83-4E4B-8111-17274F57746C}"/>
                </a:ext>
              </a:extLst>
            </p:cNvPr>
            <p:cNvCxnSpPr/>
            <p:nvPr/>
          </p:nvCxnSpPr>
          <p:spPr>
            <a:xfrm>
              <a:off x="4319292" y="2169368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5F3281-2E6A-D74C-B112-1CCE14836D88}"/>
                </a:ext>
              </a:extLst>
            </p:cNvPr>
            <p:cNvCxnSpPr/>
            <p:nvPr/>
          </p:nvCxnSpPr>
          <p:spPr>
            <a:xfrm>
              <a:off x="4625930" y="2169368"/>
              <a:ext cx="0" cy="4572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07ED502-BC88-7D48-82B3-75910F5A9387}"/>
                </a:ext>
              </a:extLst>
            </p:cNvPr>
            <p:cNvCxnSpPr/>
            <p:nvPr/>
          </p:nvCxnSpPr>
          <p:spPr>
            <a:xfrm>
              <a:off x="4499990" y="2169368"/>
              <a:ext cx="0" cy="457200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C0B82F3-60EB-6145-AFA3-41D1467A7E2C}"/>
                </a:ext>
              </a:extLst>
            </p:cNvPr>
            <p:cNvSpPr txBox="1"/>
            <p:nvPr/>
          </p:nvSpPr>
          <p:spPr>
            <a:xfrm rot="16200000">
              <a:off x="4242670" y="4986501"/>
              <a:ext cx="4809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0000FF"/>
                  </a:solidFill>
                  <a:sym typeface="Calibri"/>
                </a:rPr>
                <a:t>ICB11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EB7823-F7C8-864E-9A22-7A3ADE9CDFC4}"/>
                </a:ext>
              </a:extLst>
            </p:cNvPr>
            <p:cNvCxnSpPr/>
            <p:nvPr/>
          </p:nvCxnSpPr>
          <p:spPr>
            <a:xfrm>
              <a:off x="7524326" y="2169368"/>
              <a:ext cx="0" cy="4572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F09F61-12CB-F649-8261-78406D5FB4EF}"/>
                </a:ext>
              </a:extLst>
            </p:cNvPr>
            <p:cNvSpPr txBox="1"/>
            <p:nvPr/>
          </p:nvSpPr>
          <p:spPr>
            <a:xfrm rot="16200000">
              <a:off x="7260503" y="6010228"/>
              <a:ext cx="52764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FF0000"/>
                  </a:solidFill>
                  <a:sym typeface="Calibri"/>
                </a:rPr>
                <a:t>SAC22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4A2797-8584-0D42-8FAF-DB5D1CF11FA8}"/>
                </a:ext>
              </a:extLst>
            </p:cNvPr>
            <p:cNvCxnSpPr/>
            <p:nvPr/>
          </p:nvCxnSpPr>
          <p:spPr>
            <a:xfrm>
              <a:off x="7380310" y="2169368"/>
              <a:ext cx="0" cy="457200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637910E-0477-1D42-AC2E-DCB98075B09D}"/>
                </a:ext>
              </a:extLst>
            </p:cNvPr>
            <p:cNvSpPr txBox="1"/>
            <p:nvPr/>
          </p:nvSpPr>
          <p:spPr>
            <a:xfrm rot="16200000">
              <a:off x="7139859" y="4389089"/>
              <a:ext cx="4809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0000FF"/>
                  </a:solidFill>
                  <a:sym typeface="Calibri"/>
                </a:rPr>
                <a:t>ICB12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DE88D6B-CF66-0A43-979D-F70DA8C14C40}"/>
                </a:ext>
              </a:extLst>
            </p:cNvPr>
            <p:cNvCxnSpPr/>
            <p:nvPr/>
          </p:nvCxnSpPr>
          <p:spPr>
            <a:xfrm>
              <a:off x="4374460" y="2169368"/>
              <a:ext cx="0" cy="4572000"/>
            </a:xfrm>
            <a:prstGeom prst="line">
              <a:avLst/>
            </a:prstGeom>
            <a:ln>
              <a:solidFill>
                <a:srgbClr val="FF7D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037E109A-0D10-0142-BC48-FE10A775982E}"/>
                </a:ext>
              </a:extLst>
            </p:cNvPr>
            <p:cNvSpPr txBox="1"/>
            <p:nvPr/>
          </p:nvSpPr>
          <p:spPr>
            <a:xfrm rot="16200000">
              <a:off x="4076480" y="6263440"/>
              <a:ext cx="58650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FF7D00"/>
                  </a:solidFill>
                  <a:sym typeface="Calibri"/>
                </a:rPr>
                <a:t>IKRC16</a:t>
              </a: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E9765E8-AC54-734A-B4A8-0C27BED3CA34}"/>
                </a:ext>
              </a:extLst>
            </p:cNvPr>
            <p:cNvCxnSpPr/>
            <p:nvPr/>
          </p:nvCxnSpPr>
          <p:spPr>
            <a:xfrm>
              <a:off x="5686340" y="2169368"/>
              <a:ext cx="0" cy="4572000"/>
            </a:xfrm>
            <a:prstGeom prst="line">
              <a:avLst/>
            </a:prstGeom>
            <a:ln>
              <a:solidFill>
                <a:srgbClr val="FF7D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BB0DB5D-EA3C-5B4F-B506-9A91F0B3CF75}"/>
                </a:ext>
              </a:extLst>
            </p:cNvPr>
            <p:cNvSpPr txBox="1"/>
            <p:nvPr/>
          </p:nvSpPr>
          <p:spPr>
            <a:xfrm rot="16200000">
              <a:off x="5388360" y="6095307"/>
              <a:ext cx="58650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FF7D00"/>
                  </a:solidFill>
                  <a:sym typeface="Calibri"/>
                </a:rPr>
                <a:t>IKRC16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1778854-3871-C545-BDE0-48D6C66DF515}"/>
                </a:ext>
              </a:extLst>
            </p:cNvPr>
            <p:cNvCxnSpPr/>
            <p:nvPr/>
          </p:nvCxnSpPr>
          <p:spPr>
            <a:xfrm>
              <a:off x="7014978" y="2163175"/>
              <a:ext cx="0" cy="4572000"/>
            </a:xfrm>
            <a:prstGeom prst="line">
              <a:avLst/>
            </a:prstGeom>
            <a:ln>
              <a:solidFill>
                <a:srgbClr val="FF7D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6B90548-4EAF-C34A-848C-646F6801BFC6}"/>
                </a:ext>
              </a:extLst>
            </p:cNvPr>
            <p:cNvSpPr txBox="1"/>
            <p:nvPr/>
          </p:nvSpPr>
          <p:spPr>
            <a:xfrm rot="16200000">
              <a:off x="6782689" y="6030024"/>
              <a:ext cx="58650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FF7D00"/>
                  </a:solidFill>
                  <a:sym typeface="Calibri"/>
                </a:rPr>
                <a:t>IKRC16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FB32EB7-DD0F-2948-9266-96B2B8735AE9}"/>
                </a:ext>
              </a:extLst>
            </p:cNvPr>
            <p:cNvSpPr txBox="1"/>
            <p:nvPr/>
          </p:nvSpPr>
          <p:spPr>
            <a:xfrm rot="16200000">
              <a:off x="4354896" y="5586001"/>
              <a:ext cx="5277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456870"/>
              <a:r>
                <a:rPr lang="en-US" sz="1600" dirty="0">
                  <a:solidFill>
                    <a:srgbClr val="FF0000"/>
                  </a:solidFill>
                  <a:sym typeface="Calibri"/>
                </a:rPr>
                <a:t>SAC21</a:t>
              </a:r>
            </a:p>
          </p:txBody>
        </p:sp>
      </p:grpSp>
      <p:sp>
        <p:nvSpPr>
          <p:cNvPr id="209" name="Oval 208">
            <a:extLst>
              <a:ext uri="{FF2B5EF4-FFF2-40B4-BE49-F238E27FC236}">
                <a16:creationId xmlns:a16="http://schemas.microsoft.com/office/drawing/2014/main" id="{C5489A59-D2CD-6E4A-95C0-DCF7EE9CD40B}"/>
              </a:ext>
            </a:extLst>
          </p:cNvPr>
          <p:cNvSpPr/>
          <p:nvPr/>
        </p:nvSpPr>
        <p:spPr>
          <a:xfrm>
            <a:off x="6623858" y="2899145"/>
            <a:ext cx="203162" cy="64023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374" tIns="45690" rIns="91374" bIns="45690" rtlCol="0" anchor="ctr"/>
          <a:lstStyle/>
          <a:p>
            <a:pPr algn="ctr" defTabSz="456870"/>
            <a:r>
              <a:rPr lang="en-US" sz="1200" dirty="0">
                <a:solidFill>
                  <a:prstClr val="white"/>
                </a:solidFill>
                <a:sym typeface="Calibri"/>
              </a:rPr>
              <a:t>29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77126A3-EF6C-3347-9FB5-1834CBFAF6BC}"/>
              </a:ext>
            </a:extLst>
          </p:cNvPr>
          <p:cNvCxnSpPr/>
          <p:nvPr/>
        </p:nvCxnSpPr>
        <p:spPr>
          <a:xfrm>
            <a:off x="8715581" y="2178819"/>
            <a:ext cx="0" cy="4572000"/>
          </a:xfrm>
          <a:prstGeom prst="line">
            <a:avLst/>
          </a:prstGeom>
          <a:ln>
            <a:solidFill>
              <a:srgbClr val="B4009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2112B708-D563-3541-9AA9-8246DD69358F}"/>
              </a:ext>
            </a:extLst>
          </p:cNvPr>
          <p:cNvSpPr txBox="1"/>
          <p:nvPr/>
        </p:nvSpPr>
        <p:spPr>
          <a:xfrm rot="16200000">
            <a:off x="8407300" y="2679744"/>
            <a:ext cx="62664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defTabSz="456870"/>
            <a:r>
              <a:rPr lang="en-US" sz="1600" dirty="0">
                <a:solidFill>
                  <a:srgbClr val="B40096"/>
                </a:solidFill>
              </a:rPr>
              <a:t>IKON17</a:t>
            </a:r>
          </a:p>
        </p:txBody>
      </p:sp>
      <p:grpSp>
        <p:nvGrpSpPr>
          <p:cNvPr id="3" name="STAPs">
            <a:extLst>
              <a:ext uri="{FF2B5EF4-FFF2-40B4-BE49-F238E27FC236}">
                <a16:creationId xmlns:a16="http://schemas.microsoft.com/office/drawing/2014/main" id="{F1458DA4-BE9C-A14B-A921-2764B3939EEA}"/>
              </a:ext>
            </a:extLst>
          </p:cNvPr>
          <p:cNvGrpSpPr/>
          <p:nvPr/>
        </p:nvGrpSpPr>
        <p:grpSpPr>
          <a:xfrm>
            <a:off x="251520" y="2163515"/>
            <a:ext cx="6984776" cy="4572000"/>
            <a:chOff x="655732" y="2163515"/>
            <a:chExt cx="6984776" cy="4572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2465252-4A31-3B4D-9ABB-59CE5FBCC89A}"/>
                </a:ext>
              </a:extLst>
            </p:cNvPr>
            <p:cNvGrpSpPr/>
            <p:nvPr/>
          </p:nvGrpSpPr>
          <p:grpSpPr>
            <a:xfrm>
              <a:off x="655732" y="2163515"/>
              <a:ext cx="6971914" cy="4572000"/>
              <a:chOff x="655732" y="2163515"/>
              <a:chExt cx="6971914" cy="45720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C21AB0A-2765-324D-963E-39C39764DB4A}"/>
                  </a:ext>
                </a:extLst>
              </p:cNvPr>
              <p:cNvGrpSpPr/>
              <p:nvPr/>
            </p:nvGrpSpPr>
            <p:grpSpPr>
              <a:xfrm>
                <a:off x="655732" y="2163515"/>
                <a:ext cx="6971914" cy="4572000"/>
                <a:chOff x="2270237" y="2156787"/>
                <a:chExt cx="6971914" cy="4572000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D7BE9EB0-3154-624E-9992-7BBEF45B1AA9}"/>
                    </a:ext>
                  </a:extLst>
                </p:cNvPr>
                <p:cNvSpPr/>
                <p:nvPr/>
              </p:nvSpPr>
              <p:spPr>
                <a:xfrm>
                  <a:off x="2270237" y="2241638"/>
                  <a:ext cx="320842" cy="240632"/>
                </a:xfrm>
                <a:prstGeom prst="ellipse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74" tIns="45690" rIns="91374" bIns="45690" rtlCol="0" anchor="ctr"/>
                <a:lstStyle/>
                <a:p>
                  <a:pPr algn="ctr" defTabSz="456870"/>
                  <a:endParaRPr lang="en-US">
                    <a:solidFill>
                      <a:prstClr val="white"/>
                    </a:solidFill>
                    <a:sym typeface="Calibri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787161C-89D0-F944-BCD7-A40A542CB8B3}"/>
                    </a:ext>
                  </a:extLst>
                </p:cNvPr>
                <p:cNvSpPr txBox="1"/>
                <p:nvPr/>
              </p:nvSpPr>
              <p:spPr>
                <a:xfrm>
                  <a:off x="2620865" y="2205519"/>
                  <a:ext cx="585476" cy="338494"/>
                </a:xfrm>
                <a:prstGeom prst="rect">
                  <a:avLst/>
                </a:prstGeom>
                <a:noFill/>
              </p:spPr>
              <p:txBody>
                <a:bodyPr wrap="none" lIns="91374" tIns="45690" rIns="91374" bIns="45690" rtlCol="0">
                  <a:spAutoFit/>
                </a:bodyPr>
                <a:lstStyle/>
                <a:p>
                  <a:pPr defTabSz="456870"/>
                  <a:r>
                    <a:rPr lang="en-US" sz="1600" dirty="0">
                      <a:solidFill>
                        <a:srgbClr val="002060"/>
                      </a:solidFill>
                      <a:sym typeface="Calibri"/>
                    </a:rPr>
                    <a:t>STAP</a:t>
                  </a: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D54BC55-0EBE-AE43-A0F3-B4F49DBB982B}"/>
                    </a:ext>
                  </a:extLst>
                </p:cNvPr>
                <p:cNvSpPr/>
                <p:nvPr/>
              </p:nvSpPr>
              <p:spPr>
                <a:xfrm>
                  <a:off x="6456856" y="3681036"/>
                  <a:ext cx="191083" cy="658711"/>
                </a:xfrm>
                <a:prstGeom prst="ellipse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91374" tIns="45690" rIns="91374" bIns="45690" rtlCol="0" anchor="ctr"/>
                <a:lstStyle/>
                <a:p>
                  <a:pPr algn="ctr" defTabSz="456870"/>
                  <a:r>
                    <a:rPr lang="en-US" sz="1200" dirty="0">
                      <a:solidFill>
                        <a:prstClr val="white"/>
                      </a:solidFill>
                      <a:sym typeface="Calibri"/>
                    </a:rPr>
                    <a:t>18-19</a:t>
                  </a: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083B0519-DD6A-B74D-849B-6B8F9F1007F4}"/>
                    </a:ext>
                  </a:extLst>
                </p:cNvPr>
                <p:cNvSpPr/>
                <p:nvPr/>
              </p:nvSpPr>
              <p:spPr>
                <a:xfrm>
                  <a:off x="6421892" y="2924897"/>
                  <a:ext cx="160348" cy="696689"/>
                </a:xfrm>
                <a:prstGeom prst="ellipse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91374" tIns="45690" rIns="91374" bIns="45690" rtlCol="0" anchor="ctr"/>
                <a:lstStyle/>
                <a:p>
                  <a:pPr algn="ctr" defTabSz="456870"/>
                  <a:r>
                    <a:rPr lang="en-US" sz="1200" dirty="0">
                      <a:solidFill>
                        <a:prstClr val="white"/>
                      </a:solidFill>
                      <a:sym typeface="Calibri"/>
                    </a:rPr>
                    <a:t>16-17</a:t>
                  </a: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C7FA767-D1AE-E640-8DF7-299FDE0C2699}"/>
                    </a:ext>
                  </a:extLst>
                </p:cNvPr>
                <p:cNvSpPr/>
                <p:nvPr/>
              </p:nvSpPr>
              <p:spPr>
                <a:xfrm>
                  <a:off x="7363668" y="3035411"/>
                  <a:ext cx="175621" cy="646532"/>
                </a:xfrm>
                <a:prstGeom prst="ellipse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91374" tIns="45690" rIns="91374" bIns="45690" rtlCol="0" anchor="ctr"/>
                <a:lstStyle/>
                <a:p>
                  <a:pPr algn="ctr" defTabSz="456870"/>
                  <a:r>
                    <a:rPr lang="en-US" sz="1200" dirty="0">
                      <a:solidFill>
                        <a:prstClr val="white"/>
                      </a:solidFill>
                      <a:sym typeface="Calibri"/>
                    </a:rPr>
                    <a:t>3-4</a:t>
                  </a: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CA8256E2-5994-824B-86E8-7B064EEC10A4}"/>
                    </a:ext>
                  </a:extLst>
                </p:cNvPr>
                <p:cNvCxnSpPr/>
                <p:nvPr/>
              </p:nvCxnSpPr>
              <p:spPr>
                <a:xfrm>
                  <a:off x="8491341" y="2156787"/>
                  <a:ext cx="0" cy="457200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64F4869-11FE-F94D-9779-E6C8E048AF7C}"/>
                    </a:ext>
                  </a:extLst>
                </p:cNvPr>
                <p:cNvSpPr txBox="1"/>
                <p:nvPr/>
              </p:nvSpPr>
              <p:spPr>
                <a:xfrm rot="16200000">
                  <a:off x="8007546" y="2706483"/>
                  <a:ext cx="952568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defTabSz="456870"/>
                  <a:r>
                    <a:rPr lang="en-US" sz="1600" dirty="0">
                      <a:solidFill>
                        <a:srgbClr val="0070C0"/>
                      </a:solidFill>
                      <a:sym typeface="Calibri"/>
                    </a:rPr>
                    <a:t>DMSC STAP</a:t>
                  </a: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4138EE8B-7436-764C-ADFC-F9C28CCDBE14}"/>
                    </a:ext>
                  </a:extLst>
                </p:cNvPr>
                <p:cNvSpPr/>
                <p:nvPr/>
              </p:nvSpPr>
              <p:spPr>
                <a:xfrm>
                  <a:off x="9038989" y="2165359"/>
                  <a:ext cx="203162" cy="640233"/>
                </a:xfrm>
                <a:prstGeom prst="ellipse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91374" tIns="45690" rIns="91374" bIns="45690" rtlCol="0" anchor="ctr"/>
                <a:lstStyle/>
                <a:p>
                  <a:pPr algn="ctr" defTabSz="456870"/>
                  <a:r>
                    <a:rPr lang="en-US" sz="1200" dirty="0">
                      <a:solidFill>
                        <a:prstClr val="white"/>
                      </a:solidFill>
                      <a:sym typeface="Calibri"/>
                    </a:rPr>
                    <a:t>10-11</a:t>
                  </a:r>
                </a:p>
              </p:txBody>
            </p:sp>
          </p:grp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DBEE1B76-328A-DB45-9EF6-EFEEE6FC6643}"/>
                  </a:ext>
                </a:extLst>
              </p:cNvPr>
              <p:cNvSpPr/>
              <p:nvPr/>
            </p:nvSpPr>
            <p:spPr>
              <a:xfrm>
                <a:off x="7214838" y="4759652"/>
                <a:ext cx="203162" cy="640233"/>
              </a:xfrm>
              <a:prstGeom prst="ellipse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91374" tIns="45690" rIns="91374" bIns="45690" rtlCol="0" anchor="ctr"/>
              <a:lstStyle/>
              <a:p>
                <a:pPr algn="ctr" defTabSz="456870"/>
                <a:r>
                  <a:rPr lang="en-US" sz="1200" dirty="0">
                    <a:solidFill>
                      <a:prstClr val="white"/>
                    </a:solidFill>
                    <a:sym typeface="Calibri"/>
                  </a:rPr>
                  <a:t>1-3</a:t>
                </a:r>
              </a:p>
            </p:txBody>
          </p:sp>
        </p:grp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F4CA9DB6-566A-9443-B237-0661C6A20363}"/>
                </a:ext>
              </a:extLst>
            </p:cNvPr>
            <p:cNvSpPr/>
            <p:nvPr/>
          </p:nvSpPr>
          <p:spPr>
            <a:xfrm>
              <a:off x="7437346" y="3123055"/>
              <a:ext cx="203162" cy="64023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1374" tIns="45690" rIns="91374" bIns="45690" rtlCol="0" anchor="ctr"/>
            <a:lstStyle/>
            <a:p>
              <a:pPr algn="ctr" defTabSz="456870"/>
              <a:r>
                <a:rPr lang="en-US" sz="1200" dirty="0">
                  <a:solidFill>
                    <a:prstClr val="white"/>
                  </a:solidFill>
                  <a:sym typeface="Calibri"/>
                </a:rPr>
                <a:t>8</a:t>
              </a:r>
            </a:p>
          </p:txBody>
        </p:sp>
      </p:grpSp>
      <p:grpSp>
        <p:nvGrpSpPr>
          <p:cNvPr id="226" name="Sub-TG3s">
            <a:extLst>
              <a:ext uri="{FF2B5EF4-FFF2-40B4-BE49-F238E27FC236}">
                <a16:creationId xmlns:a16="http://schemas.microsoft.com/office/drawing/2014/main" id="{D47A8E03-4E29-BF41-8B95-0298BECA70BC}"/>
              </a:ext>
            </a:extLst>
          </p:cNvPr>
          <p:cNvGrpSpPr/>
          <p:nvPr/>
        </p:nvGrpSpPr>
        <p:grpSpPr>
          <a:xfrm>
            <a:off x="323528" y="2146097"/>
            <a:ext cx="8201970" cy="4590584"/>
            <a:chOff x="755576" y="2146097"/>
            <a:chExt cx="8201970" cy="459058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1E27560-2911-8D41-8AFF-BF88CE599463}"/>
                </a:ext>
              </a:extLst>
            </p:cNvPr>
            <p:cNvGrpSpPr/>
            <p:nvPr/>
          </p:nvGrpSpPr>
          <p:grpSpPr>
            <a:xfrm>
              <a:off x="5204037" y="2752261"/>
              <a:ext cx="252000" cy="318924"/>
              <a:chOff x="7192729" y="2457678"/>
              <a:chExt cx="252000" cy="318924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72B6A3C9-730A-7D48-82B9-9F6603F56E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5CD4258D-4CBD-C74E-BCBB-BDD83535B2BE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5D57534-E3E3-2241-A7B9-DFE7359B2D46}"/>
                </a:ext>
              </a:extLst>
            </p:cNvPr>
            <p:cNvGrpSpPr/>
            <p:nvPr/>
          </p:nvGrpSpPr>
          <p:grpSpPr>
            <a:xfrm>
              <a:off x="755576" y="3284984"/>
              <a:ext cx="1728192" cy="584715"/>
              <a:chOff x="9991022" y="6461118"/>
              <a:chExt cx="1728192" cy="584715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A2082D52-5F1C-A747-9352-1A6C21F7E982}"/>
                  </a:ext>
                </a:extLst>
              </p:cNvPr>
              <p:cNvSpPr/>
              <p:nvPr/>
            </p:nvSpPr>
            <p:spPr>
              <a:xfrm>
                <a:off x="9991022" y="6541801"/>
                <a:ext cx="216000" cy="216000"/>
              </a:xfrm>
              <a:prstGeom prst="ellipse">
                <a:avLst/>
              </a:prstGeom>
              <a:solidFill>
                <a:srgbClr val="00B050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0" rIns="91374" bIns="45690" rtlCol="0" anchor="ctr"/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45B3148-1F8B-FB47-91BC-D789ED93385B}"/>
                  </a:ext>
                </a:extLst>
              </p:cNvPr>
              <p:cNvSpPr txBox="1"/>
              <p:nvPr/>
            </p:nvSpPr>
            <p:spPr>
              <a:xfrm>
                <a:off x="10274143" y="6461118"/>
                <a:ext cx="1445071" cy="584715"/>
              </a:xfrm>
              <a:prstGeom prst="rect">
                <a:avLst/>
              </a:prstGeom>
              <a:noFill/>
            </p:spPr>
            <p:txBody>
              <a:bodyPr wrap="none" lIns="91374" tIns="45690" rIns="91374" bIns="45690" rtlCol="0">
                <a:spAutoFit/>
              </a:bodyPr>
              <a:lstStyle/>
              <a:p>
                <a:pPr defTabSz="456870"/>
                <a:r>
                  <a:rPr lang="en-US" sz="1600" dirty="0">
                    <a:solidFill>
                      <a:srgbClr val="002060"/>
                    </a:solidFill>
                    <a:sym typeface="Calibri"/>
                  </a:rPr>
                  <a:t>Subsystem TG3</a:t>
                </a:r>
                <a:br>
                  <a:rPr lang="en-US" sz="1600" dirty="0">
                    <a:solidFill>
                      <a:srgbClr val="002060"/>
                    </a:solidFill>
                    <a:sym typeface="Calibri"/>
                  </a:rPr>
                </a:br>
                <a:r>
                  <a:rPr lang="en-US" sz="1600" dirty="0">
                    <a:solidFill>
                      <a:srgbClr val="002060"/>
                    </a:solidFill>
                    <a:sym typeface="Calibri"/>
                  </a:rPr>
                  <a:t>(intermediate)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0BD0EE-08AA-6245-8D41-CDE4BF01AE54}"/>
                </a:ext>
              </a:extLst>
            </p:cNvPr>
            <p:cNvGrpSpPr/>
            <p:nvPr/>
          </p:nvGrpSpPr>
          <p:grpSpPr>
            <a:xfrm>
              <a:off x="4783308" y="2768570"/>
              <a:ext cx="252000" cy="318924"/>
              <a:chOff x="7192729" y="2457678"/>
              <a:chExt cx="252000" cy="318924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414998A4-7E28-4141-A849-3C484BA6FC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E4F6A27C-2C4F-6242-B000-E0DC5F3D709E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3204DFC-7B56-344D-9F93-007BFCDFF2BF}"/>
                </a:ext>
              </a:extLst>
            </p:cNvPr>
            <p:cNvGrpSpPr/>
            <p:nvPr/>
          </p:nvGrpSpPr>
          <p:grpSpPr>
            <a:xfrm>
              <a:off x="4344918" y="2727923"/>
              <a:ext cx="252000" cy="318924"/>
              <a:chOff x="7192729" y="2457678"/>
              <a:chExt cx="252000" cy="318924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93BE8C25-3099-784D-9F12-B6E095B8F8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EA43D0F-B6A4-BC47-9980-879F789AF964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125D43F-D531-6341-A4E3-5184FE536B76}"/>
                </a:ext>
              </a:extLst>
            </p:cNvPr>
            <p:cNvGrpSpPr/>
            <p:nvPr/>
          </p:nvGrpSpPr>
          <p:grpSpPr>
            <a:xfrm>
              <a:off x="4363387" y="2146097"/>
              <a:ext cx="252000" cy="318924"/>
              <a:chOff x="7192729" y="2430510"/>
              <a:chExt cx="252000" cy="31892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65C9A40-9917-D34A-87A1-7D67F2F64B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0914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0239ECB-CC93-8643-9056-CDE369B9C538}"/>
                  </a:ext>
                </a:extLst>
              </p:cNvPr>
              <p:cNvSpPr txBox="1"/>
              <p:nvPr/>
            </p:nvSpPr>
            <p:spPr>
              <a:xfrm>
                <a:off x="7192729" y="2430510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C80A49F-0289-8E4A-8DBE-2227659562B9}"/>
                </a:ext>
              </a:extLst>
            </p:cNvPr>
            <p:cNvGrpSpPr/>
            <p:nvPr/>
          </p:nvGrpSpPr>
          <p:grpSpPr>
            <a:xfrm>
              <a:off x="4790045" y="5500938"/>
              <a:ext cx="252000" cy="318924"/>
              <a:chOff x="7192729" y="2457678"/>
              <a:chExt cx="252000" cy="318924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30F7A1EA-1A6E-7A46-BCC2-A02C1E816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87643654-D7B9-9D45-AF21-9762F8013B58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5DF79EA-AD7B-044A-9BD1-187D1DA6F2F8}"/>
                </a:ext>
              </a:extLst>
            </p:cNvPr>
            <p:cNvGrpSpPr/>
            <p:nvPr/>
          </p:nvGrpSpPr>
          <p:grpSpPr>
            <a:xfrm>
              <a:off x="5251764" y="6417757"/>
              <a:ext cx="252000" cy="318924"/>
              <a:chOff x="7192729" y="2457678"/>
              <a:chExt cx="252000" cy="318924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86C5A12-DA3B-1643-A0EC-F30F652A3E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B4AEB9A3-89FC-6C4A-92BA-7B856CEEF562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97735D4-B998-3D40-9627-07D5C1DA3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984" y="6181161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A77E488-3B30-4246-BF7C-FA926FEDF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4238" y="5863566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45690" rIns="91374" bIns="45690" rtlCol="0" anchor="ctr"/>
            <a:lstStyle/>
            <a:p>
              <a:pPr algn="ctr" defTabSz="456870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Calibri"/>
                </a:rPr>
                <a:t>S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B1276F6-E019-A744-AD65-C637ADC37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8580" y="6181161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E0256A0-8393-764F-ACA0-B2A233CE1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0786" y="6484723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 anchorCtr="0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022B74F-7AAE-904A-8A19-95BAFC599603}"/>
                </a:ext>
              </a:extLst>
            </p:cNvPr>
            <p:cNvGrpSpPr/>
            <p:nvPr/>
          </p:nvGrpSpPr>
          <p:grpSpPr>
            <a:xfrm>
              <a:off x="5643530" y="4288694"/>
              <a:ext cx="252000" cy="318924"/>
              <a:chOff x="7192729" y="2457678"/>
              <a:chExt cx="252000" cy="318924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F132B4E-FB25-C743-BC3C-6CD584A60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48692BB-DCAA-5E4B-B8E1-E71A269F4DC7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E9B5C48-A081-AD48-9DBA-DD8D1FA374B4}"/>
                </a:ext>
              </a:extLst>
            </p:cNvPr>
            <p:cNvGrpSpPr/>
            <p:nvPr/>
          </p:nvGrpSpPr>
          <p:grpSpPr>
            <a:xfrm>
              <a:off x="5643530" y="3946297"/>
              <a:ext cx="252000" cy="318924"/>
              <a:chOff x="7192729" y="2381995"/>
              <a:chExt cx="252000" cy="318924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2CA5CBC8-4DBA-8548-B9CB-3D674F477B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478425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DF69CF3-28ED-D848-B6D5-EDBBD8B57604}"/>
                  </a:ext>
                </a:extLst>
              </p:cNvPr>
              <p:cNvSpPr txBox="1"/>
              <p:nvPr/>
            </p:nvSpPr>
            <p:spPr>
              <a:xfrm>
                <a:off x="7192729" y="2381995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17D21C5-C0E1-A64F-B3CB-7C7234FC26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7485" y="4634061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CDC273A-D8F9-4C49-8E48-A3F7C47CF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8072" y="5253119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6101DD4-5428-9A41-8F85-075D7223F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1010" y="3437938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F0D532F-522B-B749-95F3-53D25456ECE7}"/>
                </a:ext>
              </a:extLst>
            </p:cNvPr>
            <p:cNvGrpSpPr/>
            <p:nvPr/>
          </p:nvGrpSpPr>
          <p:grpSpPr>
            <a:xfrm>
              <a:off x="6986673" y="3959679"/>
              <a:ext cx="252000" cy="318924"/>
              <a:chOff x="7192729" y="2457678"/>
              <a:chExt cx="252000" cy="318924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E0BD8DA-4990-7E4A-8506-7E9C422731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50078F3-4CED-B044-A36E-D0580862C11A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DAA363C-4B46-8E4D-92AC-D6904984543C}"/>
                </a:ext>
              </a:extLst>
            </p:cNvPr>
            <p:cNvGrpSpPr/>
            <p:nvPr/>
          </p:nvGrpSpPr>
          <p:grpSpPr>
            <a:xfrm>
              <a:off x="6989166" y="4240311"/>
              <a:ext cx="252000" cy="318924"/>
              <a:chOff x="7192729" y="2457678"/>
              <a:chExt cx="252000" cy="318924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CDB4E14-8409-984E-BFE1-08EEBE68C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0B673D3-EB26-224B-9CA3-C8CFCC471B3E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3F30634-9908-0E41-B1BD-F8F04349F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8177" y="4641445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450F202-A877-6F44-9F0F-39299FDC962A}"/>
                </a:ext>
              </a:extLst>
            </p:cNvPr>
            <p:cNvGrpSpPr/>
            <p:nvPr/>
          </p:nvGrpSpPr>
          <p:grpSpPr>
            <a:xfrm>
              <a:off x="7393630" y="3055450"/>
              <a:ext cx="252000" cy="318924"/>
              <a:chOff x="7192729" y="2457678"/>
              <a:chExt cx="252000" cy="318924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58FFFA1-2863-C64A-B93E-19D8A48487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532610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64054E9-56CE-264E-ADC2-6497D355A008}"/>
                  </a:ext>
                </a:extLst>
              </p:cNvPr>
              <p:cNvSpPr txBox="1"/>
              <p:nvPr/>
            </p:nvSpPr>
            <p:spPr>
              <a:xfrm>
                <a:off x="7192729" y="2457678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89B7042-F0E3-0642-A013-6A3884433533}"/>
                </a:ext>
              </a:extLst>
            </p:cNvPr>
            <p:cNvGrpSpPr/>
            <p:nvPr/>
          </p:nvGrpSpPr>
          <p:grpSpPr>
            <a:xfrm>
              <a:off x="7400079" y="5488565"/>
              <a:ext cx="252000" cy="318924"/>
              <a:chOff x="7192729" y="2367659"/>
              <a:chExt cx="252000" cy="318924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BDC3FC7-C734-F145-9C08-497C7161C3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8030" y="2463921"/>
                <a:ext cx="214168" cy="21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4" tIns="45690" rIns="91374" bIns="45690" rtlCol="0" anchor="ctr"/>
              <a:lstStyle/>
              <a:p>
                <a:pPr algn="ctr" defTabSz="456870"/>
                <a:endParaRPr lang="en-US" sz="160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5795159-00FB-644F-8187-D97284D8FD1C}"/>
                  </a:ext>
                </a:extLst>
              </p:cNvPr>
              <p:cNvSpPr txBox="1"/>
              <p:nvPr/>
            </p:nvSpPr>
            <p:spPr>
              <a:xfrm>
                <a:off x="7192729" y="2367659"/>
                <a:ext cx="252000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85000"/>
                      </a:schemeClr>
                    </a:solidFill>
                  </a:rPr>
                  <a:t>s</a:t>
                </a:r>
              </a:p>
            </p:txBody>
          </p: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6B91822-ADFC-AE4C-AD02-44970903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41" y="4971769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F47156E-78C3-3A47-A8E3-BC045DDE1D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5540" y="2513575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BDBD2BA-3541-1C4D-B869-A9D1F2442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1845" y="2513575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8F6E7B3-A50E-944B-A578-CE3B95F73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451" y="6181161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AA71FD1-0C8F-5744-AE68-CE766D228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451" y="4941168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83094E7-5C27-4842-8620-BFF690BD9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5539" y="5550668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5F76A19-1DFE-9243-9EEA-978D2B5DA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2976" y="4341175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ACB269D-165C-EB4F-B07F-6D1044E36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7104" y="4644650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27E0A8B-5ACB-384B-9EC7-8772883CF1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7251" y="3425494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BBA563E-478E-ED4E-85AE-BE7C8D6C0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3513" y="6472189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F97C039-B616-AB48-B779-AFD581D3B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4550" y="2202231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1C7C1C9D-70B1-4144-868F-F8807C97D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3378" y="3730904"/>
              <a:ext cx="214168" cy="216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374" tIns="0" rIns="91374" bIns="45690" rtlCol="0" anchor="ctr"/>
            <a:lstStyle/>
            <a:p>
              <a:pPr algn="ctr" defTabSz="456870"/>
              <a:r>
                <a:rPr lang="en-GB" sz="1600" dirty="0">
                  <a:solidFill>
                    <a:schemeClr val="bg1">
                      <a:lumMod val="85000"/>
                    </a:schemeClr>
                  </a:solidFill>
                </a:rPr>
                <a:t>s</a:t>
              </a:r>
              <a:endParaRPr lang="en-US" sz="1600" dirty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202" name="Oval 201">
            <a:extLst>
              <a:ext uri="{FF2B5EF4-FFF2-40B4-BE49-F238E27FC236}">
                <a16:creationId xmlns:a16="http://schemas.microsoft.com/office/drawing/2014/main" id="{FC4ED97B-4C90-544F-B3CD-7EB12833CF38}"/>
              </a:ext>
            </a:extLst>
          </p:cNvPr>
          <p:cNvSpPr/>
          <p:nvPr/>
        </p:nvSpPr>
        <p:spPr>
          <a:xfrm>
            <a:off x="6390223" y="3975274"/>
            <a:ext cx="203162" cy="64023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374" tIns="45690" rIns="91374" bIns="45690" rtlCol="0" anchor="ctr"/>
          <a:lstStyle/>
          <a:p>
            <a:pPr algn="ctr" defTabSz="456870"/>
            <a:r>
              <a:rPr lang="en-US" sz="1200" dirty="0">
                <a:solidFill>
                  <a:prstClr val="white"/>
                </a:solidFill>
                <a:sym typeface="Calibri"/>
              </a:rPr>
              <a:t>12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A53DF741-1026-134B-8B88-6F222B2CE803}"/>
              </a:ext>
            </a:extLst>
          </p:cNvPr>
          <p:cNvSpPr/>
          <p:nvPr/>
        </p:nvSpPr>
        <p:spPr>
          <a:xfrm>
            <a:off x="6392010" y="5372710"/>
            <a:ext cx="203162" cy="64023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374" tIns="45690" rIns="91374" bIns="45690" rtlCol="0" anchor="ctr"/>
          <a:lstStyle/>
          <a:p>
            <a:pPr algn="ctr" defTabSz="456870"/>
            <a:r>
              <a:rPr lang="en-US" sz="1200" dirty="0">
                <a:solidFill>
                  <a:prstClr val="white"/>
                </a:solidFill>
                <a:sym typeface="Calibri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50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101D-316C-2646-954A-A3416386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0" y="11"/>
            <a:ext cx="7650414" cy="1441531"/>
          </a:xfrm>
        </p:spPr>
        <p:txBody>
          <a:bodyPr>
            <a:normAutofit/>
          </a:bodyPr>
          <a:lstStyle/>
          <a:p>
            <a:r>
              <a:rPr lang="en-US" sz="2800" dirty="0"/>
              <a:t>Preparing to start Installation in E01 &amp; E02 in 2019</a:t>
            </a:r>
            <a:endParaRPr lang="en-US" sz="2800" i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57E033-32F9-D04A-B742-0CB633469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r="5520"/>
          <a:stretch/>
        </p:blipFill>
        <p:spPr>
          <a:xfrm>
            <a:off x="3520588" y="1528684"/>
            <a:ext cx="2754340" cy="20443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41879-A0AF-C24D-856B-19B8435A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1757" y="6431850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13</a:t>
            </a:fld>
            <a:endParaRPr lang="sv-SE"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5741D-7AFD-C044-AD01-640280750E03}"/>
              </a:ext>
            </a:extLst>
          </p:cNvPr>
          <p:cNvGrpSpPr/>
          <p:nvPr/>
        </p:nvGrpSpPr>
        <p:grpSpPr>
          <a:xfrm>
            <a:off x="179512" y="1484784"/>
            <a:ext cx="3056169" cy="2426786"/>
            <a:chOff x="334828" y="3898946"/>
            <a:chExt cx="3056169" cy="24267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F7BD76-F19F-EB49-91ED-2741F474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28" y="3898946"/>
              <a:ext cx="2829915" cy="208823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6F2579-98B7-0C4F-8E28-9D34F96E4CE1}"/>
                </a:ext>
              </a:extLst>
            </p:cNvPr>
            <p:cNvSpPr/>
            <p:nvPr/>
          </p:nvSpPr>
          <p:spPr>
            <a:xfrm>
              <a:off x="334828" y="5987178"/>
              <a:ext cx="30561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BEER cave (E01),  September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E20556-836A-4D4B-9BCC-30DA86882B40}"/>
              </a:ext>
            </a:extLst>
          </p:cNvPr>
          <p:cNvGrpSpPr/>
          <p:nvPr/>
        </p:nvGrpSpPr>
        <p:grpSpPr>
          <a:xfrm>
            <a:off x="6248320" y="1528684"/>
            <a:ext cx="2901360" cy="2454894"/>
            <a:chOff x="-93753" y="2012181"/>
            <a:chExt cx="2901360" cy="24548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27F375-8288-D942-AFD7-6F8082EB2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49"/>
            <a:stretch/>
          </p:blipFill>
          <p:spPr>
            <a:xfrm>
              <a:off x="300665" y="2012181"/>
              <a:ext cx="2284833" cy="20443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FB9123-94D3-EE48-8B53-B1F29BABAC75}"/>
                </a:ext>
              </a:extLst>
            </p:cNvPr>
            <p:cNvSpPr/>
            <p:nvPr/>
          </p:nvSpPr>
          <p:spPr>
            <a:xfrm>
              <a:off x="-93753" y="4128521"/>
              <a:ext cx="29013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BIFROST cave (E01), December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B6B16B0-DC99-8A41-9BE7-EF00530076E5}"/>
              </a:ext>
            </a:extLst>
          </p:cNvPr>
          <p:cNvSpPr/>
          <p:nvPr/>
        </p:nvSpPr>
        <p:spPr>
          <a:xfrm>
            <a:off x="3520588" y="3601995"/>
            <a:ext cx="2546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NMX cave (E01),  November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6BF24E-C659-A243-B374-1742ABFFA04C}"/>
              </a:ext>
            </a:extLst>
          </p:cNvPr>
          <p:cNvGrpSpPr/>
          <p:nvPr/>
        </p:nvGrpSpPr>
        <p:grpSpPr>
          <a:xfrm>
            <a:off x="-100178" y="4149080"/>
            <a:ext cx="3160010" cy="2282770"/>
            <a:chOff x="-19828" y="4283142"/>
            <a:chExt cx="3160010" cy="2282770"/>
          </a:xfrm>
        </p:grpSpPr>
        <p:pic>
          <p:nvPicPr>
            <p:cNvPr id="17" name="Picture 2" descr="C:\Users\iainsutton\Pictures\Picasa\Exporter\BL5CVI\02HutReady.jpg">
              <a:extLst>
                <a:ext uri="{FF2B5EF4-FFF2-40B4-BE49-F238E27FC236}">
                  <a16:creationId xmlns:a16="http://schemas.microsoft.com/office/drawing/2014/main" id="{2B22DCDE-3004-6F42-853D-F80707A2F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25" y="4283142"/>
              <a:ext cx="2525286" cy="1893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237E19-526F-8440-B86B-489A313D1DB9}"/>
                </a:ext>
              </a:extLst>
            </p:cNvPr>
            <p:cNvSpPr/>
            <p:nvPr/>
          </p:nvSpPr>
          <p:spPr>
            <a:xfrm>
              <a:off x="-19828" y="6227358"/>
              <a:ext cx="31600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NBOA Integration (E01),  December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2807BD-0B27-8D4B-91DF-5786FD595D80}"/>
              </a:ext>
            </a:extLst>
          </p:cNvPr>
          <p:cNvGrpSpPr/>
          <p:nvPr/>
        </p:nvGrpSpPr>
        <p:grpSpPr>
          <a:xfrm>
            <a:off x="2987825" y="4149080"/>
            <a:ext cx="3304025" cy="2282770"/>
            <a:chOff x="3059833" y="4298906"/>
            <a:chExt cx="3304025" cy="22827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5F1580-716C-7D44-A5F0-F43104380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750" t="27102" r="27862" b="16606"/>
            <a:stretch/>
          </p:blipFill>
          <p:spPr>
            <a:xfrm>
              <a:off x="3059833" y="4298906"/>
              <a:ext cx="3260496" cy="191981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B35D23-C90C-3346-90D3-C8D5D07BE36A}"/>
                </a:ext>
              </a:extLst>
            </p:cNvPr>
            <p:cNvSpPr/>
            <p:nvPr/>
          </p:nvSpPr>
          <p:spPr>
            <a:xfrm>
              <a:off x="3203848" y="6243122"/>
              <a:ext cx="31600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CSPEC guides (E02),  December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2A04F4-5396-EF4A-A5BE-B54D59FEF437}"/>
              </a:ext>
            </a:extLst>
          </p:cNvPr>
          <p:cNvGrpSpPr/>
          <p:nvPr/>
        </p:nvGrpSpPr>
        <p:grpSpPr>
          <a:xfrm>
            <a:off x="6274928" y="4121587"/>
            <a:ext cx="2869072" cy="2259741"/>
            <a:chOff x="6274928" y="4121587"/>
            <a:chExt cx="2869072" cy="2259741"/>
          </a:xfrm>
        </p:grpSpPr>
        <p:pic>
          <p:nvPicPr>
            <p:cNvPr id="28" name="Picture 2" descr="image007">
              <a:extLst>
                <a:ext uri="{FF2B5EF4-FFF2-40B4-BE49-F238E27FC236}">
                  <a16:creationId xmlns:a16="http://schemas.microsoft.com/office/drawing/2014/main" id="{CC307270-10D6-5644-830A-BD1985088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85" b="23431"/>
            <a:stretch/>
          </p:blipFill>
          <p:spPr bwMode="auto">
            <a:xfrm>
              <a:off x="6601695" y="4121587"/>
              <a:ext cx="2325876" cy="163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F1B4D2-4B1E-DA4E-8932-67A6B9148E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4706" y="4163168"/>
              <a:ext cx="589622" cy="41796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2200" b="1" dirty="0">
                  <a:solidFill>
                    <a:schemeClr val="bg1"/>
                  </a:solidFill>
                </a:rPr>
                <a:t>E04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9C3E1D-A349-D247-96C5-557827A6DF4E}"/>
                </a:ext>
              </a:extLst>
            </p:cNvPr>
            <p:cNvSpPr/>
            <p:nvPr/>
          </p:nvSpPr>
          <p:spPr>
            <a:xfrm>
              <a:off x="6334682" y="4632202"/>
              <a:ext cx="607859" cy="43088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b="1" dirty="0">
                  <a:solidFill>
                    <a:schemeClr val="bg1"/>
                  </a:solidFill>
                </a:rPr>
                <a:t>E03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58A5F1-D769-5C43-8FA9-F1E893A3C3E1}"/>
                </a:ext>
              </a:extLst>
            </p:cNvPr>
            <p:cNvSpPr/>
            <p:nvPr/>
          </p:nvSpPr>
          <p:spPr>
            <a:xfrm>
              <a:off x="6274928" y="5796553"/>
              <a:ext cx="28690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Fit-out of labs &amp; workshops </a:t>
              </a:r>
            </a:p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(E03 &amp; E04),  starts in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8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8982-769C-1246-B842-2976318B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139136" cy="1143000"/>
          </a:xfrm>
        </p:spPr>
        <p:txBody>
          <a:bodyPr/>
          <a:lstStyle/>
          <a:p>
            <a:r>
              <a:rPr lang="en-US" dirty="0"/>
              <a:t>NSS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90E7D-3759-5C48-99F5-21370F79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86BDF-FC43-4B4A-B1F4-6F209204E2E7}"/>
              </a:ext>
            </a:extLst>
          </p:cNvPr>
          <p:cNvSpPr/>
          <p:nvPr/>
        </p:nvSpPr>
        <p:spPr>
          <a:xfrm>
            <a:off x="395536" y="4407495"/>
            <a:ext cx="843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NSS major goal for 2019 is start installation in E01 &amp; E02/1</a:t>
            </a: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97082-7AFB-9642-8BEE-2FEC9CE8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1"/>
            <a:ext cx="8856984" cy="2619421"/>
          </a:xfrm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002060"/>
                </a:solidFill>
              </a:rPr>
              <a:t>NSS Project is 27% complete &amp; is on budget (EAC within 2 % of BAC)</a:t>
            </a:r>
          </a:p>
          <a:p>
            <a:r>
              <a:rPr lang="en-GB" sz="1800" dirty="0">
                <a:solidFill>
                  <a:srgbClr val="002060"/>
                </a:solidFill>
              </a:rPr>
              <a:t>All instruments are now in detailed design &amp; manufacturing has commenced (7 NBOA + ODIN choppers)</a:t>
            </a:r>
          </a:p>
          <a:p>
            <a:r>
              <a:rPr lang="en-US" sz="1800" dirty="0">
                <a:solidFill>
                  <a:srgbClr val="002060"/>
                </a:solidFill>
              </a:rPr>
              <a:t>Bunker is now in manufacturing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Common shielding project is ready to move to detailed design and manufacturing for 5 instruments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Accelerator ramp-up and operation plans agreed with Accelerator, Target, ICS &amp; ES&amp;H</a:t>
            </a:r>
          </a:p>
          <a:p>
            <a:r>
              <a:rPr lang="en-US" sz="1800" dirty="0">
                <a:solidFill>
                  <a:srgbClr val="002060"/>
                </a:solidFill>
              </a:rPr>
              <a:t>Design of common beam monitor systems has commenced (by ESS - Detector Group)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22683-1DC6-4D47-B29A-B262FDC9A86B}"/>
              </a:ext>
            </a:extLst>
          </p:cNvPr>
          <p:cNvSpPr txBox="1"/>
          <p:nvPr/>
        </p:nvSpPr>
        <p:spPr>
          <a:xfrm>
            <a:off x="899592" y="5085184"/>
            <a:ext cx="7272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Initial Operations Budget is under review as we settle contributions from ESS member states</a:t>
            </a:r>
          </a:p>
          <a:p>
            <a:r>
              <a:rPr lang="en-US" i="1" dirty="0"/>
              <a:t>- reductions are likely to impact plans for further capital investment (Instruments 16-22, Instrument 1-15 upgrades, SEE etc.)</a:t>
            </a:r>
          </a:p>
        </p:txBody>
      </p:sp>
    </p:spTree>
    <p:extLst>
      <p:ext uri="{BB962C8B-B14F-4D97-AF65-F5344CB8AC3E}">
        <p14:creationId xmlns:p14="http://schemas.microsoft.com/office/powerpoint/2010/main" val="22551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5C14EB-2D94-9B4C-B1AC-124627A4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21" y="1556792"/>
            <a:ext cx="2202256" cy="1609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94E21-A606-AD42-BD8B-1727D87C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ESS project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0C6D-0BDF-514F-8CA6-CF69ACBC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628800"/>
            <a:ext cx="4932548" cy="4727550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600" dirty="0"/>
              <a:t>Established new ESS-wide baseline plan to improve coordination, communication, execution, and tracking of work</a:t>
            </a:r>
          </a:p>
          <a:p>
            <a:pPr>
              <a:spcAft>
                <a:spcPts val="450"/>
              </a:spcAft>
            </a:pPr>
            <a:r>
              <a:rPr lang="en-US" sz="1600" dirty="0"/>
              <a:t>Handed-over klystron gallery and two more buildings from construction partner to ESS</a:t>
            </a:r>
          </a:p>
          <a:p>
            <a:pPr>
              <a:spcAft>
                <a:spcPts val="450"/>
              </a:spcAft>
            </a:pPr>
            <a:r>
              <a:rPr lang="en-US" sz="1600" dirty="0"/>
              <a:t>Structural design of Target Building and Instrument Halls no longer on critical path</a:t>
            </a:r>
          </a:p>
          <a:p>
            <a:pPr>
              <a:spcAft>
                <a:spcPts val="450"/>
              </a:spcAft>
            </a:pPr>
            <a:r>
              <a:rPr lang="en-US" sz="1600" dirty="0"/>
              <a:t>Formed new Infrastructure Subproject to be ready for Accelerator equipment deliveries and commissioning</a:t>
            </a:r>
          </a:p>
          <a:p>
            <a:pPr>
              <a:spcAft>
                <a:spcPts val="450"/>
              </a:spcAft>
            </a:pPr>
            <a:r>
              <a:rPr lang="en-US" sz="1600" dirty="0"/>
              <a:t>Began commissioning Ion Source and LEBT and three helium cryo-plants</a:t>
            </a:r>
          </a:p>
          <a:p>
            <a:pPr>
              <a:spcAft>
                <a:spcPts val="450"/>
              </a:spcAft>
            </a:pPr>
            <a:r>
              <a:rPr lang="en-US" sz="1600" dirty="0"/>
              <a:t>Installed Active Cell infrastructure embedded in buildings - waste pits, Active Cell liner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937A1-C2AB-FE43-8A81-55A9532D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ADE25-6964-254B-8A5D-701542EA7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479" y="2730004"/>
            <a:ext cx="2083825" cy="1562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B4AD8-C94F-9A4E-BE13-FE2D967371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759" y="3551932"/>
            <a:ext cx="2302018" cy="1605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F2CFF-C756-4D4C-9097-E5C1FCB9B3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4883969"/>
            <a:ext cx="2284511" cy="1713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32FA7-C34A-0941-974B-0735D022BC66}"/>
              </a:ext>
            </a:extLst>
          </p:cNvPr>
          <p:cNvSpPr txBox="1"/>
          <p:nvPr/>
        </p:nvSpPr>
        <p:spPr>
          <a:xfrm>
            <a:off x="8005157" y="1468235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 fontScale="25000" lnSpcReduction="20000"/>
          </a:bodyPr>
          <a:lstStyle/>
          <a:p>
            <a:pPr algn="l"/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30460-9894-F146-8295-C84188679BFC}"/>
              </a:ext>
            </a:extLst>
          </p:cNvPr>
          <p:cNvSpPr txBox="1"/>
          <p:nvPr/>
        </p:nvSpPr>
        <p:spPr>
          <a:xfrm>
            <a:off x="8017625" y="1368483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 fontScale="25000" lnSpcReduction="20000"/>
          </a:bodyPr>
          <a:lstStyle/>
          <a:p>
            <a:pPr algn="l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34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13453" r="11160" b="21404"/>
          <a:stretch/>
        </p:blipFill>
        <p:spPr>
          <a:xfrm>
            <a:off x="936000" y="1484784"/>
            <a:ext cx="7342911" cy="5397056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05609"/>
            <a:ext cx="7352422" cy="106493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NSS Project scope: </a:t>
            </a:r>
            <a:r>
              <a:rPr lang="en-US" i="1" dirty="0"/>
              <a:t>15 neutron instruments + test beamline + support labs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(September 2017)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33733" y="5842890"/>
            <a:ext cx="3009889" cy="954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ESS In-Kind Partners also collaborate on sample environment, data management, lab </a:t>
            </a:r>
            <a:r>
              <a:rPr lang="en-US" sz="1400" dirty="0" err="1">
                <a:solidFill>
                  <a:srgbClr val="002060"/>
                </a:solidFill>
              </a:rPr>
              <a:t>fitout</a:t>
            </a:r>
            <a:r>
              <a:rPr lang="en-US" sz="1400" dirty="0">
                <a:solidFill>
                  <a:srgbClr val="002060"/>
                </a:solidFill>
              </a:rPr>
              <a:t> (D04, D08, E03 &amp; E04)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5425" y="1570752"/>
            <a:ext cx="2891115" cy="64633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ESS Lead Partners for instrument construction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0438" y="3032992"/>
            <a:ext cx="1305458" cy="612032"/>
            <a:chOff x="2334767" y="2887722"/>
            <a:chExt cx="1305458" cy="612032"/>
          </a:xfrm>
        </p:grpSpPr>
        <p:pic>
          <p:nvPicPr>
            <p:cNvPr id="100" name="Picture 99" descr="tum_logo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6739" y="2887722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19" name="TextBox 118"/>
            <p:cNvSpPr txBox="1"/>
            <p:nvPr/>
          </p:nvSpPr>
          <p:spPr>
            <a:xfrm>
              <a:off x="2334767" y="3191977"/>
              <a:ext cx="5853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3708" y="3358186"/>
            <a:ext cx="1039291" cy="604453"/>
            <a:chOff x="936000" y="3358186"/>
            <a:chExt cx="1039291" cy="604453"/>
          </a:xfrm>
        </p:grpSpPr>
        <p:pic>
          <p:nvPicPr>
            <p:cNvPr id="92" name="Picture 91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936000" y="3358186"/>
              <a:ext cx="880691" cy="324000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1223088" y="3654862"/>
              <a:ext cx="7522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3223" y="1969095"/>
            <a:ext cx="1151562" cy="550300"/>
            <a:chOff x="4514396" y="1937922"/>
            <a:chExt cx="1151562" cy="550300"/>
          </a:xfrm>
        </p:grpSpPr>
        <p:pic>
          <p:nvPicPr>
            <p:cNvPr id="108" name="Picture 107" descr="Macintosh HD:Users:helenebjorkman:Desktop:ESS_Logo_Frugal_Blue_RGB.jpe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396" y="2123376"/>
              <a:ext cx="678485" cy="3648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TextBox 120"/>
            <p:cNvSpPr txBox="1"/>
            <p:nvPr/>
          </p:nvSpPr>
          <p:spPr>
            <a:xfrm>
              <a:off x="5107229" y="1937922"/>
              <a:ext cx="5587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44208" y="2780928"/>
            <a:ext cx="1836120" cy="360040"/>
            <a:chOff x="6225997" y="2780928"/>
            <a:chExt cx="1836120" cy="360040"/>
          </a:xfrm>
        </p:grpSpPr>
        <p:pic>
          <p:nvPicPr>
            <p:cNvPr id="97" name="Picture 96" descr="ess-superconductores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6117" y="2780928"/>
              <a:ext cx="756000" cy="324000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6225997" y="2833191"/>
              <a:ext cx="9426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9927" y="3377820"/>
            <a:ext cx="1485330" cy="327635"/>
            <a:chOff x="7283280" y="3346647"/>
            <a:chExt cx="1485330" cy="327635"/>
          </a:xfrm>
        </p:grpSpPr>
        <p:pic>
          <p:nvPicPr>
            <p:cNvPr id="95" name="Picture 94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7887919" y="3350282"/>
              <a:ext cx="880691" cy="32400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7283280" y="3346647"/>
              <a:ext cx="616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09967" y="3072904"/>
            <a:ext cx="1425525" cy="633053"/>
            <a:chOff x="6206057" y="3000167"/>
            <a:chExt cx="1425525" cy="633053"/>
          </a:xfrm>
        </p:grpSpPr>
        <p:pic>
          <p:nvPicPr>
            <p:cNvPr id="96" name="Picture 95" descr="LogoLLB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057" y="3176020"/>
              <a:ext cx="457200" cy="457200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6921131" y="3000167"/>
              <a:ext cx="7104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21183" y="2545159"/>
            <a:ext cx="1048036" cy="693049"/>
            <a:chOff x="5754927" y="2503595"/>
            <a:chExt cx="1048036" cy="693049"/>
          </a:xfrm>
        </p:grpSpPr>
        <p:pic>
          <p:nvPicPr>
            <p:cNvPr id="98" name="Picture 97" descr="Danmarks_Tekniske_Universitet_(logo)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4927" y="2729529"/>
              <a:ext cx="320040" cy="467115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27" name="TextBox 126"/>
            <p:cNvSpPr txBox="1"/>
            <p:nvPr/>
          </p:nvSpPr>
          <p:spPr>
            <a:xfrm>
              <a:off x="5989920" y="2503595"/>
              <a:ext cx="8130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31198" y="3742547"/>
            <a:ext cx="947301" cy="655072"/>
            <a:chOff x="7131198" y="3742547"/>
            <a:chExt cx="947301" cy="655072"/>
          </a:xfrm>
        </p:grpSpPr>
        <p:pic>
          <p:nvPicPr>
            <p:cNvPr id="106" name="Picture 105" descr="aulogo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1198" y="4073619"/>
              <a:ext cx="816693" cy="324000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7188513" y="3742547"/>
              <a:ext cx="8899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8808" y="5108903"/>
            <a:ext cx="1328400" cy="579321"/>
            <a:chOff x="3503910" y="5363432"/>
            <a:chExt cx="1328400" cy="579321"/>
          </a:xfrm>
        </p:grpSpPr>
        <p:pic>
          <p:nvPicPr>
            <p:cNvPr id="102" name="Picture 101" descr="logo.pn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3910" y="5618753"/>
              <a:ext cx="1328400" cy="324000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675751" y="5363432"/>
              <a:ext cx="6206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15144" y="5091746"/>
            <a:ext cx="1782824" cy="324000"/>
            <a:chOff x="4130301" y="4810651"/>
            <a:chExt cx="1782824" cy="324000"/>
          </a:xfrm>
        </p:grpSpPr>
        <p:pic>
          <p:nvPicPr>
            <p:cNvPr id="90" name="Picture 89" descr="logo.pn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4725" y="4810651"/>
              <a:ext cx="1328400" cy="324000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4130301" y="4819468"/>
              <a:ext cx="5277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5082" y="4969407"/>
            <a:ext cx="1546671" cy="555776"/>
            <a:chOff x="785082" y="4969407"/>
            <a:chExt cx="1546671" cy="555776"/>
          </a:xfrm>
        </p:grpSpPr>
        <p:pic>
          <p:nvPicPr>
            <p:cNvPr id="104" name="Picture 103" descr="logo-cnr.png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082" y="5201183"/>
              <a:ext cx="929740" cy="32400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1659774" y="4969407"/>
              <a:ext cx="6719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32693" y="5688975"/>
            <a:ext cx="907200" cy="600399"/>
            <a:chOff x="2798682" y="5773818"/>
            <a:chExt cx="907200" cy="600399"/>
          </a:xfrm>
        </p:grpSpPr>
        <p:pic>
          <p:nvPicPr>
            <p:cNvPr id="105" name="Picture 104" descr="PSI-Logo.pn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8682" y="6050217"/>
              <a:ext cx="907200" cy="324000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2869247" y="5773818"/>
              <a:ext cx="6078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0638" y="5665217"/>
            <a:ext cx="1454165" cy="621846"/>
            <a:chOff x="1086941" y="5787768"/>
            <a:chExt cx="1454165" cy="621846"/>
          </a:xfrm>
        </p:grpSpPr>
        <p:sp>
          <p:nvSpPr>
            <p:cNvPr id="131" name="TextBox 130"/>
            <p:cNvSpPr txBox="1"/>
            <p:nvPr/>
          </p:nvSpPr>
          <p:spPr>
            <a:xfrm>
              <a:off x="1532882" y="5787768"/>
              <a:ext cx="6375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86941" y="6055762"/>
              <a:ext cx="1454165" cy="353852"/>
              <a:chOff x="1253649" y="5594737"/>
              <a:chExt cx="1454165" cy="353852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2018360" y="5598887"/>
                <a:ext cx="354270" cy="3497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36000" rIns="36000" bIns="36000" numCol="1" spcCol="38100" rtlCol="0" anchor="ctr" anchorCtr="0">
                <a:spAutoFit/>
              </a:bodyPr>
              <a:lstStyle/>
              <a:p>
                <a:pPr algn="r"/>
                <a:r>
                  <a:rPr lang="en-US" dirty="0"/>
                  <a:t>+  </a:t>
                </a:r>
              </a:p>
            </p:txBody>
          </p:sp>
          <p:pic>
            <p:nvPicPr>
              <p:cNvPr id="93" name="Picture 92" descr="logo.gif;jsessionid=F764BA670D8CCC9EF18F9A6D1D7845E0.gif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441" t="7488" r="7604" b="13948"/>
              <a:stretch/>
            </p:blipFill>
            <p:spPr>
              <a:xfrm>
                <a:off x="1253649" y="5594737"/>
                <a:ext cx="880691" cy="324000"/>
              </a:xfrm>
              <a:prstGeom prst="rect">
                <a:avLst/>
              </a:prstGeom>
            </p:spPr>
          </p:pic>
          <p:pic>
            <p:nvPicPr>
              <p:cNvPr id="134" name="Picture 133" descr="LogoLLB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4914" y="5598476"/>
                <a:ext cx="342900" cy="342900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5985469" y="1759319"/>
            <a:ext cx="1821852" cy="866560"/>
            <a:chOff x="5964687" y="1759319"/>
            <a:chExt cx="1821852" cy="866560"/>
          </a:xfrm>
        </p:grpSpPr>
        <p:grpSp>
          <p:nvGrpSpPr>
            <p:cNvPr id="11" name="Group 10"/>
            <p:cNvGrpSpPr/>
            <p:nvPr/>
          </p:nvGrpSpPr>
          <p:grpSpPr>
            <a:xfrm>
              <a:off x="6822660" y="1759319"/>
              <a:ext cx="963879" cy="611733"/>
              <a:chOff x="6960986" y="1892647"/>
              <a:chExt cx="963879" cy="442877"/>
            </a:xfrm>
          </p:grpSpPr>
          <p:pic>
            <p:nvPicPr>
              <p:cNvPr id="101" name="Picture 100" descr="tum_logo.pn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60986" y="2001317"/>
                <a:ext cx="953486" cy="324000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1" name="Picture 80" descr="LogoLLB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1965" y="1892647"/>
                <a:ext cx="342900" cy="342900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7248401" y="193541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5964687" y="2318102"/>
              <a:ext cx="7104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6392887" y="2119539"/>
              <a:ext cx="429773" cy="263263"/>
            </a:xfrm>
            <a:prstGeom prst="line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355398" y="1433239"/>
            <a:ext cx="2108561" cy="940769"/>
            <a:chOff x="5241097" y="1433239"/>
            <a:chExt cx="2108561" cy="940769"/>
          </a:xfrm>
        </p:grpSpPr>
        <p:grpSp>
          <p:nvGrpSpPr>
            <p:cNvPr id="14" name="Group 13"/>
            <p:cNvGrpSpPr/>
            <p:nvPr/>
          </p:nvGrpSpPr>
          <p:grpSpPr>
            <a:xfrm>
              <a:off x="5241097" y="1433239"/>
              <a:ext cx="2108561" cy="480287"/>
              <a:chOff x="6037159" y="1275125"/>
              <a:chExt cx="2108561" cy="480287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0617" y="1305167"/>
                <a:ext cx="228264" cy="450245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6037159" y="1275125"/>
                <a:ext cx="2108561" cy="423602"/>
                <a:chOff x="6486159" y="1474628"/>
                <a:chExt cx="2108561" cy="423602"/>
              </a:xfrm>
            </p:grpSpPr>
            <p:pic>
              <p:nvPicPr>
                <p:cNvPr id="103" name="Picture 102" descr="logo_hzg_cms10.gif"/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6159" y="1585803"/>
                  <a:ext cx="1131570" cy="312420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7442217" y="1498122"/>
                  <a:ext cx="350702" cy="4001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algn="r"/>
                  <a:r>
                    <a:rPr lang="en-US" sz="2000" dirty="0"/>
                    <a:t>+  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56417" y="1474628"/>
                  <a:ext cx="838303" cy="338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algn="ctr"/>
                  <a:r>
                    <a:rPr lang="en-US" sz="800" i="1" dirty="0"/>
                    <a:t>Nuclear Physics Institute</a:t>
                  </a:r>
                </a:p>
              </p:txBody>
            </p:sp>
          </p:grpSp>
        </p:grpSp>
        <p:sp>
          <p:nvSpPr>
            <p:cNvPr id="123" name="TextBox 122"/>
            <p:cNvSpPr txBox="1"/>
            <p:nvPr/>
          </p:nvSpPr>
          <p:spPr>
            <a:xfrm>
              <a:off x="5576611" y="2066231"/>
              <a:ext cx="5615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5875962" y="1911683"/>
              <a:ext cx="157771" cy="213873"/>
            </a:xfrm>
            <a:prstGeom prst="line">
              <a:avLst/>
            </a:prstGeom>
            <a:ln w="3175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04533" y="4654526"/>
            <a:ext cx="1836958" cy="366011"/>
            <a:chOff x="4265861" y="4645099"/>
            <a:chExt cx="1836958" cy="366011"/>
          </a:xfrm>
        </p:grpSpPr>
        <p:sp>
          <p:nvSpPr>
            <p:cNvPr id="60" name="TextBox 59"/>
            <p:cNvSpPr txBox="1"/>
            <p:nvPr/>
          </p:nvSpPr>
          <p:spPr>
            <a:xfrm>
              <a:off x="4265861" y="4645099"/>
              <a:ext cx="1116000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72000" rIns="3600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Test</a:t>
              </a:r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1400" b="1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Beam Line</a:t>
              </a:r>
            </a:p>
          </p:txBody>
        </p:sp>
        <p:pic>
          <p:nvPicPr>
            <p:cNvPr id="61" name="Picture 60" descr="Macintosh HD:Users:helenebjorkman:Desktop:ESS_Logo_Frugal_Blue_RGB.jpe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334" y="4646264"/>
              <a:ext cx="678485" cy="3648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FD582-F9CA-AC41-84EB-37FFFA888170}"/>
              </a:ext>
            </a:extLst>
          </p:cNvPr>
          <p:cNvGrpSpPr/>
          <p:nvPr/>
        </p:nvGrpSpPr>
        <p:grpSpPr>
          <a:xfrm>
            <a:off x="1112602" y="1772816"/>
            <a:ext cx="6414740" cy="4639463"/>
            <a:chOff x="1112602" y="1794302"/>
            <a:chExt cx="6414740" cy="46394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EC562A-CCDB-154B-AA85-D17A21779D77}"/>
                </a:ext>
              </a:extLst>
            </p:cNvPr>
            <p:cNvSpPr txBox="1"/>
            <p:nvPr/>
          </p:nvSpPr>
          <p:spPr>
            <a:xfrm>
              <a:off x="1112602" y="4818638"/>
              <a:ext cx="723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D07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B36773C-23F5-3440-8E8F-574F7DD3F2C9}"/>
                </a:ext>
              </a:extLst>
            </p:cNvPr>
            <p:cNvSpPr txBox="1"/>
            <p:nvPr/>
          </p:nvSpPr>
          <p:spPr>
            <a:xfrm>
              <a:off x="3031214" y="2647862"/>
              <a:ext cx="723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D08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C39814-59A2-724C-9C98-BDC67882E95D}"/>
                </a:ext>
              </a:extLst>
            </p:cNvPr>
            <p:cNvSpPr txBox="1"/>
            <p:nvPr/>
          </p:nvSpPr>
          <p:spPr>
            <a:xfrm>
              <a:off x="3920914" y="6095211"/>
              <a:ext cx="723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D04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F532E93-A21A-AC4B-957A-3E80FE7DAFC3}"/>
                </a:ext>
              </a:extLst>
            </p:cNvPr>
            <p:cNvSpPr txBox="1"/>
            <p:nvPr/>
          </p:nvSpPr>
          <p:spPr>
            <a:xfrm>
              <a:off x="5508104" y="1794302"/>
              <a:ext cx="723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E03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92C9F6E-1CF1-DD4C-A0F4-D45BAC26B84D}"/>
                </a:ext>
              </a:extLst>
            </p:cNvPr>
            <p:cNvSpPr txBox="1"/>
            <p:nvPr/>
          </p:nvSpPr>
          <p:spPr>
            <a:xfrm>
              <a:off x="6804248" y="2492896"/>
              <a:ext cx="723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E04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27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Schedule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998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45" y="171247"/>
            <a:ext cx="6364940" cy="900190"/>
          </a:xfrm>
        </p:spPr>
        <p:txBody>
          <a:bodyPr>
            <a:normAutofit/>
          </a:bodyPr>
          <a:lstStyle/>
          <a:p>
            <a:r>
              <a:rPr lang="en-GB" sz="2400" dirty="0"/>
              <a:t>ESS Summary Schedule and Critical Path for Remaining 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1" y="2963387"/>
            <a:ext cx="2935490" cy="2878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/>
              </a:rPr>
              <a:t>Accelerator + 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975" y="3979066"/>
            <a:ext cx="3590093" cy="2949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>
                <a:solidFill>
                  <a:prstClr val="white"/>
                </a:solidFill>
                <a:latin typeface="Calibri"/>
              </a:rPr>
              <a:t>CF + Target + NSS (Bunker+TBL) + ICS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3381577" y="3266249"/>
            <a:ext cx="256478" cy="6839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388C73-E991-3A46-A5A6-4AAA2A127D66}"/>
              </a:ext>
            </a:extLst>
          </p:cNvPr>
          <p:cNvGrpSpPr/>
          <p:nvPr/>
        </p:nvGrpSpPr>
        <p:grpSpPr>
          <a:xfrm>
            <a:off x="251520" y="1943100"/>
            <a:ext cx="6372708" cy="192167"/>
            <a:chOff x="3947204" y="1484784"/>
            <a:chExt cx="6313428" cy="36004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520E45-9C88-8B48-8BB0-8CE4AFD5EF98}"/>
                </a:ext>
              </a:extLst>
            </p:cNvPr>
            <p:cNvSpPr/>
            <p:nvPr/>
          </p:nvSpPr>
          <p:spPr>
            <a:xfrm>
              <a:off x="394720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2018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E711C-708F-2342-9278-FA900265C7A4}"/>
                </a:ext>
              </a:extLst>
            </p:cNvPr>
            <p:cNvSpPr/>
            <p:nvPr/>
          </p:nvSpPr>
          <p:spPr>
            <a:xfrm>
              <a:off x="473929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2019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7338E9-D599-2C4B-871E-3A22427D7CAB}"/>
                </a:ext>
              </a:extLst>
            </p:cNvPr>
            <p:cNvSpPr/>
            <p:nvPr/>
          </p:nvSpPr>
          <p:spPr>
            <a:xfrm>
              <a:off x="553138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2020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D5A4D4-A84C-A044-B4A0-D9EC7D6B127D}"/>
                </a:ext>
              </a:extLst>
            </p:cNvPr>
            <p:cNvSpPr/>
            <p:nvPr/>
          </p:nvSpPr>
          <p:spPr>
            <a:xfrm>
              <a:off x="63234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2021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5A31C87-962A-824B-A055-16D9087532AB}"/>
                </a:ext>
              </a:extLst>
            </p:cNvPr>
            <p:cNvSpPr/>
            <p:nvPr/>
          </p:nvSpPr>
          <p:spPr>
            <a:xfrm>
              <a:off x="71155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2022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932C98-3928-F24A-8BC4-C25786B9D7BD}"/>
                </a:ext>
              </a:extLst>
            </p:cNvPr>
            <p:cNvSpPr/>
            <p:nvPr/>
          </p:nvSpPr>
          <p:spPr>
            <a:xfrm>
              <a:off x="78843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2023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F5AE180-E445-0F46-99CF-8575735442F3}"/>
                </a:ext>
              </a:extLst>
            </p:cNvPr>
            <p:cNvSpPr/>
            <p:nvPr/>
          </p:nvSpPr>
          <p:spPr>
            <a:xfrm>
              <a:off x="86764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2024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77CE49-3FF7-3844-842E-29A69A254A4B}"/>
                </a:ext>
              </a:extLst>
            </p:cNvPr>
            <p:cNvSpPr/>
            <p:nvPr/>
          </p:nvSpPr>
          <p:spPr>
            <a:xfrm>
              <a:off x="946854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</a:rPr>
                <a:t>2025</a:t>
              </a:r>
            </a:p>
          </p:txBody>
        </p:sp>
      </p:grpSp>
      <p:sp>
        <p:nvSpPr>
          <p:cNvPr id="51" name="Diamond 50">
            <a:extLst>
              <a:ext uri="{FF2B5EF4-FFF2-40B4-BE49-F238E27FC236}">
                <a16:creationId xmlns:a16="http://schemas.microsoft.com/office/drawing/2014/main" id="{5E8441DE-FE85-454D-A8EE-A2B195644139}"/>
              </a:ext>
            </a:extLst>
          </p:cNvPr>
          <p:cNvSpPr/>
          <p:nvPr/>
        </p:nvSpPr>
        <p:spPr>
          <a:xfrm>
            <a:off x="2863101" y="321297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F33A9-B1CC-E147-B51B-236E8930D924}"/>
              </a:ext>
            </a:extLst>
          </p:cNvPr>
          <p:cNvSpPr txBox="1"/>
          <p:nvPr/>
        </p:nvSpPr>
        <p:spPr>
          <a:xfrm>
            <a:off x="1608132" y="3266983"/>
            <a:ext cx="1289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Beam on Dump</a:t>
            </a:r>
          </a:p>
          <a:p>
            <a:pPr algn="ctr"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(570 MeV)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DDAF6-282A-5B4F-8B83-21689E3423D5}"/>
              </a:ext>
            </a:extLst>
          </p:cNvPr>
          <p:cNvSpPr txBox="1"/>
          <p:nvPr/>
        </p:nvSpPr>
        <p:spPr>
          <a:xfrm>
            <a:off x="2577022" y="3692061"/>
            <a:ext cx="3669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Accelerator Schedule Float</a:t>
            </a:r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9532FCFB-EC29-0246-A7D2-AE71C4129DF3}"/>
              </a:ext>
            </a:extLst>
          </p:cNvPr>
          <p:cNvSpPr/>
          <p:nvPr/>
        </p:nvSpPr>
        <p:spPr>
          <a:xfrm>
            <a:off x="3113839" y="321297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36F6E-2D78-264E-988E-F1B518B4A21D}"/>
              </a:ext>
            </a:extLst>
          </p:cNvPr>
          <p:cNvSpPr txBox="1"/>
          <p:nvPr/>
        </p:nvSpPr>
        <p:spPr>
          <a:xfrm>
            <a:off x="3299340" y="3272563"/>
            <a:ext cx="9952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/>
              </a:rPr>
              <a:t>Accel RBOT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17D8785B-E6A5-BD47-83D8-AD3FC20AB138}"/>
              </a:ext>
            </a:extLst>
          </p:cNvPr>
          <p:cNvSpPr/>
          <p:nvPr/>
        </p:nvSpPr>
        <p:spPr>
          <a:xfrm>
            <a:off x="756867" y="267291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8BD6A2C4-190B-B344-90CC-F0A78DBC99D5}"/>
              </a:ext>
            </a:extLst>
          </p:cNvPr>
          <p:cNvSpPr/>
          <p:nvPr/>
        </p:nvSpPr>
        <p:spPr>
          <a:xfrm>
            <a:off x="1709682" y="267291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CB2BF9DA-4291-9B40-B39E-E2498ABB5B4D}"/>
              </a:ext>
            </a:extLst>
          </p:cNvPr>
          <p:cNvSpPr/>
          <p:nvPr/>
        </p:nvSpPr>
        <p:spPr>
          <a:xfrm>
            <a:off x="2215029" y="267291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B0B5C-E83F-FD4B-A8C2-EDD6398165E7}"/>
              </a:ext>
            </a:extLst>
          </p:cNvPr>
          <p:cNvSpPr txBox="1"/>
          <p:nvPr/>
        </p:nvSpPr>
        <p:spPr>
          <a:xfrm>
            <a:off x="105447" y="2240869"/>
            <a:ext cx="263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>
                <a:solidFill>
                  <a:prstClr val="black"/>
                </a:solidFill>
                <a:latin typeface="Calibri"/>
              </a:rPr>
              <a:t>Warm LINAC Commissioning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83A02-2D04-A342-B497-4688BF5FD57F}"/>
              </a:ext>
            </a:extLst>
          </p:cNvPr>
          <p:cNvSpPr txBox="1"/>
          <p:nvPr/>
        </p:nvSpPr>
        <p:spPr>
          <a:xfrm>
            <a:off x="3336122" y="2110643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BOT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09293B-5BB4-334A-85DB-7BC786A9221F}"/>
              </a:ext>
            </a:extLst>
          </p:cNvPr>
          <p:cNvSpPr txBox="1"/>
          <p:nvPr/>
        </p:nvSpPr>
        <p:spPr>
          <a:xfrm>
            <a:off x="5058055" y="20954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SOUP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970D6E-3217-224D-A3D2-5D9CC9A104AA}"/>
              </a:ext>
            </a:extLst>
          </p:cNvPr>
          <p:cNvSpPr txBox="1"/>
          <p:nvPr/>
        </p:nvSpPr>
        <p:spPr>
          <a:xfrm>
            <a:off x="6030853" y="2087302"/>
            <a:ext cx="57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EOC</a:t>
            </a:r>
          </a:p>
        </p:txBody>
      </p:sp>
      <p:sp>
        <p:nvSpPr>
          <p:cNvPr id="23" name="4-Point Star 22">
            <a:extLst>
              <a:ext uri="{FF2B5EF4-FFF2-40B4-BE49-F238E27FC236}">
                <a16:creationId xmlns:a16="http://schemas.microsoft.com/office/drawing/2014/main" id="{55318053-B1AB-7C4A-BB7D-558287045189}"/>
              </a:ext>
            </a:extLst>
          </p:cNvPr>
          <p:cNvSpPr/>
          <p:nvPr/>
        </p:nvSpPr>
        <p:spPr>
          <a:xfrm>
            <a:off x="3694630" y="2210998"/>
            <a:ext cx="382575" cy="3611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4-Point Star 61">
            <a:extLst>
              <a:ext uri="{FF2B5EF4-FFF2-40B4-BE49-F238E27FC236}">
                <a16:creationId xmlns:a16="http://schemas.microsoft.com/office/drawing/2014/main" id="{0D9B7E53-D33B-F04D-8681-1D9A42B5565F}"/>
              </a:ext>
            </a:extLst>
          </p:cNvPr>
          <p:cNvSpPr/>
          <p:nvPr/>
        </p:nvSpPr>
        <p:spPr>
          <a:xfrm>
            <a:off x="6430293" y="2210998"/>
            <a:ext cx="382575" cy="3611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61BE28C4-D7F0-0C4B-9CCF-A9C7CB166DFC}"/>
              </a:ext>
            </a:extLst>
          </p:cNvPr>
          <p:cNvSpPr/>
          <p:nvPr/>
        </p:nvSpPr>
        <p:spPr>
          <a:xfrm>
            <a:off x="1620963" y="426979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E06C357B-3447-894A-9DD6-8B7DD513BFF4}"/>
              </a:ext>
            </a:extLst>
          </p:cNvPr>
          <p:cNvSpPr/>
          <p:nvPr/>
        </p:nvSpPr>
        <p:spPr>
          <a:xfrm>
            <a:off x="3565179" y="426979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788C30-A05F-BB42-A528-81C6193E0A77}"/>
              </a:ext>
            </a:extLst>
          </p:cNvPr>
          <p:cNvSpPr txBox="1"/>
          <p:nvPr/>
        </p:nvSpPr>
        <p:spPr>
          <a:xfrm>
            <a:off x="89502" y="4279378"/>
            <a:ext cx="15919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>
                <a:solidFill>
                  <a:prstClr val="black"/>
                </a:solidFill>
                <a:latin typeface="Calibri"/>
              </a:rPr>
              <a:t>Access for Monolith Installation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A4A6C7-D046-8B4E-BB76-63750FBB3A2E}"/>
              </a:ext>
            </a:extLst>
          </p:cNvPr>
          <p:cNvSpPr txBox="1"/>
          <p:nvPr/>
        </p:nvSpPr>
        <p:spPr>
          <a:xfrm>
            <a:off x="2465767" y="4294402"/>
            <a:ext cx="1077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>
                <a:solidFill>
                  <a:prstClr val="black"/>
                </a:solidFill>
                <a:latin typeface="Calibri"/>
              </a:rPr>
              <a:t>Target RBOT</a:t>
            </a:r>
          </a:p>
        </p:txBody>
      </p:sp>
      <p:sp>
        <p:nvSpPr>
          <p:cNvPr id="72" name="Diamond 71">
            <a:extLst>
              <a:ext uri="{FF2B5EF4-FFF2-40B4-BE49-F238E27FC236}">
                <a16:creationId xmlns:a16="http://schemas.microsoft.com/office/drawing/2014/main" id="{00F05CB9-0778-E646-B615-D820A3C20AE7}"/>
              </a:ext>
            </a:extLst>
          </p:cNvPr>
          <p:cNvSpPr/>
          <p:nvPr/>
        </p:nvSpPr>
        <p:spPr>
          <a:xfrm>
            <a:off x="3781203" y="426979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A908F3-A84A-9745-A139-612E332502E7}"/>
              </a:ext>
            </a:extLst>
          </p:cNvPr>
          <p:cNvSpPr txBox="1"/>
          <p:nvPr/>
        </p:nvSpPr>
        <p:spPr>
          <a:xfrm>
            <a:off x="3869923" y="4081898"/>
            <a:ext cx="1588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dirty="0">
                <a:solidFill>
                  <a:prstClr val="black"/>
                </a:solidFill>
                <a:latin typeface="Calibri"/>
              </a:rPr>
              <a:t>Bunker and Test Beam Line RBOT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1AC354-CD9B-5643-942A-C31E52C09418}"/>
              </a:ext>
            </a:extLst>
          </p:cNvPr>
          <p:cNvSpPr/>
          <p:nvPr/>
        </p:nvSpPr>
        <p:spPr>
          <a:xfrm>
            <a:off x="259049" y="4985874"/>
            <a:ext cx="6382370" cy="3182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>
                <a:solidFill>
                  <a:prstClr val="white"/>
                </a:solidFill>
                <a:latin typeface="Calibri"/>
              </a:rPr>
              <a:t>NSS Instruments + ICS</a:t>
            </a:r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906F7DC3-E275-7148-9558-DCC1AA2F4E7D}"/>
              </a:ext>
            </a:extLst>
          </p:cNvPr>
          <p:cNvSpPr/>
          <p:nvPr/>
        </p:nvSpPr>
        <p:spPr>
          <a:xfrm>
            <a:off x="3799592" y="5240478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0E5666-194F-014D-8870-F09CBFA7DA93}"/>
              </a:ext>
            </a:extLst>
          </p:cNvPr>
          <p:cNvSpPr txBox="1"/>
          <p:nvPr/>
        </p:nvSpPr>
        <p:spPr>
          <a:xfrm>
            <a:off x="2847189" y="5536541"/>
            <a:ext cx="2047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Start beam commissioning for 1st Instruments</a:t>
            </a:r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59C6BD5D-DAF6-874E-A94F-5F26C33446B9}"/>
              </a:ext>
            </a:extLst>
          </p:cNvPr>
          <p:cNvSpPr/>
          <p:nvPr/>
        </p:nvSpPr>
        <p:spPr>
          <a:xfrm>
            <a:off x="6570056" y="4688514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6B9206AA-49D5-664B-8730-D504E897731B}"/>
              </a:ext>
            </a:extLst>
          </p:cNvPr>
          <p:cNvSpPr/>
          <p:nvPr/>
        </p:nvSpPr>
        <p:spPr>
          <a:xfrm>
            <a:off x="4898493" y="5240478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244FE-B0F5-0644-A5EB-2F8E51CB3E53}"/>
              </a:ext>
            </a:extLst>
          </p:cNvPr>
          <p:cNvSpPr txBox="1"/>
          <p:nvPr/>
        </p:nvSpPr>
        <p:spPr>
          <a:xfrm>
            <a:off x="4249148" y="4549271"/>
            <a:ext cx="24009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>
                <a:solidFill>
                  <a:prstClr val="black"/>
                </a:solidFill>
                <a:latin typeface="Calibri"/>
              </a:rPr>
              <a:t>15</a:t>
            </a:r>
            <a:r>
              <a:rPr lang="en-GB" sz="1350" baseline="30000">
                <a:solidFill>
                  <a:prstClr val="black"/>
                </a:solidFill>
                <a:latin typeface="Calibri"/>
              </a:rPr>
              <a:t>th</a:t>
            </a:r>
            <a:r>
              <a:rPr lang="en-GB" sz="1350">
                <a:solidFill>
                  <a:prstClr val="black"/>
                </a:solidFill>
                <a:latin typeface="Calibri"/>
              </a:rPr>
              <a:t> Instrument Complete (Ready for hot commissioning)</a:t>
            </a:r>
          </a:p>
        </p:txBody>
      </p:sp>
      <p:sp>
        <p:nvSpPr>
          <p:cNvPr id="89" name="Diamond 88">
            <a:extLst>
              <a:ext uri="{FF2B5EF4-FFF2-40B4-BE49-F238E27FC236}">
                <a16:creationId xmlns:a16="http://schemas.microsoft.com/office/drawing/2014/main" id="{07D80071-9CFF-9744-A22A-DC5CBF4539F4}"/>
              </a:ext>
            </a:extLst>
          </p:cNvPr>
          <p:cNvSpPr/>
          <p:nvPr/>
        </p:nvSpPr>
        <p:spPr>
          <a:xfrm>
            <a:off x="1423389" y="5234227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Diamond 89">
            <a:extLst>
              <a:ext uri="{FF2B5EF4-FFF2-40B4-BE49-F238E27FC236}">
                <a16:creationId xmlns:a16="http://schemas.microsoft.com/office/drawing/2014/main" id="{0EC1422A-A630-2B4B-9059-08FC826AD294}"/>
              </a:ext>
            </a:extLst>
          </p:cNvPr>
          <p:cNvSpPr/>
          <p:nvPr/>
        </p:nvSpPr>
        <p:spPr>
          <a:xfrm>
            <a:off x="2897815" y="5236178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Diamond 90">
            <a:extLst>
              <a:ext uri="{FF2B5EF4-FFF2-40B4-BE49-F238E27FC236}">
                <a16:creationId xmlns:a16="http://schemas.microsoft.com/office/drawing/2014/main" id="{EF25F498-248B-3045-B96F-E05D8DBB72EF}"/>
              </a:ext>
            </a:extLst>
          </p:cNvPr>
          <p:cNvSpPr/>
          <p:nvPr/>
        </p:nvSpPr>
        <p:spPr>
          <a:xfrm>
            <a:off x="2573779" y="5240478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CD0900-9986-8A45-AC55-AF5F4717994C}"/>
              </a:ext>
            </a:extLst>
          </p:cNvPr>
          <p:cNvSpPr txBox="1"/>
          <p:nvPr/>
        </p:nvSpPr>
        <p:spPr>
          <a:xfrm>
            <a:off x="5073830" y="5455339"/>
            <a:ext cx="7022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b="1">
                <a:solidFill>
                  <a:prstClr val="black"/>
                </a:solidFill>
                <a:latin typeface="Calibri"/>
              </a:rPr>
              <a:t>RSOUP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1A4BC9-6191-D94D-98BE-80A57B83F306}"/>
              </a:ext>
            </a:extLst>
          </p:cNvPr>
          <p:cNvSpPr txBox="1"/>
          <p:nvPr/>
        </p:nvSpPr>
        <p:spPr>
          <a:xfrm>
            <a:off x="965458" y="5481229"/>
            <a:ext cx="1789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>
                <a:solidFill>
                  <a:prstClr val="black"/>
                </a:solidFill>
                <a:latin typeface="Calibri"/>
              </a:rPr>
              <a:t>Instrument Hall Access for Start of Installation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0709AE-C5CC-0D4E-B986-A86CBDAA5EF8}"/>
              </a:ext>
            </a:extLst>
          </p:cNvPr>
          <p:cNvCxnSpPr>
            <a:cxnSpLocks/>
          </p:cNvCxnSpPr>
          <p:nvPr/>
        </p:nvCxnSpPr>
        <p:spPr>
          <a:xfrm flipH="1" flipV="1">
            <a:off x="1569889" y="5448465"/>
            <a:ext cx="290450" cy="5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C3818F-CFB7-6C4A-87E5-077357CE4969}"/>
              </a:ext>
            </a:extLst>
          </p:cNvPr>
          <p:cNvCxnSpPr>
            <a:cxnSpLocks/>
          </p:cNvCxnSpPr>
          <p:nvPr/>
        </p:nvCxnSpPr>
        <p:spPr>
          <a:xfrm flipV="1">
            <a:off x="1860339" y="5304097"/>
            <a:ext cx="713440" cy="20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9F0CCA-E784-5941-949F-1CC559507A10}"/>
              </a:ext>
            </a:extLst>
          </p:cNvPr>
          <p:cNvCxnSpPr>
            <a:cxnSpLocks/>
          </p:cNvCxnSpPr>
          <p:nvPr/>
        </p:nvCxnSpPr>
        <p:spPr>
          <a:xfrm flipV="1">
            <a:off x="1818414" y="5373217"/>
            <a:ext cx="1025395" cy="134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D555DC3-3789-A445-96B4-0988BBC1549F}"/>
              </a:ext>
            </a:extLst>
          </p:cNvPr>
          <p:cNvSpPr/>
          <p:nvPr/>
        </p:nvSpPr>
        <p:spPr>
          <a:xfrm>
            <a:off x="3187010" y="2963388"/>
            <a:ext cx="711207" cy="303160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200" dirty="0">
                <a:solidFill>
                  <a:prstClr val="white"/>
                </a:solidFill>
                <a:latin typeface="Calibri"/>
              </a:rPr>
              <a:t>Hi-Beta Install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734024C2-6FDA-8E41-AC0D-5E64C2181D1E}"/>
              </a:ext>
            </a:extLst>
          </p:cNvPr>
          <p:cNvSpPr/>
          <p:nvPr/>
        </p:nvSpPr>
        <p:spPr>
          <a:xfrm rot="5400000" flipH="1">
            <a:off x="1433868" y="1775922"/>
            <a:ext cx="265228" cy="16271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D15E2AF5-D198-B048-9397-25EBFF09F960}"/>
              </a:ext>
            </a:extLst>
          </p:cNvPr>
          <p:cNvSpPr/>
          <p:nvPr/>
        </p:nvSpPr>
        <p:spPr>
          <a:xfrm>
            <a:off x="3619185" y="2672916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>
              <a:defRPr/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C12DB-B994-4241-BCFF-D03D467225BC}"/>
              </a:ext>
            </a:extLst>
          </p:cNvPr>
          <p:cNvSpPr txBox="1"/>
          <p:nvPr/>
        </p:nvSpPr>
        <p:spPr>
          <a:xfrm>
            <a:off x="2348793" y="2456893"/>
            <a:ext cx="146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>
                <a:solidFill>
                  <a:prstClr val="black"/>
                </a:solidFill>
                <a:latin typeface="Calibri"/>
              </a:rPr>
              <a:t>1.3 GeV Capability Installed</a:t>
            </a:r>
          </a:p>
        </p:txBody>
      </p:sp>
      <p:sp>
        <p:nvSpPr>
          <p:cNvPr id="65" name="4-Point Star 64">
            <a:extLst>
              <a:ext uri="{FF2B5EF4-FFF2-40B4-BE49-F238E27FC236}">
                <a16:creationId xmlns:a16="http://schemas.microsoft.com/office/drawing/2014/main" id="{7CC8856B-630F-E14B-B628-9C12192F5718}"/>
              </a:ext>
            </a:extLst>
          </p:cNvPr>
          <p:cNvSpPr/>
          <p:nvPr/>
        </p:nvSpPr>
        <p:spPr>
          <a:xfrm>
            <a:off x="4837497" y="2210998"/>
            <a:ext cx="382575" cy="3611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559C42-8301-E641-9D70-C47B099C9A73}"/>
              </a:ext>
            </a:extLst>
          </p:cNvPr>
          <p:cNvCxnSpPr>
            <a:cxnSpLocks/>
          </p:cNvCxnSpPr>
          <p:nvPr/>
        </p:nvCxnSpPr>
        <p:spPr>
          <a:xfrm flipH="1">
            <a:off x="9887175" y="1981065"/>
            <a:ext cx="2817" cy="4040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DD6A94-EC75-0443-81D3-9512473EF683}"/>
              </a:ext>
            </a:extLst>
          </p:cNvPr>
          <p:cNvSpPr txBox="1"/>
          <p:nvPr/>
        </p:nvSpPr>
        <p:spPr>
          <a:xfrm>
            <a:off x="6846139" y="1556792"/>
            <a:ext cx="227312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BOT - Beam on Target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FS - ‘First Science’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SOUP - Start of User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Programme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EOC - End of Construction project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RXXX - Ready for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14BFB-7954-DD45-BECD-71A4BC401F56}"/>
              </a:ext>
            </a:extLst>
          </p:cNvPr>
          <p:cNvSpPr txBox="1"/>
          <p:nvPr/>
        </p:nvSpPr>
        <p:spPr>
          <a:xfrm>
            <a:off x="4645172" y="2726922"/>
            <a:ext cx="4396041" cy="1218847"/>
          </a:xfrm>
          <a:prstGeom prst="rect">
            <a:avLst/>
          </a:prstGeom>
          <a:ln w="34925">
            <a:solidFill>
              <a:srgbClr val="0070C0"/>
            </a:solidFill>
          </a:ln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marL="214313" indent="-214313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70C0"/>
                </a:solidFill>
                <a:latin typeface="Calibri"/>
              </a:rPr>
              <a:t>CF, Target, and NSS (Bunker) teams holding zero-float Critical path to BOT</a:t>
            </a:r>
          </a:p>
          <a:p>
            <a:pPr marL="214313" indent="-214313" defTabSz="6858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70C0"/>
                </a:solidFill>
                <a:latin typeface="Calibri"/>
              </a:rPr>
              <a:t>Float to Accelerator RBOT reduced from 14 months to 11 months due to IK delivery slippage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A534FC-694F-1B45-A113-10B63138F295}"/>
              </a:ext>
            </a:extLst>
          </p:cNvPr>
          <p:cNvCxnSpPr/>
          <p:nvPr/>
        </p:nvCxnSpPr>
        <p:spPr>
          <a:xfrm flipV="1">
            <a:off x="259048" y="4269796"/>
            <a:ext cx="3556868" cy="246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F779C0-7622-404D-AB3D-8207DA73CC68}"/>
              </a:ext>
            </a:extLst>
          </p:cNvPr>
          <p:cNvCxnSpPr>
            <a:cxnSpLocks/>
          </p:cNvCxnSpPr>
          <p:nvPr/>
        </p:nvCxnSpPr>
        <p:spPr>
          <a:xfrm>
            <a:off x="3870954" y="5319210"/>
            <a:ext cx="277046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1F0D97-BBA8-BA44-A110-84CFC297B455}"/>
              </a:ext>
            </a:extLst>
          </p:cNvPr>
          <p:cNvCxnSpPr>
            <a:stCxn id="73" idx="1"/>
          </p:cNvCxnSpPr>
          <p:nvPr/>
        </p:nvCxnSpPr>
        <p:spPr>
          <a:xfrm flipH="1">
            <a:off x="3869922" y="4335814"/>
            <a:ext cx="1" cy="9424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86BFA1-6556-9F4F-9AEC-58053636C286}"/>
              </a:ext>
            </a:extLst>
          </p:cNvPr>
          <p:cNvSpPr txBox="1"/>
          <p:nvPr/>
        </p:nvSpPr>
        <p:spPr>
          <a:xfrm>
            <a:off x="6402732" y="5419873"/>
            <a:ext cx="2359880" cy="320827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/>
              </a:rPr>
              <a:t>Red line indicates critical path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1607C4-23F3-3E41-A542-5A46EC2B4890}"/>
              </a:ext>
            </a:extLst>
          </p:cNvPr>
          <p:cNvSpPr txBox="1"/>
          <p:nvPr/>
        </p:nvSpPr>
        <p:spPr>
          <a:xfrm>
            <a:off x="8391698" y="5620443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 fontScale="25000" lnSpcReduction="20000"/>
          </a:bodyPr>
          <a:lstStyle/>
          <a:p>
            <a:pPr defTabSz="685800">
              <a:defRPr/>
            </a:pP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4-Point Star 66">
            <a:extLst>
              <a:ext uri="{FF2B5EF4-FFF2-40B4-BE49-F238E27FC236}">
                <a16:creationId xmlns:a16="http://schemas.microsoft.com/office/drawing/2014/main" id="{0A473DA4-4D07-674C-A6C9-F908D8A8055D}"/>
              </a:ext>
            </a:extLst>
          </p:cNvPr>
          <p:cNvSpPr/>
          <p:nvPr/>
        </p:nvSpPr>
        <p:spPr>
          <a:xfrm>
            <a:off x="4297437" y="2210998"/>
            <a:ext cx="382575" cy="3611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4FC3A2-54B2-F448-A53C-525E9DAD7525}"/>
              </a:ext>
            </a:extLst>
          </p:cNvPr>
          <p:cNvSpPr txBox="1"/>
          <p:nvPr/>
        </p:nvSpPr>
        <p:spPr>
          <a:xfrm>
            <a:off x="4105332" y="2110282"/>
            <a:ext cx="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8170F-20ED-BC4B-BFD8-F35736ED9B2B}"/>
              </a:ext>
            </a:extLst>
          </p:cNvPr>
          <p:cNvSpPr txBox="1"/>
          <p:nvPr/>
        </p:nvSpPr>
        <p:spPr>
          <a:xfrm>
            <a:off x="3256565" y="1484784"/>
            <a:ext cx="3394679" cy="370299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/>
          </a:bodyPr>
          <a:lstStyle/>
          <a:p>
            <a:pPr defTabSz="685800">
              <a:defRPr/>
            </a:pPr>
            <a:r>
              <a:rPr lang="sv-SE" sz="1500" dirty="0">
                <a:solidFill>
                  <a:srgbClr val="FF0000"/>
                </a:solidFill>
                <a:latin typeface="Calibri"/>
              </a:rPr>
              <a:t>FS </a:t>
            </a:r>
            <a:r>
              <a:rPr lang="sv-SE" sz="1500" dirty="0" err="1">
                <a:solidFill>
                  <a:srgbClr val="FF0000"/>
                </a:solidFill>
                <a:latin typeface="Calibri"/>
              </a:rPr>
              <a:t>added</a:t>
            </a:r>
            <a:r>
              <a:rPr lang="sv-SE" sz="1500" dirty="0">
                <a:solidFill>
                  <a:srgbClr val="FF0000"/>
                </a:solidFill>
                <a:latin typeface="Calibri"/>
              </a:rPr>
              <a:t> in </a:t>
            </a:r>
            <a:r>
              <a:rPr lang="sv-SE" sz="1500" dirty="0" err="1">
                <a:solidFill>
                  <a:srgbClr val="FF0000"/>
                </a:solidFill>
                <a:latin typeface="Calibri"/>
              </a:rPr>
              <a:t>response</a:t>
            </a:r>
            <a:r>
              <a:rPr lang="sv-SE" sz="1500" dirty="0">
                <a:solidFill>
                  <a:srgbClr val="FF0000"/>
                </a:solidFill>
                <a:latin typeface="Calibri"/>
              </a:rPr>
              <a:t> to </a:t>
            </a:r>
            <a:r>
              <a:rPr lang="sv-SE" sz="1500" dirty="0" err="1">
                <a:solidFill>
                  <a:srgbClr val="FF0000"/>
                </a:solidFill>
                <a:latin typeface="Calibri"/>
              </a:rPr>
              <a:t>rebaseling</a:t>
            </a:r>
            <a:r>
              <a:rPr lang="sv-SE" sz="15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sv-SE" sz="1500" dirty="0" err="1">
                <a:solidFill>
                  <a:srgbClr val="FF0000"/>
                </a:solidFill>
                <a:latin typeface="Calibri"/>
              </a:rPr>
              <a:t>review</a:t>
            </a:r>
            <a:endParaRPr lang="sv-SE" sz="15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1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7486" y="1484627"/>
            <a:ext cx="91080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233336" cy="1113694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Rebaseline</a:t>
            </a:r>
            <a:r>
              <a:rPr lang="en-US" dirty="0"/>
              <a:t> schedule for Neutron Beam Instruments (V4.1, 29</a:t>
            </a:r>
            <a:r>
              <a:rPr lang="en-US" baseline="30000" dirty="0"/>
              <a:t>th</a:t>
            </a:r>
            <a:r>
              <a:rPr lang="en-US" dirty="0"/>
              <a:t> November 2018)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7504" y="1448934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en-US" sz="1286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2168CB3-A4C8-C64A-8F9C-C46A9485DEC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00" y="1965600"/>
            <a:ext cx="6030000" cy="46080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059832" y="6462189"/>
            <a:ext cx="5400600" cy="279179"/>
            <a:chOff x="3262577" y="6392361"/>
            <a:chExt cx="5502906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262577" y="6392361"/>
              <a:ext cx="5502906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/>
              <a:r>
                <a:rPr lang="en-US" sz="1214" dirty="0">
                  <a:solidFill>
                    <a:prstClr val="black"/>
                  </a:solidFill>
                </a:rPr>
                <a:t>2016    2017      2018     2019     2020     2021     2022     2023    2024      2025    2026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395772"/>
              <a:ext cx="4924277" cy="192228"/>
              <a:chOff x="3283200" y="6395772"/>
              <a:chExt cx="4924277" cy="19222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776295" y="6407436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271469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766708" y="6395772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247242" y="6406572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49752" y="6407436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233954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729194" y="6406572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231737" y="6406572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712237" y="6407436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207477" y="6406572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89FBE9-E4A3-094E-84CE-CB41D3DD33CA}"/>
              </a:ext>
            </a:extLst>
          </p:cNvPr>
          <p:cNvSpPr txBox="1"/>
          <p:nvPr/>
        </p:nvSpPr>
        <p:spPr>
          <a:xfrm>
            <a:off x="-49313" y="6639163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 NBI = Neutron Beam Instrument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B3C425-8AC5-1C41-B7DE-21DDEAFBF07A}"/>
              </a:ext>
            </a:extLst>
          </p:cNvPr>
          <p:cNvGrpSpPr/>
          <p:nvPr/>
        </p:nvGrpSpPr>
        <p:grpSpPr>
          <a:xfrm>
            <a:off x="2411760" y="1407977"/>
            <a:ext cx="5472608" cy="4793284"/>
            <a:chOff x="2411760" y="1407977"/>
            <a:chExt cx="5472608" cy="4793284"/>
          </a:xfrm>
        </p:grpSpPr>
        <p:grpSp>
          <p:nvGrpSpPr>
            <p:cNvPr id="30" name="Group 29"/>
            <p:cNvGrpSpPr/>
            <p:nvPr/>
          </p:nvGrpSpPr>
          <p:grpSpPr>
            <a:xfrm>
              <a:off x="2411760" y="1412776"/>
              <a:ext cx="4968552" cy="4788485"/>
              <a:chOff x="2131011" y="1783866"/>
              <a:chExt cx="4968552" cy="478848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31011" y="3392902"/>
                <a:ext cx="792088" cy="5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429" dirty="0">
                    <a:solidFill>
                      <a:prstClr val="black"/>
                    </a:solidFill>
                  </a:rPr>
                  <a:t>West sector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31011" y="4996085"/>
                <a:ext cx="792088" cy="5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429" dirty="0">
                    <a:solidFill>
                      <a:prstClr val="black"/>
                    </a:solidFill>
                  </a:rPr>
                  <a:t>North sector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31011" y="5600290"/>
                <a:ext cx="720080" cy="97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429" dirty="0">
                    <a:solidFill>
                      <a:prstClr val="black"/>
                    </a:solidFill>
                  </a:rPr>
                  <a:t>East and South sectors</a:t>
                </a: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841251" y="1783866"/>
                <a:ext cx="3258312" cy="630942"/>
                <a:chOff x="3841251" y="1783866"/>
                <a:chExt cx="3258312" cy="630942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841251" y="1893905"/>
                  <a:ext cx="702309" cy="466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18"/>
                  <a:r>
                    <a:rPr lang="en-US" sz="1214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rPr>
                    <a:t>Current  date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445659" y="1783866"/>
                  <a:ext cx="904039" cy="630942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defTabSz="914418">
                    <a:lnSpc>
                      <a:spcPts val="1357"/>
                    </a:lnSpc>
                  </a:pPr>
                  <a:r>
                    <a:rPr lang="en-US" sz="1200" dirty="0">
                      <a:solidFill>
                        <a:prstClr val="black"/>
                      </a:solidFill>
                    </a:rPr>
                    <a:t>First access to NSS </a:t>
                  </a:r>
                  <a:r>
                    <a:rPr lang="en-US" sz="1200" dirty="0" err="1">
                      <a:solidFill>
                        <a:prstClr val="black"/>
                      </a:solidFill>
                    </a:rPr>
                    <a:t>bldg</a:t>
                  </a:r>
                  <a:r>
                    <a:rPr lang="en-US" sz="1200" dirty="0">
                      <a:solidFill>
                        <a:prstClr val="black"/>
                      </a:solidFill>
                    </a:rPr>
                    <a:t> (E01)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376819" y="1893905"/>
                  <a:ext cx="722744" cy="466025"/>
                </a:xfrm>
                <a:prstGeom prst="rect">
                  <a:avLst/>
                </a:prstGeom>
                <a:noFill/>
              </p:spPr>
              <p:txBody>
                <a:bodyPr wrap="square" lIns="25714" rIns="25714" rtlCol="0">
                  <a:spAutoFit/>
                </a:bodyPr>
                <a:lstStyle/>
                <a:p>
                  <a:pPr algn="ctr" defTabSz="914418"/>
                  <a:r>
                    <a:rPr lang="en-US" sz="1214" dirty="0">
                      <a:solidFill>
                        <a:srgbClr val="00C43E"/>
                      </a:solidFill>
                    </a:rPr>
                    <a:t>SOUP</a:t>
                  </a:r>
                </a:p>
                <a:p>
                  <a:pPr algn="ctr" defTabSz="914418"/>
                  <a:r>
                    <a:rPr lang="en-US" sz="1214" dirty="0">
                      <a:solidFill>
                        <a:srgbClr val="00C43E"/>
                      </a:solidFill>
                    </a:rPr>
                    <a:t>(3NBI*)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659403" y="1855874"/>
                  <a:ext cx="613042" cy="556627"/>
                </a:xfrm>
                <a:prstGeom prst="rect">
                  <a:avLst/>
                </a:prstGeom>
                <a:noFill/>
              </p:spPr>
              <p:txBody>
                <a:bodyPr wrap="square" lIns="25714" rIns="25714" rtlCol="0">
                  <a:spAutoFit/>
                </a:bodyPr>
                <a:lstStyle/>
                <a:p>
                  <a:pPr algn="ctr" defTabSz="914418">
                    <a:lnSpc>
                      <a:spcPts val="1240"/>
                    </a:lnSpc>
                  </a:pPr>
                  <a:r>
                    <a:rPr lang="en-US" sz="1214" b="1" dirty="0">
                      <a:solidFill>
                        <a:srgbClr val="FF0000"/>
                      </a:solidFill>
                    </a:rPr>
                    <a:t>BOT </a:t>
                  </a:r>
                </a:p>
                <a:p>
                  <a:pPr algn="ctr" defTabSz="914418">
                    <a:lnSpc>
                      <a:spcPts val="1240"/>
                    </a:lnSpc>
                  </a:pPr>
                  <a:r>
                    <a:rPr lang="en-US" sz="1214" b="1" dirty="0">
                      <a:solidFill>
                        <a:srgbClr val="FF0000"/>
                      </a:solidFill>
                    </a:rPr>
                    <a:t>&amp; </a:t>
                  </a:r>
                </a:p>
                <a:p>
                  <a:pPr algn="ctr" defTabSz="914418">
                    <a:lnSpc>
                      <a:spcPts val="1240"/>
                    </a:lnSpc>
                  </a:pPr>
                  <a:r>
                    <a:rPr lang="en-US" sz="1214" b="1" dirty="0">
                      <a:solidFill>
                        <a:srgbClr val="FF0000"/>
                      </a:solidFill>
                    </a:rPr>
                    <a:t>HC</a:t>
                  </a: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FA6D7C-B842-3A42-A5C9-41A6D0D85222}"/>
                </a:ext>
              </a:extLst>
            </p:cNvPr>
            <p:cNvSpPr txBox="1"/>
            <p:nvPr/>
          </p:nvSpPr>
          <p:spPr>
            <a:xfrm>
              <a:off x="7291550" y="1407977"/>
              <a:ext cx="592818" cy="652871"/>
            </a:xfrm>
            <a:prstGeom prst="rect">
              <a:avLst/>
            </a:prstGeom>
            <a:noFill/>
          </p:spPr>
          <p:txBody>
            <a:bodyPr wrap="square" lIns="25714" rIns="25714" rtlCol="0">
              <a:spAutoFit/>
            </a:bodyPr>
            <a:lstStyle/>
            <a:p>
              <a:pPr algn="ctr" defTabSz="914418">
                <a:lnSpc>
                  <a:spcPts val="1400"/>
                </a:lnSpc>
              </a:pPr>
              <a:r>
                <a:rPr lang="en-US" sz="1214" dirty="0">
                  <a:solidFill>
                    <a:srgbClr val="008000"/>
                  </a:solidFill>
                </a:rPr>
                <a:t>8NBI*  in User Program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45A84F-7789-504A-A616-4B1B8B5B6CAF}"/>
              </a:ext>
            </a:extLst>
          </p:cNvPr>
          <p:cNvGrpSpPr/>
          <p:nvPr/>
        </p:nvGrpSpPr>
        <p:grpSpPr>
          <a:xfrm>
            <a:off x="6962400" y="3106800"/>
            <a:ext cx="450000" cy="3369600"/>
            <a:chOff x="6948000" y="3157200"/>
            <a:chExt cx="457200" cy="33415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E4800C-DCC3-3B4E-8238-44681EA1478C}"/>
                </a:ext>
              </a:extLst>
            </p:cNvPr>
            <p:cNvSpPr/>
            <p:nvPr/>
          </p:nvSpPr>
          <p:spPr>
            <a:xfrm>
              <a:off x="6948000" y="3157200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0B540C9-0DDB-7646-B243-845D9B6CE2FA}"/>
                </a:ext>
              </a:extLst>
            </p:cNvPr>
            <p:cNvSpPr/>
            <p:nvPr/>
          </p:nvSpPr>
          <p:spPr>
            <a:xfrm>
              <a:off x="6948000" y="3384000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122C832-9671-4642-B7ED-FECDC9FD315F}"/>
                </a:ext>
              </a:extLst>
            </p:cNvPr>
            <p:cNvSpPr/>
            <p:nvPr/>
          </p:nvSpPr>
          <p:spPr>
            <a:xfrm>
              <a:off x="6948000" y="3621600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B87F0BD-4C51-CE41-B292-A6DD98173C50}"/>
                </a:ext>
              </a:extLst>
            </p:cNvPr>
            <p:cNvSpPr/>
            <p:nvPr/>
          </p:nvSpPr>
          <p:spPr>
            <a:xfrm>
              <a:off x="6948000" y="4032000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30EAF15-C868-3A48-958B-17161CF97B0A}"/>
                </a:ext>
              </a:extLst>
            </p:cNvPr>
            <p:cNvSpPr/>
            <p:nvPr/>
          </p:nvSpPr>
          <p:spPr>
            <a:xfrm>
              <a:off x="6948000" y="4845600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86F1E11-7FD3-2B42-B646-FE58928F9BB6}"/>
                </a:ext>
              </a:extLst>
            </p:cNvPr>
            <p:cNvSpPr/>
            <p:nvPr/>
          </p:nvSpPr>
          <p:spPr>
            <a:xfrm>
              <a:off x="6948000" y="5435328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C60D013-D9F3-9E40-821E-69DA293E3C43}"/>
                </a:ext>
              </a:extLst>
            </p:cNvPr>
            <p:cNvSpPr/>
            <p:nvPr/>
          </p:nvSpPr>
          <p:spPr>
            <a:xfrm>
              <a:off x="6948000" y="6149214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99EA69-FD70-284D-9649-0B6856D47462}"/>
                </a:ext>
              </a:extLst>
            </p:cNvPr>
            <p:cNvSpPr/>
            <p:nvPr/>
          </p:nvSpPr>
          <p:spPr>
            <a:xfrm>
              <a:off x="6948000" y="6390743"/>
              <a:ext cx="457200" cy="108000"/>
            </a:xfrm>
            <a:prstGeom prst="rect">
              <a:avLst/>
            </a:prstGeom>
            <a:pattFill prst="wdDnDiag">
              <a:fgClr>
                <a:srgbClr val="73FB79"/>
              </a:fgClr>
              <a:bgClr>
                <a:srgbClr val="FF7E7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6A800D-A54B-3B48-8FF8-26156378F420}"/>
              </a:ext>
            </a:extLst>
          </p:cNvPr>
          <p:cNvGrpSpPr/>
          <p:nvPr/>
        </p:nvGrpSpPr>
        <p:grpSpPr>
          <a:xfrm>
            <a:off x="115660" y="1988840"/>
            <a:ext cx="6455712" cy="4529796"/>
            <a:chOff x="95824" y="1918552"/>
            <a:chExt cx="6455712" cy="45297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63B8E4-F543-6942-ABA6-6CB1C15D6CFC}"/>
                </a:ext>
              </a:extLst>
            </p:cNvPr>
            <p:cNvSpPr/>
            <p:nvPr/>
          </p:nvSpPr>
          <p:spPr>
            <a:xfrm>
              <a:off x="95824" y="4498208"/>
              <a:ext cx="1985777" cy="1950140"/>
            </a:xfrm>
            <a:prstGeom prst="rect">
              <a:avLst/>
            </a:prstGeom>
            <a:ln>
              <a:solidFill>
                <a:srgbClr val="0432FF"/>
              </a:solidFill>
            </a:ln>
          </p:spPr>
          <p:txBody>
            <a:bodyPr wrap="square" tIns="36000" bIns="36000">
              <a:spAutoFit/>
            </a:bodyPr>
            <a:lstStyle/>
            <a:p>
              <a:r>
                <a:rPr lang="en-US" sz="1400" i="1" dirty="0">
                  <a:solidFill>
                    <a:srgbClr val="0432FF"/>
                  </a:solidFill>
                </a:rPr>
                <a:t>March 2023:</a:t>
              </a:r>
            </a:p>
            <a:p>
              <a:pPr marL="138113" indent="-1381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rgbClr val="0432FF"/>
                  </a:solidFill>
                </a:rPr>
                <a:t>First Science (FS) with expert teams on any instrument above </a:t>
              </a:r>
            </a:p>
            <a:p>
              <a:pPr marL="138113" indent="-1381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rgbClr val="0432FF"/>
                  </a:solidFill>
                </a:rPr>
                <a:t>Review progress of first 3 NBI for SOUP, implement backup plan if needed.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B591CA-0924-4945-954E-C78961D68993}"/>
                </a:ext>
              </a:extLst>
            </p:cNvPr>
            <p:cNvCxnSpPr>
              <a:cxnSpLocks/>
              <a:stCxn id="8" idx="3"/>
              <a:endCxn id="68" idx="2"/>
            </p:cNvCxnSpPr>
            <p:nvPr/>
          </p:nvCxnSpPr>
          <p:spPr>
            <a:xfrm flipV="1">
              <a:off x="2081601" y="1918552"/>
              <a:ext cx="4469935" cy="3554726"/>
            </a:xfrm>
            <a:prstGeom prst="straightConnector1">
              <a:avLst/>
            </a:prstGeom>
            <a:ln w="22225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DEE7073-D073-1746-A82A-99424139991F}"/>
              </a:ext>
            </a:extLst>
          </p:cNvPr>
          <p:cNvSpPr/>
          <p:nvPr/>
        </p:nvSpPr>
        <p:spPr>
          <a:xfrm>
            <a:off x="1445331" y="10742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solidFill>
                  <a:srgbClr val="FFFF00"/>
                </a:solidFill>
              </a:rPr>
              <a:t>aligned with accelerator ramp up (ESS-0420218)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031A5F-319D-434A-A8C4-9A4F9BA4F47A}"/>
              </a:ext>
            </a:extLst>
          </p:cNvPr>
          <p:cNvSpPr txBox="1"/>
          <p:nvPr/>
        </p:nvSpPr>
        <p:spPr>
          <a:xfrm>
            <a:off x="6210000" y="1709661"/>
            <a:ext cx="722744" cy="279179"/>
          </a:xfrm>
          <a:prstGeom prst="rect">
            <a:avLst/>
          </a:prstGeom>
          <a:noFill/>
        </p:spPr>
        <p:txBody>
          <a:bodyPr wrap="square" lIns="25714" rIns="25714" rtlCol="0">
            <a:spAutoFit/>
          </a:bodyPr>
          <a:lstStyle/>
          <a:p>
            <a:pPr algn="ctr" defTabSz="914418"/>
            <a:r>
              <a:rPr lang="en-US" sz="1214" b="1" dirty="0">
                <a:solidFill>
                  <a:srgbClr val="0432FF"/>
                </a:solidFill>
              </a:rPr>
              <a:t>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85ED4-6372-4C41-96BE-8EEE9D97CAD1}"/>
              </a:ext>
            </a:extLst>
          </p:cNvPr>
          <p:cNvSpPr txBox="1"/>
          <p:nvPr/>
        </p:nvSpPr>
        <p:spPr>
          <a:xfrm>
            <a:off x="-36512" y="2852936"/>
            <a:ext cx="252028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First 3 NBI selected for SOUP: DREAM, LOKI &amp; ODIN </a:t>
            </a:r>
            <a:r>
              <a:rPr lang="en-US" sz="1000" dirty="0">
                <a:solidFill>
                  <a:srgbClr val="002060"/>
                </a:solidFill>
              </a:rPr>
              <a:t>(best chance for early impact, as agreed by NSS, SAC and Council)</a:t>
            </a:r>
            <a:endParaRPr lang="en-US" sz="1400" dirty="0">
              <a:solidFill>
                <a:srgbClr val="002060"/>
              </a:solidFill>
            </a:endParaRP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Back-up instruments             </a:t>
            </a:r>
            <a:r>
              <a:rPr lang="en-US" sz="1000" dirty="0">
                <a:solidFill>
                  <a:srgbClr val="002060"/>
                </a:solidFill>
              </a:rPr>
              <a:t>(</a:t>
            </a:r>
            <a:r>
              <a:rPr lang="en-US" sz="1050" dirty="0">
                <a:solidFill>
                  <a:srgbClr val="002060"/>
                </a:solidFill>
              </a:rPr>
              <a:t>for risk of late access to D01 &amp; D03)         </a:t>
            </a:r>
            <a:r>
              <a:rPr lang="en-US" sz="1400" dirty="0">
                <a:solidFill>
                  <a:srgbClr val="002060"/>
                </a:solidFill>
              </a:rPr>
              <a:t>BEER, CSPEC, MAGIC or BIFROST, ESTIA</a:t>
            </a:r>
          </a:p>
        </p:txBody>
      </p:sp>
    </p:spTree>
    <p:extLst>
      <p:ext uri="{BB962C8B-B14F-4D97-AF65-F5344CB8AC3E}">
        <p14:creationId xmlns:p14="http://schemas.microsoft.com/office/powerpoint/2010/main" val="36180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Budget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592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EE6D-AB2E-A942-92D2-6BCA661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Available contingency is more than forecast increases, but little remains for unforeseen items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E8E68C-517D-E341-A835-FC3ED6BF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04" y="4678930"/>
            <a:ext cx="7074786" cy="62227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1800" dirty="0"/>
              <a:t>Forecast increases are less than available contingency, but leaves only 39 M€ for unforeseen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032A-3358-504F-8C2C-D657B346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8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E91E80-D892-4347-BD74-A8060688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5630"/>
              </p:ext>
            </p:extLst>
          </p:nvPr>
        </p:nvGraphicFramePr>
        <p:xfrm>
          <a:off x="1547478" y="2087968"/>
          <a:ext cx="5761325" cy="18490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27200">
                  <a:extLst>
                    <a:ext uri="{9D8B030D-6E8A-4147-A177-3AD203B41FA5}">
                      <a16:colId xmlns:a16="http://schemas.microsoft.com/office/drawing/2014/main" val="2171077227"/>
                    </a:ext>
                  </a:extLst>
                </a:gridCol>
                <a:gridCol w="1134125">
                  <a:extLst>
                    <a:ext uri="{9D8B030D-6E8A-4147-A177-3AD203B41FA5}">
                      <a16:colId xmlns:a16="http://schemas.microsoft.com/office/drawing/2014/main" val="325244750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M€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34697308"/>
                  </a:ext>
                </a:extLst>
              </a:tr>
              <a:tr h="290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Budget, i.e. Total Project Cost (TPC)*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25890631"/>
                  </a:ext>
                </a:extLst>
              </a:tr>
              <a:tr h="290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Budget at Completion (BAC) (No contingency)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2044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47610533"/>
                  </a:ext>
                </a:extLst>
              </a:tr>
              <a:tr h="290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Contingency available (TPC- BAC)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5121391"/>
                  </a:ext>
                </a:extLst>
              </a:tr>
              <a:tr h="290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Estimate-at-Completion (EAC)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2171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45217466"/>
                  </a:ext>
                </a:extLst>
              </a:tr>
              <a:tr h="290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Increase (EAC-BAC)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65128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9819BE-A5AA-F443-9335-A4635578986D}"/>
              </a:ext>
            </a:extLst>
          </p:cNvPr>
          <p:cNvSpPr txBox="1"/>
          <p:nvPr/>
        </p:nvSpPr>
        <p:spPr>
          <a:xfrm>
            <a:off x="1803953" y="4658968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 fontScale="25000" lnSpcReduction="20000"/>
          </a:bodyPr>
          <a:lstStyle/>
          <a:p>
            <a:pPr algn="l"/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688E5-AB99-4A49-97A2-5A01C4670539}"/>
              </a:ext>
            </a:extLst>
          </p:cNvPr>
          <p:cNvSpPr txBox="1"/>
          <p:nvPr/>
        </p:nvSpPr>
        <p:spPr>
          <a:xfrm>
            <a:off x="685146" y="4005064"/>
            <a:ext cx="7731677" cy="548947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marL="172641" indent="-172641"/>
            <a:r>
              <a:rPr lang="en-US" sz="1200" dirty="0"/>
              <a:t>*	Per Council resolution 13.06.a assumes full initial funding (1843 M€</a:t>
            </a:r>
            <a:r>
              <a:rPr lang="en-US" sz="1200" baseline="-25000" dirty="0"/>
              <a:t>2013</a:t>
            </a:r>
            <a:r>
              <a:rPr lang="en-US" sz="1200" dirty="0"/>
              <a:t> plus additional host state contribution) plus additional 135 M€</a:t>
            </a:r>
            <a:r>
              <a:rPr lang="en-US" sz="1200" baseline="-25000" dirty="0"/>
              <a:t>2013 </a:t>
            </a:r>
            <a:r>
              <a:rPr lang="en-US" sz="1200" dirty="0"/>
              <a:t>based on unforeseen costs for handling seismic and antagonistic threat requirements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A6AC7296-CA41-804C-9E51-DF17BC130B90}"/>
              </a:ext>
            </a:extLst>
          </p:cNvPr>
          <p:cNvSpPr/>
          <p:nvPr/>
        </p:nvSpPr>
        <p:spPr>
          <a:xfrm>
            <a:off x="7308989" y="3158971"/>
            <a:ext cx="540060" cy="7951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53C5C-E85C-F948-83CF-1C61338E9223}"/>
              </a:ext>
            </a:extLst>
          </p:cNvPr>
          <p:cNvSpPr/>
          <p:nvPr/>
        </p:nvSpPr>
        <p:spPr>
          <a:xfrm>
            <a:off x="2771800" y="1527175"/>
            <a:ext cx="3870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ESS Project is 58 % complete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69626-FA09-F64B-82ED-BEA2B4C2770E}"/>
              </a:ext>
            </a:extLst>
          </p:cNvPr>
          <p:cNvSpPr txBox="1"/>
          <p:nvPr/>
        </p:nvSpPr>
        <p:spPr>
          <a:xfrm>
            <a:off x="899592" y="56519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 new round of cost reduction measures is underway (decisions due in April)</a:t>
            </a:r>
          </a:p>
        </p:txBody>
      </p:sp>
    </p:spTree>
    <p:extLst>
      <p:ext uri="{BB962C8B-B14F-4D97-AF65-F5344CB8AC3E}">
        <p14:creationId xmlns:p14="http://schemas.microsoft.com/office/powerpoint/2010/main" val="658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3B33CC-7A53-7641-97B8-EDCBCD83E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1834"/>
            <a:ext cx="6444208" cy="3129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0337"/>
            <a:ext cx="7139136" cy="1143000"/>
          </a:xfrm>
        </p:spPr>
        <p:txBody>
          <a:bodyPr/>
          <a:lstStyle/>
          <a:p>
            <a:r>
              <a:rPr lang="en-US" dirty="0"/>
              <a:t>Construction project : NSS performance </a:t>
            </a:r>
            <a:r>
              <a:rPr lang="en-GB" dirty="0"/>
              <a:t>2019 progress (to end of February)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5" y="5441064"/>
            <a:ext cx="6524899" cy="1228296"/>
          </a:xfrm>
        </p:spPr>
        <p:txBody>
          <a:bodyPr>
            <a:noAutofit/>
          </a:bodyPr>
          <a:lstStyle/>
          <a:p>
            <a:pPr marL="185738" indent="-185738">
              <a:spcBef>
                <a:spcPts val="0"/>
              </a:spcBef>
              <a:buFont typeface="Arial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SV -0,9 M€ &amp; </a:t>
            </a:r>
            <a:r>
              <a:rPr lang="en-GB" sz="1600" b="1" dirty="0">
                <a:solidFill>
                  <a:srgbClr val="002060"/>
                </a:solidFill>
              </a:rPr>
              <a:t>SPI = 0,99</a:t>
            </a:r>
          </a:p>
          <a:p>
            <a:pPr marL="18573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rgbClr val="002060"/>
                </a:solidFill>
              </a:rPr>
              <a:t>IK instrument projects progressing </a:t>
            </a:r>
            <a:r>
              <a:rPr lang="en-GB" sz="1600" b="1" dirty="0">
                <a:solidFill>
                  <a:srgbClr val="002060"/>
                </a:solidFill>
              </a:rPr>
              <a:t>without signed TA</a:t>
            </a:r>
            <a:r>
              <a:rPr lang="en-GB" sz="1600" dirty="0">
                <a:solidFill>
                  <a:srgbClr val="002060"/>
                </a:solidFill>
              </a:rPr>
              <a:t>. </a:t>
            </a:r>
          </a:p>
          <a:p>
            <a:pPr marL="185738" indent="-185738">
              <a:spcBef>
                <a:spcPts val="0"/>
              </a:spcBef>
              <a:buFont typeface="Arial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CV 1.5 M€ &amp; </a:t>
            </a:r>
            <a:r>
              <a:rPr lang="en-GB" sz="1600" b="1" dirty="0">
                <a:solidFill>
                  <a:srgbClr val="002060"/>
                </a:solidFill>
              </a:rPr>
              <a:t>CPI = 1,02 </a:t>
            </a:r>
          </a:p>
          <a:p>
            <a:pPr marL="185738" indent="-185738">
              <a:spcBef>
                <a:spcPts val="6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SPI &amp; CPI of ‘cash’ components are within variance reporting thresholds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01555" y="3262223"/>
            <a:ext cx="2592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500" dirty="0"/>
              <a:t>~ 222 M€ by IK partners </a:t>
            </a:r>
          </a:p>
          <a:p>
            <a:pPr algn="ctr"/>
            <a:r>
              <a:rPr lang="en-US" sz="1500" dirty="0"/>
              <a:t>- In part treated as cash IK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832A36-F6E7-7F4A-BA1B-F9179B606025}"/>
              </a:ext>
            </a:extLst>
          </p:cNvPr>
          <p:cNvSpPr txBox="1"/>
          <p:nvPr/>
        </p:nvSpPr>
        <p:spPr>
          <a:xfrm>
            <a:off x="6516216" y="1512945"/>
            <a:ext cx="25922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 NSS budget = 361 M€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1968778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rgbClr val="363636"/>
            </a:solidFill>
          </a:ln>
        </p:spPr>
        <p:txBody>
          <a:bodyPr wrap="square" lIns="36000" r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/>
              <a:t>NSS Project is 27.1 % complete </a:t>
            </a:r>
            <a:r>
              <a:rPr lang="en-US" sz="1500" dirty="0"/>
              <a:t>Cash Spent     =  78.03 M€  </a:t>
            </a:r>
          </a:p>
          <a:p>
            <a:pPr>
              <a:spcAft>
                <a:spcPts val="600"/>
              </a:spcAft>
            </a:pPr>
            <a:r>
              <a:rPr lang="en-US" sz="1500" dirty="0"/>
              <a:t>In Kind Spent =  13.67 M€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A5C7B4-9D17-7541-BEF1-DF2D3AE55DA4}"/>
              </a:ext>
            </a:extLst>
          </p:cNvPr>
          <p:cNvGrpSpPr/>
          <p:nvPr/>
        </p:nvGrpSpPr>
        <p:grpSpPr>
          <a:xfrm rot="599269">
            <a:off x="3166823" y="2150648"/>
            <a:ext cx="927791" cy="2050549"/>
            <a:chOff x="2423711" y="1708701"/>
            <a:chExt cx="927791" cy="20505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B39109-3F77-BD44-ADED-EEE489D00E3D}"/>
                </a:ext>
              </a:extLst>
            </p:cNvPr>
            <p:cNvSpPr txBox="1"/>
            <p:nvPr/>
          </p:nvSpPr>
          <p:spPr>
            <a:xfrm rot="18719429">
              <a:off x="2103967" y="2316582"/>
              <a:ext cx="1563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Manufacturing &amp; </a:t>
              </a:r>
            </a:p>
            <a:p>
              <a:pPr algn="ctr"/>
              <a:r>
                <a:rPr lang="en-US" sz="1600" dirty="0"/>
                <a:t>Procurement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553EE4-6DD7-7949-87D0-B1DC4129C0FF}"/>
                </a:ext>
              </a:extLst>
            </p:cNvPr>
            <p:cNvSpPr/>
            <p:nvPr/>
          </p:nvSpPr>
          <p:spPr>
            <a:xfrm rot="18765386">
              <a:off x="1862332" y="2270080"/>
              <a:ext cx="2050549" cy="92779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51920" y="400506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861E3-5604-9742-82A8-A87807514025}"/>
              </a:ext>
            </a:extLst>
          </p:cNvPr>
          <p:cNvSpPr txBox="1"/>
          <p:nvPr/>
        </p:nvSpPr>
        <p:spPr>
          <a:xfrm>
            <a:off x="6501555" y="3893949"/>
            <a:ext cx="2592288" cy="12464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500" b="1" dirty="0"/>
              <a:t>NSS Contingency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Estimated need = 28.64 M€ 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Available funds  = 22.96 M€ 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Shortfall </a:t>
            </a:r>
            <a:r>
              <a:rPr lang="en-US" sz="1500" i="1" dirty="0"/>
              <a:t>(EAC – BAC) </a:t>
            </a:r>
            <a:r>
              <a:rPr lang="en-US" sz="1500" dirty="0"/>
              <a:t>= 5.68 M€</a:t>
            </a:r>
          </a:p>
        </p:txBody>
      </p:sp>
      <p:pic>
        <p:nvPicPr>
          <p:cNvPr id="18" name="Picture 17" descr="&lt;CH224&gt;">
            <a:extLst>
              <a:ext uri="{FF2B5EF4-FFF2-40B4-BE49-F238E27FC236}">
                <a16:creationId xmlns:a16="http://schemas.microsoft.com/office/drawing/2014/main" id="{16BA93A0-AF1B-E644-B88F-B84E115DBC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4869160"/>
            <a:ext cx="5633042" cy="413779"/>
          </a:xfrm>
          <a:prstGeom prst="rect">
            <a:avLst/>
          </a:prstGeom>
          <a:ln w="3175">
            <a:solidFill>
              <a:srgbClr val="36363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CEEC8C-1DA8-E24F-B1B0-9D0218C64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1790204" cy="1011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02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3531</TotalTime>
  <Words>1236</Words>
  <Application>Microsoft Macintosh PowerPoint</Application>
  <PresentationFormat>On-screen Show (4:3)</PresentationFormat>
  <Paragraphs>298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System Font Regular</vt:lpstr>
      <vt:lpstr>Office Theme</vt:lpstr>
      <vt:lpstr>Welcome and ESS/NSS  Project update</vt:lpstr>
      <vt:lpstr>2018 ESS project highlights</vt:lpstr>
      <vt:lpstr>NSS Project scope: 15 neutron instruments + test beamline + support labs </vt:lpstr>
      <vt:lpstr>Schedule Overview</vt:lpstr>
      <vt:lpstr>ESS Summary Schedule and Critical Path for Remaining Work</vt:lpstr>
      <vt:lpstr>Rebaseline schedule for Neutron Beam Instruments (V4.1, 29th November 2018)</vt:lpstr>
      <vt:lpstr>Budget Overview</vt:lpstr>
      <vt:lpstr>Available contingency is more than forecast increases, but little remains for unforeseen items</vt:lpstr>
      <vt:lpstr>Construction project : NSS performance 2019 progress (to end of February)</vt:lpstr>
      <vt:lpstr>Recent &amp; upcoming activities</vt:lpstr>
      <vt:lpstr>NSS Major Procurements:  Neutron bunker &amp; Common guide shielding</vt:lpstr>
      <vt:lpstr>Next Six Months:     •First 8 instruments move into manufacturing*    •Prepare to install 4 instruments in E01</vt:lpstr>
      <vt:lpstr>Preparing to start Installation in E01 &amp; E02 in 2019</vt:lpstr>
      <vt:lpstr>NSS 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177</cp:revision>
  <dcterms:created xsi:type="dcterms:W3CDTF">2018-06-12T12:05:36Z</dcterms:created>
  <dcterms:modified xsi:type="dcterms:W3CDTF">2019-04-02T06:38:04Z</dcterms:modified>
</cp:coreProperties>
</file>