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510" r:id="rId2"/>
    <p:sldId id="572" r:id="rId3"/>
    <p:sldId id="554" r:id="rId4"/>
    <p:sldId id="467" r:id="rId5"/>
    <p:sldId id="469" r:id="rId6"/>
    <p:sldId id="471" r:id="rId7"/>
    <p:sldId id="581" r:id="rId8"/>
    <p:sldId id="580" r:id="rId9"/>
    <p:sldId id="582" r:id="rId10"/>
    <p:sldId id="576" r:id="rId11"/>
    <p:sldId id="453" r:id="rId12"/>
    <p:sldId id="563" r:id="rId13"/>
    <p:sldId id="564" r:id="rId14"/>
    <p:sldId id="569" r:id="rId15"/>
    <p:sldId id="573" r:id="rId16"/>
    <p:sldId id="577" r:id="rId17"/>
    <p:sldId id="570" r:id="rId18"/>
    <p:sldId id="579" r:id="rId19"/>
    <p:sldId id="558" r:id="rId20"/>
    <p:sldId id="578" r:id="rId21"/>
    <p:sldId id="559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2AAF"/>
    <a:srgbClr val="AC2216"/>
    <a:srgbClr val="32BB6C"/>
    <a:srgbClr val="049ED6"/>
    <a:srgbClr val="3C93C5"/>
    <a:srgbClr val="B7DEE9"/>
    <a:srgbClr val="EFEDE1"/>
    <a:srgbClr val="DCE6F2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11" autoAdjust="0"/>
    <p:restoredTop sz="94544" autoAdjust="0"/>
  </p:normalViewPr>
  <p:slideViewPr>
    <p:cSldViewPr>
      <p:cViewPr varScale="1">
        <p:scale>
          <a:sx n="109" d="100"/>
          <a:sy n="109" d="100"/>
        </p:scale>
        <p:origin x="192" y="4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2019-03-31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SasView</a:t>
            </a:r>
            <a:r>
              <a:rPr lang="sv-SE" dirty="0"/>
              <a:t>: </a:t>
            </a:r>
          </a:p>
          <a:p>
            <a:pPr marL="228600" indent="-228600">
              <a:buAutoNum type="arabicParenR"/>
            </a:pPr>
            <a:r>
              <a:rPr lang="sv-SE" dirty="0" err="1"/>
              <a:t>Serious</a:t>
            </a:r>
            <a:r>
              <a:rPr lang="sv-SE" dirty="0"/>
              <a:t> QA (Richard </a:t>
            </a:r>
            <a:r>
              <a:rPr lang="sv-SE" dirty="0" err="1"/>
              <a:t>Heenan</a:t>
            </a:r>
            <a:r>
              <a:rPr lang="sv-SE" dirty="0"/>
              <a:t>) at </a:t>
            </a:r>
            <a:r>
              <a:rPr lang="sv-SE" dirty="0" err="1"/>
              <a:t>codecamp</a:t>
            </a:r>
            <a:r>
              <a:rPr lang="sv-SE" dirty="0"/>
              <a:t> </a:t>
            </a:r>
            <a:r>
              <a:rPr lang="sv-SE" dirty="0" err="1"/>
              <a:t>revealed</a:t>
            </a:r>
            <a:r>
              <a:rPr lang="sv-SE" dirty="0"/>
              <a:t> </a:t>
            </a:r>
            <a:r>
              <a:rPr lang="sv-SE" dirty="0" err="1"/>
              <a:t>several</a:t>
            </a:r>
            <a:r>
              <a:rPr lang="sv-SE" dirty="0"/>
              <a:t> </a:t>
            </a:r>
            <a:r>
              <a:rPr lang="sv-SE" dirty="0" err="1"/>
              <a:t>bugs</a:t>
            </a:r>
            <a:r>
              <a:rPr lang="sv-SE" dirty="0"/>
              <a:t>. Thus,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alpha</a:t>
            </a:r>
            <a:r>
              <a:rPr lang="sv-SE" dirty="0"/>
              <a:t> version </a:t>
            </a:r>
            <a:r>
              <a:rPr lang="sv-SE" dirty="0" err="1"/>
              <a:t>will</a:t>
            </a:r>
            <a:r>
              <a:rPr lang="sv-SE" dirty="0"/>
              <a:t> be </a:t>
            </a:r>
            <a:r>
              <a:rPr lang="sv-SE" dirty="0" err="1"/>
              <a:t>used</a:t>
            </a:r>
            <a:r>
              <a:rPr lang="sv-SE" dirty="0"/>
              <a:t> at </a:t>
            </a:r>
            <a:r>
              <a:rPr lang="sv-SE" dirty="0" err="1"/>
              <a:t>codecamp</a:t>
            </a:r>
            <a:r>
              <a:rPr lang="sv-SE" dirty="0"/>
              <a:t>. </a:t>
            </a:r>
          </a:p>
          <a:p>
            <a:pPr marL="228600" indent="-228600">
              <a:buAutoNum type="arabicParenR"/>
            </a:pPr>
            <a:r>
              <a:rPr lang="sv-SE" dirty="0"/>
              <a:t>Proper resolution </a:t>
            </a:r>
            <a:r>
              <a:rPr lang="sv-SE" dirty="0" err="1"/>
              <a:t>function</a:t>
            </a:r>
            <a:r>
              <a:rPr lang="sv-SE" dirty="0"/>
              <a:t> for </a:t>
            </a:r>
            <a:r>
              <a:rPr lang="sv-SE" dirty="0" err="1"/>
              <a:t>ToF</a:t>
            </a:r>
            <a:r>
              <a:rPr lang="sv-SE" dirty="0"/>
              <a:t> is not </a:t>
            </a:r>
            <a:r>
              <a:rPr lang="sv-SE" dirty="0" err="1"/>
              <a:t>implemented</a:t>
            </a:r>
            <a:r>
              <a:rPr lang="sv-SE" dirty="0"/>
              <a:t> (version 5.1)</a:t>
            </a:r>
          </a:p>
          <a:p>
            <a:pPr marL="228600" indent="-228600">
              <a:buAutoNum type="arabicParenR"/>
            </a:pPr>
            <a:endParaRPr lang="sv-SE" dirty="0"/>
          </a:p>
          <a:p>
            <a:pPr marL="228600" indent="-228600">
              <a:buAutoNum type="arabicParenR"/>
            </a:pPr>
            <a:r>
              <a:rPr lang="sv-SE" dirty="0" err="1"/>
              <a:t>Lessons-learned</a:t>
            </a:r>
            <a:r>
              <a:rPr lang="sv-SE" dirty="0"/>
              <a:t> for </a:t>
            </a:r>
            <a:r>
              <a:rPr lang="sv-SE" dirty="0" err="1"/>
              <a:t>next</a:t>
            </a:r>
            <a:r>
              <a:rPr lang="sv-SE" dirty="0"/>
              <a:t> STAP meeting</a:t>
            </a:r>
          </a:p>
          <a:p>
            <a:pPr marL="228600" indent="-228600">
              <a:buAutoNum type="arabicParenR"/>
            </a:pPr>
            <a:endParaRPr lang="sv-SE" dirty="0"/>
          </a:p>
          <a:p>
            <a:pPr marL="0" indent="0">
              <a:buNone/>
            </a:pPr>
            <a:r>
              <a:rPr lang="sv-SE" dirty="0" err="1"/>
              <a:t>Fullprof</a:t>
            </a:r>
            <a:r>
              <a:rPr lang="sv-SE" dirty="0"/>
              <a:t>:</a:t>
            </a:r>
          </a:p>
          <a:p>
            <a:pPr marL="0" indent="0">
              <a:buNone/>
            </a:pPr>
            <a:r>
              <a:rPr lang="sv-SE" dirty="0" err="1"/>
              <a:t>We</a:t>
            </a:r>
            <a:r>
              <a:rPr lang="sv-SE" dirty="0"/>
              <a:t> do not get the feeling </a:t>
            </a:r>
            <a:r>
              <a:rPr lang="sv-SE" dirty="0" err="1"/>
              <a:t>that</a:t>
            </a:r>
            <a:r>
              <a:rPr lang="sv-SE" dirty="0"/>
              <a:t> the </a:t>
            </a:r>
            <a:r>
              <a:rPr lang="sv-SE" dirty="0" err="1"/>
              <a:t>diffraction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at ILL is </a:t>
            </a:r>
            <a:r>
              <a:rPr lang="sv-SE" dirty="0" err="1"/>
              <a:t>embracing</a:t>
            </a:r>
            <a:r>
              <a:rPr lang="sv-SE" dirty="0"/>
              <a:t> the </a:t>
            </a:r>
            <a:r>
              <a:rPr lang="sv-SE" dirty="0" err="1"/>
              <a:t>collaboration</a:t>
            </a:r>
            <a:r>
              <a:rPr lang="sv-SE" dirty="0"/>
              <a:t> or </a:t>
            </a:r>
            <a:r>
              <a:rPr lang="sv-SE" dirty="0" err="1"/>
              <a:t>open</a:t>
            </a:r>
            <a:r>
              <a:rPr lang="sv-SE" dirty="0"/>
              <a:t> </a:t>
            </a:r>
            <a:r>
              <a:rPr lang="sv-SE" dirty="0" err="1"/>
              <a:t>sourcing</a:t>
            </a:r>
            <a:r>
              <a:rPr lang="sv-SE" dirty="0"/>
              <a:t> the software.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not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able</a:t>
            </a:r>
            <a:r>
              <a:rPr lang="sv-SE" dirty="0"/>
              <a:t> to setup a meeting so far, </a:t>
            </a:r>
            <a:r>
              <a:rPr lang="sv-SE" dirty="0" err="1"/>
              <a:t>they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a </a:t>
            </a:r>
            <a:r>
              <a:rPr lang="sv-SE" dirty="0" err="1"/>
              <a:t>lot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requirements</a:t>
            </a:r>
            <a:r>
              <a:rPr lang="sv-SE" dirty="0"/>
              <a:t> for </a:t>
            </a:r>
            <a:r>
              <a:rPr lang="sv-SE" dirty="0" err="1"/>
              <a:t>such</a:t>
            </a:r>
            <a:r>
              <a:rPr lang="sv-SE" dirty="0"/>
              <a:t> a </a:t>
            </a:r>
            <a:r>
              <a:rPr lang="sv-SE" dirty="0" err="1"/>
              <a:t>collaboration</a:t>
            </a:r>
            <a:r>
              <a:rPr lang="sv-SE" dirty="0"/>
              <a:t>. </a:t>
            </a:r>
            <a:r>
              <a:rPr lang="sv-SE" dirty="0" err="1"/>
              <a:t>Scientific</a:t>
            </a:r>
            <a:r>
              <a:rPr lang="sv-SE" dirty="0"/>
              <a:t> </a:t>
            </a:r>
            <a:r>
              <a:rPr lang="sv-SE" dirty="0" err="1"/>
              <a:t>computing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has not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involved</a:t>
            </a:r>
            <a:r>
              <a:rPr lang="sv-SE" dirty="0"/>
              <a:t>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 err="1"/>
              <a:t>Conclusion</a:t>
            </a:r>
            <a:r>
              <a:rPr lang="sv-SE" dirty="0"/>
              <a:t>:</a:t>
            </a:r>
          </a:p>
          <a:p>
            <a:pPr marL="0" indent="0">
              <a:buNone/>
            </a:pPr>
            <a:r>
              <a:rPr lang="sv-SE" dirty="0"/>
              <a:t>1)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should</a:t>
            </a:r>
            <a:r>
              <a:rPr lang="sv-SE" dirty="0"/>
              <a:t> </a:t>
            </a:r>
            <a:r>
              <a:rPr lang="sv-SE" dirty="0" err="1"/>
              <a:t>collaborate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ILL </a:t>
            </a:r>
            <a:r>
              <a:rPr lang="sv-SE" dirty="0" err="1"/>
              <a:t>diffraction</a:t>
            </a:r>
            <a:r>
              <a:rPr lang="sv-SE" dirty="0"/>
              <a:t> </a:t>
            </a:r>
            <a:r>
              <a:rPr lang="sv-SE" dirty="0" err="1"/>
              <a:t>group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not </a:t>
            </a:r>
            <a:r>
              <a:rPr lang="sv-SE" dirty="0" err="1"/>
              <a:t>rely</a:t>
            </a:r>
            <a:r>
              <a:rPr lang="sv-SE" dirty="0"/>
              <a:t> on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collaboration</a:t>
            </a:r>
            <a:endParaRPr lang="sv-SE" dirty="0"/>
          </a:p>
          <a:p>
            <a:pPr marL="228600" indent="-228600">
              <a:buAutoNum type="arabicParenR"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353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figures from Torben and GitHub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8466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figures from Torben and GitHub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1757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31/03/2019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6" y="260649"/>
            <a:ext cx="2208245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31/03/2019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31/03/2019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31/03/2019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31/03/2019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tif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71" Type="http://schemas.openxmlformats.org/officeDocument/2006/relationships/image" Target="../media/image8.tiff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notesSlide" Target="../notesSlides/notesSlide2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93.xml"/><Relationship Id="rId21" Type="http://schemas.openxmlformats.org/officeDocument/2006/relationships/tags" Target="../tags/tag88.xml"/><Relationship Id="rId42" Type="http://schemas.openxmlformats.org/officeDocument/2006/relationships/tags" Target="../tags/tag109.xml"/><Relationship Id="rId47" Type="http://schemas.openxmlformats.org/officeDocument/2006/relationships/tags" Target="../tags/tag114.xml"/><Relationship Id="rId63" Type="http://schemas.openxmlformats.org/officeDocument/2006/relationships/tags" Target="../tags/tag130.xml"/><Relationship Id="rId68" Type="http://schemas.microsoft.com/office/2007/relationships/media" Target="../media/media1.mov"/><Relationship Id="rId16" Type="http://schemas.openxmlformats.org/officeDocument/2006/relationships/tags" Target="../tags/tag8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32" Type="http://schemas.openxmlformats.org/officeDocument/2006/relationships/tags" Target="../tags/tag99.xml"/><Relationship Id="rId37" Type="http://schemas.openxmlformats.org/officeDocument/2006/relationships/tags" Target="../tags/tag104.xml"/><Relationship Id="rId40" Type="http://schemas.openxmlformats.org/officeDocument/2006/relationships/tags" Target="../tags/tag107.xml"/><Relationship Id="rId45" Type="http://schemas.openxmlformats.org/officeDocument/2006/relationships/tags" Target="../tags/tag112.xml"/><Relationship Id="rId53" Type="http://schemas.openxmlformats.org/officeDocument/2006/relationships/tags" Target="../tags/tag120.xml"/><Relationship Id="rId58" Type="http://schemas.openxmlformats.org/officeDocument/2006/relationships/tags" Target="../tags/tag125.xml"/><Relationship Id="rId66" Type="http://schemas.openxmlformats.org/officeDocument/2006/relationships/tags" Target="../tags/tag133.xml"/><Relationship Id="rId74" Type="http://schemas.openxmlformats.org/officeDocument/2006/relationships/image" Target="../media/image7.png"/><Relationship Id="rId5" Type="http://schemas.openxmlformats.org/officeDocument/2006/relationships/tags" Target="../tags/tag72.xml"/><Relationship Id="rId61" Type="http://schemas.openxmlformats.org/officeDocument/2006/relationships/tags" Target="../tags/tag128.xml"/><Relationship Id="rId19" Type="http://schemas.openxmlformats.org/officeDocument/2006/relationships/tags" Target="../tags/tag8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Relationship Id="rId30" Type="http://schemas.openxmlformats.org/officeDocument/2006/relationships/tags" Target="../tags/tag97.xml"/><Relationship Id="rId35" Type="http://schemas.openxmlformats.org/officeDocument/2006/relationships/tags" Target="../tags/tag102.xml"/><Relationship Id="rId43" Type="http://schemas.openxmlformats.org/officeDocument/2006/relationships/tags" Target="../tags/tag110.xml"/><Relationship Id="rId48" Type="http://schemas.openxmlformats.org/officeDocument/2006/relationships/tags" Target="../tags/tag115.xml"/><Relationship Id="rId56" Type="http://schemas.openxmlformats.org/officeDocument/2006/relationships/tags" Target="../tags/tag123.xml"/><Relationship Id="rId64" Type="http://schemas.openxmlformats.org/officeDocument/2006/relationships/tags" Target="../tags/tag131.xml"/><Relationship Id="rId69" Type="http://schemas.openxmlformats.org/officeDocument/2006/relationships/video" Target="../media/media1.mov"/><Relationship Id="rId77" Type="http://schemas.openxmlformats.org/officeDocument/2006/relationships/image" Target="../media/image10.png"/><Relationship Id="rId8" Type="http://schemas.openxmlformats.org/officeDocument/2006/relationships/tags" Target="../tags/tag75.xml"/><Relationship Id="rId51" Type="http://schemas.openxmlformats.org/officeDocument/2006/relationships/tags" Target="../tags/tag118.xml"/><Relationship Id="rId72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33" Type="http://schemas.openxmlformats.org/officeDocument/2006/relationships/tags" Target="../tags/tag100.xml"/><Relationship Id="rId38" Type="http://schemas.openxmlformats.org/officeDocument/2006/relationships/tags" Target="../tags/tag105.xml"/><Relationship Id="rId46" Type="http://schemas.openxmlformats.org/officeDocument/2006/relationships/tags" Target="../tags/tag113.xml"/><Relationship Id="rId59" Type="http://schemas.openxmlformats.org/officeDocument/2006/relationships/tags" Target="../tags/tag126.xml"/><Relationship Id="rId67" Type="http://schemas.openxmlformats.org/officeDocument/2006/relationships/tags" Target="../tags/tag134.xml"/><Relationship Id="rId20" Type="http://schemas.openxmlformats.org/officeDocument/2006/relationships/tags" Target="../tags/tag87.xml"/><Relationship Id="rId41" Type="http://schemas.openxmlformats.org/officeDocument/2006/relationships/tags" Target="../tags/tag108.xml"/><Relationship Id="rId54" Type="http://schemas.openxmlformats.org/officeDocument/2006/relationships/tags" Target="../tags/tag121.xml"/><Relationship Id="rId62" Type="http://schemas.openxmlformats.org/officeDocument/2006/relationships/tags" Target="../tags/tag129.xml"/><Relationship Id="rId70" Type="http://schemas.microsoft.com/office/2007/relationships/media" Target="../media/media2.mov"/><Relationship Id="rId75" Type="http://schemas.openxmlformats.org/officeDocument/2006/relationships/image" Target="../media/image8.tiff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tags" Target="../tags/tag95.xml"/><Relationship Id="rId36" Type="http://schemas.openxmlformats.org/officeDocument/2006/relationships/tags" Target="../tags/tag103.xml"/><Relationship Id="rId49" Type="http://schemas.openxmlformats.org/officeDocument/2006/relationships/tags" Target="../tags/tag116.xml"/><Relationship Id="rId57" Type="http://schemas.openxmlformats.org/officeDocument/2006/relationships/tags" Target="../tags/tag124.xml"/><Relationship Id="rId10" Type="http://schemas.openxmlformats.org/officeDocument/2006/relationships/tags" Target="../tags/tag77.xml"/><Relationship Id="rId31" Type="http://schemas.openxmlformats.org/officeDocument/2006/relationships/tags" Target="../tags/tag98.xml"/><Relationship Id="rId44" Type="http://schemas.openxmlformats.org/officeDocument/2006/relationships/tags" Target="../tags/tag111.xml"/><Relationship Id="rId52" Type="http://schemas.openxmlformats.org/officeDocument/2006/relationships/tags" Target="../tags/tag119.xml"/><Relationship Id="rId60" Type="http://schemas.openxmlformats.org/officeDocument/2006/relationships/tags" Target="../tags/tag127.xml"/><Relationship Id="rId65" Type="http://schemas.openxmlformats.org/officeDocument/2006/relationships/tags" Target="../tags/tag132.xml"/><Relationship Id="rId73" Type="http://schemas.openxmlformats.org/officeDocument/2006/relationships/notesSlide" Target="../notesSlides/notesSlide3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39" Type="http://schemas.openxmlformats.org/officeDocument/2006/relationships/tags" Target="../tags/tag106.xml"/><Relationship Id="rId34" Type="http://schemas.openxmlformats.org/officeDocument/2006/relationships/tags" Target="../tags/tag101.xml"/><Relationship Id="rId50" Type="http://schemas.openxmlformats.org/officeDocument/2006/relationships/tags" Target="../tags/tag117.xml"/><Relationship Id="rId55" Type="http://schemas.openxmlformats.org/officeDocument/2006/relationships/tags" Target="../tags/tag122.xml"/><Relationship Id="rId76" Type="http://schemas.openxmlformats.org/officeDocument/2006/relationships/image" Target="../media/image9.png"/><Relationship Id="rId7" Type="http://schemas.openxmlformats.org/officeDocument/2006/relationships/tags" Target="../tags/tag74.xml"/><Relationship Id="rId71" Type="http://schemas.openxmlformats.org/officeDocument/2006/relationships/video" Target="../media/media2.mov"/><Relationship Id="rId2" Type="http://schemas.openxmlformats.org/officeDocument/2006/relationships/tags" Target="../tags/tag69.xml"/><Relationship Id="rId29" Type="http://schemas.openxmlformats.org/officeDocument/2006/relationships/tags" Target="../tags/tag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7B4E384-F660-174F-8755-DFCC956E01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Thomas Holm Rod</a:t>
            </a:r>
          </a:p>
          <a:p>
            <a:r>
              <a:rPr lang="sv-SE" dirty="0">
                <a:solidFill>
                  <a:schemeClr val="bg1">
                    <a:lumMod val="75000"/>
                  </a:schemeClr>
                </a:solidFill>
              </a:rPr>
              <a:t>Feb 1st, 2019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C2CCCF-2774-1946-90E3-E03708269B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DRAM </a:t>
            </a:r>
            <a:r>
              <a:rPr lang="sv-SE" dirty="0" err="1"/>
              <a:t>updates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4385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33B8-74F1-CC40-9116-3F494BCDA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Testing</a:t>
            </a:r>
            <a:r>
              <a:rPr lang="sv-SE" dirty="0"/>
              <a:t> - Feedback from </a:t>
            </a:r>
            <a:r>
              <a:rPr lang="sv-SE" dirty="0" err="1"/>
              <a:t>previous</a:t>
            </a:r>
            <a:r>
              <a:rPr lang="sv-SE" dirty="0"/>
              <a:t> STAP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E5EC8-A633-5D46-847C-7CECB5EC5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074" y="1628800"/>
            <a:ext cx="5147886" cy="4727551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sv-SE" sz="2400" b="1" dirty="0" err="1"/>
              <a:t>Testing</a:t>
            </a:r>
            <a:r>
              <a:rPr lang="sv-SE" sz="2400" b="1" dirty="0"/>
              <a:t>:</a:t>
            </a:r>
          </a:p>
          <a:p>
            <a:pPr>
              <a:spcAft>
                <a:spcPts val="1200"/>
              </a:spcAft>
            </a:pPr>
            <a:r>
              <a:rPr lang="sv-SE" sz="2400" dirty="0"/>
              <a:t>For </a:t>
            </a:r>
            <a:r>
              <a:rPr lang="sv-SE" sz="2400" dirty="0" err="1"/>
              <a:t>LoKI</a:t>
            </a:r>
            <a:r>
              <a:rPr lang="sv-SE" sz="2400" dirty="0"/>
              <a:t> tests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/>
              <a:t>performed</a:t>
            </a:r>
            <a:r>
              <a:rPr lang="sv-SE" sz="2400" dirty="0"/>
              <a:t> for SANS2D data and </a:t>
            </a:r>
            <a:r>
              <a:rPr lang="sv-SE" sz="2400" dirty="0" err="1"/>
              <a:t>LoKI</a:t>
            </a:r>
            <a:r>
              <a:rPr lang="sv-SE" sz="2400" dirty="0"/>
              <a:t> </a:t>
            </a:r>
            <a:r>
              <a:rPr lang="sv-SE" sz="2400" dirty="0" err="1"/>
              <a:t>McStas</a:t>
            </a:r>
            <a:r>
              <a:rPr lang="sv-SE" sz="2400" dirty="0"/>
              <a:t> data at full flux and </a:t>
            </a:r>
            <a:r>
              <a:rPr lang="sv-SE" sz="2400" dirty="0" err="1"/>
              <a:t>scaled</a:t>
            </a:r>
            <a:r>
              <a:rPr lang="sv-SE" sz="2400" dirty="0"/>
              <a:t> SANS2D data (</a:t>
            </a:r>
            <a:r>
              <a:rPr lang="sv-SE" sz="2400" dirty="0" err="1"/>
              <a:t>we</a:t>
            </a:r>
            <a:r>
              <a:rPr lang="sv-SE" sz="2400" dirty="0"/>
              <a:t> </a:t>
            </a:r>
            <a:r>
              <a:rPr lang="sv-SE" sz="2400" dirty="0" err="1"/>
              <a:t>have</a:t>
            </a:r>
            <a:r>
              <a:rPr lang="sv-SE" sz="2400" dirty="0"/>
              <a:t> a </a:t>
            </a:r>
            <a:r>
              <a:rPr lang="sv-SE" sz="2400" dirty="0" err="1"/>
              <a:t>NeXus</a:t>
            </a:r>
            <a:r>
              <a:rPr lang="sv-SE" sz="2400" dirty="0"/>
              <a:t> streamer)</a:t>
            </a:r>
          </a:p>
          <a:p>
            <a:pPr>
              <a:spcAft>
                <a:spcPts val="1200"/>
              </a:spcAft>
            </a:pPr>
            <a:r>
              <a:rPr lang="sv-SE" sz="2400" dirty="0" err="1"/>
              <a:t>This</a:t>
            </a:r>
            <a:r>
              <a:rPr lang="sv-SE" sz="2400" dirty="0"/>
              <a:t> </a:t>
            </a:r>
            <a:r>
              <a:rPr lang="sv-SE" sz="2400" dirty="0" err="1"/>
              <a:t>model</a:t>
            </a:r>
            <a:r>
              <a:rPr lang="sv-SE" sz="2400" dirty="0"/>
              <a:t> for </a:t>
            </a:r>
            <a:r>
              <a:rPr lang="sv-SE" sz="2400" dirty="0" err="1"/>
              <a:t>testing</a:t>
            </a:r>
            <a:r>
              <a:rPr lang="sv-SE" sz="2400" dirty="0"/>
              <a:t> </a:t>
            </a:r>
            <a:r>
              <a:rPr lang="sv-SE" sz="2400" dirty="0" err="1"/>
              <a:t>will</a:t>
            </a:r>
            <a:r>
              <a:rPr lang="sv-SE" sz="2400" dirty="0"/>
              <a:t> be </a:t>
            </a:r>
            <a:r>
              <a:rPr lang="sv-SE" sz="2400" dirty="0" err="1"/>
              <a:t>used</a:t>
            </a:r>
            <a:r>
              <a:rPr lang="sv-SE" sz="2400" dirty="0"/>
              <a:t> for all instruments</a:t>
            </a:r>
          </a:p>
          <a:p>
            <a:pPr>
              <a:spcAft>
                <a:spcPts val="1200"/>
              </a:spcAft>
            </a:pPr>
            <a:r>
              <a:rPr lang="sv-SE" sz="2400" dirty="0" err="1"/>
              <a:t>Have</a:t>
            </a:r>
            <a:r>
              <a:rPr lang="sv-SE" sz="2400" dirty="0"/>
              <a:t> </a:t>
            </a:r>
            <a:r>
              <a:rPr lang="sv-SE" sz="2400" dirty="0" err="1"/>
              <a:t>repository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</a:t>
            </a:r>
            <a:r>
              <a:rPr lang="sv-SE" sz="2400" dirty="0" err="1"/>
              <a:t>updated</a:t>
            </a:r>
            <a:r>
              <a:rPr lang="sv-SE" sz="2400" dirty="0"/>
              <a:t> instrument </a:t>
            </a:r>
            <a:r>
              <a:rPr lang="sv-SE" sz="2400" dirty="0" err="1"/>
              <a:t>models</a:t>
            </a:r>
            <a:endParaRPr lang="sv-SE" sz="2400" dirty="0"/>
          </a:p>
          <a:p>
            <a:pPr>
              <a:spcAft>
                <a:spcPts val="1200"/>
              </a:spcAft>
            </a:pPr>
            <a:r>
              <a:rPr lang="sv-SE" sz="2400" dirty="0" err="1"/>
              <a:t>Have</a:t>
            </a:r>
            <a:r>
              <a:rPr lang="sv-SE" sz="2400" dirty="0"/>
              <a:t> </a:t>
            </a:r>
            <a:r>
              <a:rPr lang="sv-SE" sz="2400" dirty="0" err="1"/>
              <a:t>started</a:t>
            </a:r>
            <a:r>
              <a:rPr lang="sv-SE" sz="2400" dirty="0"/>
              <a:t> </a:t>
            </a:r>
            <a:r>
              <a:rPr lang="sv-SE" sz="2400" dirty="0" err="1"/>
              <a:t>collaboration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SAD to </a:t>
            </a:r>
            <a:r>
              <a:rPr lang="sv-SE" sz="2400" dirty="0" err="1"/>
              <a:t>simulate</a:t>
            </a:r>
            <a:r>
              <a:rPr lang="sv-SE" sz="2400" dirty="0"/>
              <a:t> </a:t>
            </a:r>
            <a:r>
              <a:rPr lang="sv-SE" sz="2400" dirty="0" err="1"/>
              <a:t>impact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sample</a:t>
            </a:r>
            <a:r>
              <a:rPr lang="sv-SE" sz="2400" dirty="0"/>
              <a:t> </a:t>
            </a:r>
            <a:r>
              <a:rPr lang="sv-SE" sz="2400" dirty="0" err="1"/>
              <a:t>environments</a:t>
            </a:r>
            <a:endParaRPr lang="sv-S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A57EF-ECED-0647-B15C-6E4A4A7D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5" name="Live_Data.mov">
            <a:hlinkClick r:id="" action="ppaction://media"/>
            <a:extLst>
              <a:ext uri="{FF2B5EF4-FFF2-40B4-BE49-F238E27FC236}">
                <a16:creationId xmlns:a16="http://schemas.microsoft.com/office/drawing/2014/main" id="{ED726EF7-A1F5-4540-A29C-44F7D6BA6B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854" t="3337" r="11573"/>
          <a:stretch/>
        </p:blipFill>
        <p:spPr>
          <a:xfrm>
            <a:off x="7392144" y="1644468"/>
            <a:ext cx="2846400" cy="2216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4C6E0D-60E7-2B4D-B40D-755EEA705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814" y="3857672"/>
            <a:ext cx="3416674" cy="256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32B6-D0F6-E64E-BB65-EF5E1FB3E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Mantid Team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A3E7595-AE41-C24E-B6BD-6E29070E2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38" y="2636911"/>
            <a:ext cx="5496390" cy="36718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55F69-1F8D-AE4D-9270-DACCF06E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2065F08-1A13-4F42-85D1-47A2EF20C01B}"/>
              </a:ext>
            </a:extLst>
          </p:cNvPr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>
            <a:lvl1pPr marL="342870" indent="-342870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884" indent="-285725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899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05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21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37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6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Neil </a:t>
            </a:r>
            <a:r>
              <a:rPr lang="en-US" sz="2000" dirty="0" err="1"/>
              <a:t>Vaytet</a:t>
            </a:r>
            <a:endParaRPr lang="en-US" sz="2000" dirty="0"/>
          </a:p>
          <a:p>
            <a:r>
              <a:rPr lang="en-US" sz="2000" dirty="0"/>
              <a:t>Igor </a:t>
            </a:r>
            <a:r>
              <a:rPr lang="en-US" sz="2000" dirty="0" err="1"/>
              <a:t>Gudich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EB5D9-DF0F-454B-98A4-F5B97411F7A1}"/>
              </a:ext>
            </a:extLst>
          </p:cNvPr>
          <p:cNvSpPr txBox="1"/>
          <p:nvPr/>
        </p:nvSpPr>
        <p:spPr>
          <a:xfrm>
            <a:off x="7669007" y="2772911"/>
            <a:ext cx="3873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Will </a:t>
            </a:r>
            <a:r>
              <a:rPr lang="sv-SE" sz="2000" dirty="0" err="1"/>
              <a:t>also</a:t>
            </a:r>
            <a:r>
              <a:rPr lang="sv-SE" sz="2000" dirty="0"/>
              <a:t> </a:t>
            </a:r>
            <a:r>
              <a:rPr lang="sv-SE" sz="2000" dirty="0" err="1"/>
              <a:t>train</a:t>
            </a:r>
            <a:r>
              <a:rPr lang="sv-SE" sz="2000" dirty="0"/>
              <a:t> the rest </a:t>
            </a:r>
            <a:r>
              <a:rPr lang="sv-SE" sz="2000" dirty="0" err="1"/>
              <a:t>of</a:t>
            </a:r>
            <a:r>
              <a:rPr lang="sv-SE" sz="2000" dirty="0"/>
              <a:t> DRAM </a:t>
            </a:r>
            <a:r>
              <a:rPr lang="sv-SE" sz="2000" dirty="0" err="1"/>
              <a:t>group</a:t>
            </a:r>
            <a:r>
              <a:rPr lang="sv-SE" sz="2000" dirty="0"/>
              <a:t> in </a:t>
            </a:r>
            <a:r>
              <a:rPr lang="sv-SE" sz="2000" dirty="0" err="1"/>
              <a:t>developing</a:t>
            </a:r>
            <a:r>
              <a:rPr lang="sv-SE" sz="2000" dirty="0"/>
              <a:t> / </a:t>
            </a:r>
            <a:r>
              <a:rPr lang="sv-SE" sz="2000" dirty="0" err="1"/>
              <a:t>contributing</a:t>
            </a:r>
            <a:r>
              <a:rPr lang="sv-SE" sz="2000" dirty="0"/>
              <a:t> to </a:t>
            </a:r>
            <a:r>
              <a:rPr lang="sv-SE" sz="2000" dirty="0" err="1"/>
              <a:t>Mantid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556003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B066C-E7D3-B84E-970B-598881D20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need</a:t>
            </a:r>
            <a:r>
              <a:rPr lang="sv-SE" dirty="0"/>
              <a:t> for </a:t>
            </a:r>
            <a:r>
              <a:rPr lang="sv-SE" dirty="0" err="1"/>
              <a:t>redesigning</a:t>
            </a:r>
            <a:r>
              <a:rPr lang="sv-SE" dirty="0"/>
              <a:t> / </a:t>
            </a:r>
            <a:r>
              <a:rPr lang="sv-SE" dirty="0" err="1"/>
              <a:t>refactoring</a:t>
            </a:r>
            <a:r>
              <a:rPr lang="sv-SE" dirty="0"/>
              <a:t> the </a:t>
            </a:r>
            <a:r>
              <a:rPr lang="sv-SE" dirty="0" err="1"/>
              <a:t>Mantid</a:t>
            </a:r>
            <a:r>
              <a:rPr lang="sv-SE" dirty="0"/>
              <a:t> </a:t>
            </a:r>
            <a:r>
              <a:rPr lang="sv-SE" dirty="0" err="1"/>
              <a:t>core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047E3-F804-644D-9AC8-7F227BA1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1026" name="Picture 2" descr="https://raw.githubusercontent.com/mantidproject/dataset/master/doc/workspace-hierarchy.png">
            <a:extLst>
              <a:ext uri="{FF2B5EF4-FFF2-40B4-BE49-F238E27FC236}">
                <a16:creationId xmlns:a16="http://schemas.microsoft.com/office/drawing/2014/main" id="{D2C11C50-F40F-2C4F-B61B-23AB21069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018938"/>
            <a:ext cx="1133904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2EF5F5-8CF3-D244-9BB7-F6F4E178152F}"/>
              </a:ext>
            </a:extLst>
          </p:cNvPr>
          <p:cNvSpPr txBox="1"/>
          <p:nvPr/>
        </p:nvSpPr>
        <p:spPr>
          <a:xfrm>
            <a:off x="7752184" y="4955852"/>
            <a:ext cx="368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/>
              <a:t>... and it is still not </a:t>
            </a:r>
            <a:r>
              <a:rPr lang="sv-SE" i="1" dirty="0" err="1"/>
              <a:t>sufficiently</a:t>
            </a:r>
            <a:r>
              <a:rPr lang="sv-SE" i="1" dirty="0"/>
              <a:t> flexible</a:t>
            </a:r>
          </a:p>
        </p:txBody>
      </p:sp>
    </p:spTree>
    <p:extLst>
      <p:ext uri="{BB962C8B-B14F-4D97-AF65-F5344CB8AC3E}">
        <p14:creationId xmlns:p14="http://schemas.microsoft.com/office/powerpoint/2010/main" val="1702181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59DF1-CE93-5245-A39F-763E85B89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DataSet</a:t>
            </a:r>
            <a:r>
              <a:rPr lang="sv-SE" dirty="0"/>
              <a:t> </a:t>
            </a:r>
            <a:r>
              <a:rPr lang="sv-SE" dirty="0" err="1"/>
              <a:t>aka</a:t>
            </a:r>
            <a:r>
              <a:rPr lang="sv-SE" dirty="0"/>
              <a:t> </a:t>
            </a:r>
            <a:r>
              <a:rPr lang="sv-SE" dirty="0" err="1"/>
              <a:t>sci</a:t>
            </a:r>
            <a:r>
              <a:rPr lang="sv-SE" dirty="0"/>
              <a:t>++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97F2CF-0A89-C74A-88E3-BAE45B258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44824"/>
            <a:ext cx="5268353" cy="40278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F3E0E-04EA-B04B-A8B9-A03099C9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036EA-E626-5B49-AD8D-32C9F74C1322}"/>
              </a:ext>
            </a:extLst>
          </p:cNvPr>
          <p:cNvSpPr txBox="1"/>
          <p:nvPr/>
        </p:nvSpPr>
        <p:spPr>
          <a:xfrm>
            <a:off x="6023992" y="1988840"/>
            <a:ext cx="576064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C++ </a:t>
            </a:r>
            <a:r>
              <a:rPr lang="sv-SE" sz="2400" dirty="0" err="1"/>
              <a:t>library</a:t>
            </a:r>
            <a:r>
              <a:rPr lang="sv-SE" sz="2400" dirty="0"/>
              <a:t> </a:t>
            </a:r>
            <a:r>
              <a:rPr lang="sv-SE" sz="2400" dirty="0" err="1"/>
              <a:t>designed</a:t>
            </a:r>
            <a:r>
              <a:rPr lang="sv-SE" sz="2400" dirty="0"/>
              <a:t> for handling experimental multi-</a:t>
            </a:r>
            <a:r>
              <a:rPr lang="sv-SE" sz="2400" dirty="0" err="1"/>
              <a:t>dimensional</a:t>
            </a:r>
            <a:r>
              <a:rPr lang="sv-SE" sz="2400" dirty="0"/>
              <a:t> </a:t>
            </a:r>
            <a:r>
              <a:rPr lang="sv-SE" sz="2400" dirty="0" err="1"/>
              <a:t>datasets</a:t>
            </a:r>
            <a:endParaRPr lang="sv-SE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 err="1"/>
              <a:t>Handles</a:t>
            </a:r>
            <a:r>
              <a:rPr lang="sv-SE" sz="2400" dirty="0"/>
              <a:t> </a:t>
            </a:r>
            <a:r>
              <a:rPr lang="sv-SE" sz="2400" dirty="0" err="1"/>
              <a:t>units</a:t>
            </a:r>
            <a:r>
              <a:rPr lang="sv-SE" sz="2400" dirty="0"/>
              <a:t>, </a:t>
            </a:r>
            <a:r>
              <a:rPr lang="sv-SE" sz="2400" dirty="0" err="1"/>
              <a:t>variance</a:t>
            </a:r>
            <a:r>
              <a:rPr lang="sv-SE" sz="2400" dirty="0"/>
              <a:t>, and histograms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/>
              <a:t>DREAM is </a:t>
            </a:r>
            <a:r>
              <a:rPr lang="sv-SE" sz="2400" dirty="0" err="1"/>
              <a:t>used</a:t>
            </a:r>
            <a:r>
              <a:rPr lang="sv-SE" sz="2400" dirty="0"/>
              <a:t> as driver</a:t>
            </a:r>
          </a:p>
          <a:p>
            <a:pPr marL="800100" lvl="1" indent="-342900">
              <a:spcAft>
                <a:spcPts val="1200"/>
              </a:spcAft>
              <a:buFont typeface="Wingdings" pitchFamily="2" charset="2"/>
              <a:buChar char="Ø"/>
            </a:pPr>
            <a:r>
              <a:rPr lang="sv-SE" sz="2400" dirty="0"/>
              <a:t>To </a:t>
            </a:r>
            <a:r>
              <a:rPr lang="sv-SE" sz="2400" dirty="0" err="1"/>
              <a:t>which</a:t>
            </a:r>
            <a:r>
              <a:rPr lang="sv-SE" sz="2400" dirty="0"/>
              <a:t> </a:t>
            </a:r>
            <a:r>
              <a:rPr lang="sv-SE" sz="2400" dirty="0" err="1"/>
              <a:t>extend</a:t>
            </a:r>
            <a:r>
              <a:rPr lang="sv-SE" sz="2400" dirty="0"/>
              <a:t> </a:t>
            </a:r>
            <a:r>
              <a:rPr lang="sv-SE" sz="2400" dirty="0" err="1"/>
              <a:t>can</a:t>
            </a:r>
            <a:r>
              <a:rPr lang="sv-SE" sz="2400" dirty="0"/>
              <a:t> </a:t>
            </a:r>
            <a:r>
              <a:rPr lang="sv-SE" sz="2400" dirty="0" err="1"/>
              <a:t>we</a:t>
            </a:r>
            <a:r>
              <a:rPr lang="sv-SE" sz="2400" dirty="0"/>
              <a:t> </a:t>
            </a:r>
            <a:r>
              <a:rPr lang="sv-SE" sz="2400" dirty="0" err="1"/>
              <a:t>avoid</a:t>
            </a:r>
            <a:r>
              <a:rPr lang="sv-SE" sz="2400" dirty="0"/>
              <a:t> MPI?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 err="1"/>
              <a:t>Suggest</a:t>
            </a:r>
            <a:r>
              <a:rPr lang="sv-SE" sz="2400" dirty="0"/>
              <a:t> to </a:t>
            </a:r>
            <a:r>
              <a:rPr lang="sv-SE" sz="2400" dirty="0" err="1"/>
              <a:t>run</a:t>
            </a:r>
            <a:r>
              <a:rPr lang="sv-SE" sz="2400" dirty="0"/>
              <a:t> </a:t>
            </a:r>
            <a:r>
              <a:rPr lang="sv-SE" sz="2400" dirty="0" err="1"/>
              <a:t>sci</a:t>
            </a:r>
            <a:r>
              <a:rPr lang="sv-SE" sz="2400" dirty="0"/>
              <a:t>++ </a:t>
            </a:r>
            <a:r>
              <a:rPr lang="sv-SE" sz="2400" dirty="0" err="1"/>
              <a:t>independently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Mantid</a:t>
            </a:r>
            <a:r>
              <a:rPr lang="sv-SE" sz="2400" dirty="0"/>
              <a:t> </a:t>
            </a:r>
            <a:r>
              <a:rPr lang="sv-SE" sz="2400" dirty="0" err="1"/>
              <a:t>even</a:t>
            </a:r>
            <a:r>
              <a:rPr lang="sv-SE" sz="2400" dirty="0"/>
              <a:t> </a:t>
            </a:r>
            <a:r>
              <a:rPr lang="sv-SE" sz="2400" dirty="0" err="1"/>
              <a:t>though</a:t>
            </a:r>
            <a:r>
              <a:rPr lang="sv-SE" sz="2400" dirty="0"/>
              <a:t> </a:t>
            </a:r>
            <a:r>
              <a:rPr lang="sv-SE" sz="2400" dirty="0" err="1"/>
              <a:t>Mantid</a:t>
            </a:r>
            <a:r>
              <a:rPr lang="sv-SE" sz="2400" dirty="0"/>
              <a:t> is the </a:t>
            </a:r>
            <a:r>
              <a:rPr lang="sv-SE" sz="2400" dirty="0" err="1"/>
              <a:t>primary</a:t>
            </a:r>
            <a:r>
              <a:rPr lang="sv-SE" sz="2400" dirty="0"/>
              <a:t> driver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SE" sz="2400" dirty="0" err="1"/>
              <a:t>Looking</a:t>
            </a:r>
            <a:r>
              <a:rPr lang="sv-SE" sz="2400" dirty="0"/>
              <a:t> for </a:t>
            </a:r>
            <a:r>
              <a:rPr lang="sv-SE" sz="2400" dirty="0" err="1"/>
              <a:t>opportunities</a:t>
            </a:r>
            <a:r>
              <a:rPr lang="sv-SE" sz="2400" dirty="0"/>
              <a:t> to off-lift the </a:t>
            </a:r>
            <a:r>
              <a:rPr lang="sv-SE" sz="2400" dirty="0" err="1"/>
              <a:t>burden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maintenance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320500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7392-9B61-3E47-B8B9-AEB513CF8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Reflectometry</a:t>
            </a:r>
            <a:r>
              <a:rPr lang="sv-SE" dirty="0"/>
              <a:t> STAP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B4127-0F76-5E42-B613-EB327C22C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Reflectometry STAP.</a:t>
            </a:r>
            <a:r>
              <a:rPr lang="en-US" sz="2000" i="1" dirty="0"/>
              <a:t> The STAP was advised that resources for data management and software were reduced. The STAP did not recognize ESS’s decision to invest resources in a new specular reflectometry data analysis software tool as compelling.  The NIST REFL1D specular reflectometry analysis tool is widely used, robust, correct and supported by a team of software engineers.  The STAP questions why reinvent the wheel?</a:t>
            </a:r>
            <a:r>
              <a:rPr lang="sv-SE" sz="2000" dirty="0"/>
              <a:t> </a:t>
            </a:r>
          </a:p>
          <a:p>
            <a:pPr marL="0" indent="0">
              <a:buNone/>
            </a:pPr>
            <a:endParaRPr lang="sv-SE" sz="2000" dirty="0"/>
          </a:p>
          <a:p>
            <a:r>
              <a:rPr lang="sv-SE" sz="2000" dirty="0" err="1"/>
              <a:t>Report</a:t>
            </a:r>
            <a:r>
              <a:rPr lang="sv-SE" sz="2000" dirty="0"/>
              <a:t> in </a:t>
            </a:r>
            <a:r>
              <a:rPr lang="sv-SE" sz="2000" dirty="0" err="1"/>
              <a:t>response</a:t>
            </a:r>
            <a:r>
              <a:rPr lang="sv-SE" sz="2000" dirty="0"/>
              <a:t>: ESS policy to support all </a:t>
            </a:r>
            <a:r>
              <a:rPr lang="sv-SE" sz="2000" dirty="0" err="1"/>
              <a:t>techniques</a:t>
            </a:r>
            <a:r>
              <a:rPr lang="sv-SE" sz="2000" dirty="0"/>
              <a:t> </a:t>
            </a:r>
            <a:r>
              <a:rPr lang="sv-SE" sz="2000" dirty="0" err="1"/>
              <a:t>with</a:t>
            </a:r>
            <a:r>
              <a:rPr lang="sv-SE" sz="2000" dirty="0"/>
              <a:t> </a:t>
            </a:r>
            <a:r>
              <a:rPr lang="sv-SE" sz="2000" dirty="0" err="1"/>
              <a:t>analysis</a:t>
            </a:r>
            <a:r>
              <a:rPr lang="sv-SE" sz="2000" dirty="0"/>
              <a:t> software, </a:t>
            </a:r>
            <a:r>
              <a:rPr lang="sv-SE" sz="2000" dirty="0" err="1"/>
              <a:t>realities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SINE2020 and in kind </a:t>
            </a:r>
            <a:r>
              <a:rPr lang="sv-SE" sz="2000" dirty="0" err="1"/>
              <a:t>contributions</a:t>
            </a:r>
            <a:r>
              <a:rPr lang="sv-SE" sz="2000" dirty="0"/>
              <a:t>. </a:t>
            </a:r>
            <a:r>
              <a:rPr lang="sv-SE" sz="2000" dirty="0" err="1"/>
              <a:t>Ensure</a:t>
            </a:r>
            <a:r>
              <a:rPr lang="sv-SE" sz="2000" dirty="0"/>
              <a:t> </a:t>
            </a:r>
            <a:r>
              <a:rPr lang="sv-SE" sz="2000" dirty="0" err="1"/>
              <a:t>we</a:t>
            </a:r>
            <a:r>
              <a:rPr lang="sv-SE" sz="2000" dirty="0"/>
              <a:t> </a:t>
            </a:r>
            <a:r>
              <a:rPr lang="sv-SE" sz="2000" dirty="0" err="1"/>
              <a:t>have</a:t>
            </a:r>
            <a:r>
              <a:rPr lang="sv-SE" sz="2000" dirty="0"/>
              <a:t> </a:t>
            </a:r>
            <a:r>
              <a:rPr lang="sv-SE" sz="2000" dirty="0" err="1"/>
              <a:t>maintainable</a:t>
            </a:r>
            <a:r>
              <a:rPr lang="sv-SE" sz="2000" dirty="0"/>
              <a:t> software </a:t>
            </a:r>
            <a:r>
              <a:rPr lang="sv-SE" sz="2000" dirty="0" err="1"/>
              <a:t>when</a:t>
            </a:r>
            <a:r>
              <a:rPr lang="sv-SE" sz="2000" dirty="0"/>
              <a:t> </a:t>
            </a:r>
            <a:r>
              <a:rPr lang="sv-SE" sz="2000" dirty="0" err="1"/>
              <a:t>needed</a:t>
            </a:r>
            <a:r>
              <a:rPr lang="sv-SE" sz="2000" dirty="0"/>
              <a:t>. The alternative </a:t>
            </a:r>
            <a:r>
              <a:rPr lang="sv-SE" sz="2000" dirty="0" err="1"/>
              <a:t>would</a:t>
            </a:r>
            <a:r>
              <a:rPr lang="sv-SE" sz="2000" dirty="0"/>
              <a:t> be to just </a:t>
            </a:r>
            <a:r>
              <a:rPr lang="sv-SE" sz="2000" dirty="0" err="1"/>
              <a:t>install</a:t>
            </a:r>
            <a:r>
              <a:rPr lang="sv-SE" sz="2000" dirty="0"/>
              <a:t> refl1d, </a:t>
            </a:r>
            <a:r>
              <a:rPr lang="sv-SE" sz="2000" dirty="0" err="1"/>
              <a:t>which</a:t>
            </a:r>
            <a:r>
              <a:rPr lang="sv-SE" sz="2000" dirty="0"/>
              <a:t> </a:t>
            </a:r>
            <a:r>
              <a:rPr lang="sv-SE" sz="2000" dirty="0" err="1"/>
              <a:t>would</a:t>
            </a:r>
            <a:r>
              <a:rPr lang="sv-SE" sz="2000" dirty="0"/>
              <a:t> not </a:t>
            </a:r>
            <a:r>
              <a:rPr lang="sv-SE" sz="2000" dirty="0" err="1"/>
              <a:t>have</a:t>
            </a:r>
            <a:r>
              <a:rPr lang="sv-SE" sz="2000" dirty="0"/>
              <a:t> </a:t>
            </a:r>
            <a:r>
              <a:rPr lang="sv-SE" sz="2000" dirty="0" err="1"/>
              <a:t>made</a:t>
            </a:r>
            <a:r>
              <a:rPr lang="sv-SE" sz="2000" dirty="0"/>
              <a:t> </a:t>
            </a:r>
            <a:r>
              <a:rPr lang="sv-SE" sz="2000" dirty="0" err="1"/>
              <a:t>users</a:t>
            </a:r>
            <a:r>
              <a:rPr lang="sv-SE" sz="2000" dirty="0"/>
              <a:t> happy.</a:t>
            </a:r>
          </a:p>
          <a:p>
            <a:pPr marL="0" indent="0">
              <a:buNone/>
            </a:pPr>
            <a:endParaRPr lang="sv-SE" sz="2000" dirty="0"/>
          </a:p>
          <a:p>
            <a:r>
              <a:rPr lang="sv-SE" sz="2000" dirty="0" err="1"/>
              <a:t>Up-prioritised</a:t>
            </a:r>
            <a:r>
              <a:rPr lang="sv-SE" sz="2000" dirty="0"/>
              <a:t> GUI </a:t>
            </a:r>
            <a:r>
              <a:rPr lang="sv-SE" sz="2000" dirty="0" err="1"/>
              <a:t>work</a:t>
            </a:r>
            <a:r>
              <a:rPr lang="sv-SE" sz="2000" dirty="0"/>
              <a:t>, </a:t>
            </a:r>
            <a:r>
              <a:rPr lang="sv-SE" sz="2000" dirty="0" err="1"/>
              <a:t>have</a:t>
            </a:r>
            <a:r>
              <a:rPr lang="sv-SE" sz="2000" dirty="0"/>
              <a:t> </a:t>
            </a:r>
            <a:r>
              <a:rPr lang="sv-SE" sz="2000" dirty="0" err="1"/>
              <a:t>mockups</a:t>
            </a:r>
            <a:r>
              <a:rPr lang="sv-SE" sz="2000" dirty="0"/>
              <a:t> for </a:t>
            </a:r>
            <a:r>
              <a:rPr lang="sv-SE" sz="2000" dirty="0" err="1"/>
              <a:t>reflectometry</a:t>
            </a:r>
            <a:r>
              <a:rPr lang="sv-SE" sz="2000" dirty="0"/>
              <a:t> </a:t>
            </a:r>
            <a:r>
              <a:rPr lang="sv-SE" sz="2000" dirty="0" err="1"/>
              <a:t>work</a:t>
            </a:r>
            <a:r>
              <a:rPr lang="sv-SE" sz="2000" dirty="0"/>
              <a:t> (</a:t>
            </a:r>
            <a:r>
              <a:rPr lang="sv-SE" sz="2000" dirty="0" err="1"/>
              <a:t>resulted</a:t>
            </a:r>
            <a:r>
              <a:rPr lang="sv-SE" sz="2000" dirty="0"/>
              <a:t> in </a:t>
            </a:r>
            <a:r>
              <a:rPr lang="sv-SE" sz="2000" dirty="0" err="1"/>
              <a:t>up-prioritising</a:t>
            </a:r>
            <a:r>
              <a:rPr lang="sv-SE" sz="2000" dirty="0"/>
              <a:t> </a:t>
            </a:r>
            <a:r>
              <a:rPr lang="sv-SE" sz="2000" dirty="0" err="1"/>
              <a:t>similar</a:t>
            </a:r>
            <a:r>
              <a:rPr lang="sv-SE" sz="2000" dirty="0"/>
              <a:t> </a:t>
            </a:r>
            <a:r>
              <a:rPr lang="sv-SE" sz="2000" dirty="0" err="1"/>
              <a:t>work</a:t>
            </a:r>
            <a:r>
              <a:rPr lang="sv-SE" sz="2000" dirty="0"/>
              <a:t> for </a:t>
            </a:r>
            <a:r>
              <a:rPr lang="sv-SE" sz="2000" dirty="0" err="1"/>
              <a:t>diffraction</a:t>
            </a:r>
            <a:r>
              <a:rPr lang="sv-SE" sz="2000" dirty="0"/>
              <a:t>). </a:t>
            </a:r>
            <a:r>
              <a:rPr lang="sv-SE" sz="2000" dirty="0" err="1"/>
              <a:t>Created</a:t>
            </a:r>
            <a:r>
              <a:rPr lang="sv-SE" sz="2000" dirty="0"/>
              <a:t> </a:t>
            </a:r>
            <a:r>
              <a:rPr lang="sv-SE" sz="2000" dirty="0" err="1"/>
              <a:t>reference</a:t>
            </a:r>
            <a:r>
              <a:rPr lang="sv-SE" sz="2000" dirty="0"/>
              <a:t> </a:t>
            </a:r>
            <a:r>
              <a:rPr lang="sv-SE" sz="2000" dirty="0" err="1"/>
              <a:t>user</a:t>
            </a:r>
            <a:r>
              <a:rPr lang="sv-SE" sz="2000" dirty="0"/>
              <a:t> </a:t>
            </a:r>
            <a:r>
              <a:rPr lang="sv-SE" sz="2000" dirty="0" err="1"/>
              <a:t>group</a:t>
            </a:r>
            <a:r>
              <a:rPr lang="sv-SE" sz="2000" dirty="0"/>
              <a:t>.</a:t>
            </a:r>
          </a:p>
          <a:p>
            <a:pPr marL="0" indent="0">
              <a:buNone/>
            </a:pPr>
            <a:endParaRPr lang="sv-S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BC292-3926-4A4E-A42C-2444ED7E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08885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6F9A0-C245-7A41-9FA2-06984D4D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Comparing</a:t>
            </a:r>
            <a:r>
              <a:rPr lang="sv-SE" dirty="0"/>
              <a:t> </a:t>
            </a:r>
            <a:r>
              <a:rPr lang="sv-SE" dirty="0" err="1"/>
              <a:t>SasView</a:t>
            </a:r>
            <a:r>
              <a:rPr lang="sv-SE" dirty="0"/>
              <a:t>/SANS and </a:t>
            </a:r>
            <a:r>
              <a:rPr lang="sv-SE" dirty="0" err="1"/>
              <a:t>BornAgain</a:t>
            </a:r>
            <a:r>
              <a:rPr lang="sv-SE" dirty="0"/>
              <a:t>/</a:t>
            </a:r>
            <a:r>
              <a:rPr lang="sv-SE" dirty="0" err="1"/>
              <a:t>reflectometry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845D-B329-8D42-A5DD-6FC397D6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B59AA-7ED0-364A-9078-1C245B0F18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686234"/>
            <a:ext cx="4501921" cy="466302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60E84B1-EDFC-CC4A-A373-93BFAD034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860144"/>
              </p:ext>
            </p:extLst>
          </p:nvPr>
        </p:nvGraphicFramePr>
        <p:xfrm>
          <a:off x="5242748" y="1686234"/>
          <a:ext cx="465948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163">
                  <a:extLst>
                    <a:ext uri="{9D8B030D-6E8A-4147-A177-3AD203B41FA5}">
                      <a16:colId xmlns:a16="http://schemas.microsoft.com/office/drawing/2014/main" val="131985628"/>
                    </a:ext>
                  </a:extLst>
                </a:gridCol>
                <a:gridCol w="1553163">
                  <a:extLst>
                    <a:ext uri="{9D8B030D-6E8A-4147-A177-3AD203B41FA5}">
                      <a16:colId xmlns:a16="http://schemas.microsoft.com/office/drawing/2014/main" val="2400481534"/>
                    </a:ext>
                  </a:extLst>
                </a:gridCol>
                <a:gridCol w="1553163">
                  <a:extLst>
                    <a:ext uri="{9D8B030D-6E8A-4147-A177-3AD203B41FA5}">
                      <a16:colId xmlns:a16="http://schemas.microsoft.com/office/drawing/2014/main" val="3034641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Ver</a:t>
                      </a:r>
                      <a:endParaRPr lang="sv-SE" dirty="0"/>
                    </a:p>
                  </a:txBody>
                  <a:tcPr>
                    <a:solidFill>
                      <a:srgbClr val="002A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Date</a:t>
                      </a:r>
                    </a:p>
                  </a:txBody>
                  <a:tcPr>
                    <a:solidFill>
                      <a:srgbClr val="002AAF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rgbClr val="002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38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5.0 Demo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Sep 2018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Code</a:t>
                      </a:r>
                      <a:r>
                        <a:rPr lang="sv-SE" dirty="0"/>
                        <a:t> camp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492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5.0 </a:t>
                      </a:r>
                      <a:r>
                        <a:rPr lang="sv-SE" dirty="0" err="1"/>
                        <a:t>alpha</a:t>
                      </a:r>
                      <a:endParaRPr lang="sv-SE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Oct</a:t>
                      </a:r>
                      <a:r>
                        <a:rPr lang="sv-SE" dirty="0"/>
                        <a:t> 2019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SAS2018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64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5.0 beta1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Oct</a:t>
                      </a:r>
                      <a:r>
                        <a:rPr lang="sv-SE" dirty="0"/>
                        <a:t> 2019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284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5.0 beta2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Feb 2019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104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5.0 </a:t>
                      </a:r>
                      <a:r>
                        <a:rPr lang="sv-SE" dirty="0" err="1"/>
                        <a:t>released</a:t>
                      </a:r>
                      <a:endParaRPr lang="sv-SE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May 2019?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93360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20141CF-40C9-F34B-BC43-B3379AD05B23}"/>
              </a:ext>
            </a:extLst>
          </p:cNvPr>
          <p:cNvSpPr txBox="1"/>
          <p:nvPr/>
        </p:nvSpPr>
        <p:spPr>
          <a:xfrm>
            <a:off x="9933278" y="1686234"/>
            <a:ext cx="1861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Still </a:t>
            </a:r>
            <a:r>
              <a:rPr lang="sv-SE" i="1" dirty="0" err="1"/>
              <a:t>some</a:t>
            </a:r>
            <a:r>
              <a:rPr lang="sv-SE" i="1" dirty="0"/>
              <a:t> </a:t>
            </a:r>
            <a:r>
              <a:rPr lang="sv-SE" i="1" dirty="0" err="1"/>
              <a:t>missing</a:t>
            </a:r>
            <a:r>
              <a:rPr lang="sv-SE" i="1" dirty="0"/>
              <a:t> features</a:t>
            </a:r>
          </a:p>
          <a:p>
            <a:endParaRPr lang="sv-SE" i="1" dirty="0"/>
          </a:p>
          <a:p>
            <a:r>
              <a:rPr lang="sv-SE" i="1" dirty="0"/>
              <a:t>Still </a:t>
            </a:r>
            <a:r>
              <a:rPr lang="sv-SE" i="1" dirty="0" err="1"/>
              <a:t>technical</a:t>
            </a:r>
            <a:r>
              <a:rPr lang="sv-SE" i="1" dirty="0"/>
              <a:t> </a:t>
            </a:r>
            <a:r>
              <a:rPr lang="sv-SE" i="1" dirty="0" err="1"/>
              <a:t>debt</a:t>
            </a:r>
            <a:r>
              <a:rPr lang="sv-SE" i="1" dirty="0"/>
              <a:t>, </a:t>
            </a:r>
            <a:r>
              <a:rPr lang="sv-SE" i="1" dirty="0" err="1"/>
              <a:t>e.g</a:t>
            </a:r>
            <a:r>
              <a:rPr lang="sv-SE" i="1" dirty="0"/>
              <a:t>. </a:t>
            </a:r>
            <a:r>
              <a:rPr lang="sv-SE" i="1" dirty="0" err="1"/>
              <a:t>single</a:t>
            </a:r>
            <a:r>
              <a:rPr lang="sv-SE" i="1" dirty="0"/>
              <a:t> </a:t>
            </a:r>
            <a:r>
              <a:rPr lang="sv-SE" i="1" dirty="0" err="1"/>
              <a:t>point</a:t>
            </a:r>
            <a:r>
              <a:rPr lang="sv-SE" i="1" dirty="0"/>
              <a:t> </a:t>
            </a:r>
            <a:r>
              <a:rPr lang="sv-SE" i="1" dirty="0" err="1"/>
              <a:t>of</a:t>
            </a:r>
            <a:r>
              <a:rPr lang="sv-SE" i="1" dirty="0"/>
              <a:t> </a:t>
            </a:r>
            <a:r>
              <a:rPr lang="sv-SE" i="1" dirty="0" err="1"/>
              <a:t>failure</a:t>
            </a:r>
            <a:endParaRPr lang="sv-SE" i="1" dirty="0"/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9147932B-BB6C-3749-84D0-D4399D2E3659}"/>
              </a:ext>
            </a:extLst>
          </p:cNvPr>
          <p:cNvGraphicFramePr/>
          <p:nvPr>
            <p:extLst/>
          </p:nvPr>
        </p:nvGraphicFramePr>
        <p:xfrm>
          <a:off x="5225960" y="4239500"/>
          <a:ext cx="4657824" cy="2132519"/>
        </p:xfrm>
        <a:graphic>
          <a:graphicData uri="http://schemas.openxmlformats.org/drawingml/2006/table">
            <a:tbl>
              <a:tblPr>
                <a:solidFill>
                  <a:srgbClr val="C00000"/>
                </a:solidFill>
              </a:tblPr>
              <a:tblGrid>
                <a:gridCol w="731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8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3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Ver</a:t>
                      </a: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221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Date</a:t>
                      </a: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221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Features (simplified)</a:t>
                      </a: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221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9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DejaVu Sans Mono"/>
                        </a:rPr>
                        <a:t>1.11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DejaVu Sans Mono"/>
                        </a:rPr>
                        <a:t>Mar 2018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Refl</a:t>
                      </a: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 in Core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6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DejaVu Sans Mono"/>
                        </a:rPr>
                        <a:t>1.12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DejaVu Sans Mono"/>
                        </a:rPr>
                        <a:t>May 2018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Refl</a:t>
                      </a: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 in GUI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9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1.13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Oct</a:t>
                      </a:r>
                      <a:r>
                        <a:rPr lang="de-DE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 2018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Fitting in GUI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9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1.14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Dec</a:t>
                      </a:r>
                      <a:r>
                        <a:rPr lang="de-DE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 2018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More </a:t>
                      </a:r>
                      <a:r>
                        <a:rPr lang="de-DE" sz="1600" b="0" strike="noStrike" spc="-1" baseline="0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fitting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0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1.15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Feb 2019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6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TOF in Core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81638" marR="81638" marT="41472" marB="41472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F7EA950-3460-5A4B-B667-A3EF58CBFB9F}"/>
              </a:ext>
            </a:extLst>
          </p:cNvPr>
          <p:cNvSpPr txBox="1"/>
          <p:nvPr/>
        </p:nvSpPr>
        <p:spPr>
          <a:xfrm>
            <a:off x="10008477" y="4237160"/>
            <a:ext cx="1786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Still </a:t>
            </a:r>
            <a:r>
              <a:rPr lang="sv-SE" i="1" dirty="0" err="1"/>
              <a:t>some</a:t>
            </a:r>
            <a:r>
              <a:rPr lang="sv-SE" i="1" dirty="0"/>
              <a:t> </a:t>
            </a:r>
            <a:r>
              <a:rPr lang="sv-SE" i="1" dirty="0" err="1"/>
              <a:t>missing</a:t>
            </a:r>
            <a:r>
              <a:rPr lang="sv-SE" i="1" dirty="0"/>
              <a:t> features</a:t>
            </a:r>
          </a:p>
          <a:p>
            <a:endParaRPr lang="sv-SE" i="1" dirty="0"/>
          </a:p>
          <a:p>
            <a:r>
              <a:rPr lang="sv-SE" i="1" dirty="0" err="1"/>
              <a:t>Need</a:t>
            </a:r>
            <a:r>
              <a:rPr lang="sv-SE" i="1" dirty="0"/>
              <a:t> </a:t>
            </a:r>
            <a:r>
              <a:rPr lang="sv-SE" i="1" dirty="0" err="1"/>
              <a:t>more</a:t>
            </a:r>
            <a:r>
              <a:rPr lang="sv-SE" i="1" dirty="0"/>
              <a:t> </a:t>
            </a:r>
            <a:r>
              <a:rPr lang="sv-SE" i="1" dirty="0" err="1"/>
              <a:t>user</a:t>
            </a:r>
            <a:r>
              <a:rPr lang="sv-SE" i="1" dirty="0"/>
              <a:t> </a:t>
            </a:r>
            <a:r>
              <a:rPr lang="sv-SE" i="1" dirty="0" err="1"/>
              <a:t>involvement</a:t>
            </a:r>
            <a:r>
              <a:rPr lang="sv-SE" i="1" dirty="0"/>
              <a:t> - </a:t>
            </a:r>
            <a:r>
              <a:rPr lang="sv-SE" i="1" dirty="0" err="1"/>
              <a:t>created</a:t>
            </a:r>
            <a:r>
              <a:rPr lang="sv-SE" i="1" dirty="0"/>
              <a:t> </a:t>
            </a:r>
            <a:r>
              <a:rPr lang="sv-SE" i="1" dirty="0" err="1"/>
              <a:t>reference</a:t>
            </a:r>
            <a:r>
              <a:rPr lang="sv-SE" i="1" dirty="0"/>
              <a:t> </a:t>
            </a:r>
            <a:r>
              <a:rPr lang="sv-SE" i="1" dirty="0" err="1"/>
              <a:t>user</a:t>
            </a:r>
            <a:r>
              <a:rPr lang="sv-SE" i="1" dirty="0"/>
              <a:t> </a:t>
            </a:r>
            <a:r>
              <a:rPr lang="sv-SE" i="1" dirty="0" err="1"/>
              <a:t>group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3705127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1E6-65D0-2644-BAC1-485636D2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Example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reflectometry</a:t>
            </a:r>
            <a:r>
              <a:rPr lang="sv-SE" dirty="0"/>
              <a:t> </a:t>
            </a:r>
            <a:r>
              <a:rPr lang="sv-SE" dirty="0" err="1"/>
              <a:t>mockup</a:t>
            </a:r>
            <a:endParaRPr lang="sv-S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CB2AB3-94E8-394E-90BD-5C752E3AF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2" y="0"/>
            <a:ext cx="11853334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BF124-BBA3-6F46-A33B-9A22B0F45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92986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7EE7-2A7E-E441-951E-7770230E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Diffraction</a:t>
            </a:r>
            <a:endParaRPr lang="sv-SE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9A52F0E-17BC-7D43-9F8E-F666802D77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577069"/>
              </p:ext>
            </p:extLst>
          </p:nvPr>
        </p:nvGraphicFramePr>
        <p:xfrm>
          <a:off x="0" y="1417638"/>
          <a:ext cx="12192001" cy="5440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266520555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3847235428"/>
                    </a:ext>
                  </a:extLst>
                </a:gridCol>
                <a:gridCol w="4724401">
                  <a:extLst>
                    <a:ext uri="{9D8B030D-6E8A-4147-A177-3AD203B41FA5}">
                      <a16:colId xmlns:a16="http://schemas.microsoft.com/office/drawing/2014/main" val="3372766555"/>
                    </a:ext>
                  </a:extLst>
                </a:gridCol>
              </a:tblGrid>
              <a:tr h="410700">
                <a:tc>
                  <a:txBody>
                    <a:bodyPr/>
                    <a:lstStyle/>
                    <a:p>
                      <a:r>
                        <a:rPr lang="sv-SE" dirty="0" err="1"/>
                        <a:t>Powder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diffraction</a:t>
                      </a:r>
                      <a:r>
                        <a:rPr lang="sv-SE" dirty="0"/>
                        <a:t> (ILL)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Single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crystal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diffraction</a:t>
                      </a:r>
                      <a:r>
                        <a:rPr lang="sv-SE" dirty="0"/>
                        <a:t> (LLB)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Computational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Diffraction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Env</a:t>
                      </a:r>
                      <a:r>
                        <a:rPr lang="sv-SE" dirty="0"/>
                        <a:t> (</a:t>
                      </a:r>
                      <a:r>
                        <a:rPr lang="sv-SE" dirty="0" err="1"/>
                        <a:t>CoDE</a:t>
                      </a:r>
                      <a:r>
                        <a:rPr lang="sv-SE" dirty="0"/>
                        <a:t>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371192"/>
                  </a:ext>
                </a:extLst>
              </a:tr>
              <a:tr h="5029662">
                <a:tc>
                  <a:txBody>
                    <a:bodyPr/>
                    <a:lstStyle/>
                    <a:p>
                      <a:pPr marL="342900" indent="-34290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sv-SE" dirty="0"/>
                    </a:p>
                    <a:p>
                      <a:pPr marL="342900" indent="-34290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v-SE" dirty="0"/>
                        <a:t>Got </a:t>
                      </a:r>
                      <a:r>
                        <a:rPr lang="sv-SE" dirty="0" err="1"/>
                        <a:t>some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agreement</a:t>
                      </a:r>
                      <a:r>
                        <a:rPr lang="sv-SE" dirty="0"/>
                        <a:t> to get </a:t>
                      </a:r>
                      <a:r>
                        <a:rPr lang="sv-SE" dirty="0" err="1"/>
                        <a:t>collaboration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started</a:t>
                      </a:r>
                      <a:endParaRPr lang="sv-SE" dirty="0"/>
                    </a:p>
                    <a:p>
                      <a:pPr marL="342900" indent="-34290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v-SE" dirty="0"/>
                        <a:t>Céline and Andrew </a:t>
                      </a:r>
                      <a:r>
                        <a:rPr lang="sv-SE" dirty="0" err="1"/>
                        <a:t>will</a:t>
                      </a:r>
                      <a:r>
                        <a:rPr lang="sv-SE" dirty="0"/>
                        <a:t> visit ILL for a </a:t>
                      </a:r>
                      <a:r>
                        <a:rPr lang="sv-SE" dirty="0" err="1"/>
                        <a:t>week</a:t>
                      </a:r>
                      <a:r>
                        <a:rPr lang="sv-SE" dirty="0"/>
                        <a:t> in May to </a:t>
                      </a:r>
                      <a:r>
                        <a:rPr lang="sv-SE" dirty="0" err="1"/>
                        <a:t>work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jointly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with</a:t>
                      </a:r>
                      <a:r>
                        <a:rPr lang="sv-SE" dirty="0"/>
                        <a:t> Juan on </a:t>
                      </a:r>
                      <a:r>
                        <a:rPr lang="sv-SE" dirty="0" err="1"/>
                        <a:t>CrysFML</a:t>
                      </a:r>
                      <a:endParaRPr lang="sv-SE" dirty="0"/>
                    </a:p>
                    <a:p>
                      <a:pPr marL="342900" indent="-34290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v-SE" dirty="0" err="1"/>
                        <a:t>First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objectives</a:t>
                      </a:r>
                      <a:r>
                        <a:rPr lang="sv-SE" dirty="0"/>
                        <a:t>: ESS </a:t>
                      </a:r>
                      <a:r>
                        <a:rPr lang="sv-SE" dirty="0" err="1"/>
                        <a:t>line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profiles</a:t>
                      </a:r>
                      <a:endParaRPr lang="sv-SE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endParaRPr lang="sv-SE" dirty="0"/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v-SE" dirty="0" err="1"/>
                        <a:t>Have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had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mutual</a:t>
                      </a:r>
                      <a:r>
                        <a:rPr lang="sv-SE" dirty="0"/>
                        <a:t> ESS-LLB visits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v-SE" dirty="0"/>
                        <a:t>LLB </a:t>
                      </a:r>
                      <a:r>
                        <a:rPr lang="sv-SE" dirty="0" err="1"/>
                        <a:t>developed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library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which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replicates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some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functionality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of</a:t>
                      </a:r>
                      <a:r>
                        <a:rPr lang="sv-SE" dirty="0"/>
                        <a:t> CCSL, </a:t>
                      </a:r>
                      <a:r>
                        <a:rPr lang="sv-SE" dirty="0" err="1"/>
                        <a:t>which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they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will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now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open</a:t>
                      </a:r>
                      <a:r>
                        <a:rPr lang="sv-SE" dirty="0"/>
                        <a:t> source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v-SE" dirty="0"/>
                        <a:t>Will hook </a:t>
                      </a:r>
                      <a:r>
                        <a:rPr lang="sv-SE" dirty="0" err="1"/>
                        <a:t>library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into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CoDE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library</a:t>
                      </a:r>
                      <a:endParaRPr lang="sv-SE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v-SE" dirty="0" err="1"/>
                        <a:t>Python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environment</a:t>
                      </a:r>
                      <a:r>
                        <a:rPr lang="sv-SE" dirty="0"/>
                        <a:t> for </a:t>
                      </a:r>
                      <a:r>
                        <a:rPr lang="sv-SE" dirty="0" err="1"/>
                        <a:t>diffraction</a:t>
                      </a:r>
                      <a:endParaRPr lang="sv-SE" dirty="0"/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v-SE" dirty="0" err="1"/>
                        <a:t>Harmonized</a:t>
                      </a:r>
                      <a:r>
                        <a:rPr lang="sv-SE" dirty="0"/>
                        <a:t> interface to different </a:t>
                      </a:r>
                      <a:r>
                        <a:rPr lang="sv-SE" dirty="0" err="1"/>
                        <a:t>diffraction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libraries</a:t>
                      </a:r>
                      <a:r>
                        <a:rPr lang="sv-SE" dirty="0"/>
                        <a:t>, </a:t>
                      </a:r>
                      <a:r>
                        <a:rPr lang="sv-SE" dirty="0" err="1"/>
                        <a:t>e.g</a:t>
                      </a:r>
                      <a:r>
                        <a:rPr lang="sv-SE" dirty="0"/>
                        <a:t>. </a:t>
                      </a:r>
                      <a:r>
                        <a:rPr lang="sv-SE" dirty="0" err="1"/>
                        <a:t>Fullprof</a:t>
                      </a:r>
                      <a:r>
                        <a:rPr lang="sv-SE" dirty="0"/>
                        <a:t> and CCTBX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v-SE" dirty="0" err="1"/>
                        <a:t>Can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use</a:t>
                      </a:r>
                      <a:r>
                        <a:rPr lang="sv-SE" dirty="0"/>
                        <a:t> joint </a:t>
                      </a:r>
                      <a:r>
                        <a:rPr lang="sv-SE" dirty="0" err="1"/>
                        <a:t>technologies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across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diffraction</a:t>
                      </a:r>
                      <a:r>
                        <a:rPr lang="sv-SE" dirty="0"/>
                        <a:t> and </a:t>
                      </a:r>
                      <a:r>
                        <a:rPr lang="sv-SE" dirty="0" err="1"/>
                        <a:t>spectroscopy</a:t>
                      </a:r>
                      <a:r>
                        <a:rPr lang="sv-SE" dirty="0"/>
                        <a:t>, </a:t>
                      </a:r>
                      <a:r>
                        <a:rPr lang="sv-SE" dirty="0" err="1"/>
                        <a:t>e.g</a:t>
                      </a:r>
                      <a:r>
                        <a:rPr lang="sv-SE" dirty="0"/>
                        <a:t>. Atomic Simulation Environment (ASE), </a:t>
                      </a:r>
                      <a:r>
                        <a:rPr lang="sv-SE" dirty="0" err="1"/>
                        <a:t>vtki</a:t>
                      </a:r>
                      <a:r>
                        <a:rPr lang="sv-SE" dirty="0"/>
                        <a:t> for </a:t>
                      </a:r>
                      <a:r>
                        <a:rPr lang="sv-SE" dirty="0" err="1"/>
                        <a:t>visualization</a:t>
                      </a:r>
                      <a:r>
                        <a:rPr lang="sv-SE" dirty="0"/>
                        <a:t>, </a:t>
                      </a:r>
                      <a:r>
                        <a:rPr lang="sv-SE" dirty="0" err="1"/>
                        <a:t>Avogadro</a:t>
                      </a:r>
                      <a:r>
                        <a:rPr lang="sv-SE" dirty="0"/>
                        <a:t> for </a:t>
                      </a:r>
                      <a:r>
                        <a:rPr lang="sv-SE" dirty="0" err="1"/>
                        <a:t>crystal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visualization</a:t>
                      </a:r>
                      <a:r>
                        <a:rPr lang="sv-SE" dirty="0"/>
                        <a:t>, etc.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v-SE" dirty="0"/>
                        <a:t>Links to </a:t>
                      </a:r>
                      <a:r>
                        <a:rPr lang="sv-SE" dirty="0" err="1"/>
                        <a:t>sci</a:t>
                      </a:r>
                      <a:r>
                        <a:rPr lang="sv-SE" dirty="0"/>
                        <a:t>++ and PaNOSC WP4</a:t>
                      </a:r>
                    </a:p>
                    <a:p>
                      <a:pPr marL="28575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sv-SE" dirty="0" err="1"/>
                        <a:t>Enable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us</a:t>
                      </a:r>
                      <a:r>
                        <a:rPr lang="sv-SE" dirty="0"/>
                        <a:t> to </a:t>
                      </a:r>
                      <a:r>
                        <a:rPr lang="sv-SE" dirty="0" err="1"/>
                        <a:t>assess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specific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technologies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without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involving</a:t>
                      </a:r>
                      <a:r>
                        <a:rPr lang="sv-SE" dirty="0"/>
                        <a:t> partners and </a:t>
                      </a:r>
                      <a:r>
                        <a:rPr lang="sv-SE" dirty="0" err="1"/>
                        <a:t>external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libraries</a:t>
                      </a:r>
                      <a:r>
                        <a:rPr lang="sv-SE" dirty="0"/>
                        <a:t> (</a:t>
                      </a:r>
                      <a:r>
                        <a:rPr lang="sv-SE" dirty="0" err="1"/>
                        <a:t>e.g</a:t>
                      </a:r>
                      <a:r>
                        <a:rPr lang="sv-SE" dirty="0"/>
                        <a:t>. for 2D </a:t>
                      </a:r>
                      <a:r>
                        <a:rPr lang="sv-SE" dirty="0" err="1"/>
                        <a:t>Rietveld</a:t>
                      </a:r>
                      <a:r>
                        <a:rPr lang="sv-SE" dirty="0"/>
                        <a:t>). I.e. </a:t>
                      </a:r>
                      <a:r>
                        <a:rPr lang="sv-SE" dirty="0" err="1"/>
                        <a:t>we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can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collaborate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without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relying</a:t>
                      </a:r>
                      <a:r>
                        <a:rPr lang="sv-SE" dirty="0"/>
                        <a:t> on it.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1508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C938F-AB07-994A-AB86-9A7950DA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0C90EFB-0BBF-5A48-91C4-82F29D188D20}"/>
              </a:ext>
            </a:extLst>
          </p:cNvPr>
          <p:cNvSpPr/>
          <p:nvPr/>
        </p:nvSpPr>
        <p:spPr>
          <a:xfrm>
            <a:off x="1847528" y="5909170"/>
            <a:ext cx="7272808" cy="894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Established</a:t>
            </a:r>
            <a:r>
              <a:rPr lang="sv-SE" dirty="0"/>
              <a:t> </a:t>
            </a:r>
            <a:r>
              <a:rPr lang="sv-SE" dirty="0" err="1"/>
              <a:t>diffraction</a:t>
            </a:r>
            <a:r>
              <a:rPr lang="sv-SE" dirty="0"/>
              <a:t> team</a:t>
            </a:r>
          </a:p>
          <a:p>
            <a:pPr algn="ctr"/>
            <a:r>
              <a:rPr lang="sv-SE" dirty="0"/>
              <a:t>(Andrew, Céline, Piotr, Neil)</a:t>
            </a:r>
          </a:p>
        </p:txBody>
      </p:sp>
    </p:spTree>
    <p:extLst>
      <p:ext uri="{BB962C8B-B14F-4D97-AF65-F5344CB8AC3E}">
        <p14:creationId xmlns:p14="http://schemas.microsoft.com/office/powerpoint/2010/main" val="2811471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1FD09-AFE6-614E-84B8-844DDA1DC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STAP </a:t>
            </a:r>
            <a:r>
              <a:rPr lang="sv-SE" dirty="0" err="1"/>
              <a:t>recommendations</a:t>
            </a:r>
            <a:endParaRPr lang="sv-SE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4CA405F-636E-3642-A8A9-8A79E0A20F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863968"/>
              </p:ext>
            </p:extLst>
          </p:nvPr>
        </p:nvGraphicFramePr>
        <p:xfrm>
          <a:off x="0" y="1178560"/>
          <a:ext cx="12195490" cy="595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1984">
                  <a:extLst>
                    <a:ext uri="{9D8B030D-6E8A-4147-A177-3AD203B41FA5}">
                      <a16:colId xmlns:a16="http://schemas.microsoft.com/office/drawing/2014/main" val="2015021905"/>
                    </a:ext>
                  </a:extLst>
                </a:gridCol>
                <a:gridCol w="6243506">
                  <a:extLst>
                    <a:ext uri="{9D8B030D-6E8A-4147-A177-3AD203B41FA5}">
                      <a16:colId xmlns:a16="http://schemas.microsoft.com/office/drawing/2014/main" val="1922515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STAP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Response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979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Data and </a:t>
                      </a:r>
                      <a:r>
                        <a:rPr lang="sv-SE" dirty="0" err="1"/>
                        <a:t>Reduction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views</a:t>
                      </a:r>
                      <a:r>
                        <a:rPr lang="sv-SE" dirty="0"/>
                        <a:t> in NICOS at the </a:t>
                      </a:r>
                      <a:r>
                        <a:rPr lang="sv-SE" dirty="0" err="1"/>
                        <a:t>next</a:t>
                      </a:r>
                      <a:r>
                        <a:rPr lang="sv-SE" dirty="0"/>
                        <a:t> STAP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Data </a:t>
                      </a:r>
                      <a:r>
                        <a:rPr lang="sv-SE" dirty="0" err="1"/>
                        <a:t>View</a:t>
                      </a:r>
                      <a:r>
                        <a:rPr lang="sv-SE" dirty="0"/>
                        <a:t> in NICOS </a:t>
                      </a:r>
                      <a:r>
                        <a:rPr lang="sv-SE" dirty="0" err="1"/>
                        <a:t>but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some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documentation</a:t>
                      </a:r>
                      <a:r>
                        <a:rPr lang="sv-SE" dirty="0"/>
                        <a:t> is still </a:t>
                      </a:r>
                      <a:r>
                        <a:rPr lang="sv-SE" dirty="0" err="1"/>
                        <a:t>missing</a:t>
                      </a:r>
                      <a:r>
                        <a:rPr lang="sv-SE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8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mitigate</a:t>
                      </a:r>
                      <a:r>
                        <a:rPr lang="sv-SE" dirty="0"/>
                        <a:t> at-</a:t>
                      </a:r>
                      <a:r>
                        <a:rPr lang="sv-SE" dirty="0" err="1"/>
                        <a:t>scale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unkowns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that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have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plagued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previous</a:t>
                      </a:r>
                      <a:r>
                        <a:rPr lang="sv-SE" dirty="0"/>
                        <a:t> generation </a:t>
                      </a:r>
                      <a:r>
                        <a:rPr lang="sv-SE" dirty="0" err="1"/>
                        <a:t>facilities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NeXus</a:t>
                      </a:r>
                      <a:r>
                        <a:rPr lang="sv-SE" dirty="0"/>
                        <a:t> streamer: real data, </a:t>
                      </a:r>
                      <a:r>
                        <a:rPr lang="sv-SE" dirty="0" err="1"/>
                        <a:t>scaled</a:t>
                      </a:r>
                      <a:r>
                        <a:rPr lang="sv-SE" dirty="0"/>
                        <a:t> real data and </a:t>
                      </a:r>
                      <a:r>
                        <a:rPr lang="sv-SE" dirty="0" err="1"/>
                        <a:t>McStas</a:t>
                      </a:r>
                      <a:r>
                        <a:rPr lang="sv-SE" dirty="0"/>
                        <a:t> simulations, V20. </a:t>
                      </a:r>
                      <a:r>
                        <a:rPr lang="sv-SE" dirty="0" err="1"/>
                        <a:t>Have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McStas</a:t>
                      </a:r>
                      <a:r>
                        <a:rPr lang="sv-SE" dirty="0"/>
                        <a:t> instrument </a:t>
                      </a:r>
                      <a:r>
                        <a:rPr lang="sv-SE" dirty="0" err="1"/>
                        <a:t>model</a:t>
                      </a:r>
                      <a:r>
                        <a:rPr lang="sv-SE" dirty="0"/>
                        <a:t> repo.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733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Recruit</a:t>
                      </a:r>
                      <a:r>
                        <a:rPr lang="sv-SE" dirty="0"/>
                        <a:t> the Data Scientists as </a:t>
                      </a:r>
                      <a:r>
                        <a:rPr lang="sv-SE" dirty="0" err="1"/>
                        <a:t>soon</a:t>
                      </a:r>
                      <a:r>
                        <a:rPr lang="sv-SE" dirty="0"/>
                        <a:t> as </a:t>
                      </a:r>
                      <a:r>
                        <a:rPr lang="sv-SE" dirty="0" err="1"/>
                        <a:t>possible</a:t>
                      </a:r>
                      <a:r>
                        <a:rPr lang="sv-SE" dirty="0"/>
                        <a:t> in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Pilot </a:t>
                      </a:r>
                      <a:r>
                        <a:rPr lang="sv-SE" dirty="0" err="1"/>
                        <a:t>project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with</a:t>
                      </a:r>
                      <a:r>
                        <a:rPr lang="sv-SE" dirty="0"/>
                        <a:t>  Céline for </a:t>
                      </a:r>
                      <a:r>
                        <a:rPr lang="sv-SE" dirty="0" err="1"/>
                        <a:t>diffraction</a:t>
                      </a:r>
                      <a:r>
                        <a:rPr lang="sv-SE" dirty="0"/>
                        <a:t>. </a:t>
                      </a:r>
                      <a:r>
                        <a:rPr lang="sv-SE" dirty="0" err="1"/>
                        <a:t>Also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have</a:t>
                      </a:r>
                      <a:r>
                        <a:rPr lang="sv-SE" dirty="0"/>
                        <a:t> persons </a:t>
                      </a:r>
                      <a:r>
                        <a:rPr lang="sv-SE" dirty="0" err="1"/>
                        <a:t>looking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after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large-scale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structures</a:t>
                      </a:r>
                      <a:r>
                        <a:rPr lang="sv-SE" dirty="0"/>
                        <a:t> and </a:t>
                      </a:r>
                      <a:r>
                        <a:rPr lang="sv-SE" dirty="0" err="1"/>
                        <a:t>spectroscopy</a:t>
                      </a:r>
                      <a:r>
                        <a:rPr lang="sv-SE" dirty="0"/>
                        <a:t>, </a:t>
                      </a:r>
                      <a:r>
                        <a:rPr lang="sv-SE" dirty="0" err="1"/>
                        <a:t>but</a:t>
                      </a:r>
                      <a:r>
                        <a:rPr lang="sv-SE" dirty="0"/>
                        <a:t> not </a:t>
                      </a:r>
                      <a:r>
                        <a:rPr lang="sv-SE" dirty="0" err="1"/>
                        <a:t>necessarily</a:t>
                      </a:r>
                      <a:r>
                        <a:rPr lang="sv-SE" dirty="0"/>
                        <a:t> instrument data scientists. </a:t>
                      </a:r>
                      <a:r>
                        <a:rPr lang="sv-SE" dirty="0" err="1"/>
                        <a:t>Imaging</a:t>
                      </a:r>
                      <a:r>
                        <a:rPr lang="sv-SE" dirty="0"/>
                        <a:t>? </a:t>
                      </a:r>
                    </a:p>
                    <a:p>
                      <a:r>
                        <a:rPr lang="sv-SE" dirty="0" err="1"/>
                        <a:t>Ongoing</a:t>
                      </a:r>
                      <a:r>
                        <a:rPr lang="sv-SE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372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Aspire</a:t>
                      </a:r>
                      <a:r>
                        <a:rPr lang="sv-SE" dirty="0"/>
                        <a:t> to </a:t>
                      </a:r>
                      <a:r>
                        <a:rPr lang="sv-SE" dirty="0" err="1"/>
                        <a:t>have</a:t>
                      </a:r>
                      <a:r>
                        <a:rPr lang="sv-SE" dirty="0"/>
                        <a:t> a general look and </a:t>
                      </a:r>
                      <a:r>
                        <a:rPr lang="sv-SE" dirty="0" err="1"/>
                        <a:t>feel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independently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of</a:t>
                      </a:r>
                      <a:r>
                        <a:rPr lang="sv-SE" dirty="0"/>
                        <a:t> instrument (UX)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We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aspire</a:t>
                      </a:r>
                      <a:r>
                        <a:rPr lang="sv-SE" dirty="0"/>
                        <a:t>, </a:t>
                      </a:r>
                      <a:r>
                        <a:rPr lang="sv-SE" dirty="0" err="1"/>
                        <a:t>but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only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have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limited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control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of</a:t>
                      </a:r>
                      <a:r>
                        <a:rPr lang="sv-SE" dirty="0"/>
                        <a:t> software </a:t>
                      </a:r>
                      <a:r>
                        <a:rPr lang="sv-SE" dirty="0" err="1"/>
                        <a:t>across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techniques</a:t>
                      </a:r>
                      <a:r>
                        <a:rPr lang="sv-SE" dirty="0"/>
                        <a:t>. </a:t>
                      </a:r>
                      <a:r>
                        <a:rPr lang="sv-SE" dirty="0" err="1"/>
                        <a:t>Ongoing</a:t>
                      </a:r>
                      <a:r>
                        <a:rPr lang="sv-SE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605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Have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clear</a:t>
                      </a:r>
                      <a:r>
                        <a:rPr lang="sv-SE" dirty="0"/>
                        <a:t> and </a:t>
                      </a:r>
                      <a:r>
                        <a:rPr lang="sv-SE" dirty="0" err="1"/>
                        <a:t>detailed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requirements</a:t>
                      </a:r>
                      <a:r>
                        <a:rPr lang="sv-SE" dirty="0"/>
                        <a:t> for the  instrument teams software </a:t>
                      </a:r>
                      <a:r>
                        <a:rPr lang="sv-SE" dirty="0" err="1"/>
                        <a:t>demands</a:t>
                      </a:r>
                      <a:r>
                        <a:rPr lang="sv-SE" dirty="0"/>
                        <a:t> for the period 2021-2023 (</a:t>
                      </a:r>
                      <a:r>
                        <a:rPr lang="sv-SE" dirty="0" err="1"/>
                        <a:t>commissioning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needs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through</a:t>
                      </a:r>
                      <a:r>
                        <a:rPr lang="sv-SE" dirty="0"/>
                        <a:t> to </a:t>
                      </a:r>
                      <a:r>
                        <a:rPr lang="sv-SE" dirty="0" err="1"/>
                        <a:t>steady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state</a:t>
                      </a:r>
                      <a:r>
                        <a:rPr lang="sv-SE" dirty="0"/>
                        <a:t> operations)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Have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pretty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good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requirements</a:t>
                      </a:r>
                      <a:r>
                        <a:rPr lang="sv-SE" dirty="0"/>
                        <a:t>, </a:t>
                      </a:r>
                      <a:r>
                        <a:rPr lang="sv-SE" dirty="0" err="1"/>
                        <a:t>but</a:t>
                      </a:r>
                      <a:r>
                        <a:rPr lang="sv-SE" dirty="0"/>
                        <a:t> still </a:t>
                      </a:r>
                      <a:r>
                        <a:rPr lang="sv-SE" dirty="0" err="1"/>
                        <a:t>evolving</a:t>
                      </a:r>
                      <a:r>
                        <a:rPr lang="sv-SE" dirty="0"/>
                        <a:t>. </a:t>
                      </a:r>
                      <a:r>
                        <a:rPr lang="sv-SE" dirty="0" err="1"/>
                        <a:t>Ongoing</a:t>
                      </a:r>
                      <a:r>
                        <a:rPr lang="sv-SE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508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take</a:t>
                      </a:r>
                      <a:r>
                        <a:rPr lang="sv-SE" dirty="0"/>
                        <a:t> a </a:t>
                      </a:r>
                      <a:r>
                        <a:rPr lang="sv-SE" dirty="0" err="1"/>
                        <a:t>leadership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role</a:t>
                      </a:r>
                      <a:r>
                        <a:rPr lang="sv-SE" dirty="0"/>
                        <a:t> for </a:t>
                      </a:r>
                      <a:r>
                        <a:rPr lang="sv-SE" dirty="0" err="1"/>
                        <a:t>powder</a:t>
                      </a:r>
                      <a:r>
                        <a:rPr lang="sv-SE" dirty="0"/>
                        <a:t> and </a:t>
                      </a:r>
                      <a:r>
                        <a:rPr lang="sv-SE" dirty="0" err="1"/>
                        <a:t>single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crystal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diffraction</a:t>
                      </a:r>
                      <a:r>
                        <a:rPr lang="sv-SE" dirty="0"/>
                        <a:t>, </a:t>
                      </a:r>
                      <a:r>
                        <a:rPr lang="sv-SE" dirty="0" err="1"/>
                        <a:t>running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user</a:t>
                      </a:r>
                      <a:r>
                        <a:rPr lang="sv-SE" dirty="0"/>
                        <a:t> workshops to </a:t>
                      </a:r>
                      <a:r>
                        <a:rPr lang="sv-SE" dirty="0" err="1"/>
                        <a:t>define</a:t>
                      </a:r>
                      <a:r>
                        <a:rPr lang="sv-SE" dirty="0"/>
                        <a:t> a long-term </a:t>
                      </a:r>
                      <a:r>
                        <a:rPr lang="sv-SE" dirty="0" err="1"/>
                        <a:t>strategy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have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only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run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one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user</a:t>
                      </a:r>
                      <a:r>
                        <a:rPr lang="sv-SE" dirty="0"/>
                        <a:t> workshop so far on </a:t>
                      </a:r>
                      <a:r>
                        <a:rPr lang="sv-SE" dirty="0" err="1"/>
                        <a:t>single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crystal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diffraction</a:t>
                      </a:r>
                      <a:r>
                        <a:rPr lang="sv-SE" dirty="0"/>
                        <a:t>, </a:t>
                      </a:r>
                      <a:r>
                        <a:rPr lang="sv-SE" dirty="0" err="1"/>
                        <a:t>but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this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should</a:t>
                      </a:r>
                      <a:r>
                        <a:rPr lang="sv-SE" dirty="0"/>
                        <a:t> be an </a:t>
                      </a:r>
                      <a:r>
                        <a:rPr lang="sv-SE" dirty="0" err="1"/>
                        <a:t>ongoing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activity</a:t>
                      </a:r>
                      <a:r>
                        <a:rPr lang="sv-SE" dirty="0"/>
                        <a:t> in the coming </a:t>
                      </a:r>
                      <a:r>
                        <a:rPr lang="sv-SE" dirty="0" err="1"/>
                        <a:t>years</a:t>
                      </a:r>
                      <a:r>
                        <a:rPr lang="sv-SE" dirty="0"/>
                        <a:t>. </a:t>
                      </a:r>
                      <a:r>
                        <a:rPr lang="sv-SE" dirty="0" err="1"/>
                        <a:t>We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have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started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collaboration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with</a:t>
                      </a:r>
                      <a:r>
                        <a:rPr lang="sv-SE" dirty="0"/>
                        <a:t> ILL and LLB and </a:t>
                      </a:r>
                      <a:r>
                        <a:rPr lang="sv-SE" dirty="0" err="1"/>
                        <a:t>started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our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own</a:t>
                      </a:r>
                      <a:r>
                        <a:rPr lang="sv-SE" dirty="0"/>
                        <a:t> in house </a:t>
                      </a:r>
                      <a:r>
                        <a:rPr lang="sv-SE" dirty="0" err="1"/>
                        <a:t>project</a:t>
                      </a:r>
                      <a:r>
                        <a:rPr lang="sv-SE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364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Carefully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manage</a:t>
                      </a:r>
                      <a:r>
                        <a:rPr lang="sv-SE" dirty="0"/>
                        <a:t> instrument team- and </a:t>
                      </a:r>
                      <a:r>
                        <a:rPr lang="sv-SE" dirty="0" err="1"/>
                        <a:t>User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community</a:t>
                      </a:r>
                      <a:r>
                        <a:rPr lang="sv-SE" dirty="0"/>
                        <a:t>- </a:t>
                      </a:r>
                      <a:r>
                        <a:rPr lang="sv-SE" dirty="0" err="1"/>
                        <a:t>expectations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of</a:t>
                      </a:r>
                      <a:r>
                        <a:rPr lang="sv-SE" dirty="0"/>
                        <a:t> </a:t>
                      </a:r>
                      <a:r>
                        <a:rPr lang="sv-SE" dirty="0" err="1"/>
                        <a:t>longer</a:t>
                      </a:r>
                      <a:r>
                        <a:rPr lang="sv-SE" dirty="0"/>
                        <a:t>-term </a:t>
                      </a:r>
                      <a:r>
                        <a:rPr lang="sv-SE" dirty="0" err="1"/>
                        <a:t>analysis</a:t>
                      </a:r>
                      <a:r>
                        <a:rPr lang="sv-SE" dirty="0"/>
                        <a:t> and </a:t>
                      </a:r>
                      <a:r>
                        <a:rPr lang="sv-SE" dirty="0" err="1"/>
                        <a:t>modelling</a:t>
                      </a:r>
                      <a:r>
                        <a:rPr lang="sv-SE" dirty="0"/>
                        <a:t> provision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Ongoing</a:t>
                      </a:r>
                      <a:r>
                        <a:rPr lang="sv-SE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1508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460F8-3733-174E-B7A0-4A30EE45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25877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95A3-D35A-D74D-BCEE-4089AC0A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PARADISE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9D8382F-F692-ED4E-B302-334AA5CBD6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t="22040" r="18323" b="40466"/>
          <a:stretch/>
        </p:blipFill>
        <p:spPr>
          <a:xfrm>
            <a:off x="7452763" y="2465102"/>
            <a:ext cx="4092930" cy="3637732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73883-31FF-7D46-8C6A-CAC8F20B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1F513B76-3A76-DD49-A7D3-BB14668B6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" t="59310" r="5677" b="10051"/>
          <a:stretch/>
        </p:blipFill>
        <p:spPr>
          <a:xfrm>
            <a:off x="158166" y="2919115"/>
            <a:ext cx="7165946" cy="3534221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6C4FA4B2-E7D0-DD4A-990D-91DF6BB0C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78765"/>
          <a:stretch/>
        </p:blipFill>
        <p:spPr>
          <a:xfrm>
            <a:off x="-5613" y="1417638"/>
            <a:ext cx="7863276" cy="17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7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0232-0F3D-E94C-BE17-A7A83FCE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 </a:t>
            </a:r>
            <a:r>
              <a:rPr lang="sv-SE" dirty="0" err="1"/>
              <a:t>brief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BFE1D-6956-674E-8485-1BD56735C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556792"/>
            <a:ext cx="5342384" cy="475615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sv-SE" sz="2200" b="1" dirty="0"/>
              <a:t>Staff. </a:t>
            </a:r>
            <a:r>
              <a:rPr lang="sv-SE" sz="2200" dirty="0" err="1"/>
              <a:t>Two</a:t>
            </a:r>
            <a:r>
              <a:rPr lang="sv-SE" sz="2200" dirty="0"/>
              <a:t> new </a:t>
            </a:r>
            <a:r>
              <a:rPr lang="sv-SE" sz="2200" dirty="0" err="1"/>
              <a:t>group</a:t>
            </a:r>
            <a:r>
              <a:rPr lang="sv-SE" sz="2200" dirty="0"/>
              <a:t> </a:t>
            </a:r>
            <a:r>
              <a:rPr lang="sv-SE" sz="2200" dirty="0" err="1"/>
              <a:t>members</a:t>
            </a:r>
            <a:r>
              <a:rPr lang="sv-SE" sz="2200" dirty="0"/>
              <a:t> and </a:t>
            </a:r>
            <a:r>
              <a:rPr lang="sv-SE" sz="2200" dirty="0" err="1"/>
              <a:t>one</a:t>
            </a:r>
            <a:r>
              <a:rPr lang="sv-SE" sz="2200" dirty="0"/>
              <a:t> new </a:t>
            </a:r>
            <a:r>
              <a:rPr lang="sv-SE" sz="2200" dirty="0" err="1"/>
              <a:t>secondment</a:t>
            </a:r>
            <a:endParaRPr lang="sv-SE" sz="2200" dirty="0"/>
          </a:p>
          <a:p>
            <a:pPr marL="457200" lvl="1" indent="0">
              <a:spcAft>
                <a:spcPts val="1200"/>
              </a:spcAft>
              <a:buNone/>
            </a:pPr>
            <a:r>
              <a:rPr lang="sv-SE" sz="2200" dirty="0"/>
              <a:t>➡️ </a:t>
            </a:r>
            <a:r>
              <a:rPr lang="sv-SE" sz="2200" dirty="0" err="1"/>
              <a:t>Started</a:t>
            </a:r>
            <a:r>
              <a:rPr lang="sv-SE" sz="2200" dirty="0"/>
              <a:t> to </a:t>
            </a:r>
            <a:r>
              <a:rPr lang="sv-SE" sz="2200" dirty="0" err="1"/>
              <a:t>reorganize</a:t>
            </a:r>
            <a:r>
              <a:rPr lang="sv-SE" sz="2200" dirty="0"/>
              <a:t> </a:t>
            </a:r>
            <a:r>
              <a:rPr lang="sv-SE" sz="2200" dirty="0" err="1"/>
              <a:t>work</a:t>
            </a:r>
            <a:r>
              <a:rPr lang="sv-SE" sz="2200" dirty="0"/>
              <a:t> (</a:t>
            </a:r>
            <a:r>
              <a:rPr lang="sv-SE" sz="2200" dirty="0" err="1"/>
              <a:t>agile</a:t>
            </a:r>
            <a:r>
              <a:rPr lang="sv-SE" sz="2200" dirty="0"/>
              <a:t> </a:t>
            </a:r>
            <a:r>
              <a:rPr lang="sv-SE" sz="2200" dirty="0" err="1"/>
              <a:t>project</a:t>
            </a:r>
            <a:r>
              <a:rPr lang="sv-SE" sz="2200" dirty="0"/>
              <a:t> </a:t>
            </a:r>
            <a:r>
              <a:rPr lang="sv-SE" sz="2200" dirty="0" err="1"/>
              <a:t>organization</a:t>
            </a:r>
            <a:r>
              <a:rPr lang="sv-SE" sz="2200" dirty="0"/>
              <a:t>)</a:t>
            </a:r>
          </a:p>
          <a:p>
            <a:pPr>
              <a:spcAft>
                <a:spcPts val="300"/>
              </a:spcAft>
            </a:pPr>
            <a:r>
              <a:rPr lang="sv-SE" sz="2200" b="1" dirty="0" err="1"/>
              <a:t>Dev</a:t>
            </a:r>
            <a:r>
              <a:rPr lang="sv-SE" sz="2200" b="1" dirty="0"/>
              <a:t>. Projects. </a:t>
            </a:r>
            <a:r>
              <a:rPr lang="sv-SE" sz="2200" dirty="0" err="1"/>
              <a:t>Current</a:t>
            </a:r>
            <a:r>
              <a:rPr lang="sv-SE" sz="2200" dirty="0"/>
              <a:t> </a:t>
            </a:r>
            <a:r>
              <a:rPr lang="sv-SE" sz="2200" dirty="0" err="1"/>
              <a:t>projects</a:t>
            </a:r>
            <a:r>
              <a:rPr lang="sv-SE" sz="2200" dirty="0"/>
              <a:t>, </a:t>
            </a:r>
            <a:r>
              <a:rPr lang="sv-SE" sz="2200" dirty="0" err="1"/>
              <a:t>primarily</a:t>
            </a:r>
            <a:r>
              <a:rPr lang="sv-SE" sz="2200" dirty="0"/>
              <a:t> in house:</a:t>
            </a:r>
          </a:p>
          <a:p>
            <a:pPr lvl="1">
              <a:spcAft>
                <a:spcPts val="300"/>
              </a:spcAft>
            </a:pPr>
            <a:r>
              <a:rPr lang="sv-SE" sz="2200" dirty="0"/>
              <a:t>Ready for operation </a:t>
            </a:r>
            <a:r>
              <a:rPr lang="sv-SE" sz="2200" dirty="0" err="1"/>
              <a:t>of</a:t>
            </a:r>
            <a:r>
              <a:rPr lang="sv-SE" sz="2200" dirty="0"/>
              <a:t> </a:t>
            </a:r>
            <a:r>
              <a:rPr lang="sv-SE" sz="2200" dirty="0" err="1"/>
              <a:t>LoKI</a:t>
            </a:r>
            <a:r>
              <a:rPr lang="sv-SE" sz="2200" dirty="0"/>
              <a:t> (DONKI)</a:t>
            </a:r>
          </a:p>
          <a:p>
            <a:pPr lvl="1">
              <a:spcAft>
                <a:spcPts val="300"/>
              </a:spcAft>
            </a:pPr>
            <a:r>
              <a:rPr lang="sv-SE" sz="2200" dirty="0" err="1"/>
              <a:t>sci</a:t>
            </a:r>
            <a:r>
              <a:rPr lang="sv-SE" sz="2200" dirty="0"/>
              <a:t>++ </a:t>
            </a:r>
            <a:r>
              <a:rPr lang="sv-SE" sz="2200" dirty="0" err="1"/>
              <a:t>project</a:t>
            </a:r>
            <a:r>
              <a:rPr lang="sv-SE" sz="2200" dirty="0"/>
              <a:t> (C++ </a:t>
            </a:r>
            <a:r>
              <a:rPr lang="sv-SE" sz="2200" dirty="0" err="1"/>
              <a:t>library</a:t>
            </a:r>
            <a:r>
              <a:rPr lang="sv-SE" sz="2200" dirty="0"/>
              <a:t> for experimental data sets)</a:t>
            </a:r>
          </a:p>
          <a:p>
            <a:pPr lvl="1">
              <a:spcAft>
                <a:spcPts val="300"/>
              </a:spcAft>
            </a:pPr>
            <a:r>
              <a:rPr lang="sv-SE" sz="2200" dirty="0" err="1"/>
              <a:t>Computational</a:t>
            </a:r>
            <a:r>
              <a:rPr lang="sv-SE" sz="2200" dirty="0"/>
              <a:t> </a:t>
            </a:r>
            <a:r>
              <a:rPr lang="sv-SE" sz="2200" dirty="0" err="1"/>
              <a:t>Diffraction</a:t>
            </a:r>
            <a:r>
              <a:rPr lang="sv-SE" sz="2200" dirty="0"/>
              <a:t> Environment (</a:t>
            </a:r>
            <a:r>
              <a:rPr lang="sv-SE" sz="2200" dirty="0" err="1"/>
              <a:t>CoDE</a:t>
            </a:r>
            <a:r>
              <a:rPr lang="sv-SE" sz="2200" dirty="0"/>
              <a:t>) / </a:t>
            </a:r>
            <a:r>
              <a:rPr lang="sv-SE" sz="2200" dirty="0" err="1"/>
              <a:t>Visualization</a:t>
            </a:r>
            <a:r>
              <a:rPr lang="sv-SE" sz="2200" dirty="0"/>
              <a:t> in </a:t>
            </a:r>
            <a:r>
              <a:rPr lang="sv-SE" sz="2200" dirty="0" err="1"/>
              <a:t>Python</a:t>
            </a:r>
            <a:r>
              <a:rPr lang="sv-SE" sz="2200" dirty="0"/>
              <a:t> (</a:t>
            </a:r>
            <a:r>
              <a:rPr lang="sv-SE" sz="2200" dirty="0" err="1"/>
              <a:t>VisPy</a:t>
            </a:r>
            <a:r>
              <a:rPr lang="sv-SE" sz="22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D3C1C-8D9F-D246-AF84-D063CA81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E90C57-C55F-0C42-8554-9E64DF101533}"/>
              </a:ext>
            </a:extLst>
          </p:cNvPr>
          <p:cNvSpPr txBox="1">
            <a:spLocks/>
          </p:cNvSpPr>
          <p:nvPr/>
        </p:nvSpPr>
        <p:spPr>
          <a:xfrm>
            <a:off x="6233833" y="1484784"/>
            <a:ext cx="5342384" cy="5020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sv-SE" sz="2200" b="1" dirty="0" err="1"/>
              <a:t>Diffraction</a:t>
            </a:r>
            <a:r>
              <a:rPr lang="sv-SE" sz="2200" b="1" dirty="0"/>
              <a:t>.</a:t>
            </a:r>
            <a:r>
              <a:rPr lang="sv-SE" sz="2200" dirty="0"/>
              <a:t> </a:t>
            </a:r>
            <a:r>
              <a:rPr lang="sv-SE" sz="2200" dirty="0" err="1"/>
              <a:t>Started</a:t>
            </a:r>
            <a:r>
              <a:rPr lang="sv-SE" sz="2200" dirty="0"/>
              <a:t> </a:t>
            </a:r>
            <a:r>
              <a:rPr lang="sv-SE" sz="2200" dirty="0" err="1"/>
              <a:t>collaboration</a:t>
            </a:r>
            <a:r>
              <a:rPr lang="sv-SE" sz="2200" dirty="0"/>
              <a:t> </a:t>
            </a:r>
            <a:r>
              <a:rPr lang="sv-SE" sz="2200" dirty="0" err="1"/>
              <a:t>with</a:t>
            </a:r>
            <a:r>
              <a:rPr lang="sv-SE" sz="2200" dirty="0"/>
              <a:t> ILL and LLB as </a:t>
            </a:r>
            <a:r>
              <a:rPr lang="sv-SE" sz="2200" dirty="0" err="1"/>
              <a:t>well</a:t>
            </a:r>
            <a:r>
              <a:rPr lang="sv-SE" sz="2200" dirty="0"/>
              <a:t> as in house </a:t>
            </a:r>
            <a:r>
              <a:rPr lang="sv-SE" sz="2200" dirty="0" err="1"/>
              <a:t>CoDE</a:t>
            </a:r>
            <a:r>
              <a:rPr lang="sv-SE" sz="2200" dirty="0"/>
              <a:t> </a:t>
            </a:r>
            <a:r>
              <a:rPr lang="sv-SE" sz="2200" dirty="0" err="1"/>
              <a:t>project</a:t>
            </a:r>
            <a:r>
              <a:rPr lang="sv-SE" sz="2200" dirty="0"/>
              <a:t>.</a:t>
            </a:r>
            <a:endParaRPr lang="sv-SE" sz="2200" b="1" dirty="0"/>
          </a:p>
          <a:p>
            <a:pPr>
              <a:spcAft>
                <a:spcPts val="600"/>
              </a:spcAft>
            </a:pPr>
            <a:r>
              <a:rPr lang="sv-SE" sz="2200" b="1" dirty="0"/>
              <a:t>Instrument data scientists</a:t>
            </a:r>
            <a:r>
              <a:rPr lang="sv-SE" sz="2200" dirty="0"/>
              <a:t>. </a:t>
            </a:r>
            <a:r>
              <a:rPr lang="sv-SE" sz="2200" dirty="0" err="1"/>
              <a:t>Started</a:t>
            </a:r>
            <a:r>
              <a:rPr lang="sv-SE" sz="2200" dirty="0"/>
              <a:t> pilot </a:t>
            </a:r>
            <a:r>
              <a:rPr lang="sv-SE" sz="2200" dirty="0" err="1"/>
              <a:t>project</a:t>
            </a:r>
            <a:endParaRPr lang="sv-SE" sz="2200" b="1" dirty="0"/>
          </a:p>
          <a:p>
            <a:pPr>
              <a:spcAft>
                <a:spcPts val="600"/>
              </a:spcAft>
            </a:pPr>
            <a:r>
              <a:rPr lang="sv-SE" sz="2200" b="1" dirty="0" err="1"/>
              <a:t>Milestones</a:t>
            </a:r>
            <a:r>
              <a:rPr lang="sv-SE" sz="2200" b="1" dirty="0"/>
              <a:t>. </a:t>
            </a:r>
            <a:r>
              <a:rPr lang="sv-SE" sz="2200" dirty="0" err="1"/>
              <a:t>More</a:t>
            </a:r>
            <a:r>
              <a:rPr lang="sv-SE" sz="2200" dirty="0"/>
              <a:t> or less on </a:t>
            </a:r>
            <a:r>
              <a:rPr lang="sv-SE" sz="2200" dirty="0" err="1"/>
              <a:t>track</a:t>
            </a:r>
            <a:r>
              <a:rPr lang="sv-SE" sz="2200" dirty="0"/>
              <a:t>. </a:t>
            </a:r>
          </a:p>
          <a:p>
            <a:pPr>
              <a:spcAft>
                <a:spcPts val="600"/>
              </a:spcAft>
            </a:pPr>
            <a:r>
              <a:rPr lang="sv-SE" sz="2200" b="1" dirty="0" err="1"/>
              <a:t>External</a:t>
            </a:r>
            <a:r>
              <a:rPr lang="sv-SE" sz="2200" b="1" dirty="0"/>
              <a:t> </a:t>
            </a:r>
            <a:r>
              <a:rPr lang="sv-SE" sz="2200" b="1" dirty="0" err="1"/>
              <a:t>funding</a:t>
            </a:r>
            <a:r>
              <a:rPr lang="sv-SE" sz="2200" b="1" dirty="0"/>
              <a:t>.</a:t>
            </a:r>
          </a:p>
          <a:p>
            <a:pPr lvl="1">
              <a:spcAft>
                <a:spcPts val="300"/>
              </a:spcAft>
            </a:pPr>
            <a:r>
              <a:rPr lang="sv-SE" sz="2200" dirty="0"/>
              <a:t>Last SINE2020 WP10 workshop in May</a:t>
            </a:r>
          </a:p>
          <a:p>
            <a:pPr lvl="1">
              <a:spcAft>
                <a:spcPts val="300"/>
              </a:spcAft>
            </a:pPr>
            <a:r>
              <a:rPr lang="sv-SE" sz="2200" dirty="0"/>
              <a:t>PaNOSC </a:t>
            </a:r>
            <a:r>
              <a:rPr lang="sv-SE" sz="2200" dirty="0" err="1"/>
              <a:t>started</a:t>
            </a:r>
            <a:endParaRPr lang="sv-SE" sz="2200" dirty="0"/>
          </a:p>
          <a:p>
            <a:pPr lvl="1">
              <a:spcAft>
                <a:spcPts val="300"/>
              </a:spcAft>
            </a:pPr>
            <a:r>
              <a:rPr lang="sv-SE" sz="2200" dirty="0"/>
              <a:t>AMEN VR </a:t>
            </a:r>
            <a:r>
              <a:rPr lang="sv-SE" sz="2200" dirty="0" err="1"/>
              <a:t>project</a:t>
            </a:r>
            <a:r>
              <a:rPr lang="sv-SE" sz="2200" dirty="0"/>
              <a:t> </a:t>
            </a:r>
            <a:r>
              <a:rPr lang="sv-SE" sz="2200" dirty="0" err="1"/>
              <a:t>funded</a:t>
            </a:r>
            <a:endParaRPr lang="sv-SE" sz="2200" dirty="0"/>
          </a:p>
          <a:p>
            <a:pPr lvl="1">
              <a:spcAft>
                <a:spcPts val="300"/>
              </a:spcAft>
            </a:pPr>
            <a:r>
              <a:rPr lang="sv-SE" sz="2200" dirty="0"/>
              <a:t>PARADISE H2020 </a:t>
            </a:r>
            <a:r>
              <a:rPr lang="sv-SE" sz="2200" dirty="0" err="1"/>
              <a:t>project</a:t>
            </a:r>
            <a:r>
              <a:rPr lang="sv-SE" sz="2200" dirty="0"/>
              <a:t> </a:t>
            </a:r>
            <a:r>
              <a:rPr lang="sv-SE" sz="2200" dirty="0" err="1"/>
              <a:t>submitted</a:t>
            </a:r>
            <a:endParaRPr lang="sv-SE" sz="2200" dirty="0"/>
          </a:p>
          <a:p>
            <a:pPr>
              <a:spcAft>
                <a:spcPts val="300"/>
              </a:spcAft>
            </a:pPr>
            <a:r>
              <a:rPr lang="sv-SE" sz="2200" b="1" dirty="0" err="1"/>
              <a:t>Stakeholders</a:t>
            </a:r>
            <a:r>
              <a:rPr lang="sv-SE" sz="2200" b="1" dirty="0"/>
              <a:t>. </a:t>
            </a:r>
            <a:r>
              <a:rPr lang="sv-SE" sz="2200" dirty="0"/>
              <a:t>Challenges from </a:t>
            </a:r>
            <a:r>
              <a:rPr lang="sv-SE" sz="2200" dirty="0" err="1"/>
              <a:t>reflectometry</a:t>
            </a:r>
            <a:r>
              <a:rPr lang="sv-SE" sz="2200" dirty="0"/>
              <a:t> </a:t>
            </a:r>
            <a:r>
              <a:rPr lang="sv-SE" sz="2200" dirty="0" err="1"/>
              <a:t>stap</a:t>
            </a:r>
            <a:r>
              <a:rPr lang="sv-SE" sz="2200" dirty="0"/>
              <a:t> &amp; </a:t>
            </a:r>
            <a:r>
              <a:rPr lang="sv-SE" sz="2200" dirty="0" err="1"/>
              <a:t>annual</a:t>
            </a:r>
            <a:r>
              <a:rPr lang="sv-SE" sz="2200" dirty="0"/>
              <a:t> </a:t>
            </a:r>
            <a:r>
              <a:rPr lang="sv-SE" sz="2200" dirty="0" err="1"/>
              <a:t>review</a:t>
            </a:r>
            <a:endParaRPr lang="sv-SE" sz="2200" b="1" dirty="0"/>
          </a:p>
          <a:p>
            <a:pPr>
              <a:spcAft>
                <a:spcPts val="600"/>
              </a:spcAft>
            </a:pPr>
            <a:endParaRPr lang="sv-SE" sz="2200" b="1" dirty="0"/>
          </a:p>
        </p:txBody>
      </p:sp>
    </p:spTree>
    <p:extLst>
      <p:ext uri="{BB962C8B-B14F-4D97-AF65-F5344CB8AC3E}">
        <p14:creationId xmlns:p14="http://schemas.microsoft.com/office/powerpoint/2010/main" val="405363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10232-0F3D-E94C-BE17-A7A83FCE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 </a:t>
            </a:r>
            <a:r>
              <a:rPr lang="sv-SE" dirty="0" err="1"/>
              <a:t>brief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BFE1D-6956-674E-8485-1BD56735C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556792"/>
            <a:ext cx="5342384" cy="475615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sv-SE" sz="2200" b="1" dirty="0"/>
              <a:t>Staff. </a:t>
            </a:r>
            <a:r>
              <a:rPr lang="sv-SE" sz="2200" dirty="0" err="1"/>
              <a:t>Two</a:t>
            </a:r>
            <a:r>
              <a:rPr lang="sv-SE" sz="2200" dirty="0"/>
              <a:t> new </a:t>
            </a:r>
            <a:r>
              <a:rPr lang="sv-SE" sz="2200" dirty="0" err="1"/>
              <a:t>group</a:t>
            </a:r>
            <a:r>
              <a:rPr lang="sv-SE" sz="2200" dirty="0"/>
              <a:t> </a:t>
            </a:r>
            <a:r>
              <a:rPr lang="sv-SE" sz="2200" dirty="0" err="1"/>
              <a:t>members</a:t>
            </a:r>
            <a:r>
              <a:rPr lang="sv-SE" sz="2200" dirty="0"/>
              <a:t> and </a:t>
            </a:r>
            <a:r>
              <a:rPr lang="sv-SE" sz="2200" dirty="0" err="1"/>
              <a:t>one</a:t>
            </a:r>
            <a:r>
              <a:rPr lang="sv-SE" sz="2200" dirty="0"/>
              <a:t> new </a:t>
            </a:r>
            <a:r>
              <a:rPr lang="sv-SE" sz="2200" dirty="0" err="1"/>
              <a:t>secondment</a:t>
            </a:r>
            <a:endParaRPr lang="sv-SE" sz="2200" dirty="0"/>
          </a:p>
          <a:p>
            <a:pPr marL="457200" lvl="1" indent="0">
              <a:spcAft>
                <a:spcPts val="1200"/>
              </a:spcAft>
              <a:buNone/>
            </a:pPr>
            <a:r>
              <a:rPr lang="sv-SE" sz="2200" dirty="0"/>
              <a:t>➡️ </a:t>
            </a:r>
            <a:r>
              <a:rPr lang="sv-SE" sz="2200" dirty="0" err="1"/>
              <a:t>Started</a:t>
            </a:r>
            <a:r>
              <a:rPr lang="sv-SE" sz="2200" dirty="0"/>
              <a:t> to </a:t>
            </a:r>
            <a:r>
              <a:rPr lang="sv-SE" sz="2200" dirty="0" err="1"/>
              <a:t>reorganize</a:t>
            </a:r>
            <a:r>
              <a:rPr lang="sv-SE" sz="2200" dirty="0"/>
              <a:t> </a:t>
            </a:r>
            <a:r>
              <a:rPr lang="sv-SE" sz="2200" dirty="0" err="1"/>
              <a:t>work</a:t>
            </a:r>
            <a:r>
              <a:rPr lang="sv-SE" sz="2200" dirty="0"/>
              <a:t> (</a:t>
            </a:r>
            <a:r>
              <a:rPr lang="sv-SE" sz="2200" dirty="0" err="1"/>
              <a:t>agile</a:t>
            </a:r>
            <a:r>
              <a:rPr lang="sv-SE" sz="2200" dirty="0"/>
              <a:t> </a:t>
            </a:r>
            <a:r>
              <a:rPr lang="sv-SE" sz="2200" dirty="0" err="1"/>
              <a:t>project</a:t>
            </a:r>
            <a:r>
              <a:rPr lang="sv-SE" sz="2200" dirty="0"/>
              <a:t> </a:t>
            </a:r>
            <a:r>
              <a:rPr lang="sv-SE" sz="2200" dirty="0" err="1"/>
              <a:t>organization</a:t>
            </a:r>
            <a:r>
              <a:rPr lang="sv-SE" sz="2200" dirty="0"/>
              <a:t>)</a:t>
            </a:r>
          </a:p>
          <a:p>
            <a:pPr>
              <a:spcAft>
                <a:spcPts val="300"/>
              </a:spcAft>
            </a:pPr>
            <a:r>
              <a:rPr lang="sv-SE" sz="2200" b="1" dirty="0" err="1"/>
              <a:t>Dev</a:t>
            </a:r>
            <a:r>
              <a:rPr lang="sv-SE" sz="2200" b="1" dirty="0"/>
              <a:t>. Projects. </a:t>
            </a:r>
            <a:r>
              <a:rPr lang="sv-SE" sz="2200" dirty="0" err="1"/>
              <a:t>Current</a:t>
            </a:r>
            <a:r>
              <a:rPr lang="sv-SE" sz="2200" dirty="0"/>
              <a:t> </a:t>
            </a:r>
            <a:r>
              <a:rPr lang="sv-SE" sz="2200" dirty="0" err="1"/>
              <a:t>projects</a:t>
            </a:r>
            <a:r>
              <a:rPr lang="sv-SE" sz="2200" dirty="0"/>
              <a:t>, </a:t>
            </a:r>
            <a:r>
              <a:rPr lang="sv-SE" sz="2200" dirty="0" err="1"/>
              <a:t>primarily</a:t>
            </a:r>
            <a:r>
              <a:rPr lang="sv-SE" sz="2200" dirty="0"/>
              <a:t> in house:</a:t>
            </a:r>
          </a:p>
          <a:p>
            <a:pPr lvl="1">
              <a:spcAft>
                <a:spcPts val="300"/>
              </a:spcAft>
            </a:pPr>
            <a:r>
              <a:rPr lang="sv-SE" sz="2200" dirty="0"/>
              <a:t>Ready for operation </a:t>
            </a:r>
            <a:r>
              <a:rPr lang="sv-SE" sz="2200" dirty="0" err="1"/>
              <a:t>of</a:t>
            </a:r>
            <a:r>
              <a:rPr lang="sv-SE" sz="2200" dirty="0"/>
              <a:t> </a:t>
            </a:r>
            <a:r>
              <a:rPr lang="sv-SE" sz="2200" dirty="0" err="1"/>
              <a:t>LoKI</a:t>
            </a:r>
            <a:r>
              <a:rPr lang="sv-SE" sz="2200" dirty="0"/>
              <a:t> (DONKI)</a:t>
            </a:r>
          </a:p>
          <a:p>
            <a:pPr lvl="1">
              <a:spcAft>
                <a:spcPts val="300"/>
              </a:spcAft>
            </a:pPr>
            <a:r>
              <a:rPr lang="sv-SE" sz="2200" dirty="0" err="1"/>
              <a:t>sci</a:t>
            </a:r>
            <a:r>
              <a:rPr lang="sv-SE" sz="2200" dirty="0"/>
              <a:t>++ </a:t>
            </a:r>
            <a:r>
              <a:rPr lang="sv-SE" sz="2200" dirty="0" err="1"/>
              <a:t>project</a:t>
            </a:r>
            <a:r>
              <a:rPr lang="sv-SE" sz="2200" dirty="0"/>
              <a:t> (C++ </a:t>
            </a:r>
            <a:r>
              <a:rPr lang="sv-SE" sz="2200" dirty="0" err="1"/>
              <a:t>library</a:t>
            </a:r>
            <a:r>
              <a:rPr lang="sv-SE" sz="2200" dirty="0"/>
              <a:t> for experimental data sets)</a:t>
            </a:r>
          </a:p>
          <a:p>
            <a:pPr lvl="1">
              <a:spcAft>
                <a:spcPts val="300"/>
              </a:spcAft>
            </a:pPr>
            <a:r>
              <a:rPr lang="sv-SE" sz="2200" dirty="0" err="1"/>
              <a:t>Computational</a:t>
            </a:r>
            <a:r>
              <a:rPr lang="sv-SE" sz="2200" dirty="0"/>
              <a:t> </a:t>
            </a:r>
            <a:r>
              <a:rPr lang="sv-SE" sz="2200" dirty="0" err="1"/>
              <a:t>Diffraction</a:t>
            </a:r>
            <a:r>
              <a:rPr lang="sv-SE" sz="2200" dirty="0"/>
              <a:t> Environment (</a:t>
            </a:r>
            <a:r>
              <a:rPr lang="sv-SE" sz="2200" dirty="0" err="1"/>
              <a:t>CoDE</a:t>
            </a:r>
            <a:r>
              <a:rPr lang="sv-SE" sz="2200" dirty="0"/>
              <a:t>) / </a:t>
            </a:r>
            <a:r>
              <a:rPr lang="sv-SE" sz="2200" dirty="0" err="1"/>
              <a:t>Visualization</a:t>
            </a:r>
            <a:r>
              <a:rPr lang="sv-SE" sz="2200" dirty="0"/>
              <a:t> in </a:t>
            </a:r>
            <a:r>
              <a:rPr lang="sv-SE" sz="2200" dirty="0" err="1"/>
              <a:t>Python</a:t>
            </a:r>
            <a:r>
              <a:rPr lang="sv-SE" sz="2200" dirty="0"/>
              <a:t> (</a:t>
            </a:r>
            <a:r>
              <a:rPr lang="sv-SE" sz="2200" dirty="0" err="1"/>
              <a:t>VisPy</a:t>
            </a:r>
            <a:r>
              <a:rPr lang="sv-SE" sz="22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0D3C1C-8D9F-D246-AF84-D063CA81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E90C57-C55F-0C42-8554-9E64DF101533}"/>
              </a:ext>
            </a:extLst>
          </p:cNvPr>
          <p:cNvSpPr txBox="1">
            <a:spLocks/>
          </p:cNvSpPr>
          <p:nvPr/>
        </p:nvSpPr>
        <p:spPr>
          <a:xfrm>
            <a:off x="6233833" y="1484784"/>
            <a:ext cx="5342384" cy="5020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sv-SE" sz="2200" b="1" dirty="0" err="1"/>
              <a:t>Diffraction</a:t>
            </a:r>
            <a:r>
              <a:rPr lang="sv-SE" sz="2200" b="1" dirty="0"/>
              <a:t>.</a:t>
            </a:r>
            <a:r>
              <a:rPr lang="sv-SE" sz="2200" dirty="0"/>
              <a:t> </a:t>
            </a:r>
            <a:r>
              <a:rPr lang="sv-SE" sz="2200" dirty="0" err="1"/>
              <a:t>Started</a:t>
            </a:r>
            <a:r>
              <a:rPr lang="sv-SE" sz="2200" dirty="0"/>
              <a:t> </a:t>
            </a:r>
            <a:r>
              <a:rPr lang="sv-SE" sz="2200" dirty="0" err="1"/>
              <a:t>collaboration</a:t>
            </a:r>
            <a:r>
              <a:rPr lang="sv-SE" sz="2200" dirty="0"/>
              <a:t> </a:t>
            </a:r>
            <a:r>
              <a:rPr lang="sv-SE" sz="2200" dirty="0" err="1"/>
              <a:t>with</a:t>
            </a:r>
            <a:r>
              <a:rPr lang="sv-SE" sz="2200" dirty="0"/>
              <a:t> ILL and LLB as </a:t>
            </a:r>
            <a:r>
              <a:rPr lang="sv-SE" sz="2200" dirty="0" err="1"/>
              <a:t>well</a:t>
            </a:r>
            <a:r>
              <a:rPr lang="sv-SE" sz="2200" dirty="0"/>
              <a:t> as in house </a:t>
            </a:r>
            <a:r>
              <a:rPr lang="sv-SE" sz="2200" dirty="0" err="1"/>
              <a:t>CoDE</a:t>
            </a:r>
            <a:r>
              <a:rPr lang="sv-SE" sz="2200" dirty="0"/>
              <a:t> </a:t>
            </a:r>
            <a:r>
              <a:rPr lang="sv-SE" sz="2200" dirty="0" err="1"/>
              <a:t>project</a:t>
            </a:r>
            <a:r>
              <a:rPr lang="sv-SE" sz="2200" dirty="0"/>
              <a:t>.</a:t>
            </a:r>
            <a:endParaRPr lang="sv-SE" sz="2200" b="1" dirty="0"/>
          </a:p>
          <a:p>
            <a:pPr>
              <a:spcAft>
                <a:spcPts val="600"/>
              </a:spcAft>
            </a:pPr>
            <a:r>
              <a:rPr lang="sv-SE" sz="2200" b="1" dirty="0"/>
              <a:t>Instrument data scientists</a:t>
            </a:r>
            <a:r>
              <a:rPr lang="sv-SE" sz="2200" dirty="0"/>
              <a:t>. </a:t>
            </a:r>
            <a:r>
              <a:rPr lang="sv-SE" sz="2200" dirty="0" err="1"/>
              <a:t>Started</a:t>
            </a:r>
            <a:r>
              <a:rPr lang="sv-SE" sz="2200" dirty="0"/>
              <a:t> pilot </a:t>
            </a:r>
            <a:r>
              <a:rPr lang="sv-SE" sz="2200" dirty="0" err="1"/>
              <a:t>project</a:t>
            </a:r>
            <a:endParaRPr lang="sv-SE" sz="2200" b="1" dirty="0"/>
          </a:p>
          <a:p>
            <a:pPr>
              <a:spcAft>
                <a:spcPts val="600"/>
              </a:spcAft>
            </a:pPr>
            <a:r>
              <a:rPr lang="sv-SE" sz="2200" b="1" dirty="0" err="1"/>
              <a:t>Milestones</a:t>
            </a:r>
            <a:r>
              <a:rPr lang="sv-SE" sz="2200" b="1" dirty="0"/>
              <a:t>. </a:t>
            </a:r>
            <a:r>
              <a:rPr lang="sv-SE" sz="2200" dirty="0" err="1"/>
              <a:t>More</a:t>
            </a:r>
            <a:r>
              <a:rPr lang="sv-SE" sz="2200" dirty="0"/>
              <a:t> or less on </a:t>
            </a:r>
            <a:r>
              <a:rPr lang="sv-SE" sz="2200" dirty="0" err="1"/>
              <a:t>track</a:t>
            </a:r>
            <a:r>
              <a:rPr lang="sv-SE" sz="2200" dirty="0"/>
              <a:t>. </a:t>
            </a:r>
          </a:p>
          <a:p>
            <a:pPr>
              <a:spcAft>
                <a:spcPts val="600"/>
              </a:spcAft>
            </a:pPr>
            <a:r>
              <a:rPr lang="sv-SE" sz="2200" b="1" dirty="0" err="1"/>
              <a:t>External</a:t>
            </a:r>
            <a:r>
              <a:rPr lang="sv-SE" sz="2200" b="1" dirty="0"/>
              <a:t> </a:t>
            </a:r>
            <a:r>
              <a:rPr lang="sv-SE" sz="2200" b="1" dirty="0" err="1"/>
              <a:t>funding</a:t>
            </a:r>
            <a:r>
              <a:rPr lang="sv-SE" sz="2200" b="1" dirty="0"/>
              <a:t>.</a:t>
            </a:r>
          </a:p>
          <a:p>
            <a:pPr lvl="1">
              <a:spcAft>
                <a:spcPts val="300"/>
              </a:spcAft>
            </a:pPr>
            <a:r>
              <a:rPr lang="sv-SE" sz="2200" dirty="0"/>
              <a:t>Last SINE2020 WP10 workshop in May</a:t>
            </a:r>
          </a:p>
          <a:p>
            <a:pPr lvl="1">
              <a:spcAft>
                <a:spcPts val="300"/>
              </a:spcAft>
            </a:pPr>
            <a:r>
              <a:rPr lang="sv-SE" sz="2200" dirty="0"/>
              <a:t>PaNOSC </a:t>
            </a:r>
            <a:r>
              <a:rPr lang="sv-SE" sz="2200" dirty="0" err="1"/>
              <a:t>started</a:t>
            </a:r>
            <a:endParaRPr lang="sv-SE" sz="2200" dirty="0"/>
          </a:p>
          <a:p>
            <a:pPr lvl="1">
              <a:spcAft>
                <a:spcPts val="300"/>
              </a:spcAft>
            </a:pPr>
            <a:r>
              <a:rPr lang="sv-SE" sz="2200" dirty="0"/>
              <a:t>AMEN VR </a:t>
            </a:r>
            <a:r>
              <a:rPr lang="sv-SE" sz="2200" dirty="0" err="1"/>
              <a:t>project</a:t>
            </a:r>
            <a:r>
              <a:rPr lang="sv-SE" sz="2200" dirty="0"/>
              <a:t> </a:t>
            </a:r>
            <a:r>
              <a:rPr lang="sv-SE" sz="2200" dirty="0" err="1"/>
              <a:t>funded</a:t>
            </a:r>
            <a:endParaRPr lang="sv-SE" sz="2200" dirty="0"/>
          </a:p>
          <a:p>
            <a:pPr lvl="1">
              <a:spcAft>
                <a:spcPts val="300"/>
              </a:spcAft>
            </a:pPr>
            <a:r>
              <a:rPr lang="sv-SE" sz="2200" dirty="0"/>
              <a:t>PARADISE H2020 </a:t>
            </a:r>
            <a:r>
              <a:rPr lang="sv-SE" sz="2200" dirty="0" err="1"/>
              <a:t>project</a:t>
            </a:r>
            <a:r>
              <a:rPr lang="sv-SE" sz="2200" dirty="0"/>
              <a:t> </a:t>
            </a:r>
            <a:r>
              <a:rPr lang="sv-SE" sz="2200" dirty="0" err="1"/>
              <a:t>submitted</a:t>
            </a:r>
            <a:endParaRPr lang="sv-SE" sz="2200" dirty="0"/>
          </a:p>
          <a:p>
            <a:pPr>
              <a:spcAft>
                <a:spcPts val="300"/>
              </a:spcAft>
            </a:pPr>
            <a:r>
              <a:rPr lang="sv-SE" sz="2200" b="1" dirty="0" err="1"/>
              <a:t>Stakeholders</a:t>
            </a:r>
            <a:r>
              <a:rPr lang="sv-SE" sz="2200" b="1" dirty="0"/>
              <a:t>. </a:t>
            </a:r>
            <a:r>
              <a:rPr lang="sv-SE" sz="2200" dirty="0"/>
              <a:t>Challenges from </a:t>
            </a:r>
            <a:r>
              <a:rPr lang="sv-SE" sz="2200" dirty="0" err="1"/>
              <a:t>reflectometry</a:t>
            </a:r>
            <a:r>
              <a:rPr lang="sv-SE" sz="2200" dirty="0"/>
              <a:t> </a:t>
            </a:r>
            <a:r>
              <a:rPr lang="sv-SE" sz="2200" dirty="0" err="1"/>
              <a:t>stap</a:t>
            </a:r>
            <a:r>
              <a:rPr lang="sv-SE" sz="2200" dirty="0"/>
              <a:t> &amp; </a:t>
            </a:r>
            <a:r>
              <a:rPr lang="sv-SE" sz="2200" dirty="0" err="1"/>
              <a:t>annual</a:t>
            </a:r>
            <a:r>
              <a:rPr lang="sv-SE" sz="2200" dirty="0"/>
              <a:t> </a:t>
            </a:r>
            <a:r>
              <a:rPr lang="sv-SE" sz="2200" dirty="0" err="1"/>
              <a:t>review</a:t>
            </a:r>
            <a:endParaRPr lang="sv-SE" sz="2200" b="1" dirty="0"/>
          </a:p>
          <a:p>
            <a:pPr>
              <a:spcAft>
                <a:spcPts val="600"/>
              </a:spcAft>
            </a:pPr>
            <a:endParaRPr lang="sv-SE" sz="2200" b="1" dirty="0"/>
          </a:p>
        </p:txBody>
      </p:sp>
    </p:spTree>
    <p:extLst>
      <p:ext uri="{BB962C8B-B14F-4D97-AF65-F5344CB8AC3E}">
        <p14:creationId xmlns:p14="http://schemas.microsoft.com/office/powerpoint/2010/main" val="4006398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F4132-AB06-FD48-8849-523C3CD94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BornAgain</a:t>
            </a:r>
            <a:r>
              <a:rPr lang="sv-SE" dirty="0"/>
              <a:t> vs FZJ  - </a:t>
            </a:r>
            <a:r>
              <a:rPr lang="sv-SE" dirty="0" err="1"/>
              <a:t>Commits</a:t>
            </a:r>
            <a:r>
              <a:rPr lang="sv-SE" dirty="0"/>
              <a:t> at </a:t>
            </a:r>
            <a:r>
              <a:rPr lang="sv-SE" dirty="0" err="1"/>
              <a:t>GitHub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CDFAC-F6D1-3A4B-9877-D71F5561D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4DEA2E-3ADC-1C44-BD81-ED0BDCA88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4131"/>
          <a:stretch/>
        </p:blipFill>
        <p:spPr>
          <a:xfrm>
            <a:off x="1457149" y="4275354"/>
            <a:ext cx="9679411" cy="2471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080108-F5E2-2E42-8F94-2A01F2A49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3033" r="1049" b="4892"/>
          <a:stretch/>
        </p:blipFill>
        <p:spPr>
          <a:xfrm>
            <a:off x="1529156" y="1747229"/>
            <a:ext cx="9607403" cy="2401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AA4149-E122-F14F-8053-B07DD5399691}"/>
              </a:ext>
            </a:extLst>
          </p:cNvPr>
          <p:cNvSpPr txBox="1"/>
          <p:nvPr/>
        </p:nvSpPr>
        <p:spPr>
          <a:xfrm>
            <a:off x="2105221" y="1916832"/>
            <a:ext cx="78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Refl1d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CDD20C-DBD9-C147-826E-247C1D45AAC9}"/>
              </a:ext>
            </a:extLst>
          </p:cNvPr>
          <p:cNvSpPr txBox="1"/>
          <p:nvPr/>
        </p:nvSpPr>
        <p:spPr>
          <a:xfrm>
            <a:off x="2177229" y="4478671"/>
            <a:ext cx="115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BornAgain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7586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9BB8-0619-0C4F-AFA9-A40A8D3D8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Staff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FD57DB-F71E-7941-8515-BBADD921A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844824"/>
            <a:ext cx="6467385" cy="43204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D27C6-4D64-E142-A5FE-CB7026EA8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64BE6-97E4-A547-9C4D-D9ACA0F6E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069" y="2997009"/>
            <a:ext cx="500475" cy="503999"/>
          </a:xfrm>
          <a:prstGeom prst="rect">
            <a:avLst/>
          </a:prstGeom>
          <a:ln w="1270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6B7658-B17C-534F-B453-F058A8959C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054" t="7407" r="25612" b="37037"/>
          <a:stretch/>
        </p:blipFill>
        <p:spPr>
          <a:xfrm>
            <a:off x="5231904" y="2172790"/>
            <a:ext cx="537598" cy="503999"/>
          </a:xfrm>
          <a:prstGeom prst="rect">
            <a:avLst/>
          </a:prstGeom>
          <a:ln w="1270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E3A223-58C7-1047-A588-C01397EC1B5A}"/>
              </a:ext>
            </a:extLst>
          </p:cNvPr>
          <p:cNvSpPr txBox="1"/>
          <p:nvPr/>
        </p:nvSpPr>
        <p:spPr>
          <a:xfrm>
            <a:off x="7392144" y="1776800"/>
            <a:ext cx="45365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3 </a:t>
            </a:r>
            <a:r>
              <a:rPr lang="sv-SE" dirty="0" err="1"/>
              <a:t>local</a:t>
            </a:r>
            <a:r>
              <a:rPr lang="sv-SE" dirty="0"/>
              <a:t> </a:t>
            </a:r>
            <a:r>
              <a:rPr lang="sv-SE" dirty="0" err="1"/>
              <a:t>Mantid</a:t>
            </a:r>
            <a:r>
              <a:rPr lang="sv-SE" dirty="0"/>
              <a:t> </a:t>
            </a:r>
            <a:r>
              <a:rPr lang="sv-SE" dirty="0" err="1"/>
              <a:t>developers</a:t>
            </a:r>
            <a:r>
              <a:rPr lang="sv-SE" dirty="0"/>
              <a:t> (+ 1 ½ @ ISIS)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Diffraction</a:t>
            </a:r>
            <a:r>
              <a:rPr lang="sv-SE" dirty="0"/>
              <a:t> </a:t>
            </a:r>
            <a:r>
              <a:rPr lang="sv-SE" dirty="0" err="1"/>
              <a:t>user</a:t>
            </a:r>
            <a:r>
              <a:rPr lang="sv-SE" dirty="0"/>
              <a:t> expert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Spectroscopy</a:t>
            </a:r>
            <a:r>
              <a:rPr lang="sv-SE" dirty="0"/>
              <a:t> </a:t>
            </a:r>
            <a:r>
              <a:rPr lang="sv-SE" dirty="0" err="1"/>
              <a:t>user</a:t>
            </a:r>
            <a:r>
              <a:rPr lang="sv-SE" dirty="0"/>
              <a:t> expert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Full-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McStas</a:t>
            </a:r>
            <a:r>
              <a:rPr lang="sv-SE" dirty="0"/>
              <a:t> expert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people</a:t>
            </a:r>
            <a:r>
              <a:rPr lang="sv-SE" dirty="0"/>
              <a:t>,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scope</a:t>
            </a:r>
            <a:r>
              <a:rPr lang="sv-S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/>
              <a:t>13</a:t>
            </a:r>
            <a:r>
              <a:rPr lang="sv-SE" dirty="0"/>
              <a:t> (ESS) + </a:t>
            </a:r>
            <a:r>
              <a:rPr lang="sv-SE" b="1" dirty="0"/>
              <a:t>7</a:t>
            </a:r>
            <a:r>
              <a:rPr lang="sv-SE" dirty="0"/>
              <a:t> (IKC) </a:t>
            </a:r>
            <a:r>
              <a:rPr lang="sv-SE" dirty="0" err="1"/>
              <a:t>head</a:t>
            </a:r>
            <a:r>
              <a:rPr lang="sv-SE" dirty="0"/>
              <a:t> </a:t>
            </a:r>
            <a:r>
              <a:rPr lang="sv-SE" dirty="0" err="1"/>
              <a:t>counts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/>
              <a:t>11.5</a:t>
            </a:r>
            <a:r>
              <a:rPr lang="sv-SE" dirty="0"/>
              <a:t> (ESS) + </a:t>
            </a:r>
            <a:r>
              <a:rPr lang="sv-SE" b="1" dirty="0"/>
              <a:t>5</a:t>
            </a:r>
            <a:r>
              <a:rPr lang="sv-SE" dirty="0"/>
              <a:t> (IKC) </a:t>
            </a:r>
            <a:r>
              <a:rPr lang="sv-SE" dirty="0" err="1"/>
              <a:t>FTEs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/>
              <a:t>8</a:t>
            </a:r>
            <a:r>
              <a:rPr lang="sv-SE" dirty="0"/>
              <a:t> different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/>
              <a:t>4</a:t>
            </a:r>
            <a:r>
              <a:rPr lang="sv-SE" dirty="0"/>
              <a:t> EU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packages</a:t>
            </a:r>
            <a:r>
              <a:rPr lang="sv-SE" dirty="0"/>
              <a:t> (SINE2020 + PaNOSC)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b="1" dirty="0"/>
              <a:t>3</a:t>
            </a:r>
            <a:r>
              <a:rPr lang="sv-SE" dirty="0"/>
              <a:t> VR </a:t>
            </a:r>
            <a:r>
              <a:rPr lang="sv-SE" dirty="0" err="1"/>
              <a:t>projects</a:t>
            </a:r>
            <a:endParaRPr lang="sv-SE" dirty="0"/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Céline is a </a:t>
            </a:r>
            <a:r>
              <a:rPr lang="sv-SE" b="1" dirty="0"/>
              <a:t>pilot instrument data scientist</a:t>
            </a:r>
            <a:r>
              <a:rPr lang="sv-SE" dirty="0"/>
              <a:t> for </a:t>
            </a:r>
            <a:r>
              <a:rPr lang="sv-SE" dirty="0" err="1"/>
              <a:t>diffraction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Simon W looks </a:t>
            </a:r>
            <a:r>
              <a:rPr lang="sv-SE" dirty="0" err="1"/>
              <a:t>after</a:t>
            </a:r>
            <a:r>
              <a:rPr lang="sv-SE" dirty="0"/>
              <a:t> </a:t>
            </a:r>
            <a:r>
              <a:rPr lang="sv-SE" dirty="0" err="1"/>
              <a:t>spectroscopy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Wojtek looks </a:t>
            </a:r>
            <a:r>
              <a:rPr lang="sv-SE" dirty="0" err="1"/>
              <a:t>after</a:t>
            </a:r>
            <a:r>
              <a:rPr lang="sv-SE" dirty="0"/>
              <a:t> </a:t>
            </a:r>
            <a:r>
              <a:rPr lang="sv-SE" dirty="0" err="1"/>
              <a:t>large-scale</a:t>
            </a:r>
            <a:r>
              <a:rPr lang="sv-SE" dirty="0"/>
              <a:t> </a:t>
            </a:r>
            <a:r>
              <a:rPr lang="sv-SE" dirty="0" err="1"/>
              <a:t>structures</a:t>
            </a:r>
            <a:endParaRPr lang="sv-SE" dirty="0"/>
          </a:p>
        </p:txBody>
      </p:sp>
      <p:pic>
        <p:nvPicPr>
          <p:cNvPr id="9" name="Picture 2" descr="Linda Udby">
            <a:extLst>
              <a:ext uri="{FF2B5EF4-FFF2-40B4-BE49-F238E27FC236}">
                <a16:creationId xmlns:a16="http://schemas.microsoft.com/office/drawing/2014/main" id="{387C8FBA-33FF-9747-8C17-8C6E2BD9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24" y="2132856"/>
            <a:ext cx="504020" cy="504020"/>
          </a:xfrm>
          <a:prstGeom prst="rect">
            <a:avLst/>
          </a:prstGeom>
          <a:ln w="1270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C21D0D6B-FBDB-CE4F-8DB0-8F34CAFB0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CBF9F"/>
              </a:clrFrom>
              <a:clrTo>
                <a:srgbClr val="DCBF9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3"/>
          <a:stretch/>
        </p:blipFill>
        <p:spPr>
          <a:xfrm>
            <a:off x="695399" y="3198986"/>
            <a:ext cx="6467385" cy="2966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17DE42-750A-EA40-A232-82492E740D63}"/>
              </a:ext>
            </a:extLst>
          </p:cNvPr>
          <p:cNvSpPr txBox="1"/>
          <p:nvPr/>
        </p:nvSpPr>
        <p:spPr>
          <a:xfrm>
            <a:off x="6312024" y="6358969"/>
            <a:ext cx="454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=&gt; In the process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reorganizing</a:t>
            </a:r>
            <a:r>
              <a:rPr lang="sv-SE" dirty="0"/>
              <a:t>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work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2452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7FE2-77B9-9D44-B393-C4C6AA19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7139136" cy="1301006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Updated</a:t>
            </a:r>
            <a:r>
              <a:rPr lang="sv-SE" dirty="0"/>
              <a:t> </a:t>
            </a:r>
            <a:r>
              <a:rPr lang="sv-SE" dirty="0" err="1"/>
              <a:t>timeline</a:t>
            </a:r>
            <a:r>
              <a:rPr lang="sv-SE" dirty="0"/>
              <a:t> diagram</a:t>
            </a:r>
            <a:br>
              <a:rPr lang="sv-SE" dirty="0"/>
            </a:br>
            <a:r>
              <a:rPr lang="sv-SE" dirty="0"/>
              <a:t>   - </a:t>
            </a:r>
            <a:r>
              <a:rPr lang="sv-SE" i="1" dirty="0" err="1"/>
              <a:t>delays</a:t>
            </a:r>
            <a:r>
              <a:rPr lang="sv-SE" i="1" dirty="0"/>
              <a:t> in </a:t>
            </a:r>
            <a:r>
              <a:rPr lang="sv-SE" i="1" dirty="0" err="1"/>
              <a:t>core</a:t>
            </a:r>
            <a:r>
              <a:rPr lang="sv-SE" i="1" dirty="0"/>
              <a:t> </a:t>
            </a:r>
            <a:r>
              <a:rPr lang="sv-SE" i="1" dirty="0" err="1"/>
              <a:t>development</a:t>
            </a:r>
            <a:br>
              <a:rPr lang="sv-SE" dirty="0"/>
            </a:br>
            <a:r>
              <a:rPr lang="sv-SE" dirty="0"/>
              <a:t>   - </a:t>
            </a:r>
            <a:r>
              <a:rPr lang="sv-SE" i="1" dirty="0" err="1"/>
              <a:t>recruitment</a:t>
            </a:r>
            <a:r>
              <a:rPr lang="sv-SE" i="1" dirty="0"/>
              <a:t> is still </a:t>
            </a:r>
            <a:r>
              <a:rPr lang="sv-SE" i="1" dirty="0" err="1"/>
              <a:t>pretty</a:t>
            </a:r>
            <a:r>
              <a:rPr lang="sv-SE" i="1" dirty="0"/>
              <a:t> </a:t>
            </a:r>
            <a:r>
              <a:rPr lang="sv-SE" i="1" dirty="0" err="1"/>
              <a:t>much</a:t>
            </a:r>
            <a:r>
              <a:rPr lang="sv-SE" i="1" dirty="0"/>
              <a:t> on </a:t>
            </a:r>
            <a:r>
              <a:rPr lang="sv-SE" i="1" dirty="0" err="1"/>
              <a:t>track</a:t>
            </a:r>
            <a:endParaRPr lang="sv-SE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BC87-64B7-7A44-A5DA-D8ED2D35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E7D01-F8AB-3343-9E7A-952B00319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4800" r="14563" b="8001"/>
          <a:stretch/>
        </p:blipFill>
        <p:spPr>
          <a:xfrm>
            <a:off x="1631504" y="1603822"/>
            <a:ext cx="8910990" cy="475252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304059E-5BAA-644D-B959-3DAA8BC7A6F9}"/>
              </a:ext>
            </a:extLst>
          </p:cNvPr>
          <p:cNvSpPr/>
          <p:nvPr/>
        </p:nvSpPr>
        <p:spPr>
          <a:xfrm>
            <a:off x="6023992" y="3212976"/>
            <a:ext cx="360040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E128D8-3297-1C43-AB08-091708E11E1D}"/>
              </a:ext>
            </a:extLst>
          </p:cNvPr>
          <p:cNvCxnSpPr>
            <a:cxnSpLocks/>
          </p:cNvCxnSpPr>
          <p:nvPr/>
        </p:nvCxnSpPr>
        <p:spPr>
          <a:xfrm>
            <a:off x="4984086" y="3068960"/>
            <a:ext cx="1039906" cy="21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9860C5D-5D4B-6E46-BA7E-59E5D5A6D10C}"/>
              </a:ext>
            </a:extLst>
          </p:cNvPr>
          <p:cNvSpPr txBox="1"/>
          <p:nvPr/>
        </p:nvSpPr>
        <p:spPr>
          <a:xfrm>
            <a:off x="3863752" y="2882776"/>
            <a:ext cx="1221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200" dirty="0">
                <a:solidFill>
                  <a:srgbClr val="C00000"/>
                </a:solidFill>
              </a:rPr>
              <a:t>Andrew </a:t>
            </a:r>
            <a:r>
              <a:rPr lang="sv-SE" sz="1200" dirty="0" err="1">
                <a:solidFill>
                  <a:srgbClr val="C00000"/>
                </a:solidFill>
              </a:rPr>
              <a:t>Sazonov</a:t>
            </a:r>
            <a:endParaRPr lang="sv-SE" sz="1200" dirty="0">
              <a:solidFill>
                <a:srgbClr val="C00000"/>
              </a:solidFill>
            </a:endParaRPr>
          </a:p>
          <a:p>
            <a:pPr algn="ctr"/>
            <a:r>
              <a:rPr lang="sv-SE" sz="1100" dirty="0">
                <a:solidFill>
                  <a:srgbClr val="C00000"/>
                </a:solidFill>
              </a:rPr>
              <a:t>(15th December)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CBC739E-90E0-3948-A906-FB817C3A6871}"/>
              </a:ext>
            </a:extLst>
          </p:cNvPr>
          <p:cNvSpPr/>
          <p:nvPr/>
        </p:nvSpPr>
        <p:spPr>
          <a:xfrm>
            <a:off x="7178894" y="3140968"/>
            <a:ext cx="429273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75773A-4360-2C47-AB86-0D1BBB66B415}"/>
              </a:ext>
            </a:extLst>
          </p:cNvPr>
          <p:cNvCxnSpPr>
            <a:cxnSpLocks/>
            <a:endCxn id="13" idx="5"/>
          </p:cNvCxnSpPr>
          <p:nvPr/>
        </p:nvCxnSpPr>
        <p:spPr>
          <a:xfrm flipH="1" flipV="1">
            <a:off x="7545301" y="3325356"/>
            <a:ext cx="852684" cy="3148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763C47-E19F-6448-B380-EA9766340571}"/>
              </a:ext>
            </a:extLst>
          </p:cNvPr>
          <p:cNvSpPr txBox="1"/>
          <p:nvPr/>
        </p:nvSpPr>
        <p:spPr>
          <a:xfrm>
            <a:off x="8288810" y="3429000"/>
            <a:ext cx="13195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200" dirty="0">
                <a:solidFill>
                  <a:srgbClr val="C00000"/>
                </a:solidFill>
              </a:rPr>
              <a:t>Mads </a:t>
            </a:r>
            <a:r>
              <a:rPr lang="sv-SE" sz="1200" dirty="0" err="1">
                <a:solidFill>
                  <a:srgbClr val="C00000"/>
                </a:solidFill>
              </a:rPr>
              <a:t>Bertelsen</a:t>
            </a:r>
            <a:endParaRPr lang="sv-SE" sz="1200" dirty="0">
              <a:solidFill>
                <a:srgbClr val="C00000"/>
              </a:solidFill>
            </a:endParaRPr>
          </a:p>
          <a:p>
            <a:pPr algn="ctr"/>
            <a:r>
              <a:rPr lang="sv-SE" sz="1100" dirty="0">
                <a:solidFill>
                  <a:srgbClr val="C00000"/>
                </a:solidFill>
              </a:rPr>
              <a:t>(2nd </a:t>
            </a:r>
            <a:r>
              <a:rPr lang="sv-SE" sz="1100" dirty="0" err="1">
                <a:solidFill>
                  <a:srgbClr val="C00000"/>
                </a:solidFill>
              </a:rPr>
              <a:t>January</a:t>
            </a:r>
            <a:r>
              <a:rPr lang="sv-SE" sz="1100" dirty="0">
                <a:solidFill>
                  <a:srgbClr val="C00000"/>
                </a:solidFill>
              </a:rPr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380982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357D2A2-83E9-3C4E-9E60-C560F443C1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66656"/>
              </p:ext>
            </p:extLst>
          </p:nvPr>
        </p:nvGraphicFramePr>
        <p:xfrm>
          <a:off x="0" y="1117898"/>
          <a:ext cx="12165958" cy="573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282">
                  <a:extLst>
                    <a:ext uri="{9D8B030D-6E8A-4147-A177-3AD203B41FA5}">
                      <a16:colId xmlns:a16="http://schemas.microsoft.com/office/drawing/2014/main" val="587824123"/>
                    </a:ext>
                  </a:extLst>
                </a:gridCol>
                <a:gridCol w="958056">
                  <a:extLst>
                    <a:ext uri="{9D8B030D-6E8A-4147-A177-3AD203B41FA5}">
                      <a16:colId xmlns:a16="http://schemas.microsoft.com/office/drawing/2014/main" val="1308694047"/>
                    </a:ext>
                  </a:extLst>
                </a:gridCol>
                <a:gridCol w="4885679">
                  <a:extLst>
                    <a:ext uri="{9D8B030D-6E8A-4147-A177-3AD203B41FA5}">
                      <a16:colId xmlns:a16="http://schemas.microsoft.com/office/drawing/2014/main" val="3556893790"/>
                    </a:ext>
                  </a:extLst>
                </a:gridCol>
                <a:gridCol w="5316941">
                  <a:extLst>
                    <a:ext uri="{9D8B030D-6E8A-4147-A177-3AD203B41FA5}">
                      <a16:colId xmlns:a16="http://schemas.microsoft.com/office/drawing/2014/main" val="1136595468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r>
                        <a:rPr lang="sv-SE" sz="1600" dirty="0" err="1"/>
                        <a:t>Plann</a:t>
                      </a:r>
                      <a:r>
                        <a:rPr lang="sv-SE" sz="1600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 err="1"/>
                        <a:t>Antici</a:t>
                      </a:r>
                      <a:r>
                        <a:rPr lang="sv-SE" sz="1600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 err="1"/>
                        <a:t>Description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Status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77157597"/>
                  </a:ext>
                </a:extLst>
              </a:tr>
              <a:tr h="796208">
                <a:tc>
                  <a:txBody>
                    <a:bodyPr/>
                    <a:lstStyle/>
                    <a:p>
                      <a:r>
                        <a:rPr lang="sv-SE" sz="1600" dirty="0"/>
                        <a:t>’18-07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’19-05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/>
                        <a:t>SasView</a:t>
                      </a:r>
                      <a:r>
                        <a:rPr lang="sv-SE" sz="1600" dirty="0"/>
                        <a:t> ready for SOUP (</a:t>
                      </a:r>
                      <a:r>
                        <a:rPr lang="sv-SE" sz="1600" dirty="0" err="1"/>
                        <a:t>aka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SasView</a:t>
                      </a:r>
                      <a:r>
                        <a:rPr lang="sv-SE" sz="1600" dirty="0"/>
                        <a:t> 5 </a:t>
                      </a:r>
                      <a:r>
                        <a:rPr lang="sv-SE" sz="1600" dirty="0" err="1"/>
                        <a:t>released</a:t>
                      </a:r>
                      <a:r>
                        <a:rPr lang="sv-SE" sz="1600" dirty="0"/>
                        <a:t>). </a:t>
                      </a:r>
                      <a:r>
                        <a:rPr lang="sv-SE" sz="1600" dirty="0" err="1"/>
                        <a:t>SasView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compliant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with</a:t>
                      </a:r>
                      <a:r>
                        <a:rPr lang="sv-SE" sz="1600" dirty="0"/>
                        <a:t> non-</a:t>
                      </a:r>
                      <a:r>
                        <a:rPr lang="sv-SE" sz="1600" dirty="0" err="1"/>
                        <a:t>functional</a:t>
                      </a:r>
                      <a:r>
                        <a:rPr lang="sv-SE" sz="1600" dirty="0"/>
                        <a:t> and </a:t>
                      </a:r>
                      <a:r>
                        <a:rPr lang="sv-SE" sz="1600" dirty="0" err="1"/>
                        <a:t>functional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requirements</a:t>
                      </a:r>
                      <a:r>
                        <a:rPr lang="sv-SE" sz="1600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/>
                        <a:t>Delayed</a:t>
                      </a:r>
                      <a:r>
                        <a:rPr lang="sv-SE" sz="1600" dirty="0"/>
                        <a:t>. </a:t>
                      </a:r>
                      <a:r>
                        <a:rPr lang="sv-SE" sz="1600" dirty="0" err="1"/>
                        <a:t>SasView</a:t>
                      </a:r>
                      <a:r>
                        <a:rPr lang="sv-SE" sz="1600" dirty="0"/>
                        <a:t> 5 </a:t>
                      </a:r>
                      <a:r>
                        <a:rPr lang="sv-SE" sz="1600" dirty="0" err="1"/>
                        <a:t>demonstrated</a:t>
                      </a:r>
                      <a:r>
                        <a:rPr lang="sv-SE" sz="1600" dirty="0"/>
                        <a:t> and </a:t>
                      </a:r>
                      <a:r>
                        <a:rPr lang="sv-SE" sz="1600" dirty="0" err="1"/>
                        <a:t>tested</a:t>
                      </a:r>
                      <a:r>
                        <a:rPr lang="sv-SE" sz="1600" dirty="0"/>
                        <a:t> at </a:t>
                      </a:r>
                      <a:r>
                        <a:rPr lang="sv-SE" sz="1600" dirty="0" err="1"/>
                        <a:t>codecamp</a:t>
                      </a:r>
                      <a:r>
                        <a:rPr lang="sv-SE" sz="1600" dirty="0"/>
                        <a:t> at ESS in September. ⍺-version </a:t>
                      </a:r>
                      <a:r>
                        <a:rPr lang="sv-SE" sz="1600" dirty="0" err="1"/>
                        <a:t>presented</a:t>
                      </a:r>
                      <a:r>
                        <a:rPr lang="sv-SE" sz="1600" dirty="0"/>
                        <a:t> at SAS2018 in </a:t>
                      </a:r>
                      <a:r>
                        <a:rPr lang="sv-SE" sz="1600" dirty="0" err="1"/>
                        <a:t>October</a:t>
                      </a:r>
                      <a:r>
                        <a:rPr lang="sv-SE" sz="1600" dirty="0"/>
                        <a:t> at </a:t>
                      </a:r>
                      <a:r>
                        <a:rPr lang="sv-SE" sz="1600" dirty="0" err="1"/>
                        <a:t>dedicated</a:t>
                      </a:r>
                      <a:r>
                        <a:rPr lang="sv-SE" sz="1600" dirty="0"/>
                        <a:t> workshop for ~40 persons. </a:t>
                      </a:r>
                      <a:r>
                        <a:rPr lang="en-US" sz="1600" b="0" dirty="0"/>
                        <a:t>β1- and β2-version released. Final release expected in May.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8876644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sv-SE" sz="1600" dirty="0"/>
                        <a:t>’18-08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’19-05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/>
                        <a:t>FullProf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development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begun</a:t>
                      </a:r>
                      <a:r>
                        <a:rPr lang="sv-SE" sz="1600" b="0" dirty="0"/>
                        <a:t>. </a:t>
                      </a:r>
                      <a:r>
                        <a:rPr lang="sv-SE" sz="1600" b="0" dirty="0" err="1"/>
                        <a:t>Collaboration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with</a:t>
                      </a:r>
                      <a:r>
                        <a:rPr lang="sv-SE" sz="1600" b="0" dirty="0"/>
                        <a:t> ILL </a:t>
                      </a:r>
                      <a:r>
                        <a:rPr lang="sv-SE" sz="1600" b="0" dirty="0" err="1"/>
                        <a:t>kicked</a:t>
                      </a:r>
                      <a:r>
                        <a:rPr lang="sv-SE" sz="1600" b="0" dirty="0"/>
                        <a:t> off</a:t>
                      </a:r>
                      <a:endParaRPr lang="sv-SE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>
                          <a:solidFill>
                            <a:schemeClr val="tx1"/>
                          </a:solidFill>
                        </a:rPr>
                        <a:t>Delayed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but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started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Had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ILL meeting in December.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Two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persons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will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visit ILL for a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week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in May to get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collaboration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started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LLB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collaboration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started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in </a:t>
                      </a:r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parallel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42703"/>
                  </a:ext>
                </a:extLst>
              </a:tr>
              <a:tr h="505930">
                <a:tc>
                  <a:txBody>
                    <a:bodyPr/>
                    <a:lstStyle/>
                    <a:p>
                      <a:r>
                        <a:rPr lang="sv-SE" sz="1600" dirty="0"/>
                        <a:t>’18-Q3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’18-11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/>
                        <a:t>Recruitment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of</a:t>
                      </a:r>
                      <a:r>
                        <a:rPr lang="sv-SE" sz="1600" dirty="0"/>
                        <a:t> 2 persons for </a:t>
                      </a:r>
                      <a:r>
                        <a:rPr lang="sv-SE" sz="1600" dirty="0" err="1"/>
                        <a:t>Mantid</a:t>
                      </a:r>
                      <a:r>
                        <a:rPr lang="sv-SE" sz="1600" dirty="0"/>
                        <a:t>, 1 for </a:t>
                      </a:r>
                      <a:r>
                        <a:rPr lang="sv-SE" sz="1600" dirty="0" err="1"/>
                        <a:t>SpinW</a:t>
                      </a:r>
                      <a:r>
                        <a:rPr lang="sv-SE" sz="1600" dirty="0"/>
                        <a:t>, and 1 for </a:t>
                      </a:r>
                      <a:r>
                        <a:rPr lang="sv-SE" sz="1600" dirty="0" err="1"/>
                        <a:t>analysis</a:t>
                      </a:r>
                      <a:r>
                        <a:rPr lang="sv-SE" sz="1600" dirty="0"/>
                        <a:t> in general.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✅ Neil, Igor, Simon W and Andrew </a:t>
                      </a:r>
                      <a:r>
                        <a:rPr lang="sv-SE" sz="1600" dirty="0" err="1"/>
                        <a:t>Sazonov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recruited</a:t>
                      </a:r>
                      <a:r>
                        <a:rPr lang="sv-SE" sz="1600" dirty="0"/>
                        <a:t> (+ Mads for PaNOSC)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07574010"/>
                  </a:ext>
                </a:extLst>
              </a:tr>
              <a:tr h="291983">
                <a:tc>
                  <a:txBody>
                    <a:bodyPr/>
                    <a:lstStyle/>
                    <a:p>
                      <a:r>
                        <a:rPr lang="sv-SE" sz="1600" dirty="0"/>
                        <a:t>’18-09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’18-09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Office </a:t>
                      </a:r>
                      <a:r>
                        <a:rPr lang="sv-SE" sz="1600" b="1" dirty="0" err="1"/>
                        <a:t>move</a:t>
                      </a:r>
                      <a:r>
                        <a:rPr lang="sv-SE" sz="1600" b="1" dirty="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✅ </a:t>
                      </a:r>
                      <a:r>
                        <a:rPr lang="sv-SE" sz="1600" dirty="0" err="1"/>
                        <a:t>Presumably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completed</a:t>
                      </a:r>
                      <a:r>
                        <a:rPr lang="sv-SE" sz="1600" dirty="0"/>
                        <a:t> – </a:t>
                      </a:r>
                      <a:r>
                        <a:rPr lang="sv-SE" sz="1600" dirty="0" err="1"/>
                        <a:t>now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with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curtains</a:t>
                      </a:r>
                      <a:r>
                        <a:rPr lang="sv-SE" sz="1600" dirty="0"/>
                        <a:t>!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8403035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sv-SE" sz="1600" dirty="0"/>
                        <a:t>’18-09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’18-08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/>
                        <a:t>Reduction</a:t>
                      </a:r>
                      <a:r>
                        <a:rPr lang="sv-SE" sz="1600" b="1" dirty="0"/>
                        <a:t> on the fly. </a:t>
                      </a:r>
                      <a:r>
                        <a:rPr lang="sv-SE" sz="1600" b="0" dirty="0"/>
                        <a:t>Data </a:t>
                      </a:r>
                      <a:r>
                        <a:rPr lang="sv-SE" sz="1600" b="0" dirty="0" err="1"/>
                        <a:t>can</a:t>
                      </a:r>
                      <a:r>
                        <a:rPr lang="sv-SE" sz="1600" b="0" dirty="0"/>
                        <a:t> be </a:t>
                      </a:r>
                      <a:r>
                        <a:rPr lang="sv-SE" sz="1600" b="0" dirty="0" err="1"/>
                        <a:t>reduced</a:t>
                      </a:r>
                      <a:r>
                        <a:rPr lang="sv-SE" sz="1600" b="0" dirty="0"/>
                        <a:t> on the fly for SANS2D  for </a:t>
                      </a:r>
                      <a:r>
                        <a:rPr lang="sv-SE" sz="1600" b="0" dirty="0" err="1"/>
                        <a:t>acceptance</a:t>
                      </a:r>
                      <a:r>
                        <a:rPr lang="sv-SE" sz="1600" b="0" dirty="0"/>
                        <a:t> test </a:t>
                      </a:r>
                      <a:r>
                        <a:rPr lang="sv-SE" sz="1600" b="0" dirty="0" err="1"/>
                        <a:t>but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only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low</a:t>
                      </a:r>
                      <a:r>
                        <a:rPr lang="sv-SE" sz="1600" b="0" dirty="0"/>
                        <a:t> flux.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✅ </a:t>
                      </a:r>
                      <a:r>
                        <a:rPr lang="sv-SE" sz="1600" dirty="0" err="1"/>
                        <a:t>Demonstrated</a:t>
                      </a:r>
                      <a:r>
                        <a:rPr lang="sv-SE" sz="1600" dirty="0"/>
                        <a:t> on </a:t>
                      </a:r>
                      <a:r>
                        <a:rPr lang="sv-SE" sz="1600" dirty="0" err="1"/>
                        <a:t>local</a:t>
                      </a:r>
                      <a:r>
                        <a:rPr lang="sv-SE" sz="1600" dirty="0"/>
                        <a:t> setup </a:t>
                      </a:r>
                      <a:r>
                        <a:rPr lang="sv-SE" sz="1600" dirty="0" err="1"/>
                        <a:t>reading</a:t>
                      </a:r>
                      <a:r>
                        <a:rPr lang="sv-SE" sz="1600" dirty="0"/>
                        <a:t> data from </a:t>
                      </a:r>
                      <a:r>
                        <a:rPr lang="sv-SE" sz="1600" dirty="0" err="1"/>
                        <a:t>kafka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stream</a:t>
                      </a:r>
                      <a:r>
                        <a:rPr lang="sv-SE" sz="1600" dirty="0"/>
                        <a:t>. </a:t>
                      </a:r>
                    </a:p>
                    <a:p>
                      <a:endParaRPr lang="sv-S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675281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sv-SE" sz="1600" dirty="0"/>
                        <a:t>’18-10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Data </a:t>
                      </a:r>
                      <a:r>
                        <a:rPr lang="sv-SE" sz="1600" b="1" dirty="0" err="1"/>
                        <a:t>reduction</a:t>
                      </a:r>
                      <a:r>
                        <a:rPr lang="sv-SE" sz="1600" b="1" dirty="0"/>
                        <a:t> from </a:t>
                      </a:r>
                      <a:r>
                        <a:rPr lang="sv-SE" sz="1600" b="1" dirty="0" err="1"/>
                        <a:t>NeXus</a:t>
                      </a:r>
                      <a:r>
                        <a:rPr lang="sv-SE" sz="1600" b="1" dirty="0"/>
                        <a:t>.</a:t>
                      </a:r>
                      <a:r>
                        <a:rPr lang="sv-SE" sz="1600" b="0" dirty="0"/>
                        <a:t> Data </a:t>
                      </a:r>
                      <a:r>
                        <a:rPr lang="sv-SE" sz="1600" b="0" dirty="0" err="1"/>
                        <a:t>reduction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of</a:t>
                      </a:r>
                      <a:r>
                        <a:rPr lang="sv-SE" sz="1600" b="0" dirty="0"/>
                        <a:t> test workflow </a:t>
                      </a:r>
                      <a:r>
                        <a:rPr lang="sv-SE" sz="1600" b="0" dirty="0" err="1"/>
                        <a:t>available</a:t>
                      </a:r>
                      <a:r>
                        <a:rPr lang="sv-SE" sz="1600" b="0" dirty="0"/>
                        <a:t> from </a:t>
                      </a:r>
                      <a:r>
                        <a:rPr lang="sv-SE" sz="1600" b="0" dirty="0" err="1"/>
                        <a:t>NeXus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files</a:t>
                      </a:r>
                      <a:r>
                        <a:rPr lang="sv-SE" sz="1600" b="0" dirty="0"/>
                        <a:t>.</a:t>
                      </a:r>
                      <a:r>
                        <a:rPr lang="sv-SE" sz="1600" b="1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/>
                        <a:t>✅ </a:t>
                      </a:r>
                      <a:r>
                        <a:rPr lang="sv-SE" sz="1600" dirty="0" err="1"/>
                        <a:t>have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been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possible</a:t>
                      </a:r>
                      <a:r>
                        <a:rPr lang="sv-SE" sz="1600" dirty="0"/>
                        <a:t> for a long </a:t>
                      </a:r>
                      <a:r>
                        <a:rPr lang="sv-SE" sz="1600" dirty="0" err="1"/>
                        <a:t>time</a:t>
                      </a:r>
                      <a:endParaRPr lang="sv-SE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939354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sv-SE" sz="1600" dirty="0"/>
                        <a:t>’18-11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’19-04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Integration </a:t>
                      </a:r>
                      <a:r>
                        <a:rPr lang="sv-SE" sz="1600" b="1" dirty="0" err="1"/>
                        <a:t>of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reduction</a:t>
                      </a:r>
                      <a:r>
                        <a:rPr lang="sv-SE" sz="1600" b="1" dirty="0"/>
                        <a:t> and </a:t>
                      </a:r>
                      <a:r>
                        <a:rPr lang="sv-SE" sz="1600" b="1" dirty="0" err="1"/>
                        <a:t>analysis</a:t>
                      </a:r>
                      <a:r>
                        <a:rPr lang="sv-SE" sz="1600" b="1" dirty="0"/>
                        <a:t> services. </a:t>
                      </a:r>
                      <a:r>
                        <a:rPr lang="sv-SE" sz="1600" dirty="0"/>
                        <a:t>Data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</a:t>
                      </a:r>
                      <a:r>
                        <a:rPr lang="sv-SE" sz="1600" dirty="0" err="1"/>
                        <a:t>reduced</a:t>
                      </a:r>
                      <a:r>
                        <a:rPr lang="sv-SE" sz="1600" dirty="0"/>
                        <a:t> and </a:t>
                      </a:r>
                      <a:r>
                        <a:rPr lang="sv-SE" sz="1600" dirty="0" err="1"/>
                        <a:t>analyzed</a:t>
                      </a:r>
                      <a:r>
                        <a:rPr lang="sv-SE" sz="1600" dirty="0"/>
                        <a:t> on the fly for </a:t>
                      </a:r>
                      <a:r>
                        <a:rPr lang="sv-SE" sz="1600" dirty="0" err="1"/>
                        <a:t>limited</a:t>
                      </a:r>
                      <a:r>
                        <a:rPr lang="sv-SE" sz="1600" dirty="0"/>
                        <a:t> flux for instrument(s) chosen for </a:t>
                      </a:r>
                      <a:r>
                        <a:rPr lang="sv-SE" sz="1600" dirty="0" err="1"/>
                        <a:t>acceptance</a:t>
                      </a:r>
                      <a:r>
                        <a:rPr lang="sv-SE" sz="1600" dirty="0"/>
                        <a:t> test.</a:t>
                      </a:r>
                      <a:endParaRPr lang="sv-SE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✅ </a:t>
                      </a:r>
                      <a:r>
                        <a:rPr lang="sv-SE" sz="1600" b="0" dirty="0"/>
                        <a:t>Works, </a:t>
                      </a:r>
                      <a:r>
                        <a:rPr lang="sv-SE" sz="1600" b="0" dirty="0" err="1"/>
                        <a:t>although</a:t>
                      </a:r>
                      <a:r>
                        <a:rPr lang="sv-SE" sz="1600" b="0" dirty="0"/>
                        <a:t> not </a:t>
                      </a:r>
                      <a:r>
                        <a:rPr lang="sv-SE" sz="1600" b="0" dirty="0" err="1"/>
                        <a:t>with</a:t>
                      </a:r>
                      <a:r>
                        <a:rPr lang="sv-SE" sz="1600" b="0" dirty="0"/>
                        <a:t> Kafka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8011766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872DE-C8DF-B74C-8039-072D46B1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CA19653-9195-6F4F-BE88-1E048E471664}"/>
              </a:ext>
            </a:extLst>
          </p:cNvPr>
          <p:cNvSpPr txBox="1">
            <a:spLocks/>
          </p:cNvSpPr>
          <p:nvPr/>
        </p:nvSpPr>
        <p:spPr>
          <a:xfrm>
            <a:off x="1919536" y="260648"/>
            <a:ext cx="7139136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DRAM 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line</a:t>
            </a:r>
            <a:r>
              <a:rPr lang="sv-SE" dirty="0"/>
              <a:t> and </a:t>
            </a:r>
            <a:r>
              <a:rPr lang="sv-SE" dirty="0" err="1"/>
              <a:t>milestones</a:t>
            </a:r>
            <a:r>
              <a:rPr lang="sv-SE" dirty="0"/>
              <a:t> (Fall 2018)</a:t>
            </a:r>
          </a:p>
          <a:p>
            <a:pPr algn="r"/>
            <a:r>
              <a:rPr lang="sv-SE" dirty="0"/>
              <a:t>- Version: </a:t>
            </a:r>
            <a:r>
              <a:rPr lang="sv-SE" dirty="0" err="1"/>
              <a:t>March</a:t>
            </a:r>
            <a:r>
              <a:rPr lang="sv-SE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334724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EFEE-EFB3-534C-9E54-0FD8EE152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8942784" cy="1143000"/>
          </a:xfrm>
        </p:spPr>
        <p:txBody>
          <a:bodyPr>
            <a:normAutofit/>
          </a:bodyPr>
          <a:lstStyle/>
          <a:p>
            <a:r>
              <a:rPr lang="sv-SE" dirty="0"/>
              <a:t>DRAM </a:t>
            </a:r>
            <a:r>
              <a:rPr lang="sv-SE" dirty="0" err="1"/>
              <a:t>Timeline</a:t>
            </a:r>
            <a:r>
              <a:rPr lang="sv-SE" dirty="0"/>
              <a:t> and </a:t>
            </a:r>
            <a:r>
              <a:rPr lang="sv-SE" dirty="0" err="1"/>
              <a:t>milestones</a:t>
            </a:r>
            <a:r>
              <a:rPr lang="sv-SE" dirty="0"/>
              <a:t> (2019)</a:t>
            </a:r>
            <a:br>
              <a:rPr lang="sv-SE" dirty="0"/>
            </a:br>
            <a:r>
              <a:rPr lang="sv-SE" dirty="0"/>
              <a:t>                                                    - Version: </a:t>
            </a:r>
            <a:r>
              <a:rPr lang="sv-SE" dirty="0" err="1"/>
              <a:t>March</a:t>
            </a:r>
            <a:r>
              <a:rPr lang="sv-SE" dirty="0"/>
              <a:t> 2019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C11CE95-56E0-C346-8F80-EDE692CA61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111393"/>
              </p:ext>
            </p:extLst>
          </p:nvPr>
        </p:nvGraphicFramePr>
        <p:xfrm>
          <a:off x="0" y="1433663"/>
          <a:ext cx="12191999" cy="5424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424">
                  <a:extLst>
                    <a:ext uri="{9D8B030D-6E8A-4147-A177-3AD203B41FA5}">
                      <a16:colId xmlns:a16="http://schemas.microsoft.com/office/drawing/2014/main" val="354193277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74702659"/>
                    </a:ext>
                  </a:extLst>
                </a:gridCol>
                <a:gridCol w="10056439">
                  <a:extLst>
                    <a:ext uri="{9D8B030D-6E8A-4147-A177-3AD203B41FA5}">
                      <a16:colId xmlns:a16="http://schemas.microsoft.com/office/drawing/2014/main" val="3385960807"/>
                    </a:ext>
                  </a:extLst>
                </a:gridCol>
              </a:tblGrid>
              <a:tr h="348040">
                <a:tc>
                  <a:txBody>
                    <a:bodyPr/>
                    <a:lstStyle/>
                    <a:p>
                      <a:r>
                        <a:rPr lang="sv-SE" sz="1600" dirty="0" err="1"/>
                        <a:t>Planned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 err="1"/>
                        <a:t>Anticipated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 err="1"/>
                        <a:t>Description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7570536"/>
                  </a:ext>
                </a:extLst>
              </a:tr>
              <a:tr h="619682">
                <a:tc>
                  <a:txBody>
                    <a:bodyPr/>
                    <a:lstStyle/>
                    <a:p>
                      <a:r>
                        <a:rPr lang="sv-SE" sz="1600" dirty="0"/>
                        <a:t>’19-01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’19-05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PaNOSC </a:t>
                      </a:r>
                      <a:r>
                        <a:rPr lang="sv-SE" sz="1600" b="1" dirty="0" err="1"/>
                        <a:t>recruit</a:t>
                      </a:r>
                      <a:r>
                        <a:rPr lang="sv-SE" sz="1600" b="1" dirty="0"/>
                        <a:t>(s) </a:t>
                      </a:r>
                      <a:r>
                        <a:rPr lang="sv-SE" sz="1600" b="1" dirty="0" err="1"/>
                        <a:t>started</a:t>
                      </a:r>
                      <a:r>
                        <a:rPr lang="sv-SE" sz="1600" b="1" dirty="0"/>
                        <a:t>.</a:t>
                      </a:r>
                      <a:r>
                        <a:rPr lang="sv-SE" sz="1600" b="0" dirty="0"/>
                        <a:t> Linda </a:t>
                      </a:r>
                      <a:r>
                        <a:rPr lang="sv-SE" sz="1600" b="0" dirty="0" err="1"/>
                        <a:t>Udby</a:t>
                      </a:r>
                      <a:r>
                        <a:rPr lang="sv-SE" sz="1600" b="0" dirty="0"/>
                        <a:t> and Peter </a:t>
                      </a:r>
                      <a:r>
                        <a:rPr lang="sv-SE" sz="1600" b="0" dirty="0" err="1"/>
                        <a:t>Willendrup</a:t>
                      </a:r>
                      <a:r>
                        <a:rPr lang="sv-SE" sz="1600" b="0" dirty="0"/>
                        <a:t> </a:t>
                      </a:r>
                      <a:r>
                        <a:rPr lang="sv-SE" sz="1600" b="0" dirty="0" err="1"/>
                        <a:t>seconded</a:t>
                      </a:r>
                      <a:r>
                        <a:rPr lang="sv-SE" sz="1600" b="0" dirty="0"/>
                        <a:t>. </a:t>
                      </a:r>
                    </a:p>
                    <a:p>
                      <a:r>
                        <a:rPr lang="sv-SE" sz="1600" b="0" dirty="0"/>
                        <a:t>✅ 1 person </a:t>
                      </a:r>
                      <a:r>
                        <a:rPr lang="sv-SE" sz="1600" b="0" dirty="0" err="1"/>
                        <a:t>recruited</a:t>
                      </a:r>
                      <a:r>
                        <a:rPr lang="sv-SE" sz="1600" b="0" dirty="0"/>
                        <a:t>.</a:t>
                      </a:r>
                      <a:endParaRPr lang="sv-SE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26387774"/>
                  </a:ext>
                </a:extLst>
              </a:tr>
              <a:tr h="619682">
                <a:tc>
                  <a:txBody>
                    <a:bodyPr/>
                    <a:lstStyle/>
                    <a:p>
                      <a:r>
                        <a:rPr lang="sv-SE" sz="1600" dirty="0"/>
                        <a:t>’19-02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✅ </a:t>
                      </a:r>
                      <a:r>
                        <a:rPr lang="sv-SE" sz="1600" b="1" dirty="0"/>
                        <a:t>Data </a:t>
                      </a:r>
                      <a:r>
                        <a:rPr lang="sv-SE" sz="1600" b="1" dirty="0" err="1"/>
                        <a:t>view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integrated</a:t>
                      </a:r>
                      <a:r>
                        <a:rPr lang="sv-SE" sz="1600" dirty="0"/>
                        <a:t>. Data on </a:t>
                      </a:r>
                      <a:r>
                        <a:rPr lang="sv-SE" sz="1600" dirty="0" err="1"/>
                        <a:t>detector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live-</a:t>
                      </a:r>
                      <a:r>
                        <a:rPr lang="sv-SE" sz="1600" dirty="0" err="1"/>
                        <a:t>visualized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with</a:t>
                      </a:r>
                      <a:r>
                        <a:rPr lang="sv-SE" sz="1600" dirty="0"/>
                        <a:t> EC (</a:t>
                      </a:r>
                      <a:r>
                        <a:rPr lang="sv-SE" sz="1600" dirty="0" err="1"/>
                        <a:t>Widget</a:t>
                      </a:r>
                      <a:r>
                        <a:rPr lang="sv-SE" sz="1600" dirty="0"/>
                        <a:t> from </a:t>
                      </a:r>
                      <a:r>
                        <a:rPr lang="sv-SE" sz="1600" dirty="0" err="1"/>
                        <a:t>Mantid</a:t>
                      </a:r>
                      <a:r>
                        <a:rPr lang="sv-SE" sz="1600" dirty="0"/>
                        <a:t>).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548179"/>
                  </a:ext>
                </a:extLst>
              </a:tr>
              <a:tr h="619682">
                <a:tc>
                  <a:txBody>
                    <a:bodyPr/>
                    <a:lstStyle/>
                    <a:p>
                      <a:r>
                        <a:rPr lang="sv-SE" sz="1600" dirty="0"/>
                        <a:t>’19-03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sv-SE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✅ </a:t>
                      </a:r>
                      <a:r>
                        <a:rPr lang="sv-SE" sz="1600" b="1" dirty="0" err="1"/>
                        <a:t>Reduction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view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integrated</a:t>
                      </a:r>
                      <a:r>
                        <a:rPr lang="sv-SE" sz="1600" b="0" dirty="0"/>
                        <a:t>. </a:t>
                      </a:r>
                      <a:r>
                        <a:rPr lang="sv-SE" sz="1600" dirty="0" err="1"/>
                        <a:t>Reduced</a:t>
                      </a:r>
                      <a:r>
                        <a:rPr lang="sv-SE" sz="1600" dirty="0"/>
                        <a:t> data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live-</a:t>
                      </a:r>
                      <a:r>
                        <a:rPr lang="sv-SE" sz="1600" dirty="0" err="1"/>
                        <a:t>visualized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with</a:t>
                      </a:r>
                      <a:r>
                        <a:rPr lang="sv-SE" sz="1600" dirty="0"/>
                        <a:t> EC (</a:t>
                      </a:r>
                      <a:r>
                        <a:rPr lang="sv-SE" sz="1600" dirty="0" err="1"/>
                        <a:t>Widget</a:t>
                      </a:r>
                      <a:r>
                        <a:rPr lang="sv-SE" sz="1600" dirty="0"/>
                        <a:t> from </a:t>
                      </a:r>
                      <a:r>
                        <a:rPr lang="sv-SE" sz="1600" dirty="0" err="1"/>
                        <a:t>Mantid</a:t>
                      </a:r>
                      <a:r>
                        <a:rPr lang="sv-SE" sz="1600" dirty="0"/>
                        <a:t>).</a:t>
                      </a:r>
                      <a:endParaRPr lang="sv-SE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3292477"/>
                  </a:ext>
                </a:extLst>
              </a:tr>
              <a:tr h="1162964">
                <a:tc>
                  <a:txBody>
                    <a:bodyPr/>
                    <a:lstStyle/>
                    <a:p>
                      <a:r>
                        <a:rPr lang="sv-SE" sz="1600" dirty="0"/>
                        <a:t>’19-05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600" dirty="0"/>
                    </a:p>
                    <a:p>
                      <a:pPr marL="342900" indent="-342900">
                        <a:buAutoNum type="arabicParenR"/>
                      </a:pP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Software </a:t>
                      </a:r>
                      <a:r>
                        <a:rPr lang="sv-SE" sz="1600" b="1" dirty="0" err="1"/>
                        <a:t>performance</a:t>
                      </a:r>
                      <a:r>
                        <a:rPr lang="sv-SE" sz="1600" b="1" dirty="0"/>
                        <a:t> and integration </a:t>
                      </a:r>
                      <a:r>
                        <a:rPr lang="sv-SE" sz="1600" b="1" dirty="0" err="1"/>
                        <a:t>testing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validated</a:t>
                      </a:r>
                      <a:r>
                        <a:rPr lang="sv-SE" sz="1600" dirty="0"/>
                        <a:t>.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sv-SE" sz="1600" dirty="0"/>
                        <a:t>Data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</a:t>
                      </a:r>
                      <a:r>
                        <a:rPr lang="sv-SE" sz="1600" dirty="0" err="1"/>
                        <a:t>reduced</a:t>
                      </a:r>
                      <a:r>
                        <a:rPr lang="sv-SE" sz="1600" dirty="0"/>
                        <a:t> and </a:t>
                      </a:r>
                      <a:r>
                        <a:rPr lang="sv-SE" sz="1600" dirty="0" err="1"/>
                        <a:t>analyzed</a:t>
                      </a:r>
                      <a:r>
                        <a:rPr lang="sv-SE" sz="1600" dirty="0"/>
                        <a:t> on the fly for </a:t>
                      </a:r>
                      <a:r>
                        <a:rPr lang="sv-SE" sz="1600" dirty="0" err="1"/>
                        <a:t>expected</a:t>
                      </a:r>
                      <a:r>
                        <a:rPr lang="sv-SE" sz="1600" dirty="0"/>
                        <a:t> flux </a:t>
                      </a:r>
                      <a:r>
                        <a:rPr lang="sv-SE" sz="1600" dirty="0" err="1"/>
                        <a:t>of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LoKI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when</a:t>
                      </a:r>
                      <a:r>
                        <a:rPr lang="sv-SE" sz="1600" dirty="0"/>
                        <a:t> in full operation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sv-SE" sz="1600" dirty="0"/>
                        <a:t>Post </a:t>
                      </a:r>
                      <a:r>
                        <a:rPr lang="sv-SE" sz="1600" dirty="0" err="1"/>
                        <a:t>batch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processing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</a:t>
                      </a:r>
                      <a:r>
                        <a:rPr lang="sv-SE" sz="1600" dirty="0" err="1"/>
                        <a:t>performed</a:t>
                      </a:r>
                      <a:r>
                        <a:rPr lang="sv-SE" sz="1600" dirty="0"/>
                        <a:t> on CPH cluster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3722908"/>
                  </a:ext>
                </a:extLst>
              </a:tr>
              <a:tr h="1706247">
                <a:tc>
                  <a:txBody>
                    <a:bodyPr/>
                    <a:lstStyle/>
                    <a:p>
                      <a:r>
                        <a:rPr lang="sv-SE" sz="1600" dirty="0"/>
                        <a:t>’19-06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 err="1"/>
                        <a:t>Proof</a:t>
                      </a:r>
                      <a:r>
                        <a:rPr lang="sv-SE" sz="1600" b="1" dirty="0"/>
                        <a:t> </a:t>
                      </a:r>
                      <a:r>
                        <a:rPr lang="sv-SE" sz="1600" b="1" dirty="0" err="1"/>
                        <a:t>of</a:t>
                      </a:r>
                      <a:r>
                        <a:rPr lang="sv-SE" sz="1600" b="1" dirty="0"/>
                        <a:t> operation (</a:t>
                      </a:r>
                      <a:r>
                        <a:rPr lang="sv-SE" sz="1600" b="1" dirty="0" err="1"/>
                        <a:t>reduction</a:t>
                      </a:r>
                      <a:r>
                        <a:rPr lang="sv-SE" sz="1600" b="1" dirty="0"/>
                        <a:t>).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sv-SE" sz="1600" dirty="0"/>
                        <a:t>Data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</a:t>
                      </a:r>
                      <a:r>
                        <a:rPr lang="sv-SE" sz="1600" dirty="0" err="1"/>
                        <a:t>reduced</a:t>
                      </a:r>
                      <a:r>
                        <a:rPr lang="sv-SE" sz="1600" dirty="0"/>
                        <a:t> on the fly for </a:t>
                      </a:r>
                      <a:r>
                        <a:rPr lang="sv-SE" sz="1600" dirty="0" err="1"/>
                        <a:t>expected</a:t>
                      </a:r>
                      <a:r>
                        <a:rPr lang="sv-SE" sz="1600" dirty="0"/>
                        <a:t> flux </a:t>
                      </a:r>
                      <a:r>
                        <a:rPr lang="sv-SE" sz="1600" dirty="0" err="1"/>
                        <a:t>of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LoKI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when</a:t>
                      </a:r>
                      <a:r>
                        <a:rPr lang="sv-SE" sz="1600" dirty="0"/>
                        <a:t> in full operation. Data </a:t>
                      </a:r>
                      <a:r>
                        <a:rPr lang="sv-SE" sz="1600" dirty="0" err="1"/>
                        <a:t>are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received</a:t>
                      </a:r>
                      <a:r>
                        <a:rPr lang="sv-SE" sz="1600" dirty="0"/>
                        <a:t> from DAQ &amp; Streaming system.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sv-SE" sz="1600" dirty="0"/>
                        <a:t>Data </a:t>
                      </a:r>
                      <a:r>
                        <a:rPr lang="sv-SE" sz="1600" dirty="0" err="1"/>
                        <a:t>can</a:t>
                      </a:r>
                      <a:r>
                        <a:rPr lang="sv-SE" sz="1600" dirty="0"/>
                        <a:t> be post </a:t>
                      </a:r>
                      <a:r>
                        <a:rPr lang="sv-SE" sz="1600" dirty="0" err="1"/>
                        <a:t>rereduced</a:t>
                      </a:r>
                      <a:r>
                        <a:rPr lang="sv-SE" sz="1600" dirty="0"/>
                        <a:t> on cluster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sv-SE" sz="1600" dirty="0" err="1"/>
                        <a:t>Need</a:t>
                      </a:r>
                      <a:r>
                        <a:rPr lang="sv-SE" sz="1600" dirty="0"/>
                        <a:t> to be </a:t>
                      </a:r>
                      <a:r>
                        <a:rPr lang="sv-SE" sz="1600" dirty="0" err="1"/>
                        <a:t>able</a:t>
                      </a:r>
                      <a:r>
                        <a:rPr lang="sv-SE" sz="1600" dirty="0"/>
                        <a:t> to </a:t>
                      </a:r>
                      <a:r>
                        <a:rPr lang="sv-SE" sz="1600" dirty="0" err="1"/>
                        <a:t>define</a:t>
                      </a:r>
                      <a:r>
                        <a:rPr lang="sv-SE" sz="1600" dirty="0"/>
                        <a:t> the </a:t>
                      </a:r>
                      <a:r>
                        <a:rPr lang="sv-SE" sz="1600" dirty="0" err="1"/>
                        <a:t>scaling</a:t>
                      </a:r>
                      <a:r>
                        <a:rPr lang="sv-SE" sz="1600" dirty="0"/>
                        <a:t> parameter for the </a:t>
                      </a:r>
                      <a:r>
                        <a:rPr lang="sv-SE" sz="1600" dirty="0" err="1"/>
                        <a:t>architecture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rather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than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actually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physically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demonstrate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9880677"/>
                  </a:ext>
                </a:extLst>
              </a:tr>
              <a:tr h="348040">
                <a:tc>
                  <a:txBody>
                    <a:bodyPr/>
                    <a:lstStyle/>
                    <a:p>
                      <a:r>
                        <a:rPr lang="sv-SE" sz="1600" dirty="0"/>
                        <a:t>’19-09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SINE2020 </a:t>
                      </a:r>
                      <a:r>
                        <a:rPr lang="sv-SE" sz="1600" b="1" dirty="0" err="1"/>
                        <a:t>completed</a:t>
                      </a:r>
                      <a:endParaRPr lang="sv-SE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382879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2B6C-2BA7-5248-A7F4-6AC03FD47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46482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EFEE-EFB3-534C-9E54-0FD8EE152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8942784" cy="1143000"/>
          </a:xfrm>
        </p:spPr>
        <p:txBody>
          <a:bodyPr>
            <a:normAutofit/>
          </a:bodyPr>
          <a:lstStyle/>
          <a:p>
            <a:r>
              <a:rPr lang="sv-SE" dirty="0"/>
              <a:t>DRAM </a:t>
            </a:r>
            <a:r>
              <a:rPr lang="sv-SE" dirty="0" err="1"/>
              <a:t>Timeline</a:t>
            </a:r>
            <a:r>
              <a:rPr lang="sv-SE" dirty="0"/>
              <a:t> and </a:t>
            </a:r>
            <a:r>
              <a:rPr lang="sv-SE" dirty="0" err="1"/>
              <a:t>milestones</a:t>
            </a:r>
            <a:r>
              <a:rPr lang="sv-SE" dirty="0"/>
              <a:t> (2020 and </a:t>
            </a:r>
            <a:r>
              <a:rPr lang="sv-SE" dirty="0" err="1"/>
              <a:t>beyond</a:t>
            </a:r>
            <a:r>
              <a:rPr lang="sv-SE" dirty="0"/>
              <a:t>)</a:t>
            </a:r>
            <a:br>
              <a:rPr lang="sv-SE" dirty="0"/>
            </a:br>
            <a:r>
              <a:rPr lang="sv-SE" dirty="0"/>
              <a:t>                                                    - Version: </a:t>
            </a:r>
            <a:r>
              <a:rPr lang="sv-SE" dirty="0" err="1"/>
              <a:t>March</a:t>
            </a:r>
            <a:r>
              <a:rPr lang="sv-SE" dirty="0"/>
              <a:t> 2019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C11CE95-56E0-C346-8F80-EDE692CA61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719857"/>
              </p:ext>
            </p:extLst>
          </p:nvPr>
        </p:nvGraphicFramePr>
        <p:xfrm>
          <a:off x="335361" y="2016935"/>
          <a:ext cx="5184575" cy="3860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741">
                  <a:extLst>
                    <a:ext uri="{9D8B030D-6E8A-4147-A177-3AD203B41FA5}">
                      <a16:colId xmlns:a16="http://schemas.microsoft.com/office/drawing/2014/main" val="3541932770"/>
                    </a:ext>
                  </a:extLst>
                </a:gridCol>
                <a:gridCol w="4343834">
                  <a:extLst>
                    <a:ext uri="{9D8B030D-6E8A-4147-A177-3AD203B41FA5}">
                      <a16:colId xmlns:a16="http://schemas.microsoft.com/office/drawing/2014/main" val="3385960807"/>
                    </a:ext>
                  </a:extLst>
                </a:gridCol>
              </a:tblGrid>
              <a:tr h="40031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dirty="0" err="1"/>
                        <a:t>Planned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dirty="0" err="1"/>
                        <a:t>Description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7570536"/>
                  </a:ext>
                </a:extLst>
              </a:tr>
              <a:tr h="48671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dirty="0"/>
                        <a:t>’19-12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0" dirty="0" err="1"/>
                        <a:t>LoKI</a:t>
                      </a:r>
                      <a:r>
                        <a:rPr lang="sv-SE" sz="1600" b="0" dirty="0"/>
                        <a:t> data </a:t>
                      </a:r>
                      <a:r>
                        <a:rPr lang="sv-SE" sz="1600" b="0" dirty="0" err="1"/>
                        <a:t>reduction</a:t>
                      </a:r>
                      <a:r>
                        <a:rPr lang="sv-SE" sz="1600" b="0" dirty="0"/>
                        <a:t> &amp; </a:t>
                      </a:r>
                      <a:r>
                        <a:rPr lang="sv-SE" sz="1600" b="0" dirty="0" err="1"/>
                        <a:t>analysis</a:t>
                      </a:r>
                      <a:r>
                        <a:rPr lang="sv-SE" sz="1600" b="0" dirty="0"/>
                        <a:t> ready for operation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26387774"/>
                  </a:ext>
                </a:extLst>
              </a:tr>
              <a:tr h="6398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dirty="0"/>
                        <a:t>’20-12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0" dirty="0"/>
                        <a:t>ESTIA data </a:t>
                      </a:r>
                      <a:r>
                        <a:rPr lang="sv-SE" sz="1600" b="0" dirty="0" err="1"/>
                        <a:t>reduction</a:t>
                      </a:r>
                      <a:r>
                        <a:rPr lang="sv-SE" sz="1600" b="0" dirty="0"/>
                        <a:t> &amp; </a:t>
                      </a:r>
                      <a:r>
                        <a:rPr lang="sv-SE" sz="1600" b="0" dirty="0" err="1"/>
                        <a:t>analysis</a:t>
                      </a:r>
                      <a:r>
                        <a:rPr lang="sv-SE" sz="1600" b="0" dirty="0"/>
                        <a:t> ready for operation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548179"/>
                  </a:ext>
                </a:extLst>
              </a:tr>
              <a:tr h="414112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dirty="0"/>
                        <a:t>’20-12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0" dirty="0"/>
                        <a:t>QENS data </a:t>
                      </a:r>
                      <a:r>
                        <a:rPr lang="sv-SE" sz="1600" b="0" dirty="0" err="1"/>
                        <a:t>analysis</a:t>
                      </a:r>
                      <a:r>
                        <a:rPr lang="sv-SE" sz="1600" b="0" dirty="0"/>
                        <a:t> ready for operation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3292477"/>
                  </a:ext>
                </a:extLst>
              </a:tr>
              <a:tr h="6398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dirty="0"/>
                        <a:t>’21-06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0" dirty="0"/>
                        <a:t>ODIN data </a:t>
                      </a:r>
                      <a:r>
                        <a:rPr lang="sv-SE" sz="1600" b="0" dirty="0" err="1"/>
                        <a:t>reduction</a:t>
                      </a:r>
                      <a:r>
                        <a:rPr lang="sv-SE" sz="1600" b="0" dirty="0"/>
                        <a:t> &amp; </a:t>
                      </a:r>
                      <a:r>
                        <a:rPr lang="sv-SE" sz="1600" b="0" dirty="0" err="1"/>
                        <a:t>analysis</a:t>
                      </a:r>
                      <a:r>
                        <a:rPr lang="sv-SE" sz="1600" b="0" dirty="0"/>
                        <a:t> ready for operation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3722908"/>
                  </a:ext>
                </a:extLst>
              </a:tr>
              <a:tr h="6398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dirty="0"/>
                        <a:t>’21-12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0" dirty="0"/>
                        <a:t>BEER, DREAM, MAGIC data </a:t>
                      </a:r>
                      <a:r>
                        <a:rPr lang="sv-SE" sz="1600" b="0" dirty="0" err="1"/>
                        <a:t>reduction</a:t>
                      </a:r>
                      <a:r>
                        <a:rPr lang="sv-SE" sz="1600" b="0" dirty="0"/>
                        <a:t> &amp; </a:t>
                      </a:r>
                      <a:r>
                        <a:rPr lang="sv-SE" sz="1600" b="0" dirty="0" err="1"/>
                        <a:t>analysis</a:t>
                      </a:r>
                      <a:r>
                        <a:rPr lang="sv-SE" sz="1600" b="0" dirty="0"/>
                        <a:t> ready for operation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9880677"/>
                  </a:ext>
                </a:extLst>
              </a:tr>
              <a:tr h="6398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dirty="0"/>
                        <a:t>’21-12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sv-SE" sz="1600" b="0" dirty="0"/>
                        <a:t>CSPEC &amp; BIFROST data </a:t>
                      </a:r>
                      <a:r>
                        <a:rPr lang="sv-SE" sz="1600" b="0" dirty="0" err="1"/>
                        <a:t>reduction</a:t>
                      </a:r>
                      <a:r>
                        <a:rPr lang="sv-SE" sz="1600" b="0" dirty="0"/>
                        <a:t> &amp; </a:t>
                      </a:r>
                      <a:r>
                        <a:rPr lang="sv-SE" sz="1600" b="0" dirty="0" err="1"/>
                        <a:t>analysis</a:t>
                      </a:r>
                      <a:r>
                        <a:rPr lang="sv-SE" sz="1600" b="0" dirty="0"/>
                        <a:t> ready for operation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382879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2B6C-2BA7-5248-A7F4-6AC03FD47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E3C3C5F1-0784-DC46-AD48-DA68676C1E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3364118"/>
              </p:ext>
            </p:extLst>
          </p:nvPr>
        </p:nvGraphicFramePr>
        <p:xfrm>
          <a:off x="6240016" y="2016934"/>
          <a:ext cx="5184575" cy="3860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3541932770"/>
                    </a:ext>
                  </a:extLst>
                </a:gridCol>
                <a:gridCol w="4104455">
                  <a:extLst>
                    <a:ext uri="{9D8B030D-6E8A-4147-A177-3AD203B41FA5}">
                      <a16:colId xmlns:a16="http://schemas.microsoft.com/office/drawing/2014/main" val="3385960807"/>
                    </a:ext>
                  </a:extLst>
                </a:gridCol>
              </a:tblGrid>
              <a:tr h="657246">
                <a:tc>
                  <a:txBody>
                    <a:bodyPr/>
                    <a:lstStyle/>
                    <a:p>
                      <a:r>
                        <a:rPr lang="sv-SE" sz="1600" dirty="0" err="1"/>
                        <a:t>Planned</a:t>
                      </a:r>
                      <a:endParaRPr lang="sv-SE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dirty="0" err="1"/>
                        <a:t>Latest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possible</a:t>
                      </a:r>
                      <a:r>
                        <a:rPr lang="sv-SE" sz="1600" dirty="0"/>
                        <a:t> start for Instrument Data Scientist (Cold </a:t>
                      </a:r>
                      <a:r>
                        <a:rPr lang="sv-SE" sz="1600" dirty="0" err="1"/>
                        <a:t>Commissionig</a:t>
                      </a:r>
                      <a:r>
                        <a:rPr lang="sv-SE" sz="1600" dirty="0"/>
                        <a:t>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7570536"/>
                  </a:ext>
                </a:extLst>
              </a:tr>
              <a:tr h="457584">
                <a:tc>
                  <a:txBody>
                    <a:bodyPr/>
                    <a:lstStyle/>
                    <a:p>
                      <a:r>
                        <a:rPr lang="sv-SE" sz="1600" dirty="0"/>
                        <a:t>’22-01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ESTIA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548179"/>
                  </a:ext>
                </a:extLst>
              </a:tr>
              <a:tr h="457584">
                <a:tc>
                  <a:txBody>
                    <a:bodyPr/>
                    <a:lstStyle/>
                    <a:p>
                      <a:r>
                        <a:rPr lang="sv-SE" sz="1600" dirty="0"/>
                        <a:t>’22-01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ODIN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3292477"/>
                  </a:ext>
                </a:extLst>
              </a:tr>
              <a:tr h="457584">
                <a:tc>
                  <a:txBody>
                    <a:bodyPr/>
                    <a:lstStyle/>
                    <a:p>
                      <a:r>
                        <a:rPr lang="sv-SE" sz="1600" dirty="0"/>
                        <a:t>’22-01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BEER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3722908"/>
                  </a:ext>
                </a:extLst>
              </a:tr>
              <a:tr h="457584">
                <a:tc>
                  <a:txBody>
                    <a:bodyPr/>
                    <a:lstStyle/>
                    <a:p>
                      <a:r>
                        <a:rPr lang="sv-SE" sz="1600" dirty="0"/>
                        <a:t>’22-01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CSPEC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56420141"/>
                  </a:ext>
                </a:extLst>
              </a:tr>
              <a:tr h="457584">
                <a:tc>
                  <a:txBody>
                    <a:bodyPr/>
                    <a:lstStyle/>
                    <a:p>
                      <a:r>
                        <a:rPr lang="sv-SE" sz="1600" dirty="0"/>
                        <a:t>’22-06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BIFROST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9880677"/>
                  </a:ext>
                </a:extLst>
              </a:tr>
              <a:tr h="457584">
                <a:tc>
                  <a:txBody>
                    <a:bodyPr/>
                    <a:lstStyle/>
                    <a:p>
                      <a:r>
                        <a:rPr lang="sv-SE" sz="1600" dirty="0"/>
                        <a:t>’22-06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 err="1"/>
                        <a:t>LoKI</a:t>
                      </a:r>
                      <a:endParaRPr lang="sv-SE" sz="1600" b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7632776"/>
                  </a:ext>
                </a:extLst>
              </a:tr>
              <a:tr h="457584">
                <a:tc>
                  <a:txBody>
                    <a:bodyPr/>
                    <a:lstStyle/>
                    <a:p>
                      <a:r>
                        <a:rPr lang="sv-SE" sz="1600" dirty="0"/>
                        <a:t>’22-07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sv-SE" sz="1600" b="0" dirty="0"/>
                        <a:t>DREAM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382879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7843DA-BBCB-F34C-B843-F6CDE9A6F90E}"/>
              </a:ext>
            </a:extLst>
          </p:cNvPr>
          <p:cNvSpPr txBox="1"/>
          <p:nvPr/>
        </p:nvSpPr>
        <p:spPr>
          <a:xfrm>
            <a:off x="6816080" y="6021288"/>
            <a:ext cx="240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’22-07 </a:t>
            </a:r>
            <a:r>
              <a:rPr lang="sv-SE" b="1" dirty="0" err="1"/>
              <a:t>Beam</a:t>
            </a:r>
            <a:r>
              <a:rPr lang="sv-SE" b="1" dirty="0"/>
              <a:t> On Target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C85EE-78E6-8144-8A92-D1F6126AE9BC}"/>
              </a:ext>
            </a:extLst>
          </p:cNvPr>
          <p:cNvSpPr txBox="1"/>
          <p:nvPr/>
        </p:nvSpPr>
        <p:spPr>
          <a:xfrm>
            <a:off x="5050641" y="1514629"/>
            <a:ext cx="160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/>
              <a:t>Very</a:t>
            </a:r>
            <a:r>
              <a:rPr lang="sv-SE" b="1" dirty="0"/>
              <a:t> tentative!</a:t>
            </a:r>
          </a:p>
        </p:txBody>
      </p:sp>
    </p:spTree>
    <p:extLst>
      <p:ext uri="{BB962C8B-B14F-4D97-AF65-F5344CB8AC3E}">
        <p14:creationId xmlns:p14="http://schemas.microsoft.com/office/powerpoint/2010/main" val="41858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68FC5B63-829C-2A48-96EB-798EBE987680}"/>
              </a:ext>
            </a:extLst>
          </p:cNvPr>
          <p:cNvSpPr/>
          <p:nvPr/>
        </p:nvSpPr>
        <p:spPr>
          <a:xfrm>
            <a:off x="1559496" y="4323625"/>
            <a:ext cx="8863727" cy="1299102"/>
          </a:xfrm>
          <a:prstGeom prst="roundRect">
            <a:avLst/>
          </a:prstGeom>
          <a:solidFill>
            <a:srgbClr val="DBEEF4">
              <a:alpha val="50196"/>
            </a:srgbClr>
          </a:solidFill>
          <a:ln w="63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2CFC5B3-F03C-C544-813B-ECEECBC12CA7}"/>
              </a:ext>
            </a:extLst>
          </p:cNvPr>
          <p:cNvSpPr/>
          <p:nvPr/>
        </p:nvSpPr>
        <p:spPr>
          <a:xfrm>
            <a:off x="7742553" y="4604485"/>
            <a:ext cx="1031330" cy="9552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4" name="Straight Connector 63"/>
          <p:cNvCxnSpPr/>
          <p:nvPr/>
        </p:nvCxnSpPr>
        <p:spPr>
          <a:xfrm>
            <a:off x="6117328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1A5D899E-22B6-FA48-917A-638F81CB610A}"/>
              </a:ext>
            </a:extLst>
          </p:cNvPr>
          <p:cNvSpPr/>
          <p:nvPr/>
        </p:nvSpPr>
        <p:spPr>
          <a:xfrm>
            <a:off x="5265024" y="4471205"/>
            <a:ext cx="1031330" cy="9552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0" name="OTLSHAPE_T_7c518fb37f2142bb8e0445920d0403b5_HorizontalConnector1">
            <a:extLst>
              <a:ext uri="{FF2B5EF4-FFF2-40B4-BE49-F238E27FC236}">
                <a16:creationId xmlns:a16="http://schemas.microsoft.com/office/drawing/2014/main" id="{F6483F81-1416-1749-9BD2-0FC70265D1DB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2456953" y="5837259"/>
            <a:ext cx="7776000" cy="0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5B74E0D1-F62D-F841-880C-295479D4727E}"/>
              </a:ext>
            </a:extLst>
          </p:cNvPr>
          <p:cNvSpPr/>
          <p:nvPr/>
        </p:nvSpPr>
        <p:spPr>
          <a:xfrm>
            <a:off x="6593910" y="3993602"/>
            <a:ext cx="1031330" cy="9552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7" name="Straight Connector 76"/>
          <p:cNvCxnSpPr/>
          <p:nvPr/>
        </p:nvCxnSpPr>
        <p:spPr>
          <a:xfrm>
            <a:off x="4626676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313837" y="2160000"/>
            <a:ext cx="10051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3721718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22723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3268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17992" y="2160000"/>
            <a:ext cx="24088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15945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21259" y="2160000"/>
            <a:ext cx="17118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OTLSHAPE_T_06a6a20021ea4acdac20b41f7b37b0dd_HorizontalConnector1"/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2502710" y="2996952"/>
            <a:ext cx="7776000" cy="2202"/>
          </a:xfrm>
          <a:prstGeom prst="line">
            <a:avLst/>
          </a:prstGeom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OTLSHAPE_T_be3ae38f60b3402d8a13f1e91eec41f5_HorizontalConnector1"/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2502710" y="2420888"/>
            <a:ext cx="7776000" cy="20510"/>
          </a:xfrm>
          <a:prstGeom prst="line">
            <a:avLst/>
          </a:prstGeom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TLSHAPE_M_a58f29487c0343c08abcf41913e40cae_Date"/>
          <p:cNvSpPr txBox="1"/>
          <p:nvPr>
            <p:custDataLst>
              <p:tags r:id="rId4"/>
            </p:custDataLst>
          </p:nvPr>
        </p:nvSpPr>
        <p:spPr>
          <a:xfrm>
            <a:off x="5317204" y="2270580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pPr algn="ctr"/>
            <a:r>
              <a:rPr lang="en-US" sz="1000" spc="-8" dirty="0">
                <a:solidFill>
                  <a:schemeClr val="accent6"/>
                </a:solidFill>
                <a:latin typeface="Calibri" panose="020F0502020204030204" pitchFamily="34" charset="0"/>
              </a:rPr>
              <a:t>Start procurement</a:t>
            </a:r>
          </a:p>
        </p:txBody>
      </p:sp>
      <p:sp>
        <p:nvSpPr>
          <p:cNvPr id="17" name="OTLSHAPE_M_a58f29487c0343c08abcf41913e40cae_Shape"/>
          <p:cNvSpPr/>
          <p:nvPr>
            <p:custDataLst>
              <p:tags r:id="rId5"/>
            </p:custDataLst>
          </p:nvPr>
        </p:nvSpPr>
        <p:spPr>
          <a:xfrm>
            <a:off x="5172243" y="2412000"/>
            <a:ext cx="75600" cy="76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endParaRPr lang="en-US"/>
          </a:p>
        </p:txBody>
      </p:sp>
      <p:sp>
        <p:nvSpPr>
          <p:cNvPr id="18" name="OTLSHAPE_M_93afb554552a4221a5380f7919409aa7_Title"/>
          <p:cNvSpPr txBox="1"/>
          <p:nvPr>
            <p:custDataLst>
              <p:tags r:id="rId6"/>
            </p:custDataLst>
          </p:nvPr>
        </p:nvSpPr>
        <p:spPr>
          <a:xfrm>
            <a:off x="9149660" y="5816920"/>
            <a:ext cx="114531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100" b="1" u="sng" spc="-8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DMSC ready for BOI</a:t>
            </a:r>
          </a:p>
        </p:txBody>
      </p:sp>
      <p:sp>
        <p:nvSpPr>
          <p:cNvPr id="19" name="OTLSHAPE_M_93afb554552a4221a5380f7919409aa7_Shape"/>
          <p:cNvSpPr/>
          <p:nvPr>
            <p:custDataLst>
              <p:tags r:id="rId7"/>
            </p:custDataLst>
          </p:nvPr>
        </p:nvSpPr>
        <p:spPr>
          <a:xfrm>
            <a:off x="10171507" y="5719743"/>
            <a:ext cx="122895" cy="12336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TLSHAPE_T_7c518fb37f2142bb8e0445920d0403b5_Title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674711" y="2348880"/>
            <a:ext cx="1277177" cy="1692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 dirty="0">
                <a:solidFill>
                  <a:schemeClr val="accent6"/>
                </a:solidFill>
                <a:latin typeface="Calibri" panose="020F0502020204030204" pitchFamily="34" charset="0"/>
              </a:rPr>
              <a:t>1. </a:t>
            </a:r>
            <a:r>
              <a:rPr lang="en-US" sz="1100" b="1" spc="-4" dirty="0" err="1">
                <a:solidFill>
                  <a:schemeClr val="accent6"/>
                </a:solidFill>
                <a:latin typeface="Calibri" panose="020F0502020204030204" pitchFamily="34" charset="0"/>
              </a:rPr>
              <a:t>Cph</a:t>
            </a:r>
            <a:r>
              <a:rPr lang="en-US" sz="1100" b="1" spc="-4" dirty="0">
                <a:solidFill>
                  <a:schemeClr val="accent6"/>
                </a:solidFill>
                <a:latin typeface="Calibri" panose="020F0502020204030204" pitchFamily="34" charset="0"/>
              </a:rPr>
              <a:t> server room</a:t>
            </a:r>
          </a:p>
        </p:txBody>
      </p:sp>
      <p:sp>
        <p:nvSpPr>
          <p:cNvPr id="22" name="OTLSHAPE_T_06a6a20021ea4acdac20b41f7b37b0dd_Title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674710" y="2899760"/>
            <a:ext cx="1157176" cy="1692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100" b="1" spc="-6" dirty="0">
                <a:solidFill>
                  <a:srgbClr val="2E75B6"/>
                </a:solidFill>
                <a:latin typeface="Calibri" panose="020F0502020204030204" pitchFamily="34" charset="0"/>
              </a:rPr>
              <a:t>2. Lund server room</a:t>
            </a:r>
          </a:p>
        </p:txBody>
      </p:sp>
      <p:sp>
        <p:nvSpPr>
          <p:cNvPr id="23" name="OTLSHAPE_M_a58f29487c0343c08abcf41913e40cae_Date"/>
          <p:cNvSpPr txBox="1"/>
          <p:nvPr>
            <p:custDataLst>
              <p:tags r:id="rId10"/>
            </p:custDataLst>
          </p:nvPr>
        </p:nvSpPr>
        <p:spPr>
          <a:xfrm>
            <a:off x="6670542" y="2272896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pPr algn="ctr"/>
            <a:r>
              <a:rPr lang="en-US" sz="1000" spc="-8" dirty="0">
                <a:solidFill>
                  <a:schemeClr val="accent6"/>
                </a:solidFill>
                <a:latin typeface="Calibri" panose="020F0502020204030204" pitchFamily="34" charset="0"/>
              </a:rPr>
              <a:t>Procurement complete</a:t>
            </a:r>
          </a:p>
        </p:txBody>
      </p:sp>
      <p:sp>
        <p:nvSpPr>
          <p:cNvPr id="24" name="OTLSHAPE_M_a58f29487c0343c08abcf41913e40cae_Shape"/>
          <p:cNvSpPr/>
          <p:nvPr>
            <p:custDataLst>
              <p:tags r:id="rId11"/>
            </p:custDataLst>
          </p:nvPr>
        </p:nvSpPr>
        <p:spPr>
          <a:xfrm>
            <a:off x="6402985" y="2412000"/>
            <a:ext cx="75600" cy="76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endParaRPr lang="en-US"/>
          </a:p>
        </p:txBody>
      </p:sp>
      <p:sp>
        <p:nvSpPr>
          <p:cNvPr id="25" name="OTLSHAPE_M_a58f29487c0343c08abcf41913e40cae_Date"/>
          <p:cNvSpPr txBox="1"/>
          <p:nvPr>
            <p:custDataLst>
              <p:tags r:id="rId12"/>
            </p:custDataLst>
          </p:nvPr>
        </p:nvSpPr>
        <p:spPr>
          <a:xfrm>
            <a:off x="8141482" y="2261642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pPr algn="ctr"/>
            <a:r>
              <a:rPr lang="en-US" sz="1000" spc="-8" dirty="0">
                <a:solidFill>
                  <a:schemeClr val="accent6"/>
                </a:solidFill>
                <a:latin typeface="Calibri" panose="020F0502020204030204" pitchFamily="34" charset="0"/>
              </a:rPr>
              <a:t>Server room tested and validated</a:t>
            </a:r>
          </a:p>
        </p:txBody>
      </p:sp>
      <p:sp>
        <p:nvSpPr>
          <p:cNvPr id="26" name="OTLSHAPE_M_a58f29487c0343c08abcf41913e40cae_Shape"/>
          <p:cNvSpPr/>
          <p:nvPr>
            <p:custDataLst>
              <p:tags r:id="rId13"/>
            </p:custDataLst>
          </p:nvPr>
        </p:nvSpPr>
        <p:spPr>
          <a:xfrm>
            <a:off x="7611318" y="2412000"/>
            <a:ext cx="75600" cy="76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endParaRPr lang="en-US"/>
          </a:p>
        </p:txBody>
      </p:sp>
      <p:sp>
        <p:nvSpPr>
          <p:cNvPr id="27" name="OTLSHAPE_M_a58f29487c0343c08abcf41913e40cae_Date"/>
          <p:cNvSpPr txBox="1"/>
          <p:nvPr>
            <p:custDataLst>
              <p:tags r:id="rId14"/>
            </p:custDataLst>
          </p:nvPr>
        </p:nvSpPr>
        <p:spPr>
          <a:xfrm>
            <a:off x="9055069" y="2483514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6"/>
                </a:solidFill>
                <a:latin typeface="Calibri" panose="020F0502020204030204" pitchFamily="34" charset="0"/>
              </a:rPr>
              <a:t>Hardware and link</a:t>
            </a:r>
          </a:p>
          <a:p>
            <a:r>
              <a:rPr lang="en-US" sz="1000" spc="-8" dirty="0">
                <a:solidFill>
                  <a:schemeClr val="accent6"/>
                </a:solidFill>
                <a:latin typeface="Calibri" panose="020F0502020204030204" pitchFamily="34" charset="0"/>
              </a:rPr>
              <a:t>installed and configured</a:t>
            </a:r>
          </a:p>
        </p:txBody>
      </p:sp>
      <p:sp>
        <p:nvSpPr>
          <p:cNvPr id="28" name="OTLSHAPE_M_a58f29487c0343c08abcf41913e40cae_Shape"/>
          <p:cNvSpPr/>
          <p:nvPr>
            <p:custDataLst>
              <p:tags r:id="rId15"/>
            </p:custDataLst>
          </p:nvPr>
        </p:nvSpPr>
        <p:spPr>
          <a:xfrm>
            <a:off x="9055070" y="2412000"/>
            <a:ext cx="75600" cy="76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endParaRPr lang="en-US"/>
          </a:p>
        </p:txBody>
      </p:sp>
      <p:cxnSp>
        <p:nvCxnSpPr>
          <p:cNvPr id="29" name="OTLSHAPE_T_06a6a20021ea4acdac20b41f7b37b0dd_HorizontalConnector1"/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2502710" y="4728912"/>
            <a:ext cx="7776000" cy="30168"/>
          </a:xfrm>
          <a:prstGeom prst="line">
            <a:avLst/>
          </a:prstGeom>
          <a:ln w="9525" cap="flat" cmpd="sng" algn="ctr">
            <a:solidFill>
              <a:srgbClr val="CDCDFA">
                <a:alpha val="77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OTLSHAPE_T_be3ae38f60b3402d8a13f1e91eec41f5_HorizontalConnector1"/>
          <p:cNvCxnSpPr>
            <a:cxnSpLocks/>
          </p:cNvCxnSpPr>
          <p:nvPr>
            <p:custDataLst>
              <p:tags r:id="rId17"/>
            </p:custDataLst>
          </p:nvPr>
        </p:nvCxnSpPr>
        <p:spPr>
          <a:xfrm flipV="1">
            <a:off x="2502710" y="4128626"/>
            <a:ext cx="7776000" cy="20455"/>
          </a:xfrm>
          <a:prstGeom prst="line">
            <a:avLst/>
          </a:prstGeom>
          <a:ln w="9525" cap="flat" cmpd="sng" algn="ctr">
            <a:solidFill>
              <a:schemeClr val="accent3">
                <a:alpha val="36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OTLSHAPE_T_7c518fb37f2142bb8e0445920d0403b5_HorizontalConnector1"/>
          <p:cNvCxnSpPr>
            <a:cxnSpLocks/>
          </p:cNvCxnSpPr>
          <p:nvPr>
            <p:custDataLst>
              <p:tags r:id="rId18"/>
            </p:custDataLst>
          </p:nvPr>
        </p:nvCxnSpPr>
        <p:spPr>
          <a:xfrm>
            <a:off x="2502710" y="3564480"/>
            <a:ext cx="7776000" cy="8537"/>
          </a:xfrm>
          <a:prstGeom prst="line">
            <a:avLst/>
          </a:prstGeom>
          <a:ln w="9525" cap="flat" cmpd="sng" algn="ctr">
            <a:solidFill>
              <a:srgbClr val="FF0000">
                <a:alpha val="25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TLSHAPE_T_7c518fb37f2142bb8e0445920d0403b5_Title"/>
          <p:cNvSpPr txBox="1">
            <a:spLocks/>
          </p:cNvSpPr>
          <p:nvPr>
            <p:custDataLst>
              <p:tags r:id="rId19"/>
            </p:custDataLst>
          </p:nvPr>
        </p:nvSpPr>
        <p:spPr>
          <a:xfrm>
            <a:off x="1674710" y="4051888"/>
            <a:ext cx="1274836" cy="1692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100" b="1" spc="-4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4. Experiment Control</a:t>
            </a:r>
          </a:p>
        </p:txBody>
      </p:sp>
      <p:sp>
        <p:nvSpPr>
          <p:cNvPr id="33" name="OTLSHAPE_T_be3ae38f60b3402d8a13f1e91eec41f5_Title"/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1674710" y="3475824"/>
            <a:ext cx="1161152" cy="1692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100" b="1" spc="-6" dirty="0">
                <a:solidFill>
                  <a:srgbClr val="FF0000"/>
                </a:solidFill>
                <a:latin typeface="Calibri" panose="020F0502020204030204" pitchFamily="34" charset="0"/>
              </a:rPr>
              <a:t>3. DAQ &amp; Streaming</a:t>
            </a:r>
          </a:p>
        </p:txBody>
      </p:sp>
      <p:sp>
        <p:nvSpPr>
          <p:cNvPr id="34" name="OTLSHAPE_T_06a6a20021ea4acdac20b41f7b37b0dd_Title"/>
          <p:cNvSpPr txBox="1">
            <a:spLocks/>
          </p:cNvSpPr>
          <p:nvPr>
            <p:custDataLst>
              <p:tags r:id="rId21"/>
            </p:custDataLst>
          </p:nvPr>
        </p:nvSpPr>
        <p:spPr>
          <a:xfrm>
            <a:off x="1674711" y="4627952"/>
            <a:ext cx="1033681" cy="1692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100" b="1" spc="-6" dirty="0">
                <a:solidFill>
                  <a:srgbClr val="7030A0"/>
                </a:solidFill>
                <a:latin typeface="Calibri" panose="020F0502020204030204" pitchFamily="34" charset="0"/>
              </a:rPr>
              <a:t>5. Data Reduction</a:t>
            </a:r>
          </a:p>
        </p:txBody>
      </p:sp>
      <p:sp>
        <p:nvSpPr>
          <p:cNvPr id="36" name="OTLSHAPE_M_a58f29487c0343c08abcf41913e40cae_Date"/>
          <p:cNvSpPr txBox="1"/>
          <p:nvPr>
            <p:custDataLst>
              <p:tags r:id="rId22"/>
            </p:custDataLst>
          </p:nvPr>
        </p:nvSpPr>
        <p:spPr>
          <a:xfrm>
            <a:off x="6991128" y="2833886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pPr algn="ctr"/>
            <a:r>
              <a:rPr lang="en-US" sz="1000" spc="-8" dirty="0">
                <a:solidFill>
                  <a:schemeClr val="accent5"/>
                </a:solidFill>
                <a:latin typeface="Calibri" panose="020F0502020204030204" pitchFamily="34" charset="0"/>
              </a:rPr>
              <a:t>CUB ready for installation</a:t>
            </a:r>
          </a:p>
        </p:txBody>
      </p:sp>
      <p:sp>
        <p:nvSpPr>
          <p:cNvPr id="37" name="OTLSHAPE_M_a58f29487c0343c08abcf41913e40cae_Date"/>
          <p:cNvSpPr txBox="1"/>
          <p:nvPr>
            <p:custDataLst>
              <p:tags r:id="rId23"/>
            </p:custDataLst>
          </p:nvPr>
        </p:nvSpPr>
        <p:spPr>
          <a:xfrm>
            <a:off x="4602752" y="3626778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File writer complete</a:t>
            </a:r>
          </a:p>
        </p:txBody>
      </p:sp>
      <p:sp>
        <p:nvSpPr>
          <p:cNvPr id="38" name="OTLSHAPE_M_a58f29487c0343c08abcf41913e40cae_Shape"/>
          <p:cNvSpPr/>
          <p:nvPr>
            <p:custDataLst>
              <p:tags r:id="rId24"/>
            </p:custDataLst>
          </p:nvPr>
        </p:nvSpPr>
        <p:spPr>
          <a:xfrm>
            <a:off x="4590574" y="3528000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OTLSHAPE_M_a58f29487c0343c08abcf41913e40cae_Date"/>
          <p:cNvSpPr txBox="1"/>
          <p:nvPr>
            <p:custDataLst>
              <p:tags r:id="rId25"/>
            </p:custDataLst>
          </p:nvPr>
        </p:nvSpPr>
        <p:spPr>
          <a:xfrm>
            <a:off x="5533626" y="3356992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 err="1">
                <a:solidFill>
                  <a:srgbClr val="FF0000"/>
                </a:solidFill>
                <a:latin typeface="Calibri" panose="020F0502020204030204" pitchFamily="34" charset="0"/>
              </a:rPr>
              <a:t>BrightnESS</a:t>
            </a:r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 complete</a:t>
            </a:r>
          </a:p>
        </p:txBody>
      </p:sp>
      <p:sp>
        <p:nvSpPr>
          <p:cNvPr id="40" name="OTLSHAPE_M_a58f29487c0343c08abcf41913e40cae_Shape"/>
          <p:cNvSpPr/>
          <p:nvPr>
            <p:custDataLst>
              <p:tags r:id="rId26"/>
            </p:custDataLst>
          </p:nvPr>
        </p:nvSpPr>
        <p:spPr>
          <a:xfrm>
            <a:off x="5538256" y="3528000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OTLSHAPE_M_a58f29487c0343c08abcf41913e40cae_Date"/>
          <p:cNvSpPr txBox="1"/>
          <p:nvPr>
            <p:custDataLst>
              <p:tags r:id="rId27"/>
            </p:custDataLst>
          </p:nvPr>
        </p:nvSpPr>
        <p:spPr>
          <a:xfrm>
            <a:off x="8235430" y="3634335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Data available for </a:t>
            </a:r>
          </a:p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reduction and analysis</a:t>
            </a:r>
          </a:p>
        </p:txBody>
      </p:sp>
      <p:sp>
        <p:nvSpPr>
          <p:cNvPr id="42" name="OTLSHAPE_M_a58f29487c0343c08abcf41913e40cae_Shape"/>
          <p:cNvSpPr/>
          <p:nvPr>
            <p:custDataLst>
              <p:tags r:id="rId28"/>
            </p:custDataLst>
          </p:nvPr>
        </p:nvSpPr>
        <p:spPr>
          <a:xfrm>
            <a:off x="8235901" y="3528000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3" name="OTLSHAPE_M_a58f29487c0343c08abcf41913e40cae_Date"/>
          <p:cNvSpPr txBox="1"/>
          <p:nvPr>
            <p:custDataLst>
              <p:tags r:id="rId29"/>
            </p:custDataLst>
          </p:nvPr>
        </p:nvSpPr>
        <p:spPr>
          <a:xfrm>
            <a:off x="9531701" y="4176082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Proof of </a:t>
            </a:r>
          </a:p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exp. Control </a:t>
            </a:r>
          </a:p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of DAQ</a:t>
            </a:r>
          </a:p>
        </p:txBody>
      </p:sp>
      <p:sp>
        <p:nvSpPr>
          <p:cNvPr id="44" name="OTLSHAPE_M_a58f29487c0343c08abcf41913e40cae_Shape"/>
          <p:cNvSpPr/>
          <p:nvPr>
            <p:custDataLst>
              <p:tags r:id="rId30"/>
            </p:custDataLst>
          </p:nvPr>
        </p:nvSpPr>
        <p:spPr>
          <a:xfrm>
            <a:off x="9444305" y="4077072"/>
            <a:ext cx="75600" cy="7620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5" name="OTLSHAPE_M_a58f29487c0343c08abcf41913e40cae_Date"/>
          <p:cNvSpPr txBox="1"/>
          <p:nvPr>
            <p:custDataLst>
              <p:tags r:id="rId31"/>
            </p:custDataLst>
          </p:nvPr>
        </p:nvSpPr>
        <p:spPr>
          <a:xfrm>
            <a:off x="5287437" y="4570711"/>
            <a:ext cx="1222939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Data reduced on the fly</a:t>
            </a:r>
          </a:p>
        </p:txBody>
      </p:sp>
      <p:sp>
        <p:nvSpPr>
          <p:cNvPr id="46" name="OTLSHAPE_M_a58f29487c0343c08abcf41913e40cae_Shape"/>
          <p:cNvSpPr/>
          <p:nvPr>
            <p:custDataLst>
              <p:tags r:id="rId32"/>
            </p:custDataLst>
          </p:nvPr>
        </p:nvSpPr>
        <p:spPr>
          <a:xfrm>
            <a:off x="5550121" y="4710945"/>
            <a:ext cx="75600" cy="76200"/>
          </a:xfrm>
          <a:prstGeom prst="rect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OTLSHAPE_M_a58f29487c0343c08abcf41913e40cae_Date"/>
          <p:cNvSpPr txBox="1"/>
          <p:nvPr>
            <p:custDataLst>
              <p:tags r:id="rId33"/>
            </p:custDataLst>
          </p:nvPr>
        </p:nvSpPr>
        <p:spPr>
          <a:xfrm>
            <a:off x="8305890" y="4572605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7030A0"/>
                </a:solidFill>
                <a:latin typeface="Calibri" panose="020F0502020204030204" pitchFamily="34" charset="0"/>
              </a:rPr>
              <a:t>Proof of </a:t>
            </a:r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Operation</a:t>
            </a:r>
          </a:p>
        </p:txBody>
      </p:sp>
      <p:sp>
        <p:nvSpPr>
          <p:cNvPr id="48" name="OTLSHAPE_M_a58f29487c0343c08abcf41913e40cae_Shape"/>
          <p:cNvSpPr/>
          <p:nvPr>
            <p:custDataLst>
              <p:tags r:id="rId34"/>
            </p:custDataLst>
          </p:nvPr>
        </p:nvSpPr>
        <p:spPr>
          <a:xfrm>
            <a:off x="8244268" y="4714283"/>
            <a:ext cx="75600" cy="76200"/>
          </a:xfrm>
          <a:prstGeom prst="rect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9" name="OTLSHAPE_T_06a6a20021ea4acdac20b41f7b37b0dd_HorizontalConnector1"/>
          <p:cNvCxnSpPr>
            <a:cxnSpLocks/>
          </p:cNvCxnSpPr>
          <p:nvPr>
            <p:custDataLst>
              <p:tags r:id="rId35"/>
            </p:custDataLst>
          </p:nvPr>
        </p:nvCxnSpPr>
        <p:spPr>
          <a:xfrm>
            <a:off x="2502710" y="5301208"/>
            <a:ext cx="7776000" cy="0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  <a:alpha val="77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TLSHAPE_M_a58f29487c0343c08abcf41913e40cae_Date"/>
          <p:cNvSpPr txBox="1"/>
          <p:nvPr>
            <p:custDataLst>
              <p:tags r:id="rId36"/>
            </p:custDataLst>
          </p:nvPr>
        </p:nvSpPr>
        <p:spPr>
          <a:xfrm>
            <a:off x="6108885" y="5121799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Integration  of</a:t>
            </a:r>
          </a:p>
          <a:p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Analysis &amp; reduction software</a:t>
            </a:r>
          </a:p>
        </p:txBody>
      </p:sp>
      <p:sp>
        <p:nvSpPr>
          <p:cNvPr id="53" name="OTLSHAPE_M_a58f29487c0343c08abcf41913e40cae_Shape"/>
          <p:cNvSpPr/>
          <p:nvPr>
            <p:custDataLst>
              <p:tags r:id="rId37"/>
            </p:custDataLst>
          </p:nvPr>
        </p:nvSpPr>
        <p:spPr>
          <a:xfrm>
            <a:off x="9181436" y="5256000"/>
            <a:ext cx="75600" cy="76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4" name="OTLSHAPE_M_a58f29487c0343c08abcf41913e40cae_Date"/>
          <p:cNvSpPr txBox="1"/>
          <p:nvPr>
            <p:custDataLst>
              <p:tags r:id="rId38"/>
            </p:custDataLst>
          </p:nvPr>
        </p:nvSpPr>
        <p:spPr>
          <a:xfrm>
            <a:off x="8242080" y="5351471"/>
            <a:ext cx="647086" cy="2342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latin typeface="Calibri" panose="020F0502020204030204" pitchFamily="34" charset="0"/>
              </a:rPr>
              <a:t>Proof of Operation</a:t>
            </a:r>
          </a:p>
        </p:txBody>
      </p:sp>
      <p:sp>
        <p:nvSpPr>
          <p:cNvPr id="55" name="OTLSHAPE_M_a58f29487c0343c08abcf41913e40cae_Shape"/>
          <p:cNvSpPr/>
          <p:nvPr>
            <p:custDataLst>
              <p:tags r:id="rId39"/>
            </p:custDataLst>
          </p:nvPr>
        </p:nvSpPr>
        <p:spPr>
          <a:xfrm>
            <a:off x="8245205" y="5256000"/>
            <a:ext cx="75600" cy="76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8" name="OTLSHAPE_M_a58f29487c0343c08abcf41913e40cae_Date"/>
          <p:cNvSpPr txBox="1"/>
          <p:nvPr>
            <p:custDataLst>
              <p:tags r:id="rId40"/>
            </p:custDataLst>
          </p:nvPr>
        </p:nvSpPr>
        <p:spPr>
          <a:xfrm>
            <a:off x="5446748" y="3859901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DAQ &amp;  </a:t>
            </a:r>
            <a:r>
              <a:rPr lang="en-US" sz="1000" spc="-8" dirty="0" err="1">
                <a:solidFill>
                  <a:srgbClr val="FF0000"/>
                </a:solidFill>
                <a:latin typeface="Calibri" panose="020F0502020204030204" pitchFamily="34" charset="0"/>
              </a:rPr>
              <a:t>Exp.Control</a:t>
            </a:r>
            <a:endParaRPr lang="en-US" sz="1000" spc="-8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Integrated on </a:t>
            </a:r>
          </a:p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test beamline</a:t>
            </a:r>
          </a:p>
        </p:txBody>
      </p:sp>
      <p:sp>
        <p:nvSpPr>
          <p:cNvPr id="60" name="OTLSHAPE_M_a58f29487c0343c08abcf41913e40cae_Date"/>
          <p:cNvSpPr txBox="1"/>
          <p:nvPr>
            <p:custDataLst>
              <p:tags r:id="rId41"/>
            </p:custDataLst>
          </p:nvPr>
        </p:nvSpPr>
        <p:spPr>
          <a:xfrm>
            <a:off x="9768409" y="6380104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8AD8"/>
                </a:solidFill>
                <a:latin typeface="Calibri" panose="020F0502020204030204" pitchFamily="34" charset="0"/>
              </a:rPr>
              <a:t>V20 closes</a:t>
            </a:r>
          </a:p>
        </p:txBody>
      </p:sp>
      <p:sp>
        <p:nvSpPr>
          <p:cNvPr id="61" name="OTLSHAPE_M_a58f29487c0343c08abcf41913e40cae_Date"/>
          <p:cNvSpPr txBox="1"/>
          <p:nvPr>
            <p:custDataLst>
              <p:tags r:id="rId42"/>
            </p:custDataLst>
          </p:nvPr>
        </p:nvSpPr>
        <p:spPr>
          <a:xfrm>
            <a:off x="4599286" y="2680080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5"/>
                </a:solidFill>
                <a:latin typeface="Calibri" panose="020F0502020204030204" pitchFamily="34" charset="0"/>
              </a:rPr>
              <a:t>CUB</a:t>
            </a:r>
          </a:p>
          <a:p>
            <a:r>
              <a:rPr lang="en-US" sz="1000" spc="-8" dirty="0">
                <a:solidFill>
                  <a:schemeClr val="accent5"/>
                </a:solidFill>
                <a:latin typeface="Calibri" panose="020F0502020204030204" pitchFamily="34" charset="0"/>
              </a:rPr>
              <a:t>access date</a:t>
            </a:r>
          </a:p>
        </p:txBody>
      </p:sp>
      <p:sp>
        <p:nvSpPr>
          <p:cNvPr id="62" name="OTLSHAPE_M_a58f29487c0343c08abcf41913e40cae_Shape"/>
          <p:cNvSpPr/>
          <p:nvPr>
            <p:custDataLst>
              <p:tags r:id="rId43"/>
            </p:custDataLst>
          </p:nvPr>
        </p:nvSpPr>
        <p:spPr>
          <a:xfrm flipH="1">
            <a:off x="4605013" y="2986877"/>
            <a:ext cx="77153" cy="7560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TLSHAPE_T_06a6a20021ea4acdac20b41f7b37b0dd_Title"/>
          <p:cNvSpPr txBox="1">
            <a:spLocks/>
          </p:cNvSpPr>
          <p:nvPr>
            <p:custDataLst>
              <p:tags r:id="rId44"/>
            </p:custDataLst>
          </p:nvPr>
        </p:nvSpPr>
        <p:spPr>
          <a:xfrm>
            <a:off x="1674711" y="5203940"/>
            <a:ext cx="917431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100" b="1" spc="-6" dirty="0">
                <a:latin typeface="Calibri" panose="020F0502020204030204" pitchFamily="34" charset="0"/>
              </a:rPr>
              <a:t>6. Data Analysis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10291341" y="1833799"/>
            <a:ext cx="35906" cy="396167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TLSHAPE_M_a58f29487c0343c08abcf41913e40cae_Date"/>
          <p:cNvSpPr txBox="1"/>
          <p:nvPr>
            <p:custDataLst>
              <p:tags r:id="rId45"/>
            </p:custDataLst>
          </p:nvPr>
        </p:nvSpPr>
        <p:spPr>
          <a:xfrm>
            <a:off x="5961180" y="6370207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8AD8"/>
                </a:solidFill>
                <a:latin typeface="Calibri" panose="020F0502020204030204" pitchFamily="34" charset="0"/>
              </a:rPr>
              <a:t>V20 epics &amp;timing </a:t>
            </a:r>
          </a:p>
          <a:p>
            <a:r>
              <a:rPr lang="en-US" sz="1000" spc="-8" dirty="0">
                <a:solidFill>
                  <a:srgbClr val="FF8AD8"/>
                </a:solidFill>
                <a:latin typeface="Calibri" panose="020F0502020204030204" pitchFamily="34" charset="0"/>
              </a:rPr>
              <a:t>networks available</a:t>
            </a:r>
          </a:p>
        </p:txBody>
      </p:sp>
      <p:sp>
        <p:nvSpPr>
          <p:cNvPr id="75" name="OTLSHAPE_M_a58f29487c0343c08abcf41913e40cae_Shape"/>
          <p:cNvSpPr/>
          <p:nvPr>
            <p:custDataLst>
              <p:tags r:id="rId46"/>
            </p:custDataLst>
          </p:nvPr>
        </p:nvSpPr>
        <p:spPr>
          <a:xfrm flipH="1">
            <a:off x="6678807" y="2981174"/>
            <a:ext cx="77153" cy="7560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TLSHAPE_M_a58f29487c0343c08abcf41913e40cae_Shape">
            <a:extLst>
              <a:ext uri="{FF2B5EF4-FFF2-40B4-BE49-F238E27FC236}">
                <a16:creationId xmlns:a16="http://schemas.microsoft.com/office/drawing/2014/main" id="{0E8D7ABF-04BC-5445-BD8B-41AD85C97CC9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5301293" y="5766903"/>
            <a:ext cx="75600" cy="762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F057B-C426-704A-85A8-0565D6A9A372}"/>
              </a:ext>
            </a:extLst>
          </p:cNvPr>
          <p:cNvSpPr txBox="1"/>
          <p:nvPr/>
        </p:nvSpPr>
        <p:spPr>
          <a:xfrm>
            <a:off x="5220450" y="5803033"/>
            <a:ext cx="156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chemeClr val="accent6">
                    <a:lumMod val="50000"/>
                  </a:schemeClr>
                </a:solidFill>
              </a:rPr>
              <a:t>Data set and rate </a:t>
            </a:r>
            <a:r>
              <a:rPr lang="sv-SE" sz="1000" dirty="0" err="1">
                <a:solidFill>
                  <a:schemeClr val="accent6">
                    <a:lumMod val="50000"/>
                  </a:schemeClr>
                </a:solidFill>
              </a:rPr>
              <a:t>defined</a:t>
            </a:r>
            <a:r>
              <a:rPr lang="sv-SE" sz="1000" dirty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sv-SE" sz="1000" dirty="0" err="1">
                <a:solidFill>
                  <a:schemeClr val="accent6">
                    <a:lumMod val="50000"/>
                  </a:schemeClr>
                </a:solidFill>
              </a:rPr>
              <a:t>acceptance</a:t>
            </a:r>
            <a:r>
              <a:rPr lang="sv-SE" sz="1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accent6">
                    <a:lumMod val="50000"/>
                  </a:schemeClr>
                </a:solidFill>
              </a:rPr>
              <a:t>testing</a:t>
            </a:r>
            <a:endParaRPr lang="sv-SE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1A2A4D94-BE5A-3046-8C5E-F1BB89FA1440}"/>
              </a:ext>
            </a:extLst>
          </p:cNvPr>
          <p:cNvCxnSpPr>
            <a:cxnSpLocks/>
            <a:stCxn id="74" idx="0"/>
            <a:endCxn id="46" idx="2"/>
          </p:cNvCxnSpPr>
          <p:nvPr/>
        </p:nvCxnSpPr>
        <p:spPr>
          <a:xfrm rot="5400000" flipH="1" flipV="1">
            <a:off x="4973628" y="5152610"/>
            <a:ext cx="979758" cy="24882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>
            <a:extLst>
              <a:ext uri="{FF2B5EF4-FFF2-40B4-BE49-F238E27FC236}">
                <a16:creationId xmlns:a16="http://schemas.microsoft.com/office/drawing/2014/main" id="{0EB28C50-9305-3D4B-A9F0-6E0EA3383DC5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5625722" y="4749045"/>
            <a:ext cx="477021" cy="32249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>
            <a:extLst>
              <a:ext uri="{FF2B5EF4-FFF2-40B4-BE49-F238E27FC236}">
                <a16:creationId xmlns:a16="http://schemas.microsoft.com/office/drawing/2014/main" id="{905A6961-03CC-1F4A-8F6E-F1E576821D04}"/>
              </a:ext>
            </a:extLst>
          </p:cNvPr>
          <p:cNvCxnSpPr>
            <a:cxnSpLocks/>
            <a:stCxn id="193" idx="3"/>
            <a:endCxn id="194" idx="1"/>
          </p:cNvCxnSpPr>
          <p:nvPr/>
        </p:nvCxnSpPr>
        <p:spPr>
          <a:xfrm>
            <a:off x="6186786" y="5078100"/>
            <a:ext cx="1757618" cy="1270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TLSHAPE_M_a58f29487c0343c08abcf41913e40cae_Date">
            <a:extLst>
              <a:ext uri="{FF2B5EF4-FFF2-40B4-BE49-F238E27FC236}">
                <a16:creationId xmlns:a16="http://schemas.microsoft.com/office/drawing/2014/main" id="{1BE265DB-95AA-5146-9A73-E019DE65458C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6767097" y="4071895"/>
            <a:ext cx="557221" cy="37553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Data view</a:t>
            </a:r>
          </a:p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integrated</a:t>
            </a:r>
          </a:p>
        </p:txBody>
      </p:sp>
      <p:sp>
        <p:nvSpPr>
          <p:cNvPr id="120" name="OTLSHAPE_M_a58f29487c0343c08abcf41913e40cae_Date">
            <a:extLst>
              <a:ext uri="{FF2B5EF4-FFF2-40B4-BE49-F238E27FC236}">
                <a16:creationId xmlns:a16="http://schemas.microsoft.com/office/drawing/2014/main" id="{A7046A77-946B-4840-AD91-DE27E424F18E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7366864" y="4373507"/>
            <a:ext cx="880638" cy="37553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Reduction view</a:t>
            </a:r>
          </a:p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integrated</a:t>
            </a:r>
          </a:p>
        </p:txBody>
      </p:sp>
      <p:sp>
        <p:nvSpPr>
          <p:cNvPr id="90" name="OTLSHAPE_M_a58f29487c0343c08abcf41913e40cae_Date">
            <a:extLst>
              <a:ext uri="{FF2B5EF4-FFF2-40B4-BE49-F238E27FC236}">
                <a16:creationId xmlns:a16="http://schemas.microsoft.com/office/drawing/2014/main" id="{D628AF8A-E96D-2240-B919-702B7C4D701C}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8107672" y="3049313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pPr algn="ctr"/>
            <a:r>
              <a:rPr lang="en-US" sz="1000" spc="-8" dirty="0">
                <a:solidFill>
                  <a:schemeClr val="accent5"/>
                </a:solidFill>
                <a:latin typeface="Calibri" panose="020F0502020204030204" pitchFamily="34" charset="0"/>
              </a:rPr>
              <a:t>DMSC hardware installed in CUB</a:t>
            </a:r>
          </a:p>
        </p:txBody>
      </p:sp>
      <p:sp>
        <p:nvSpPr>
          <p:cNvPr id="91" name="OTLSHAPE_M_a58f29487c0343c08abcf41913e40cae_Shape">
            <a:extLst>
              <a:ext uri="{FF2B5EF4-FFF2-40B4-BE49-F238E27FC236}">
                <a16:creationId xmlns:a16="http://schemas.microsoft.com/office/drawing/2014/main" id="{E36A7776-9D92-AE49-97E1-BE641C60C43A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 flipH="1">
            <a:off x="7616228" y="2986279"/>
            <a:ext cx="77153" cy="7560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TLSHAPE_M_a58f29487c0343c08abcf41913e40cae_Date">
            <a:extLst>
              <a:ext uri="{FF2B5EF4-FFF2-40B4-BE49-F238E27FC236}">
                <a16:creationId xmlns:a16="http://schemas.microsoft.com/office/drawing/2014/main" id="{3DB6E143-C9B2-474D-A6D6-08602E09DD91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3717772" y="3356992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 err="1">
                <a:solidFill>
                  <a:srgbClr val="FF0000"/>
                </a:solidFill>
                <a:latin typeface="Calibri" panose="020F0502020204030204" pitchFamily="34" charset="0"/>
              </a:rPr>
              <a:t>NeXus</a:t>
            </a:r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 file definition ready</a:t>
            </a:r>
          </a:p>
        </p:txBody>
      </p:sp>
      <p:sp>
        <p:nvSpPr>
          <p:cNvPr id="94" name="OTLSHAPE_M_a58f29487c0343c08abcf41913e40cae_Shape">
            <a:extLst>
              <a:ext uri="{FF2B5EF4-FFF2-40B4-BE49-F238E27FC236}">
                <a16:creationId xmlns:a16="http://schemas.microsoft.com/office/drawing/2014/main" id="{75A02CD9-9B60-DE4F-B373-AB36392628E8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3726103" y="3528000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5" name="OTLSHAPE_M_a58f29487c0343c08abcf41913e40cae_Date">
            <a:extLst>
              <a:ext uri="{FF2B5EF4-FFF2-40B4-BE49-F238E27FC236}">
                <a16:creationId xmlns:a16="http://schemas.microsoft.com/office/drawing/2014/main" id="{272AD4C7-4FB1-3949-B0DB-4DC966FDB8AF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7610467" y="3212976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Data available</a:t>
            </a:r>
          </a:p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in </a:t>
            </a:r>
            <a:r>
              <a:rPr lang="en-US" sz="1000" spc="-8" dirty="0" err="1">
                <a:solidFill>
                  <a:srgbClr val="FF0000"/>
                </a:solidFill>
                <a:latin typeface="Calibri" panose="020F0502020204030204" pitchFamily="34" charset="0"/>
              </a:rPr>
              <a:t>Scicat</a:t>
            </a:r>
            <a:endParaRPr lang="en-US" sz="1000" spc="-8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6" name="OTLSHAPE_M_a58f29487c0343c08abcf41913e40cae_Shape">
            <a:extLst>
              <a:ext uri="{FF2B5EF4-FFF2-40B4-BE49-F238E27FC236}">
                <a16:creationId xmlns:a16="http://schemas.microsoft.com/office/drawing/2014/main" id="{97A3C3AF-813D-9745-9FE5-FA8DD2D26B7F}"/>
              </a:ext>
            </a:extLst>
          </p:cNvPr>
          <p:cNvSpPr/>
          <p:nvPr>
            <p:custDataLst>
              <p:tags r:id="rId55"/>
            </p:custDataLst>
          </p:nvPr>
        </p:nvSpPr>
        <p:spPr>
          <a:xfrm>
            <a:off x="7612798" y="3528000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0" name="Elbow Connector 99">
            <a:extLst>
              <a:ext uri="{FF2B5EF4-FFF2-40B4-BE49-F238E27FC236}">
                <a16:creationId xmlns:a16="http://schemas.microsoft.com/office/drawing/2014/main" id="{C2C92662-21CB-E048-A0ED-42AACE535455}"/>
              </a:ext>
            </a:extLst>
          </p:cNvPr>
          <p:cNvCxnSpPr>
            <a:cxnSpLocks/>
            <a:stCxn id="75" idx="2"/>
          </p:cNvCxnSpPr>
          <p:nvPr/>
        </p:nvCxnSpPr>
        <p:spPr>
          <a:xfrm rot="16200000" flipH="1">
            <a:off x="6311730" y="3462426"/>
            <a:ext cx="1983538" cy="117223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>
            <a:extLst>
              <a:ext uri="{FF2B5EF4-FFF2-40B4-BE49-F238E27FC236}">
                <a16:creationId xmlns:a16="http://schemas.microsoft.com/office/drawing/2014/main" id="{F96EF571-7942-7C49-A597-89417EB42F38}"/>
              </a:ext>
            </a:extLst>
          </p:cNvPr>
          <p:cNvCxnSpPr>
            <a:cxnSpLocks/>
            <a:endCxn id="48" idx="1"/>
          </p:cNvCxnSpPr>
          <p:nvPr/>
        </p:nvCxnSpPr>
        <p:spPr>
          <a:xfrm rot="5400000" flipH="1" flipV="1">
            <a:off x="7971136" y="4798403"/>
            <a:ext cx="319153" cy="227114"/>
          </a:xfrm>
          <a:prstGeom prst="bentConnector2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1030A084-CB2F-FB40-B156-0E06089CC42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93396" y="3471361"/>
            <a:ext cx="732410" cy="1725222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>
            <a:extLst>
              <a:ext uri="{FF2B5EF4-FFF2-40B4-BE49-F238E27FC236}">
                <a16:creationId xmlns:a16="http://schemas.microsoft.com/office/drawing/2014/main" id="{78D2F771-233F-9645-A174-0925EA11BC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14219" y="4168597"/>
            <a:ext cx="566263" cy="116401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AA4B13DD-7B87-C342-9EC8-F2F43D4433BE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40721" y="4442558"/>
            <a:ext cx="564342" cy="606987"/>
          </a:xfrm>
          <a:prstGeom prst="bentConnector2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123">
            <a:extLst>
              <a:ext uri="{FF2B5EF4-FFF2-40B4-BE49-F238E27FC236}">
                <a16:creationId xmlns:a16="http://schemas.microsoft.com/office/drawing/2014/main" id="{16BCA029-8816-D34C-AACE-32F77C4D2EAF}"/>
              </a:ext>
            </a:extLst>
          </p:cNvPr>
          <p:cNvCxnSpPr>
            <a:cxnSpLocks/>
            <a:stCxn id="48" idx="2"/>
            <a:endCxn id="55" idx="0"/>
          </p:cNvCxnSpPr>
          <p:nvPr/>
        </p:nvCxnSpPr>
        <p:spPr>
          <a:xfrm rot="16200000" flipH="1">
            <a:off x="8049779" y="5022773"/>
            <a:ext cx="465517" cy="93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lbow Connector 137">
            <a:extLst>
              <a:ext uri="{FF2B5EF4-FFF2-40B4-BE49-F238E27FC236}">
                <a16:creationId xmlns:a16="http://schemas.microsoft.com/office/drawing/2014/main" id="{E54BAAFB-97E7-0148-925A-04532356CD1F}"/>
              </a:ext>
            </a:extLst>
          </p:cNvPr>
          <p:cNvCxnSpPr>
            <a:cxnSpLocks/>
            <a:stCxn id="48" idx="0"/>
            <a:endCxn id="19" idx="0"/>
          </p:cNvCxnSpPr>
          <p:nvPr/>
        </p:nvCxnSpPr>
        <p:spPr>
          <a:xfrm rot="16200000" flipH="1">
            <a:off x="8754781" y="4241570"/>
            <a:ext cx="1005460" cy="1950886"/>
          </a:xfrm>
          <a:prstGeom prst="bentConnector3">
            <a:avLst>
              <a:gd name="adj1" fmla="val -22736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>
            <a:extLst>
              <a:ext uri="{FF2B5EF4-FFF2-40B4-BE49-F238E27FC236}">
                <a16:creationId xmlns:a16="http://schemas.microsoft.com/office/drawing/2014/main" id="{67B28AC6-CFB3-2446-BF5E-D2551DD784AF}"/>
              </a:ext>
            </a:extLst>
          </p:cNvPr>
          <p:cNvCxnSpPr>
            <a:cxnSpLocks/>
            <a:stCxn id="44" idx="2"/>
          </p:cNvCxnSpPr>
          <p:nvPr/>
        </p:nvCxnSpPr>
        <p:spPr>
          <a:xfrm rot="16200000" flipH="1">
            <a:off x="9086313" y="4549064"/>
            <a:ext cx="1469454" cy="67787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OTLSHAPE_M_a58f29487c0343c08abcf41913e40cae_Date">
            <a:extLst>
              <a:ext uri="{FF2B5EF4-FFF2-40B4-BE49-F238E27FC236}">
                <a16:creationId xmlns:a16="http://schemas.microsoft.com/office/drawing/2014/main" id="{E336C1EC-6D34-1245-AFED-2966F1619060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9276854" y="5225162"/>
            <a:ext cx="647086" cy="2342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latin typeface="Calibri" panose="020F0502020204030204" pitchFamily="34" charset="0"/>
              </a:rPr>
              <a:t>SINE2020 ends</a:t>
            </a:r>
          </a:p>
        </p:txBody>
      </p:sp>
      <p:sp>
        <p:nvSpPr>
          <p:cNvPr id="69" name="OTLSHAPE_M_a58f29487c0343c08abcf41913e40cae_Date"/>
          <p:cNvSpPr txBox="1"/>
          <p:nvPr>
            <p:custDataLst>
              <p:tags r:id="rId57"/>
            </p:custDataLst>
          </p:nvPr>
        </p:nvSpPr>
        <p:spPr>
          <a:xfrm>
            <a:off x="8046959" y="4883927"/>
            <a:ext cx="1456569" cy="32790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Software performance &amp;</a:t>
            </a:r>
          </a:p>
          <a:p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Integration testing validated</a:t>
            </a:r>
          </a:p>
        </p:txBody>
      </p:sp>
      <p:sp>
        <p:nvSpPr>
          <p:cNvPr id="190" name="OTLSHAPE_M_a58f29487c0343c08abcf41913e40cae_Shape">
            <a:extLst>
              <a:ext uri="{FF2B5EF4-FFF2-40B4-BE49-F238E27FC236}">
                <a16:creationId xmlns:a16="http://schemas.microsoft.com/office/drawing/2014/main" id="{FDF5F0FC-3DA2-4A4A-88C9-5916E25E0EDD}"/>
              </a:ext>
            </a:extLst>
          </p:cNvPr>
          <p:cNvSpPr/>
          <p:nvPr>
            <p:custDataLst>
              <p:tags r:id="rId58"/>
            </p:custDataLst>
          </p:nvPr>
        </p:nvSpPr>
        <p:spPr>
          <a:xfrm>
            <a:off x="6455709" y="3883858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1" name="OTLSHAPE_M_a58f29487c0343c08abcf41913e40cae_Shape">
            <a:extLst>
              <a:ext uri="{FF2B5EF4-FFF2-40B4-BE49-F238E27FC236}">
                <a16:creationId xmlns:a16="http://schemas.microsoft.com/office/drawing/2014/main" id="{35015EDD-1D19-0D4E-819C-224D9065BC9F}"/>
              </a:ext>
            </a:extLst>
          </p:cNvPr>
          <p:cNvSpPr/>
          <p:nvPr>
            <p:custDataLst>
              <p:tags r:id="rId59"/>
            </p:custDataLst>
          </p:nvPr>
        </p:nvSpPr>
        <p:spPr>
          <a:xfrm>
            <a:off x="6777543" y="4428000"/>
            <a:ext cx="75600" cy="7620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2" name="OTLSHAPE_M_a58f29487c0343c08abcf41913e40cae_Shape">
            <a:extLst>
              <a:ext uri="{FF2B5EF4-FFF2-40B4-BE49-F238E27FC236}">
                <a16:creationId xmlns:a16="http://schemas.microsoft.com/office/drawing/2014/main" id="{79C76E17-9643-834D-8968-B8B6230A3D7B}"/>
              </a:ext>
            </a:extLst>
          </p:cNvPr>
          <p:cNvSpPr/>
          <p:nvPr>
            <p:custDataLst>
              <p:tags r:id="rId60"/>
            </p:custDataLst>
          </p:nvPr>
        </p:nvSpPr>
        <p:spPr>
          <a:xfrm>
            <a:off x="7271396" y="4428000"/>
            <a:ext cx="75600" cy="7620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3" name="OTLSHAPE_M_a58f29487c0343c08abcf41913e40cae_Shape">
            <a:extLst>
              <a:ext uri="{FF2B5EF4-FFF2-40B4-BE49-F238E27FC236}">
                <a16:creationId xmlns:a16="http://schemas.microsoft.com/office/drawing/2014/main" id="{4F2DA39B-C570-2746-86F9-8C30E7B28A58}"/>
              </a:ext>
            </a:extLst>
          </p:cNvPr>
          <p:cNvSpPr/>
          <p:nvPr>
            <p:custDataLst>
              <p:tags r:id="rId61"/>
            </p:custDataLst>
          </p:nvPr>
        </p:nvSpPr>
        <p:spPr>
          <a:xfrm>
            <a:off x="6111186" y="5040000"/>
            <a:ext cx="75600" cy="76200"/>
          </a:xfrm>
          <a:prstGeom prst="rect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4" name="OTLSHAPE_M_a58f29487c0343c08abcf41913e40cae_Shape">
            <a:extLst>
              <a:ext uri="{FF2B5EF4-FFF2-40B4-BE49-F238E27FC236}">
                <a16:creationId xmlns:a16="http://schemas.microsoft.com/office/drawing/2014/main" id="{AE15C4E4-0EF3-694D-AAB3-7567B06349A5}"/>
              </a:ext>
            </a:extLst>
          </p:cNvPr>
          <p:cNvSpPr/>
          <p:nvPr>
            <p:custDataLst>
              <p:tags r:id="rId62"/>
            </p:custDataLst>
          </p:nvPr>
        </p:nvSpPr>
        <p:spPr>
          <a:xfrm>
            <a:off x="7944404" y="5040000"/>
            <a:ext cx="75600" cy="76200"/>
          </a:xfrm>
          <a:prstGeom prst="rect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98" name="OTLSHAPE_T_7c518fb37f2142bb8e0445920d0403b5_HorizontalConnector1">
            <a:extLst>
              <a:ext uri="{FF2B5EF4-FFF2-40B4-BE49-F238E27FC236}">
                <a16:creationId xmlns:a16="http://schemas.microsoft.com/office/drawing/2014/main" id="{9E0BBC62-797A-344D-91D3-181FF9F26CAB}"/>
              </a:ext>
            </a:extLst>
          </p:cNvPr>
          <p:cNvCxnSpPr>
            <a:cxnSpLocks/>
          </p:cNvCxnSpPr>
          <p:nvPr>
            <p:custDataLst>
              <p:tags r:id="rId63"/>
            </p:custDataLst>
          </p:nvPr>
        </p:nvCxnSpPr>
        <p:spPr>
          <a:xfrm flipV="1">
            <a:off x="2502710" y="6344800"/>
            <a:ext cx="7776000" cy="36528"/>
          </a:xfrm>
          <a:prstGeom prst="line">
            <a:avLst/>
          </a:prstGeom>
          <a:ln w="9525" cap="flat" cmpd="sng" algn="ctr">
            <a:solidFill>
              <a:srgbClr val="FF8AD8">
                <a:alpha val="47843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OTLSHAPE_T_be3ae38f60b3402d8a13f1e91eec41f5_Title">
            <a:extLst>
              <a:ext uri="{FF2B5EF4-FFF2-40B4-BE49-F238E27FC236}">
                <a16:creationId xmlns:a16="http://schemas.microsoft.com/office/drawing/2014/main" id="{6F347AA5-53C6-8240-A04A-AEABE6BAA665}"/>
              </a:ext>
            </a:extLst>
          </p:cNvPr>
          <p:cNvSpPr txBox="1">
            <a:spLocks/>
          </p:cNvSpPr>
          <p:nvPr>
            <p:custDataLst>
              <p:tags r:id="rId64"/>
            </p:custDataLst>
          </p:nvPr>
        </p:nvSpPr>
        <p:spPr>
          <a:xfrm>
            <a:off x="1674711" y="6284060"/>
            <a:ext cx="953385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dirty="0">
                <a:solidFill>
                  <a:srgbClr val="FF8AD8"/>
                </a:solidFill>
                <a:latin typeface="Calibri" panose="020F0502020204030204" pitchFamily="34" charset="0"/>
              </a:rPr>
              <a:t>External dep</a:t>
            </a:r>
          </a:p>
        </p:txBody>
      </p:sp>
      <p:pic>
        <p:nvPicPr>
          <p:cNvPr id="207" name="Picture 206">
            <a:extLst>
              <a:ext uri="{FF2B5EF4-FFF2-40B4-BE49-F238E27FC236}">
                <a16:creationId xmlns:a16="http://schemas.microsoft.com/office/drawing/2014/main" id="{B795A4BA-8668-B141-9C9D-6D22AA262CB9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35" y="1628801"/>
            <a:ext cx="6835513" cy="640163"/>
          </a:xfrm>
          <a:prstGeom prst="rect">
            <a:avLst/>
          </a:prstGeom>
        </p:spPr>
      </p:pic>
      <p:sp>
        <p:nvSpPr>
          <p:cNvPr id="214" name="OTLSHAPE_M_a58f29487c0343c08abcf41913e40cae_Shape">
            <a:extLst>
              <a:ext uri="{FF2B5EF4-FFF2-40B4-BE49-F238E27FC236}">
                <a16:creationId xmlns:a16="http://schemas.microsoft.com/office/drawing/2014/main" id="{CF7A27C9-83FA-D444-AEC0-95A3A3130647}"/>
              </a:ext>
            </a:extLst>
          </p:cNvPr>
          <p:cNvSpPr/>
          <p:nvPr>
            <p:custDataLst>
              <p:tags r:id="rId65"/>
            </p:custDataLst>
          </p:nvPr>
        </p:nvSpPr>
        <p:spPr>
          <a:xfrm>
            <a:off x="10168313" y="6306618"/>
            <a:ext cx="75600" cy="76200"/>
          </a:xfrm>
          <a:prstGeom prst="rect">
            <a:avLst/>
          </a:prstGeom>
          <a:solidFill>
            <a:srgbClr val="FF8AD8"/>
          </a:solidFill>
          <a:ln w="12700" cap="flat" cmpd="sng" algn="ctr">
            <a:solidFill>
              <a:srgbClr val="FF8AD8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TLSHAPE_M_a58f29487c0343c08abcf41913e40cae_Shape">
            <a:extLst>
              <a:ext uri="{FF2B5EF4-FFF2-40B4-BE49-F238E27FC236}">
                <a16:creationId xmlns:a16="http://schemas.microsoft.com/office/drawing/2014/main" id="{662BF9F3-0713-974E-BA61-7700D3B74D76}"/>
              </a:ext>
            </a:extLst>
          </p:cNvPr>
          <p:cNvSpPr/>
          <p:nvPr>
            <p:custDataLst>
              <p:tags r:id="rId66"/>
            </p:custDataLst>
          </p:nvPr>
        </p:nvSpPr>
        <p:spPr>
          <a:xfrm>
            <a:off x="5785432" y="6324964"/>
            <a:ext cx="75600" cy="76200"/>
          </a:xfrm>
          <a:prstGeom prst="rect">
            <a:avLst/>
          </a:prstGeom>
          <a:solidFill>
            <a:srgbClr val="FF8AD8"/>
          </a:solidFill>
          <a:ln w="12700" cap="flat" cmpd="sng" algn="ctr">
            <a:solidFill>
              <a:srgbClr val="FF8AD8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D138C3E-2E2B-C84A-B10C-6396D24F7F8F}"/>
              </a:ext>
            </a:extLst>
          </p:cNvPr>
          <p:cNvSpPr/>
          <p:nvPr/>
        </p:nvSpPr>
        <p:spPr>
          <a:xfrm>
            <a:off x="2424385" y="4604485"/>
            <a:ext cx="1753664" cy="67085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>
                <a:solidFill>
                  <a:schemeClr val="tx1"/>
                </a:solidFill>
              </a:rPr>
              <a:t>Data </a:t>
            </a:r>
            <a:r>
              <a:rPr lang="sv-SE" dirty="0" err="1">
                <a:solidFill>
                  <a:schemeClr val="tx1"/>
                </a:solidFill>
              </a:rPr>
              <a:t>processing</a:t>
            </a:r>
            <a:r>
              <a:rPr lang="sv-SE" dirty="0">
                <a:solidFill>
                  <a:schemeClr val="tx1"/>
                </a:solidFill>
              </a:rPr>
              <a:t> for </a:t>
            </a:r>
            <a:r>
              <a:rPr lang="sv-SE" dirty="0" err="1">
                <a:solidFill>
                  <a:schemeClr val="tx1"/>
                </a:solidFill>
              </a:rPr>
              <a:t>some</a:t>
            </a:r>
            <a:r>
              <a:rPr lang="sv-SE" dirty="0">
                <a:solidFill>
                  <a:schemeClr val="tx1"/>
                </a:solidFill>
              </a:rPr>
              <a:t> flux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5FDA0A-E42C-8742-9387-06FA8D2B6B13}"/>
              </a:ext>
            </a:extLst>
          </p:cNvPr>
          <p:cNvCxnSpPr>
            <a:cxnSpLocks/>
            <a:stCxn id="12" idx="3"/>
            <a:endCxn id="45" idx="1"/>
          </p:cNvCxnSpPr>
          <p:nvPr/>
        </p:nvCxnSpPr>
        <p:spPr>
          <a:xfrm flipV="1">
            <a:off x="4178049" y="4823351"/>
            <a:ext cx="1109388" cy="1165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888DBBE8-27EA-0349-B057-E33C5E5122A8}"/>
              </a:ext>
            </a:extLst>
          </p:cNvPr>
          <p:cNvSpPr/>
          <p:nvPr/>
        </p:nvSpPr>
        <p:spPr>
          <a:xfrm>
            <a:off x="6202239" y="5744102"/>
            <a:ext cx="3796900" cy="9514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tx1"/>
                </a:solidFill>
              </a:rPr>
              <a:t>Data </a:t>
            </a:r>
            <a:r>
              <a:rPr lang="sv-SE" dirty="0" err="1">
                <a:solidFill>
                  <a:schemeClr val="tx1"/>
                </a:solidFill>
              </a:rPr>
              <a:t>processing</a:t>
            </a:r>
            <a:r>
              <a:rPr lang="sv-SE" dirty="0">
                <a:solidFill>
                  <a:schemeClr val="tx1"/>
                </a:solidFill>
              </a:rPr>
              <a:t> for </a:t>
            </a:r>
            <a:r>
              <a:rPr lang="sv-SE" dirty="0" err="1">
                <a:solidFill>
                  <a:schemeClr val="tx1"/>
                </a:solidFill>
              </a:rPr>
              <a:t>expected</a:t>
            </a:r>
            <a:r>
              <a:rPr lang="sv-SE" dirty="0">
                <a:solidFill>
                  <a:schemeClr val="tx1"/>
                </a:solidFill>
              </a:rPr>
              <a:t> flux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tx1"/>
                </a:solidFill>
              </a:rPr>
              <a:t>Batch</a:t>
            </a:r>
            <a:r>
              <a:rPr lang="sv-SE" dirty="0">
                <a:solidFill>
                  <a:schemeClr val="tx1"/>
                </a:solidFill>
              </a:rPr>
              <a:t> post-</a:t>
            </a:r>
            <a:r>
              <a:rPr lang="sv-SE" dirty="0" err="1">
                <a:solidFill>
                  <a:schemeClr val="tx1"/>
                </a:solidFill>
              </a:rPr>
              <a:t>processing</a:t>
            </a:r>
            <a:endParaRPr lang="sv-SE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tx1"/>
                </a:solidFill>
              </a:rPr>
              <a:t>Full integration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A93AD1B-D6DB-524C-9C4B-3D50AF2D3EF6}"/>
              </a:ext>
            </a:extLst>
          </p:cNvPr>
          <p:cNvCxnSpPr>
            <a:cxnSpLocks/>
            <a:stCxn id="101" idx="0"/>
            <a:endCxn id="121" idx="4"/>
          </p:cNvCxnSpPr>
          <p:nvPr/>
        </p:nvCxnSpPr>
        <p:spPr>
          <a:xfrm flipV="1">
            <a:off x="8100690" y="5559692"/>
            <a:ext cx="157529" cy="1844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20">
            <a:extLst>
              <a:ext uri="{FF2B5EF4-FFF2-40B4-BE49-F238E27FC236}">
                <a16:creationId xmlns:a16="http://schemas.microsoft.com/office/drawing/2014/main" id="{8EDA7BD1-F473-1740-A8E7-4971F67229AB}"/>
              </a:ext>
            </a:extLst>
          </p:cNvPr>
          <p:cNvSpPr/>
          <p:nvPr/>
        </p:nvSpPr>
        <p:spPr>
          <a:xfrm>
            <a:off x="7742553" y="4604485"/>
            <a:ext cx="1031330" cy="95520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9BFCCB7-59A5-6543-BA49-CBE148BBD664}"/>
              </a:ext>
            </a:extLst>
          </p:cNvPr>
          <p:cNvSpPr/>
          <p:nvPr/>
        </p:nvSpPr>
        <p:spPr>
          <a:xfrm>
            <a:off x="6595940" y="3993602"/>
            <a:ext cx="1031330" cy="95520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DMSC integration milestones – on track  </a:t>
            </a:r>
            <a:r>
              <a:rPr lang="en-GB" sz="1800" dirty="0"/>
              <a:t>(v.5 – April 2018)</a:t>
            </a:r>
          </a:p>
        </p:txBody>
      </p:sp>
      <p:sp>
        <p:nvSpPr>
          <p:cNvPr id="139" name="OTLSHAPE_T_be3ae38f60b3402d8a13f1e91eec41f5_Title">
            <a:extLst>
              <a:ext uri="{FF2B5EF4-FFF2-40B4-BE49-F238E27FC236}">
                <a16:creationId xmlns:a16="http://schemas.microsoft.com/office/drawing/2014/main" id="{E8816797-306F-A946-B6A1-A68D8043552C}"/>
              </a:ext>
            </a:extLst>
          </p:cNvPr>
          <p:cNvSpPr txBox="1">
            <a:spLocks/>
          </p:cNvSpPr>
          <p:nvPr>
            <p:custDataLst>
              <p:tags r:id="rId67"/>
            </p:custDataLst>
          </p:nvPr>
        </p:nvSpPr>
        <p:spPr>
          <a:xfrm>
            <a:off x="1674710" y="5733836"/>
            <a:ext cx="762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400" b="1" spc="-6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0. DMSC</a:t>
            </a:r>
          </a:p>
        </p:txBody>
      </p:sp>
      <p:cxnSp>
        <p:nvCxnSpPr>
          <p:cNvPr id="141" name="Elbow Connector 140">
            <a:extLst>
              <a:ext uri="{FF2B5EF4-FFF2-40B4-BE49-F238E27FC236}">
                <a16:creationId xmlns:a16="http://schemas.microsoft.com/office/drawing/2014/main" id="{4B638E54-65D0-3842-B196-02805F1627B0}"/>
              </a:ext>
            </a:extLst>
          </p:cNvPr>
          <p:cNvCxnSpPr>
            <a:cxnSpLocks/>
            <a:stCxn id="55" idx="2"/>
          </p:cNvCxnSpPr>
          <p:nvPr/>
        </p:nvCxnSpPr>
        <p:spPr>
          <a:xfrm rot="16200000" flipH="1">
            <a:off x="9015067" y="15116846"/>
            <a:ext cx="387008" cy="1851132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A43DCA67-9C63-3B48-94C9-CF1B8E0741EF}"/>
              </a:ext>
            </a:extLst>
          </p:cNvPr>
          <p:cNvSpPr/>
          <p:nvPr/>
        </p:nvSpPr>
        <p:spPr>
          <a:xfrm>
            <a:off x="8400803" y="3166381"/>
            <a:ext cx="1699841" cy="71368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err="1">
                <a:solidFill>
                  <a:schemeClr val="tx1"/>
                </a:solidFill>
              </a:rPr>
              <a:t>Mantid</a:t>
            </a:r>
            <a:r>
              <a:rPr lang="sv-SE" dirty="0">
                <a:solidFill>
                  <a:schemeClr val="tx1"/>
                </a:solidFill>
              </a:rPr>
              <a:t> data </a:t>
            </a:r>
            <a:r>
              <a:rPr lang="sv-SE" dirty="0" err="1">
                <a:solidFill>
                  <a:schemeClr val="tx1"/>
                </a:solidFill>
              </a:rPr>
              <a:t>views</a:t>
            </a:r>
            <a:r>
              <a:rPr lang="sv-SE" dirty="0">
                <a:solidFill>
                  <a:schemeClr val="tx1"/>
                </a:solidFill>
              </a:rPr>
              <a:t> in NICOS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1BE4A92-6844-7147-9F3C-12BFCCB9E8FB}"/>
              </a:ext>
            </a:extLst>
          </p:cNvPr>
          <p:cNvCxnSpPr>
            <a:cxnSpLocks/>
            <a:stCxn id="103" idx="7"/>
            <a:endCxn id="106" idx="1"/>
          </p:cNvCxnSpPr>
          <p:nvPr/>
        </p:nvCxnSpPr>
        <p:spPr>
          <a:xfrm flipV="1">
            <a:off x="7474205" y="3523226"/>
            <a:ext cx="926598" cy="6102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321D9D8-9466-F54C-8731-806E92ECCE8A}"/>
              </a:ext>
            </a:extLst>
          </p:cNvPr>
          <p:cNvSpPr txBox="1"/>
          <p:nvPr/>
        </p:nvSpPr>
        <p:spPr>
          <a:xfrm>
            <a:off x="2787629" y="4213455"/>
            <a:ext cx="915572" cy="369332"/>
          </a:xfrm>
          <a:prstGeom prst="rect">
            <a:avLst/>
          </a:prstGeom>
          <a:solidFill>
            <a:srgbClr val="002AAF"/>
          </a:solidFill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SANS2d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3D777D4-37DE-6644-8C4A-A5F35CB1A904}"/>
              </a:ext>
            </a:extLst>
          </p:cNvPr>
          <p:cNvSpPr txBox="1"/>
          <p:nvPr/>
        </p:nvSpPr>
        <p:spPr>
          <a:xfrm>
            <a:off x="9991957" y="6135231"/>
            <a:ext cx="1310359" cy="369332"/>
          </a:xfrm>
          <a:prstGeom prst="rect">
            <a:avLst/>
          </a:prstGeom>
          <a:solidFill>
            <a:srgbClr val="002AAF"/>
          </a:solidFill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chemeClr val="bg1"/>
                </a:solidFill>
              </a:rPr>
              <a:t>LoKI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McStas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B7080625-3759-4041-B954-D848D0423B50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34753" y="5254735"/>
            <a:ext cx="5866251" cy="151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7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68FC5B63-829C-2A48-96EB-798EBE987680}"/>
              </a:ext>
            </a:extLst>
          </p:cNvPr>
          <p:cNvSpPr/>
          <p:nvPr/>
        </p:nvSpPr>
        <p:spPr>
          <a:xfrm>
            <a:off x="1559496" y="4323625"/>
            <a:ext cx="8863727" cy="1299102"/>
          </a:xfrm>
          <a:prstGeom prst="roundRect">
            <a:avLst/>
          </a:prstGeom>
          <a:solidFill>
            <a:srgbClr val="DBEEF4">
              <a:alpha val="50196"/>
            </a:srgbClr>
          </a:solidFill>
          <a:ln w="63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2CFC5B3-F03C-C544-813B-ECEECBC12CA7}"/>
              </a:ext>
            </a:extLst>
          </p:cNvPr>
          <p:cNvSpPr/>
          <p:nvPr/>
        </p:nvSpPr>
        <p:spPr>
          <a:xfrm>
            <a:off x="7742553" y="4604485"/>
            <a:ext cx="1031330" cy="9552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4" name="Straight Connector 63"/>
          <p:cNvCxnSpPr/>
          <p:nvPr/>
        </p:nvCxnSpPr>
        <p:spPr>
          <a:xfrm>
            <a:off x="6117328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1A5D899E-22B6-FA48-917A-638F81CB610A}"/>
              </a:ext>
            </a:extLst>
          </p:cNvPr>
          <p:cNvSpPr/>
          <p:nvPr/>
        </p:nvSpPr>
        <p:spPr>
          <a:xfrm>
            <a:off x="5265024" y="4471205"/>
            <a:ext cx="1031330" cy="9552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0" name="OTLSHAPE_T_7c518fb37f2142bb8e0445920d0403b5_HorizontalConnector1">
            <a:extLst>
              <a:ext uri="{FF2B5EF4-FFF2-40B4-BE49-F238E27FC236}">
                <a16:creationId xmlns:a16="http://schemas.microsoft.com/office/drawing/2014/main" id="{F6483F81-1416-1749-9BD2-0FC70265D1DB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2456953" y="5837259"/>
            <a:ext cx="7776000" cy="0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5B74E0D1-F62D-F841-880C-295479D4727E}"/>
              </a:ext>
            </a:extLst>
          </p:cNvPr>
          <p:cNvSpPr/>
          <p:nvPr/>
        </p:nvSpPr>
        <p:spPr>
          <a:xfrm>
            <a:off x="6593910" y="3993602"/>
            <a:ext cx="1031330" cy="95520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7" name="Straight Connector 76"/>
          <p:cNvCxnSpPr/>
          <p:nvPr/>
        </p:nvCxnSpPr>
        <p:spPr>
          <a:xfrm>
            <a:off x="4626676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313837" y="2160000"/>
            <a:ext cx="10051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3721718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722723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23268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17992" y="2160000"/>
            <a:ext cx="24088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615945" y="2160000"/>
            <a:ext cx="35906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21259" y="2160000"/>
            <a:ext cx="17118" cy="424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OTLSHAPE_T_06a6a20021ea4acdac20b41f7b37b0dd_HorizontalConnector1"/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2502710" y="2996952"/>
            <a:ext cx="7776000" cy="2202"/>
          </a:xfrm>
          <a:prstGeom prst="line">
            <a:avLst/>
          </a:prstGeom>
          <a:ln w="9525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OTLSHAPE_T_be3ae38f60b3402d8a13f1e91eec41f5_HorizontalConnector1"/>
          <p:cNvCxnSpPr>
            <a:cxnSpLocks/>
          </p:cNvCxnSpPr>
          <p:nvPr>
            <p:custDataLst>
              <p:tags r:id="rId3"/>
            </p:custDataLst>
          </p:nvPr>
        </p:nvCxnSpPr>
        <p:spPr>
          <a:xfrm flipV="1">
            <a:off x="2502710" y="2420888"/>
            <a:ext cx="7776000" cy="20510"/>
          </a:xfrm>
          <a:prstGeom prst="line">
            <a:avLst/>
          </a:prstGeom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TLSHAPE_M_a58f29487c0343c08abcf41913e40cae_Date"/>
          <p:cNvSpPr txBox="1"/>
          <p:nvPr>
            <p:custDataLst>
              <p:tags r:id="rId4"/>
            </p:custDataLst>
          </p:nvPr>
        </p:nvSpPr>
        <p:spPr>
          <a:xfrm>
            <a:off x="5317204" y="2270580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pPr algn="ctr"/>
            <a:r>
              <a:rPr lang="en-US" sz="1000" spc="-8" dirty="0">
                <a:solidFill>
                  <a:schemeClr val="accent6"/>
                </a:solidFill>
                <a:latin typeface="Calibri" panose="020F0502020204030204" pitchFamily="34" charset="0"/>
              </a:rPr>
              <a:t>Start procurement</a:t>
            </a:r>
          </a:p>
        </p:txBody>
      </p:sp>
      <p:sp>
        <p:nvSpPr>
          <p:cNvPr id="17" name="OTLSHAPE_M_a58f29487c0343c08abcf41913e40cae_Shape"/>
          <p:cNvSpPr/>
          <p:nvPr>
            <p:custDataLst>
              <p:tags r:id="rId5"/>
            </p:custDataLst>
          </p:nvPr>
        </p:nvSpPr>
        <p:spPr>
          <a:xfrm>
            <a:off x="5172243" y="2412000"/>
            <a:ext cx="75600" cy="76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endParaRPr lang="en-US"/>
          </a:p>
        </p:txBody>
      </p:sp>
      <p:sp>
        <p:nvSpPr>
          <p:cNvPr id="18" name="OTLSHAPE_M_93afb554552a4221a5380f7919409aa7_Title"/>
          <p:cNvSpPr txBox="1"/>
          <p:nvPr>
            <p:custDataLst>
              <p:tags r:id="rId6"/>
            </p:custDataLst>
          </p:nvPr>
        </p:nvSpPr>
        <p:spPr>
          <a:xfrm>
            <a:off x="9149660" y="5816920"/>
            <a:ext cx="1145314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100" b="1" u="sng" spc="-8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DMSC ready for BOI</a:t>
            </a:r>
          </a:p>
        </p:txBody>
      </p:sp>
      <p:sp>
        <p:nvSpPr>
          <p:cNvPr id="19" name="OTLSHAPE_M_93afb554552a4221a5380f7919409aa7_Shape"/>
          <p:cNvSpPr/>
          <p:nvPr>
            <p:custDataLst>
              <p:tags r:id="rId7"/>
            </p:custDataLst>
          </p:nvPr>
        </p:nvSpPr>
        <p:spPr>
          <a:xfrm>
            <a:off x="10171507" y="5719743"/>
            <a:ext cx="122895" cy="12336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TLSHAPE_T_7c518fb37f2142bb8e0445920d0403b5_Title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674711" y="2348880"/>
            <a:ext cx="1277177" cy="1692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4" dirty="0">
                <a:solidFill>
                  <a:schemeClr val="accent6"/>
                </a:solidFill>
                <a:latin typeface="Calibri" panose="020F0502020204030204" pitchFamily="34" charset="0"/>
              </a:rPr>
              <a:t>1. </a:t>
            </a:r>
            <a:r>
              <a:rPr lang="en-US" sz="1100" b="1" spc="-4" dirty="0" err="1">
                <a:solidFill>
                  <a:schemeClr val="accent6"/>
                </a:solidFill>
                <a:latin typeface="Calibri" panose="020F0502020204030204" pitchFamily="34" charset="0"/>
              </a:rPr>
              <a:t>Cph</a:t>
            </a:r>
            <a:r>
              <a:rPr lang="en-US" sz="1100" b="1" spc="-4" dirty="0">
                <a:solidFill>
                  <a:schemeClr val="accent6"/>
                </a:solidFill>
                <a:latin typeface="Calibri" panose="020F0502020204030204" pitchFamily="34" charset="0"/>
              </a:rPr>
              <a:t> server room</a:t>
            </a:r>
          </a:p>
        </p:txBody>
      </p:sp>
      <p:sp>
        <p:nvSpPr>
          <p:cNvPr id="22" name="OTLSHAPE_T_06a6a20021ea4acdac20b41f7b37b0dd_Title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674710" y="2899760"/>
            <a:ext cx="1157176" cy="1692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100" b="1" spc="-6" dirty="0">
                <a:solidFill>
                  <a:srgbClr val="2E75B6"/>
                </a:solidFill>
                <a:latin typeface="Calibri" panose="020F0502020204030204" pitchFamily="34" charset="0"/>
              </a:rPr>
              <a:t>2. Lund server room</a:t>
            </a:r>
          </a:p>
        </p:txBody>
      </p:sp>
      <p:sp>
        <p:nvSpPr>
          <p:cNvPr id="23" name="OTLSHAPE_M_a58f29487c0343c08abcf41913e40cae_Date"/>
          <p:cNvSpPr txBox="1"/>
          <p:nvPr>
            <p:custDataLst>
              <p:tags r:id="rId10"/>
            </p:custDataLst>
          </p:nvPr>
        </p:nvSpPr>
        <p:spPr>
          <a:xfrm>
            <a:off x="6670542" y="2272896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pPr algn="ctr"/>
            <a:r>
              <a:rPr lang="en-US" sz="1000" spc="-8" dirty="0">
                <a:solidFill>
                  <a:schemeClr val="accent6"/>
                </a:solidFill>
                <a:latin typeface="Calibri" panose="020F0502020204030204" pitchFamily="34" charset="0"/>
              </a:rPr>
              <a:t>Procurement complete</a:t>
            </a:r>
          </a:p>
        </p:txBody>
      </p:sp>
      <p:sp>
        <p:nvSpPr>
          <p:cNvPr id="24" name="OTLSHAPE_M_a58f29487c0343c08abcf41913e40cae_Shape"/>
          <p:cNvSpPr/>
          <p:nvPr>
            <p:custDataLst>
              <p:tags r:id="rId11"/>
            </p:custDataLst>
          </p:nvPr>
        </p:nvSpPr>
        <p:spPr>
          <a:xfrm>
            <a:off x="6402985" y="2412000"/>
            <a:ext cx="75600" cy="76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endParaRPr lang="en-US"/>
          </a:p>
        </p:txBody>
      </p:sp>
      <p:sp>
        <p:nvSpPr>
          <p:cNvPr id="25" name="OTLSHAPE_M_a58f29487c0343c08abcf41913e40cae_Date"/>
          <p:cNvSpPr txBox="1"/>
          <p:nvPr>
            <p:custDataLst>
              <p:tags r:id="rId12"/>
            </p:custDataLst>
          </p:nvPr>
        </p:nvSpPr>
        <p:spPr>
          <a:xfrm>
            <a:off x="8141482" y="2261642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pPr algn="ctr"/>
            <a:r>
              <a:rPr lang="en-US" sz="1000" spc="-8" dirty="0">
                <a:solidFill>
                  <a:schemeClr val="accent6"/>
                </a:solidFill>
                <a:latin typeface="Calibri" panose="020F0502020204030204" pitchFamily="34" charset="0"/>
              </a:rPr>
              <a:t>Server room tested and validated</a:t>
            </a:r>
          </a:p>
        </p:txBody>
      </p:sp>
      <p:sp>
        <p:nvSpPr>
          <p:cNvPr id="26" name="OTLSHAPE_M_a58f29487c0343c08abcf41913e40cae_Shape"/>
          <p:cNvSpPr/>
          <p:nvPr>
            <p:custDataLst>
              <p:tags r:id="rId13"/>
            </p:custDataLst>
          </p:nvPr>
        </p:nvSpPr>
        <p:spPr>
          <a:xfrm>
            <a:off x="7611318" y="2412000"/>
            <a:ext cx="75600" cy="76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endParaRPr lang="en-US"/>
          </a:p>
        </p:txBody>
      </p:sp>
      <p:sp>
        <p:nvSpPr>
          <p:cNvPr id="27" name="OTLSHAPE_M_a58f29487c0343c08abcf41913e40cae_Date"/>
          <p:cNvSpPr txBox="1"/>
          <p:nvPr>
            <p:custDataLst>
              <p:tags r:id="rId14"/>
            </p:custDataLst>
          </p:nvPr>
        </p:nvSpPr>
        <p:spPr>
          <a:xfrm>
            <a:off x="9055069" y="2483514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6"/>
                </a:solidFill>
                <a:latin typeface="Calibri" panose="020F0502020204030204" pitchFamily="34" charset="0"/>
              </a:rPr>
              <a:t>Hardware and link</a:t>
            </a:r>
          </a:p>
          <a:p>
            <a:r>
              <a:rPr lang="en-US" sz="1000" spc="-8" dirty="0">
                <a:solidFill>
                  <a:schemeClr val="accent6"/>
                </a:solidFill>
                <a:latin typeface="Calibri" panose="020F0502020204030204" pitchFamily="34" charset="0"/>
              </a:rPr>
              <a:t>installed and configured</a:t>
            </a:r>
          </a:p>
        </p:txBody>
      </p:sp>
      <p:sp>
        <p:nvSpPr>
          <p:cNvPr id="28" name="OTLSHAPE_M_a58f29487c0343c08abcf41913e40cae_Shape"/>
          <p:cNvSpPr/>
          <p:nvPr>
            <p:custDataLst>
              <p:tags r:id="rId15"/>
            </p:custDataLst>
          </p:nvPr>
        </p:nvSpPr>
        <p:spPr>
          <a:xfrm>
            <a:off x="9055070" y="2412000"/>
            <a:ext cx="75600" cy="76200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endParaRPr lang="en-US"/>
          </a:p>
        </p:txBody>
      </p:sp>
      <p:cxnSp>
        <p:nvCxnSpPr>
          <p:cNvPr id="29" name="OTLSHAPE_T_06a6a20021ea4acdac20b41f7b37b0dd_HorizontalConnector1"/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2502710" y="4728912"/>
            <a:ext cx="7776000" cy="30168"/>
          </a:xfrm>
          <a:prstGeom prst="line">
            <a:avLst/>
          </a:prstGeom>
          <a:ln w="9525" cap="flat" cmpd="sng" algn="ctr">
            <a:solidFill>
              <a:srgbClr val="CDCDFA">
                <a:alpha val="77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OTLSHAPE_T_be3ae38f60b3402d8a13f1e91eec41f5_HorizontalConnector1"/>
          <p:cNvCxnSpPr>
            <a:cxnSpLocks/>
          </p:cNvCxnSpPr>
          <p:nvPr>
            <p:custDataLst>
              <p:tags r:id="rId17"/>
            </p:custDataLst>
          </p:nvPr>
        </p:nvCxnSpPr>
        <p:spPr>
          <a:xfrm flipV="1">
            <a:off x="2502710" y="4128626"/>
            <a:ext cx="7776000" cy="20455"/>
          </a:xfrm>
          <a:prstGeom prst="line">
            <a:avLst/>
          </a:prstGeom>
          <a:ln w="9525" cap="flat" cmpd="sng" algn="ctr">
            <a:solidFill>
              <a:schemeClr val="accent3">
                <a:alpha val="36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OTLSHAPE_T_7c518fb37f2142bb8e0445920d0403b5_HorizontalConnector1"/>
          <p:cNvCxnSpPr>
            <a:cxnSpLocks/>
          </p:cNvCxnSpPr>
          <p:nvPr>
            <p:custDataLst>
              <p:tags r:id="rId18"/>
            </p:custDataLst>
          </p:nvPr>
        </p:nvCxnSpPr>
        <p:spPr>
          <a:xfrm>
            <a:off x="2502710" y="3564480"/>
            <a:ext cx="7776000" cy="8537"/>
          </a:xfrm>
          <a:prstGeom prst="line">
            <a:avLst/>
          </a:prstGeom>
          <a:ln w="9525" cap="flat" cmpd="sng" algn="ctr">
            <a:solidFill>
              <a:srgbClr val="FF0000">
                <a:alpha val="25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TLSHAPE_T_7c518fb37f2142bb8e0445920d0403b5_Title"/>
          <p:cNvSpPr txBox="1">
            <a:spLocks/>
          </p:cNvSpPr>
          <p:nvPr>
            <p:custDataLst>
              <p:tags r:id="rId19"/>
            </p:custDataLst>
          </p:nvPr>
        </p:nvSpPr>
        <p:spPr>
          <a:xfrm>
            <a:off x="1674710" y="4051888"/>
            <a:ext cx="1274836" cy="1692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100" b="1" spc="-4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4. Experiment Control</a:t>
            </a:r>
          </a:p>
        </p:txBody>
      </p:sp>
      <p:sp>
        <p:nvSpPr>
          <p:cNvPr id="33" name="OTLSHAPE_T_be3ae38f60b3402d8a13f1e91eec41f5_Title"/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1674710" y="3475824"/>
            <a:ext cx="1161152" cy="1692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100" b="1" spc="-6" dirty="0">
                <a:solidFill>
                  <a:srgbClr val="FF0000"/>
                </a:solidFill>
                <a:latin typeface="Calibri" panose="020F0502020204030204" pitchFamily="34" charset="0"/>
              </a:rPr>
              <a:t>3. DAQ &amp; Streaming</a:t>
            </a:r>
          </a:p>
        </p:txBody>
      </p:sp>
      <p:sp>
        <p:nvSpPr>
          <p:cNvPr id="34" name="OTLSHAPE_T_06a6a20021ea4acdac20b41f7b37b0dd_Title"/>
          <p:cNvSpPr txBox="1">
            <a:spLocks/>
          </p:cNvSpPr>
          <p:nvPr>
            <p:custDataLst>
              <p:tags r:id="rId21"/>
            </p:custDataLst>
          </p:nvPr>
        </p:nvSpPr>
        <p:spPr>
          <a:xfrm>
            <a:off x="1674711" y="4627952"/>
            <a:ext cx="1033681" cy="1692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100" b="1" spc="-6" dirty="0">
                <a:solidFill>
                  <a:srgbClr val="7030A0"/>
                </a:solidFill>
                <a:latin typeface="Calibri" panose="020F0502020204030204" pitchFamily="34" charset="0"/>
              </a:rPr>
              <a:t>5. Data Reduction</a:t>
            </a:r>
          </a:p>
        </p:txBody>
      </p:sp>
      <p:sp>
        <p:nvSpPr>
          <p:cNvPr id="36" name="OTLSHAPE_M_a58f29487c0343c08abcf41913e40cae_Date"/>
          <p:cNvSpPr txBox="1"/>
          <p:nvPr>
            <p:custDataLst>
              <p:tags r:id="rId22"/>
            </p:custDataLst>
          </p:nvPr>
        </p:nvSpPr>
        <p:spPr>
          <a:xfrm>
            <a:off x="6991128" y="2833886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pPr algn="ctr"/>
            <a:r>
              <a:rPr lang="en-US" sz="1000" spc="-8" dirty="0">
                <a:solidFill>
                  <a:schemeClr val="accent5"/>
                </a:solidFill>
                <a:latin typeface="Calibri" panose="020F0502020204030204" pitchFamily="34" charset="0"/>
              </a:rPr>
              <a:t>CUB ready for installation</a:t>
            </a:r>
          </a:p>
        </p:txBody>
      </p:sp>
      <p:sp>
        <p:nvSpPr>
          <p:cNvPr id="37" name="OTLSHAPE_M_a58f29487c0343c08abcf41913e40cae_Date"/>
          <p:cNvSpPr txBox="1"/>
          <p:nvPr>
            <p:custDataLst>
              <p:tags r:id="rId23"/>
            </p:custDataLst>
          </p:nvPr>
        </p:nvSpPr>
        <p:spPr>
          <a:xfrm>
            <a:off x="4602752" y="3626778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File writer complete</a:t>
            </a:r>
          </a:p>
        </p:txBody>
      </p:sp>
      <p:sp>
        <p:nvSpPr>
          <p:cNvPr id="38" name="OTLSHAPE_M_a58f29487c0343c08abcf41913e40cae_Shape"/>
          <p:cNvSpPr/>
          <p:nvPr>
            <p:custDataLst>
              <p:tags r:id="rId24"/>
            </p:custDataLst>
          </p:nvPr>
        </p:nvSpPr>
        <p:spPr>
          <a:xfrm>
            <a:off x="4590574" y="3528000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OTLSHAPE_M_a58f29487c0343c08abcf41913e40cae_Date"/>
          <p:cNvSpPr txBox="1"/>
          <p:nvPr>
            <p:custDataLst>
              <p:tags r:id="rId25"/>
            </p:custDataLst>
          </p:nvPr>
        </p:nvSpPr>
        <p:spPr>
          <a:xfrm>
            <a:off x="5533626" y="3356992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 err="1">
                <a:solidFill>
                  <a:srgbClr val="FF0000"/>
                </a:solidFill>
                <a:latin typeface="Calibri" panose="020F0502020204030204" pitchFamily="34" charset="0"/>
              </a:rPr>
              <a:t>BrightnESS</a:t>
            </a:r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 complete</a:t>
            </a:r>
          </a:p>
        </p:txBody>
      </p:sp>
      <p:sp>
        <p:nvSpPr>
          <p:cNvPr id="40" name="OTLSHAPE_M_a58f29487c0343c08abcf41913e40cae_Shape"/>
          <p:cNvSpPr/>
          <p:nvPr>
            <p:custDataLst>
              <p:tags r:id="rId26"/>
            </p:custDataLst>
          </p:nvPr>
        </p:nvSpPr>
        <p:spPr>
          <a:xfrm>
            <a:off x="5538256" y="3528000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OTLSHAPE_M_a58f29487c0343c08abcf41913e40cae_Date"/>
          <p:cNvSpPr txBox="1"/>
          <p:nvPr>
            <p:custDataLst>
              <p:tags r:id="rId27"/>
            </p:custDataLst>
          </p:nvPr>
        </p:nvSpPr>
        <p:spPr>
          <a:xfrm>
            <a:off x="8235430" y="3634335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Data available for </a:t>
            </a:r>
          </a:p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reduction and analysis</a:t>
            </a:r>
          </a:p>
        </p:txBody>
      </p:sp>
      <p:sp>
        <p:nvSpPr>
          <p:cNvPr id="42" name="OTLSHAPE_M_a58f29487c0343c08abcf41913e40cae_Shape"/>
          <p:cNvSpPr/>
          <p:nvPr>
            <p:custDataLst>
              <p:tags r:id="rId28"/>
            </p:custDataLst>
          </p:nvPr>
        </p:nvSpPr>
        <p:spPr>
          <a:xfrm>
            <a:off x="8235901" y="3528000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3" name="OTLSHAPE_M_a58f29487c0343c08abcf41913e40cae_Date"/>
          <p:cNvSpPr txBox="1"/>
          <p:nvPr>
            <p:custDataLst>
              <p:tags r:id="rId29"/>
            </p:custDataLst>
          </p:nvPr>
        </p:nvSpPr>
        <p:spPr>
          <a:xfrm>
            <a:off x="9531701" y="4176082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Proof of </a:t>
            </a:r>
          </a:p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exp. Control </a:t>
            </a:r>
          </a:p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of DAQ</a:t>
            </a:r>
          </a:p>
        </p:txBody>
      </p:sp>
      <p:sp>
        <p:nvSpPr>
          <p:cNvPr id="44" name="OTLSHAPE_M_a58f29487c0343c08abcf41913e40cae_Shape"/>
          <p:cNvSpPr/>
          <p:nvPr>
            <p:custDataLst>
              <p:tags r:id="rId30"/>
            </p:custDataLst>
          </p:nvPr>
        </p:nvSpPr>
        <p:spPr>
          <a:xfrm>
            <a:off x="9444305" y="4077072"/>
            <a:ext cx="75600" cy="7620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5" name="OTLSHAPE_M_a58f29487c0343c08abcf41913e40cae_Date"/>
          <p:cNvSpPr txBox="1"/>
          <p:nvPr>
            <p:custDataLst>
              <p:tags r:id="rId31"/>
            </p:custDataLst>
          </p:nvPr>
        </p:nvSpPr>
        <p:spPr>
          <a:xfrm>
            <a:off x="5287437" y="4570711"/>
            <a:ext cx="1222939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Data reduced on the fly</a:t>
            </a:r>
          </a:p>
        </p:txBody>
      </p:sp>
      <p:sp>
        <p:nvSpPr>
          <p:cNvPr id="46" name="OTLSHAPE_M_a58f29487c0343c08abcf41913e40cae_Shape"/>
          <p:cNvSpPr/>
          <p:nvPr>
            <p:custDataLst>
              <p:tags r:id="rId32"/>
            </p:custDataLst>
          </p:nvPr>
        </p:nvSpPr>
        <p:spPr>
          <a:xfrm>
            <a:off x="5550121" y="4710945"/>
            <a:ext cx="75600" cy="76200"/>
          </a:xfrm>
          <a:prstGeom prst="rect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OTLSHAPE_M_a58f29487c0343c08abcf41913e40cae_Date"/>
          <p:cNvSpPr txBox="1"/>
          <p:nvPr>
            <p:custDataLst>
              <p:tags r:id="rId33"/>
            </p:custDataLst>
          </p:nvPr>
        </p:nvSpPr>
        <p:spPr>
          <a:xfrm>
            <a:off x="8305890" y="4572605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7030A0"/>
                </a:solidFill>
                <a:latin typeface="Calibri" panose="020F0502020204030204" pitchFamily="34" charset="0"/>
              </a:rPr>
              <a:t>Proof of </a:t>
            </a:r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Operation</a:t>
            </a:r>
          </a:p>
        </p:txBody>
      </p:sp>
      <p:sp>
        <p:nvSpPr>
          <p:cNvPr id="48" name="OTLSHAPE_M_a58f29487c0343c08abcf41913e40cae_Shape"/>
          <p:cNvSpPr/>
          <p:nvPr>
            <p:custDataLst>
              <p:tags r:id="rId34"/>
            </p:custDataLst>
          </p:nvPr>
        </p:nvSpPr>
        <p:spPr>
          <a:xfrm>
            <a:off x="8244268" y="4714283"/>
            <a:ext cx="75600" cy="76200"/>
          </a:xfrm>
          <a:prstGeom prst="rect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9" name="OTLSHAPE_T_06a6a20021ea4acdac20b41f7b37b0dd_HorizontalConnector1"/>
          <p:cNvCxnSpPr>
            <a:cxnSpLocks/>
          </p:cNvCxnSpPr>
          <p:nvPr>
            <p:custDataLst>
              <p:tags r:id="rId35"/>
            </p:custDataLst>
          </p:nvPr>
        </p:nvCxnSpPr>
        <p:spPr>
          <a:xfrm>
            <a:off x="2502710" y="5301208"/>
            <a:ext cx="7776000" cy="0"/>
          </a:xfrm>
          <a:prstGeom prst="line">
            <a:avLst/>
          </a:prstGeom>
          <a:ln w="9525" cap="flat" cmpd="sng" algn="ctr">
            <a:solidFill>
              <a:schemeClr val="bg1">
                <a:lumMod val="75000"/>
                <a:alpha val="77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TLSHAPE_M_a58f29487c0343c08abcf41913e40cae_Date"/>
          <p:cNvSpPr txBox="1"/>
          <p:nvPr>
            <p:custDataLst>
              <p:tags r:id="rId36"/>
            </p:custDataLst>
          </p:nvPr>
        </p:nvSpPr>
        <p:spPr>
          <a:xfrm>
            <a:off x="6108885" y="5121799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Integration  of</a:t>
            </a:r>
          </a:p>
          <a:p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Analysis &amp; reduction software</a:t>
            </a:r>
          </a:p>
        </p:txBody>
      </p:sp>
      <p:sp>
        <p:nvSpPr>
          <p:cNvPr id="53" name="OTLSHAPE_M_a58f29487c0343c08abcf41913e40cae_Shape"/>
          <p:cNvSpPr/>
          <p:nvPr>
            <p:custDataLst>
              <p:tags r:id="rId37"/>
            </p:custDataLst>
          </p:nvPr>
        </p:nvSpPr>
        <p:spPr>
          <a:xfrm>
            <a:off x="9181436" y="5256000"/>
            <a:ext cx="75600" cy="76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4" name="OTLSHAPE_M_a58f29487c0343c08abcf41913e40cae_Date"/>
          <p:cNvSpPr txBox="1"/>
          <p:nvPr>
            <p:custDataLst>
              <p:tags r:id="rId38"/>
            </p:custDataLst>
          </p:nvPr>
        </p:nvSpPr>
        <p:spPr>
          <a:xfrm>
            <a:off x="8242080" y="5351471"/>
            <a:ext cx="647086" cy="2342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latin typeface="Calibri" panose="020F0502020204030204" pitchFamily="34" charset="0"/>
              </a:rPr>
              <a:t>Proof of Operation</a:t>
            </a:r>
          </a:p>
        </p:txBody>
      </p:sp>
      <p:sp>
        <p:nvSpPr>
          <p:cNvPr id="55" name="OTLSHAPE_M_a58f29487c0343c08abcf41913e40cae_Shape"/>
          <p:cNvSpPr/>
          <p:nvPr>
            <p:custDataLst>
              <p:tags r:id="rId39"/>
            </p:custDataLst>
          </p:nvPr>
        </p:nvSpPr>
        <p:spPr>
          <a:xfrm>
            <a:off x="8245205" y="5256000"/>
            <a:ext cx="75600" cy="76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8" name="OTLSHAPE_M_a58f29487c0343c08abcf41913e40cae_Date"/>
          <p:cNvSpPr txBox="1"/>
          <p:nvPr>
            <p:custDataLst>
              <p:tags r:id="rId40"/>
            </p:custDataLst>
          </p:nvPr>
        </p:nvSpPr>
        <p:spPr>
          <a:xfrm>
            <a:off x="5446748" y="3859901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DAQ &amp;  </a:t>
            </a:r>
            <a:r>
              <a:rPr lang="en-US" sz="1000" spc="-8" dirty="0" err="1">
                <a:solidFill>
                  <a:srgbClr val="FF0000"/>
                </a:solidFill>
                <a:latin typeface="Calibri" panose="020F0502020204030204" pitchFamily="34" charset="0"/>
              </a:rPr>
              <a:t>Exp.Control</a:t>
            </a:r>
            <a:endParaRPr lang="en-US" sz="1000" spc="-8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Integrated on </a:t>
            </a:r>
          </a:p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test beamline</a:t>
            </a:r>
          </a:p>
        </p:txBody>
      </p:sp>
      <p:sp>
        <p:nvSpPr>
          <p:cNvPr id="60" name="OTLSHAPE_M_a58f29487c0343c08abcf41913e40cae_Date"/>
          <p:cNvSpPr txBox="1"/>
          <p:nvPr>
            <p:custDataLst>
              <p:tags r:id="rId41"/>
            </p:custDataLst>
          </p:nvPr>
        </p:nvSpPr>
        <p:spPr>
          <a:xfrm>
            <a:off x="9768409" y="6380104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8AD8"/>
                </a:solidFill>
                <a:latin typeface="Calibri" panose="020F0502020204030204" pitchFamily="34" charset="0"/>
              </a:rPr>
              <a:t>V20 closes</a:t>
            </a:r>
          </a:p>
        </p:txBody>
      </p:sp>
      <p:sp>
        <p:nvSpPr>
          <p:cNvPr id="61" name="OTLSHAPE_M_a58f29487c0343c08abcf41913e40cae_Date"/>
          <p:cNvSpPr txBox="1"/>
          <p:nvPr>
            <p:custDataLst>
              <p:tags r:id="rId42"/>
            </p:custDataLst>
          </p:nvPr>
        </p:nvSpPr>
        <p:spPr>
          <a:xfrm>
            <a:off x="4599286" y="2680080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5"/>
                </a:solidFill>
                <a:latin typeface="Calibri" panose="020F0502020204030204" pitchFamily="34" charset="0"/>
              </a:rPr>
              <a:t>CUB</a:t>
            </a:r>
          </a:p>
          <a:p>
            <a:r>
              <a:rPr lang="en-US" sz="1000" spc="-8" dirty="0">
                <a:solidFill>
                  <a:schemeClr val="accent5"/>
                </a:solidFill>
                <a:latin typeface="Calibri" panose="020F0502020204030204" pitchFamily="34" charset="0"/>
              </a:rPr>
              <a:t>access date</a:t>
            </a:r>
          </a:p>
        </p:txBody>
      </p:sp>
      <p:sp>
        <p:nvSpPr>
          <p:cNvPr id="62" name="OTLSHAPE_M_a58f29487c0343c08abcf41913e40cae_Shape"/>
          <p:cNvSpPr/>
          <p:nvPr>
            <p:custDataLst>
              <p:tags r:id="rId43"/>
            </p:custDataLst>
          </p:nvPr>
        </p:nvSpPr>
        <p:spPr>
          <a:xfrm flipH="1">
            <a:off x="4605013" y="2986877"/>
            <a:ext cx="77153" cy="7560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TLSHAPE_T_06a6a20021ea4acdac20b41f7b37b0dd_Title"/>
          <p:cNvSpPr txBox="1">
            <a:spLocks/>
          </p:cNvSpPr>
          <p:nvPr>
            <p:custDataLst>
              <p:tags r:id="rId44"/>
            </p:custDataLst>
          </p:nvPr>
        </p:nvSpPr>
        <p:spPr>
          <a:xfrm>
            <a:off x="1674711" y="5203940"/>
            <a:ext cx="917431" cy="16927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US" sz="1100" b="1" spc="-6" dirty="0">
                <a:latin typeface="Calibri" panose="020F0502020204030204" pitchFamily="34" charset="0"/>
              </a:rPr>
              <a:t>6. Data Analysis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10291341" y="1833799"/>
            <a:ext cx="35906" cy="396167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TLSHAPE_M_a58f29487c0343c08abcf41913e40cae_Date"/>
          <p:cNvSpPr txBox="1"/>
          <p:nvPr>
            <p:custDataLst>
              <p:tags r:id="rId45"/>
            </p:custDataLst>
          </p:nvPr>
        </p:nvSpPr>
        <p:spPr>
          <a:xfrm>
            <a:off x="5961180" y="6370207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8AD8"/>
                </a:solidFill>
                <a:latin typeface="Calibri" panose="020F0502020204030204" pitchFamily="34" charset="0"/>
              </a:rPr>
              <a:t>V20 epics &amp;timing </a:t>
            </a:r>
          </a:p>
          <a:p>
            <a:r>
              <a:rPr lang="en-US" sz="1000" spc="-8" dirty="0">
                <a:solidFill>
                  <a:srgbClr val="FF8AD8"/>
                </a:solidFill>
                <a:latin typeface="Calibri" panose="020F0502020204030204" pitchFamily="34" charset="0"/>
              </a:rPr>
              <a:t>networks available</a:t>
            </a:r>
          </a:p>
        </p:txBody>
      </p:sp>
      <p:sp>
        <p:nvSpPr>
          <p:cNvPr id="75" name="OTLSHAPE_M_a58f29487c0343c08abcf41913e40cae_Shape"/>
          <p:cNvSpPr/>
          <p:nvPr>
            <p:custDataLst>
              <p:tags r:id="rId46"/>
            </p:custDataLst>
          </p:nvPr>
        </p:nvSpPr>
        <p:spPr>
          <a:xfrm flipH="1">
            <a:off x="6678807" y="2981174"/>
            <a:ext cx="77153" cy="7560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TLSHAPE_M_a58f29487c0343c08abcf41913e40cae_Shape">
            <a:extLst>
              <a:ext uri="{FF2B5EF4-FFF2-40B4-BE49-F238E27FC236}">
                <a16:creationId xmlns:a16="http://schemas.microsoft.com/office/drawing/2014/main" id="{0E8D7ABF-04BC-5445-BD8B-41AD85C97CC9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5301293" y="5766903"/>
            <a:ext cx="75600" cy="762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F057B-C426-704A-85A8-0565D6A9A372}"/>
              </a:ext>
            </a:extLst>
          </p:cNvPr>
          <p:cNvSpPr txBox="1"/>
          <p:nvPr/>
        </p:nvSpPr>
        <p:spPr>
          <a:xfrm>
            <a:off x="5220450" y="5803033"/>
            <a:ext cx="156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>
                <a:solidFill>
                  <a:schemeClr val="accent6">
                    <a:lumMod val="50000"/>
                  </a:schemeClr>
                </a:solidFill>
              </a:rPr>
              <a:t>Data set and rate </a:t>
            </a:r>
            <a:r>
              <a:rPr lang="sv-SE" sz="1000" dirty="0" err="1">
                <a:solidFill>
                  <a:schemeClr val="accent6">
                    <a:lumMod val="50000"/>
                  </a:schemeClr>
                </a:solidFill>
              </a:rPr>
              <a:t>defined</a:t>
            </a:r>
            <a:r>
              <a:rPr lang="sv-SE" sz="1000" dirty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sv-SE" sz="1000" dirty="0" err="1">
                <a:solidFill>
                  <a:schemeClr val="accent6">
                    <a:lumMod val="50000"/>
                  </a:schemeClr>
                </a:solidFill>
              </a:rPr>
              <a:t>acceptance</a:t>
            </a:r>
            <a:r>
              <a:rPr lang="sv-SE" sz="1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v-SE" sz="1000" dirty="0" err="1">
                <a:solidFill>
                  <a:schemeClr val="accent6">
                    <a:lumMod val="50000"/>
                  </a:schemeClr>
                </a:solidFill>
              </a:rPr>
              <a:t>testing</a:t>
            </a:r>
            <a:endParaRPr lang="sv-SE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1A2A4D94-BE5A-3046-8C5E-F1BB89FA1440}"/>
              </a:ext>
            </a:extLst>
          </p:cNvPr>
          <p:cNvCxnSpPr>
            <a:cxnSpLocks/>
            <a:stCxn id="74" idx="0"/>
            <a:endCxn id="46" idx="2"/>
          </p:cNvCxnSpPr>
          <p:nvPr/>
        </p:nvCxnSpPr>
        <p:spPr>
          <a:xfrm rot="5400000" flipH="1" flipV="1">
            <a:off x="4973628" y="5152610"/>
            <a:ext cx="979758" cy="24882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>
            <a:extLst>
              <a:ext uri="{FF2B5EF4-FFF2-40B4-BE49-F238E27FC236}">
                <a16:creationId xmlns:a16="http://schemas.microsoft.com/office/drawing/2014/main" id="{0EB28C50-9305-3D4B-A9F0-6E0EA3383DC5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5625722" y="4749045"/>
            <a:ext cx="477021" cy="32249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>
            <a:extLst>
              <a:ext uri="{FF2B5EF4-FFF2-40B4-BE49-F238E27FC236}">
                <a16:creationId xmlns:a16="http://schemas.microsoft.com/office/drawing/2014/main" id="{905A6961-03CC-1F4A-8F6E-F1E576821D04}"/>
              </a:ext>
            </a:extLst>
          </p:cNvPr>
          <p:cNvCxnSpPr>
            <a:cxnSpLocks/>
            <a:stCxn id="193" idx="3"/>
            <a:endCxn id="194" idx="1"/>
          </p:cNvCxnSpPr>
          <p:nvPr/>
        </p:nvCxnSpPr>
        <p:spPr>
          <a:xfrm>
            <a:off x="6186786" y="5078100"/>
            <a:ext cx="1757618" cy="12700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TLSHAPE_M_a58f29487c0343c08abcf41913e40cae_Date">
            <a:extLst>
              <a:ext uri="{FF2B5EF4-FFF2-40B4-BE49-F238E27FC236}">
                <a16:creationId xmlns:a16="http://schemas.microsoft.com/office/drawing/2014/main" id="{1BE265DB-95AA-5146-9A73-E019DE65458C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6767097" y="4071895"/>
            <a:ext cx="557221" cy="37553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Data view</a:t>
            </a:r>
          </a:p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integrated</a:t>
            </a:r>
          </a:p>
        </p:txBody>
      </p:sp>
      <p:sp>
        <p:nvSpPr>
          <p:cNvPr id="120" name="OTLSHAPE_M_a58f29487c0343c08abcf41913e40cae_Date">
            <a:extLst>
              <a:ext uri="{FF2B5EF4-FFF2-40B4-BE49-F238E27FC236}">
                <a16:creationId xmlns:a16="http://schemas.microsoft.com/office/drawing/2014/main" id="{A7046A77-946B-4840-AD91-DE27E424F18E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7366864" y="4373507"/>
            <a:ext cx="880638" cy="37553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Reduction view</a:t>
            </a:r>
          </a:p>
          <a:p>
            <a:r>
              <a:rPr lang="en-US" sz="1000" spc="-8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integrated</a:t>
            </a:r>
          </a:p>
        </p:txBody>
      </p:sp>
      <p:sp>
        <p:nvSpPr>
          <p:cNvPr id="90" name="OTLSHAPE_M_a58f29487c0343c08abcf41913e40cae_Date">
            <a:extLst>
              <a:ext uri="{FF2B5EF4-FFF2-40B4-BE49-F238E27FC236}">
                <a16:creationId xmlns:a16="http://schemas.microsoft.com/office/drawing/2014/main" id="{D628AF8A-E96D-2240-B919-702B7C4D701C}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8107672" y="3049313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pPr algn="ctr"/>
            <a:r>
              <a:rPr lang="en-US" sz="1000" spc="-8" dirty="0">
                <a:solidFill>
                  <a:schemeClr val="accent5"/>
                </a:solidFill>
                <a:latin typeface="Calibri" panose="020F0502020204030204" pitchFamily="34" charset="0"/>
              </a:rPr>
              <a:t>DMSC hardware installed in CUB</a:t>
            </a:r>
          </a:p>
        </p:txBody>
      </p:sp>
      <p:sp>
        <p:nvSpPr>
          <p:cNvPr id="91" name="OTLSHAPE_M_a58f29487c0343c08abcf41913e40cae_Shape">
            <a:extLst>
              <a:ext uri="{FF2B5EF4-FFF2-40B4-BE49-F238E27FC236}">
                <a16:creationId xmlns:a16="http://schemas.microsoft.com/office/drawing/2014/main" id="{E36A7776-9D92-AE49-97E1-BE641C60C43A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 flipH="1">
            <a:off x="7616228" y="2986279"/>
            <a:ext cx="77153" cy="7560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TLSHAPE_M_a58f29487c0343c08abcf41913e40cae_Date">
            <a:extLst>
              <a:ext uri="{FF2B5EF4-FFF2-40B4-BE49-F238E27FC236}">
                <a16:creationId xmlns:a16="http://schemas.microsoft.com/office/drawing/2014/main" id="{3DB6E143-C9B2-474D-A6D6-08602E09DD91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3717772" y="3356992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 err="1">
                <a:solidFill>
                  <a:srgbClr val="FF0000"/>
                </a:solidFill>
                <a:latin typeface="Calibri" panose="020F0502020204030204" pitchFamily="34" charset="0"/>
              </a:rPr>
              <a:t>NeXus</a:t>
            </a:r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 file definition ready</a:t>
            </a:r>
          </a:p>
        </p:txBody>
      </p:sp>
      <p:sp>
        <p:nvSpPr>
          <p:cNvPr id="94" name="OTLSHAPE_M_a58f29487c0343c08abcf41913e40cae_Shape">
            <a:extLst>
              <a:ext uri="{FF2B5EF4-FFF2-40B4-BE49-F238E27FC236}">
                <a16:creationId xmlns:a16="http://schemas.microsoft.com/office/drawing/2014/main" id="{75A02CD9-9B60-DE4F-B373-AB36392628E8}"/>
              </a:ext>
            </a:extLst>
          </p:cNvPr>
          <p:cNvSpPr/>
          <p:nvPr>
            <p:custDataLst>
              <p:tags r:id="rId53"/>
            </p:custDataLst>
          </p:nvPr>
        </p:nvSpPr>
        <p:spPr>
          <a:xfrm>
            <a:off x="3726103" y="3528000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5" name="OTLSHAPE_M_a58f29487c0343c08abcf41913e40cae_Date">
            <a:extLst>
              <a:ext uri="{FF2B5EF4-FFF2-40B4-BE49-F238E27FC236}">
                <a16:creationId xmlns:a16="http://schemas.microsoft.com/office/drawing/2014/main" id="{272AD4C7-4FB1-3949-B0DB-4DC966FDB8AF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7610467" y="3212976"/>
            <a:ext cx="654815" cy="50528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Data available</a:t>
            </a:r>
          </a:p>
          <a:p>
            <a:r>
              <a:rPr lang="en-US" sz="1000" spc="-8" dirty="0">
                <a:solidFill>
                  <a:srgbClr val="FF0000"/>
                </a:solidFill>
                <a:latin typeface="Calibri" panose="020F0502020204030204" pitchFamily="34" charset="0"/>
              </a:rPr>
              <a:t>in </a:t>
            </a:r>
            <a:r>
              <a:rPr lang="en-US" sz="1000" spc="-8" dirty="0" err="1">
                <a:solidFill>
                  <a:srgbClr val="FF0000"/>
                </a:solidFill>
                <a:latin typeface="Calibri" panose="020F0502020204030204" pitchFamily="34" charset="0"/>
              </a:rPr>
              <a:t>Scicat</a:t>
            </a:r>
            <a:endParaRPr lang="en-US" sz="1000" spc="-8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6" name="OTLSHAPE_M_a58f29487c0343c08abcf41913e40cae_Shape">
            <a:extLst>
              <a:ext uri="{FF2B5EF4-FFF2-40B4-BE49-F238E27FC236}">
                <a16:creationId xmlns:a16="http://schemas.microsoft.com/office/drawing/2014/main" id="{97A3C3AF-813D-9745-9FE5-FA8DD2D26B7F}"/>
              </a:ext>
            </a:extLst>
          </p:cNvPr>
          <p:cNvSpPr/>
          <p:nvPr>
            <p:custDataLst>
              <p:tags r:id="rId55"/>
            </p:custDataLst>
          </p:nvPr>
        </p:nvSpPr>
        <p:spPr>
          <a:xfrm>
            <a:off x="7612798" y="3528000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00" name="Elbow Connector 99">
            <a:extLst>
              <a:ext uri="{FF2B5EF4-FFF2-40B4-BE49-F238E27FC236}">
                <a16:creationId xmlns:a16="http://schemas.microsoft.com/office/drawing/2014/main" id="{C2C92662-21CB-E048-A0ED-42AACE535455}"/>
              </a:ext>
            </a:extLst>
          </p:cNvPr>
          <p:cNvCxnSpPr>
            <a:cxnSpLocks/>
            <a:stCxn id="75" idx="2"/>
          </p:cNvCxnSpPr>
          <p:nvPr/>
        </p:nvCxnSpPr>
        <p:spPr>
          <a:xfrm rot="16200000" flipH="1">
            <a:off x="6311730" y="3462426"/>
            <a:ext cx="1983538" cy="117223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>
            <a:extLst>
              <a:ext uri="{FF2B5EF4-FFF2-40B4-BE49-F238E27FC236}">
                <a16:creationId xmlns:a16="http://schemas.microsoft.com/office/drawing/2014/main" id="{F96EF571-7942-7C49-A597-89417EB42F38}"/>
              </a:ext>
            </a:extLst>
          </p:cNvPr>
          <p:cNvCxnSpPr>
            <a:cxnSpLocks/>
            <a:endCxn id="48" idx="1"/>
          </p:cNvCxnSpPr>
          <p:nvPr/>
        </p:nvCxnSpPr>
        <p:spPr>
          <a:xfrm rot="5400000" flipH="1" flipV="1">
            <a:off x="7971136" y="4798403"/>
            <a:ext cx="319153" cy="227114"/>
          </a:xfrm>
          <a:prstGeom prst="bentConnector2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1030A084-CB2F-FB40-B156-0E06089CC42C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93396" y="3471361"/>
            <a:ext cx="732410" cy="1725222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>
            <a:extLst>
              <a:ext uri="{FF2B5EF4-FFF2-40B4-BE49-F238E27FC236}">
                <a16:creationId xmlns:a16="http://schemas.microsoft.com/office/drawing/2014/main" id="{78D2F771-233F-9645-A174-0925EA11BC4F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14219" y="4168597"/>
            <a:ext cx="566263" cy="116401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Elbow Connector 118">
            <a:extLst>
              <a:ext uri="{FF2B5EF4-FFF2-40B4-BE49-F238E27FC236}">
                <a16:creationId xmlns:a16="http://schemas.microsoft.com/office/drawing/2014/main" id="{AA4B13DD-7B87-C342-9EC8-F2F43D4433BE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40721" y="4442558"/>
            <a:ext cx="564342" cy="606987"/>
          </a:xfrm>
          <a:prstGeom prst="bentConnector2">
            <a:avLst/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123">
            <a:extLst>
              <a:ext uri="{FF2B5EF4-FFF2-40B4-BE49-F238E27FC236}">
                <a16:creationId xmlns:a16="http://schemas.microsoft.com/office/drawing/2014/main" id="{16BCA029-8816-D34C-AACE-32F77C4D2EAF}"/>
              </a:ext>
            </a:extLst>
          </p:cNvPr>
          <p:cNvCxnSpPr>
            <a:cxnSpLocks/>
            <a:stCxn id="48" idx="2"/>
            <a:endCxn id="55" idx="0"/>
          </p:cNvCxnSpPr>
          <p:nvPr/>
        </p:nvCxnSpPr>
        <p:spPr>
          <a:xfrm rot="16200000" flipH="1">
            <a:off x="8049779" y="5022773"/>
            <a:ext cx="465517" cy="937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Elbow Connector 137">
            <a:extLst>
              <a:ext uri="{FF2B5EF4-FFF2-40B4-BE49-F238E27FC236}">
                <a16:creationId xmlns:a16="http://schemas.microsoft.com/office/drawing/2014/main" id="{E54BAAFB-97E7-0148-925A-04532356CD1F}"/>
              </a:ext>
            </a:extLst>
          </p:cNvPr>
          <p:cNvCxnSpPr>
            <a:cxnSpLocks/>
            <a:stCxn id="48" idx="0"/>
            <a:endCxn id="19" idx="0"/>
          </p:cNvCxnSpPr>
          <p:nvPr/>
        </p:nvCxnSpPr>
        <p:spPr>
          <a:xfrm rot="16200000" flipH="1">
            <a:off x="8754781" y="4241570"/>
            <a:ext cx="1005460" cy="1950886"/>
          </a:xfrm>
          <a:prstGeom prst="bentConnector3">
            <a:avLst>
              <a:gd name="adj1" fmla="val -22736"/>
            </a:avLst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Elbow Connector 146">
            <a:extLst>
              <a:ext uri="{FF2B5EF4-FFF2-40B4-BE49-F238E27FC236}">
                <a16:creationId xmlns:a16="http://schemas.microsoft.com/office/drawing/2014/main" id="{67B28AC6-CFB3-2446-BF5E-D2551DD784AF}"/>
              </a:ext>
            </a:extLst>
          </p:cNvPr>
          <p:cNvCxnSpPr>
            <a:cxnSpLocks/>
            <a:stCxn id="44" idx="2"/>
          </p:cNvCxnSpPr>
          <p:nvPr/>
        </p:nvCxnSpPr>
        <p:spPr>
          <a:xfrm rot="16200000" flipH="1">
            <a:off x="9086313" y="4549064"/>
            <a:ext cx="1469454" cy="67787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OTLSHAPE_M_a58f29487c0343c08abcf41913e40cae_Date">
            <a:extLst>
              <a:ext uri="{FF2B5EF4-FFF2-40B4-BE49-F238E27FC236}">
                <a16:creationId xmlns:a16="http://schemas.microsoft.com/office/drawing/2014/main" id="{E336C1EC-6D34-1245-AFED-2966F1619060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9276854" y="5225162"/>
            <a:ext cx="647086" cy="234244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latin typeface="Calibri" panose="020F0502020204030204" pitchFamily="34" charset="0"/>
              </a:rPr>
              <a:t>SINE2020 ends</a:t>
            </a:r>
          </a:p>
        </p:txBody>
      </p:sp>
      <p:sp>
        <p:nvSpPr>
          <p:cNvPr id="69" name="OTLSHAPE_M_a58f29487c0343c08abcf41913e40cae_Date"/>
          <p:cNvSpPr txBox="1"/>
          <p:nvPr>
            <p:custDataLst>
              <p:tags r:id="rId57"/>
            </p:custDataLst>
          </p:nvPr>
        </p:nvSpPr>
        <p:spPr>
          <a:xfrm>
            <a:off x="8046959" y="4883927"/>
            <a:ext cx="1456569" cy="327907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rmAutofit/>
          </a:bodyPr>
          <a:lstStyle/>
          <a:p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Software performance &amp;</a:t>
            </a:r>
          </a:p>
          <a:p>
            <a:r>
              <a:rPr lang="en-US" sz="1000" spc="-8" dirty="0">
                <a:solidFill>
                  <a:schemeClr val="accent4"/>
                </a:solidFill>
                <a:latin typeface="Calibri" panose="020F0502020204030204" pitchFamily="34" charset="0"/>
              </a:rPr>
              <a:t>Integration testing validated</a:t>
            </a:r>
          </a:p>
        </p:txBody>
      </p:sp>
      <p:sp>
        <p:nvSpPr>
          <p:cNvPr id="190" name="OTLSHAPE_M_a58f29487c0343c08abcf41913e40cae_Shape">
            <a:extLst>
              <a:ext uri="{FF2B5EF4-FFF2-40B4-BE49-F238E27FC236}">
                <a16:creationId xmlns:a16="http://schemas.microsoft.com/office/drawing/2014/main" id="{FDF5F0FC-3DA2-4A4A-88C9-5916E25E0EDD}"/>
              </a:ext>
            </a:extLst>
          </p:cNvPr>
          <p:cNvSpPr/>
          <p:nvPr>
            <p:custDataLst>
              <p:tags r:id="rId58"/>
            </p:custDataLst>
          </p:nvPr>
        </p:nvSpPr>
        <p:spPr>
          <a:xfrm>
            <a:off x="6455709" y="3883858"/>
            <a:ext cx="75600" cy="76200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1" name="OTLSHAPE_M_a58f29487c0343c08abcf41913e40cae_Shape">
            <a:extLst>
              <a:ext uri="{FF2B5EF4-FFF2-40B4-BE49-F238E27FC236}">
                <a16:creationId xmlns:a16="http://schemas.microsoft.com/office/drawing/2014/main" id="{35015EDD-1D19-0D4E-819C-224D9065BC9F}"/>
              </a:ext>
            </a:extLst>
          </p:cNvPr>
          <p:cNvSpPr/>
          <p:nvPr>
            <p:custDataLst>
              <p:tags r:id="rId59"/>
            </p:custDataLst>
          </p:nvPr>
        </p:nvSpPr>
        <p:spPr>
          <a:xfrm>
            <a:off x="6777543" y="4428000"/>
            <a:ext cx="75600" cy="7620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2" name="OTLSHAPE_M_a58f29487c0343c08abcf41913e40cae_Shape">
            <a:extLst>
              <a:ext uri="{FF2B5EF4-FFF2-40B4-BE49-F238E27FC236}">
                <a16:creationId xmlns:a16="http://schemas.microsoft.com/office/drawing/2014/main" id="{79C76E17-9643-834D-8968-B8B6230A3D7B}"/>
              </a:ext>
            </a:extLst>
          </p:cNvPr>
          <p:cNvSpPr/>
          <p:nvPr>
            <p:custDataLst>
              <p:tags r:id="rId60"/>
            </p:custDataLst>
          </p:nvPr>
        </p:nvSpPr>
        <p:spPr>
          <a:xfrm>
            <a:off x="7271396" y="4428000"/>
            <a:ext cx="75600" cy="76200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3" name="OTLSHAPE_M_a58f29487c0343c08abcf41913e40cae_Shape">
            <a:extLst>
              <a:ext uri="{FF2B5EF4-FFF2-40B4-BE49-F238E27FC236}">
                <a16:creationId xmlns:a16="http://schemas.microsoft.com/office/drawing/2014/main" id="{4F2DA39B-C570-2746-86F9-8C30E7B28A58}"/>
              </a:ext>
            </a:extLst>
          </p:cNvPr>
          <p:cNvSpPr/>
          <p:nvPr>
            <p:custDataLst>
              <p:tags r:id="rId61"/>
            </p:custDataLst>
          </p:nvPr>
        </p:nvSpPr>
        <p:spPr>
          <a:xfrm>
            <a:off x="6111186" y="5040000"/>
            <a:ext cx="75600" cy="76200"/>
          </a:xfrm>
          <a:prstGeom prst="rect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4" name="OTLSHAPE_M_a58f29487c0343c08abcf41913e40cae_Shape">
            <a:extLst>
              <a:ext uri="{FF2B5EF4-FFF2-40B4-BE49-F238E27FC236}">
                <a16:creationId xmlns:a16="http://schemas.microsoft.com/office/drawing/2014/main" id="{AE15C4E4-0EF3-694D-AAB3-7567B06349A5}"/>
              </a:ext>
            </a:extLst>
          </p:cNvPr>
          <p:cNvSpPr/>
          <p:nvPr>
            <p:custDataLst>
              <p:tags r:id="rId62"/>
            </p:custDataLst>
          </p:nvPr>
        </p:nvSpPr>
        <p:spPr>
          <a:xfrm>
            <a:off x="7944404" y="5040000"/>
            <a:ext cx="75600" cy="76200"/>
          </a:xfrm>
          <a:prstGeom prst="rect">
            <a:avLst/>
          </a:pr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98" name="OTLSHAPE_T_7c518fb37f2142bb8e0445920d0403b5_HorizontalConnector1">
            <a:extLst>
              <a:ext uri="{FF2B5EF4-FFF2-40B4-BE49-F238E27FC236}">
                <a16:creationId xmlns:a16="http://schemas.microsoft.com/office/drawing/2014/main" id="{9E0BBC62-797A-344D-91D3-181FF9F26CAB}"/>
              </a:ext>
            </a:extLst>
          </p:cNvPr>
          <p:cNvCxnSpPr>
            <a:cxnSpLocks/>
          </p:cNvCxnSpPr>
          <p:nvPr>
            <p:custDataLst>
              <p:tags r:id="rId63"/>
            </p:custDataLst>
          </p:nvPr>
        </p:nvCxnSpPr>
        <p:spPr>
          <a:xfrm flipV="1">
            <a:off x="2502710" y="6344800"/>
            <a:ext cx="7776000" cy="36528"/>
          </a:xfrm>
          <a:prstGeom prst="line">
            <a:avLst/>
          </a:prstGeom>
          <a:ln w="9525" cap="flat" cmpd="sng" algn="ctr">
            <a:solidFill>
              <a:srgbClr val="FF8AD8">
                <a:alpha val="47843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OTLSHAPE_T_be3ae38f60b3402d8a13f1e91eec41f5_Title">
            <a:extLst>
              <a:ext uri="{FF2B5EF4-FFF2-40B4-BE49-F238E27FC236}">
                <a16:creationId xmlns:a16="http://schemas.microsoft.com/office/drawing/2014/main" id="{6F347AA5-53C6-8240-A04A-AEABE6BAA665}"/>
              </a:ext>
            </a:extLst>
          </p:cNvPr>
          <p:cNvSpPr txBox="1">
            <a:spLocks/>
          </p:cNvSpPr>
          <p:nvPr>
            <p:custDataLst>
              <p:tags r:id="rId64"/>
            </p:custDataLst>
          </p:nvPr>
        </p:nvSpPr>
        <p:spPr>
          <a:xfrm>
            <a:off x="1674711" y="6284060"/>
            <a:ext cx="953385" cy="1692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100" b="1" spc="-6" dirty="0">
                <a:solidFill>
                  <a:srgbClr val="FF8AD8"/>
                </a:solidFill>
                <a:latin typeface="Calibri" panose="020F0502020204030204" pitchFamily="34" charset="0"/>
              </a:rPr>
              <a:t>External dep</a:t>
            </a:r>
          </a:p>
        </p:txBody>
      </p:sp>
      <p:pic>
        <p:nvPicPr>
          <p:cNvPr id="207" name="Picture 206">
            <a:extLst>
              <a:ext uri="{FF2B5EF4-FFF2-40B4-BE49-F238E27FC236}">
                <a16:creationId xmlns:a16="http://schemas.microsoft.com/office/drawing/2014/main" id="{B795A4BA-8668-B141-9C9D-6D22AA262CB9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35" y="1628801"/>
            <a:ext cx="6835513" cy="640163"/>
          </a:xfrm>
          <a:prstGeom prst="rect">
            <a:avLst/>
          </a:prstGeom>
        </p:spPr>
      </p:pic>
      <p:sp>
        <p:nvSpPr>
          <p:cNvPr id="214" name="OTLSHAPE_M_a58f29487c0343c08abcf41913e40cae_Shape">
            <a:extLst>
              <a:ext uri="{FF2B5EF4-FFF2-40B4-BE49-F238E27FC236}">
                <a16:creationId xmlns:a16="http://schemas.microsoft.com/office/drawing/2014/main" id="{CF7A27C9-83FA-D444-AEC0-95A3A3130647}"/>
              </a:ext>
            </a:extLst>
          </p:cNvPr>
          <p:cNvSpPr/>
          <p:nvPr>
            <p:custDataLst>
              <p:tags r:id="rId65"/>
            </p:custDataLst>
          </p:nvPr>
        </p:nvSpPr>
        <p:spPr>
          <a:xfrm>
            <a:off x="10168313" y="6306618"/>
            <a:ext cx="75600" cy="76200"/>
          </a:xfrm>
          <a:prstGeom prst="rect">
            <a:avLst/>
          </a:prstGeom>
          <a:solidFill>
            <a:srgbClr val="FF8AD8"/>
          </a:solidFill>
          <a:ln w="12700" cap="flat" cmpd="sng" algn="ctr">
            <a:solidFill>
              <a:srgbClr val="FF8AD8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TLSHAPE_M_a58f29487c0343c08abcf41913e40cae_Shape">
            <a:extLst>
              <a:ext uri="{FF2B5EF4-FFF2-40B4-BE49-F238E27FC236}">
                <a16:creationId xmlns:a16="http://schemas.microsoft.com/office/drawing/2014/main" id="{662BF9F3-0713-974E-BA61-7700D3B74D76}"/>
              </a:ext>
            </a:extLst>
          </p:cNvPr>
          <p:cNvSpPr/>
          <p:nvPr>
            <p:custDataLst>
              <p:tags r:id="rId66"/>
            </p:custDataLst>
          </p:nvPr>
        </p:nvSpPr>
        <p:spPr>
          <a:xfrm>
            <a:off x="5785432" y="6324964"/>
            <a:ext cx="75600" cy="76200"/>
          </a:xfrm>
          <a:prstGeom prst="rect">
            <a:avLst/>
          </a:prstGeom>
          <a:solidFill>
            <a:srgbClr val="FF8AD8"/>
          </a:solidFill>
          <a:ln w="12700" cap="flat" cmpd="sng" algn="ctr">
            <a:solidFill>
              <a:srgbClr val="FF8AD8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D138C3E-2E2B-C84A-B10C-6396D24F7F8F}"/>
              </a:ext>
            </a:extLst>
          </p:cNvPr>
          <p:cNvSpPr/>
          <p:nvPr/>
        </p:nvSpPr>
        <p:spPr>
          <a:xfrm>
            <a:off x="2424385" y="4604485"/>
            <a:ext cx="1753664" cy="67085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>
                <a:solidFill>
                  <a:schemeClr val="tx1"/>
                </a:solidFill>
              </a:rPr>
              <a:t>Data </a:t>
            </a:r>
            <a:r>
              <a:rPr lang="sv-SE" dirty="0" err="1">
                <a:solidFill>
                  <a:schemeClr val="tx1"/>
                </a:solidFill>
              </a:rPr>
              <a:t>processing</a:t>
            </a:r>
            <a:r>
              <a:rPr lang="sv-SE" dirty="0">
                <a:solidFill>
                  <a:schemeClr val="tx1"/>
                </a:solidFill>
              </a:rPr>
              <a:t> for </a:t>
            </a:r>
            <a:r>
              <a:rPr lang="sv-SE" dirty="0" err="1">
                <a:solidFill>
                  <a:schemeClr val="tx1"/>
                </a:solidFill>
              </a:rPr>
              <a:t>some</a:t>
            </a:r>
            <a:r>
              <a:rPr lang="sv-SE" dirty="0">
                <a:solidFill>
                  <a:schemeClr val="tx1"/>
                </a:solidFill>
              </a:rPr>
              <a:t> flux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5FDA0A-E42C-8742-9387-06FA8D2B6B13}"/>
              </a:ext>
            </a:extLst>
          </p:cNvPr>
          <p:cNvCxnSpPr>
            <a:cxnSpLocks/>
            <a:stCxn id="12" idx="3"/>
            <a:endCxn id="4" idx="2"/>
          </p:cNvCxnSpPr>
          <p:nvPr/>
        </p:nvCxnSpPr>
        <p:spPr>
          <a:xfrm>
            <a:off x="4178049" y="4939912"/>
            <a:ext cx="1086975" cy="88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888DBBE8-27EA-0349-B057-E33C5E5122A8}"/>
              </a:ext>
            </a:extLst>
          </p:cNvPr>
          <p:cNvSpPr/>
          <p:nvPr/>
        </p:nvSpPr>
        <p:spPr>
          <a:xfrm>
            <a:off x="6202239" y="5744102"/>
            <a:ext cx="3796900" cy="9514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tx1"/>
                </a:solidFill>
              </a:rPr>
              <a:t>Data </a:t>
            </a:r>
            <a:r>
              <a:rPr lang="sv-SE" dirty="0" err="1">
                <a:solidFill>
                  <a:schemeClr val="tx1"/>
                </a:solidFill>
              </a:rPr>
              <a:t>processing</a:t>
            </a:r>
            <a:r>
              <a:rPr lang="sv-SE" dirty="0">
                <a:solidFill>
                  <a:schemeClr val="tx1"/>
                </a:solidFill>
              </a:rPr>
              <a:t> for </a:t>
            </a:r>
            <a:r>
              <a:rPr lang="sv-SE" dirty="0" err="1">
                <a:solidFill>
                  <a:schemeClr val="tx1"/>
                </a:solidFill>
              </a:rPr>
              <a:t>expected</a:t>
            </a:r>
            <a:r>
              <a:rPr lang="sv-SE" dirty="0">
                <a:solidFill>
                  <a:schemeClr val="tx1"/>
                </a:solidFill>
              </a:rPr>
              <a:t> flux</a:t>
            </a:r>
          </a:p>
          <a:p>
            <a:pPr marL="342900" indent="-342900">
              <a:buFont typeface="+mj-lt"/>
              <a:buAutoNum type="arabicPeriod"/>
            </a:pPr>
            <a:r>
              <a:rPr lang="sv-SE" dirty="0" err="1">
                <a:solidFill>
                  <a:schemeClr val="tx1"/>
                </a:solidFill>
              </a:rPr>
              <a:t>Batch</a:t>
            </a:r>
            <a:r>
              <a:rPr lang="sv-SE" dirty="0">
                <a:solidFill>
                  <a:schemeClr val="tx1"/>
                </a:solidFill>
              </a:rPr>
              <a:t> post-</a:t>
            </a:r>
            <a:r>
              <a:rPr lang="sv-SE" dirty="0" err="1">
                <a:solidFill>
                  <a:schemeClr val="tx1"/>
                </a:solidFill>
              </a:rPr>
              <a:t>processing</a:t>
            </a:r>
            <a:endParaRPr lang="sv-SE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sv-SE" dirty="0">
                <a:solidFill>
                  <a:schemeClr val="tx1"/>
                </a:solidFill>
              </a:rPr>
              <a:t>Full integration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A93AD1B-D6DB-524C-9C4B-3D50AF2D3EF6}"/>
              </a:ext>
            </a:extLst>
          </p:cNvPr>
          <p:cNvCxnSpPr>
            <a:cxnSpLocks/>
            <a:stCxn id="101" idx="0"/>
            <a:endCxn id="121" idx="4"/>
          </p:cNvCxnSpPr>
          <p:nvPr/>
        </p:nvCxnSpPr>
        <p:spPr>
          <a:xfrm flipV="1">
            <a:off x="8100690" y="5559692"/>
            <a:ext cx="157529" cy="1844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20">
            <a:extLst>
              <a:ext uri="{FF2B5EF4-FFF2-40B4-BE49-F238E27FC236}">
                <a16:creationId xmlns:a16="http://schemas.microsoft.com/office/drawing/2014/main" id="{8EDA7BD1-F473-1740-A8E7-4971F67229AB}"/>
              </a:ext>
            </a:extLst>
          </p:cNvPr>
          <p:cNvSpPr/>
          <p:nvPr/>
        </p:nvSpPr>
        <p:spPr>
          <a:xfrm>
            <a:off x="7742553" y="4604485"/>
            <a:ext cx="1031330" cy="95520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9BFCCB7-59A5-6543-BA49-CBE148BBD664}"/>
              </a:ext>
            </a:extLst>
          </p:cNvPr>
          <p:cNvSpPr/>
          <p:nvPr/>
        </p:nvSpPr>
        <p:spPr>
          <a:xfrm>
            <a:off x="6595940" y="3993602"/>
            <a:ext cx="1031330" cy="95520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DMSC integration milestones – on track  </a:t>
            </a:r>
            <a:r>
              <a:rPr lang="en-GB" sz="1800" dirty="0"/>
              <a:t>(v.5 – April 2018)</a:t>
            </a:r>
          </a:p>
        </p:txBody>
      </p:sp>
      <p:sp>
        <p:nvSpPr>
          <p:cNvPr id="139" name="OTLSHAPE_T_be3ae38f60b3402d8a13f1e91eec41f5_Title">
            <a:extLst>
              <a:ext uri="{FF2B5EF4-FFF2-40B4-BE49-F238E27FC236}">
                <a16:creationId xmlns:a16="http://schemas.microsoft.com/office/drawing/2014/main" id="{E8816797-306F-A946-B6A1-A68D8043552C}"/>
              </a:ext>
            </a:extLst>
          </p:cNvPr>
          <p:cNvSpPr txBox="1">
            <a:spLocks/>
          </p:cNvSpPr>
          <p:nvPr>
            <p:custDataLst>
              <p:tags r:id="rId67"/>
            </p:custDataLst>
          </p:nvPr>
        </p:nvSpPr>
        <p:spPr>
          <a:xfrm>
            <a:off x="1674710" y="5733836"/>
            <a:ext cx="762000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400" b="1" spc="-6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0. DMSC</a:t>
            </a:r>
          </a:p>
        </p:txBody>
      </p:sp>
      <p:cxnSp>
        <p:nvCxnSpPr>
          <p:cNvPr id="141" name="Elbow Connector 140">
            <a:extLst>
              <a:ext uri="{FF2B5EF4-FFF2-40B4-BE49-F238E27FC236}">
                <a16:creationId xmlns:a16="http://schemas.microsoft.com/office/drawing/2014/main" id="{4B638E54-65D0-3842-B196-02805F1627B0}"/>
              </a:ext>
            </a:extLst>
          </p:cNvPr>
          <p:cNvCxnSpPr>
            <a:cxnSpLocks/>
            <a:stCxn id="55" idx="2"/>
          </p:cNvCxnSpPr>
          <p:nvPr/>
        </p:nvCxnSpPr>
        <p:spPr>
          <a:xfrm rot="16200000" flipH="1">
            <a:off x="9015067" y="15116846"/>
            <a:ext cx="387008" cy="1851132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A43DCA67-9C63-3B48-94C9-CF1B8E0741EF}"/>
              </a:ext>
            </a:extLst>
          </p:cNvPr>
          <p:cNvSpPr/>
          <p:nvPr/>
        </p:nvSpPr>
        <p:spPr>
          <a:xfrm>
            <a:off x="8400803" y="3166381"/>
            <a:ext cx="1699841" cy="71368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err="1">
                <a:solidFill>
                  <a:schemeClr val="tx1"/>
                </a:solidFill>
              </a:rPr>
              <a:t>Mantid</a:t>
            </a:r>
            <a:r>
              <a:rPr lang="sv-SE" dirty="0">
                <a:solidFill>
                  <a:schemeClr val="tx1"/>
                </a:solidFill>
              </a:rPr>
              <a:t> data </a:t>
            </a:r>
            <a:r>
              <a:rPr lang="sv-SE" dirty="0" err="1">
                <a:solidFill>
                  <a:schemeClr val="tx1"/>
                </a:solidFill>
              </a:rPr>
              <a:t>views</a:t>
            </a:r>
            <a:r>
              <a:rPr lang="sv-SE" dirty="0">
                <a:solidFill>
                  <a:schemeClr val="tx1"/>
                </a:solidFill>
              </a:rPr>
              <a:t> in NICOS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1BE4A92-6844-7147-9F3C-12BFCCB9E8FB}"/>
              </a:ext>
            </a:extLst>
          </p:cNvPr>
          <p:cNvCxnSpPr>
            <a:cxnSpLocks/>
            <a:stCxn id="103" idx="7"/>
            <a:endCxn id="106" idx="1"/>
          </p:cNvCxnSpPr>
          <p:nvPr/>
        </p:nvCxnSpPr>
        <p:spPr>
          <a:xfrm flipV="1">
            <a:off x="7474205" y="3523226"/>
            <a:ext cx="926598" cy="6102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321D9D8-9466-F54C-8731-806E92ECCE8A}"/>
              </a:ext>
            </a:extLst>
          </p:cNvPr>
          <p:cNvSpPr txBox="1"/>
          <p:nvPr/>
        </p:nvSpPr>
        <p:spPr>
          <a:xfrm>
            <a:off x="2787629" y="4213455"/>
            <a:ext cx="915572" cy="369332"/>
          </a:xfrm>
          <a:prstGeom prst="rect">
            <a:avLst/>
          </a:prstGeom>
          <a:solidFill>
            <a:srgbClr val="002AAF"/>
          </a:solidFill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SANS2d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3D777D4-37DE-6644-8C4A-A5F35CB1A904}"/>
              </a:ext>
            </a:extLst>
          </p:cNvPr>
          <p:cNvSpPr txBox="1"/>
          <p:nvPr/>
        </p:nvSpPr>
        <p:spPr>
          <a:xfrm>
            <a:off x="9991957" y="6135231"/>
            <a:ext cx="1310359" cy="369332"/>
          </a:xfrm>
          <a:prstGeom prst="rect">
            <a:avLst/>
          </a:prstGeom>
          <a:solidFill>
            <a:srgbClr val="002AAF"/>
          </a:solidFill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chemeClr val="bg1"/>
                </a:solidFill>
              </a:rPr>
              <a:t>LoKI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McStas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B7080625-3759-4041-B954-D848D0423B50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34753" y="5254735"/>
            <a:ext cx="5866251" cy="1518124"/>
          </a:xfrm>
          <a:prstGeom prst="rect">
            <a:avLst/>
          </a:prstGeom>
        </p:spPr>
      </p:pic>
      <p:pic>
        <p:nvPicPr>
          <p:cNvPr id="112" name="Live_Data.mov">
            <a:hlinkClick r:id="" action="ppaction://media"/>
            <a:extLst>
              <a:ext uri="{FF2B5EF4-FFF2-40B4-BE49-F238E27FC236}">
                <a16:creationId xmlns:a16="http://schemas.microsoft.com/office/drawing/2014/main" id="{381F71F5-8FE5-654D-801B-3D6350AA3BBC}"/>
              </a:ext>
            </a:extLst>
          </p:cNvPr>
          <p:cNvPicPr>
            <a:picLocks noGrp="1" noChangeAspect="1"/>
          </p:cNvPicPr>
          <p:nvPr>
            <p:ph idx="1"/>
            <a:videoFile r:link="rId69"/>
            <p:extLst>
              <p:ext uri="{DAA4B4D4-6D71-4841-9C94-3DE7FCFB9230}">
                <p14:media xmlns:p14="http://schemas.microsoft.com/office/powerpoint/2010/main" r:embed="rId68"/>
              </p:ext>
            </p:extLst>
          </p:nvPr>
        </p:nvPicPr>
        <p:blipFill rotWithShape="1">
          <a:blip r:embed="rId76"/>
          <a:srcRect l="10854" t="3337" r="11573"/>
          <a:stretch/>
        </p:blipFill>
        <p:spPr>
          <a:xfrm>
            <a:off x="986697" y="1498693"/>
            <a:ext cx="3925697" cy="3057062"/>
          </a:xfrm>
        </p:spPr>
      </p:pic>
      <p:pic>
        <p:nvPicPr>
          <p:cNvPr id="114" name="Radius_time.mov">
            <a:hlinkClick r:id="" action="ppaction://media"/>
            <a:extLst>
              <a:ext uri="{FF2B5EF4-FFF2-40B4-BE49-F238E27FC236}">
                <a16:creationId xmlns:a16="http://schemas.microsoft.com/office/drawing/2014/main" id="{9F56D981-A616-0E4D-B6D9-6D2C20A9856E}"/>
              </a:ext>
            </a:extLst>
          </p:cNvPr>
          <p:cNvPicPr>
            <a:picLocks noChangeAspect="1"/>
          </p:cNvPicPr>
          <p:nvPr>
            <a:videoFile r:link="rId71"/>
            <p:extLst>
              <p:ext uri="{DAA4B4D4-6D71-4841-9C94-3DE7FCFB9230}">
                <p14:media xmlns:p14="http://schemas.microsoft.com/office/powerpoint/2010/main" r:embed="rId70"/>
              </p:ext>
            </p:extLst>
          </p:nvPr>
        </p:nvPicPr>
        <p:blipFill rotWithShape="1">
          <a:blip r:embed="rId77"/>
          <a:srcRect l="12594" t="4005" r="12054" b="5901"/>
          <a:stretch/>
        </p:blipFill>
        <p:spPr>
          <a:xfrm>
            <a:off x="6989977" y="1481439"/>
            <a:ext cx="4091050" cy="30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83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567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1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24162</TotalTime>
  <Words>2213</Words>
  <Application>Microsoft Macintosh PowerPoint</Application>
  <PresentationFormat>Widescreen</PresentationFormat>
  <Paragraphs>397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DejaVu Sans Mono</vt:lpstr>
      <vt:lpstr>Wingdings</vt:lpstr>
      <vt:lpstr>Office Theme</vt:lpstr>
      <vt:lpstr>DRAM updates</vt:lpstr>
      <vt:lpstr>In brief</vt:lpstr>
      <vt:lpstr>Staff</vt:lpstr>
      <vt:lpstr>Updated timeline diagram    - delays in core development    - recruitment is still pretty much on track</vt:lpstr>
      <vt:lpstr>PowerPoint Presentation</vt:lpstr>
      <vt:lpstr>DRAM Timeline and milestones (2019)                                                     - Version: March 2019</vt:lpstr>
      <vt:lpstr>DRAM Timeline and milestones (2020 and beyond)                                                     - Version: March 2019</vt:lpstr>
      <vt:lpstr>DMSC integration milestones – on track  (v.5 – April 2018)</vt:lpstr>
      <vt:lpstr>DMSC integration milestones – on track  (v.5 – April 2018)</vt:lpstr>
      <vt:lpstr>Testing - Feedback from previous STAP</vt:lpstr>
      <vt:lpstr>Mantid Team</vt:lpstr>
      <vt:lpstr>The need for redesigning / refactoring the Mantid core</vt:lpstr>
      <vt:lpstr>DataSet aka sci++</vt:lpstr>
      <vt:lpstr>Reflectometry STAP</vt:lpstr>
      <vt:lpstr>Comparing SasView/SANS and BornAgain/reflectometry</vt:lpstr>
      <vt:lpstr>Example of reflectometry mockup</vt:lpstr>
      <vt:lpstr>Diffraction</vt:lpstr>
      <vt:lpstr>STAP recommendations</vt:lpstr>
      <vt:lpstr>PARADISE</vt:lpstr>
      <vt:lpstr>In brief</vt:lpstr>
      <vt:lpstr>BornAgain vs FZJ  - Commits at GitHub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dRAM Group report</dc:title>
  <dc:creator>THR</dc:creator>
  <cp:lastModifiedBy>THR</cp:lastModifiedBy>
  <cp:revision>2764</cp:revision>
  <cp:lastPrinted>2018-12-03T11:54:16Z</cp:lastPrinted>
  <dcterms:created xsi:type="dcterms:W3CDTF">2018-02-27T11:37:13Z</dcterms:created>
  <dcterms:modified xsi:type="dcterms:W3CDTF">2019-04-01T11:09:22Z</dcterms:modified>
</cp:coreProperties>
</file>