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6">
  <p:sldMasterIdLst>
    <p:sldMasterId id="2147483648" r:id="rId1"/>
    <p:sldMasterId id="2147483662" r:id="rId2"/>
  </p:sldMasterIdLst>
  <p:notesMasterIdLst>
    <p:notesMasterId r:id="rId6"/>
  </p:notesMasterIdLst>
  <p:handoutMasterIdLst>
    <p:handoutMasterId r:id="rId7"/>
  </p:handoutMasterIdLst>
  <p:sldIdLst>
    <p:sldId id="476" r:id="rId3"/>
    <p:sldId id="487" r:id="rId4"/>
    <p:sldId id="488" r:id="rId5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2">
          <p15:clr>
            <a:srgbClr val="A4A3A4"/>
          </p15:clr>
        </p15:guide>
        <p15:guide id="2" orient="horz" pos="908">
          <p15:clr>
            <a:srgbClr val="A4A3A4"/>
          </p15:clr>
        </p15:guide>
        <p15:guide id="3" pos="498">
          <p15:clr>
            <a:srgbClr val="A4A3A4"/>
          </p15:clr>
        </p15:guide>
        <p15:guide id="4" orient="horz" pos="9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FFFCE7"/>
    <a:srgbClr val="CCFFCC"/>
    <a:srgbClr val="FFFFE7"/>
    <a:srgbClr val="75FFB3"/>
    <a:srgbClr val="FFA3A3"/>
    <a:srgbClr val="FF7D00"/>
    <a:srgbClr val="00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3" autoAdjust="0"/>
    <p:restoredTop sz="88496" autoAdjust="0"/>
  </p:normalViewPr>
  <p:slideViewPr>
    <p:cSldViewPr snapToGrid="0">
      <p:cViewPr varScale="1">
        <p:scale>
          <a:sx n="133" d="100"/>
          <a:sy n="133" d="100"/>
        </p:scale>
        <p:origin x="834" y="120"/>
      </p:cViewPr>
      <p:guideLst>
        <p:guide orient="horz" pos="1232"/>
        <p:guide orient="horz" pos="908"/>
        <p:guide pos="498"/>
        <p:guide orient="horz" pos="9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AE58-0CB7-2B49-BC2B-99543F812727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A657-9475-004C-BDED-BB6C61EC94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41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41830-0E87-9D46-A15F-C0C0B780FA23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35E-6164-C447-BCFF-46EC70F74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3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CE20-AFC7-3F45-B0E0-5A45C0AF0FEF}" type="datetime1">
              <a:rPr lang="en-US" smtClean="0"/>
              <a:t>4/5/2019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5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1E751-A629-5E4A-A202-65D0E0233AA2}" type="datetime1">
              <a:rPr lang="en-US" smtClean="0"/>
              <a:t>4/5/2019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10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524D-C923-984C-AA4B-C3BB39D88DE4}" type="datetime1">
              <a:rPr lang="en-US" smtClean="0"/>
              <a:t>4/5/2019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D09B-6E0E-F342-90BC-7E5749EEA10B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4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2D1-8BC8-2440-AB2E-6BB6C9E19346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23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349A-E89C-B948-9787-66E804B9853F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175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AB57-D982-994E-9485-837203842E23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42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98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09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37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108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338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865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061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050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934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619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1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9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0C22-9EDB-E14B-9D1D-02359A0D0385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BB91-6E5D-4E44-A313-B74B25380F86}" type="datetime1">
              <a:rPr lang="en-US" smtClean="0"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1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E33-BB3B-F54C-A8F8-03B587A53342}" type="datetime1">
              <a:rPr lang="en-US" smtClean="0"/>
              <a:t>4/5/2019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4D03-6436-924D-BD12-1D8F540DD88C}" type="datetime1">
              <a:rPr lang="en-US" smtClean="0"/>
              <a:t>4/5/2019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1278-4430-4444-9D70-1555BC514269}" type="datetime1">
              <a:rPr lang="en-US" smtClean="0"/>
              <a:t>4/5/2019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‹#›</a:t>
            </a:fld>
            <a:endParaRPr lang="sv-SE"/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fld id="{8F5C681F-1FB5-764D-BC0F-BB7944416E1E}" type="datetime1">
              <a:rPr lang="en-US" smtClean="0"/>
              <a:pPr/>
              <a:t>4/5/2019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5" r:id="rId3"/>
    <p:sldLayoutId id="2147483676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678A-D05F-FD42-9890-CCECCD9C8C54}" type="datetimeFigureOut">
              <a:rPr lang="sv-SE" smtClean="0"/>
              <a:t>2019-04-05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97C7-3D02-2A4F-97AD-9EB2A99A6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isplay/NOSG?preview=/15040918/61867193/NOSGHandbook.pdf" TargetMode="External"/><Relationship Id="rId2" Type="http://schemas.openxmlformats.org/officeDocument/2006/relationships/hyperlink" Target="https://confluence.esss.lu.se/download/attachments/269649962/ESS-0052625-14Jul17.pdf?version=4&amp;modificationDate=1541505535977&amp;api=v2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ownload/attachments/43221224/ESS-0047810%20ESS%20Template%20for%20Instrument%20Hazard%20Analysis.pdf?version=2&amp;modificationDate=1504080914982&amp;api=v2" TargetMode="External"/><Relationship Id="rId2" Type="http://schemas.openxmlformats.org/officeDocument/2006/relationships/hyperlink" Target="https://confluence.esss.lu.se/download/attachments/269649962/Checklist%20for%20formal%20assessment%20of%20the%20EU%20conformity%20procedure.pdf?version=1&amp;modificationDate=1542881782822&amp;api=v2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S_frugal_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27" y="-1"/>
            <a:ext cx="9152927" cy="6866930"/>
          </a:xfrm>
          <a:prstGeom prst="rect">
            <a:avLst/>
          </a:prstGeom>
        </p:spPr>
      </p:pic>
      <p:pic>
        <p:nvPicPr>
          <p:cNvPr id="5" name="Picture 4" descr="ESS_outline_logo_whi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6556" y="273844"/>
            <a:ext cx="2817887" cy="16833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3509" y="3121857"/>
            <a:ext cx="6840989" cy="2733415"/>
          </a:xfrm>
          <a:prstGeom prst="rect">
            <a:avLst/>
          </a:prstGeom>
          <a:noFill/>
        </p:spPr>
        <p:txBody>
          <a:bodyPr wrap="square" lIns="85699" tIns="42850" rIns="85699" bIns="42850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</a:rPr>
              <a:t>TG3</a:t>
            </a:r>
            <a:r>
              <a:rPr lang="sv-SE" sz="2800" b="1" dirty="0" smtClean="0">
                <a:solidFill>
                  <a:schemeClr val="bg1"/>
                </a:solidFill>
              </a:rPr>
              <a:t> (</a:t>
            </a:r>
            <a:r>
              <a:rPr lang="sv-SE" sz="2800" b="1" dirty="0" err="1" smtClean="0">
                <a:solidFill>
                  <a:schemeClr val="bg1"/>
                </a:solidFill>
              </a:rPr>
              <a:t>Detailed</a:t>
            </a:r>
            <a:r>
              <a:rPr lang="sv-SE" sz="2800" b="1" dirty="0" smtClean="0">
                <a:solidFill>
                  <a:schemeClr val="bg1"/>
                </a:solidFill>
              </a:rPr>
              <a:t> </a:t>
            </a:r>
            <a:r>
              <a:rPr lang="sv-SE" sz="2800" b="1" dirty="0" err="1" smtClean="0">
                <a:solidFill>
                  <a:schemeClr val="bg1"/>
                </a:solidFill>
              </a:rPr>
              <a:t>engineering</a:t>
            </a:r>
            <a:r>
              <a:rPr lang="sv-SE" sz="2800" b="1" dirty="0" smtClean="0">
                <a:solidFill>
                  <a:schemeClr val="bg1"/>
                </a:solidFill>
              </a:rPr>
              <a:t>)</a:t>
            </a:r>
            <a:endParaRPr lang="hu-HU" sz="2800" b="1" dirty="0" smtClean="0">
              <a:solidFill>
                <a:schemeClr val="bg1"/>
              </a:solidFill>
            </a:endParaRPr>
          </a:p>
          <a:p>
            <a:r>
              <a:rPr lang="hu-HU" sz="2800" b="1" dirty="0" smtClean="0">
                <a:solidFill>
                  <a:schemeClr val="bg1"/>
                </a:solidFill>
              </a:rPr>
              <a:t>ES</a:t>
            </a:r>
            <a:r>
              <a:rPr lang="sv-SE" sz="2800" b="1" dirty="0" smtClean="0">
                <a:solidFill>
                  <a:schemeClr val="bg1"/>
                </a:solidFill>
              </a:rPr>
              <a:t>&amp;H </a:t>
            </a:r>
            <a:r>
              <a:rPr lang="sv-SE" sz="2800" b="1" dirty="0" err="1" smtClean="0">
                <a:solidFill>
                  <a:schemeClr val="bg1"/>
                </a:solidFill>
              </a:rPr>
              <a:t>related</a:t>
            </a:r>
            <a:r>
              <a:rPr lang="sv-SE" sz="2800" b="1" dirty="0" smtClean="0">
                <a:solidFill>
                  <a:schemeClr val="bg1"/>
                </a:solidFill>
              </a:rPr>
              <a:t> </a:t>
            </a:r>
            <a:r>
              <a:rPr lang="sv-SE" sz="2800" b="1" dirty="0" err="1" smtClean="0">
                <a:solidFill>
                  <a:schemeClr val="bg1"/>
                </a:solidFill>
              </a:rPr>
              <a:t>content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Gábor László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88207" y="6148118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03.04.2019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and content related to ES&amp;H</a:t>
            </a:r>
            <a:endParaRPr lang="sv-SE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4544"/>
              </p:ext>
            </p:extLst>
          </p:nvPr>
        </p:nvGraphicFramePr>
        <p:xfrm>
          <a:off x="263851" y="1499130"/>
          <a:ext cx="8448150" cy="5414678"/>
        </p:xfrm>
        <a:graphic>
          <a:graphicData uri="http://schemas.openxmlformats.org/drawingml/2006/table">
            <a:tbl>
              <a:tblPr/>
              <a:tblGrid>
                <a:gridCol w="177234">
                  <a:extLst>
                    <a:ext uri="{9D8B030D-6E8A-4147-A177-3AD203B41FA5}">
                      <a16:colId xmlns:a16="http://schemas.microsoft.com/office/drawing/2014/main" val="3763028023"/>
                    </a:ext>
                  </a:extLst>
                </a:gridCol>
                <a:gridCol w="1982507">
                  <a:extLst>
                    <a:ext uri="{9D8B030D-6E8A-4147-A177-3AD203B41FA5}">
                      <a16:colId xmlns:a16="http://schemas.microsoft.com/office/drawing/2014/main" val="3536636698"/>
                    </a:ext>
                  </a:extLst>
                </a:gridCol>
                <a:gridCol w="4256232">
                  <a:extLst>
                    <a:ext uri="{9D8B030D-6E8A-4147-A177-3AD203B41FA5}">
                      <a16:colId xmlns:a16="http://schemas.microsoft.com/office/drawing/2014/main" val="2430370132"/>
                    </a:ext>
                  </a:extLst>
                </a:gridCol>
                <a:gridCol w="2032177">
                  <a:extLst>
                    <a:ext uri="{9D8B030D-6E8A-4147-A177-3AD203B41FA5}">
                      <a16:colId xmlns:a16="http://schemas.microsoft.com/office/drawing/2014/main" val="1341467740"/>
                    </a:ext>
                  </a:extLst>
                </a:gridCol>
              </a:tblGrid>
              <a:tr h="22780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Radiation Safety Analysis 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Content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sv-SE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18031"/>
                  </a:ext>
                </a:extLst>
              </a:tr>
              <a:tr h="66587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Radiation Hazard analysis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615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for the sub-system in scope for the sub-TG3, and complete analysis for TG3. Personal safety hazards highlighted. Only for operation and maintenance.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ESS-0440582, ESS-0100583</a:t>
                      </a:r>
                    </a:p>
                  </a:txBody>
                  <a:tcPr marL="7321" marR="7321" marT="7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64238"/>
                  </a:ext>
                </a:extLst>
              </a:tr>
              <a:tr h="66587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References to hazard analyses from technology groups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615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SAD document (ESS-0040840), 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 safety (ESS-0024107)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Chopper analysis (ESS-0331602)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250463"/>
                  </a:ext>
                </a:extLst>
              </a:tr>
              <a:tr h="8849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Shielding verification for (H1-H2)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615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the sub-system in scope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ESS-0052625 (NOSG Phase 2 Guidelines</a:t>
                      </a: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2"/>
                        </a:rPr>
                        <a:t>)</a:t>
                      </a:r>
                      <a:endParaRPr lang="en-US" sz="1400" b="0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ESS-0039408 (Neutron Optics and Shielding Handbook)</a:t>
                      </a:r>
                      <a:endParaRPr lang="en-US" sz="1400" b="0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380601"/>
                  </a:ext>
                </a:extLst>
              </a:tr>
              <a:tr h="263720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Activation Analysis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Activation</a:t>
                      </a:r>
                      <a:r>
                        <a:rPr lang="en-US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inventory inside the bunker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Declaration of conformity with</a:t>
                      </a:r>
                      <a:r>
                        <a:rPr lang="en-US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allowed materials list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Activation map: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 smtClean="0">
                          <a:latin typeface="+mn-lt"/>
                        </a:rPr>
                        <a:t>Heavy shutters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 smtClean="0">
                          <a:latin typeface="+mn-lt"/>
                        </a:rPr>
                        <a:t>Choppers &amp; first meter of optics either side of chopper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 smtClean="0">
                          <a:latin typeface="+mn-lt"/>
                        </a:rPr>
                        <a:t>Sample environment and nearest meter of optics, and unshielded support structures 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 smtClean="0">
                          <a:latin typeface="+mn-lt"/>
                        </a:rPr>
                        <a:t>Optical elements and immediate surroundings of near focusing noses / kinks / deflectors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 smtClean="0">
                          <a:latin typeface="+mn-lt"/>
                        </a:rPr>
                        <a:t>First two meters of optical elements exiting the bunker wall</a:t>
                      </a:r>
                      <a:br>
                        <a:rPr lang="en-US" sz="1400" noProof="0" dirty="0" smtClean="0">
                          <a:latin typeface="+mn-lt"/>
                        </a:rPr>
                      </a:b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321" marR="7321" marT="7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860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and content related to ES&amp;H</a:t>
            </a:r>
            <a:endParaRPr lang="sv-SE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85078"/>
              </p:ext>
            </p:extLst>
          </p:nvPr>
        </p:nvGraphicFramePr>
        <p:xfrm>
          <a:off x="440105" y="4376129"/>
          <a:ext cx="8184568" cy="1081108"/>
        </p:xfrm>
        <a:graphic>
          <a:graphicData uri="http://schemas.openxmlformats.org/drawingml/2006/table">
            <a:tbl>
              <a:tblPr/>
              <a:tblGrid>
                <a:gridCol w="171705">
                  <a:extLst>
                    <a:ext uri="{9D8B030D-6E8A-4147-A177-3AD203B41FA5}">
                      <a16:colId xmlns:a16="http://schemas.microsoft.com/office/drawing/2014/main" val="2958314552"/>
                    </a:ext>
                  </a:extLst>
                </a:gridCol>
                <a:gridCol w="2958008">
                  <a:extLst>
                    <a:ext uri="{9D8B030D-6E8A-4147-A177-3AD203B41FA5}">
                      <a16:colId xmlns:a16="http://schemas.microsoft.com/office/drawing/2014/main" val="294254374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1930129515"/>
                    </a:ext>
                  </a:extLst>
                </a:gridCol>
                <a:gridCol w="1945895">
                  <a:extLst>
                    <a:ext uri="{9D8B030D-6E8A-4147-A177-3AD203B41FA5}">
                      <a16:colId xmlns:a16="http://schemas.microsoft.com/office/drawing/2014/main" val="1656442002"/>
                    </a:ext>
                  </a:extLst>
                </a:gridCol>
              </a:tblGrid>
              <a:tr h="29630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4" marR="7154" marT="7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sv-SE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-System </a:t>
                      </a:r>
                      <a:r>
                        <a:rPr lang="sv-SE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</a:t>
                      </a:r>
                      <a:r>
                        <a:rPr lang="sv-SE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</a:t>
                      </a:r>
                      <a:r>
                        <a:rPr lang="sv-SE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154" marR="7154" marT="7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Released version (finalized for the TG3 scope)</a:t>
                      </a:r>
                    </a:p>
                  </a:txBody>
                  <a:tcPr marL="7154" marR="7154" marT="7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ESS-0004797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ESS-0099059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646944"/>
                  </a:ext>
                </a:extLst>
              </a:tr>
              <a:tr h="44088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54" marR="7154" marT="7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CE/Mechanical Quality classification of components</a:t>
                      </a:r>
                    </a:p>
                  </a:txBody>
                  <a:tcPr marL="429261" marR="7154" marT="71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ESS-0127031, ESS-0145018 - Checklist for formal assessment of the EU conformity procedure.pdf</a:t>
                      </a:r>
                    </a:p>
                  </a:txBody>
                  <a:tcPr marL="7154" marR="7154" marT="71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54" marR="7154" marT="71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4866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20579"/>
              </p:ext>
            </p:extLst>
          </p:nvPr>
        </p:nvGraphicFramePr>
        <p:xfrm>
          <a:off x="432790" y="5890332"/>
          <a:ext cx="8184568" cy="432707"/>
        </p:xfrm>
        <a:graphic>
          <a:graphicData uri="http://schemas.openxmlformats.org/drawingml/2006/table">
            <a:tbl>
              <a:tblPr/>
              <a:tblGrid>
                <a:gridCol w="165401">
                  <a:extLst>
                    <a:ext uri="{9D8B030D-6E8A-4147-A177-3AD203B41FA5}">
                      <a16:colId xmlns:a16="http://schemas.microsoft.com/office/drawing/2014/main" val="2791680020"/>
                    </a:ext>
                  </a:extLst>
                </a:gridCol>
                <a:gridCol w="2978942">
                  <a:extLst>
                    <a:ext uri="{9D8B030D-6E8A-4147-A177-3AD203B41FA5}">
                      <a16:colId xmlns:a16="http://schemas.microsoft.com/office/drawing/2014/main" val="681426337"/>
                    </a:ext>
                  </a:extLst>
                </a:gridCol>
                <a:gridCol w="3130905">
                  <a:extLst>
                    <a:ext uri="{9D8B030D-6E8A-4147-A177-3AD203B41FA5}">
                      <a16:colId xmlns:a16="http://schemas.microsoft.com/office/drawing/2014/main" val="781800181"/>
                    </a:ext>
                  </a:extLst>
                </a:gridCol>
                <a:gridCol w="1909320">
                  <a:extLst>
                    <a:ext uri="{9D8B030D-6E8A-4147-A177-3AD203B41FA5}">
                      <a16:colId xmlns:a16="http://schemas.microsoft.com/office/drawing/2014/main" val="1455252436"/>
                    </a:ext>
                  </a:extLst>
                </a:gridCol>
              </a:tblGrid>
              <a:tr h="21814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987" marR="5987" marT="59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Checklist(s) for formal assessment of the EU conformity procedure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ESS-0145018</a:t>
                      </a:r>
                      <a:endParaRPr lang="sv-SE" sz="14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7" marR="5987" marT="5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0079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13027"/>
              </p:ext>
            </p:extLst>
          </p:nvPr>
        </p:nvGraphicFramePr>
        <p:xfrm>
          <a:off x="440105" y="1782445"/>
          <a:ext cx="8186580" cy="2416520"/>
        </p:xfrm>
        <a:graphic>
          <a:graphicData uri="http://schemas.openxmlformats.org/drawingml/2006/table">
            <a:tbl>
              <a:tblPr/>
              <a:tblGrid>
                <a:gridCol w="171747">
                  <a:extLst>
                    <a:ext uri="{9D8B030D-6E8A-4147-A177-3AD203B41FA5}">
                      <a16:colId xmlns:a16="http://schemas.microsoft.com/office/drawing/2014/main" val="4105479119"/>
                    </a:ext>
                  </a:extLst>
                </a:gridCol>
                <a:gridCol w="2936020">
                  <a:extLst>
                    <a:ext uri="{9D8B030D-6E8A-4147-A177-3AD203B41FA5}">
                      <a16:colId xmlns:a16="http://schemas.microsoft.com/office/drawing/2014/main" val="3642397426"/>
                    </a:ext>
                  </a:extLst>
                </a:gridCol>
                <a:gridCol w="3128088">
                  <a:extLst>
                    <a:ext uri="{9D8B030D-6E8A-4147-A177-3AD203B41FA5}">
                      <a16:colId xmlns:a16="http://schemas.microsoft.com/office/drawing/2014/main" val="1909365844"/>
                    </a:ext>
                  </a:extLst>
                </a:gridCol>
                <a:gridCol w="1950725">
                  <a:extLst>
                    <a:ext uri="{9D8B030D-6E8A-4147-A177-3AD203B41FA5}">
                      <a16:colId xmlns:a16="http://schemas.microsoft.com/office/drawing/2014/main" val="1525817602"/>
                    </a:ext>
                  </a:extLst>
                </a:gridCol>
              </a:tblGrid>
              <a:tr h="344806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5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Instrument Hazard Analysis (.xls)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 err="1" smtClean="0">
                          <a:latin typeface="+mn-lt"/>
                        </a:rPr>
                        <a:t>Content</a:t>
                      </a:r>
                      <a:endParaRPr lang="sv-SE" sz="1500" dirty="0">
                        <a:latin typeface="+mn-lt"/>
                      </a:endParaRP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sv-SE" sz="1500" dirty="0">
                        <a:latin typeface="+mn-lt"/>
                      </a:endParaRP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36354"/>
                  </a:ext>
                </a:extLst>
              </a:tr>
              <a:tr h="136812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Conventional Hazard analysis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4683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</a:t>
                      </a:r>
                      <a:r>
                        <a:rPr lang="hu-HU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 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the sub-system in scope for the sub-TG3, and complete analysis for TG3. Personal safety hazards 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highlighted</a:t>
                      </a:r>
                      <a:r>
                        <a:rPr lang="hu-HU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r>
                        <a:rPr lang="en-US" sz="15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nly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operation and maintenance.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ESS-0100583 (</a:t>
                      </a:r>
                      <a:r>
                        <a:rPr lang="sv-SE" sz="15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Hazards</a:t>
                      </a:r>
                      <a:r>
                        <a:rPr lang="sv-SE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500" b="0" i="0" u="sng" strike="noStrike" dirty="0" err="1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Analysis</a:t>
                      </a:r>
                      <a:r>
                        <a:rPr lang="sv-SE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 Template)</a:t>
                      </a:r>
                      <a:br>
                        <a:rPr lang="sv-SE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</a:br>
                      <a:r>
                        <a:rPr lang="sv-SE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ESS-0379511, </a:t>
                      </a:r>
                      <a:endParaRPr lang="sv-SE" sz="1500" b="0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ESS-0047810 (</a:t>
                      </a:r>
                      <a:r>
                        <a:rPr lang="sv-SE" sz="15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Guideline</a:t>
                      </a:r>
                      <a:r>
                        <a:rPr lang="sv-SE" sz="15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 for Instrument </a:t>
                      </a:r>
                      <a:r>
                        <a:rPr lang="sv-SE" sz="15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Hazard</a:t>
                      </a:r>
                      <a:r>
                        <a:rPr lang="sv-SE" sz="15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 </a:t>
                      </a:r>
                      <a:r>
                        <a:rPr lang="sv-SE" sz="1500" b="0" i="0" u="sng" strike="noStrike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Analysis</a:t>
                      </a:r>
                      <a:r>
                        <a:rPr lang="sv-SE" sz="15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hlinkClick r:id="rId3"/>
                        </a:rPr>
                        <a:t>)</a:t>
                      </a:r>
                      <a:endParaRPr lang="sv-SE" sz="1500" b="0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0068"/>
                  </a:ext>
                </a:extLst>
              </a:tr>
              <a:tr h="68764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References to hazard analyses from technology groups</a:t>
                      </a:r>
                    </a:p>
                  </a:txBody>
                  <a:tcPr marL="429366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SAD document (ESS-0040840), </a:t>
                      </a:r>
                      <a:b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 safety (ESS-0024107)</a:t>
                      </a:r>
                      <a:b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5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Chopper analysis (ESS-0331602)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7" marR="7157" marT="71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500" b="0" i="0" u="sng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16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hod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Methods Template</Template>
  <TotalTime>20273</TotalTime>
  <Words>277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Grande</vt:lpstr>
      <vt:lpstr>Times New Roman</vt:lpstr>
      <vt:lpstr>Wingdings</vt:lpstr>
      <vt:lpstr>Methods Template</vt:lpstr>
      <vt:lpstr>Anpassad formgivning</vt:lpstr>
      <vt:lpstr>PowerPoint Presentation</vt:lpstr>
      <vt:lpstr>Deliverables and content related to ES&amp;H</vt:lpstr>
      <vt:lpstr>Deliverables and content related to ES&amp;H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Christoffer Affelin</dc:creator>
  <cp:lastModifiedBy>Gabor Laszlo</cp:lastModifiedBy>
  <cp:revision>930</cp:revision>
  <cp:lastPrinted>2016-09-12T13:46:05Z</cp:lastPrinted>
  <dcterms:created xsi:type="dcterms:W3CDTF">2014-12-05T10:51:41Z</dcterms:created>
  <dcterms:modified xsi:type="dcterms:W3CDTF">2019-04-05T08:13:00Z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5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Jan 22, 2015</vt:lpwstr>
  </property>
  <property fmtid="{D5CDD505-2E9C-101B-9397-08002B2CF9AE}" pid="6" name="MXActual_state_Release">
    <vt:lpwstr>N/A</vt:lpwstr>
  </property>
  <property fmtid="{D5CDD505-2E9C-101B-9397-08002B2CF9AE}" pid="7" name="MXApprover">
    <vt:lpwstr/>
  </property>
  <property fmtid="{D5CDD505-2E9C-101B-9397-08002B2CF9AE}" pid="8" name="MXAuthor">
    <vt:lpwstr>Affelin, Christoffer</vt:lpwstr>
  </property>
  <property fmtid="{D5CDD505-2E9C-101B-9397-08002B2CF9AE}" pid="9" name="MXCheckin Reason">
    <vt:lpwstr/>
  </property>
  <property fmtid="{D5CDD505-2E9C-101B-9397-08002B2CF9AE}" pid="10" name="MXclau">
    <vt:lpwstr>False</vt:lpwstr>
  </property>
  <property fmtid="{D5CDD505-2E9C-101B-9397-08002B2CF9AE}" pid="11" name="MXConfidentiality">
    <vt:lpwstr>Internal</vt:lpwstr>
  </property>
  <property fmtid="{D5CDD505-2E9C-101B-9397-08002B2CF9AE}" pid="12" name="MXCurrent">
    <vt:lpwstr>Preliminary</vt:lpwstr>
  </property>
  <property fmtid="{D5CDD505-2E9C-101B-9397-08002B2CF9AE}" pid="13" name="MXCurrent.Localized">
    <vt:lpwstr>Preliminary</vt:lpwstr>
  </property>
  <property fmtid="{D5CDD505-2E9C-101B-9397-08002B2CF9AE}" pid="14" name="MXDescription">
    <vt:lpwstr>Document containg presentations from CAD Meetings</vt:lpwstr>
  </property>
  <property fmtid="{D5CDD505-2E9C-101B-9397-08002B2CF9AE}" pid="15" name="MXDesignated User">
    <vt:lpwstr>Unassigned</vt:lpwstr>
  </property>
  <property fmtid="{D5CDD505-2E9C-101B-9397-08002B2CF9AE}" pid="16" name="MXdmg_GeneratedFrom">
    <vt:lpwstr/>
  </property>
  <property fmtid="{D5CDD505-2E9C-101B-9397-08002B2CF9AE}" pid="17" name="MXdmg_Language">
    <vt:lpwstr>en</vt:lpwstr>
  </property>
  <property fmtid="{D5CDD505-2E9C-101B-9397-08002B2CF9AE}" pid="18" name="MXdmg_LastSourceFileCheckin">
    <vt:lpwstr>Dec 3, 2015</vt:lpwstr>
  </property>
  <property fmtid="{D5CDD505-2E9C-101B-9397-08002B2CF9AE}" pid="19" name="MXEmail">
    <vt:lpwstr>Christoffer.Affelin@esss.se</vt:lpwstr>
  </property>
  <property fmtid="{D5CDD505-2E9C-101B-9397-08002B2CF9AE}" pid="20" name="MXFirstName">
    <vt:lpwstr>Christoffer</vt:lpwstr>
  </property>
  <property fmtid="{D5CDD505-2E9C-101B-9397-08002B2CF9AE}" pid="21" name="MXIs Version Object">
    <vt:lpwstr>False</vt:lpwstr>
  </property>
  <property fmtid="{D5CDD505-2E9C-101B-9397-08002B2CF9AE}" pid="22" name="MXLanguage">
    <vt:lpwstr>English</vt:lpwstr>
  </property>
  <property fmtid="{D5CDD505-2E9C-101B-9397-08002B2CF9AE}" pid="23" name="MXLastName">
    <vt:lpwstr>Affelin</vt:lpwstr>
  </property>
  <property fmtid="{D5CDD505-2E9C-101B-9397-08002B2CF9AE}" pid="24" name="MXLatestVersion">
    <vt:lpwstr>5</vt:lpwstr>
  </property>
  <property fmtid="{D5CDD505-2E9C-101B-9397-08002B2CF9AE}" pid="25" name="MXLegacy Id">
    <vt:lpwstr/>
  </property>
  <property fmtid="{D5CDD505-2E9C-101B-9397-08002B2CF9AE}" pid="26" name="MXLink">
    <vt:lpwstr/>
  </property>
  <property fmtid="{D5CDD505-2E9C-101B-9397-08002B2CF9AE}" pid="27" name="MXMiddleName">
    <vt:lpwstr>Unknown</vt:lpwstr>
  </property>
  <property fmtid="{D5CDD505-2E9C-101B-9397-08002B2CF9AE}" pid="28" name="MXMove Files To Version">
    <vt:lpwstr>False</vt:lpwstr>
  </property>
  <property fmtid="{D5CDD505-2E9C-101B-9397-08002B2CF9AE}" pid="29" name="MXName">
    <vt:lpwstr>ESS-0023797</vt:lpwstr>
  </property>
  <property fmtid="{D5CDD505-2E9C-101B-9397-08002B2CF9AE}" pid="30" name="MXOriginator">
    <vt:lpwstr>christofferaffelin</vt:lpwstr>
  </property>
  <property fmtid="{D5CDD505-2E9C-101B-9397-08002B2CF9AE}" pid="31" name="MXPhase">
    <vt:lpwstr/>
  </property>
  <property fmtid="{D5CDD505-2E9C-101B-9397-08002B2CF9AE}" pid="32" name="MXPolicy">
    <vt:lpwstr>Open Document</vt:lpwstr>
  </property>
  <property fmtid="{D5CDD505-2E9C-101B-9397-08002B2CF9AE}" pid="33" name="MXPolicy.Localized">
    <vt:lpwstr>Open Document</vt:lpwstr>
  </property>
  <property fmtid="{D5CDD505-2E9C-101B-9397-08002B2CF9AE}" pid="34" name="MXPrinted Date">
    <vt:lpwstr>Jan 22, 2015</vt:lpwstr>
  </property>
  <property fmtid="{D5CDD505-2E9C-101B-9397-08002B2CF9AE}" pid="35" name="MXPrinted Version">
    <vt:lpwstr>(5)</vt:lpwstr>
  </property>
  <property fmtid="{D5CDD505-2E9C-101B-9397-08002B2CF9AE}" pid="36" name="MXReference">
    <vt:lpwstr/>
  </property>
  <property fmtid="{D5CDD505-2E9C-101B-9397-08002B2CF9AE}" pid="37" name="MXRevision">
    <vt:lpwstr>1</vt:lpwstr>
  </property>
  <property fmtid="{D5CDD505-2E9C-101B-9397-08002B2CF9AE}" pid="38" name="MXSignatures_state_Obsolete">
    <vt:lpwstr/>
  </property>
  <property fmtid="{D5CDD505-2E9C-101B-9397-08002B2CF9AE}" pid="39" name="MXSignatures_state_Preliminary">
    <vt:lpwstr/>
  </property>
  <property fmtid="{D5CDD505-2E9C-101B-9397-08002B2CF9AE}" pid="40" name="MXSignatures_state_Release">
    <vt:lpwstr/>
  </property>
  <property fmtid="{D5CDD505-2E9C-101B-9397-08002B2CF9AE}" pid="41" name="MXSubmitter">
    <vt:lpwstr>Affelin, Christoffer</vt:lpwstr>
  </property>
  <property fmtid="{D5CDD505-2E9C-101B-9397-08002B2CF9AE}" pid="42" name="MXSuspend Versioning">
    <vt:lpwstr>False</vt:lpwstr>
  </property>
  <property fmtid="{D5CDD505-2E9C-101B-9397-08002B2CF9AE}" pid="43" name="MXTitle">
    <vt:lpwstr>CAD Meetings</vt:lpwstr>
  </property>
  <property fmtid="{D5CDD505-2E9C-101B-9397-08002B2CF9AE}" pid="44" name="MXTVADummy1">
    <vt:lpwstr/>
  </property>
  <property fmtid="{D5CDD505-2E9C-101B-9397-08002B2CF9AE}" pid="45" name="MXTVADummy2">
    <vt:lpwstr/>
  </property>
  <property fmtid="{D5CDD505-2E9C-101B-9397-08002B2CF9AE}" pid="46" name="MXTVADummy3">
    <vt:lpwstr/>
  </property>
  <property fmtid="{D5CDD505-2E9C-101B-9397-08002B2CF9AE}" pid="47" name="MXType">
    <vt:lpwstr>dmg_Presentation</vt:lpwstr>
  </property>
  <property fmtid="{D5CDD505-2E9C-101B-9397-08002B2CF9AE}" pid="48" name="MXType.Localized">
    <vt:lpwstr>Presentation</vt:lpwstr>
  </property>
  <property fmtid="{D5CDD505-2E9C-101B-9397-08002B2CF9AE}" pid="49" name="MXUser">
    <vt:lpwstr>christofferaffelin</vt:lpwstr>
  </property>
  <property fmtid="{D5CDD505-2E9C-101B-9397-08002B2CF9AE}" pid="50" name="MXVersion">
    <vt:lpwstr>5</vt:lpwstr>
  </property>
</Properties>
</file>