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2" r:id="rId3"/>
    <p:sldId id="261" r:id="rId4"/>
    <p:sldId id="271" r:id="rId5"/>
    <p:sldId id="272" r:id="rId6"/>
    <p:sldId id="273" r:id="rId7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pos="528" userDrawn="1">
          <p15:clr>
            <a:srgbClr val="A4A3A4"/>
          </p15:clr>
        </p15:guide>
        <p15:guide id="4" orient="horz" pos="1008" userDrawn="1">
          <p15:clr>
            <a:srgbClr val="A4A3A4"/>
          </p15:clr>
        </p15:guide>
        <p15:guide id="5" pos="288" userDrawn="1">
          <p15:clr>
            <a:srgbClr val="A4A3A4"/>
          </p15:clr>
        </p15:guide>
        <p15:guide id="6" pos="1056" userDrawn="1">
          <p15:clr>
            <a:srgbClr val="A4A3A4"/>
          </p15:clr>
        </p15:guide>
        <p15:guide id="7" pos="39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2"/>
    <p:restoredTop sz="94692"/>
  </p:normalViewPr>
  <p:slideViewPr>
    <p:cSldViewPr>
      <p:cViewPr varScale="1">
        <p:scale>
          <a:sx n="142" d="100"/>
          <a:sy n="142" d="100"/>
        </p:scale>
        <p:origin x="208" y="256"/>
      </p:cViewPr>
      <p:guideLst>
        <p:guide orient="horz" pos="2880"/>
        <p:guide pos="2160"/>
        <p:guide pos="528"/>
        <p:guide orient="horz" pos="1008"/>
        <p:guide pos="288"/>
        <p:guide pos="105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39749-5F7E-5648-9CD6-00744CE904A7}" type="datetimeFigureOut">
              <a:rPr lang="fr-FR"/>
              <a:t>21/05/2019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A7EEF-0713-214A-8A97-49F34C15B593}" type="slidenum">
              <a:r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9701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38896" y="2890391"/>
            <a:ext cx="6971704" cy="5386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>
                <a:latin typeface="Muli" pitchFamily="2" charset="77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38897" y="4278868"/>
            <a:ext cx="6971704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1">
                <a:latin typeface="Muli" pitchFamily="2" charset="77"/>
              </a:defRPr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B0B3840B-4F8F-5D4A-BE4D-515BFFFA0B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D1CB468B-6234-D04B-A2D7-7545AE22986B}" type="datetime1">
              <a:rPr lang="fr-FR"/>
              <a:t>21/05/2019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2776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2776" y="1194561"/>
            <a:ext cx="10130713" cy="369332"/>
          </a:xfrm>
        </p:spPr>
        <p:txBody>
          <a:bodyPr lIns="0" tIns="0" rIns="0" bIns="0"/>
          <a:lstStyle>
            <a:lvl1pPr>
              <a:defRPr sz="24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D30CDEB2-DA54-DE45-AD6C-F8DC9C60A9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5B7B0B5-0B63-3644-99A4-AB904A50937F}" type="datetime1">
              <a:rPr lang="fr-FR"/>
              <a:t>21/05/2019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27964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29433" y="1577340"/>
            <a:ext cx="5306282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uli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C758A41A-99D0-E84B-8FE2-857A4FBEC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38BED5E8-9089-174C-BF11-B7DF163EB547}" type="datetime1">
              <a:rPr lang="fr-FR"/>
              <a:t>21/05/2019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10043" cy="446276"/>
          </a:xfrm>
        </p:spPr>
        <p:txBody>
          <a:bodyPr lIns="0" tIns="0" rIns="0" bIns="0"/>
          <a:lstStyle>
            <a:lvl1pPr>
              <a:defRPr sz="2900" b="1" i="0">
                <a:solidFill>
                  <a:srgbClr val="4C4D4F"/>
                </a:solidFill>
                <a:latin typeface="Muli" pitchFamily="2" charset="77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Segnaposto data 3">
            <a:extLst>
              <a:ext uri="{FF2B5EF4-FFF2-40B4-BE49-F238E27FC236}">
                <a16:creationId xmlns:a16="http://schemas.microsoft.com/office/drawing/2014/main" id="{2E85EB29-7773-EA41-86EF-AB27DEA494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99831E0E-B4B9-804C-B32F-14C6EC15B13E}" type="datetime1">
              <a:rPr lang="fr-FR"/>
              <a:t>21/05/2019</a:t>
            </a:fld>
            <a:endParaRPr lang="it-IT"/>
          </a:p>
        </p:txBody>
      </p:sp>
      <p:sp>
        <p:nvSpPr>
          <p:cNvPr id="15" name="Segnaposto numero diapositiva 16">
            <a:extLst>
              <a:ext uri="{FF2B5EF4-FFF2-40B4-BE49-F238E27FC236}">
                <a16:creationId xmlns:a16="http://schemas.microsoft.com/office/drawing/2014/main" id="{7D97418D-D037-F84F-BA6E-B7EF0EFCB541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528A25B-B3ED-E542-825D-E47ADBA26C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778500"/>
            <a:ext cx="12179300" cy="1079500"/>
          </a:xfrm>
          <a:prstGeom prst="rect">
            <a:avLst/>
          </a:prstGeom>
        </p:spPr>
      </p:pic>
      <p:sp>
        <p:nvSpPr>
          <p:cNvPr id="15" name="Segnaposto data 3">
            <a:extLst>
              <a:ext uri="{FF2B5EF4-FFF2-40B4-BE49-F238E27FC236}">
                <a16:creationId xmlns:a16="http://schemas.microsoft.com/office/drawing/2014/main" id="{471999AC-979D-ED49-902A-8F01B0F4E6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2805CA99-DB71-1E43-AE65-640926A8E210}" type="datetime1">
              <a:rPr lang="fr-FR"/>
              <a:t>21/05/2019</a:t>
            </a:fld>
            <a:endParaRPr lang="it-IT"/>
          </a:p>
        </p:txBody>
      </p:sp>
      <p:sp>
        <p:nvSpPr>
          <p:cNvPr id="16" name="Segnaposto numero diapositiva 16">
            <a:extLst>
              <a:ext uri="{FF2B5EF4-FFF2-40B4-BE49-F238E27FC236}">
                <a16:creationId xmlns:a16="http://schemas.microsoft.com/office/drawing/2014/main" id="{3F14C0E4-6232-D542-BA79-E689284628BD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56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data 3">
            <a:extLst>
              <a:ext uri="{FF2B5EF4-FFF2-40B4-BE49-F238E27FC236}">
                <a16:creationId xmlns:a16="http://schemas.microsoft.com/office/drawing/2014/main" id="{380D4A8A-2D9C-8E40-8A5E-CE0E53191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B5162847-88AC-BC49-B42C-068C475CD287}" type="datetime1">
              <a:rPr lang="fr-FR"/>
              <a:t>21/05/2019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DA76E71-90F4-594C-8F95-9C1B8B8402A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" y="5867400"/>
            <a:ext cx="12179300" cy="990600"/>
          </a:xfrm>
          <a:prstGeom prst="rect">
            <a:avLst/>
          </a:prstGeom>
        </p:spPr>
      </p:pic>
      <p:sp>
        <p:nvSpPr>
          <p:cNvPr id="16" name="Segnaposto data 3">
            <a:extLst>
              <a:ext uri="{FF2B5EF4-FFF2-40B4-BE49-F238E27FC236}">
                <a16:creationId xmlns:a16="http://schemas.microsoft.com/office/drawing/2014/main" id="{D5072787-58E8-A44E-8753-E474F5E48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44122" y="6416675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Muli" pitchFamily="2" charset="77"/>
              </a:defRPr>
            </a:lvl1pPr>
          </a:lstStyle>
          <a:p>
            <a:fld id="{C50C29C9-981D-204A-8B2E-A989B168FDE9}" type="datetime1">
              <a:rPr lang="fr-FR"/>
              <a:t>21/05/2019</a:t>
            </a:fld>
            <a:endParaRPr lang="it-IT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635" y="527964"/>
            <a:ext cx="7310043" cy="4462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64635" y="1194561"/>
            <a:ext cx="10130713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4C4D4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13" name="Segnaposto numero diapositiva 16">
            <a:extLst>
              <a:ext uri="{FF2B5EF4-FFF2-40B4-BE49-F238E27FC236}">
                <a16:creationId xmlns:a16="http://schemas.microsoft.com/office/drawing/2014/main" id="{AB7B06D6-260D-8048-8C9A-352F4826FF65}"/>
              </a:ext>
            </a:extLst>
          </p:cNvPr>
          <p:cNvSpPr txBox="1">
            <a:spLocks/>
          </p:cNvSpPr>
          <p:nvPr userDrawn="1"/>
        </p:nvSpPr>
        <p:spPr>
          <a:xfrm>
            <a:off x="381000" y="6416675"/>
            <a:ext cx="683339" cy="365125"/>
          </a:xfrm>
          <a:prstGeom prst="rect">
            <a:avLst/>
          </a:prstGeom>
        </p:spPr>
        <p:txBody>
          <a:bodyPr/>
          <a:lstStyle>
            <a:defPPr>
              <a:defRPr lang="it-IT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Muli" pitchFamily="2" charset="77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57F1E4F-1CFF-5643-939E-217C01CDF56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6" r:id="rId5"/>
    <p:sldLayoutId id="2147483665" r:id="rId6"/>
  </p:sldLayoutIdLst>
  <p:hf sldNum="0" hdr="0" ftr="0" dt="0"/>
  <p:txStyles>
    <p:titleStyle>
      <a:lvl1pPr eaLnBrk="1" hangingPunct="1">
        <a:defRPr>
          <a:latin typeface="Muli" pitchFamily="2" charset="77"/>
          <a:ea typeface="+mj-ea"/>
          <a:cs typeface="+mj-cs"/>
        </a:defRPr>
      </a:lvl1pPr>
    </p:titleStyle>
    <p:bodyStyle>
      <a:lvl1pPr marL="0" eaLnBrk="1" hangingPunct="1">
        <a:defRPr>
          <a:latin typeface="Muli" pitchFamily="2" charset="77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57200" eaLnBrk="1" hangingPunct="1">
        <a:defRPr>
          <a:latin typeface="+mn-lt"/>
          <a:ea typeface="+mn-ea"/>
          <a:cs typeface="+mn-cs"/>
        </a:defRPr>
      </a:lvl2pPr>
      <a:lvl3pPr marL="914400" eaLnBrk="1" hangingPunct="1">
        <a:defRPr>
          <a:latin typeface="+mn-lt"/>
          <a:ea typeface="+mn-ea"/>
          <a:cs typeface="+mn-cs"/>
        </a:defRPr>
      </a:lvl3pPr>
      <a:lvl4pPr marL="1371600" eaLnBrk="1" hangingPunct="1">
        <a:defRPr>
          <a:latin typeface="+mn-lt"/>
          <a:ea typeface="+mn-ea"/>
          <a:cs typeface="+mn-cs"/>
        </a:defRPr>
      </a:lvl4pPr>
      <a:lvl5pPr marL="1828800" eaLnBrk="1" hangingPunct="1">
        <a:defRPr>
          <a:latin typeface="+mn-lt"/>
          <a:ea typeface="+mn-ea"/>
          <a:cs typeface="+mn-cs"/>
        </a:defRPr>
      </a:lvl5pPr>
      <a:lvl6pPr marL="2286000" eaLnBrk="1" hangingPunct="1">
        <a:defRPr>
          <a:latin typeface="+mn-lt"/>
          <a:ea typeface="+mn-ea"/>
          <a:cs typeface="+mn-cs"/>
        </a:defRPr>
      </a:lvl6pPr>
      <a:lvl7pPr marL="2743200" eaLnBrk="1" hangingPunct="1">
        <a:defRPr>
          <a:latin typeface="+mn-lt"/>
          <a:ea typeface="+mn-ea"/>
          <a:cs typeface="+mn-cs"/>
        </a:defRPr>
      </a:lvl7pPr>
      <a:lvl8pPr marL="3200400" eaLnBrk="1" hangingPunct="1">
        <a:defRPr>
          <a:latin typeface="+mn-lt"/>
          <a:ea typeface="+mn-ea"/>
          <a:cs typeface="+mn-cs"/>
        </a:defRPr>
      </a:lvl8pPr>
      <a:lvl9pPr marL="3657600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ata.ill.e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>
            <a:extLst>
              <a:ext uri="{FF2B5EF4-FFF2-40B4-BE49-F238E27FC236}">
                <a16:creationId xmlns:a16="http://schemas.microsoft.com/office/drawing/2014/main" id="{1EB0BE17-4406-2547-BD41-BBF8482A0E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12192000" cy="6858000"/>
          </a:xfrm>
          <a:prstGeom prst="rect">
            <a:avLst/>
          </a:prstGeom>
        </p:spPr>
      </p:pic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1715096" y="2875508"/>
            <a:ext cx="7200304" cy="8585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>
              <a:lnSpc>
                <a:spcPct val="100299"/>
              </a:lnSpc>
            </a:pPr>
            <a:r>
              <a:rPr lang="en-GB" sz="2000" kern="1200" spc="90" dirty="0" err="1">
                <a:latin typeface="Muli" pitchFamily="2" charset="77"/>
              </a:rPr>
              <a:t>PaNOSC</a:t>
            </a:r>
            <a:r>
              <a:rPr lang="en-GB" sz="2000" kern="1200" spc="90" dirty="0">
                <a:latin typeface="Muli" pitchFamily="2" charset="77"/>
              </a:rPr>
              <a:t> WP3 Kick off</a:t>
            </a:r>
            <a:br>
              <a:rPr lang="en-GB" sz="3500" kern="1200" spc="90" dirty="0">
                <a:latin typeface="Muli" pitchFamily="2" charset="77"/>
              </a:rPr>
            </a:br>
            <a:r>
              <a:rPr lang="en-GB" sz="3500" kern="1200" spc="90" dirty="0">
                <a:latin typeface="Muli" pitchFamily="2" charset="77"/>
              </a:rPr>
              <a:t>ILL Status Summary</a:t>
            </a:r>
            <a:endParaRPr lang="en-GB" sz="3500" kern="1200" dirty="0">
              <a:latin typeface="Muli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715096" y="4219478"/>
            <a:ext cx="6320155" cy="780983"/>
          </a:xfrm>
          <a:prstGeom prst="rect">
            <a:avLst/>
          </a:prstGeom>
        </p:spPr>
        <p:txBody>
          <a:bodyPr vert="horz" wrap="square" lIns="0" tIns="8763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90"/>
              </a:spcBef>
            </a:pPr>
            <a:r>
              <a:rPr lang="fr-FR" sz="2000" b="1" spc="50" dirty="0">
                <a:solidFill>
                  <a:srgbClr val="4C4D4F"/>
                </a:solidFill>
                <a:latin typeface="Muli" pitchFamily="2" charset="77"/>
                <a:cs typeface="Arial"/>
              </a:rPr>
              <a:t>23rd</a:t>
            </a:r>
            <a:r>
              <a:rPr sz="2000" b="1" spc="75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lang="fr-FR"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May</a:t>
            </a:r>
            <a:r>
              <a:rPr sz="2000" b="1" spc="10" dirty="0">
                <a:solidFill>
                  <a:srgbClr val="4C4D4F"/>
                </a:solidFill>
                <a:latin typeface="Muli" pitchFamily="2" charset="77"/>
                <a:cs typeface="Arial"/>
              </a:rPr>
              <a:t>,</a:t>
            </a:r>
            <a:r>
              <a:rPr sz="2000" b="1" spc="-60" dirty="0">
                <a:solidFill>
                  <a:srgbClr val="4C4D4F"/>
                </a:solidFill>
                <a:latin typeface="Muli" pitchFamily="2" charset="77"/>
                <a:cs typeface="Arial"/>
              </a:rPr>
              <a:t> </a:t>
            </a:r>
            <a:r>
              <a:rPr sz="2000" b="1" spc="90" dirty="0">
                <a:solidFill>
                  <a:srgbClr val="4C4D4F"/>
                </a:solidFill>
                <a:latin typeface="Muli" pitchFamily="2" charset="77"/>
                <a:cs typeface="Arial"/>
              </a:rPr>
              <a:t>2019</a:t>
            </a:r>
            <a:endParaRPr sz="2000" dirty="0">
              <a:latin typeface="Muli" pitchFamily="2" charset="77"/>
              <a:cs typeface="Arial"/>
            </a:endParaRPr>
          </a:p>
          <a:p>
            <a:pPr>
              <a:lnSpc>
                <a:spcPct val="100000"/>
              </a:lnSpc>
              <a:spcBef>
                <a:spcPts val="590"/>
              </a:spcBef>
            </a:pPr>
            <a:r>
              <a:rPr lang="fr-FR" sz="2000" b="1" spc="-5" dirty="0">
                <a:solidFill>
                  <a:srgbClr val="4C4D4F"/>
                </a:solidFill>
                <a:latin typeface="Muli" pitchFamily="2" charset="77"/>
                <a:cs typeface="Arial"/>
              </a:rPr>
              <a:t>Stuart Caunt / ILL</a:t>
            </a:r>
            <a:endParaRPr sz="2000" dirty="0">
              <a:latin typeface="Muli" pitchFamily="2" charset="77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332113" y="6340712"/>
            <a:ext cx="9097887" cy="12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This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project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has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received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funding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from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the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European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Union’s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Horizon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2020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5">
                <a:solidFill>
                  <a:srgbClr val="FFFFFF"/>
                </a:solidFill>
                <a:latin typeface="Muli" pitchFamily="2" charset="77"/>
                <a:cs typeface="Arial"/>
              </a:rPr>
              <a:t>research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5">
                <a:solidFill>
                  <a:srgbClr val="FFFFFF"/>
                </a:solidFill>
                <a:latin typeface="Muli" pitchFamily="2" charset="77"/>
                <a:cs typeface="Arial"/>
              </a:rPr>
              <a:t>and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innovation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20">
                <a:solidFill>
                  <a:srgbClr val="FFFFFF"/>
                </a:solidFill>
                <a:latin typeface="Muli" pitchFamily="2" charset="77"/>
                <a:cs typeface="Arial"/>
              </a:rPr>
              <a:t>programme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under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grant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</a:t>
            </a:r>
            <a:r>
              <a:rPr sz="750" spc="15">
                <a:solidFill>
                  <a:srgbClr val="FFFFFF"/>
                </a:solidFill>
                <a:latin typeface="Muli" pitchFamily="2" charset="77"/>
                <a:cs typeface="Arial"/>
              </a:rPr>
              <a:t>agreement</a:t>
            </a:r>
            <a:r>
              <a:rPr sz="750" spc="-10">
                <a:solidFill>
                  <a:srgbClr val="FFFFFF"/>
                </a:solidFill>
                <a:latin typeface="Muli" pitchFamily="2" charset="77"/>
                <a:cs typeface="Arial"/>
              </a:rPr>
              <a:t> No. </a:t>
            </a:r>
            <a:r>
              <a:rPr sz="750" spc="30">
                <a:solidFill>
                  <a:srgbClr val="FFFFFF"/>
                </a:solidFill>
                <a:latin typeface="Muli" pitchFamily="2" charset="77"/>
                <a:cs typeface="Arial"/>
              </a:rPr>
              <a:t>823852</a:t>
            </a:r>
            <a:endParaRPr sz="750">
              <a:latin typeface="Muli" pitchFamily="2" charset="77"/>
              <a:cs typeface="Arial"/>
            </a:endParaRPr>
          </a:p>
        </p:txBody>
      </p:sp>
      <p:grpSp>
        <p:nvGrpSpPr>
          <p:cNvPr id="50" name="Gruppo 49">
            <a:extLst>
              <a:ext uri="{FF2B5EF4-FFF2-40B4-BE49-F238E27FC236}">
                <a16:creationId xmlns:a16="http://schemas.microsoft.com/office/drawing/2014/main" id="{7D04B1C9-7F08-9D47-BE96-BA7CF7910F57}"/>
              </a:ext>
            </a:extLst>
          </p:cNvPr>
          <p:cNvGrpSpPr/>
          <p:nvPr/>
        </p:nvGrpSpPr>
        <p:grpSpPr>
          <a:xfrm>
            <a:off x="1681163" y="6228257"/>
            <a:ext cx="486409" cy="345440"/>
            <a:chOff x="995362" y="6228257"/>
            <a:chExt cx="486409" cy="345440"/>
          </a:xfrm>
        </p:grpSpPr>
        <p:sp>
          <p:nvSpPr>
            <p:cNvPr id="18" name="object 18"/>
            <p:cNvSpPr/>
            <p:nvPr/>
          </p:nvSpPr>
          <p:spPr>
            <a:xfrm>
              <a:off x="995362" y="6228257"/>
              <a:ext cx="486409" cy="345440"/>
            </a:xfrm>
            <a:custGeom>
              <a:avLst/>
              <a:gdLst/>
              <a:ahLst/>
              <a:cxnLst/>
              <a:rect l="l" t="t" r="r" b="b"/>
              <a:pathLst>
                <a:path w="486409" h="345440">
                  <a:moveTo>
                    <a:pt x="0" y="345097"/>
                  </a:moveTo>
                  <a:lnTo>
                    <a:pt x="486282" y="345097"/>
                  </a:lnTo>
                  <a:lnTo>
                    <a:pt x="486282" y="0"/>
                  </a:lnTo>
                  <a:lnTo>
                    <a:pt x="0" y="0"/>
                  </a:lnTo>
                  <a:lnTo>
                    <a:pt x="0" y="345097"/>
                  </a:lnTo>
                  <a:close/>
                </a:path>
              </a:pathLst>
            </a:custGeom>
            <a:solidFill>
              <a:srgbClr val="094E9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1097493" y="6259376"/>
              <a:ext cx="86594" cy="8523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1219894" y="6240415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23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6" y="25438"/>
                  </a:lnTo>
                  <a:lnTo>
                    <a:pt x="24117" y="20523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6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6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290485" y="6259376"/>
              <a:ext cx="86715" cy="8523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1361198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839"/>
                  </a:moveTo>
                  <a:lnTo>
                    <a:pt x="0" y="12839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552"/>
                  </a:lnTo>
                  <a:lnTo>
                    <a:pt x="25704" y="25552"/>
                  </a:lnTo>
                  <a:lnTo>
                    <a:pt x="24117" y="20650"/>
                  </a:lnTo>
                  <a:lnTo>
                    <a:pt x="34899" y="12839"/>
                  </a:lnTo>
                  <a:close/>
                </a:path>
                <a:path w="34925" h="33654">
                  <a:moveTo>
                    <a:pt x="25704" y="25552"/>
                  </a:moveTo>
                  <a:lnTo>
                    <a:pt x="17449" y="25552"/>
                  </a:lnTo>
                  <a:lnTo>
                    <a:pt x="28232" y="33362"/>
                  </a:lnTo>
                  <a:lnTo>
                    <a:pt x="25704" y="25552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839"/>
                  </a:lnTo>
                  <a:lnTo>
                    <a:pt x="21564" y="12839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290485" y="6453160"/>
              <a:ext cx="86601" cy="85237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219782" y="6524114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535"/>
                  </a:lnTo>
                  <a:lnTo>
                    <a:pt x="6667" y="33248"/>
                  </a:lnTo>
                  <a:lnTo>
                    <a:pt x="17449" y="25438"/>
                  </a:lnTo>
                  <a:lnTo>
                    <a:pt x="25704" y="25438"/>
                  </a:lnTo>
                  <a:lnTo>
                    <a:pt x="24117" y="20535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704" y="25438"/>
                  </a:moveTo>
                  <a:lnTo>
                    <a:pt x="17449" y="25438"/>
                  </a:lnTo>
                  <a:lnTo>
                    <a:pt x="28232" y="33248"/>
                  </a:lnTo>
                  <a:lnTo>
                    <a:pt x="25704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97382" y="6453161"/>
              <a:ext cx="86705" cy="85236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078483" y="6382207"/>
              <a:ext cx="34925" cy="33655"/>
            </a:xfrm>
            <a:custGeom>
              <a:avLst/>
              <a:gdLst/>
              <a:ahLst/>
              <a:cxnLst/>
              <a:rect l="l" t="t" r="r" b="b"/>
              <a:pathLst>
                <a:path w="34925" h="33654">
                  <a:moveTo>
                    <a:pt x="34899" y="12725"/>
                  </a:moveTo>
                  <a:lnTo>
                    <a:pt x="0" y="12725"/>
                  </a:lnTo>
                  <a:lnTo>
                    <a:pt x="10782" y="20650"/>
                  </a:lnTo>
                  <a:lnTo>
                    <a:pt x="6667" y="33362"/>
                  </a:lnTo>
                  <a:lnTo>
                    <a:pt x="17449" y="25438"/>
                  </a:lnTo>
                  <a:lnTo>
                    <a:pt x="25667" y="25438"/>
                  </a:lnTo>
                  <a:lnTo>
                    <a:pt x="24117" y="20650"/>
                  </a:lnTo>
                  <a:lnTo>
                    <a:pt x="34899" y="12725"/>
                  </a:lnTo>
                  <a:close/>
                </a:path>
                <a:path w="34925" h="33654">
                  <a:moveTo>
                    <a:pt x="25667" y="25438"/>
                  </a:moveTo>
                  <a:lnTo>
                    <a:pt x="17449" y="25438"/>
                  </a:lnTo>
                  <a:lnTo>
                    <a:pt x="28232" y="33362"/>
                  </a:lnTo>
                  <a:lnTo>
                    <a:pt x="25667" y="25438"/>
                  </a:lnTo>
                  <a:close/>
                </a:path>
                <a:path w="34925" h="33654">
                  <a:moveTo>
                    <a:pt x="17449" y="0"/>
                  </a:moveTo>
                  <a:lnTo>
                    <a:pt x="13334" y="12725"/>
                  </a:lnTo>
                  <a:lnTo>
                    <a:pt x="21564" y="12725"/>
                  </a:lnTo>
                  <a:lnTo>
                    <a:pt x="17449" y="0"/>
                  </a:lnTo>
                  <a:close/>
                </a:path>
              </a:pathLst>
            </a:custGeom>
            <a:solidFill>
              <a:srgbClr val="F9ED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59ED750F-C77A-F24E-8961-FB46DDD5A1B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762000"/>
            <a:ext cx="2743200" cy="130374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Local Metadata Catalogue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0606E9-3A61-E346-9926-F758217377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7509371"/>
              </p:ext>
            </p:extLst>
          </p:nvPr>
        </p:nvGraphicFramePr>
        <p:xfrm>
          <a:off x="1703512" y="1340768"/>
          <a:ext cx="8128000" cy="445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87255225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060191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Catalogue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ILL 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2927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URL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https://data.ill.eu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870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Login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083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File formats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NeXus</a:t>
                      </a:r>
                      <a:r>
                        <a:rPr lang="en-GB" dirty="0"/>
                        <a:t> and ILL ASCII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470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Oracle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5921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PHP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150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Main technologies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Symfony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JQuery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6305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 of public datasets/files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~250K/4M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070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Using OAI-PMH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Yes,</a:t>
                      </a:r>
                      <a:r>
                        <a:rPr lang="en-GB" baseline="0" dirty="0"/>
                        <a:t> through </a:t>
                      </a:r>
                      <a:r>
                        <a:rPr lang="en-GB" baseline="0" dirty="0" err="1"/>
                        <a:t>DataCite</a:t>
                      </a:r>
                      <a:r>
                        <a:rPr lang="en-GB" baseline="0" dirty="0"/>
                        <a:t> (limited set)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5384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Minting DOIs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2850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Data/embargo policy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 to 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9805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Number of instruments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7957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3394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Data Policy of the ILL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832092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Active since 2012, revised in 2017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Applies to all public research (ILL public instruments + CRGs since 2017) conducted at the ILL</a:t>
            </a: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Default non-disclosure period of 3 years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Extended to 5 years in cases where no requests have been made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Users can request extension to embargo period (no extension request made so far)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Data can be released early if requested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Open data cannot be made restricted (irreversible process)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downloaded is logged and information made available to PI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Open data released under terms of the Creative Commons license (CC-BY 4.0)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DOI minted for all proposals having data archived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Users obliged to cite data (DOI) in publications</a:t>
            </a:r>
          </a:p>
        </p:txBody>
      </p:sp>
    </p:spTree>
    <p:extLst>
      <p:ext uri="{BB962C8B-B14F-4D97-AF65-F5344CB8AC3E}">
        <p14:creationId xmlns:p14="http://schemas.microsoft.com/office/powerpoint/2010/main" val="366619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ILL Data Portal (https://</a:t>
            </a:r>
            <a:r>
              <a:rPr lang="en-GB" sz="2800" spc="60" dirty="0" err="1">
                <a:solidFill>
                  <a:schemeClr val="accent1"/>
                </a:solidFill>
                <a:latin typeface="Muli" pitchFamily="2" charset="77"/>
              </a:rPr>
              <a:t>data.ill.eu</a:t>
            </a: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)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517064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Need of an ILL account to access ILL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Raw data, metadata and processed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Currently only for data covered by the data policy (since 2012)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Work in progress to cover all ILL data (~1995) should be in production in June.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Data restricted to authorized members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Non-authorised users can request access to restricted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PI has an interface to release embargo or grant access to non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Search by: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User (search for my data)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Date ranges (reactor cycle)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Instruments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Experiment title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Sample formula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Experiment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7310043" cy="4462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Integration with external infrastructures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616648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DOIs are minted for all ILL data after experiment has been completed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DOIs contain minimal amount of metadata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Proposal members (ORCID, </a:t>
            </a:r>
            <a:r>
              <a:rPr lang="en-GB" dirty="0" err="1"/>
              <a:t>ResearcherID</a:t>
            </a:r>
            <a:r>
              <a:rPr lang="en-GB" dirty="0"/>
              <a:t>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Proposal Title</a:t>
            </a:r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DataCite</a:t>
            </a:r>
            <a:r>
              <a:rPr lang="en-GB" dirty="0"/>
              <a:t> used as the registration agency for DOIs minted at the 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Creates DOIs for the ILL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Processes and propagates DOI metadata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OAI-PMH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 err="1"/>
              <a:t>CrossRef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DOI system will soon be upgraded to support finer data granularity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Eg</a:t>
            </a:r>
            <a:r>
              <a:rPr lang="en-GB" dirty="0"/>
              <a:t> sample formula, Analysis software</a:t>
            </a:r>
          </a:p>
        </p:txBody>
      </p:sp>
    </p:spTree>
    <p:extLst>
      <p:ext uri="{BB962C8B-B14F-4D97-AF65-F5344CB8AC3E}">
        <p14:creationId xmlns:p14="http://schemas.microsoft.com/office/powerpoint/2010/main" val="166226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 txBox="1">
            <a:spLocks noGrp="1"/>
          </p:cNvSpPr>
          <p:nvPr>
            <p:ph type="title"/>
          </p:nvPr>
        </p:nvSpPr>
        <p:spPr>
          <a:xfrm>
            <a:off x="461087" y="527964"/>
            <a:ext cx="1096350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GB" sz="2800" spc="60" dirty="0">
                <a:solidFill>
                  <a:schemeClr val="accent1"/>
                </a:solidFill>
                <a:latin typeface="Muli" pitchFamily="2" charset="77"/>
              </a:rPr>
              <a:t>Integration with data acquisition and downstream processing</a:t>
            </a:r>
            <a:endParaRPr lang="en-GB" sz="2800" spc="125" dirty="0">
              <a:solidFill>
                <a:schemeClr val="accent1"/>
              </a:solidFill>
              <a:latin typeface="Muli" pitchFamily="2" charset="77"/>
            </a:endParaRPr>
          </a:p>
        </p:txBody>
      </p:sp>
      <p:sp>
        <p:nvSpPr>
          <p:cNvPr id="16" name="Segnaposto testo 15">
            <a:extLst>
              <a:ext uri="{FF2B5EF4-FFF2-40B4-BE49-F238E27FC236}">
                <a16:creationId xmlns:a16="http://schemas.microsoft.com/office/drawing/2014/main" id="{5A658AEC-DA69-884C-B224-AF4E7581DC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087" y="1194561"/>
            <a:ext cx="10130713" cy="477053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Experimentalists enter proposal number on Instrument Control Software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All subsequent data acquisitions associated with proposal number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Raw data, processed data, log files and histograms are all stored together for a given proposal/instrument/reactor cycle combination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Stored under common directory structure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Log events also persisted to a database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Datafiles crawled and indexed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SOLR and Oracle Database</a:t>
            </a:r>
          </a:p>
          <a:p>
            <a:endParaRPr lang="en-GB" sz="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 note on ILL data formats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Format changes for (almost) every instrument (moving towards </a:t>
            </a:r>
            <a:r>
              <a:rPr lang="en-GB" dirty="0" err="1"/>
              <a:t>NeXus</a:t>
            </a:r>
            <a:r>
              <a:rPr lang="en-GB" dirty="0"/>
              <a:t> on all instruments)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 err="1"/>
              <a:t>NeXus</a:t>
            </a:r>
            <a:r>
              <a:rPr lang="en-GB" dirty="0"/>
              <a:t> metadata definitions can change between instruments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Metadata can be stored in different </a:t>
            </a:r>
            <a:r>
              <a:rPr lang="en-GB" dirty="0" err="1"/>
              <a:t>NeXus</a:t>
            </a:r>
            <a:r>
              <a:rPr lang="en-GB" dirty="0"/>
              <a:t> entries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Not pure </a:t>
            </a:r>
            <a:r>
              <a:rPr lang="en-GB" dirty="0" err="1"/>
              <a:t>NeXus</a:t>
            </a:r>
            <a:endParaRPr lang="en-GB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ILL modifies format if necessary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Is under the responsibility of the Instrument Control Service (not IT Services) </a:t>
            </a:r>
          </a:p>
        </p:txBody>
      </p:sp>
    </p:spTree>
    <p:extLst>
      <p:ext uri="{BB962C8B-B14F-4D97-AF65-F5344CB8AC3E}">
        <p14:creationId xmlns:p14="http://schemas.microsoft.com/office/powerpoint/2010/main" val="2258566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sonalizzati 5">
      <a:dk1>
        <a:srgbClr val="404140"/>
      </a:dk1>
      <a:lt1>
        <a:srgbClr val="FFFFFF"/>
      </a:lt1>
      <a:dk2>
        <a:srgbClr val="1F497D"/>
      </a:dk2>
      <a:lt2>
        <a:srgbClr val="D6D7D6"/>
      </a:lt2>
      <a:accent1>
        <a:srgbClr val="666EAE"/>
      </a:accent1>
      <a:accent2>
        <a:srgbClr val="A34773"/>
      </a:accent2>
      <a:accent3>
        <a:srgbClr val="9BBB59"/>
      </a:accent3>
      <a:accent4>
        <a:srgbClr val="8064A2"/>
      </a:accent4>
      <a:accent5>
        <a:srgbClr val="95B8E3"/>
      </a:accent5>
      <a:accent6>
        <a:srgbClr val="F79646"/>
      </a:accent6>
      <a:hlink>
        <a:srgbClr val="0000FF"/>
      </a:hlink>
      <a:folHlink>
        <a:srgbClr val="A3477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OSC_ppt_template" id="{3D6497D1-F78B-BD4A-AD3B-BE4F342D4219}" vid="{6439142A-AE74-7C43-9AA7-E3849C966818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1625</TotalTime>
  <Words>529</Words>
  <Application>Microsoft Macintosh PowerPoint</Application>
  <PresentationFormat>Widescreen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Muli</vt:lpstr>
      <vt:lpstr>Office Theme</vt:lpstr>
      <vt:lpstr>PaNOSC WP3 Kick off ILL Status Summary</vt:lpstr>
      <vt:lpstr>Local Metadata Catalogue</vt:lpstr>
      <vt:lpstr>Data Policy of the ILL</vt:lpstr>
      <vt:lpstr>ILL Data Portal (https://data.ill.eu)</vt:lpstr>
      <vt:lpstr>Integration with external infrastructures</vt:lpstr>
      <vt:lpstr>Integration with data acquisition and downstream processing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PaNOSC WP3 Kick off Use cases for FAIR data API</dc:title>
  <dc:creator>Stuart Caunt</dc:creator>
  <cp:lastModifiedBy>Stuart Caunt</cp:lastModifiedBy>
  <cp:revision>44</cp:revision>
  <dcterms:created xsi:type="dcterms:W3CDTF">2019-05-15T07:18:02Z</dcterms:created>
  <dcterms:modified xsi:type="dcterms:W3CDTF">2019-05-21T06:19:09Z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2019-04-19T00:00:00Z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2019-04-23T00:00:00Z</vt:filetime>
  </property>
</Properties>
</file>