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2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y="6858000" cx="12192000"/>
  <p:notesSz cx="7559675" cy="10691800"/>
  <p:embeddedFontLst>
    <p:embeddedFont>
      <p:font typeface="Muli"/>
      <p:regular r:id="rId13"/>
      <p:bold r:id="rId14"/>
      <p:italic r:id="rId15"/>
      <p:boldItalic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font" Target="fonts/Muli-regular.fntdata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Muli-italic.fntdata"/><Relationship Id="rId14" Type="http://schemas.openxmlformats.org/officeDocument/2006/relationships/font" Target="fonts/Muli-bold.fntdata"/><Relationship Id="rId16" Type="http://schemas.openxmlformats.org/officeDocument/2006/relationships/font" Target="fonts/Muli-bold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260175" y="801875"/>
            <a:ext cx="5040025" cy="40094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:notes"/>
          <p:cNvSpPr txBox="1"/>
          <p:nvPr>
            <p:ph idx="1" type="body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" name="Google Shape;47;p1:notes"/>
          <p:cNvSpPr/>
          <p:nvPr>
            <p:ph idx="2" type="sldImg"/>
          </p:nvPr>
        </p:nvSpPr>
        <p:spPr>
          <a:xfrm>
            <a:off x="1260175" y="801875"/>
            <a:ext cx="5040025" cy="40094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g57b257a4ef_0_192:notes"/>
          <p:cNvSpPr/>
          <p:nvPr>
            <p:ph idx="2" type="sldImg"/>
          </p:nvPr>
        </p:nvSpPr>
        <p:spPr>
          <a:xfrm>
            <a:off x="1260175" y="801875"/>
            <a:ext cx="5040000" cy="4009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" name="Google Shape;53;g57b257a4ef_0_192:notes"/>
          <p:cNvSpPr txBox="1"/>
          <p:nvPr>
            <p:ph idx="1" type="body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5a5a2d14a9_1_0:notes"/>
          <p:cNvSpPr/>
          <p:nvPr>
            <p:ph idx="2" type="sldImg"/>
          </p:nvPr>
        </p:nvSpPr>
        <p:spPr>
          <a:xfrm>
            <a:off x="1260175" y="801875"/>
            <a:ext cx="5040000" cy="4009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5a5a2d14a9_1_0:notes"/>
          <p:cNvSpPr txBox="1"/>
          <p:nvPr>
            <p:ph idx="1" type="body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51941ecc83_1_0:notes"/>
          <p:cNvSpPr/>
          <p:nvPr>
            <p:ph idx="2" type="sldImg"/>
          </p:nvPr>
        </p:nvSpPr>
        <p:spPr>
          <a:xfrm>
            <a:off x="1260175" y="801875"/>
            <a:ext cx="5040000" cy="4009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51941ecc83_1_0:notes"/>
          <p:cNvSpPr txBox="1"/>
          <p:nvPr>
            <p:ph idx="1" type="body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5a5a2d14a9_1_6:notes"/>
          <p:cNvSpPr/>
          <p:nvPr>
            <p:ph idx="2" type="sldImg"/>
          </p:nvPr>
        </p:nvSpPr>
        <p:spPr>
          <a:xfrm>
            <a:off x="1260175" y="801875"/>
            <a:ext cx="5040000" cy="4009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5a5a2d14a9_1_6:notes"/>
          <p:cNvSpPr txBox="1"/>
          <p:nvPr>
            <p:ph idx="1" type="body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518aa36d4d_0_6:notes"/>
          <p:cNvSpPr/>
          <p:nvPr>
            <p:ph idx="2" type="sldImg"/>
          </p:nvPr>
        </p:nvSpPr>
        <p:spPr>
          <a:xfrm>
            <a:off x="1260175" y="801875"/>
            <a:ext cx="5040000" cy="4009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518aa36d4d_0_6:notes"/>
          <p:cNvSpPr txBox="1"/>
          <p:nvPr>
            <p:ph idx="1" type="body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57b257a4ef_0_266:notes"/>
          <p:cNvSpPr/>
          <p:nvPr>
            <p:ph idx="2" type="sldImg"/>
          </p:nvPr>
        </p:nvSpPr>
        <p:spPr>
          <a:xfrm>
            <a:off x="1260175" y="801875"/>
            <a:ext cx="5040000" cy="4009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57b257a4ef_0_266:notes"/>
          <p:cNvSpPr txBox="1"/>
          <p:nvPr>
            <p:ph idx="1" type="body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57b257a4ef_0_126:notes"/>
          <p:cNvSpPr/>
          <p:nvPr>
            <p:ph idx="2" type="sldImg"/>
          </p:nvPr>
        </p:nvSpPr>
        <p:spPr>
          <a:xfrm>
            <a:off x="1260175" y="801875"/>
            <a:ext cx="5040000" cy="4009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57b257a4ef_0_126:notes"/>
          <p:cNvSpPr txBox="1"/>
          <p:nvPr>
            <p:ph idx="1" type="body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jp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g"/><Relationship Id="rId3" Type="http://schemas.openxmlformats.org/officeDocument/2006/relationships/image" Target="../media/image7.png"/><Relationship Id="rId4" Type="http://schemas.openxmlformats.org/officeDocument/2006/relationships/image" Target="../media/image1.png"/><Relationship Id="rId5" Type="http://schemas.openxmlformats.org/officeDocument/2006/relationships/image" Target="../media/image2.png"/><Relationship Id="rId6" Type="http://schemas.openxmlformats.org/officeDocument/2006/relationships/image" Target="../media/image4.png"/><Relationship Id="rId7" Type="http://schemas.openxmlformats.org/officeDocument/2006/relationships/image" Target="../media/image3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g"/><Relationship Id="rId3" Type="http://schemas.openxmlformats.org/officeDocument/2006/relationships/image" Target="../media/image7.png"/><Relationship Id="rId4" Type="http://schemas.openxmlformats.org/officeDocument/2006/relationships/image" Target="../media/image1.png"/><Relationship Id="rId5" Type="http://schemas.openxmlformats.org/officeDocument/2006/relationships/image" Target="../media/image2.png"/><Relationship Id="rId6" Type="http://schemas.openxmlformats.org/officeDocument/2006/relationships/image" Target="../media/image4.png"/><Relationship Id="rId7" Type="http://schemas.openxmlformats.org/officeDocument/2006/relationships/image" Target="../media/image3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jp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 with bar Slide" type="blank">
  <p:cSld name="BLANK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;p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350" y="5867400"/>
            <a:ext cx="12179303" cy="99060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11;p2"/>
          <p:cNvSpPr/>
          <p:nvPr/>
        </p:nvSpPr>
        <p:spPr>
          <a:xfrm>
            <a:off x="380880" y="6416640"/>
            <a:ext cx="682800" cy="36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it-IT" sz="1000" u="none" cap="none" strike="noStrike">
                <a:solidFill>
                  <a:srgbClr val="404140"/>
                </a:solidFill>
                <a:latin typeface="Muli"/>
                <a:ea typeface="Muli"/>
                <a:cs typeface="Muli"/>
                <a:sym typeface="Muli"/>
              </a:rPr>
              <a:t>‹#›</a:t>
            </a:fld>
            <a:endParaRPr b="0" i="0" sz="10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x">
  <p:cSld name="TITLE_AND_BODY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Google Shape;13;p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2191763" cy="6857638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Google Shape;14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38080" y="762120"/>
            <a:ext cx="2742843" cy="1303559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5" name="Google Shape;15;p3"/>
          <p:cNvGrpSpPr/>
          <p:nvPr/>
        </p:nvGrpSpPr>
        <p:grpSpPr>
          <a:xfrm>
            <a:off x="1681200" y="6228360"/>
            <a:ext cx="486409" cy="345440"/>
            <a:chOff x="1681200" y="6228360"/>
            <a:chExt cx="486409" cy="345440"/>
          </a:xfrm>
        </p:grpSpPr>
        <p:sp>
          <p:nvSpPr>
            <p:cNvPr id="16" name="Google Shape;16;p3"/>
            <p:cNvSpPr/>
            <p:nvPr/>
          </p:nvSpPr>
          <p:spPr>
            <a:xfrm>
              <a:off x="1681200" y="6228360"/>
              <a:ext cx="486409" cy="345440"/>
            </a:xfrm>
            <a:custGeom>
              <a:rect b="b" l="l" r="r" t="t"/>
              <a:pathLst>
                <a:path extrusionOk="0" h="345440" w="486409">
                  <a:moveTo>
                    <a:pt x="0" y="345097"/>
                  </a:moveTo>
                  <a:lnTo>
                    <a:pt x="486282" y="345097"/>
                  </a:lnTo>
                  <a:lnTo>
                    <a:pt x="486282" y="0"/>
                  </a:lnTo>
                  <a:lnTo>
                    <a:pt x="0" y="0"/>
                  </a:lnTo>
                  <a:lnTo>
                    <a:pt x="0" y="345097"/>
                  </a:lnTo>
                  <a:close/>
                </a:path>
              </a:pathLst>
            </a:custGeom>
            <a:solidFill>
              <a:srgbClr val="094E9C"/>
            </a:solidFill>
            <a:ln>
              <a:noFill/>
            </a:ln>
          </p:spPr>
        </p:sp>
        <p:sp>
          <p:nvSpPr>
            <p:cNvPr id="17" name="Google Shape;17;p3"/>
            <p:cNvSpPr/>
            <p:nvPr/>
          </p:nvSpPr>
          <p:spPr>
            <a:xfrm>
              <a:off x="1783440" y="6259320"/>
              <a:ext cx="86400" cy="84900"/>
            </a:xfrm>
            <a:prstGeom prst="rect">
              <a:avLst/>
            </a:prstGeom>
            <a:blipFill rotWithShape="1">
              <a:blip r:embed="rId4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" name="Google Shape;18;p3"/>
            <p:cNvSpPr/>
            <p:nvPr/>
          </p:nvSpPr>
          <p:spPr>
            <a:xfrm>
              <a:off x="1905840" y="6240240"/>
              <a:ext cx="34576" cy="33149"/>
            </a:xfrm>
            <a:custGeom>
              <a:rect b="b" l="l" r="r" t="t"/>
              <a:pathLst>
                <a:path extrusionOk="0" h="33654" w="34925">
                  <a:moveTo>
                    <a:pt x="34899" y="12725"/>
                  </a:moveTo>
                  <a:lnTo>
                    <a:pt x="0" y="12725"/>
                  </a:lnTo>
                  <a:lnTo>
                    <a:pt x="10782" y="20523"/>
                  </a:lnTo>
                  <a:lnTo>
                    <a:pt x="6667" y="33248"/>
                  </a:lnTo>
                  <a:lnTo>
                    <a:pt x="17449" y="25438"/>
                  </a:lnTo>
                  <a:lnTo>
                    <a:pt x="25706" y="25438"/>
                  </a:lnTo>
                  <a:lnTo>
                    <a:pt x="24117" y="20523"/>
                  </a:lnTo>
                  <a:lnTo>
                    <a:pt x="34899" y="12725"/>
                  </a:lnTo>
                  <a:close/>
                  <a:moveTo>
                    <a:pt x="25706" y="25438"/>
                  </a:moveTo>
                  <a:lnTo>
                    <a:pt x="17449" y="25438"/>
                  </a:lnTo>
                  <a:lnTo>
                    <a:pt x="28232" y="33248"/>
                  </a:lnTo>
                  <a:lnTo>
                    <a:pt x="25706" y="25438"/>
                  </a:lnTo>
                  <a:close/>
                  <a:moveTo>
                    <a:pt x="17449" y="0"/>
                  </a:moveTo>
                  <a:lnTo>
                    <a:pt x="13334" y="12725"/>
                  </a:lnTo>
                  <a:lnTo>
                    <a:pt x="21564" y="12725"/>
                  </a:lnTo>
                  <a:lnTo>
                    <a:pt x="17449" y="0"/>
                  </a:lnTo>
                  <a:close/>
                </a:path>
              </a:pathLst>
            </a:custGeom>
            <a:solidFill>
              <a:srgbClr val="F9ED35"/>
            </a:solidFill>
            <a:ln>
              <a:noFill/>
            </a:ln>
          </p:spPr>
        </p:sp>
        <p:sp>
          <p:nvSpPr>
            <p:cNvPr id="19" name="Google Shape;19;p3"/>
            <p:cNvSpPr/>
            <p:nvPr/>
          </p:nvSpPr>
          <p:spPr>
            <a:xfrm>
              <a:off x="1976400" y="6259320"/>
              <a:ext cx="86400" cy="84900"/>
            </a:xfrm>
            <a:prstGeom prst="rect">
              <a:avLst/>
            </a:prstGeom>
            <a:blipFill rotWithShape="1">
              <a:blip r:embed="rId5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" name="Google Shape;20;p3"/>
            <p:cNvSpPr/>
            <p:nvPr/>
          </p:nvSpPr>
          <p:spPr>
            <a:xfrm>
              <a:off x="2046960" y="6382080"/>
              <a:ext cx="34576" cy="33149"/>
            </a:xfrm>
            <a:custGeom>
              <a:rect b="b" l="l" r="r" t="t"/>
              <a:pathLst>
                <a:path extrusionOk="0" h="33654" w="34925">
                  <a:moveTo>
                    <a:pt x="34899" y="12839"/>
                  </a:moveTo>
                  <a:lnTo>
                    <a:pt x="0" y="12839"/>
                  </a:lnTo>
                  <a:lnTo>
                    <a:pt x="10782" y="20650"/>
                  </a:lnTo>
                  <a:lnTo>
                    <a:pt x="6667" y="33362"/>
                  </a:lnTo>
                  <a:lnTo>
                    <a:pt x="17449" y="25552"/>
                  </a:lnTo>
                  <a:lnTo>
                    <a:pt x="25704" y="25552"/>
                  </a:lnTo>
                  <a:lnTo>
                    <a:pt x="24117" y="20650"/>
                  </a:lnTo>
                  <a:lnTo>
                    <a:pt x="34899" y="12839"/>
                  </a:lnTo>
                  <a:close/>
                  <a:moveTo>
                    <a:pt x="25704" y="25552"/>
                  </a:moveTo>
                  <a:lnTo>
                    <a:pt x="17449" y="25552"/>
                  </a:lnTo>
                  <a:lnTo>
                    <a:pt x="28232" y="33362"/>
                  </a:lnTo>
                  <a:lnTo>
                    <a:pt x="25704" y="25552"/>
                  </a:lnTo>
                  <a:close/>
                  <a:moveTo>
                    <a:pt x="17449" y="0"/>
                  </a:moveTo>
                  <a:lnTo>
                    <a:pt x="13334" y="12839"/>
                  </a:lnTo>
                  <a:lnTo>
                    <a:pt x="21564" y="12839"/>
                  </a:lnTo>
                  <a:lnTo>
                    <a:pt x="17449" y="0"/>
                  </a:lnTo>
                  <a:close/>
                </a:path>
              </a:pathLst>
            </a:custGeom>
            <a:solidFill>
              <a:srgbClr val="F9ED35"/>
            </a:solidFill>
            <a:ln>
              <a:noFill/>
            </a:ln>
          </p:spPr>
        </p:sp>
        <p:sp>
          <p:nvSpPr>
            <p:cNvPr id="21" name="Google Shape;21;p3"/>
            <p:cNvSpPr/>
            <p:nvPr/>
          </p:nvSpPr>
          <p:spPr>
            <a:xfrm>
              <a:off x="1976400" y="6453000"/>
              <a:ext cx="86400" cy="84900"/>
            </a:xfrm>
            <a:prstGeom prst="rect">
              <a:avLst/>
            </a:prstGeom>
            <a:blipFill rotWithShape="1">
              <a:blip r:embed="rId6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" name="Google Shape;22;p3"/>
            <p:cNvSpPr/>
            <p:nvPr/>
          </p:nvSpPr>
          <p:spPr>
            <a:xfrm>
              <a:off x="1905480" y="6524280"/>
              <a:ext cx="34576" cy="33149"/>
            </a:xfrm>
            <a:custGeom>
              <a:rect b="b" l="l" r="r" t="t"/>
              <a:pathLst>
                <a:path extrusionOk="0" h="33654" w="34925">
                  <a:moveTo>
                    <a:pt x="34899" y="12725"/>
                  </a:moveTo>
                  <a:lnTo>
                    <a:pt x="0" y="12725"/>
                  </a:lnTo>
                  <a:lnTo>
                    <a:pt x="10782" y="20535"/>
                  </a:lnTo>
                  <a:lnTo>
                    <a:pt x="6667" y="33248"/>
                  </a:lnTo>
                  <a:lnTo>
                    <a:pt x="17449" y="25438"/>
                  </a:lnTo>
                  <a:lnTo>
                    <a:pt x="25704" y="25438"/>
                  </a:lnTo>
                  <a:lnTo>
                    <a:pt x="24117" y="20535"/>
                  </a:lnTo>
                  <a:lnTo>
                    <a:pt x="34899" y="12725"/>
                  </a:lnTo>
                  <a:close/>
                  <a:moveTo>
                    <a:pt x="25704" y="25438"/>
                  </a:moveTo>
                  <a:lnTo>
                    <a:pt x="17449" y="25438"/>
                  </a:lnTo>
                  <a:lnTo>
                    <a:pt x="28232" y="33248"/>
                  </a:lnTo>
                  <a:lnTo>
                    <a:pt x="25704" y="25438"/>
                  </a:lnTo>
                  <a:close/>
                  <a:moveTo>
                    <a:pt x="17449" y="0"/>
                  </a:moveTo>
                  <a:lnTo>
                    <a:pt x="13334" y="12725"/>
                  </a:lnTo>
                  <a:lnTo>
                    <a:pt x="21564" y="12725"/>
                  </a:lnTo>
                  <a:lnTo>
                    <a:pt x="17449" y="0"/>
                  </a:lnTo>
                  <a:close/>
                </a:path>
              </a:pathLst>
            </a:custGeom>
            <a:solidFill>
              <a:srgbClr val="F9ED35"/>
            </a:solidFill>
            <a:ln>
              <a:noFill/>
            </a:ln>
          </p:spPr>
        </p:sp>
        <p:sp>
          <p:nvSpPr>
            <p:cNvPr id="23" name="Google Shape;23;p3"/>
            <p:cNvSpPr/>
            <p:nvPr/>
          </p:nvSpPr>
          <p:spPr>
            <a:xfrm>
              <a:off x="1783080" y="6453000"/>
              <a:ext cx="86400" cy="84900"/>
            </a:xfrm>
            <a:prstGeom prst="rect">
              <a:avLst/>
            </a:prstGeom>
            <a:blipFill rotWithShape="1">
              <a:blip r:embed="rId7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p3"/>
            <p:cNvSpPr/>
            <p:nvPr/>
          </p:nvSpPr>
          <p:spPr>
            <a:xfrm>
              <a:off x="1764360" y="6382080"/>
              <a:ext cx="34576" cy="33149"/>
            </a:xfrm>
            <a:custGeom>
              <a:rect b="b" l="l" r="r" t="t"/>
              <a:pathLst>
                <a:path extrusionOk="0" h="33654" w="34925">
                  <a:moveTo>
                    <a:pt x="34899" y="12725"/>
                  </a:moveTo>
                  <a:lnTo>
                    <a:pt x="0" y="12725"/>
                  </a:lnTo>
                  <a:lnTo>
                    <a:pt x="10782" y="20650"/>
                  </a:lnTo>
                  <a:lnTo>
                    <a:pt x="6667" y="33362"/>
                  </a:lnTo>
                  <a:lnTo>
                    <a:pt x="17449" y="25438"/>
                  </a:lnTo>
                  <a:lnTo>
                    <a:pt x="25667" y="25438"/>
                  </a:lnTo>
                  <a:lnTo>
                    <a:pt x="24117" y="20650"/>
                  </a:lnTo>
                  <a:lnTo>
                    <a:pt x="34899" y="12725"/>
                  </a:lnTo>
                  <a:close/>
                  <a:moveTo>
                    <a:pt x="25667" y="25438"/>
                  </a:moveTo>
                  <a:lnTo>
                    <a:pt x="17449" y="25438"/>
                  </a:lnTo>
                  <a:lnTo>
                    <a:pt x="28232" y="33362"/>
                  </a:lnTo>
                  <a:lnTo>
                    <a:pt x="25667" y="25438"/>
                  </a:lnTo>
                  <a:close/>
                  <a:moveTo>
                    <a:pt x="17449" y="0"/>
                  </a:moveTo>
                  <a:lnTo>
                    <a:pt x="13334" y="12725"/>
                  </a:lnTo>
                  <a:lnTo>
                    <a:pt x="21564" y="12725"/>
                  </a:lnTo>
                  <a:lnTo>
                    <a:pt x="17449" y="0"/>
                  </a:lnTo>
                  <a:close/>
                </a:path>
              </a:pathLst>
            </a:custGeom>
            <a:solidFill>
              <a:srgbClr val="F9ED35"/>
            </a:solidFill>
            <a:ln>
              <a:noFill/>
            </a:ln>
          </p:spPr>
        </p:sp>
      </p:grpSp>
      <p:sp>
        <p:nvSpPr>
          <p:cNvPr id="25" name="Google Shape;25;p3"/>
          <p:cNvSpPr/>
          <p:nvPr/>
        </p:nvSpPr>
        <p:spPr>
          <a:xfrm>
            <a:off x="2332080" y="6340680"/>
            <a:ext cx="9097500" cy="127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600">
            <a:noAutofit/>
          </a:bodyPr>
          <a:lstStyle/>
          <a:p>
            <a:pPr indent="0" lvl="0" marL="12599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it-IT" sz="750" u="none" cap="none" strike="noStrike">
                <a:solidFill>
                  <a:srgbClr val="FFFFFF"/>
                </a:solidFill>
                <a:latin typeface="Muli"/>
                <a:ea typeface="Muli"/>
                <a:cs typeface="Muli"/>
                <a:sym typeface="Muli"/>
              </a:rPr>
              <a:t>This project has received funding from the European Union’s Horizon 2020 research and innovation programme under grant agreement No. 823852</a:t>
            </a:r>
            <a:endParaRPr b="0" i="0" sz="75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Last Slide">
  <p:cSld name="TITLE_AND_BODY_1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Google Shape;27;p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2191763" cy="6857638"/>
          </a:xfrm>
          <a:prstGeom prst="rect">
            <a:avLst/>
          </a:prstGeom>
          <a:noFill/>
          <a:ln>
            <a:noFill/>
          </a:ln>
        </p:spPr>
      </p:pic>
      <p:pic>
        <p:nvPicPr>
          <p:cNvPr id="28" name="Google Shape;28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38080" y="762120"/>
            <a:ext cx="2742843" cy="1303559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9" name="Google Shape;29;p4"/>
          <p:cNvGrpSpPr/>
          <p:nvPr/>
        </p:nvGrpSpPr>
        <p:grpSpPr>
          <a:xfrm>
            <a:off x="1681200" y="6228360"/>
            <a:ext cx="486409" cy="345440"/>
            <a:chOff x="1681200" y="6228360"/>
            <a:chExt cx="486409" cy="345440"/>
          </a:xfrm>
        </p:grpSpPr>
        <p:sp>
          <p:nvSpPr>
            <p:cNvPr id="30" name="Google Shape;30;p4"/>
            <p:cNvSpPr/>
            <p:nvPr/>
          </p:nvSpPr>
          <p:spPr>
            <a:xfrm>
              <a:off x="1681200" y="6228360"/>
              <a:ext cx="486409" cy="345440"/>
            </a:xfrm>
            <a:custGeom>
              <a:rect b="b" l="l" r="r" t="t"/>
              <a:pathLst>
                <a:path extrusionOk="0" h="345440" w="486409">
                  <a:moveTo>
                    <a:pt x="0" y="345097"/>
                  </a:moveTo>
                  <a:lnTo>
                    <a:pt x="486282" y="345097"/>
                  </a:lnTo>
                  <a:lnTo>
                    <a:pt x="486282" y="0"/>
                  </a:lnTo>
                  <a:lnTo>
                    <a:pt x="0" y="0"/>
                  </a:lnTo>
                  <a:lnTo>
                    <a:pt x="0" y="345097"/>
                  </a:lnTo>
                  <a:close/>
                </a:path>
              </a:pathLst>
            </a:custGeom>
            <a:solidFill>
              <a:srgbClr val="094E9C"/>
            </a:solidFill>
            <a:ln>
              <a:noFill/>
            </a:ln>
          </p:spPr>
        </p:sp>
        <p:sp>
          <p:nvSpPr>
            <p:cNvPr id="31" name="Google Shape;31;p4"/>
            <p:cNvSpPr/>
            <p:nvPr/>
          </p:nvSpPr>
          <p:spPr>
            <a:xfrm>
              <a:off x="1783440" y="6259320"/>
              <a:ext cx="86400" cy="84900"/>
            </a:xfrm>
            <a:prstGeom prst="rect">
              <a:avLst/>
            </a:prstGeom>
            <a:blipFill rotWithShape="1">
              <a:blip r:embed="rId4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Google Shape;32;p4"/>
            <p:cNvSpPr/>
            <p:nvPr/>
          </p:nvSpPr>
          <p:spPr>
            <a:xfrm>
              <a:off x="1905840" y="6240240"/>
              <a:ext cx="34576" cy="33149"/>
            </a:xfrm>
            <a:custGeom>
              <a:rect b="b" l="l" r="r" t="t"/>
              <a:pathLst>
                <a:path extrusionOk="0" h="33654" w="34925">
                  <a:moveTo>
                    <a:pt x="34899" y="12725"/>
                  </a:moveTo>
                  <a:lnTo>
                    <a:pt x="0" y="12725"/>
                  </a:lnTo>
                  <a:lnTo>
                    <a:pt x="10782" y="20523"/>
                  </a:lnTo>
                  <a:lnTo>
                    <a:pt x="6667" y="33248"/>
                  </a:lnTo>
                  <a:lnTo>
                    <a:pt x="17449" y="25438"/>
                  </a:lnTo>
                  <a:lnTo>
                    <a:pt x="25706" y="25438"/>
                  </a:lnTo>
                  <a:lnTo>
                    <a:pt x="24117" y="20523"/>
                  </a:lnTo>
                  <a:lnTo>
                    <a:pt x="34899" y="12725"/>
                  </a:lnTo>
                  <a:close/>
                  <a:moveTo>
                    <a:pt x="25706" y="25438"/>
                  </a:moveTo>
                  <a:lnTo>
                    <a:pt x="17449" y="25438"/>
                  </a:lnTo>
                  <a:lnTo>
                    <a:pt x="28232" y="33248"/>
                  </a:lnTo>
                  <a:lnTo>
                    <a:pt x="25706" y="25438"/>
                  </a:lnTo>
                  <a:close/>
                  <a:moveTo>
                    <a:pt x="17449" y="0"/>
                  </a:moveTo>
                  <a:lnTo>
                    <a:pt x="13334" y="12725"/>
                  </a:lnTo>
                  <a:lnTo>
                    <a:pt x="21564" y="12725"/>
                  </a:lnTo>
                  <a:lnTo>
                    <a:pt x="17449" y="0"/>
                  </a:lnTo>
                  <a:close/>
                </a:path>
              </a:pathLst>
            </a:custGeom>
            <a:solidFill>
              <a:srgbClr val="F9ED35"/>
            </a:solidFill>
            <a:ln>
              <a:noFill/>
            </a:ln>
          </p:spPr>
        </p:sp>
        <p:sp>
          <p:nvSpPr>
            <p:cNvPr id="33" name="Google Shape;33;p4"/>
            <p:cNvSpPr/>
            <p:nvPr/>
          </p:nvSpPr>
          <p:spPr>
            <a:xfrm>
              <a:off x="1976400" y="6259320"/>
              <a:ext cx="86400" cy="84900"/>
            </a:xfrm>
            <a:prstGeom prst="rect">
              <a:avLst/>
            </a:prstGeom>
            <a:blipFill rotWithShape="1">
              <a:blip r:embed="rId5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" name="Google Shape;34;p4"/>
            <p:cNvSpPr/>
            <p:nvPr/>
          </p:nvSpPr>
          <p:spPr>
            <a:xfrm>
              <a:off x="2046960" y="6382080"/>
              <a:ext cx="34576" cy="33149"/>
            </a:xfrm>
            <a:custGeom>
              <a:rect b="b" l="l" r="r" t="t"/>
              <a:pathLst>
                <a:path extrusionOk="0" h="33654" w="34925">
                  <a:moveTo>
                    <a:pt x="34899" y="12839"/>
                  </a:moveTo>
                  <a:lnTo>
                    <a:pt x="0" y="12839"/>
                  </a:lnTo>
                  <a:lnTo>
                    <a:pt x="10782" y="20650"/>
                  </a:lnTo>
                  <a:lnTo>
                    <a:pt x="6667" y="33362"/>
                  </a:lnTo>
                  <a:lnTo>
                    <a:pt x="17449" y="25552"/>
                  </a:lnTo>
                  <a:lnTo>
                    <a:pt x="25704" y="25552"/>
                  </a:lnTo>
                  <a:lnTo>
                    <a:pt x="24117" y="20650"/>
                  </a:lnTo>
                  <a:lnTo>
                    <a:pt x="34899" y="12839"/>
                  </a:lnTo>
                  <a:close/>
                  <a:moveTo>
                    <a:pt x="25704" y="25552"/>
                  </a:moveTo>
                  <a:lnTo>
                    <a:pt x="17449" y="25552"/>
                  </a:lnTo>
                  <a:lnTo>
                    <a:pt x="28232" y="33362"/>
                  </a:lnTo>
                  <a:lnTo>
                    <a:pt x="25704" y="25552"/>
                  </a:lnTo>
                  <a:close/>
                  <a:moveTo>
                    <a:pt x="17449" y="0"/>
                  </a:moveTo>
                  <a:lnTo>
                    <a:pt x="13334" y="12839"/>
                  </a:lnTo>
                  <a:lnTo>
                    <a:pt x="21564" y="12839"/>
                  </a:lnTo>
                  <a:lnTo>
                    <a:pt x="17449" y="0"/>
                  </a:lnTo>
                  <a:close/>
                </a:path>
              </a:pathLst>
            </a:custGeom>
            <a:solidFill>
              <a:srgbClr val="F9ED35"/>
            </a:solidFill>
            <a:ln>
              <a:noFill/>
            </a:ln>
          </p:spPr>
        </p:sp>
        <p:sp>
          <p:nvSpPr>
            <p:cNvPr id="35" name="Google Shape;35;p4"/>
            <p:cNvSpPr/>
            <p:nvPr/>
          </p:nvSpPr>
          <p:spPr>
            <a:xfrm>
              <a:off x="1976400" y="6453000"/>
              <a:ext cx="86400" cy="84900"/>
            </a:xfrm>
            <a:prstGeom prst="rect">
              <a:avLst/>
            </a:prstGeom>
            <a:blipFill rotWithShape="1">
              <a:blip r:embed="rId6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" name="Google Shape;36;p4"/>
            <p:cNvSpPr/>
            <p:nvPr/>
          </p:nvSpPr>
          <p:spPr>
            <a:xfrm>
              <a:off x="1905480" y="6524280"/>
              <a:ext cx="34576" cy="33149"/>
            </a:xfrm>
            <a:custGeom>
              <a:rect b="b" l="l" r="r" t="t"/>
              <a:pathLst>
                <a:path extrusionOk="0" h="33654" w="34925">
                  <a:moveTo>
                    <a:pt x="34899" y="12725"/>
                  </a:moveTo>
                  <a:lnTo>
                    <a:pt x="0" y="12725"/>
                  </a:lnTo>
                  <a:lnTo>
                    <a:pt x="10782" y="20535"/>
                  </a:lnTo>
                  <a:lnTo>
                    <a:pt x="6667" y="33248"/>
                  </a:lnTo>
                  <a:lnTo>
                    <a:pt x="17449" y="25438"/>
                  </a:lnTo>
                  <a:lnTo>
                    <a:pt x="25704" y="25438"/>
                  </a:lnTo>
                  <a:lnTo>
                    <a:pt x="24117" y="20535"/>
                  </a:lnTo>
                  <a:lnTo>
                    <a:pt x="34899" y="12725"/>
                  </a:lnTo>
                  <a:close/>
                  <a:moveTo>
                    <a:pt x="25704" y="25438"/>
                  </a:moveTo>
                  <a:lnTo>
                    <a:pt x="17449" y="25438"/>
                  </a:lnTo>
                  <a:lnTo>
                    <a:pt x="28232" y="33248"/>
                  </a:lnTo>
                  <a:lnTo>
                    <a:pt x="25704" y="25438"/>
                  </a:lnTo>
                  <a:close/>
                  <a:moveTo>
                    <a:pt x="17449" y="0"/>
                  </a:moveTo>
                  <a:lnTo>
                    <a:pt x="13334" y="12725"/>
                  </a:lnTo>
                  <a:lnTo>
                    <a:pt x="21564" y="12725"/>
                  </a:lnTo>
                  <a:lnTo>
                    <a:pt x="17449" y="0"/>
                  </a:lnTo>
                  <a:close/>
                </a:path>
              </a:pathLst>
            </a:custGeom>
            <a:solidFill>
              <a:srgbClr val="F9ED35"/>
            </a:solidFill>
            <a:ln>
              <a:noFill/>
            </a:ln>
          </p:spPr>
        </p:sp>
        <p:sp>
          <p:nvSpPr>
            <p:cNvPr id="37" name="Google Shape;37;p4"/>
            <p:cNvSpPr/>
            <p:nvPr/>
          </p:nvSpPr>
          <p:spPr>
            <a:xfrm>
              <a:off x="1783080" y="6453000"/>
              <a:ext cx="86400" cy="84900"/>
            </a:xfrm>
            <a:prstGeom prst="rect">
              <a:avLst/>
            </a:prstGeom>
            <a:blipFill rotWithShape="1">
              <a:blip r:embed="rId7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" name="Google Shape;38;p4"/>
            <p:cNvSpPr/>
            <p:nvPr/>
          </p:nvSpPr>
          <p:spPr>
            <a:xfrm>
              <a:off x="1764360" y="6382080"/>
              <a:ext cx="34576" cy="33149"/>
            </a:xfrm>
            <a:custGeom>
              <a:rect b="b" l="l" r="r" t="t"/>
              <a:pathLst>
                <a:path extrusionOk="0" h="33654" w="34925">
                  <a:moveTo>
                    <a:pt x="34899" y="12725"/>
                  </a:moveTo>
                  <a:lnTo>
                    <a:pt x="0" y="12725"/>
                  </a:lnTo>
                  <a:lnTo>
                    <a:pt x="10782" y="20650"/>
                  </a:lnTo>
                  <a:lnTo>
                    <a:pt x="6667" y="33362"/>
                  </a:lnTo>
                  <a:lnTo>
                    <a:pt x="17449" y="25438"/>
                  </a:lnTo>
                  <a:lnTo>
                    <a:pt x="25667" y="25438"/>
                  </a:lnTo>
                  <a:lnTo>
                    <a:pt x="24117" y="20650"/>
                  </a:lnTo>
                  <a:lnTo>
                    <a:pt x="34899" y="12725"/>
                  </a:lnTo>
                  <a:close/>
                  <a:moveTo>
                    <a:pt x="25667" y="25438"/>
                  </a:moveTo>
                  <a:lnTo>
                    <a:pt x="17449" y="25438"/>
                  </a:lnTo>
                  <a:lnTo>
                    <a:pt x="28232" y="33362"/>
                  </a:lnTo>
                  <a:lnTo>
                    <a:pt x="25667" y="25438"/>
                  </a:lnTo>
                  <a:close/>
                  <a:moveTo>
                    <a:pt x="17449" y="0"/>
                  </a:moveTo>
                  <a:lnTo>
                    <a:pt x="13334" y="12725"/>
                  </a:lnTo>
                  <a:lnTo>
                    <a:pt x="21564" y="12725"/>
                  </a:lnTo>
                  <a:lnTo>
                    <a:pt x="17449" y="0"/>
                  </a:lnTo>
                  <a:close/>
                </a:path>
              </a:pathLst>
            </a:custGeom>
            <a:solidFill>
              <a:srgbClr val="F9ED35"/>
            </a:solidFill>
            <a:ln>
              <a:noFill/>
            </a:ln>
          </p:spPr>
        </p:sp>
      </p:grpSp>
      <p:sp>
        <p:nvSpPr>
          <p:cNvPr id="39" name="Google Shape;39;p4"/>
          <p:cNvSpPr/>
          <p:nvPr/>
        </p:nvSpPr>
        <p:spPr>
          <a:xfrm>
            <a:off x="2332080" y="6340680"/>
            <a:ext cx="9097500" cy="127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600">
            <a:noAutofit/>
          </a:bodyPr>
          <a:lstStyle/>
          <a:p>
            <a:pPr indent="0" lvl="0" marL="12599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it-IT" sz="750" u="none" cap="none" strike="noStrike">
                <a:solidFill>
                  <a:srgbClr val="FFFFFF"/>
                </a:solidFill>
                <a:latin typeface="Muli"/>
                <a:ea typeface="Muli"/>
                <a:cs typeface="Muli"/>
                <a:sym typeface="Muli"/>
              </a:rPr>
              <a:t>This project has received funding from the European Union’s Horizon 2020 research and innovation programme under grant agreement No. 823852</a:t>
            </a:r>
            <a:endParaRPr b="0" i="0" sz="75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" name="Google Shape;40;p4"/>
          <p:cNvSpPr txBox="1"/>
          <p:nvPr/>
        </p:nvSpPr>
        <p:spPr>
          <a:xfrm>
            <a:off x="2666880" y="2895480"/>
            <a:ext cx="6971400" cy="538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3500" strike="noStrike">
                <a:solidFill>
                  <a:srgbClr val="4A4E4F"/>
                </a:solidFill>
                <a:latin typeface="Muli"/>
                <a:ea typeface="Muli"/>
                <a:cs typeface="Muli"/>
                <a:sym typeface="Muli"/>
              </a:rPr>
              <a:t>Thank you</a:t>
            </a:r>
            <a:endParaRPr b="0" sz="3500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entered Text" type="objOnly">
  <p:cSld name="OBJECT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5"/>
          <p:cNvSpPr/>
          <p:nvPr/>
        </p:nvSpPr>
        <p:spPr>
          <a:xfrm>
            <a:off x="457200" y="1181160"/>
            <a:ext cx="11278870" cy="4562475"/>
          </a:xfrm>
          <a:custGeom>
            <a:rect b="b" l="l" r="r" t="t"/>
            <a:pathLst>
              <a:path extrusionOk="0" h="4562475" w="11278870">
                <a:moveTo>
                  <a:pt x="0" y="4562068"/>
                </a:moveTo>
                <a:lnTo>
                  <a:pt x="11278793" y="4562068"/>
                </a:lnTo>
                <a:lnTo>
                  <a:pt x="11278793" y="0"/>
                </a:lnTo>
                <a:lnTo>
                  <a:pt x="0" y="0"/>
                </a:lnTo>
                <a:lnTo>
                  <a:pt x="0" y="4562068"/>
                </a:lnTo>
                <a:close/>
              </a:path>
            </a:pathLst>
          </a:custGeom>
          <a:solidFill>
            <a:srgbClr val="EAEAEB"/>
          </a:solidFill>
          <a:ln>
            <a:noFill/>
          </a:ln>
        </p:spPr>
      </p:sp>
      <p:pic>
        <p:nvPicPr>
          <p:cNvPr id="43" name="Google Shape;43;p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350" y="5867400"/>
            <a:ext cx="12179303" cy="990600"/>
          </a:xfrm>
          <a:prstGeom prst="rect">
            <a:avLst/>
          </a:prstGeom>
          <a:noFill/>
          <a:ln>
            <a:noFill/>
          </a:ln>
        </p:spPr>
      </p:pic>
      <p:sp>
        <p:nvSpPr>
          <p:cNvPr id="44" name="Google Shape;44;p5"/>
          <p:cNvSpPr/>
          <p:nvPr/>
        </p:nvSpPr>
        <p:spPr>
          <a:xfrm>
            <a:off x="380880" y="6416640"/>
            <a:ext cx="682800" cy="36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it-IT" sz="1000" u="none" cap="none" strike="noStrike">
                <a:solidFill>
                  <a:srgbClr val="404140"/>
                </a:solidFill>
                <a:latin typeface="Muli"/>
                <a:ea typeface="Muli"/>
                <a:cs typeface="Muli"/>
                <a:sym typeface="Muli"/>
              </a:rPr>
              <a:t>‹#›</a:t>
            </a:fld>
            <a:endParaRPr b="0" i="0" sz="10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/>
          <p:nvPr/>
        </p:nvSpPr>
        <p:spPr>
          <a:xfrm>
            <a:off x="380880" y="6416640"/>
            <a:ext cx="682920" cy="36468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it-IT" sz="1000" u="none" cap="none" strike="noStrike">
                <a:solidFill>
                  <a:srgbClr val="404140"/>
                </a:solidFill>
                <a:latin typeface="Muli"/>
                <a:ea typeface="Muli"/>
                <a:cs typeface="Muli"/>
                <a:sym typeface="Muli"/>
              </a:rPr>
              <a:t>‹#›</a:t>
            </a:fld>
            <a:endParaRPr b="0" i="0" sz="10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" name="Google Shape;7;p1"/>
          <p:cNvSpPr txBox="1"/>
          <p:nvPr/>
        </p:nvSpPr>
        <p:spPr>
          <a:xfrm>
            <a:off x="1063800" y="0"/>
            <a:ext cx="8955600" cy="77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lang="it-IT" sz="3500">
                <a:solidFill>
                  <a:srgbClr val="B7B7B7"/>
                </a:solidFill>
                <a:latin typeface="Muli"/>
                <a:ea typeface="Muli"/>
                <a:cs typeface="Muli"/>
                <a:sym typeface="Muli"/>
              </a:rPr>
              <a:t>Data and metadata Management Status</a:t>
            </a:r>
            <a:endParaRPr sz="3500">
              <a:solidFill>
                <a:srgbClr val="B7B7B7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500">
              <a:solidFill>
                <a:srgbClr val="999999"/>
              </a:solidFill>
              <a:latin typeface="Muli"/>
              <a:ea typeface="Muli"/>
              <a:cs typeface="Muli"/>
              <a:sym typeface="Muli"/>
            </a:endParaRPr>
          </a:p>
        </p:txBody>
      </p:sp>
      <p:pic>
        <p:nvPicPr>
          <p:cNvPr id="8" name="Google Shape;8;p1"/>
          <p:cNvPicPr preferRelativeResize="0"/>
          <p:nvPr/>
        </p:nvPicPr>
        <p:blipFill>
          <a:blip r:embed="rId1">
            <a:alphaModFix/>
          </a:blip>
          <a:stretch>
            <a:fillRect/>
          </a:stretch>
        </p:blipFill>
        <p:spPr>
          <a:xfrm>
            <a:off x="10240201" y="143650"/>
            <a:ext cx="1783624" cy="1165426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hyperlink" Target="https://vuo.elettra.eu/pls/vuo/guest.startup" TargetMode="External"/><Relationship Id="rId4" Type="http://schemas.openxmlformats.org/officeDocument/2006/relationships/hyperlink" Target="https://github.com/panosc-eu/panosc/blob/master/Work%20Packages/WP2%20Data%20Policy%20and%20stewardship/Resources/CERIC-ERIC%20Scientific%20DataPolicy_V4.pdf" TargetMode="Externa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6"/>
          <p:cNvSpPr txBox="1"/>
          <p:nvPr/>
        </p:nvSpPr>
        <p:spPr>
          <a:xfrm>
            <a:off x="1715052" y="2875675"/>
            <a:ext cx="9680700" cy="161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2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it-IT" sz="3500" u="none" cap="none" strike="noStrike">
                <a:solidFill>
                  <a:srgbClr val="4C4D4F"/>
                </a:solidFill>
                <a:latin typeface="Muli"/>
                <a:ea typeface="Muli"/>
                <a:cs typeface="Muli"/>
                <a:sym typeface="Muli"/>
              </a:rPr>
              <a:t>WP3 Kickoff Meeting</a:t>
            </a:r>
            <a:br>
              <a:rPr b="0" i="0" lang="it-IT" sz="1800" u="none" cap="none" strike="noStrike"/>
            </a:br>
            <a:r>
              <a:rPr b="1" lang="it-IT" sz="3500">
                <a:solidFill>
                  <a:srgbClr val="4C4D4F"/>
                </a:solidFill>
                <a:latin typeface="Muli"/>
                <a:ea typeface="Muli"/>
                <a:cs typeface="Muli"/>
                <a:sym typeface="Muli"/>
              </a:rPr>
              <a:t>Data and metadata Management Status</a:t>
            </a:r>
            <a:endParaRPr b="0" i="0" sz="3500" u="none" cap="none" strike="noStrike">
              <a:solidFill>
                <a:srgbClr val="40414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0" name="Google Shape;50;p6"/>
          <p:cNvSpPr/>
          <p:nvPr/>
        </p:nvSpPr>
        <p:spPr>
          <a:xfrm>
            <a:off x="1715050" y="4392000"/>
            <a:ext cx="7025700" cy="1109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874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it-IT" sz="2000" u="none" cap="none" strike="noStrike">
                <a:solidFill>
                  <a:srgbClr val="4C4D4F"/>
                </a:solidFill>
                <a:latin typeface="Muli"/>
                <a:ea typeface="Muli"/>
                <a:cs typeface="Muli"/>
                <a:sym typeface="Muli"/>
              </a:rPr>
              <a:t>2</a:t>
            </a:r>
            <a:r>
              <a:rPr b="1" lang="it-IT" sz="2000">
                <a:solidFill>
                  <a:srgbClr val="4C4D4F"/>
                </a:solidFill>
                <a:latin typeface="Muli"/>
                <a:ea typeface="Muli"/>
                <a:cs typeface="Muli"/>
                <a:sym typeface="Muli"/>
              </a:rPr>
              <a:t>3</a:t>
            </a:r>
            <a:r>
              <a:rPr b="1" i="0" lang="it-IT" sz="2000" u="none" cap="none" strike="noStrike">
                <a:solidFill>
                  <a:srgbClr val="4C4D4F"/>
                </a:solidFill>
                <a:latin typeface="Muli"/>
                <a:ea typeface="Muli"/>
                <a:cs typeface="Muli"/>
                <a:sym typeface="Muli"/>
              </a:rPr>
              <a:t> May, 2019</a:t>
            </a:r>
            <a:endParaRPr i="0" sz="2000" u="none" cap="none" strike="noStrike">
              <a:latin typeface="Muli"/>
              <a:ea typeface="Muli"/>
              <a:cs typeface="Muli"/>
              <a:sym typeface="Mul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590"/>
              </a:spcBef>
              <a:spcAft>
                <a:spcPts val="0"/>
              </a:spcAft>
              <a:buNone/>
            </a:pPr>
            <a:r>
              <a:rPr b="1" i="0" lang="it-IT" sz="2000" u="none" cap="none" strike="noStrike">
                <a:solidFill>
                  <a:srgbClr val="4C4D4F"/>
                </a:solidFill>
                <a:latin typeface="Muli"/>
                <a:ea typeface="Muli"/>
                <a:cs typeface="Muli"/>
                <a:sym typeface="Muli"/>
              </a:rPr>
              <a:t>Author: </a:t>
            </a:r>
            <a:r>
              <a:rPr b="1" lang="it-IT" sz="2000">
                <a:solidFill>
                  <a:srgbClr val="4C4D4F"/>
                </a:solidFill>
                <a:latin typeface="Muli"/>
                <a:ea typeface="Muli"/>
                <a:cs typeface="Muli"/>
                <a:sym typeface="Muli"/>
              </a:rPr>
              <a:t>Emiliano Coghetto</a:t>
            </a:r>
            <a:r>
              <a:rPr b="1" i="0" lang="it-IT" sz="2000" u="none" cap="none" strike="noStrike">
                <a:solidFill>
                  <a:srgbClr val="4C4D4F"/>
                </a:solidFill>
                <a:latin typeface="Muli"/>
                <a:ea typeface="Muli"/>
                <a:cs typeface="Muli"/>
                <a:sym typeface="Muli"/>
              </a:rPr>
              <a:t>, Software Developer CERIC</a:t>
            </a:r>
            <a:endParaRPr i="0" sz="2000" u="none" cap="none" strike="noStrike">
              <a:latin typeface="Muli"/>
              <a:ea typeface="Muli"/>
              <a:cs typeface="Muli"/>
              <a:sym typeface="Mul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7"/>
          <p:cNvSpPr txBox="1"/>
          <p:nvPr/>
        </p:nvSpPr>
        <p:spPr>
          <a:xfrm>
            <a:off x="457200" y="1547100"/>
            <a:ext cx="9862500" cy="4598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55600" lvl="0" marL="45720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B5347B"/>
              </a:buClr>
              <a:buSzPts val="2000"/>
              <a:buFont typeface="Muli"/>
              <a:buChar char="■"/>
            </a:pPr>
            <a:r>
              <a:rPr lang="it-IT" sz="2000">
                <a:solidFill>
                  <a:srgbClr val="4C4D4F"/>
                </a:solidFill>
                <a:latin typeface="Muli"/>
                <a:ea typeface="Muli"/>
                <a:cs typeface="Muli"/>
                <a:sym typeface="Muli"/>
              </a:rPr>
              <a:t>S</a:t>
            </a:r>
            <a:r>
              <a:rPr lang="it-IT" sz="2000">
                <a:solidFill>
                  <a:srgbClr val="4C4D4F"/>
                </a:solidFill>
                <a:latin typeface="Muli"/>
                <a:ea typeface="Muli"/>
                <a:cs typeface="Muli"/>
                <a:sym typeface="Muli"/>
              </a:rPr>
              <a:t>tatus of local metadata catalogues activities</a:t>
            </a:r>
            <a:endParaRPr sz="2000">
              <a:solidFill>
                <a:srgbClr val="4C4D4F"/>
              </a:solidFill>
              <a:latin typeface="Muli"/>
              <a:ea typeface="Muli"/>
              <a:cs typeface="Muli"/>
              <a:sym typeface="Muli"/>
            </a:endParaRPr>
          </a:p>
          <a:p>
            <a:pPr indent="-355600" lvl="0" marL="45720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B5347B"/>
              </a:buClr>
              <a:buSzPts val="2000"/>
              <a:buFont typeface="Muli"/>
              <a:buChar char="■"/>
            </a:pPr>
            <a:r>
              <a:rPr lang="it-IT" sz="2000">
                <a:solidFill>
                  <a:srgbClr val="4C4D4F"/>
                </a:solidFill>
                <a:latin typeface="Muli"/>
                <a:ea typeface="Muli"/>
                <a:cs typeface="Muli"/>
                <a:sym typeface="Muli"/>
              </a:rPr>
              <a:t>D</a:t>
            </a:r>
            <a:r>
              <a:rPr lang="it-IT" sz="2000">
                <a:solidFill>
                  <a:srgbClr val="4C4D4F"/>
                </a:solidFill>
                <a:latin typeface="Muli"/>
                <a:ea typeface="Muli"/>
                <a:cs typeface="Muli"/>
                <a:sym typeface="Muli"/>
              </a:rPr>
              <a:t>ata policy (existing and planned)</a:t>
            </a:r>
            <a:endParaRPr sz="2000">
              <a:solidFill>
                <a:srgbClr val="4C4D4F"/>
              </a:solidFill>
              <a:latin typeface="Muli"/>
              <a:ea typeface="Muli"/>
              <a:cs typeface="Muli"/>
              <a:sym typeface="Muli"/>
            </a:endParaRPr>
          </a:p>
          <a:p>
            <a:pPr indent="-355600" lvl="0" marL="45720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B5347B"/>
              </a:buClr>
              <a:buSzPts val="2000"/>
              <a:buFont typeface="Muli"/>
              <a:buChar char="■"/>
            </a:pPr>
            <a:r>
              <a:rPr lang="it-IT" sz="2000">
                <a:solidFill>
                  <a:srgbClr val="4C4D4F"/>
                </a:solidFill>
                <a:latin typeface="Muli"/>
                <a:ea typeface="Muli"/>
                <a:cs typeface="Muli"/>
                <a:sym typeface="Muli"/>
              </a:rPr>
              <a:t>Existing integration with external infrastructures (DataCite, OpenAIRE, etc)</a:t>
            </a:r>
            <a:endParaRPr sz="2000">
              <a:solidFill>
                <a:srgbClr val="4C4D4F"/>
              </a:solidFill>
              <a:latin typeface="Muli"/>
              <a:ea typeface="Muli"/>
              <a:cs typeface="Muli"/>
              <a:sym typeface="Muli"/>
            </a:endParaRPr>
          </a:p>
          <a:p>
            <a:pPr indent="-355600" lvl="0" marL="45720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B5347B"/>
              </a:buClr>
              <a:buSzPts val="2000"/>
              <a:buFont typeface="Muli"/>
              <a:buChar char="■"/>
            </a:pPr>
            <a:r>
              <a:rPr lang="it-IT" sz="2000">
                <a:solidFill>
                  <a:srgbClr val="4C4D4F"/>
                </a:solidFill>
                <a:latin typeface="Muli"/>
                <a:ea typeface="Muli"/>
                <a:cs typeface="Muli"/>
                <a:sym typeface="Muli"/>
              </a:rPr>
              <a:t>Resources</a:t>
            </a:r>
            <a:endParaRPr sz="2000">
              <a:solidFill>
                <a:srgbClr val="4C4D4F"/>
              </a:solidFill>
              <a:latin typeface="Muli"/>
              <a:ea typeface="Muli"/>
              <a:cs typeface="Muli"/>
              <a:sym typeface="Mul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000000"/>
              </a:solidFill>
              <a:latin typeface="Muli"/>
              <a:ea typeface="Muli"/>
              <a:cs typeface="Muli"/>
              <a:sym typeface="Muli"/>
            </a:endParaRPr>
          </a:p>
        </p:txBody>
      </p:sp>
      <p:sp>
        <p:nvSpPr>
          <p:cNvPr id="56" name="Google Shape;56;p7"/>
          <p:cNvSpPr txBox="1"/>
          <p:nvPr/>
        </p:nvSpPr>
        <p:spPr>
          <a:xfrm>
            <a:off x="457200" y="827100"/>
            <a:ext cx="7310100" cy="72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12700">
            <a:noAutofit/>
          </a:bodyPr>
          <a:lstStyle/>
          <a:p>
            <a:pPr indent="0" lvl="0" marL="127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2800">
                <a:solidFill>
                  <a:srgbClr val="4C4D4F"/>
                </a:solidFill>
                <a:latin typeface="Muli"/>
                <a:ea typeface="Muli"/>
                <a:cs typeface="Muli"/>
                <a:sym typeface="Muli"/>
              </a:rPr>
              <a:t>OUTLINE</a:t>
            </a:r>
            <a:endParaRPr b="1" sz="2900">
              <a:solidFill>
                <a:srgbClr val="4C4D4F"/>
              </a:solidFill>
              <a:latin typeface="Muli"/>
              <a:ea typeface="Muli"/>
              <a:cs typeface="Muli"/>
              <a:sym typeface="Mul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8"/>
          <p:cNvSpPr txBox="1"/>
          <p:nvPr/>
        </p:nvSpPr>
        <p:spPr>
          <a:xfrm>
            <a:off x="457200" y="1783075"/>
            <a:ext cx="9862500" cy="413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55600" lvl="0" marL="45720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B5347B"/>
              </a:buClr>
              <a:buSzPts val="2000"/>
              <a:buFont typeface="Muli"/>
              <a:buChar char="■"/>
            </a:pPr>
            <a:r>
              <a:rPr lang="it-IT" sz="2000">
                <a:solidFill>
                  <a:srgbClr val="4C4D4F"/>
                </a:solidFill>
                <a:latin typeface="Muli"/>
                <a:ea typeface="Muli"/>
                <a:cs typeface="Muli"/>
                <a:sym typeface="Muli"/>
              </a:rPr>
              <a:t>there is not a real metadata catalogue</a:t>
            </a:r>
            <a:endParaRPr sz="2000">
              <a:solidFill>
                <a:srgbClr val="4C4D4F"/>
              </a:solidFill>
              <a:latin typeface="Muli"/>
              <a:ea typeface="Muli"/>
              <a:cs typeface="Muli"/>
              <a:sym typeface="Muli"/>
            </a:endParaRPr>
          </a:p>
          <a:p>
            <a:pPr indent="-3556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B5347B"/>
              </a:buClr>
              <a:buSzPts val="2000"/>
              <a:buFont typeface="Muli"/>
              <a:buChar char="■"/>
            </a:pPr>
            <a:r>
              <a:rPr lang="it-IT" sz="2000">
                <a:solidFill>
                  <a:srgbClr val="4C4D4F"/>
                </a:solidFill>
                <a:latin typeface="Muli"/>
                <a:ea typeface="Muli"/>
                <a:cs typeface="Muli"/>
                <a:sym typeface="Muli"/>
              </a:rPr>
              <a:t>custom solution featuring a three level storage</a:t>
            </a:r>
            <a:r>
              <a:rPr lang="it-IT" sz="2000">
                <a:solidFill>
                  <a:srgbClr val="4C4D4F"/>
                </a:solidFill>
                <a:latin typeface="Muli"/>
                <a:ea typeface="Muli"/>
                <a:cs typeface="Muli"/>
                <a:sym typeface="Muli"/>
              </a:rPr>
              <a:t> </a:t>
            </a:r>
            <a:endParaRPr sz="2000">
              <a:solidFill>
                <a:srgbClr val="4C4D4F"/>
              </a:solidFill>
              <a:latin typeface="Muli"/>
              <a:ea typeface="Muli"/>
              <a:cs typeface="Muli"/>
              <a:sym typeface="Muli"/>
            </a:endParaRPr>
          </a:p>
          <a:p>
            <a:pPr indent="-355600" lvl="1" marL="9144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Font typeface="Muli"/>
              <a:buChar char="○"/>
            </a:pPr>
            <a:r>
              <a:rPr lang="it-IT" sz="2000">
                <a:solidFill>
                  <a:srgbClr val="4C4D4F"/>
                </a:solidFill>
                <a:latin typeface="Muli"/>
                <a:ea typeface="Muli"/>
                <a:cs typeface="Muli"/>
                <a:sym typeface="Muli"/>
              </a:rPr>
              <a:t>scratch - temporary storage for raw data locally accessible</a:t>
            </a:r>
            <a:endParaRPr sz="2000">
              <a:solidFill>
                <a:srgbClr val="4C4D4F"/>
              </a:solidFill>
              <a:latin typeface="Muli"/>
              <a:ea typeface="Muli"/>
              <a:cs typeface="Muli"/>
              <a:sym typeface="Muli"/>
            </a:endParaRPr>
          </a:p>
          <a:p>
            <a:pPr indent="-355600" lvl="1" marL="9144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C4D4F"/>
              </a:buClr>
              <a:buSzPts val="2000"/>
              <a:buFont typeface="Muli"/>
              <a:buChar char="○"/>
            </a:pPr>
            <a:r>
              <a:rPr lang="it-IT" sz="2000">
                <a:solidFill>
                  <a:srgbClr val="4C4D4F"/>
                </a:solidFill>
                <a:latin typeface="Muli"/>
                <a:ea typeface="Muli"/>
                <a:cs typeface="Muli"/>
                <a:sym typeface="Muli"/>
              </a:rPr>
              <a:t>online -  storage for raw and processed data remotely accessible by the PI</a:t>
            </a:r>
            <a:endParaRPr sz="2000">
              <a:solidFill>
                <a:srgbClr val="4C4D4F"/>
              </a:solidFill>
              <a:latin typeface="Muli"/>
              <a:ea typeface="Muli"/>
              <a:cs typeface="Muli"/>
              <a:sym typeface="Muli"/>
            </a:endParaRPr>
          </a:p>
          <a:p>
            <a:pPr indent="-355600" lvl="1" marL="9144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C4D4F"/>
              </a:buClr>
              <a:buSzPts val="2000"/>
              <a:buFont typeface="Muli"/>
              <a:buChar char="○"/>
            </a:pPr>
            <a:r>
              <a:rPr lang="it-IT" sz="2000">
                <a:solidFill>
                  <a:srgbClr val="4C4D4F"/>
                </a:solidFill>
                <a:latin typeface="Muli"/>
                <a:ea typeface="Muli"/>
                <a:cs typeface="Muli"/>
                <a:sym typeface="Muli"/>
              </a:rPr>
              <a:t>offline - long term storage</a:t>
            </a:r>
            <a:endParaRPr sz="2000">
              <a:solidFill>
                <a:srgbClr val="4C4D4F"/>
              </a:solidFill>
              <a:latin typeface="Muli"/>
              <a:ea typeface="Muli"/>
              <a:cs typeface="Muli"/>
              <a:sym typeface="Muli"/>
            </a:endParaRPr>
          </a:p>
          <a:p>
            <a:pPr indent="-3556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B5347B"/>
              </a:buClr>
              <a:buSzPts val="2000"/>
              <a:buFont typeface="Muli"/>
              <a:buChar char="■"/>
            </a:pPr>
            <a:r>
              <a:rPr lang="it-IT" sz="2000">
                <a:solidFill>
                  <a:srgbClr val="4C4D4F"/>
                </a:solidFill>
                <a:latin typeface="Muli"/>
                <a:ea typeface="Muli"/>
                <a:cs typeface="Muli"/>
                <a:sym typeface="Muli"/>
              </a:rPr>
              <a:t>DOIs are minted just on publications and not on dataset</a:t>
            </a:r>
            <a:endParaRPr sz="2000">
              <a:solidFill>
                <a:srgbClr val="4C4D4F"/>
              </a:solidFill>
              <a:latin typeface="Muli"/>
              <a:ea typeface="Muli"/>
              <a:cs typeface="Muli"/>
              <a:sym typeface="Mul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000000"/>
              </a:solidFill>
              <a:latin typeface="Muli"/>
              <a:ea typeface="Muli"/>
              <a:cs typeface="Muli"/>
              <a:sym typeface="Muli"/>
            </a:endParaRPr>
          </a:p>
        </p:txBody>
      </p:sp>
      <p:sp>
        <p:nvSpPr>
          <p:cNvPr id="62" name="Google Shape;62;p8"/>
          <p:cNvSpPr txBox="1"/>
          <p:nvPr/>
        </p:nvSpPr>
        <p:spPr>
          <a:xfrm>
            <a:off x="457200" y="827100"/>
            <a:ext cx="9740700" cy="72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12700">
            <a:noAutofit/>
          </a:bodyPr>
          <a:lstStyle/>
          <a:p>
            <a:pPr indent="0" lvl="0" marL="127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2800">
                <a:solidFill>
                  <a:srgbClr val="4C4D4F"/>
                </a:solidFill>
                <a:latin typeface="Muli"/>
                <a:ea typeface="Muli"/>
                <a:cs typeface="Muli"/>
                <a:sym typeface="Muli"/>
              </a:rPr>
              <a:t>Status of local metadata catalogues activities</a:t>
            </a:r>
            <a:endParaRPr b="1" sz="2900">
              <a:solidFill>
                <a:srgbClr val="4C4D4F"/>
              </a:solidFill>
              <a:latin typeface="Muli"/>
              <a:ea typeface="Muli"/>
              <a:cs typeface="Muli"/>
              <a:sym typeface="Mul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9"/>
          <p:cNvSpPr txBox="1"/>
          <p:nvPr/>
        </p:nvSpPr>
        <p:spPr>
          <a:xfrm>
            <a:off x="457200" y="1783075"/>
            <a:ext cx="9862500" cy="347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55600" lvl="0" marL="45720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B5347B"/>
              </a:buClr>
              <a:buSzPts val="2000"/>
              <a:buFont typeface="Muli"/>
              <a:buChar char="■"/>
            </a:pPr>
            <a:r>
              <a:rPr lang="it-IT" sz="2000">
                <a:solidFill>
                  <a:srgbClr val="4C4D4F"/>
                </a:solidFill>
                <a:latin typeface="Muli"/>
                <a:ea typeface="Muli"/>
                <a:cs typeface="Muli"/>
                <a:sym typeface="Muli"/>
              </a:rPr>
              <a:t>applies to all CERIC-ERIC Partners Facilities</a:t>
            </a:r>
            <a:endParaRPr sz="2000">
              <a:solidFill>
                <a:srgbClr val="4C4D4F"/>
              </a:solidFill>
              <a:latin typeface="Muli"/>
              <a:ea typeface="Muli"/>
              <a:cs typeface="Muli"/>
              <a:sym typeface="Muli"/>
            </a:endParaRPr>
          </a:p>
          <a:p>
            <a:pPr indent="-3556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B5347B"/>
              </a:buClr>
              <a:buSzPts val="2000"/>
              <a:buFont typeface="Muli"/>
              <a:buChar char="■"/>
            </a:pPr>
            <a:r>
              <a:rPr lang="it-IT" sz="2000">
                <a:solidFill>
                  <a:srgbClr val="4C4D4F"/>
                </a:solidFill>
                <a:latin typeface="Muli"/>
                <a:ea typeface="Muli"/>
                <a:cs typeface="Muli"/>
                <a:sym typeface="Muli"/>
              </a:rPr>
              <a:t>data obtained as a result of proprietary research </a:t>
            </a:r>
            <a:endParaRPr sz="2000">
              <a:solidFill>
                <a:srgbClr val="4C4D4F"/>
              </a:solidFill>
              <a:latin typeface="Muli"/>
              <a:ea typeface="Muli"/>
              <a:cs typeface="Muli"/>
              <a:sym typeface="Muli"/>
            </a:endParaRPr>
          </a:p>
          <a:p>
            <a:pPr indent="-355600" lvl="1" marL="91440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Muli"/>
              <a:buChar char="○"/>
            </a:pPr>
            <a:r>
              <a:rPr lang="it-IT" sz="2000">
                <a:solidFill>
                  <a:srgbClr val="4C4D4F"/>
                </a:solidFill>
                <a:latin typeface="Muli"/>
                <a:ea typeface="Muli"/>
                <a:cs typeface="Muli"/>
                <a:sym typeface="Muli"/>
              </a:rPr>
              <a:t>owned exclusively by the user paying for the instrument time</a:t>
            </a:r>
            <a:endParaRPr sz="2000">
              <a:solidFill>
                <a:srgbClr val="4C4D4F"/>
              </a:solidFill>
              <a:latin typeface="Muli"/>
              <a:ea typeface="Muli"/>
              <a:cs typeface="Muli"/>
              <a:sym typeface="Muli"/>
            </a:endParaRPr>
          </a:p>
          <a:p>
            <a:pPr indent="-3556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B5347B"/>
              </a:buClr>
              <a:buSzPts val="2000"/>
              <a:buFont typeface="Muli"/>
              <a:buChar char="■"/>
            </a:pPr>
            <a:r>
              <a:rPr lang="it-IT" sz="2000">
                <a:solidFill>
                  <a:srgbClr val="4C4D4F"/>
                </a:solidFill>
                <a:latin typeface="Muli"/>
                <a:ea typeface="Muli"/>
                <a:cs typeface="Muli"/>
                <a:sym typeface="Muli"/>
              </a:rPr>
              <a:t>data obtained as a result of publically funded research</a:t>
            </a:r>
            <a:endParaRPr sz="2000">
              <a:solidFill>
                <a:srgbClr val="4C4D4F"/>
              </a:solidFill>
              <a:latin typeface="Muli"/>
              <a:ea typeface="Muli"/>
              <a:cs typeface="Muli"/>
              <a:sym typeface="Muli"/>
            </a:endParaRPr>
          </a:p>
          <a:p>
            <a:pPr indent="-355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Muli"/>
              <a:buChar char="○"/>
            </a:pPr>
            <a:r>
              <a:rPr lang="it-IT" sz="2000">
                <a:solidFill>
                  <a:srgbClr val="4C4D4F"/>
                </a:solidFill>
                <a:latin typeface="Muli"/>
                <a:ea typeface="Muli"/>
                <a:cs typeface="Muli"/>
                <a:sym typeface="Muli"/>
              </a:rPr>
              <a:t>is subject to an embargo period of three years (may subsequently be extended for one year)</a:t>
            </a:r>
            <a:endParaRPr sz="2000">
              <a:solidFill>
                <a:srgbClr val="4C4D4F"/>
              </a:solidFill>
              <a:latin typeface="Muli"/>
              <a:ea typeface="Muli"/>
              <a:cs typeface="Muli"/>
              <a:sym typeface="Muli"/>
            </a:endParaRPr>
          </a:p>
          <a:p>
            <a:pPr indent="-355600" lvl="1" marL="914400" marR="0" rtl="0" algn="l">
              <a:lnSpc>
                <a:spcPct val="200000"/>
              </a:lnSpc>
              <a:spcBef>
                <a:spcPts val="1000"/>
              </a:spcBef>
              <a:spcAft>
                <a:spcPts val="0"/>
              </a:spcAft>
              <a:buSzPts val="2000"/>
              <a:buFont typeface="Muli"/>
              <a:buChar char="○"/>
            </a:pPr>
            <a:r>
              <a:rPr lang="it-IT" sz="2000">
                <a:solidFill>
                  <a:srgbClr val="4C4D4F"/>
                </a:solidFill>
                <a:latin typeface="Muli"/>
                <a:ea typeface="Muli"/>
                <a:cs typeface="Muli"/>
                <a:sym typeface="Muli"/>
              </a:rPr>
              <a:t>at the end of the embargo is retained up to ten years from its acquisition</a:t>
            </a:r>
            <a:endParaRPr sz="2000">
              <a:solidFill>
                <a:srgbClr val="4C4D4F"/>
              </a:solidFill>
              <a:latin typeface="Muli"/>
              <a:ea typeface="Muli"/>
              <a:cs typeface="Muli"/>
              <a:sym typeface="Mul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000000"/>
              </a:solidFill>
              <a:latin typeface="Muli"/>
              <a:ea typeface="Muli"/>
              <a:cs typeface="Muli"/>
              <a:sym typeface="Muli"/>
            </a:endParaRPr>
          </a:p>
        </p:txBody>
      </p:sp>
      <p:sp>
        <p:nvSpPr>
          <p:cNvPr id="68" name="Google Shape;68;p9"/>
          <p:cNvSpPr txBox="1"/>
          <p:nvPr/>
        </p:nvSpPr>
        <p:spPr>
          <a:xfrm>
            <a:off x="457200" y="827100"/>
            <a:ext cx="7310100" cy="72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12700">
            <a:noAutofit/>
          </a:bodyPr>
          <a:lstStyle/>
          <a:p>
            <a:pPr indent="0" lvl="0" marL="127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2800">
                <a:solidFill>
                  <a:srgbClr val="4C4D4F"/>
                </a:solidFill>
                <a:latin typeface="Muli"/>
                <a:ea typeface="Muli"/>
                <a:cs typeface="Muli"/>
                <a:sym typeface="Muli"/>
              </a:rPr>
              <a:t>Data Policy (existing)</a:t>
            </a:r>
            <a:endParaRPr b="1" sz="2900">
              <a:solidFill>
                <a:srgbClr val="4C4D4F"/>
              </a:solidFill>
              <a:latin typeface="Muli"/>
              <a:ea typeface="Muli"/>
              <a:cs typeface="Muli"/>
              <a:sym typeface="Mul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0"/>
          <p:cNvSpPr txBox="1"/>
          <p:nvPr/>
        </p:nvSpPr>
        <p:spPr>
          <a:xfrm>
            <a:off x="457200" y="1615250"/>
            <a:ext cx="9862500" cy="4407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556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B5347B"/>
              </a:buClr>
              <a:buSzPts val="2000"/>
              <a:buFont typeface="Muli"/>
              <a:buChar char="■"/>
            </a:pPr>
            <a:r>
              <a:rPr lang="it-IT" sz="2000">
                <a:solidFill>
                  <a:srgbClr val="4C4D4F"/>
                </a:solidFill>
                <a:latin typeface="Muli"/>
                <a:ea typeface="Muli"/>
                <a:cs typeface="Muli"/>
                <a:sym typeface="Muli"/>
              </a:rPr>
              <a:t>at the end of the embargo period, data obtained as a result of publically funded research will be publicly available for three years</a:t>
            </a:r>
            <a:endParaRPr sz="2000">
              <a:solidFill>
                <a:srgbClr val="4C4D4F"/>
              </a:solidFill>
              <a:latin typeface="Muli"/>
              <a:ea typeface="Muli"/>
              <a:cs typeface="Muli"/>
              <a:sym typeface="Muli"/>
            </a:endParaRPr>
          </a:p>
          <a:p>
            <a:pPr indent="-355600" lvl="0" marL="457200" marR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B5347B"/>
              </a:buClr>
              <a:buSzPts val="2000"/>
              <a:buFont typeface="Muli"/>
              <a:buChar char="■"/>
            </a:pPr>
            <a:r>
              <a:rPr lang="it-IT" sz="2000">
                <a:solidFill>
                  <a:srgbClr val="4C4D4F"/>
                </a:solidFill>
                <a:latin typeface="Muli"/>
                <a:ea typeface="Muli"/>
                <a:cs typeface="Muli"/>
                <a:sym typeface="Muli"/>
              </a:rPr>
              <a:t>after six years from data acquisition an assessment of its value will be made according to</a:t>
            </a:r>
            <a:endParaRPr sz="2000">
              <a:solidFill>
                <a:srgbClr val="4C4D4F"/>
              </a:solidFill>
              <a:latin typeface="Muli"/>
              <a:ea typeface="Muli"/>
              <a:cs typeface="Muli"/>
              <a:sym typeface="Muli"/>
            </a:endParaRPr>
          </a:p>
          <a:p>
            <a:pPr indent="-355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Muli"/>
              <a:buChar char="○"/>
            </a:pPr>
            <a:r>
              <a:rPr lang="it-IT" sz="2000">
                <a:solidFill>
                  <a:srgbClr val="4C4D4F"/>
                </a:solidFill>
                <a:latin typeface="Muli"/>
                <a:ea typeface="Muli"/>
                <a:cs typeface="Muli"/>
                <a:sym typeface="Muli"/>
              </a:rPr>
              <a:t>number of access requests</a:t>
            </a:r>
            <a:endParaRPr sz="2000">
              <a:solidFill>
                <a:srgbClr val="4C4D4F"/>
              </a:solidFill>
              <a:latin typeface="Muli"/>
              <a:ea typeface="Muli"/>
              <a:cs typeface="Muli"/>
              <a:sym typeface="Muli"/>
            </a:endParaRPr>
          </a:p>
          <a:p>
            <a:pPr indent="-355600" lvl="1" marL="914400" marR="0" rtl="0" algn="l">
              <a:lnSpc>
                <a:spcPct val="200000"/>
              </a:lnSpc>
              <a:spcBef>
                <a:spcPts val="1000"/>
              </a:spcBef>
              <a:spcAft>
                <a:spcPts val="0"/>
              </a:spcAft>
              <a:buSzPts val="2000"/>
              <a:buFont typeface="Muli"/>
              <a:buChar char="○"/>
            </a:pPr>
            <a:r>
              <a:rPr lang="it-IT" sz="2000">
                <a:solidFill>
                  <a:srgbClr val="4C4D4F"/>
                </a:solidFill>
                <a:latin typeface="Muli"/>
                <a:ea typeface="Muli"/>
                <a:cs typeface="Muli"/>
                <a:sym typeface="Muli"/>
              </a:rPr>
              <a:t>number of publications </a:t>
            </a:r>
            <a:endParaRPr sz="2000">
              <a:solidFill>
                <a:srgbClr val="4C4D4F"/>
              </a:solidFill>
              <a:latin typeface="Muli"/>
              <a:ea typeface="Muli"/>
              <a:cs typeface="Muli"/>
              <a:sym typeface="Muli"/>
            </a:endParaRPr>
          </a:p>
          <a:p>
            <a:pPr indent="-355600" lvl="0" marL="45720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B5347B"/>
              </a:buClr>
              <a:buSzPts val="2000"/>
              <a:buFont typeface="Muli"/>
              <a:buChar char="■"/>
            </a:pPr>
            <a:r>
              <a:rPr lang="it-IT" sz="2000">
                <a:solidFill>
                  <a:srgbClr val="4C4D4F"/>
                </a:solidFill>
                <a:latin typeface="Muli"/>
                <a:ea typeface="Muli"/>
                <a:cs typeface="Muli"/>
                <a:sym typeface="Muli"/>
              </a:rPr>
              <a:t>data having value will be permanently stored and retained by the facility</a:t>
            </a:r>
            <a:endParaRPr sz="2000">
              <a:solidFill>
                <a:srgbClr val="4C4D4F"/>
              </a:solidFill>
              <a:latin typeface="Muli"/>
              <a:ea typeface="Muli"/>
              <a:cs typeface="Muli"/>
              <a:sym typeface="Muli"/>
            </a:endParaRPr>
          </a:p>
          <a:p>
            <a:pPr indent="-3556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B5347B"/>
              </a:buClr>
              <a:buSzPts val="2000"/>
              <a:buFont typeface="Muli"/>
              <a:buChar char="■"/>
            </a:pPr>
            <a:r>
              <a:rPr lang="it-IT" sz="2000">
                <a:solidFill>
                  <a:srgbClr val="4C4D4F"/>
                </a:solidFill>
                <a:latin typeface="Muli"/>
                <a:ea typeface="Muli"/>
                <a:cs typeface="Muli"/>
                <a:sym typeface="Muli"/>
              </a:rPr>
              <a:t>no value data could be deleted from facility storage</a:t>
            </a:r>
            <a:r>
              <a:rPr lang="it-IT" sz="2000">
                <a:solidFill>
                  <a:srgbClr val="4C4D4F"/>
                </a:solidFill>
                <a:latin typeface="Muli"/>
                <a:ea typeface="Muli"/>
                <a:cs typeface="Muli"/>
                <a:sym typeface="Muli"/>
              </a:rPr>
              <a:t>. </a:t>
            </a:r>
            <a:r>
              <a:rPr lang="it-IT" sz="2000">
                <a:solidFill>
                  <a:srgbClr val="4C4D4F"/>
                </a:solidFill>
                <a:latin typeface="Muli"/>
                <a:ea typeface="Muli"/>
                <a:cs typeface="Muli"/>
                <a:sym typeface="Muli"/>
              </a:rPr>
              <a:t>The user will have to manage data storage and retention.</a:t>
            </a:r>
            <a:endParaRPr sz="2000">
              <a:solidFill>
                <a:srgbClr val="4C4D4F"/>
              </a:solidFill>
              <a:latin typeface="Muli"/>
              <a:ea typeface="Muli"/>
              <a:cs typeface="Muli"/>
              <a:sym typeface="Mul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000000"/>
              </a:solidFill>
              <a:latin typeface="Muli"/>
              <a:ea typeface="Muli"/>
              <a:cs typeface="Muli"/>
              <a:sym typeface="Muli"/>
            </a:endParaRPr>
          </a:p>
        </p:txBody>
      </p:sp>
      <p:sp>
        <p:nvSpPr>
          <p:cNvPr id="74" name="Google Shape;74;p10"/>
          <p:cNvSpPr txBox="1"/>
          <p:nvPr/>
        </p:nvSpPr>
        <p:spPr>
          <a:xfrm>
            <a:off x="457200" y="807625"/>
            <a:ext cx="7310100" cy="493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12700">
            <a:noAutofit/>
          </a:bodyPr>
          <a:lstStyle/>
          <a:p>
            <a:pPr indent="0" lvl="0" marL="127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2800">
                <a:solidFill>
                  <a:srgbClr val="4C4D4F"/>
                </a:solidFill>
                <a:latin typeface="Muli"/>
                <a:ea typeface="Muli"/>
                <a:cs typeface="Muli"/>
                <a:sym typeface="Muli"/>
              </a:rPr>
              <a:t>Data Policy (planned)</a:t>
            </a:r>
            <a:endParaRPr b="1" sz="2900">
              <a:solidFill>
                <a:srgbClr val="4C4D4F"/>
              </a:solidFill>
              <a:latin typeface="Muli"/>
              <a:ea typeface="Muli"/>
              <a:cs typeface="Muli"/>
              <a:sym typeface="Mul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1"/>
          <p:cNvSpPr txBox="1"/>
          <p:nvPr/>
        </p:nvSpPr>
        <p:spPr>
          <a:xfrm>
            <a:off x="457200" y="1905350"/>
            <a:ext cx="9862500" cy="4239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556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B5347B"/>
              </a:buClr>
              <a:buSzPts val="2000"/>
              <a:buFont typeface="Muli"/>
              <a:buChar char="■"/>
            </a:pPr>
            <a:r>
              <a:rPr lang="it-IT" sz="2000">
                <a:solidFill>
                  <a:srgbClr val="4C4D4F"/>
                </a:solidFill>
                <a:latin typeface="Muli"/>
                <a:ea typeface="Muli"/>
                <a:cs typeface="Muli"/>
                <a:sym typeface="Muli"/>
              </a:rPr>
              <a:t>no existing integration with external infrastructures</a:t>
            </a:r>
            <a:endParaRPr sz="2000">
              <a:latin typeface="Muli"/>
              <a:ea typeface="Muli"/>
              <a:cs typeface="Muli"/>
              <a:sym typeface="Muli"/>
            </a:endParaRPr>
          </a:p>
        </p:txBody>
      </p:sp>
      <p:sp>
        <p:nvSpPr>
          <p:cNvPr id="80" name="Google Shape;80;p11"/>
          <p:cNvSpPr txBox="1"/>
          <p:nvPr/>
        </p:nvSpPr>
        <p:spPr>
          <a:xfrm>
            <a:off x="457200" y="827100"/>
            <a:ext cx="9814200" cy="72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12700">
            <a:noAutofit/>
          </a:bodyPr>
          <a:lstStyle/>
          <a:p>
            <a:pPr indent="0" lvl="0" marL="127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2800">
                <a:solidFill>
                  <a:srgbClr val="4C4D4F"/>
                </a:solidFill>
                <a:latin typeface="Muli"/>
                <a:ea typeface="Muli"/>
                <a:cs typeface="Muli"/>
                <a:sym typeface="Muli"/>
              </a:rPr>
              <a:t>Existing integration with external infrastructures (DataCite, OpenAIRE, etc)</a:t>
            </a:r>
            <a:endParaRPr b="1" sz="2900">
              <a:solidFill>
                <a:srgbClr val="4C4D4F"/>
              </a:solidFill>
              <a:latin typeface="Muli"/>
              <a:ea typeface="Muli"/>
              <a:cs typeface="Muli"/>
              <a:sym typeface="Mul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2"/>
          <p:cNvSpPr txBox="1"/>
          <p:nvPr/>
        </p:nvSpPr>
        <p:spPr>
          <a:xfrm>
            <a:off x="457200" y="827100"/>
            <a:ext cx="8298000" cy="72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12700">
            <a:noAutofit/>
          </a:bodyPr>
          <a:lstStyle/>
          <a:p>
            <a:pPr indent="0" lvl="0" marL="127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2800">
                <a:solidFill>
                  <a:srgbClr val="4C4D4F"/>
                </a:solidFill>
                <a:latin typeface="Muli"/>
                <a:ea typeface="Muli"/>
                <a:cs typeface="Muli"/>
                <a:sym typeface="Muli"/>
              </a:rPr>
              <a:t>RESOURCES</a:t>
            </a:r>
            <a:endParaRPr b="1" sz="2200">
              <a:solidFill>
                <a:srgbClr val="4C4D4F"/>
              </a:solidFill>
              <a:latin typeface="Muli"/>
              <a:ea typeface="Muli"/>
              <a:cs typeface="Muli"/>
              <a:sym typeface="Muli"/>
            </a:endParaRPr>
          </a:p>
        </p:txBody>
      </p:sp>
      <p:sp>
        <p:nvSpPr>
          <p:cNvPr id="86" name="Google Shape;86;p12"/>
          <p:cNvSpPr txBox="1"/>
          <p:nvPr/>
        </p:nvSpPr>
        <p:spPr>
          <a:xfrm>
            <a:off x="457200" y="1547100"/>
            <a:ext cx="8807700" cy="449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556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B5347B"/>
              </a:buClr>
              <a:buSzPts val="2000"/>
              <a:buFont typeface="Muli"/>
              <a:buChar char="■"/>
            </a:pPr>
            <a:r>
              <a:rPr lang="it-IT" sz="2000">
                <a:solidFill>
                  <a:srgbClr val="4C4D4F"/>
                </a:solidFill>
                <a:latin typeface="Muli"/>
                <a:ea typeface="Muli"/>
                <a:cs typeface="Muli"/>
                <a:sym typeface="Muli"/>
              </a:rPr>
              <a:t>VUO - Virtual Unified Office </a:t>
            </a:r>
            <a:r>
              <a:rPr lang="it-IT" sz="2000" u="sng">
                <a:latin typeface="Muli"/>
                <a:ea typeface="Muli"/>
                <a:cs typeface="Muli"/>
                <a:sym typeface="Muli"/>
                <a:hlinkClick r:id="rId3"/>
              </a:rPr>
              <a:t>home page link</a:t>
            </a:r>
            <a:endParaRPr sz="2000">
              <a:latin typeface="Muli"/>
              <a:ea typeface="Muli"/>
              <a:cs typeface="Muli"/>
              <a:sym typeface="Muli"/>
            </a:endParaRPr>
          </a:p>
          <a:p>
            <a:pPr indent="-3556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B5347B"/>
              </a:buClr>
              <a:buSzPts val="2000"/>
              <a:buFont typeface="Muli"/>
              <a:buChar char="■"/>
            </a:pPr>
            <a:r>
              <a:rPr lang="it-IT" sz="2000">
                <a:solidFill>
                  <a:srgbClr val="4C4D4F"/>
                </a:solidFill>
                <a:latin typeface="Muli"/>
                <a:ea typeface="Muli"/>
                <a:cs typeface="Muli"/>
                <a:sym typeface="Muli"/>
              </a:rPr>
              <a:t>CERIC Data Policy </a:t>
            </a:r>
            <a:r>
              <a:rPr lang="it-IT" sz="2000" u="sng">
                <a:solidFill>
                  <a:srgbClr val="4C4D4F"/>
                </a:solidFill>
                <a:latin typeface="Muli"/>
                <a:ea typeface="Muli"/>
                <a:cs typeface="Muli"/>
                <a:sym typeface="Muli"/>
                <a:hlinkClick r:id="rId4"/>
              </a:rPr>
              <a:t>panosc github link</a:t>
            </a:r>
            <a:endParaRPr sz="2000">
              <a:solidFill>
                <a:srgbClr val="4C4D4F"/>
              </a:solidFill>
              <a:latin typeface="Muli"/>
              <a:ea typeface="Muli"/>
              <a:cs typeface="Muli"/>
              <a:sym typeface="Muli"/>
            </a:endParaRPr>
          </a:p>
          <a:p>
            <a:pPr indent="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 u="sng">
              <a:solidFill>
                <a:srgbClr val="4C4D4F"/>
              </a:solidFill>
              <a:latin typeface="Muli"/>
              <a:ea typeface="Muli"/>
              <a:cs typeface="Muli"/>
              <a:sym typeface="Muli"/>
            </a:endParaRPr>
          </a:p>
          <a:p>
            <a:pPr indent="0" lvl="0" marL="45720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4C4D4F"/>
              </a:solidFill>
              <a:latin typeface="Muli"/>
              <a:ea typeface="Muli"/>
              <a:cs typeface="Muli"/>
              <a:sym typeface="Mul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4C4D4F"/>
              </a:solidFill>
              <a:latin typeface="Muli"/>
              <a:ea typeface="Muli"/>
              <a:cs typeface="Muli"/>
              <a:sym typeface="Mul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3"/>
          <p:cNvSpPr txBox="1"/>
          <p:nvPr/>
        </p:nvSpPr>
        <p:spPr>
          <a:xfrm>
            <a:off x="2666880" y="4284000"/>
            <a:ext cx="6971400" cy="36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2400">
                <a:solidFill>
                  <a:srgbClr val="4A4E4F"/>
                </a:solidFill>
                <a:latin typeface="Muli"/>
                <a:ea typeface="Muli"/>
                <a:cs typeface="Muli"/>
                <a:sym typeface="Muli"/>
              </a:rPr>
              <a:t>emiliano.coghetto@ceric-eric.eu</a:t>
            </a:r>
            <a:endParaRPr b="0" sz="2400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