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12192000"/>
  <p:notesSz cx="7559675" cy="10691800"/>
  <p:embeddedFontLst>
    <p:embeddedFont>
      <p:font typeface="Muli"/>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5" name="Alessandro Olivo"/>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Muli-regular.fntdata"/><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uli-italic.fntdata"/><Relationship Id="rId25" Type="http://schemas.openxmlformats.org/officeDocument/2006/relationships/font" Target="fonts/Muli-bold.fntdata"/><Relationship Id="rId27" Type="http://schemas.openxmlformats.org/officeDocument/2006/relationships/font" Target="fonts/Muli-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9-05-19T22:29:59.220">
    <p:pos x="288" y="974"/>
    <p:text>Maybe this could be another connection</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2" dt="2019-05-21T15:32:17.761">
    <p:pos x="288" y="974"/>
    <p:text>ExPaNDS will use the EOSC to
deliver analysis services to overcome these difficulties. These services will be available from the EOSC for general
use. They will offer a single entry point to the data, software provision, the IT capacity and the necessary scientific
support. All these services will be fully integrated into the EOSC catalogue, in terms of discovery, accessibility and
user authentication/authorisation, Service Level Agreement (SLA), support and accounting.</p:text>
  </p:cm>
  <p:cm authorId="0" idx="3" dt="2019-05-21T15:13:28.667">
    <p:pos x="288" y="1074"/>
    <p:text>We propose to standardise and link all the relevant catalogues to ensure that the user community has access to both
the raw data collected linked to their session at the various national RIs and the relevant peer review articles produced as a direct result of their usage. For this to be fully integrated, it is paramount that we develop a common
ontology for all the elements of the catalogues as well as a roadmap for the back-end architecture and functionalities (including APIs). We also propose to develop a powerful taxonomy strategy in line with the requirement of the
European Open Science Cloud user community. The proposed activity will feed into the OpenAIRE infrastructure
integrating and link entities from a wide range of scholarly resources</p:text>
  </p:cm>
  <p:cm authorId="0" idx="4" dt="2019-05-21T16:36:38.004">
    <p:pos x="288" y="1174"/>
    <p:text>ExPaNDS builds on the EOSC services to deliver objectives for national RIs which the PaNOSC8 project will deliver for the ESFRI Photon and Neutron infrastructures; in the process preventing fragmentation of the Photon and
Neutron community. ExPaNDS shares common objectives with PaNOSC, as they share a common science domain
and overlapping user communities and will complement the work that is delivered by PaNOSC. The EOSC,
through ExPaNDS and PaNOSC, will be uniquely positioned to deliver services to every European Photon and
Neutron – national RIs and ESFRI RIs – community in a coherent and integrated way</p:text>
  </p:cm>
  <p:cm authorId="0" idx="5" dt="2019-05-21T15:17:21.688">
    <p:pos x="288" y="1274"/>
    <p:text>WP3 and WP4 align the data catalogue and data analysis service to the
Rules of Participation of the EOSC, as proposed in EOSCpilot and subsequently developed in the EOSC-hub and in the EOSC governance structures.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583fd82e03_1_64: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583fd82e03_1_64: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583fd82e03_1_69: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583fd82e03_1_69: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583fd82e03_1_74: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583fd82e03_1_74: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518aa36d40_5_30: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518aa36d40_5_30: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57b257a4ef_0_252: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57b257a4ef_0_252: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518aa36d40_5_53: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518aa36d40_5_53: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583fd82e03_1_1: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583fd82e03_1_1: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57b257a4ef_0_266: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57b257a4ef_0_266: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g57b257a4ef_0_126: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57b257a4ef_0_126: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57b257a4ef_0_192: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64" name="Google Shape;64;g57b257a4ef_0_192: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518aa36d40_5_39: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70" name="Google Shape;70;g518aa36d40_5_39: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58545482b6_2_2: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76" name="Google Shape;76;g58545482b6_2_2: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58545482b6_0_14: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82" name="Google Shape;82;g58545482b6_0_14: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57b257a4ef_0_216: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88" name="Google Shape;88;g57b257a4ef_0_216: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57b257a4ef_0_240: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94" name="Google Shape;94;g57b257a4ef_0_240: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57b257a4ef_0_258: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57b257a4ef_0_258: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583fd82e03_1_54: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583fd82e03_1_54: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7.png"/><Relationship Id="rId4" Type="http://schemas.openxmlformats.org/officeDocument/2006/relationships/image" Target="../media/image3.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7.png"/><Relationship Id="rId4" Type="http://schemas.openxmlformats.org/officeDocument/2006/relationships/image" Target="../media/image3.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 WP and ExPaNDS - Slide" type="blank">
  <p:cSld name="BLANK">
    <p:spTree>
      <p:nvGrpSpPr>
        <p:cNvPr id="7" name="Shape 7"/>
        <p:cNvGrpSpPr/>
        <p:nvPr/>
      </p:nvGrpSpPr>
      <p:grpSpPr>
        <a:xfrm>
          <a:off x="0" y="0"/>
          <a:ext cx="0" cy="0"/>
          <a:chOff x="0" y="0"/>
          <a:chExt cx="0" cy="0"/>
        </a:xfrm>
      </p:grpSpPr>
      <p:pic>
        <p:nvPicPr>
          <p:cNvPr id="8" name="Google Shape;8;p2"/>
          <p:cNvPicPr preferRelativeResize="0"/>
          <p:nvPr/>
        </p:nvPicPr>
        <p:blipFill rotWithShape="1">
          <a:blip r:embed="rId2">
            <a:alphaModFix/>
          </a:blip>
          <a:srcRect b="0" l="0" r="0" t="0"/>
          <a:stretch/>
        </p:blipFill>
        <p:spPr>
          <a:xfrm>
            <a:off x="6350" y="5867400"/>
            <a:ext cx="12179303" cy="990600"/>
          </a:xfrm>
          <a:prstGeom prst="rect">
            <a:avLst/>
          </a:prstGeom>
          <a:noFill/>
          <a:ln>
            <a:noFill/>
          </a:ln>
        </p:spPr>
      </p:pic>
      <p:sp>
        <p:nvSpPr>
          <p:cNvPr id="9" name="Google Shape;9;p2"/>
          <p:cNvSpPr/>
          <p:nvPr/>
        </p:nvSpPr>
        <p:spPr>
          <a:xfrm>
            <a:off x="380880" y="6416640"/>
            <a:ext cx="682800" cy="364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fld id="{00000000-1234-1234-1234-123412341234}" type="slidenum">
              <a:rPr b="0" i="0" lang="it-IT" sz="1000" u="none" cap="none" strike="noStrike">
                <a:solidFill>
                  <a:srgbClr val="404140"/>
                </a:solidFill>
                <a:latin typeface="Muli"/>
                <a:ea typeface="Muli"/>
                <a:cs typeface="Muli"/>
                <a:sym typeface="Muli"/>
              </a:rPr>
              <a:t>‹#›</a:t>
            </a:fld>
            <a:endParaRPr b="0" i="0" sz="1000" u="none" cap="none" strike="noStrike">
              <a:latin typeface="Arial"/>
              <a:ea typeface="Arial"/>
              <a:cs typeface="Arial"/>
              <a:sym typeface="Arial"/>
            </a:endParaRPr>
          </a:p>
        </p:txBody>
      </p:sp>
      <p:sp>
        <p:nvSpPr>
          <p:cNvPr id="10" name="Google Shape;10;p2"/>
          <p:cNvSpPr txBox="1"/>
          <p:nvPr/>
        </p:nvSpPr>
        <p:spPr>
          <a:xfrm>
            <a:off x="348600" y="0"/>
            <a:ext cx="11494800" cy="774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it-IT" sz="3500">
                <a:solidFill>
                  <a:srgbClr val="999999"/>
                </a:solidFill>
                <a:latin typeface="Muli"/>
                <a:ea typeface="Muli"/>
                <a:cs typeface="Muli"/>
                <a:sym typeface="Muli"/>
              </a:rPr>
              <a:t>Connection with others WP and ExPaNDS</a:t>
            </a:r>
            <a:endParaRPr>
              <a:solidFill>
                <a:srgbClr val="9999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 WP6 - Slide">
  <p:cSld name="BLANK_3">
    <p:spTree>
      <p:nvGrpSpPr>
        <p:cNvPr id="11" name="Shape 11"/>
        <p:cNvGrpSpPr/>
        <p:nvPr/>
      </p:nvGrpSpPr>
      <p:grpSpPr>
        <a:xfrm>
          <a:off x="0" y="0"/>
          <a:ext cx="0" cy="0"/>
          <a:chOff x="0" y="0"/>
          <a:chExt cx="0" cy="0"/>
        </a:xfrm>
      </p:grpSpPr>
      <p:pic>
        <p:nvPicPr>
          <p:cNvPr id="12" name="Google Shape;12;p3"/>
          <p:cNvPicPr preferRelativeResize="0"/>
          <p:nvPr/>
        </p:nvPicPr>
        <p:blipFill rotWithShape="1">
          <a:blip r:embed="rId2">
            <a:alphaModFix/>
          </a:blip>
          <a:srcRect b="0" l="0" r="0" t="0"/>
          <a:stretch/>
        </p:blipFill>
        <p:spPr>
          <a:xfrm>
            <a:off x="6350" y="5867400"/>
            <a:ext cx="12179303" cy="990600"/>
          </a:xfrm>
          <a:prstGeom prst="rect">
            <a:avLst/>
          </a:prstGeom>
          <a:noFill/>
          <a:ln>
            <a:noFill/>
          </a:ln>
        </p:spPr>
      </p:pic>
      <p:sp>
        <p:nvSpPr>
          <p:cNvPr id="13" name="Google Shape;13;p3"/>
          <p:cNvSpPr/>
          <p:nvPr/>
        </p:nvSpPr>
        <p:spPr>
          <a:xfrm>
            <a:off x="380880" y="6416640"/>
            <a:ext cx="682800" cy="364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fld id="{00000000-1234-1234-1234-123412341234}" type="slidenum">
              <a:rPr b="0" i="0" lang="it-IT" sz="1000" u="none" cap="none" strike="noStrike">
                <a:solidFill>
                  <a:srgbClr val="404140"/>
                </a:solidFill>
                <a:latin typeface="Muli"/>
                <a:ea typeface="Muli"/>
                <a:cs typeface="Muli"/>
                <a:sym typeface="Muli"/>
              </a:rPr>
              <a:t>‹#›</a:t>
            </a:fld>
            <a:endParaRPr b="0" i="0" sz="1000" u="none" cap="none" strike="noStrike">
              <a:latin typeface="Arial"/>
              <a:ea typeface="Arial"/>
              <a:cs typeface="Arial"/>
              <a:sym typeface="Arial"/>
            </a:endParaRPr>
          </a:p>
        </p:txBody>
      </p:sp>
      <p:sp>
        <p:nvSpPr>
          <p:cNvPr id="14" name="Google Shape;14;p3"/>
          <p:cNvSpPr txBox="1"/>
          <p:nvPr/>
        </p:nvSpPr>
        <p:spPr>
          <a:xfrm>
            <a:off x="348600" y="0"/>
            <a:ext cx="11494800" cy="774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it-IT" sz="3500">
                <a:solidFill>
                  <a:srgbClr val="999999"/>
                </a:solidFill>
                <a:latin typeface="Muli"/>
                <a:ea typeface="Muli"/>
                <a:cs typeface="Muli"/>
                <a:sym typeface="Muli"/>
              </a:rPr>
              <a:t>Connection with WP6</a:t>
            </a:r>
            <a:endParaRPr b="1" sz="3500">
              <a:solidFill>
                <a:srgbClr val="999999"/>
              </a:solidFill>
              <a:latin typeface="Muli"/>
              <a:ea typeface="Muli"/>
              <a:cs typeface="Muli"/>
              <a:sym typeface="Muli"/>
            </a:endParaRPr>
          </a:p>
          <a:p>
            <a:pPr indent="0" lvl="0" marL="0" rtl="0" algn="l">
              <a:spcBef>
                <a:spcPts val="0"/>
              </a:spcBef>
              <a:spcAft>
                <a:spcPts val="0"/>
              </a:spcAft>
              <a:buNone/>
            </a:pPr>
            <a:r>
              <a:t/>
            </a:r>
            <a:endParaRPr b="1" sz="3500">
              <a:solidFill>
                <a:srgbClr val="999999"/>
              </a:solidFill>
              <a:latin typeface="Muli"/>
              <a:ea typeface="Muli"/>
              <a:cs typeface="Muli"/>
              <a:sym typeface="Mul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with bar - ExPaNDS - Slide">
  <p:cSld name="BLANK_2">
    <p:spTree>
      <p:nvGrpSpPr>
        <p:cNvPr id="15" name="Shape 15"/>
        <p:cNvGrpSpPr/>
        <p:nvPr/>
      </p:nvGrpSpPr>
      <p:grpSpPr>
        <a:xfrm>
          <a:off x="0" y="0"/>
          <a:ext cx="0" cy="0"/>
          <a:chOff x="0" y="0"/>
          <a:chExt cx="0" cy="0"/>
        </a:xfrm>
      </p:grpSpPr>
      <p:pic>
        <p:nvPicPr>
          <p:cNvPr id="16" name="Google Shape;16;p4"/>
          <p:cNvPicPr preferRelativeResize="0"/>
          <p:nvPr/>
        </p:nvPicPr>
        <p:blipFill rotWithShape="1">
          <a:blip r:embed="rId2">
            <a:alphaModFix/>
          </a:blip>
          <a:srcRect b="0" l="0" r="0" t="0"/>
          <a:stretch/>
        </p:blipFill>
        <p:spPr>
          <a:xfrm>
            <a:off x="6350" y="5867400"/>
            <a:ext cx="12179303" cy="990600"/>
          </a:xfrm>
          <a:prstGeom prst="rect">
            <a:avLst/>
          </a:prstGeom>
          <a:noFill/>
          <a:ln>
            <a:noFill/>
          </a:ln>
        </p:spPr>
      </p:pic>
      <p:sp>
        <p:nvSpPr>
          <p:cNvPr id="17" name="Google Shape;17;p4"/>
          <p:cNvSpPr/>
          <p:nvPr/>
        </p:nvSpPr>
        <p:spPr>
          <a:xfrm>
            <a:off x="380880" y="6416640"/>
            <a:ext cx="682800" cy="364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fld id="{00000000-1234-1234-1234-123412341234}" type="slidenum">
              <a:rPr b="0" i="0" lang="it-IT" sz="1000" u="none" cap="none" strike="noStrike">
                <a:solidFill>
                  <a:srgbClr val="404140"/>
                </a:solidFill>
                <a:latin typeface="Muli"/>
                <a:ea typeface="Muli"/>
                <a:cs typeface="Muli"/>
                <a:sym typeface="Muli"/>
              </a:rPr>
              <a:t>‹#›</a:t>
            </a:fld>
            <a:endParaRPr b="0" i="0" sz="1000" u="none" cap="none" strike="noStrike">
              <a:latin typeface="Arial"/>
              <a:ea typeface="Arial"/>
              <a:cs typeface="Arial"/>
              <a:sym typeface="Arial"/>
            </a:endParaRPr>
          </a:p>
        </p:txBody>
      </p:sp>
      <p:sp>
        <p:nvSpPr>
          <p:cNvPr id="18" name="Google Shape;18;p4"/>
          <p:cNvSpPr txBox="1"/>
          <p:nvPr/>
        </p:nvSpPr>
        <p:spPr>
          <a:xfrm>
            <a:off x="348600" y="0"/>
            <a:ext cx="11494800" cy="774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it-IT" sz="3500">
                <a:solidFill>
                  <a:srgbClr val="999999"/>
                </a:solidFill>
                <a:latin typeface="Muli"/>
                <a:ea typeface="Muli"/>
                <a:cs typeface="Muli"/>
                <a:sym typeface="Muli"/>
              </a:rPr>
              <a:t>Connection with ExPaNDS</a:t>
            </a:r>
            <a:endParaRPr>
              <a:solidFill>
                <a:srgbClr val="999999"/>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 WP4 - Slide">
  <p:cSld name="BLANK_1">
    <p:spTree>
      <p:nvGrpSpPr>
        <p:cNvPr id="19"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b="0" l="0" r="0" t="0"/>
          <a:stretch/>
        </p:blipFill>
        <p:spPr>
          <a:xfrm>
            <a:off x="6350" y="5867400"/>
            <a:ext cx="12179303" cy="990600"/>
          </a:xfrm>
          <a:prstGeom prst="rect">
            <a:avLst/>
          </a:prstGeom>
          <a:noFill/>
          <a:ln>
            <a:noFill/>
          </a:ln>
        </p:spPr>
      </p:pic>
      <p:sp>
        <p:nvSpPr>
          <p:cNvPr id="21" name="Google Shape;21;p5"/>
          <p:cNvSpPr/>
          <p:nvPr/>
        </p:nvSpPr>
        <p:spPr>
          <a:xfrm>
            <a:off x="380880" y="6416640"/>
            <a:ext cx="682800" cy="364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fld id="{00000000-1234-1234-1234-123412341234}" type="slidenum">
              <a:rPr b="0" i="0" lang="it-IT" sz="1000" u="none" cap="none" strike="noStrike">
                <a:solidFill>
                  <a:srgbClr val="404140"/>
                </a:solidFill>
                <a:latin typeface="Muli"/>
                <a:ea typeface="Muli"/>
                <a:cs typeface="Muli"/>
                <a:sym typeface="Muli"/>
              </a:rPr>
              <a:t>‹#›</a:t>
            </a:fld>
            <a:endParaRPr b="0" i="0" sz="1000" u="none" cap="none" strike="noStrike">
              <a:latin typeface="Arial"/>
              <a:ea typeface="Arial"/>
              <a:cs typeface="Arial"/>
              <a:sym typeface="Arial"/>
            </a:endParaRPr>
          </a:p>
        </p:txBody>
      </p:sp>
      <p:sp>
        <p:nvSpPr>
          <p:cNvPr id="22" name="Google Shape;22;p5"/>
          <p:cNvSpPr txBox="1"/>
          <p:nvPr/>
        </p:nvSpPr>
        <p:spPr>
          <a:xfrm>
            <a:off x="348600" y="0"/>
            <a:ext cx="11494800" cy="774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it-IT" sz="3500">
                <a:solidFill>
                  <a:srgbClr val="999999"/>
                </a:solidFill>
                <a:latin typeface="Muli"/>
                <a:ea typeface="Muli"/>
                <a:cs typeface="Muli"/>
                <a:sym typeface="Muli"/>
              </a:rPr>
              <a:t>Connection with WP4</a:t>
            </a:r>
            <a:endParaRPr>
              <a:solidFill>
                <a:srgbClr val="999999"/>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 WP2 - Slide">
  <p:cSld name="BLANK_1_1">
    <p:spTree>
      <p:nvGrpSpPr>
        <p:cNvPr id="23" name="Shape 23"/>
        <p:cNvGrpSpPr/>
        <p:nvPr/>
      </p:nvGrpSpPr>
      <p:grpSpPr>
        <a:xfrm>
          <a:off x="0" y="0"/>
          <a:ext cx="0" cy="0"/>
          <a:chOff x="0" y="0"/>
          <a:chExt cx="0" cy="0"/>
        </a:xfrm>
      </p:grpSpPr>
      <p:pic>
        <p:nvPicPr>
          <p:cNvPr id="24" name="Google Shape;24;p6"/>
          <p:cNvPicPr preferRelativeResize="0"/>
          <p:nvPr/>
        </p:nvPicPr>
        <p:blipFill rotWithShape="1">
          <a:blip r:embed="rId2">
            <a:alphaModFix/>
          </a:blip>
          <a:srcRect b="0" l="0" r="0" t="0"/>
          <a:stretch/>
        </p:blipFill>
        <p:spPr>
          <a:xfrm>
            <a:off x="6350" y="5867400"/>
            <a:ext cx="12179303" cy="990600"/>
          </a:xfrm>
          <a:prstGeom prst="rect">
            <a:avLst/>
          </a:prstGeom>
          <a:noFill/>
          <a:ln>
            <a:noFill/>
          </a:ln>
        </p:spPr>
      </p:pic>
      <p:sp>
        <p:nvSpPr>
          <p:cNvPr id="25" name="Google Shape;25;p6"/>
          <p:cNvSpPr/>
          <p:nvPr/>
        </p:nvSpPr>
        <p:spPr>
          <a:xfrm>
            <a:off x="380880" y="6416640"/>
            <a:ext cx="682800" cy="364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fld id="{00000000-1234-1234-1234-123412341234}" type="slidenum">
              <a:rPr b="0" i="0" lang="it-IT" sz="1000" u="none" cap="none" strike="noStrike">
                <a:solidFill>
                  <a:srgbClr val="404140"/>
                </a:solidFill>
                <a:latin typeface="Muli"/>
                <a:ea typeface="Muli"/>
                <a:cs typeface="Muli"/>
                <a:sym typeface="Muli"/>
              </a:rPr>
              <a:t>‹#›</a:t>
            </a:fld>
            <a:endParaRPr b="0" i="0" sz="1000" u="none" cap="none" strike="noStrike">
              <a:latin typeface="Arial"/>
              <a:ea typeface="Arial"/>
              <a:cs typeface="Arial"/>
              <a:sym typeface="Arial"/>
            </a:endParaRPr>
          </a:p>
        </p:txBody>
      </p:sp>
      <p:sp>
        <p:nvSpPr>
          <p:cNvPr id="26" name="Google Shape;26;p6"/>
          <p:cNvSpPr txBox="1"/>
          <p:nvPr/>
        </p:nvSpPr>
        <p:spPr>
          <a:xfrm>
            <a:off x="348600" y="0"/>
            <a:ext cx="11494800" cy="774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it-IT" sz="3500">
                <a:solidFill>
                  <a:srgbClr val="999999"/>
                </a:solidFill>
                <a:latin typeface="Muli"/>
                <a:ea typeface="Muli"/>
                <a:cs typeface="Muli"/>
                <a:sym typeface="Muli"/>
              </a:rPr>
              <a:t>Connection with WP2</a:t>
            </a:r>
            <a:endParaRPr>
              <a:solidFill>
                <a:srgbClr val="999999"/>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27" name="Shape 27"/>
        <p:cNvGrpSpPr/>
        <p:nvPr/>
      </p:nvGrpSpPr>
      <p:grpSpPr>
        <a:xfrm>
          <a:off x="0" y="0"/>
          <a:ext cx="0" cy="0"/>
          <a:chOff x="0" y="0"/>
          <a:chExt cx="0" cy="0"/>
        </a:xfrm>
      </p:grpSpPr>
      <p:pic>
        <p:nvPicPr>
          <p:cNvPr id="28" name="Google Shape;28;p7"/>
          <p:cNvPicPr preferRelativeResize="0"/>
          <p:nvPr/>
        </p:nvPicPr>
        <p:blipFill rotWithShape="1">
          <a:blip r:embed="rId2">
            <a:alphaModFix/>
          </a:blip>
          <a:srcRect b="0" l="0" r="0" t="0"/>
          <a:stretch/>
        </p:blipFill>
        <p:spPr>
          <a:xfrm>
            <a:off x="0" y="0"/>
            <a:ext cx="12191763" cy="6857638"/>
          </a:xfrm>
          <a:prstGeom prst="rect">
            <a:avLst/>
          </a:prstGeom>
          <a:noFill/>
          <a:ln>
            <a:noFill/>
          </a:ln>
        </p:spPr>
      </p:pic>
      <p:pic>
        <p:nvPicPr>
          <p:cNvPr id="29" name="Google Shape;29;p7"/>
          <p:cNvPicPr preferRelativeResize="0"/>
          <p:nvPr/>
        </p:nvPicPr>
        <p:blipFill rotWithShape="1">
          <a:blip r:embed="rId3">
            <a:alphaModFix/>
          </a:blip>
          <a:srcRect b="0" l="0" r="0" t="0"/>
          <a:stretch/>
        </p:blipFill>
        <p:spPr>
          <a:xfrm>
            <a:off x="838080" y="762120"/>
            <a:ext cx="2742843" cy="1303559"/>
          </a:xfrm>
          <a:prstGeom prst="rect">
            <a:avLst/>
          </a:prstGeom>
          <a:noFill/>
          <a:ln>
            <a:noFill/>
          </a:ln>
        </p:spPr>
      </p:pic>
      <p:grpSp>
        <p:nvGrpSpPr>
          <p:cNvPr id="30" name="Google Shape;30;p7"/>
          <p:cNvGrpSpPr/>
          <p:nvPr/>
        </p:nvGrpSpPr>
        <p:grpSpPr>
          <a:xfrm>
            <a:off x="1681200" y="6228360"/>
            <a:ext cx="486409" cy="345440"/>
            <a:chOff x="1681200" y="6228360"/>
            <a:chExt cx="486409" cy="345440"/>
          </a:xfrm>
        </p:grpSpPr>
        <p:sp>
          <p:nvSpPr>
            <p:cNvPr id="31" name="Google Shape;31;p7"/>
            <p:cNvSpPr/>
            <p:nvPr/>
          </p:nvSpPr>
          <p:spPr>
            <a:xfrm>
              <a:off x="1681200" y="6228360"/>
              <a:ext cx="486409" cy="345440"/>
            </a:xfrm>
            <a:custGeom>
              <a:rect b="b" l="l" r="r" t="t"/>
              <a:pathLst>
                <a:path extrusionOk="0" h="345440" w="486409">
                  <a:moveTo>
                    <a:pt x="0" y="345097"/>
                  </a:moveTo>
                  <a:lnTo>
                    <a:pt x="486282" y="345097"/>
                  </a:lnTo>
                  <a:lnTo>
                    <a:pt x="486282" y="0"/>
                  </a:lnTo>
                  <a:lnTo>
                    <a:pt x="0" y="0"/>
                  </a:lnTo>
                  <a:lnTo>
                    <a:pt x="0" y="345097"/>
                  </a:lnTo>
                  <a:close/>
                </a:path>
              </a:pathLst>
            </a:custGeom>
            <a:solidFill>
              <a:srgbClr val="094E9C"/>
            </a:solidFill>
            <a:ln>
              <a:noFill/>
            </a:ln>
          </p:spPr>
        </p:sp>
        <p:sp>
          <p:nvSpPr>
            <p:cNvPr id="32" name="Google Shape;32;p7"/>
            <p:cNvSpPr/>
            <p:nvPr/>
          </p:nvSpPr>
          <p:spPr>
            <a:xfrm>
              <a:off x="1783440" y="6259320"/>
              <a:ext cx="86400" cy="84900"/>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7"/>
            <p:cNvSpPr/>
            <p:nvPr/>
          </p:nvSpPr>
          <p:spPr>
            <a:xfrm>
              <a:off x="1905840" y="6240240"/>
              <a:ext cx="34576" cy="33149"/>
            </a:xfrm>
            <a:custGeom>
              <a:rect b="b" l="l" r="r" t="t"/>
              <a:pathLst>
                <a:path extrusionOk="0" h="33654" w="34925">
                  <a:moveTo>
                    <a:pt x="34899" y="12725"/>
                  </a:moveTo>
                  <a:lnTo>
                    <a:pt x="0" y="12725"/>
                  </a:lnTo>
                  <a:lnTo>
                    <a:pt x="10782" y="20523"/>
                  </a:lnTo>
                  <a:lnTo>
                    <a:pt x="6667" y="33248"/>
                  </a:lnTo>
                  <a:lnTo>
                    <a:pt x="17449" y="25438"/>
                  </a:lnTo>
                  <a:lnTo>
                    <a:pt x="25706" y="25438"/>
                  </a:lnTo>
                  <a:lnTo>
                    <a:pt x="24117" y="20523"/>
                  </a:lnTo>
                  <a:lnTo>
                    <a:pt x="34899" y="12725"/>
                  </a:lnTo>
                  <a:close/>
                  <a:moveTo>
                    <a:pt x="25706" y="25438"/>
                  </a:moveTo>
                  <a:lnTo>
                    <a:pt x="17449" y="25438"/>
                  </a:lnTo>
                  <a:lnTo>
                    <a:pt x="28232" y="33248"/>
                  </a:lnTo>
                  <a:lnTo>
                    <a:pt x="25706" y="25438"/>
                  </a:lnTo>
                  <a:close/>
                  <a:moveTo>
                    <a:pt x="17449" y="0"/>
                  </a:moveTo>
                  <a:lnTo>
                    <a:pt x="13334" y="12725"/>
                  </a:lnTo>
                  <a:lnTo>
                    <a:pt x="21564" y="12725"/>
                  </a:lnTo>
                  <a:lnTo>
                    <a:pt x="17449" y="0"/>
                  </a:lnTo>
                  <a:close/>
                </a:path>
              </a:pathLst>
            </a:custGeom>
            <a:solidFill>
              <a:srgbClr val="F9ED35"/>
            </a:solidFill>
            <a:ln>
              <a:noFill/>
            </a:ln>
          </p:spPr>
        </p:sp>
        <p:sp>
          <p:nvSpPr>
            <p:cNvPr id="34" name="Google Shape;34;p7"/>
            <p:cNvSpPr/>
            <p:nvPr/>
          </p:nvSpPr>
          <p:spPr>
            <a:xfrm>
              <a:off x="1976400" y="6259320"/>
              <a:ext cx="86400" cy="84900"/>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7"/>
            <p:cNvSpPr/>
            <p:nvPr/>
          </p:nvSpPr>
          <p:spPr>
            <a:xfrm>
              <a:off x="2046960" y="6382080"/>
              <a:ext cx="34576" cy="33149"/>
            </a:xfrm>
            <a:custGeom>
              <a:rect b="b" l="l" r="r" t="t"/>
              <a:pathLst>
                <a:path extrusionOk="0" h="33654" w="34925">
                  <a:moveTo>
                    <a:pt x="34899" y="12839"/>
                  </a:moveTo>
                  <a:lnTo>
                    <a:pt x="0" y="12839"/>
                  </a:lnTo>
                  <a:lnTo>
                    <a:pt x="10782" y="20650"/>
                  </a:lnTo>
                  <a:lnTo>
                    <a:pt x="6667" y="33362"/>
                  </a:lnTo>
                  <a:lnTo>
                    <a:pt x="17449" y="25552"/>
                  </a:lnTo>
                  <a:lnTo>
                    <a:pt x="25704" y="25552"/>
                  </a:lnTo>
                  <a:lnTo>
                    <a:pt x="24117" y="20650"/>
                  </a:lnTo>
                  <a:lnTo>
                    <a:pt x="34899" y="12839"/>
                  </a:lnTo>
                  <a:close/>
                  <a:moveTo>
                    <a:pt x="25704" y="25552"/>
                  </a:moveTo>
                  <a:lnTo>
                    <a:pt x="17449" y="25552"/>
                  </a:lnTo>
                  <a:lnTo>
                    <a:pt x="28232" y="33362"/>
                  </a:lnTo>
                  <a:lnTo>
                    <a:pt x="25704" y="25552"/>
                  </a:lnTo>
                  <a:close/>
                  <a:moveTo>
                    <a:pt x="17449" y="0"/>
                  </a:moveTo>
                  <a:lnTo>
                    <a:pt x="13334" y="12839"/>
                  </a:lnTo>
                  <a:lnTo>
                    <a:pt x="21564" y="12839"/>
                  </a:lnTo>
                  <a:lnTo>
                    <a:pt x="17449" y="0"/>
                  </a:lnTo>
                  <a:close/>
                </a:path>
              </a:pathLst>
            </a:custGeom>
            <a:solidFill>
              <a:srgbClr val="F9ED35"/>
            </a:solidFill>
            <a:ln>
              <a:noFill/>
            </a:ln>
          </p:spPr>
        </p:sp>
        <p:sp>
          <p:nvSpPr>
            <p:cNvPr id="36" name="Google Shape;36;p7"/>
            <p:cNvSpPr/>
            <p:nvPr/>
          </p:nvSpPr>
          <p:spPr>
            <a:xfrm>
              <a:off x="1976400" y="6453000"/>
              <a:ext cx="86400" cy="84900"/>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7"/>
            <p:cNvSpPr/>
            <p:nvPr/>
          </p:nvSpPr>
          <p:spPr>
            <a:xfrm>
              <a:off x="1905480" y="6524280"/>
              <a:ext cx="34576" cy="33149"/>
            </a:xfrm>
            <a:custGeom>
              <a:rect b="b" l="l" r="r" t="t"/>
              <a:pathLst>
                <a:path extrusionOk="0" h="33654" w="34925">
                  <a:moveTo>
                    <a:pt x="34899" y="12725"/>
                  </a:moveTo>
                  <a:lnTo>
                    <a:pt x="0" y="12725"/>
                  </a:lnTo>
                  <a:lnTo>
                    <a:pt x="10782" y="20535"/>
                  </a:lnTo>
                  <a:lnTo>
                    <a:pt x="6667" y="33248"/>
                  </a:lnTo>
                  <a:lnTo>
                    <a:pt x="17449" y="25438"/>
                  </a:lnTo>
                  <a:lnTo>
                    <a:pt x="25704" y="25438"/>
                  </a:lnTo>
                  <a:lnTo>
                    <a:pt x="24117" y="20535"/>
                  </a:lnTo>
                  <a:lnTo>
                    <a:pt x="34899" y="12725"/>
                  </a:lnTo>
                  <a:close/>
                  <a:moveTo>
                    <a:pt x="25704" y="25438"/>
                  </a:moveTo>
                  <a:lnTo>
                    <a:pt x="17449" y="25438"/>
                  </a:lnTo>
                  <a:lnTo>
                    <a:pt x="28232" y="33248"/>
                  </a:lnTo>
                  <a:lnTo>
                    <a:pt x="25704" y="25438"/>
                  </a:lnTo>
                  <a:close/>
                  <a:moveTo>
                    <a:pt x="17449" y="0"/>
                  </a:moveTo>
                  <a:lnTo>
                    <a:pt x="13334" y="12725"/>
                  </a:lnTo>
                  <a:lnTo>
                    <a:pt x="21564" y="12725"/>
                  </a:lnTo>
                  <a:lnTo>
                    <a:pt x="17449" y="0"/>
                  </a:lnTo>
                  <a:close/>
                </a:path>
              </a:pathLst>
            </a:custGeom>
            <a:solidFill>
              <a:srgbClr val="F9ED35"/>
            </a:solidFill>
            <a:ln>
              <a:noFill/>
            </a:ln>
          </p:spPr>
        </p:sp>
        <p:sp>
          <p:nvSpPr>
            <p:cNvPr id="38" name="Google Shape;38;p7"/>
            <p:cNvSpPr/>
            <p:nvPr/>
          </p:nvSpPr>
          <p:spPr>
            <a:xfrm>
              <a:off x="1783080" y="6453000"/>
              <a:ext cx="86400" cy="84900"/>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p:nvPr/>
          </p:nvSpPr>
          <p:spPr>
            <a:xfrm>
              <a:off x="1764360" y="6382080"/>
              <a:ext cx="34576" cy="33149"/>
            </a:xfrm>
            <a:custGeom>
              <a:rect b="b" l="l" r="r" t="t"/>
              <a:pathLst>
                <a:path extrusionOk="0" h="33654" w="34925">
                  <a:moveTo>
                    <a:pt x="34899" y="12725"/>
                  </a:moveTo>
                  <a:lnTo>
                    <a:pt x="0" y="12725"/>
                  </a:lnTo>
                  <a:lnTo>
                    <a:pt x="10782" y="20650"/>
                  </a:lnTo>
                  <a:lnTo>
                    <a:pt x="6667" y="33362"/>
                  </a:lnTo>
                  <a:lnTo>
                    <a:pt x="17449" y="25438"/>
                  </a:lnTo>
                  <a:lnTo>
                    <a:pt x="25667" y="25438"/>
                  </a:lnTo>
                  <a:lnTo>
                    <a:pt x="24117" y="20650"/>
                  </a:lnTo>
                  <a:lnTo>
                    <a:pt x="34899" y="12725"/>
                  </a:lnTo>
                  <a:close/>
                  <a:moveTo>
                    <a:pt x="25667" y="25438"/>
                  </a:moveTo>
                  <a:lnTo>
                    <a:pt x="17449" y="25438"/>
                  </a:lnTo>
                  <a:lnTo>
                    <a:pt x="28232" y="33362"/>
                  </a:lnTo>
                  <a:lnTo>
                    <a:pt x="25667" y="25438"/>
                  </a:lnTo>
                  <a:close/>
                  <a:moveTo>
                    <a:pt x="17449" y="0"/>
                  </a:moveTo>
                  <a:lnTo>
                    <a:pt x="13334" y="12725"/>
                  </a:lnTo>
                  <a:lnTo>
                    <a:pt x="21564" y="12725"/>
                  </a:lnTo>
                  <a:lnTo>
                    <a:pt x="17449" y="0"/>
                  </a:lnTo>
                  <a:close/>
                </a:path>
              </a:pathLst>
            </a:custGeom>
            <a:solidFill>
              <a:srgbClr val="F9ED35"/>
            </a:solidFill>
            <a:ln>
              <a:noFill/>
            </a:ln>
          </p:spPr>
        </p:sp>
      </p:grpSp>
      <p:sp>
        <p:nvSpPr>
          <p:cNvPr id="40" name="Google Shape;40;p7"/>
          <p:cNvSpPr/>
          <p:nvPr/>
        </p:nvSpPr>
        <p:spPr>
          <a:xfrm>
            <a:off x="2332080" y="6340680"/>
            <a:ext cx="9097500" cy="127500"/>
          </a:xfrm>
          <a:prstGeom prst="rect">
            <a:avLst/>
          </a:prstGeom>
          <a:noFill/>
          <a:ln>
            <a:noFill/>
          </a:ln>
        </p:spPr>
        <p:txBody>
          <a:bodyPr anchorCtr="0" anchor="t" bIns="0" lIns="0" spcFirstLastPara="1" rIns="0" wrap="square" tIns="12600">
            <a:noAutofit/>
          </a:bodyPr>
          <a:lstStyle/>
          <a:p>
            <a:pPr indent="0" lvl="0" marL="12599" marR="0" rtl="0" algn="l">
              <a:lnSpc>
                <a:spcPct val="100000"/>
              </a:lnSpc>
              <a:spcBef>
                <a:spcPts val="0"/>
              </a:spcBef>
              <a:spcAft>
                <a:spcPts val="0"/>
              </a:spcAft>
              <a:buNone/>
            </a:pPr>
            <a:r>
              <a:rPr b="0" i="0" lang="it-IT" sz="750" u="none" cap="none" strike="noStrike">
                <a:solidFill>
                  <a:srgbClr val="FFFFFF"/>
                </a:solidFill>
                <a:latin typeface="Muli"/>
                <a:ea typeface="Muli"/>
                <a:cs typeface="Muli"/>
                <a:sym typeface="Muli"/>
              </a:rPr>
              <a:t>This project has received funding from the European Union’s Horizon 2020 research and innovation programme under grant agreement No. 823852</a:t>
            </a:r>
            <a:endParaRPr b="0" i="0" sz="750" u="none" cap="none" strike="noStrike">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ast Slide">
  <p:cSld name="TITLE_AND_BODY_1">
    <p:spTree>
      <p:nvGrpSpPr>
        <p:cNvPr id="41" name="Shape 41"/>
        <p:cNvGrpSpPr/>
        <p:nvPr/>
      </p:nvGrpSpPr>
      <p:grpSpPr>
        <a:xfrm>
          <a:off x="0" y="0"/>
          <a:ext cx="0" cy="0"/>
          <a:chOff x="0" y="0"/>
          <a:chExt cx="0" cy="0"/>
        </a:xfrm>
      </p:grpSpPr>
      <p:pic>
        <p:nvPicPr>
          <p:cNvPr id="42" name="Google Shape;42;p8"/>
          <p:cNvPicPr preferRelativeResize="0"/>
          <p:nvPr/>
        </p:nvPicPr>
        <p:blipFill rotWithShape="1">
          <a:blip r:embed="rId2">
            <a:alphaModFix/>
          </a:blip>
          <a:srcRect b="0" l="0" r="0" t="0"/>
          <a:stretch/>
        </p:blipFill>
        <p:spPr>
          <a:xfrm>
            <a:off x="0" y="0"/>
            <a:ext cx="12191763" cy="6857638"/>
          </a:xfrm>
          <a:prstGeom prst="rect">
            <a:avLst/>
          </a:prstGeom>
          <a:noFill/>
          <a:ln>
            <a:noFill/>
          </a:ln>
        </p:spPr>
      </p:pic>
      <p:pic>
        <p:nvPicPr>
          <p:cNvPr id="43" name="Google Shape;43;p8"/>
          <p:cNvPicPr preferRelativeResize="0"/>
          <p:nvPr/>
        </p:nvPicPr>
        <p:blipFill rotWithShape="1">
          <a:blip r:embed="rId3">
            <a:alphaModFix/>
          </a:blip>
          <a:srcRect b="0" l="0" r="0" t="0"/>
          <a:stretch/>
        </p:blipFill>
        <p:spPr>
          <a:xfrm>
            <a:off x="838080" y="762120"/>
            <a:ext cx="2742843" cy="1303559"/>
          </a:xfrm>
          <a:prstGeom prst="rect">
            <a:avLst/>
          </a:prstGeom>
          <a:noFill/>
          <a:ln>
            <a:noFill/>
          </a:ln>
        </p:spPr>
      </p:pic>
      <p:grpSp>
        <p:nvGrpSpPr>
          <p:cNvPr id="44" name="Google Shape;44;p8"/>
          <p:cNvGrpSpPr/>
          <p:nvPr/>
        </p:nvGrpSpPr>
        <p:grpSpPr>
          <a:xfrm>
            <a:off x="1681200" y="6228360"/>
            <a:ext cx="486409" cy="345440"/>
            <a:chOff x="1681200" y="6228360"/>
            <a:chExt cx="486409" cy="345440"/>
          </a:xfrm>
        </p:grpSpPr>
        <p:sp>
          <p:nvSpPr>
            <p:cNvPr id="45" name="Google Shape;45;p8"/>
            <p:cNvSpPr/>
            <p:nvPr/>
          </p:nvSpPr>
          <p:spPr>
            <a:xfrm>
              <a:off x="1681200" y="6228360"/>
              <a:ext cx="486409" cy="345440"/>
            </a:xfrm>
            <a:custGeom>
              <a:rect b="b" l="l" r="r" t="t"/>
              <a:pathLst>
                <a:path extrusionOk="0" h="345440" w="486409">
                  <a:moveTo>
                    <a:pt x="0" y="345097"/>
                  </a:moveTo>
                  <a:lnTo>
                    <a:pt x="486282" y="345097"/>
                  </a:lnTo>
                  <a:lnTo>
                    <a:pt x="486282" y="0"/>
                  </a:lnTo>
                  <a:lnTo>
                    <a:pt x="0" y="0"/>
                  </a:lnTo>
                  <a:lnTo>
                    <a:pt x="0" y="345097"/>
                  </a:lnTo>
                  <a:close/>
                </a:path>
              </a:pathLst>
            </a:custGeom>
            <a:solidFill>
              <a:srgbClr val="094E9C"/>
            </a:solidFill>
            <a:ln>
              <a:noFill/>
            </a:ln>
          </p:spPr>
        </p:sp>
        <p:sp>
          <p:nvSpPr>
            <p:cNvPr id="46" name="Google Shape;46;p8"/>
            <p:cNvSpPr/>
            <p:nvPr/>
          </p:nvSpPr>
          <p:spPr>
            <a:xfrm>
              <a:off x="1783440" y="6259320"/>
              <a:ext cx="86400" cy="84900"/>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8"/>
            <p:cNvSpPr/>
            <p:nvPr/>
          </p:nvSpPr>
          <p:spPr>
            <a:xfrm>
              <a:off x="1905840" y="6240240"/>
              <a:ext cx="34576" cy="33149"/>
            </a:xfrm>
            <a:custGeom>
              <a:rect b="b" l="l" r="r" t="t"/>
              <a:pathLst>
                <a:path extrusionOk="0" h="33654" w="34925">
                  <a:moveTo>
                    <a:pt x="34899" y="12725"/>
                  </a:moveTo>
                  <a:lnTo>
                    <a:pt x="0" y="12725"/>
                  </a:lnTo>
                  <a:lnTo>
                    <a:pt x="10782" y="20523"/>
                  </a:lnTo>
                  <a:lnTo>
                    <a:pt x="6667" y="33248"/>
                  </a:lnTo>
                  <a:lnTo>
                    <a:pt x="17449" y="25438"/>
                  </a:lnTo>
                  <a:lnTo>
                    <a:pt x="25706" y="25438"/>
                  </a:lnTo>
                  <a:lnTo>
                    <a:pt x="24117" y="20523"/>
                  </a:lnTo>
                  <a:lnTo>
                    <a:pt x="34899" y="12725"/>
                  </a:lnTo>
                  <a:close/>
                  <a:moveTo>
                    <a:pt x="25706" y="25438"/>
                  </a:moveTo>
                  <a:lnTo>
                    <a:pt x="17449" y="25438"/>
                  </a:lnTo>
                  <a:lnTo>
                    <a:pt x="28232" y="33248"/>
                  </a:lnTo>
                  <a:lnTo>
                    <a:pt x="25706" y="25438"/>
                  </a:lnTo>
                  <a:close/>
                  <a:moveTo>
                    <a:pt x="17449" y="0"/>
                  </a:moveTo>
                  <a:lnTo>
                    <a:pt x="13334" y="12725"/>
                  </a:lnTo>
                  <a:lnTo>
                    <a:pt x="21564" y="12725"/>
                  </a:lnTo>
                  <a:lnTo>
                    <a:pt x="17449" y="0"/>
                  </a:lnTo>
                  <a:close/>
                </a:path>
              </a:pathLst>
            </a:custGeom>
            <a:solidFill>
              <a:srgbClr val="F9ED35"/>
            </a:solidFill>
            <a:ln>
              <a:noFill/>
            </a:ln>
          </p:spPr>
        </p:sp>
        <p:sp>
          <p:nvSpPr>
            <p:cNvPr id="48" name="Google Shape;48;p8"/>
            <p:cNvSpPr/>
            <p:nvPr/>
          </p:nvSpPr>
          <p:spPr>
            <a:xfrm>
              <a:off x="1976400" y="6259320"/>
              <a:ext cx="86400" cy="84900"/>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8"/>
            <p:cNvSpPr/>
            <p:nvPr/>
          </p:nvSpPr>
          <p:spPr>
            <a:xfrm>
              <a:off x="2046960" y="6382080"/>
              <a:ext cx="34576" cy="33149"/>
            </a:xfrm>
            <a:custGeom>
              <a:rect b="b" l="l" r="r" t="t"/>
              <a:pathLst>
                <a:path extrusionOk="0" h="33654" w="34925">
                  <a:moveTo>
                    <a:pt x="34899" y="12839"/>
                  </a:moveTo>
                  <a:lnTo>
                    <a:pt x="0" y="12839"/>
                  </a:lnTo>
                  <a:lnTo>
                    <a:pt x="10782" y="20650"/>
                  </a:lnTo>
                  <a:lnTo>
                    <a:pt x="6667" y="33362"/>
                  </a:lnTo>
                  <a:lnTo>
                    <a:pt x="17449" y="25552"/>
                  </a:lnTo>
                  <a:lnTo>
                    <a:pt x="25704" y="25552"/>
                  </a:lnTo>
                  <a:lnTo>
                    <a:pt x="24117" y="20650"/>
                  </a:lnTo>
                  <a:lnTo>
                    <a:pt x="34899" y="12839"/>
                  </a:lnTo>
                  <a:close/>
                  <a:moveTo>
                    <a:pt x="25704" y="25552"/>
                  </a:moveTo>
                  <a:lnTo>
                    <a:pt x="17449" y="25552"/>
                  </a:lnTo>
                  <a:lnTo>
                    <a:pt x="28232" y="33362"/>
                  </a:lnTo>
                  <a:lnTo>
                    <a:pt x="25704" y="25552"/>
                  </a:lnTo>
                  <a:close/>
                  <a:moveTo>
                    <a:pt x="17449" y="0"/>
                  </a:moveTo>
                  <a:lnTo>
                    <a:pt x="13334" y="12839"/>
                  </a:lnTo>
                  <a:lnTo>
                    <a:pt x="21564" y="12839"/>
                  </a:lnTo>
                  <a:lnTo>
                    <a:pt x="17449" y="0"/>
                  </a:lnTo>
                  <a:close/>
                </a:path>
              </a:pathLst>
            </a:custGeom>
            <a:solidFill>
              <a:srgbClr val="F9ED35"/>
            </a:solidFill>
            <a:ln>
              <a:noFill/>
            </a:ln>
          </p:spPr>
        </p:sp>
        <p:sp>
          <p:nvSpPr>
            <p:cNvPr id="50" name="Google Shape;50;p8"/>
            <p:cNvSpPr/>
            <p:nvPr/>
          </p:nvSpPr>
          <p:spPr>
            <a:xfrm>
              <a:off x="1976400" y="6453000"/>
              <a:ext cx="86400" cy="84900"/>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8"/>
            <p:cNvSpPr/>
            <p:nvPr/>
          </p:nvSpPr>
          <p:spPr>
            <a:xfrm>
              <a:off x="1905480" y="6524280"/>
              <a:ext cx="34576" cy="33149"/>
            </a:xfrm>
            <a:custGeom>
              <a:rect b="b" l="l" r="r" t="t"/>
              <a:pathLst>
                <a:path extrusionOk="0" h="33654" w="34925">
                  <a:moveTo>
                    <a:pt x="34899" y="12725"/>
                  </a:moveTo>
                  <a:lnTo>
                    <a:pt x="0" y="12725"/>
                  </a:lnTo>
                  <a:lnTo>
                    <a:pt x="10782" y="20535"/>
                  </a:lnTo>
                  <a:lnTo>
                    <a:pt x="6667" y="33248"/>
                  </a:lnTo>
                  <a:lnTo>
                    <a:pt x="17449" y="25438"/>
                  </a:lnTo>
                  <a:lnTo>
                    <a:pt x="25704" y="25438"/>
                  </a:lnTo>
                  <a:lnTo>
                    <a:pt x="24117" y="20535"/>
                  </a:lnTo>
                  <a:lnTo>
                    <a:pt x="34899" y="12725"/>
                  </a:lnTo>
                  <a:close/>
                  <a:moveTo>
                    <a:pt x="25704" y="25438"/>
                  </a:moveTo>
                  <a:lnTo>
                    <a:pt x="17449" y="25438"/>
                  </a:lnTo>
                  <a:lnTo>
                    <a:pt x="28232" y="33248"/>
                  </a:lnTo>
                  <a:lnTo>
                    <a:pt x="25704" y="25438"/>
                  </a:lnTo>
                  <a:close/>
                  <a:moveTo>
                    <a:pt x="17449" y="0"/>
                  </a:moveTo>
                  <a:lnTo>
                    <a:pt x="13334" y="12725"/>
                  </a:lnTo>
                  <a:lnTo>
                    <a:pt x="21564" y="12725"/>
                  </a:lnTo>
                  <a:lnTo>
                    <a:pt x="17449" y="0"/>
                  </a:lnTo>
                  <a:close/>
                </a:path>
              </a:pathLst>
            </a:custGeom>
            <a:solidFill>
              <a:srgbClr val="F9ED35"/>
            </a:solidFill>
            <a:ln>
              <a:noFill/>
            </a:ln>
          </p:spPr>
        </p:sp>
        <p:sp>
          <p:nvSpPr>
            <p:cNvPr id="52" name="Google Shape;52;p8"/>
            <p:cNvSpPr/>
            <p:nvPr/>
          </p:nvSpPr>
          <p:spPr>
            <a:xfrm>
              <a:off x="1783080" y="6453000"/>
              <a:ext cx="86400" cy="84900"/>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a:off x="1764360" y="6382080"/>
              <a:ext cx="34576" cy="33149"/>
            </a:xfrm>
            <a:custGeom>
              <a:rect b="b" l="l" r="r" t="t"/>
              <a:pathLst>
                <a:path extrusionOk="0" h="33654" w="34925">
                  <a:moveTo>
                    <a:pt x="34899" y="12725"/>
                  </a:moveTo>
                  <a:lnTo>
                    <a:pt x="0" y="12725"/>
                  </a:lnTo>
                  <a:lnTo>
                    <a:pt x="10782" y="20650"/>
                  </a:lnTo>
                  <a:lnTo>
                    <a:pt x="6667" y="33362"/>
                  </a:lnTo>
                  <a:lnTo>
                    <a:pt x="17449" y="25438"/>
                  </a:lnTo>
                  <a:lnTo>
                    <a:pt x="25667" y="25438"/>
                  </a:lnTo>
                  <a:lnTo>
                    <a:pt x="24117" y="20650"/>
                  </a:lnTo>
                  <a:lnTo>
                    <a:pt x="34899" y="12725"/>
                  </a:lnTo>
                  <a:close/>
                  <a:moveTo>
                    <a:pt x="25667" y="25438"/>
                  </a:moveTo>
                  <a:lnTo>
                    <a:pt x="17449" y="25438"/>
                  </a:lnTo>
                  <a:lnTo>
                    <a:pt x="28232" y="33362"/>
                  </a:lnTo>
                  <a:lnTo>
                    <a:pt x="25667" y="25438"/>
                  </a:lnTo>
                  <a:close/>
                  <a:moveTo>
                    <a:pt x="17449" y="0"/>
                  </a:moveTo>
                  <a:lnTo>
                    <a:pt x="13334" y="12725"/>
                  </a:lnTo>
                  <a:lnTo>
                    <a:pt x="21564" y="12725"/>
                  </a:lnTo>
                  <a:lnTo>
                    <a:pt x="17449" y="0"/>
                  </a:lnTo>
                  <a:close/>
                </a:path>
              </a:pathLst>
            </a:custGeom>
            <a:solidFill>
              <a:srgbClr val="F9ED35"/>
            </a:solidFill>
            <a:ln>
              <a:noFill/>
            </a:ln>
          </p:spPr>
        </p:sp>
      </p:grpSp>
      <p:sp>
        <p:nvSpPr>
          <p:cNvPr id="54" name="Google Shape;54;p8"/>
          <p:cNvSpPr/>
          <p:nvPr/>
        </p:nvSpPr>
        <p:spPr>
          <a:xfrm>
            <a:off x="2332080" y="6340680"/>
            <a:ext cx="9097500" cy="127500"/>
          </a:xfrm>
          <a:prstGeom prst="rect">
            <a:avLst/>
          </a:prstGeom>
          <a:noFill/>
          <a:ln>
            <a:noFill/>
          </a:ln>
        </p:spPr>
        <p:txBody>
          <a:bodyPr anchorCtr="0" anchor="t" bIns="0" lIns="0" spcFirstLastPara="1" rIns="0" wrap="square" tIns="12600">
            <a:noAutofit/>
          </a:bodyPr>
          <a:lstStyle/>
          <a:p>
            <a:pPr indent="0" lvl="0" marL="12599" marR="0" rtl="0" algn="l">
              <a:lnSpc>
                <a:spcPct val="100000"/>
              </a:lnSpc>
              <a:spcBef>
                <a:spcPts val="0"/>
              </a:spcBef>
              <a:spcAft>
                <a:spcPts val="0"/>
              </a:spcAft>
              <a:buNone/>
            </a:pPr>
            <a:r>
              <a:rPr b="0" i="0" lang="it-IT" sz="750" u="none" cap="none" strike="noStrike">
                <a:solidFill>
                  <a:srgbClr val="FFFFFF"/>
                </a:solidFill>
                <a:latin typeface="Muli"/>
                <a:ea typeface="Muli"/>
                <a:cs typeface="Muli"/>
                <a:sym typeface="Muli"/>
              </a:rPr>
              <a:t>This project has received funding from the European Union’s Horizon 2020 research and innovation programme under grant agreement No. 823852</a:t>
            </a:r>
            <a:endParaRPr b="0" i="0" sz="750" u="none" cap="none" strike="noStrike">
              <a:latin typeface="Arial"/>
              <a:ea typeface="Arial"/>
              <a:cs typeface="Arial"/>
              <a:sym typeface="Arial"/>
            </a:endParaRPr>
          </a:p>
        </p:txBody>
      </p:sp>
      <p:sp>
        <p:nvSpPr>
          <p:cNvPr id="55" name="Google Shape;55;p8"/>
          <p:cNvSpPr txBox="1"/>
          <p:nvPr/>
        </p:nvSpPr>
        <p:spPr>
          <a:xfrm>
            <a:off x="2666880" y="2895480"/>
            <a:ext cx="6971400" cy="5382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None/>
            </a:pPr>
            <a:r>
              <a:rPr b="1" lang="it-IT" sz="3500" strike="noStrike">
                <a:solidFill>
                  <a:srgbClr val="4A4E4F"/>
                </a:solidFill>
                <a:latin typeface="Muli"/>
                <a:ea typeface="Muli"/>
                <a:cs typeface="Muli"/>
                <a:sym typeface="Muli"/>
              </a:rPr>
              <a:t>Thank you</a:t>
            </a:r>
            <a:endParaRPr b="0" sz="3500" strike="noStrike">
              <a:solidFill>
                <a:srgbClr val="000000"/>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 name="Shape 5"/>
        <p:cNvGrpSpPr/>
        <p:nvPr/>
      </p:nvGrpSpPr>
      <p:grpSpPr>
        <a:xfrm>
          <a:off x="0" y="0"/>
          <a:ext cx="0" cy="0"/>
          <a:chOff x="0" y="0"/>
          <a:chExt cx="0" cy="0"/>
        </a:xfrm>
      </p:grpSpPr>
      <p:sp>
        <p:nvSpPr>
          <p:cNvPr id="6" name="Google Shape;6;p1"/>
          <p:cNvSpPr/>
          <p:nvPr/>
        </p:nvSpPr>
        <p:spPr>
          <a:xfrm>
            <a:off x="380880" y="6416640"/>
            <a:ext cx="682920" cy="36468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fld id="{00000000-1234-1234-1234-123412341234}" type="slidenum">
              <a:rPr b="0" i="0" lang="it-IT" sz="1000" u="none" cap="none" strike="noStrike">
                <a:solidFill>
                  <a:srgbClr val="404140"/>
                </a:solidFill>
                <a:latin typeface="Muli"/>
                <a:ea typeface="Muli"/>
                <a:cs typeface="Muli"/>
                <a:sym typeface="Muli"/>
              </a:rPr>
              <a:t>‹#›</a:t>
            </a:fld>
            <a:endParaRPr b="0" i="0" sz="1000" u="none" cap="none" strike="noStrike">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comments" Target="../comments/commen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github.com/panosc-eu/panosc/blob/master/Work%20Packages/WP4%20Data%20analysis%20services/Meetings/2019-05-07-Amsterdam/minutes.org" TargetMode="External"/><Relationship Id="rId4" Type="http://schemas.openxmlformats.org/officeDocument/2006/relationships/hyperlink" Target="https://www.eosc-portal.eu"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9"/>
          <p:cNvSpPr txBox="1"/>
          <p:nvPr/>
        </p:nvSpPr>
        <p:spPr>
          <a:xfrm>
            <a:off x="1715050" y="2875675"/>
            <a:ext cx="9063000" cy="1613100"/>
          </a:xfrm>
          <a:prstGeom prst="rect">
            <a:avLst/>
          </a:prstGeom>
          <a:noFill/>
          <a:ln>
            <a:noFill/>
          </a:ln>
        </p:spPr>
        <p:txBody>
          <a:bodyPr anchorCtr="0" anchor="t" bIns="0" lIns="0" spcFirstLastPara="1" rIns="0" wrap="square" tIns="12225">
            <a:noAutofit/>
          </a:bodyPr>
          <a:lstStyle/>
          <a:p>
            <a:pPr indent="0" lvl="0" marL="0" marR="0" rtl="0" algn="l">
              <a:lnSpc>
                <a:spcPct val="100000"/>
              </a:lnSpc>
              <a:spcBef>
                <a:spcPts val="0"/>
              </a:spcBef>
              <a:spcAft>
                <a:spcPts val="0"/>
              </a:spcAft>
              <a:buNone/>
            </a:pPr>
            <a:r>
              <a:rPr b="1" i="0" lang="it-IT" sz="3500" u="none" cap="none" strike="noStrike">
                <a:solidFill>
                  <a:srgbClr val="4C4D4F"/>
                </a:solidFill>
                <a:latin typeface="Muli"/>
                <a:ea typeface="Muli"/>
                <a:cs typeface="Muli"/>
                <a:sym typeface="Muli"/>
              </a:rPr>
              <a:t>WP3 Kickoff Meeting</a:t>
            </a:r>
            <a:br>
              <a:rPr b="0" i="0" lang="it-IT" sz="1800" u="none" cap="none" strike="noStrike"/>
            </a:br>
            <a:r>
              <a:rPr b="1" i="0" lang="it-IT" sz="3500" u="none" cap="none" strike="noStrike">
                <a:solidFill>
                  <a:srgbClr val="4C4D4F"/>
                </a:solidFill>
                <a:latin typeface="Muli"/>
                <a:ea typeface="Muli"/>
                <a:cs typeface="Muli"/>
                <a:sym typeface="Muli"/>
              </a:rPr>
              <a:t>Connection with other WP and ExPaNDS</a:t>
            </a:r>
            <a:endParaRPr b="0" i="0" sz="3500" u="none" cap="none" strike="noStrike">
              <a:solidFill>
                <a:srgbClr val="404140"/>
              </a:solidFill>
              <a:latin typeface="Calibri"/>
              <a:ea typeface="Calibri"/>
              <a:cs typeface="Calibri"/>
              <a:sym typeface="Calibri"/>
            </a:endParaRPr>
          </a:p>
        </p:txBody>
      </p:sp>
      <p:sp>
        <p:nvSpPr>
          <p:cNvPr id="61" name="Google Shape;61;p9"/>
          <p:cNvSpPr/>
          <p:nvPr/>
        </p:nvSpPr>
        <p:spPr>
          <a:xfrm>
            <a:off x="1715050" y="4392000"/>
            <a:ext cx="7025700" cy="1109100"/>
          </a:xfrm>
          <a:prstGeom prst="rect">
            <a:avLst/>
          </a:prstGeom>
          <a:noFill/>
          <a:ln>
            <a:noFill/>
          </a:ln>
        </p:spPr>
        <p:txBody>
          <a:bodyPr anchorCtr="0" anchor="t" bIns="0" lIns="0" spcFirstLastPara="1" rIns="0" wrap="square" tIns="87475">
            <a:noAutofit/>
          </a:bodyPr>
          <a:lstStyle/>
          <a:p>
            <a:pPr indent="0" lvl="0" marL="0" marR="0" rtl="0" algn="l">
              <a:lnSpc>
                <a:spcPct val="100000"/>
              </a:lnSpc>
              <a:spcBef>
                <a:spcPts val="0"/>
              </a:spcBef>
              <a:spcAft>
                <a:spcPts val="0"/>
              </a:spcAft>
              <a:buNone/>
            </a:pPr>
            <a:r>
              <a:rPr b="1" i="0" lang="it-IT" sz="2000" u="none" cap="none" strike="noStrike">
                <a:solidFill>
                  <a:srgbClr val="4C4D4F"/>
                </a:solidFill>
                <a:latin typeface="Muli"/>
                <a:ea typeface="Muli"/>
                <a:cs typeface="Muli"/>
                <a:sym typeface="Muli"/>
              </a:rPr>
              <a:t>2</a:t>
            </a:r>
            <a:r>
              <a:rPr b="1" lang="it-IT" sz="2000">
                <a:solidFill>
                  <a:srgbClr val="4C4D4F"/>
                </a:solidFill>
                <a:latin typeface="Muli"/>
                <a:ea typeface="Muli"/>
                <a:cs typeface="Muli"/>
                <a:sym typeface="Muli"/>
              </a:rPr>
              <a:t>3</a:t>
            </a:r>
            <a:r>
              <a:rPr b="1" i="0" lang="it-IT" sz="2000" u="none" cap="none" strike="noStrike">
                <a:solidFill>
                  <a:srgbClr val="4C4D4F"/>
                </a:solidFill>
                <a:latin typeface="Muli"/>
                <a:ea typeface="Muli"/>
                <a:cs typeface="Muli"/>
                <a:sym typeface="Muli"/>
              </a:rPr>
              <a:t> May, 2019</a:t>
            </a:r>
            <a:endParaRPr i="0" sz="2000" u="none" cap="none" strike="noStrike">
              <a:latin typeface="Muli"/>
              <a:ea typeface="Muli"/>
              <a:cs typeface="Muli"/>
              <a:sym typeface="Muli"/>
            </a:endParaRPr>
          </a:p>
          <a:p>
            <a:pPr indent="0" lvl="0" marL="0" marR="0" rtl="0" algn="l">
              <a:lnSpc>
                <a:spcPct val="100000"/>
              </a:lnSpc>
              <a:spcBef>
                <a:spcPts val="590"/>
              </a:spcBef>
              <a:spcAft>
                <a:spcPts val="0"/>
              </a:spcAft>
              <a:buNone/>
            </a:pPr>
            <a:r>
              <a:rPr b="1" i="0" lang="it-IT" sz="2000" u="none" cap="none" strike="noStrike">
                <a:solidFill>
                  <a:srgbClr val="4C4D4F"/>
                </a:solidFill>
                <a:latin typeface="Muli"/>
                <a:ea typeface="Muli"/>
                <a:cs typeface="Muli"/>
                <a:sym typeface="Muli"/>
              </a:rPr>
              <a:t>Author: Alessandro Olivo, Software Developer CERIC</a:t>
            </a:r>
            <a:endParaRPr i="0" sz="2000" u="none" cap="none" strike="noStrike">
              <a:latin typeface="Muli"/>
              <a:ea typeface="Muli"/>
              <a:cs typeface="Muli"/>
              <a:sym typeface="Mul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8"/>
          <p:cNvSpPr txBox="1"/>
          <p:nvPr/>
        </p:nvSpPr>
        <p:spPr>
          <a:xfrm>
            <a:off x="457200" y="1547100"/>
            <a:ext cx="11570100" cy="4947600"/>
          </a:xfrm>
          <a:prstGeom prst="rect">
            <a:avLst/>
          </a:prstGeom>
          <a:noFill/>
          <a:ln>
            <a:noFill/>
          </a:ln>
        </p:spPr>
        <p:txBody>
          <a:bodyPr anchorCtr="0" anchor="t" bIns="45700" lIns="91425" spcFirstLastPara="1" rIns="91425" wrap="square" tIns="45700">
            <a:noAutofit/>
          </a:bodyPr>
          <a:lstStyle/>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EOSC Integration</a:t>
            </a:r>
            <a:endParaRPr sz="2000">
              <a:solidFill>
                <a:srgbClr val="4C4D4F"/>
              </a:solidFill>
              <a:latin typeface="Muli"/>
              <a:ea typeface="Muli"/>
              <a:cs typeface="Muli"/>
              <a:sym typeface="Muli"/>
            </a:endParaRPr>
          </a:p>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Make PaNOSC services available from EOSC</a:t>
            </a:r>
            <a:endParaRPr sz="2000">
              <a:solidFill>
                <a:srgbClr val="4C4D4F"/>
              </a:solidFill>
              <a:latin typeface="Muli"/>
              <a:ea typeface="Muli"/>
              <a:cs typeface="Muli"/>
              <a:sym typeface="Muli"/>
            </a:endParaRPr>
          </a:p>
          <a:p>
            <a:pPr indent="-355600" lvl="1" marL="91440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Authentication and Authorization Infrastructure </a:t>
            </a:r>
            <a:endParaRPr sz="2000">
              <a:solidFill>
                <a:srgbClr val="4C4D4F"/>
              </a:solidFill>
              <a:latin typeface="Muli"/>
              <a:ea typeface="Muli"/>
              <a:cs typeface="Muli"/>
              <a:sym typeface="Muli"/>
            </a:endParaRPr>
          </a:p>
          <a:p>
            <a:pPr indent="-355600" lvl="1" marL="914400" marR="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Data transfer services</a:t>
            </a:r>
            <a:endParaRPr sz="2000">
              <a:solidFill>
                <a:srgbClr val="4C4D4F"/>
              </a:solidFill>
              <a:latin typeface="Muli"/>
              <a:ea typeface="Muli"/>
              <a:cs typeface="Muli"/>
              <a:sym typeface="Muli"/>
            </a:endParaRPr>
          </a:p>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Technologies</a:t>
            </a:r>
            <a:endParaRPr sz="2000">
              <a:solidFill>
                <a:srgbClr val="4C4D4F"/>
              </a:solidFill>
              <a:latin typeface="Muli"/>
              <a:ea typeface="Muli"/>
              <a:cs typeface="Muli"/>
              <a:sym typeface="Muli"/>
            </a:endParaRPr>
          </a:p>
          <a:p>
            <a:pPr indent="-355600" lvl="1" marL="914400" marR="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AARC Blueprint Architecture with OpenID, UbrellaID, EduTEAM (propose by GÉANT)</a:t>
            </a:r>
            <a:endParaRPr sz="2000">
              <a:solidFill>
                <a:srgbClr val="4C4D4F"/>
              </a:solidFill>
              <a:latin typeface="Muli"/>
              <a:ea typeface="Muli"/>
              <a:cs typeface="Muli"/>
              <a:sym typeface="Muli"/>
            </a:endParaRPr>
          </a:p>
          <a:p>
            <a:pPr indent="-355600" lvl="1" marL="914400" marR="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FTS (they will talk about in the next meeting)</a:t>
            </a:r>
            <a:endParaRPr sz="2000">
              <a:solidFill>
                <a:srgbClr val="4C4D4F"/>
              </a:solidFill>
              <a:latin typeface="Muli"/>
              <a:ea typeface="Muli"/>
              <a:cs typeface="Muli"/>
              <a:sym typeface="Muli"/>
            </a:endParaRPr>
          </a:p>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Main challenges</a:t>
            </a:r>
            <a:endParaRPr sz="2000">
              <a:solidFill>
                <a:srgbClr val="4C4D4F"/>
              </a:solidFill>
              <a:latin typeface="Muli"/>
              <a:ea typeface="Muli"/>
              <a:cs typeface="Muli"/>
              <a:sym typeface="Muli"/>
            </a:endParaRPr>
          </a:p>
          <a:p>
            <a:pPr indent="-355600" lvl="1" marL="914400" rtl="0" algn="just">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Access a cloud-hosted JupyterHub and run notebooks that read-write data from the Community Data Repository</a:t>
            </a:r>
            <a:endParaRPr sz="2000">
              <a:solidFill>
                <a:srgbClr val="4C4D4F"/>
              </a:solidFill>
              <a:latin typeface="Muli"/>
              <a:ea typeface="Muli"/>
              <a:cs typeface="Muli"/>
              <a:sym typeface="Muli"/>
            </a:endParaRPr>
          </a:p>
          <a:p>
            <a:pPr indent="-355600" lvl="1" marL="914400" rtl="0" algn="just">
              <a:lnSpc>
                <a:spcPct val="115000"/>
              </a:lnSpc>
              <a:spcBef>
                <a:spcPts val="1000"/>
              </a:spcBef>
              <a:spcAft>
                <a:spcPts val="1000"/>
              </a:spcAft>
              <a:buClr>
                <a:srgbClr val="666EAE"/>
              </a:buClr>
              <a:buSzPts val="2000"/>
              <a:buFont typeface="Muli"/>
              <a:buChar char="■"/>
            </a:pPr>
            <a:r>
              <a:rPr lang="it-IT" sz="2000">
                <a:solidFill>
                  <a:srgbClr val="4C4D4F"/>
                </a:solidFill>
                <a:latin typeface="Muli"/>
                <a:ea typeface="Muli"/>
                <a:cs typeface="Muli"/>
                <a:sym typeface="Muli"/>
              </a:rPr>
              <a:t>Authenticate and Authorize users that want to access data repository (embargo period)</a:t>
            </a:r>
            <a:endParaRPr sz="2000">
              <a:solidFill>
                <a:srgbClr val="000000"/>
              </a:solidFill>
              <a:latin typeface="Muli"/>
              <a:ea typeface="Muli"/>
              <a:cs typeface="Muli"/>
              <a:sym typeface="Muli"/>
            </a:endParaRPr>
          </a:p>
        </p:txBody>
      </p:sp>
      <p:sp>
        <p:nvSpPr>
          <p:cNvPr id="116" name="Google Shape;116;p18"/>
          <p:cNvSpPr txBox="1"/>
          <p:nvPr/>
        </p:nvSpPr>
        <p:spPr>
          <a:xfrm>
            <a:off x="457200" y="827100"/>
            <a:ext cx="7310100" cy="7200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None/>
            </a:pPr>
            <a:r>
              <a:rPr b="1" lang="it-IT" sz="2800">
                <a:solidFill>
                  <a:srgbClr val="4C4D4F"/>
                </a:solidFill>
                <a:latin typeface="Muli"/>
                <a:ea typeface="Muli"/>
                <a:cs typeface="Muli"/>
                <a:sym typeface="Muli"/>
              </a:rPr>
              <a:t>WP6 at glance</a:t>
            </a:r>
            <a:endParaRPr b="1" sz="2900">
              <a:solidFill>
                <a:srgbClr val="4C4D4F"/>
              </a:solidFill>
              <a:latin typeface="Muli"/>
              <a:ea typeface="Muli"/>
              <a:cs typeface="Muli"/>
              <a:sym typeface="Mul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9"/>
          <p:cNvSpPr txBox="1"/>
          <p:nvPr/>
        </p:nvSpPr>
        <p:spPr>
          <a:xfrm>
            <a:off x="457200" y="827100"/>
            <a:ext cx="7310100" cy="7200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None/>
            </a:pPr>
            <a:r>
              <a:rPr b="1" lang="it-IT" sz="2800">
                <a:solidFill>
                  <a:srgbClr val="4C4D4F"/>
                </a:solidFill>
                <a:latin typeface="Muli"/>
                <a:ea typeface="Muli"/>
                <a:cs typeface="Muli"/>
                <a:sym typeface="Muli"/>
              </a:rPr>
              <a:t>WP6 Update</a:t>
            </a:r>
            <a:endParaRPr b="1" sz="2900">
              <a:solidFill>
                <a:srgbClr val="4C4D4F"/>
              </a:solidFill>
              <a:latin typeface="Muli"/>
              <a:ea typeface="Muli"/>
              <a:cs typeface="Muli"/>
              <a:sym typeface="Muli"/>
            </a:endParaRPr>
          </a:p>
        </p:txBody>
      </p:sp>
      <p:sp>
        <p:nvSpPr>
          <p:cNvPr id="122" name="Google Shape;122;p19"/>
          <p:cNvSpPr txBox="1"/>
          <p:nvPr/>
        </p:nvSpPr>
        <p:spPr>
          <a:xfrm>
            <a:off x="457200" y="1547100"/>
            <a:ext cx="7310100" cy="4721400"/>
          </a:xfrm>
          <a:prstGeom prst="rect">
            <a:avLst/>
          </a:prstGeom>
          <a:noFill/>
          <a:ln>
            <a:noFill/>
          </a:ln>
        </p:spPr>
        <p:txBody>
          <a:bodyPr anchorCtr="0" anchor="t" bIns="45700" lIns="91425" spcFirstLastPara="1" rIns="91425" wrap="square" tIns="45700">
            <a:noAutofit/>
          </a:bodyPr>
          <a:lstStyle/>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They are working on a Roadmap</a:t>
            </a:r>
            <a:endParaRPr sz="2000">
              <a:solidFill>
                <a:srgbClr val="4C4D4F"/>
              </a:solidFill>
              <a:latin typeface="Muli"/>
              <a:ea typeface="Muli"/>
              <a:cs typeface="Muli"/>
              <a:sym typeface="Muli"/>
            </a:endParaRPr>
          </a:p>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Main topics are: AAI and data transfer according with use cases.</a:t>
            </a:r>
            <a:endParaRPr sz="2000">
              <a:solidFill>
                <a:srgbClr val="4C4D4F"/>
              </a:solidFill>
              <a:latin typeface="Muli"/>
              <a:ea typeface="Muli"/>
              <a:cs typeface="Muli"/>
              <a:sym typeface="Muli"/>
            </a:endParaRPr>
          </a:p>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PaNOSC Community AAI Proxy (not formal decision yet) </a:t>
            </a:r>
            <a:endParaRPr sz="2000">
              <a:solidFill>
                <a:srgbClr val="4C4D4F"/>
              </a:solidFill>
              <a:latin typeface="Muli"/>
              <a:ea typeface="Muli"/>
              <a:cs typeface="Muli"/>
              <a:sym typeface="Muli"/>
            </a:endParaRPr>
          </a:p>
          <a:p>
            <a:pPr indent="-355600" lvl="1" marL="914400" marR="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Single entry point to PaNOSC (and EOSC-Hub) </a:t>
            </a:r>
            <a:endParaRPr sz="2000">
              <a:solidFill>
                <a:srgbClr val="4C4D4F"/>
              </a:solidFill>
              <a:latin typeface="Muli"/>
              <a:ea typeface="Muli"/>
              <a:cs typeface="Muli"/>
              <a:sym typeface="Muli"/>
            </a:endParaRPr>
          </a:p>
          <a:p>
            <a:pPr indent="-355600" lvl="1" marL="914400" marR="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Based on GEANT eduTEAM (figure 1)</a:t>
            </a:r>
            <a:endParaRPr sz="2000">
              <a:solidFill>
                <a:srgbClr val="4C4D4F"/>
              </a:solidFill>
              <a:latin typeface="Muli"/>
              <a:ea typeface="Muli"/>
              <a:cs typeface="Muli"/>
              <a:sym typeface="Muli"/>
            </a:endParaRPr>
          </a:p>
          <a:p>
            <a:pPr indent="-355600" lvl="1" marL="914400" marR="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Umbrella IdP will be used</a:t>
            </a:r>
            <a:endParaRPr sz="2000">
              <a:solidFill>
                <a:srgbClr val="4C4D4F"/>
              </a:solidFill>
              <a:latin typeface="Muli"/>
              <a:ea typeface="Muli"/>
              <a:cs typeface="Muli"/>
              <a:sym typeface="Muli"/>
            </a:endParaRPr>
          </a:p>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During the EOSC-hub week it was identified a use case and its implementation shown in figure 2.</a:t>
            </a:r>
            <a:endParaRPr sz="2000">
              <a:solidFill>
                <a:srgbClr val="4C4D4F"/>
              </a:solidFill>
              <a:latin typeface="Muli"/>
              <a:ea typeface="Muli"/>
              <a:cs typeface="Muli"/>
              <a:sym typeface="Muli"/>
            </a:endParaRPr>
          </a:p>
          <a:p>
            <a:pPr indent="-355600" lvl="1" marL="914400" marR="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Notebooks and RI Repository are services providers</a:t>
            </a:r>
            <a:endParaRPr sz="2000">
              <a:solidFill>
                <a:srgbClr val="4C4D4F"/>
              </a:solidFill>
              <a:latin typeface="Muli"/>
              <a:ea typeface="Muli"/>
              <a:cs typeface="Muli"/>
              <a:sym typeface="Muli"/>
            </a:endParaRPr>
          </a:p>
          <a:p>
            <a:pPr indent="-355600" lvl="1" marL="914400" marR="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EGI provide the set-up of the JupyterHub</a:t>
            </a:r>
            <a:endParaRPr sz="2000">
              <a:solidFill>
                <a:srgbClr val="4C4D4F"/>
              </a:solidFill>
              <a:latin typeface="Muli"/>
              <a:ea typeface="Muli"/>
              <a:cs typeface="Muli"/>
              <a:sym typeface="Muli"/>
            </a:endParaRPr>
          </a:p>
          <a:p>
            <a:pPr indent="-355600" lvl="1" marL="914400" marR="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CESNET-MetaCloud allocate the resources</a:t>
            </a:r>
            <a:endParaRPr sz="2000">
              <a:solidFill>
                <a:srgbClr val="4C4D4F"/>
              </a:solidFill>
              <a:latin typeface="Muli"/>
              <a:ea typeface="Muli"/>
              <a:cs typeface="Muli"/>
              <a:sym typeface="Muli"/>
            </a:endParaRPr>
          </a:p>
          <a:p>
            <a:pPr indent="0" lvl="0" marL="0" marR="0" rtl="0" algn="l">
              <a:lnSpc>
                <a:spcPct val="115000"/>
              </a:lnSpc>
              <a:spcBef>
                <a:spcPts val="0"/>
              </a:spcBef>
              <a:spcAft>
                <a:spcPts val="0"/>
              </a:spcAft>
              <a:buNone/>
            </a:pPr>
            <a:r>
              <a:t/>
            </a:r>
            <a:endParaRPr sz="2000">
              <a:solidFill>
                <a:srgbClr val="000000"/>
              </a:solidFill>
              <a:latin typeface="Muli"/>
              <a:ea typeface="Muli"/>
              <a:cs typeface="Muli"/>
              <a:sym typeface="Muli"/>
            </a:endParaRPr>
          </a:p>
        </p:txBody>
      </p:sp>
      <p:pic>
        <p:nvPicPr>
          <p:cNvPr id="123" name="Google Shape;123;p19"/>
          <p:cNvPicPr preferRelativeResize="0"/>
          <p:nvPr/>
        </p:nvPicPr>
        <p:blipFill>
          <a:blip r:embed="rId3">
            <a:alphaModFix/>
          </a:blip>
          <a:stretch>
            <a:fillRect/>
          </a:stretch>
        </p:blipFill>
        <p:spPr>
          <a:xfrm>
            <a:off x="8026800" y="3178350"/>
            <a:ext cx="4165076" cy="2767950"/>
          </a:xfrm>
          <a:prstGeom prst="rect">
            <a:avLst/>
          </a:prstGeom>
          <a:noFill/>
          <a:ln>
            <a:noFill/>
          </a:ln>
        </p:spPr>
      </p:pic>
      <p:pic>
        <p:nvPicPr>
          <p:cNvPr id="124" name="Google Shape;124;p19"/>
          <p:cNvPicPr preferRelativeResize="0"/>
          <p:nvPr/>
        </p:nvPicPr>
        <p:blipFill>
          <a:blip r:embed="rId4">
            <a:alphaModFix/>
          </a:blip>
          <a:stretch>
            <a:fillRect/>
          </a:stretch>
        </p:blipFill>
        <p:spPr>
          <a:xfrm>
            <a:off x="8516567" y="533675"/>
            <a:ext cx="3522659" cy="2644675"/>
          </a:xfrm>
          <a:prstGeom prst="rect">
            <a:avLst/>
          </a:prstGeom>
          <a:noFill/>
          <a:ln>
            <a:noFill/>
          </a:ln>
        </p:spPr>
      </p:pic>
      <p:sp>
        <p:nvSpPr>
          <p:cNvPr id="125" name="Google Shape;125;p19"/>
          <p:cNvSpPr txBox="1"/>
          <p:nvPr/>
        </p:nvSpPr>
        <p:spPr>
          <a:xfrm>
            <a:off x="7843450" y="2821050"/>
            <a:ext cx="954900" cy="35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it-IT"/>
              <a:t>Figure 1.</a:t>
            </a:r>
            <a:endParaRPr i="1"/>
          </a:p>
        </p:txBody>
      </p:sp>
      <p:sp>
        <p:nvSpPr>
          <p:cNvPr id="126" name="Google Shape;126;p19"/>
          <p:cNvSpPr txBox="1"/>
          <p:nvPr/>
        </p:nvSpPr>
        <p:spPr>
          <a:xfrm>
            <a:off x="7185900" y="5589000"/>
            <a:ext cx="954900" cy="35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it-IT"/>
              <a:t>Figure 2.</a:t>
            </a:r>
            <a:endParaRPr i="1"/>
          </a:p>
        </p:txBody>
      </p:sp>
      <p:sp>
        <p:nvSpPr>
          <p:cNvPr id="127" name="Google Shape;127;p19"/>
          <p:cNvSpPr/>
          <p:nvPr/>
        </p:nvSpPr>
        <p:spPr>
          <a:xfrm>
            <a:off x="932675" y="2645050"/>
            <a:ext cx="3773100" cy="357300"/>
          </a:xfrm>
          <a:prstGeom prst="round2DiagRect">
            <a:avLst>
              <a:gd fmla="val 16667" name="adj1"/>
              <a:gd fmla="val 0" name="adj2"/>
            </a:avLst>
          </a:prstGeom>
          <a:noFill/>
          <a:ln cap="flat" cmpd="sng" w="28575">
            <a:solidFill>
              <a:srgbClr val="B5347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9"/>
          <p:cNvSpPr/>
          <p:nvPr/>
        </p:nvSpPr>
        <p:spPr>
          <a:xfrm>
            <a:off x="1824425" y="4383675"/>
            <a:ext cx="1887300" cy="357300"/>
          </a:xfrm>
          <a:prstGeom prst="round2DiagRect">
            <a:avLst>
              <a:gd fmla="val 16667" name="adj1"/>
              <a:gd fmla="val 0" name="adj2"/>
            </a:avLst>
          </a:prstGeom>
          <a:noFill/>
          <a:ln cap="flat" cmpd="sng" w="28575">
            <a:solidFill>
              <a:srgbClr val="B5347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0"/>
          <p:cNvSpPr txBox="1"/>
          <p:nvPr/>
        </p:nvSpPr>
        <p:spPr>
          <a:xfrm>
            <a:off x="457200" y="827100"/>
            <a:ext cx="7310100" cy="720000"/>
          </a:xfrm>
          <a:prstGeom prst="rect">
            <a:avLst/>
          </a:prstGeom>
          <a:noFill/>
          <a:ln>
            <a:noFill/>
          </a:ln>
        </p:spPr>
        <p:txBody>
          <a:bodyPr anchorCtr="0" anchor="ctr" bIns="0" lIns="0" spcFirstLastPara="1" rIns="0" wrap="square" tIns="12700">
            <a:noAutofit/>
          </a:bodyPr>
          <a:lstStyle/>
          <a:p>
            <a:pPr indent="0" lvl="0" marL="0" rtl="0" algn="l">
              <a:spcBef>
                <a:spcPts val="0"/>
              </a:spcBef>
              <a:spcAft>
                <a:spcPts val="0"/>
              </a:spcAft>
              <a:buNone/>
            </a:pPr>
            <a:r>
              <a:rPr b="1" lang="it-IT" sz="2800">
                <a:solidFill>
                  <a:srgbClr val="4C4D4F"/>
                </a:solidFill>
                <a:latin typeface="Muli"/>
                <a:ea typeface="Muli"/>
                <a:cs typeface="Muli"/>
                <a:sym typeface="Muli"/>
              </a:rPr>
              <a:t>Discussion</a:t>
            </a:r>
            <a:endParaRPr b="1" sz="2900">
              <a:solidFill>
                <a:srgbClr val="4C4D4F"/>
              </a:solidFill>
              <a:latin typeface="Muli"/>
              <a:ea typeface="Muli"/>
              <a:cs typeface="Muli"/>
              <a:sym typeface="Muli"/>
            </a:endParaRPr>
          </a:p>
        </p:txBody>
      </p:sp>
      <p:sp>
        <p:nvSpPr>
          <p:cNvPr id="134" name="Google Shape;134;p20"/>
          <p:cNvSpPr txBox="1"/>
          <p:nvPr/>
        </p:nvSpPr>
        <p:spPr>
          <a:xfrm>
            <a:off x="457200" y="1547100"/>
            <a:ext cx="9057900" cy="4947600"/>
          </a:xfrm>
          <a:prstGeom prst="rect">
            <a:avLst/>
          </a:prstGeom>
          <a:noFill/>
          <a:ln>
            <a:noFill/>
          </a:ln>
        </p:spPr>
        <p:txBody>
          <a:bodyPr anchorCtr="0" anchor="t" bIns="45700" lIns="91425" spcFirstLastPara="1" rIns="91425" wrap="square" tIns="45700">
            <a:noAutofit/>
          </a:bodyPr>
          <a:lstStyle/>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In terms of PaNOSC AAI Proxy (AARC Blueprint) the metadata catalogue should be intended as a service provider (</a:t>
            </a:r>
            <a:r>
              <a:rPr lang="it-IT" sz="2000">
                <a:solidFill>
                  <a:srgbClr val="4C4D4F"/>
                </a:solidFill>
                <a:latin typeface="Muli"/>
                <a:ea typeface="Muli"/>
                <a:cs typeface="Muli"/>
                <a:sym typeface="Muli"/>
              </a:rPr>
              <a:t>SAML or OpenID to implement) ? </a:t>
            </a:r>
            <a:endParaRPr sz="2000">
              <a:solidFill>
                <a:srgbClr val="4C4D4F"/>
              </a:solidFill>
              <a:latin typeface="Muli"/>
              <a:ea typeface="Muli"/>
              <a:cs typeface="Muli"/>
              <a:sym typeface="Muli"/>
            </a:endParaRPr>
          </a:p>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In the implementation point out in the previous picture where metadata catalogue is supposed to be inserted ?</a:t>
            </a:r>
            <a:endParaRPr sz="2000">
              <a:solidFill>
                <a:srgbClr val="4C4D4F"/>
              </a:solidFill>
              <a:latin typeface="Muli"/>
              <a:ea typeface="Muli"/>
              <a:cs typeface="Muli"/>
              <a:sym typeface="Muli"/>
            </a:endParaRPr>
          </a:p>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Should we manage the authorizations to access the metadata or it should be managed to another level ?</a:t>
            </a:r>
            <a:endParaRPr sz="2000">
              <a:solidFill>
                <a:srgbClr val="4C4D4F"/>
              </a:solidFill>
              <a:latin typeface="Muli"/>
              <a:ea typeface="Muli"/>
              <a:cs typeface="Muli"/>
              <a:sym typeface="Muli"/>
            </a:endParaRPr>
          </a:p>
          <a:p>
            <a:pPr indent="0" lvl="0" marL="457200" marR="0" rtl="0" algn="l">
              <a:lnSpc>
                <a:spcPct val="115000"/>
              </a:lnSpc>
              <a:spcBef>
                <a:spcPts val="0"/>
              </a:spcBef>
              <a:spcAft>
                <a:spcPts val="0"/>
              </a:spcAft>
              <a:buNone/>
            </a:pPr>
            <a:r>
              <a:t/>
            </a:r>
            <a:endParaRPr sz="2000">
              <a:solidFill>
                <a:srgbClr val="4C4D4F"/>
              </a:solidFill>
              <a:latin typeface="Muli"/>
              <a:ea typeface="Muli"/>
              <a:cs typeface="Muli"/>
              <a:sym typeface="Muli"/>
            </a:endParaRPr>
          </a:p>
          <a:p>
            <a:pPr indent="0" lvl="0" marL="0" marR="0" rtl="0" algn="l">
              <a:lnSpc>
                <a:spcPct val="115000"/>
              </a:lnSpc>
              <a:spcBef>
                <a:spcPts val="0"/>
              </a:spcBef>
              <a:spcAft>
                <a:spcPts val="0"/>
              </a:spcAft>
              <a:buNone/>
            </a:pPr>
            <a:r>
              <a:t/>
            </a:r>
            <a:endParaRPr sz="2000">
              <a:solidFill>
                <a:srgbClr val="000000"/>
              </a:solidFill>
              <a:latin typeface="Muli"/>
              <a:ea typeface="Muli"/>
              <a:cs typeface="Muli"/>
              <a:sym typeface="Mul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1"/>
          <p:cNvSpPr txBox="1"/>
          <p:nvPr/>
        </p:nvSpPr>
        <p:spPr>
          <a:xfrm>
            <a:off x="457200" y="1547100"/>
            <a:ext cx="7609500" cy="3716100"/>
          </a:xfrm>
          <a:prstGeom prst="rect">
            <a:avLst/>
          </a:prstGeom>
          <a:noFill/>
          <a:ln>
            <a:noFill/>
          </a:ln>
        </p:spPr>
        <p:txBody>
          <a:bodyPr anchorCtr="0" anchor="t" bIns="45700" lIns="91425" spcFirstLastPara="1" rIns="91425" wrap="square" tIns="45700">
            <a:noAutofit/>
          </a:bodyPr>
          <a:lstStyle/>
          <a:p>
            <a:pPr indent="-355600" lvl="0" marL="457200" marR="0" rtl="0" algn="l">
              <a:lnSpc>
                <a:spcPct val="20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ExPaNDS Overview</a:t>
            </a:r>
            <a:endParaRPr sz="2000">
              <a:solidFill>
                <a:srgbClr val="4C4D4F"/>
              </a:solidFill>
              <a:latin typeface="Muli"/>
              <a:ea typeface="Muli"/>
              <a:cs typeface="Muli"/>
              <a:sym typeface="Muli"/>
            </a:endParaRPr>
          </a:p>
          <a:p>
            <a:pPr indent="-355600" lvl="0" marL="457200" marR="0" rtl="0" algn="l">
              <a:lnSpc>
                <a:spcPct val="20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ExPaNDS Metadata catalogue</a:t>
            </a:r>
            <a:endParaRPr sz="2000">
              <a:solidFill>
                <a:srgbClr val="4C4D4F"/>
              </a:solidFill>
              <a:latin typeface="Muli"/>
              <a:ea typeface="Muli"/>
              <a:cs typeface="Muli"/>
              <a:sym typeface="Muli"/>
            </a:endParaRPr>
          </a:p>
          <a:p>
            <a:pPr indent="-355600" lvl="0" marL="457200" marR="0" rtl="0" algn="l">
              <a:lnSpc>
                <a:spcPct val="20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Discussions</a:t>
            </a:r>
            <a:endParaRPr sz="2000">
              <a:solidFill>
                <a:srgbClr val="4C4D4F"/>
              </a:solidFill>
              <a:latin typeface="Muli"/>
              <a:ea typeface="Muli"/>
              <a:cs typeface="Muli"/>
              <a:sym typeface="Muli"/>
            </a:endParaRPr>
          </a:p>
          <a:p>
            <a:pPr indent="0" lvl="0" marL="0" marR="0" rtl="0" algn="l">
              <a:lnSpc>
                <a:spcPct val="200000"/>
              </a:lnSpc>
              <a:spcBef>
                <a:spcPts val="0"/>
              </a:spcBef>
              <a:spcAft>
                <a:spcPts val="0"/>
              </a:spcAft>
              <a:buNone/>
            </a:pPr>
            <a:r>
              <a:t/>
            </a:r>
            <a:endParaRPr sz="2000">
              <a:solidFill>
                <a:srgbClr val="000000"/>
              </a:solidFill>
              <a:latin typeface="Muli"/>
              <a:ea typeface="Muli"/>
              <a:cs typeface="Muli"/>
              <a:sym typeface="Muli"/>
            </a:endParaRPr>
          </a:p>
        </p:txBody>
      </p:sp>
      <p:sp>
        <p:nvSpPr>
          <p:cNvPr id="140" name="Google Shape;140;p21"/>
          <p:cNvSpPr txBox="1"/>
          <p:nvPr/>
        </p:nvSpPr>
        <p:spPr>
          <a:xfrm>
            <a:off x="457200" y="827100"/>
            <a:ext cx="7383600" cy="7200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None/>
            </a:pPr>
            <a:r>
              <a:rPr b="1" lang="it-IT" sz="2800">
                <a:solidFill>
                  <a:srgbClr val="4C4D4F"/>
                </a:solidFill>
                <a:latin typeface="Muli"/>
                <a:ea typeface="Muli"/>
                <a:cs typeface="Muli"/>
                <a:sym typeface="Muli"/>
              </a:rPr>
              <a:t>Outline </a:t>
            </a:r>
            <a:r>
              <a:rPr lang="it-IT" sz="2000">
                <a:solidFill>
                  <a:srgbClr val="4C4D4F"/>
                </a:solidFill>
                <a:latin typeface="Muli"/>
                <a:ea typeface="Muli"/>
                <a:cs typeface="Muli"/>
                <a:sym typeface="Muli"/>
              </a:rPr>
              <a:t>(Connection with ExPaNDS)</a:t>
            </a:r>
            <a:endParaRPr sz="2000">
              <a:solidFill>
                <a:srgbClr val="4C4D4F"/>
              </a:solidFill>
              <a:latin typeface="Muli"/>
              <a:ea typeface="Muli"/>
              <a:cs typeface="Muli"/>
              <a:sym typeface="Mul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2"/>
          <p:cNvSpPr txBox="1"/>
          <p:nvPr/>
        </p:nvSpPr>
        <p:spPr>
          <a:xfrm>
            <a:off x="457200" y="827100"/>
            <a:ext cx="8298000" cy="7200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None/>
            </a:pPr>
            <a:r>
              <a:rPr b="1" lang="it-IT" sz="2800">
                <a:solidFill>
                  <a:srgbClr val="4C4D4F"/>
                </a:solidFill>
                <a:latin typeface="Muli"/>
                <a:ea typeface="Muli"/>
                <a:cs typeface="Muli"/>
                <a:sym typeface="Muli"/>
              </a:rPr>
              <a:t>ExPaNDS Overview</a:t>
            </a:r>
            <a:endParaRPr b="1" sz="2200">
              <a:solidFill>
                <a:srgbClr val="4C4D4F"/>
              </a:solidFill>
              <a:latin typeface="Muli"/>
              <a:ea typeface="Muli"/>
              <a:cs typeface="Muli"/>
              <a:sym typeface="Muli"/>
            </a:endParaRPr>
          </a:p>
        </p:txBody>
      </p:sp>
      <p:sp>
        <p:nvSpPr>
          <p:cNvPr id="146" name="Google Shape;146;p22"/>
          <p:cNvSpPr txBox="1"/>
          <p:nvPr/>
        </p:nvSpPr>
        <p:spPr>
          <a:xfrm>
            <a:off x="457200" y="1547100"/>
            <a:ext cx="11512800" cy="4573200"/>
          </a:xfrm>
          <a:prstGeom prst="rect">
            <a:avLst/>
          </a:prstGeom>
          <a:noFill/>
          <a:ln>
            <a:noFill/>
          </a:ln>
        </p:spPr>
        <p:txBody>
          <a:bodyPr anchorCtr="0" anchor="t" bIns="46800" lIns="90000" spcFirstLastPara="1" rIns="91425" wrap="square" tIns="46800">
            <a:noAutofit/>
          </a:bodyPr>
          <a:lstStyle/>
          <a:p>
            <a:pPr indent="-355600" lvl="0" marL="45720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ExPaNDS and PaNOSC have commons goals and they will work close</a:t>
            </a:r>
            <a:r>
              <a:rPr lang="it-IT" sz="2000">
                <a:solidFill>
                  <a:srgbClr val="4C4D4F"/>
                </a:solidFill>
                <a:latin typeface="Muli"/>
                <a:ea typeface="Muli"/>
                <a:cs typeface="Muli"/>
                <a:sym typeface="Muli"/>
              </a:rPr>
              <a:t> </a:t>
            </a:r>
            <a:endParaRPr sz="2000">
              <a:solidFill>
                <a:srgbClr val="4C4D4F"/>
              </a:solidFill>
              <a:latin typeface="Muli"/>
              <a:ea typeface="Muli"/>
              <a:cs typeface="Muli"/>
              <a:sym typeface="Muli"/>
            </a:endParaRPr>
          </a:p>
          <a:p>
            <a:pPr indent="-355600" lvl="0" marL="45720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It is strongly based on EOSC ecosystem:</a:t>
            </a:r>
            <a:endParaRPr sz="2000">
              <a:solidFill>
                <a:srgbClr val="4C4D4F"/>
              </a:solidFill>
              <a:latin typeface="Muli"/>
              <a:ea typeface="Muli"/>
              <a:cs typeface="Muli"/>
              <a:sym typeface="Muli"/>
            </a:endParaRPr>
          </a:p>
          <a:p>
            <a:pPr indent="-355600" lvl="1" marL="91440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EOSC will be used to deliver analysis services</a:t>
            </a:r>
            <a:endParaRPr sz="2000">
              <a:solidFill>
                <a:srgbClr val="4C4D4F"/>
              </a:solidFill>
              <a:latin typeface="Muli"/>
              <a:ea typeface="Muli"/>
              <a:cs typeface="Muli"/>
              <a:sym typeface="Muli"/>
            </a:endParaRPr>
          </a:p>
          <a:p>
            <a:pPr indent="-355600" lvl="1" marL="91440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EOSC-portal as single entry point to reach its services</a:t>
            </a:r>
            <a:endParaRPr sz="2000">
              <a:solidFill>
                <a:srgbClr val="4C4D4F"/>
              </a:solidFill>
              <a:latin typeface="Muli"/>
              <a:ea typeface="Muli"/>
              <a:cs typeface="Muli"/>
              <a:sym typeface="Muli"/>
            </a:endParaRPr>
          </a:p>
          <a:p>
            <a:pPr indent="-355600" lvl="1" marL="91440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Activity will feed into the OpenAIRE infrastructure</a:t>
            </a:r>
            <a:endParaRPr sz="2000">
              <a:solidFill>
                <a:srgbClr val="4C4D4F"/>
              </a:solidFill>
              <a:latin typeface="Muli"/>
              <a:ea typeface="Muli"/>
              <a:cs typeface="Muli"/>
              <a:sym typeface="Muli"/>
            </a:endParaRPr>
          </a:p>
          <a:p>
            <a:pPr indent="-355600" lvl="1" marL="91440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Compliant to the Rules of Participation of the EOSC</a:t>
            </a:r>
            <a:r>
              <a:rPr lang="it-IT" sz="2000">
                <a:solidFill>
                  <a:srgbClr val="4C4D4F"/>
                </a:solidFill>
                <a:latin typeface="Muli"/>
                <a:ea typeface="Muli"/>
                <a:cs typeface="Muli"/>
                <a:sym typeface="Muli"/>
              </a:rPr>
              <a:t> (EOSC-Hub, OPENAir-Advance help)</a:t>
            </a:r>
            <a:endParaRPr sz="2000">
              <a:solidFill>
                <a:srgbClr val="4C4D4F"/>
              </a:solidFill>
              <a:latin typeface="Muli"/>
              <a:ea typeface="Muli"/>
              <a:cs typeface="Muli"/>
              <a:sym typeface="Muli"/>
            </a:endParaRPr>
          </a:p>
          <a:p>
            <a:pPr indent="-357400" lvl="0" marL="46080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Data management will follow FAIR Principles</a:t>
            </a:r>
            <a:endParaRPr sz="2000">
              <a:solidFill>
                <a:srgbClr val="4C4D4F"/>
              </a:solidFill>
              <a:latin typeface="Muli"/>
              <a:ea typeface="Muli"/>
              <a:cs typeface="Muli"/>
              <a:sym typeface="Muli"/>
            </a:endParaRPr>
          </a:p>
          <a:p>
            <a:pPr indent="-357400" lvl="0" marL="4608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National PaN Infrastructures: DESY, PSI, DLS, UKRI, Soleil, EGI, ALBA, HZB, HZDR, MaxIV, Elettra</a:t>
            </a:r>
            <a:endParaRPr sz="2000">
              <a:solidFill>
                <a:srgbClr val="4C4D4F"/>
              </a:solidFill>
              <a:latin typeface="Muli"/>
              <a:ea typeface="Muli"/>
              <a:cs typeface="Muli"/>
              <a:sym typeface="Muli"/>
            </a:endParaRPr>
          </a:p>
          <a:p>
            <a:pPr indent="-357400" lvl="0" marL="46080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The project will last 3 years</a:t>
            </a:r>
            <a:endParaRPr sz="2000">
              <a:solidFill>
                <a:srgbClr val="4C4D4F"/>
              </a:solidFill>
              <a:latin typeface="Muli"/>
              <a:ea typeface="Muli"/>
              <a:cs typeface="Muli"/>
              <a:sym typeface="Muli"/>
            </a:endParaRPr>
          </a:p>
          <a:p>
            <a:pPr indent="-357400" lvl="0" marL="46080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Kick-off meeting on 11 and 12 September 2019 </a:t>
            </a:r>
            <a:endParaRPr sz="2000">
              <a:solidFill>
                <a:srgbClr val="4C4D4F"/>
              </a:solidFill>
            </a:endParaRPr>
          </a:p>
          <a:p>
            <a:pPr indent="0" lvl="0" marL="457200" marR="0" rtl="0" algn="l">
              <a:lnSpc>
                <a:spcPct val="115000"/>
              </a:lnSpc>
              <a:spcBef>
                <a:spcPts val="0"/>
              </a:spcBef>
              <a:spcAft>
                <a:spcPts val="0"/>
              </a:spcAft>
              <a:buNone/>
            </a:pPr>
            <a:r>
              <a:t/>
            </a:r>
            <a:endParaRPr sz="2000">
              <a:solidFill>
                <a:srgbClr val="4C4D4F"/>
              </a:solidFill>
            </a:endParaRPr>
          </a:p>
          <a:p>
            <a:pPr indent="0" lvl="0" marL="0" marR="0" rtl="0" algn="l">
              <a:lnSpc>
                <a:spcPct val="115000"/>
              </a:lnSpc>
              <a:spcBef>
                <a:spcPts val="0"/>
              </a:spcBef>
              <a:spcAft>
                <a:spcPts val="0"/>
              </a:spcAft>
              <a:buNone/>
            </a:pPr>
            <a:r>
              <a:t/>
            </a:r>
            <a:endParaRPr sz="2000">
              <a:solidFill>
                <a:srgbClr val="4C4D4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3"/>
          <p:cNvSpPr txBox="1"/>
          <p:nvPr/>
        </p:nvSpPr>
        <p:spPr>
          <a:xfrm>
            <a:off x="457200" y="1547100"/>
            <a:ext cx="8807700" cy="45657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WP3 is</a:t>
            </a:r>
            <a:r>
              <a:rPr lang="it-IT" sz="2000">
                <a:solidFill>
                  <a:srgbClr val="4C4D4F"/>
                </a:solidFill>
                <a:latin typeface="Muli"/>
                <a:ea typeface="Muli"/>
                <a:cs typeface="Muli"/>
                <a:sym typeface="Muli"/>
              </a:rPr>
              <a:t> dedicated to metadata catalogue services</a:t>
            </a:r>
            <a:endParaRPr sz="2000">
              <a:solidFill>
                <a:srgbClr val="4C4D4F"/>
              </a:solidFill>
              <a:latin typeface="Muli"/>
              <a:ea typeface="Muli"/>
              <a:cs typeface="Muli"/>
              <a:sym typeface="Muli"/>
            </a:endParaRPr>
          </a:p>
          <a:p>
            <a:pPr indent="-355600" lvl="0" marL="457200" rtl="0" algn="l">
              <a:lnSpc>
                <a:spcPct val="115000"/>
              </a:lnSpc>
              <a:spcBef>
                <a:spcPts val="0"/>
              </a:spcBef>
              <a:spcAft>
                <a:spcPts val="0"/>
              </a:spcAft>
              <a:buClr>
                <a:srgbClr val="B5347B"/>
              </a:buClr>
              <a:buSzPts val="2000"/>
              <a:buFont typeface="Muli"/>
              <a:buChar char="■"/>
            </a:pPr>
            <a:r>
              <a:rPr b="1" lang="it-IT" sz="2000">
                <a:solidFill>
                  <a:srgbClr val="4C4D4F"/>
                </a:solidFill>
                <a:latin typeface="Muli"/>
                <a:ea typeface="Muli"/>
                <a:cs typeface="Muli"/>
                <a:sym typeface="Muli"/>
              </a:rPr>
              <a:t>EGI</a:t>
            </a:r>
            <a:r>
              <a:rPr lang="it-IT" sz="2000">
                <a:solidFill>
                  <a:srgbClr val="4C4D4F"/>
                </a:solidFill>
                <a:latin typeface="Muli"/>
                <a:ea typeface="Muli"/>
                <a:cs typeface="Muli"/>
                <a:sym typeface="Muli"/>
              </a:rPr>
              <a:t> will assist ExPaNDS in the </a:t>
            </a:r>
            <a:r>
              <a:rPr b="1" lang="it-IT" sz="2000">
                <a:solidFill>
                  <a:srgbClr val="4C4D4F"/>
                </a:solidFill>
                <a:latin typeface="Muli"/>
                <a:ea typeface="Muli"/>
                <a:cs typeface="Muli"/>
                <a:sym typeface="Muli"/>
              </a:rPr>
              <a:t>integration</a:t>
            </a:r>
            <a:r>
              <a:rPr lang="it-IT" sz="2000">
                <a:solidFill>
                  <a:srgbClr val="4C4D4F"/>
                </a:solidFill>
                <a:latin typeface="Muli"/>
                <a:ea typeface="Muli"/>
                <a:cs typeface="Muli"/>
                <a:sym typeface="Muli"/>
              </a:rPr>
              <a:t> of the </a:t>
            </a:r>
            <a:r>
              <a:rPr b="1" lang="it-IT" sz="2000">
                <a:solidFill>
                  <a:srgbClr val="4C4D4F"/>
                </a:solidFill>
                <a:latin typeface="Muli"/>
                <a:ea typeface="Muli"/>
                <a:cs typeface="Muli"/>
                <a:sym typeface="Muli"/>
              </a:rPr>
              <a:t>data catalogue</a:t>
            </a:r>
            <a:r>
              <a:rPr lang="it-IT" sz="2000">
                <a:solidFill>
                  <a:srgbClr val="4C4D4F"/>
                </a:solidFill>
                <a:latin typeface="Muli"/>
                <a:ea typeface="Muli"/>
                <a:cs typeface="Muli"/>
                <a:sym typeface="Muli"/>
              </a:rPr>
              <a:t> in the </a:t>
            </a:r>
            <a:r>
              <a:rPr b="1" lang="it-IT" sz="2000">
                <a:solidFill>
                  <a:srgbClr val="4C4D4F"/>
                </a:solidFill>
                <a:latin typeface="Muli"/>
                <a:ea typeface="Muli"/>
                <a:cs typeface="Muli"/>
                <a:sym typeface="Muli"/>
              </a:rPr>
              <a:t>EOSC</a:t>
            </a:r>
            <a:r>
              <a:rPr lang="it-IT" sz="2000">
                <a:solidFill>
                  <a:srgbClr val="4C4D4F"/>
                </a:solidFill>
                <a:latin typeface="Muli"/>
                <a:ea typeface="Muli"/>
                <a:cs typeface="Muli"/>
                <a:sym typeface="Muli"/>
              </a:rPr>
              <a:t> ecosystem</a:t>
            </a:r>
            <a:endParaRPr sz="2000">
              <a:solidFill>
                <a:srgbClr val="4C4D4F"/>
              </a:solidFill>
              <a:latin typeface="Muli"/>
              <a:ea typeface="Muli"/>
              <a:cs typeface="Muli"/>
              <a:sym typeface="Muli"/>
            </a:endParaRPr>
          </a:p>
          <a:p>
            <a:pPr indent="-355600" lvl="0" marL="45720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They will adopt th</a:t>
            </a:r>
            <a:r>
              <a:rPr lang="it-IT" sz="2000">
                <a:solidFill>
                  <a:srgbClr val="4C4D4F"/>
                </a:solidFill>
                <a:latin typeface="Muli"/>
                <a:ea typeface="Muli"/>
                <a:cs typeface="Muli"/>
                <a:sym typeface="Muli"/>
              </a:rPr>
              <a:t>e </a:t>
            </a:r>
            <a:r>
              <a:rPr b="1" lang="it-IT" sz="2000">
                <a:solidFill>
                  <a:srgbClr val="4C4D4F"/>
                </a:solidFill>
                <a:latin typeface="Muli"/>
                <a:ea typeface="Muli"/>
                <a:cs typeface="Muli"/>
                <a:sym typeface="Muli"/>
              </a:rPr>
              <a:t>PaNOSC</a:t>
            </a:r>
            <a:r>
              <a:rPr lang="it-IT" sz="2000">
                <a:solidFill>
                  <a:srgbClr val="4C4D4F"/>
                </a:solidFill>
                <a:latin typeface="Muli"/>
                <a:ea typeface="Muli"/>
                <a:cs typeface="Muli"/>
                <a:sym typeface="Muli"/>
              </a:rPr>
              <a:t> standardisation of </a:t>
            </a:r>
            <a:r>
              <a:rPr b="1" lang="it-IT" sz="2000">
                <a:solidFill>
                  <a:srgbClr val="4C4D4F"/>
                </a:solidFill>
                <a:latin typeface="Muli"/>
                <a:ea typeface="Muli"/>
                <a:cs typeface="Muli"/>
                <a:sym typeface="Muli"/>
              </a:rPr>
              <a:t>NeXus </a:t>
            </a:r>
            <a:r>
              <a:rPr lang="it-IT" sz="2000">
                <a:solidFill>
                  <a:srgbClr val="4C4D4F"/>
                </a:solidFill>
                <a:latin typeface="Muli"/>
                <a:ea typeface="Muli"/>
                <a:cs typeface="Muli"/>
                <a:sym typeface="Muli"/>
              </a:rPr>
              <a:t>(they will propose to link experimental report to the dataset)</a:t>
            </a:r>
            <a:endParaRPr sz="2000">
              <a:solidFill>
                <a:srgbClr val="4C4D4F"/>
              </a:solidFill>
              <a:latin typeface="Muli"/>
              <a:ea typeface="Muli"/>
              <a:cs typeface="Muli"/>
              <a:sym typeface="Muli"/>
            </a:endParaRPr>
          </a:p>
          <a:p>
            <a:pPr indent="-355600" lvl="0" marL="45720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They will standardise and link all the relevant National PaN RIs catalogues to ensure that a user has access to the raw data collected and the relevant peer review articles, then they will </a:t>
            </a:r>
            <a:r>
              <a:rPr b="1" lang="it-IT" sz="2000">
                <a:solidFill>
                  <a:srgbClr val="4C4D4F"/>
                </a:solidFill>
                <a:latin typeface="Muli"/>
                <a:ea typeface="Muli"/>
                <a:cs typeface="Muli"/>
                <a:sym typeface="Muli"/>
              </a:rPr>
              <a:t>link</a:t>
            </a:r>
            <a:r>
              <a:rPr lang="it-IT" sz="2000">
                <a:solidFill>
                  <a:srgbClr val="4C4D4F"/>
                </a:solidFill>
                <a:latin typeface="Muli"/>
                <a:ea typeface="Muli"/>
                <a:cs typeface="Muli"/>
                <a:sym typeface="Muli"/>
              </a:rPr>
              <a:t> them </a:t>
            </a:r>
            <a:r>
              <a:rPr b="1" lang="it-IT" sz="2000">
                <a:solidFill>
                  <a:srgbClr val="4C4D4F"/>
                </a:solidFill>
                <a:latin typeface="Muli"/>
                <a:ea typeface="Muli"/>
                <a:cs typeface="Muli"/>
                <a:sym typeface="Muli"/>
              </a:rPr>
              <a:t>to PaNOSC catalogue</a:t>
            </a:r>
            <a:r>
              <a:rPr lang="it-IT" sz="2000">
                <a:solidFill>
                  <a:srgbClr val="4C4D4F"/>
                </a:solidFill>
                <a:latin typeface="Muli"/>
                <a:ea typeface="Muli"/>
                <a:cs typeface="Muli"/>
                <a:sym typeface="Muli"/>
              </a:rPr>
              <a:t>.</a:t>
            </a:r>
            <a:endParaRPr sz="2000">
              <a:solidFill>
                <a:srgbClr val="4C4D4F"/>
              </a:solidFill>
              <a:latin typeface="Muli"/>
              <a:ea typeface="Muli"/>
              <a:cs typeface="Muli"/>
              <a:sym typeface="Muli"/>
            </a:endParaRPr>
          </a:p>
          <a:p>
            <a:pPr indent="-355600" lvl="0" marL="45720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Development of </a:t>
            </a:r>
            <a:r>
              <a:rPr b="1" lang="it-IT" sz="2000">
                <a:solidFill>
                  <a:srgbClr val="4C4D4F"/>
                </a:solidFill>
                <a:latin typeface="Muli"/>
                <a:ea typeface="Muli"/>
                <a:cs typeface="Muli"/>
                <a:sym typeface="Muli"/>
              </a:rPr>
              <a:t>ontology</a:t>
            </a:r>
            <a:r>
              <a:rPr lang="it-IT" sz="2000">
                <a:solidFill>
                  <a:srgbClr val="4C4D4F"/>
                </a:solidFill>
                <a:latin typeface="Muli"/>
                <a:ea typeface="Muli"/>
                <a:cs typeface="Muli"/>
                <a:sym typeface="Muli"/>
              </a:rPr>
              <a:t> for all the elements of the catalogues and </a:t>
            </a:r>
            <a:r>
              <a:rPr b="1" lang="it-IT" sz="2000">
                <a:solidFill>
                  <a:srgbClr val="4C4D4F"/>
                </a:solidFill>
                <a:latin typeface="Muli"/>
                <a:ea typeface="Muli"/>
                <a:cs typeface="Muli"/>
                <a:sym typeface="Muli"/>
              </a:rPr>
              <a:t>taxonomy</a:t>
            </a:r>
            <a:r>
              <a:rPr lang="it-IT" sz="2000">
                <a:solidFill>
                  <a:srgbClr val="4C4D4F"/>
                </a:solidFill>
                <a:latin typeface="Muli"/>
                <a:ea typeface="Muli"/>
                <a:cs typeface="Muli"/>
                <a:sym typeface="Muli"/>
              </a:rPr>
              <a:t> strategy</a:t>
            </a:r>
            <a:endParaRPr sz="2000">
              <a:solidFill>
                <a:srgbClr val="4C4D4F"/>
              </a:solidFill>
              <a:latin typeface="Muli"/>
              <a:ea typeface="Muli"/>
              <a:cs typeface="Muli"/>
              <a:sym typeface="Muli"/>
            </a:endParaRPr>
          </a:p>
          <a:p>
            <a:pPr indent="0" lvl="0" marL="457200" rtl="0" algn="l">
              <a:lnSpc>
                <a:spcPct val="115000"/>
              </a:lnSpc>
              <a:spcBef>
                <a:spcPts val="0"/>
              </a:spcBef>
              <a:spcAft>
                <a:spcPts val="0"/>
              </a:spcAft>
              <a:buNone/>
            </a:pPr>
            <a:r>
              <a:t/>
            </a:r>
            <a:endParaRPr sz="2000">
              <a:solidFill>
                <a:srgbClr val="4C4D4F"/>
              </a:solidFill>
              <a:latin typeface="Muli"/>
              <a:ea typeface="Muli"/>
              <a:cs typeface="Muli"/>
              <a:sym typeface="Muli"/>
            </a:endParaRPr>
          </a:p>
          <a:p>
            <a:pPr indent="0" lvl="0" marL="0" rtl="0" algn="l">
              <a:lnSpc>
                <a:spcPct val="115000"/>
              </a:lnSpc>
              <a:spcBef>
                <a:spcPts val="0"/>
              </a:spcBef>
              <a:spcAft>
                <a:spcPts val="0"/>
              </a:spcAft>
              <a:buNone/>
            </a:pPr>
            <a:r>
              <a:t/>
            </a:r>
            <a:endParaRPr sz="2000">
              <a:solidFill>
                <a:srgbClr val="4C4D4F"/>
              </a:solidFill>
              <a:latin typeface="Muli"/>
              <a:ea typeface="Muli"/>
              <a:cs typeface="Muli"/>
              <a:sym typeface="Muli"/>
            </a:endParaRPr>
          </a:p>
          <a:p>
            <a:pPr indent="0" lvl="0" marL="0" rtl="0" algn="l">
              <a:lnSpc>
                <a:spcPct val="115000"/>
              </a:lnSpc>
              <a:spcBef>
                <a:spcPts val="0"/>
              </a:spcBef>
              <a:spcAft>
                <a:spcPts val="0"/>
              </a:spcAft>
              <a:buNone/>
            </a:pPr>
            <a:r>
              <a:t/>
            </a:r>
            <a:endParaRPr sz="2000">
              <a:solidFill>
                <a:srgbClr val="4C4D4F"/>
              </a:solidFill>
              <a:latin typeface="Muli"/>
              <a:ea typeface="Muli"/>
              <a:cs typeface="Muli"/>
              <a:sym typeface="Muli"/>
            </a:endParaRPr>
          </a:p>
          <a:p>
            <a:pPr indent="0" lvl="0" marL="0" rtl="0" algn="l">
              <a:lnSpc>
                <a:spcPct val="115000"/>
              </a:lnSpc>
              <a:spcBef>
                <a:spcPts val="0"/>
              </a:spcBef>
              <a:spcAft>
                <a:spcPts val="0"/>
              </a:spcAft>
              <a:buNone/>
            </a:pPr>
            <a:r>
              <a:t/>
            </a:r>
            <a:endParaRPr sz="2000">
              <a:solidFill>
                <a:srgbClr val="4C4D4F"/>
              </a:solidFill>
              <a:latin typeface="Muli"/>
              <a:ea typeface="Muli"/>
              <a:cs typeface="Muli"/>
              <a:sym typeface="Muli"/>
            </a:endParaRPr>
          </a:p>
          <a:p>
            <a:pPr indent="0" lvl="0" marL="457200" marR="0" rtl="0" algn="l">
              <a:lnSpc>
                <a:spcPct val="150000"/>
              </a:lnSpc>
              <a:spcBef>
                <a:spcPts val="0"/>
              </a:spcBef>
              <a:spcAft>
                <a:spcPts val="0"/>
              </a:spcAft>
              <a:buNone/>
            </a:pPr>
            <a:r>
              <a:t/>
            </a:r>
            <a:endParaRPr sz="2000">
              <a:solidFill>
                <a:srgbClr val="4C4D4F"/>
              </a:solidFill>
            </a:endParaRPr>
          </a:p>
          <a:p>
            <a:pPr indent="0" lvl="0" marL="457200" marR="0" rtl="0" algn="l">
              <a:lnSpc>
                <a:spcPct val="150000"/>
              </a:lnSpc>
              <a:spcBef>
                <a:spcPts val="0"/>
              </a:spcBef>
              <a:spcAft>
                <a:spcPts val="0"/>
              </a:spcAft>
              <a:buNone/>
            </a:pPr>
            <a:r>
              <a:t/>
            </a:r>
            <a:endParaRPr sz="2000">
              <a:solidFill>
                <a:srgbClr val="4C4D4F"/>
              </a:solidFill>
            </a:endParaRPr>
          </a:p>
          <a:p>
            <a:pPr indent="0" lvl="0" marL="0" marR="0" rtl="0" algn="l">
              <a:lnSpc>
                <a:spcPct val="150000"/>
              </a:lnSpc>
              <a:spcBef>
                <a:spcPts val="0"/>
              </a:spcBef>
              <a:spcAft>
                <a:spcPts val="0"/>
              </a:spcAft>
              <a:buNone/>
            </a:pPr>
            <a:r>
              <a:t/>
            </a:r>
            <a:endParaRPr sz="2000">
              <a:solidFill>
                <a:srgbClr val="4C4D4F"/>
              </a:solidFill>
            </a:endParaRPr>
          </a:p>
        </p:txBody>
      </p:sp>
      <p:sp>
        <p:nvSpPr>
          <p:cNvPr id="152" name="Google Shape;152;p23"/>
          <p:cNvSpPr txBox="1"/>
          <p:nvPr/>
        </p:nvSpPr>
        <p:spPr>
          <a:xfrm>
            <a:off x="457200" y="827100"/>
            <a:ext cx="8298000" cy="7200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None/>
            </a:pPr>
            <a:r>
              <a:rPr b="1" lang="it-IT" sz="2800">
                <a:solidFill>
                  <a:srgbClr val="4C4D4F"/>
                </a:solidFill>
                <a:latin typeface="Muli"/>
                <a:ea typeface="Muli"/>
                <a:cs typeface="Muli"/>
                <a:sym typeface="Muli"/>
              </a:rPr>
              <a:t>ExPaNDS Metadata catalogue</a:t>
            </a:r>
            <a:endParaRPr b="1" sz="2200">
              <a:solidFill>
                <a:srgbClr val="4C4D4F"/>
              </a:solidFill>
              <a:latin typeface="Muli"/>
              <a:ea typeface="Muli"/>
              <a:cs typeface="Muli"/>
              <a:sym typeface="Muli"/>
            </a:endParaRPr>
          </a:p>
        </p:txBody>
      </p:sp>
      <p:sp>
        <p:nvSpPr>
          <p:cNvPr id="153" name="Google Shape;153;p23"/>
          <p:cNvSpPr/>
          <p:nvPr/>
        </p:nvSpPr>
        <p:spPr>
          <a:xfrm>
            <a:off x="2894375" y="4778350"/>
            <a:ext cx="1149300" cy="333600"/>
          </a:xfrm>
          <a:prstGeom prst="round2DiagRect">
            <a:avLst>
              <a:gd fmla="val 16667" name="adj1"/>
              <a:gd fmla="val 0" name="adj2"/>
            </a:avLst>
          </a:prstGeom>
          <a:noFill/>
          <a:ln cap="flat" cmpd="sng" w="28575">
            <a:solidFill>
              <a:srgbClr val="B5347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3"/>
          <p:cNvSpPr/>
          <p:nvPr/>
        </p:nvSpPr>
        <p:spPr>
          <a:xfrm>
            <a:off x="933750" y="1928075"/>
            <a:ext cx="527100" cy="333600"/>
          </a:xfrm>
          <a:prstGeom prst="round2DiagRect">
            <a:avLst>
              <a:gd fmla="val 16667" name="adj1"/>
              <a:gd fmla="val 0" name="adj2"/>
            </a:avLst>
          </a:prstGeom>
          <a:noFill/>
          <a:ln cap="flat" cmpd="sng" w="28575">
            <a:solidFill>
              <a:srgbClr val="B5347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3"/>
          <p:cNvSpPr/>
          <p:nvPr/>
        </p:nvSpPr>
        <p:spPr>
          <a:xfrm>
            <a:off x="6601400" y="2644750"/>
            <a:ext cx="881700" cy="333600"/>
          </a:xfrm>
          <a:prstGeom prst="round2DiagRect">
            <a:avLst>
              <a:gd fmla="val 16667" name="adj1"/>
              <a:gd fmla="val 0" name="adj2"/>
            </a:avLst>
          </a:prstGeom>
          <a:noFill/>
          <a:ln cap="flat" cmpd="sng" w="28575">
            <a:solidFill>
              <a:srgbClr val="B5347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3"/>
          <p:cNvSpPr/>
          <p:nvPr/>
        </p:nvSpPr>
        <p:spPr>
          <a:xfrm>
            <a:off x="983200" y="4374700"/>
            <a:ext cx="2454900" cy="333600"/>
          </a:xfrm>
          <a:prstGeom prst="round2DiagRect">
            <a:avLst>
              <a:gd fmla="val 16667" name="adj1"/>
              <a:gd fmla="val 0" name="adj2"/>
            </a:avLst>
          </a:prstGeom>
          <a:noFill/>
          <a:ln cap="flat" cmpd="sng" w="28575">
            <a:solidFill>
              <a:srgbClr val="B5347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4"/>
          <p:cNvSpPr txBox="1"/>
          <p:nvPr/>
        </p:nvSpPr>
        <p:spPr>
          <a:xfrm>
            <a:off x="457200" y="1547100"/>
            <a:ext cx="8807700" cy="4303200"/>
          </a:xfrm>
          <a:prstGeom prst="rect">
            <a:avLst/>
          </a:prstGeom>
          <a:noFill/>
          <a:ln>
            <a:noFill/>
          </a:ln>
        </p:spPr>
        <p:txBody>
          <a:bodyPr anchorCtr="0" anchor="t" bIns="45700" lIns="91425" spcFirstLastPara="1" rIns="91425" wrap="square" tIns="45700">
            <a:noAutofit/>
          </a:bodyPr>
          <a:lstStyle/>
          <a:p>
            <a:pPr indent="-355600" lvl="0" marL="457200" rtl="0" algn="l">
              <a:lnSpc>
                <a:spcPct val="15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ExPaNDS will work alongside PaNOSC and it supposed they learn lessons from </a:t>
            </a:r>
            <a:r>
              <a:rPr b="1" lang="it-IT" sz="2000">
                <a:solidFill>
                  <a:srgbClr val="4C4D4F"/>
                </a:solidFill>
                <a:latin typeface="Muli"/>
                <a:ea typeface="Muli"/>
                <a:cs typeface="Muli"/>
                <a:sym typeface="Muli"/>
              </a:rPr>
              <a:t>PaNOSC implementation</a:t>
            </a:r>
            <a:endParaRPr sz="2000">
              <a:solidFill>
                <a:srgbClr val="4C4D4F"/>
              </a:solidFill>
              <a:latin typeface="Muli"/>
              <a:ea typeface="Muli"/>
              <a:cs typeface="Muli"/>
              <a:sym typeface="Muli"/>
            </a:endParaRPr>
          </a:p>
          <a:p>
            <a:pPr indent="-355600" lvl="1" marL="914400" rtl="0" algn="l">
              <a:lnSpc>
                <a:spcPct val="150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How we will interface with this complementary project ?</a:t>
            </a:r>
            <a:endParaRPr sz="2000">
              <a:solidFill>
                <a:srgbClr val="4C4D4F"/>
              </a:solidFill>
              <a:latin typeface="Muli"/>
              <a:ea typeface="Muli"/>
              <a:cs typeface="Muli"/>
              <a:sym typeface="Muli"/>
            </a:endParaRPr>
          </a:p>
          <a:p>
            <a:pPr indent="-355600" lvl="2" marL="1371600" rtl="0" algn="l">
              <a:lnSpc>
                <a:spcPct val="150000"/>
              </a:lnSpc>
              <a:spcBef>
                <a:spcPts val="0"/>
              </a:spcBef>
              <a:spcAft>
                <a:spcPts val="0"/>
              </a:spcAft>
              <a:buClr>
                <a:srgbClr val="7DB6E5"/>
              </a:buClr>
              <a:buSzPts val="2000"/>
              <a:buFont typeface="Muli"/>
              <a:buChar char="■"/>
            </a:pPr>
            <a:r>
              <a:rPr b="1" lang="it-IT" sz="2000">
                <a:solidFill>
                  <a:srgbClr val="4C4D4F"/>
                </a:solidFill>
                <a:latin typeface="Muli"/>
                <a:ea typeface="Muli"/>
                <a:cs typeface="Muli"/>
                <a:sym typeface="Muli"/>
              </a:rPr>
              <a:t>EGI</a:t>
            </a:r>
            <a:r>
              <a:rPr lang="it-IT" sz="2000">
                <a:solidFill>
                  <a:srgbClr val="4C4D4F"/>
                </a:solidFill>
                <a:latin typeface="Muli"/>
                <a:ea typeface="Muli"/>
                <a:cs typeface="Muli"/>
                <a:sym typeface="Muli"/>
              </a:rPr>
              <a:t> could be our middleman ?</a:t>
            </a:r>
            <a:endParaRPr sz="2000">
              <a:solidFill>
                <a:srgbClr val="4C4D4F"/>
              </a:solidFill>
              <a:latin typeface="Muli"/>
              <a:ea typeface="Muli"/>
              <a:cs typeface="Muli"/>
              <a:sym typeface="Muli"/>
            </a:endParaRPr>
          </a:p>
          <a:p>
            <a:pPr indent="-355600" lvl="1" marL="914400" rtl="0" algn="l">
              <a:lnSpc>
                <a:spcPct val="150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Should we choose some solutions in concert with ExPaNDS ? ( e.g. OAI format, metadata ontology, NeXus format … )</a:t>
            </a:r>
            <a:endParaRPr sz="2000">
              <a:solidFill>
                <a:srgbClr val="4C4D4F"/>
              </a:solidFill>
              <a:latin typeface="Muli"/>
              <a:ea typeface="Muli"/>
              <a:cs typeface="Muli"/>
              <a:sym typeface="Muli"/>
            </a:endParaRPr>
          </a:p>
          <a:p>
            <a:pPr indent="0" lvl="0" marL="457200" marR="0" rtl="0" algn="l">
              <a:lnSpc>
                <a:spcPct val="150000"/>
              </a:lnSpc>
              <a:spcBef>
                <a:spcPts val="0"/>
              </a:spcBef>
              <a:spcAft>
                <a:spcPts val="0"/>
              </a:spcAft>
              <a:buNone/>
            </a:pPr>
            <a:r>
              <a:t/>
            </a:r>
            <a:endParaRPr sz="2000">
              <a:solidFill>
                <a:srgbClr val="4C4D4F"/>
              </a:solidFill>
            </a:endParaRPr>
          </a:p>
          <a:p>
            <a:pPr indent="0" lvl="0" marL="0" marR="0" rtl="0" algn="l">
              <a:lnSpc>
                <a:spcPct val="150000"/>
              </a:lnSpc>
              <a:spcBef>
                <a:spcPts val="0"/>
              </a:spcBef>
              <a:spcAft>
                <a:spcPts val="0"/>
              </a:spcAft>
              <a:buNone/>
            </a:pPr>
            <a:r>
              <a:t/>
            </a:r>
            <a:endParaRPr sz="2000">
              <a:solidFill>
                <a:srgbClr val="4C4D4F"/>
              </a:solidFill>
            </a:endParaRPr>
          </a:p>
        </p:txBody>
      </p:sp>
      <p:sp>
        <p:nvSpPr>
          <p:cNvPr id="162" name="Google Shape;162;p24"/>
          <p:cNvSpPr txBox="1"/>
          <p:nvPr/>
        </p:nvSpPr>
        <p:spPr>
          <a:xfrm>
            <a:off x="457200" y="827100"/>
            <a:ext cx="8298000" cy="7200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None/>
            </a:pPr>
            <a:r>
              <a:rPr b="1" lang="it-IT" sz="2800">
                <a:solidFill>
                  <a:srgbClr val="4C4D4F"/>
                </a:solidFill>
                <a:latin typeface="Muli"/>
                <a:ea typeface="Muli"/>
                <a:cs typeface="Muli"/>
                <a:sym typeface="Muli"/>
              </a:rPr>
              <a:t>Discussion</a:t>
            </a:r>
            <a:endParaRPr b="1" sz="2200">
              <a:solidFill>
                <a:srgbClr val="4C4D4F"/>
              </a:solidFill>
              <a:latin typeface="Muli"/>
              <a:ea typeface="Muli"/>
              <a:cs typeface="Muli"/>
              <a:sym typeface="Mul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5"/>
          <p:cNvSpPr txBox="1"/>
          <p:nvPr/>
        </p:nvSpPr>
        <p:spPr>
          <a:xfrm>
            <a:off x="457200" y="827100"/>
            <a:ext cx="8298000" cy="7200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None/>
            </a:pPr>
            <a:r>
              <a:rPr b="1" lang="it-IT" sz="2800">
                <a:solidFill>
                  <a:srgbClr val="4C4D4F"/>
                </a:solidFill>
                <a:latin typeface="Muli"/>
                <a:ea typeface="Muli"/>
                <a:cs typeface="Muli"/>
                <a:sym typeface="Muli"/>
              </a:rPr>
              <a:t>Resources</a:t>
            </a:r>
            <a:endParaRPr b="1" sz="2800">
              <a:solidFill>
                <a:srgbClr val="4C4D4F"/>
              </a:solidFill>
              <a:latin typeface="Muli"/>
              <a:ea typeface="Muli"/>
              <a:cs typeface="Muli"/>
              <a:sym typeface="Muli"/>
            </a:endParaRPr>
          </a:p>
        </p:txBody>
      </p:sp>
      <p:sp>
        <p:nvSpPr>
          <p:cNvPr id="168" name="Google Shape;168;p25"/>
          <p:cNvSpPr txBox="1"/>
          <p:nvPr/>
        </p:nvSpPr>
        <p:spPr>
          <a:xfrm>
            <a:off x="457200" y="1547100"/>
            <a:ext cx="8807700" cy="4089900"/>
          </a:xfrm>
          <a:prstGeom prst="rect">
            <a:avLst/>
          </a:prstGeom>
          <a:noFill/>
          <a:ln>
            <a:noFill/>
          </a:ln>
        </p:spPr>
        <p:txBody>
          <a:bodyPr anchorCtr="0" anchor="t" bIns="45700" lIns="91425" spcFirstLastPara="1" rIns="91425" wrap="square" tIns="45700">
            <a:noAutofit/>
          </a:bodyPr>
          <a:lstStyle/>
          <a:p>
            <a:pPr indent="-355600" lvl="0" marL="457200" rtl="0" algn="l">
              <a:lnSpc>
                <a:spcPct val="150000"/>
              </a:lnSpc>
              <a:spcBef>
                <a:spcPts val="0"/>
              </a:spcBef>
              <a:spcAft>
                <a:spcPts val="0"/>
              </a:spcAft>
              <a:buClr>
                <a:srgbClr val="B5347B"/>
              </a:buClr>
              <a:buSzPts val="2000"/>
              <a:buFont typeface="Muli"/>
              <a:buChar char="■"/>
            </a:pPr>
            <a:r>
              <a:rPr lang="it-IT" sz="2000" u="sng">
                <a:solidFill>
                  <a:srgbClr val="4C4D4F"/>
                </a:solidFill>
                <a:latin typeface="Muli"/>
                <a:ea typeface="Muli"/>
                <a:cs typeface="Muli"/>
                <a:sym typeface="Muli"/>
                <a:hlinkClick r:id="rId3"/>
              </a:rPr>
              <a:t>WP4 roadmap</a:t>
            </a:r>
            <a:endParaRPr sz="2000" u="sng">
              <a:solidFill>
                <a:srgbClr val="4C4D4F"/>
              </a:solidFill>
              <a:latin typeface="Muli"/>
              <a:ea typeface="Muli"/>
              <a:cs typeface="Muli"/>
              <a:sym typeface="Muli"/>
            </a:endParaRPr>
          </a:p>
          <a:p>
            <a:pPr indent="-355600" lvl="0" marL="457200" marR="0" rtl="0" algn="l">
              <a:lnSpc>
                <a:spcPct val="150000"/>
              </a:lnSpc>
              <a:spcBef>
                <a:spcPts val="0"/>
              </a:spcBef>
              <a:spcAft>
                <a:spcPts val="0"/>
              </a:spcAft>
              <a:buClr>
                <a:srgbClr val="B5347B"/>
              </a:buClr>
              <a:buSzPts val="2000"/>
              <a:buFont typeface="Muli"/>
              <a:buChar char="■"/>
            </a:pPr>
            <a:r>
              <a:rPr lang="it-IT" sz="2000" u="sng">
                <a:solidFill>
                  <a:srgbClr val="4C4D4F"/>
                </a:solidFill>
                <a:latin typeface="Muli"/>
                <a:ea typeface="Muli"/>
                <a:cs typeface="Muli"/>
                <a:sym typeface="Muli"/>
                <a:hlinkClick r:id="rId4"/>
              </a:rPr>
              <a:t>EOSC-portal</a:t>
            </a:r>
            <a:endParaRPr sz="2000">
              <a:solidFill>
                <a:srgbClr val="4C4D4F"/>
              </a:solidFill>
              <a:latin typeface="Muli"/>
              <a:ea typeface="Muli"/>
              <a:cs typeface="Muli"/>
              <a:sym typeface="Muli"/>
            </a:endParaRPr>
          </a:p>
          <a:p>
            <a:pPr indent="-355600" lvl="0" marL="457200" marR="0" rtl="0" algn="l">
              <a:lnSpc>
                <a:spcPct val="15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PaNOSC Github</a:t>
            </a:r>
            <a:endParaRPr sz="2000">
              <a:solidFill>
                <a:srgbClr val="4C4D4F"/>
              </a:solidFill>
              <a:latin typeface="Muli"/>
              <a:ea typeface="Muli"/>
              <a:cs typeface="Muli"/>
              <a:sym typeface="Muli"/>
            </a:endParaRPr>
          </a:p>
          <a:p>
            <a:pPr indent="-355600" lvl="0" marL="457200" marR="0" rtl="0" algn="l">
              <a:lnSpc>
                <a:spcPct val="15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ExPaNDS proposal 857641</a:t>
            </a:r>
            <a:endParaRPr sz="2000">
              <a:solidFill>
                <a:srgbClr val="4C4D4F"/>
              </a:solidFill>
              <a:latin typeface="Muli"/>
              <a:ea typeface="Muli"/>
              <a:cs typeface="Muli"/>
              <a:sym typeface="Muli"/>
            </a:endParaRPr>
          </a:p>
          <a:p>
            <a:pPr indent="0" lvl="0" marL="457200" marR="0" rtl="0" algn="l">
              <a:lnSpc>
                <a:spcPct val="150000"/>
              </a:lnSpc>
              <a:spcBef>
                <a:spcPts val="0"/>
              </a:spcBef>
              <a:spcAft>
                <a:spcPts val="0"/>
              </a:spcAft>
              <a:buNone/>
            </a:pPr>
            <a:r>
              <a:t/>
            </a:r>
            <a:endParaRPr sz="2000">
              <a:solidFill>
                <a:srgbClr val="4C4D4F"/>
              </a:solidFill>
              <a:latin typeface="Muli"/>
              <a:ea typeface="Muli"/>
              <a:cs typeface="Muli"/>
              <a:sym typeface="Muli"/>
            </a:endParaRPr>
          </a:p>
          <a:p>
            <a:pPr indent="0" lvl="0" marL="0" marR="0" rtl="0" algn="l">
              <a:lnSpc>
                <a:spcPct val="150000"/>
              </a:lnSpc>
              <a:spcBef>
                <a:spcPts val="0"/>
              </a:spcBef>
              <a:spcAft>
                <a:spcPts val="0"/>
              </a:spcAft>
              <a:buNone/>
            </a:pPr>
            <a:r>
              <a:t/>
            </a:r>
            <a:endParaRPr sz="2000">
              <a:solidFill>
                <a:srgbClr val="4C4D4F"/>
              </a:solidFill>
              <a:latin typeface="Muli"/>
              <a:ea typeface="Muli"/>
              <a:cs typeface="Muli"/>
              <a:sym typeface="Mul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26"/>
          <p:cNvSpPr txBox="1"/>
          <p:nvPr/>
        </p:nvSpPr>
        <p:spPr>
          <a:xfrm>
            <a:off x="2666880" y="4284000"/>
            <a:ext cx="6971400" cy="3690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None/>
            </a:pPr>
            <a:r>
              <a:rPr b="1" lang="it-IT" sz="2400">
                <a:solidFill>
                  <a:srgbClr val="4A4E4F"/>
                </a:solidFill>
                <a:latin typeface="Muli"/>
                <a:ea typeface="Muli"/>
                <a:cs typeface="Muli"/>
                <a:sym typeface="Muli"/>
              </a:rPr>
              <a:t>alessandro.olivo@ceric-eric.eu</a:t>
            </a:r>
            <a:endParaRPr b="0" sz="2400" strike="noStrike">
              <a:latin typeface="Arial"/>
              <a:ea typeface="Arial"/>
              <a:cs typeface="Arial"/>
              <a:sym typeface="Arial"/>
            </a:endParaRPr>
          </a:p>
        </p:txBody>
      </p:sp>
      <p:sp>
        <p:nvSpPr>
          <p:cNvPr id="174" name="Google Shape;174;p26"/>
          <p:cNvSpPr txBox="1"/>
          <p:nvPr/>
        </p:nvSpPr>
        <p:spPr>
          <a:xfrm>
            <a:off x="458025" y="5139675"/>
            <a:ext cx="11339400" cy="59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t-IT" sz="2000">
                <a:solidFill>
                  <a:srgbClr val="4A4E4F"/>
                </a:solidFill>
              </a:rPr>
              <a:t>Acknowledgments</a:t>
            </a:r>
            <a:r>
              <a:rPr lang="it-IT" sz="2000">
                <a:solidFill>
                  <a:srgbClr val="4A4E4F"/>
                </a:solidFill>
              </a:rPr>
              <a:t>: Carlos Reis, Georgios Kourousias</a:t>
            </a:r>
            <a:endParaRPr sz="2000">
              <a:solidFill>
                <a:srgbClr val="4A4E4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0"/>
          <p:cNvSpPr txBox="1"/>
          <p:nvPr/>
        </p:nvSpPr>
        <p:spPr>
          <a:xfrm>
            <a:off x="457200" y="1547100"/>
            <a:ext cx="7609500" cy="3716100"/>
          </a:xfrm>
          <a:prstGeom prst="rect">
            <a:avLst/>
          </a:prstGeom>
          <a:noFill/>
          <a:ln>
            <a:noFill/>
          </a:ln>
        </p:spPr>
        <p:txBody>
          <a:bodyPr anchorCtr="0" anchor="t" bIns="45700" lIns="91425" spcFirstLastPara="1" rIns="91425" wrap="square" tIns="45700">
            <a:noAutofit/>
          </a:bodyPr>
          <a:lstStyle/>
          <a:p>
            <a:pPr indent="-355600" lvl="0" marL="457200" rtl="0" algn="l">
              <a:lnSpc>
                <a:spcPct val="20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Connection with WP2</a:t>
            </a:r>
            <a:endParaRPr sz="2000">
              <a:solidFill>
                <a:srgbClr val="4C4D4F"/>
              </a:solidFill>
              <a:latin typeface="Muli"/>
              <a:ea typeface="Muli"/>
              <a:cs typeface="Muli"/>
              <a:sym typeface="Muli"/>
            </a:endParaRPr>
          </a:p>
          <a:p>
            <a:pPr indent="-355600" lvl="0" marL="457200" marR="0" rtl="0" algn="l">
              <a:lnSpc>
                <a:spcPct val="20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Connection with WP4</a:t>
            </a:r>
            <a:endParaRPr sz="2000">
              <a:solidFill>
                <a:srgbClr val="4C4D4F"/>
              </a:solidFill>
              <a:latin typeface="Muli"/>
              <a:ea typeface="Muli"/>
              <a:cs typeface="Muli"/>
              <a:sym typeface="Muli"/>
            </a:endParaRPr>
          </a:p>
          <a:p>
            <a:pPr indent="-355600" lvl="0" marL="457200" marR="0" rtl="0" algn="l">
              <a:lnSpc>
                <a:spcPct val="20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Connection with WP6</a:t>
            </a:r>
            <a:r>
              <a:rPr lang="it-IT" sz="2000">
                <a:solidFill>
                  <a:srgbClr val="4C4D4F"/>
                </a:solidFill>
                <a:latin typeface="Muli"/>
                <a:ea typeface="Muli"/>
                <a:cs typeface="Muli"/>
                <a:sym typeface="Muli"/>
              </a:rPr>
              <a:t> </a:t>
            </a:r>
            <a:endParaRPr sz="2000">
              <a:solidFill>
                <a:srgbClr val="4C4D4F"/>
              </a:solidFill>
              <a:latin typeface="Muli"/>
              <a:ea typeface="Muli"/>
              <a:cs typeface="Muli"/>
              <a:sym typeface="Muli"/>
            </a:endParaRPr>
          </a:p>
          <a:p>
            <a:pPr indent="-355600" lvl="0" marL="457200" marR="0" rtl="0" algn="l">
              <a:lnSpc>
                <a:spcPct val="20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Connection with ExPaNDS</a:t>
            </a:r>
            <a:endParaRPr sz="2000">
              <a:solidFill>
                <a:srgbClr val="4C4D4F"/>
              </a:solidFill>
              <a:latin typeface="Muli"/>
              <a:ea typeface="Muli"/>
              <a:cs typeface="Muli"/>
              <a:sym typeface="Muli"/>
            </a:endParaRPr>
          </a:p>
          <a:p>
            <a:pPr indent="-355600" lvl="0" marL="457200" marR="0" rtl="0" algn="l">
              <a:lnSpc>
                <a:spcPct val="20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Resource</a:t>
            </a:r>
            <a:endParaRPr sz="2000">
              <a:solidFill>
                <a:srgbClr val="4C4D4F"/>
              </a:solidFill>
              <a:latin typeface="Muli"/>
              <a:ea typeface="Muli"/>
              <a:cs typeface="Muli"/>
              <a:sym typeface="Muli"/>
            </a:endParaRPr>
          </a:p>
          <a:p>
            <a:pPr indent="0" lvl="0" marL="0" marR="0" rtl="0" algn="l">
              <a:lnSpc>
                <a:spcPct val="200000"/>
              </a:lnSpc>
              <a:spcBef>
                <a:spcPts val="0"/>
              </a:spcBef>
              <a:spcAft>
                <a:spcPts val="0"/>
              </a:spcAft>
              <a:buNone/>
            </a:pPr>
            <a:r>
              <a:t/>
            </a:r>
            <a:endParaRPr sz="2000">
              <a:solidFill>
                <a:srgbClr val="000000"/>
              </a:solidFill>
              <a:latin typeface="Muli"/>
              <a:ea typeface="Muli"/>
              <a:cs typeface="Muli"/>
              <a:sym typeface="Muli"/>
            </a:endParaRPr>
          </a:p>
        </p:txBody>
      </p:sp>
      <p:sp>
        <p:nvSpPr>
          <p:cNvPr id="67" name="Google Shape;67;p10"/>
          <p:cNvSpPr txBox="1"/>
          <p:nvPr/>
        </p:nvSpPr>
        <p:spPr>
          <a:xfrm>
            <a:off x="457200" y="827100"/>
            <a:ext cx="7383600" cy="7200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None/>
            </a:pPr>
            <a:r>
              <a:rPr b="1" lang="it-IT" sz="2800">
                <a:solidFill>
                  <a:srgbClr val="4C4D4F"/>
                </a:solidFill>
                <a:latin typeface="Muli"/>
                <a:ea typeface="Muli"/>
                <a:cs typeface="Muli"/>
                <a:sym typeface="Muli"/>
              </a:rPr>
              <a:t>Outline</a:t>
            </a:r>
            <a:endParaRPr b="1" sz="2900">
              <a:solidFill>
                <a:srgbClr val="4C4D4F"/>
              </a:solidFill>
              <a:latin typeface="Muli"/>
              <a:ea typeface="Muli"/>
              <a:cs typeface="Muli"/>
              <a:sym typeface="Mul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1"/>
          <p:cNvSpPr txBox="1"/>
          <p:nvPr/>
        </p:nvSpPr>
        <p:spPr>
          <a:xfrm>
            <a:off x="457200" y="1547100"/>
            <a:ext cx="7609500" cy="3716100"/>
          </a:xfrm>
          <a:prstGeom prst="rect">
            <a:avLst/>
          </a:prstGeom>
          <a:noFill/>
          <a:ln>
            <a:noFill/>
          </a:ln>
        </p:spPr>
        <p:txBody>
          <a:bodyPr anchorCtr="0" anchor="t" bIns="45700" lIns="91425" spcFirstLastPara="1" rIns="91425" wrap="square" tIns="45700">
            <a:noAutofit/>
          </a:bodyPr>
          <a:lstStyle/>
          <a:p>
            <a:pPr indent="-355600" lvl="0" marL="457200" marR="0" rtl="0" algn="l">
              <a:lnSpc>
                <a:spcPct val="20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WP2 keywords and discussion</a:t>
            </a:r>
            <a:endParaRPr sz="2000">
              <a:solidFill>
                <a:srgbClr val="4C4D4F"/>
              </a:solidFill>
              <a:latin typeface="Muli"/>
              <a:ea typeface="Muli"/>
              <a:cs typeface="Muli"/>
              <a:sym typeface="Muli"/>
            </a:endParaRPr>
          </a:p>
          <a:p>
            <a:pPr indent="0" lvl="0" marL="0" marR="0" rtl="0" algn="l">
              <a:lnSpc>
                <a:spcPct val="200000"/>
              </a:lnSpc>
              <a:spcBef>
                <a:spcPts val="0"/>
              </a:spcBef>
              <a:spcAft>
                <a:spcPts val="0"/>
              </a:spcAft>
              <a:buNone/>
            </a:pPr>
            <a:r>
              <a:t/>
            </a:r>
            <a:endParaRPr sz="2000">
              <a:solidFill>
                <a:srgbClr val="000000"/>
              </a:solidFill>
              <a:latin typeface="Muli"/>
              <a:ea typeface="Muli"/>
              <a:cs typeface="Muli"/>
              <a:sym typeface="Muli"/>
            </a:endParaRPr>
          </a:p>
        </p:txBody>
      </p:sp>
      <p:sp>
        <p:nvSpPr>
          <p:cNvPr id="73" name="Google Shape;73;p11"/>
          <p:cNvSpPr txBox="1"/>
          <p:nvPr/>
        </p:nvSpPr>
        <p:spPr>
          <a:xfrm>
            <a:off x="457200" y="827100"/>
            <a:ext cx="7383600" cy="7200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None/>
            </a:pPr>
            <a:r>
              <a:rPr b="1" lang="it-IT" sz="2800">
                <a:solidFill>
                  <a:srgbClr val="4C4D4F"/>
                </a:solidFill>
                <a:latin typeface="Muli"/>
                <a:ea typeface="Muli"/>
                <a:cs typeface="Muli"/>
                <a:sym typeface="Muli"/>
              </a:rPr>
              <a:t>Outline </a:t>
            </a:r>
            <a:r>
              <a:rPr lang="it-IT" sz="2000">
                <a:solidFill>
                  <a:srgbClr val="4C4D4F"/>
                </a:solidFill>
                <a:latin typeface="Muli"/>
                <a:ea typeface="Muli"/>
                <a:cs typeface="Muli"/>
                <a:sym typeface="Muli"/>
              </a:rPr>
              <a:t>(</a:t>
            </a:r>
            <a:r>
              <a:rPr lang="it-IT" sz="2000">
                <a:solidFill>
                  <a:srgbClr val="4C4D4F"/>
                </a:solidFill>
                <a:latin typeface="Muli"/>
                <a:ea typeface="Muli"/>
                <a:cs typeface="Muli"/>
                <a:sym typeface="Muli"/>
              </a:rPr>
              <a:t>Connection with WP2 </a:t>
            </a:r>
            <a:r>
              <a:rPr lang="it-IT" sz="2000">
                <a:solidFill>
                  <a:srgbClr val="4C4D4F"/>
                </a:solidFill>
                <a:latin typeface="Muli"/>
                <a:ea typeface="Muli"/>
                <a:cs typeface="Muli"/>
                <a:sym typeface="Muli"/>
              </a:rPr>
              <a:t>)</a:t>
            </a:r>
            <a:endParaRPr sz="2000">
              <a:solidFill>
                <a:srgbClr val="4C4D4F"/>
              </a:solidFill>
              <a:latin typeface="Muli"/>
              <a:ea typeface="Muli"/>
              <a:cs typeface="Muli"/>
              <a:sym typeface="Mul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2"/>
          <p:cNvSpPr txBox="1"/>
          <p:nvPr/>
        </p:nvSpPr>
        <p:spPr>
          <a:xfrm>
            <a:off x="457200" y="1547100"/>
            <a:ext cx="7609500" cy="4463100"/>
          </a:xfrm>
          <a:prstGeom prst="rect">
            <a:avLst/>
          </a:prstGeom>
          <a:noFill/>
          <a:ln>
            <a:noFill/>
          </a:ln>
        </p:spPr>
        <p:txBody>
          <a:bodyPr anchorCtr="0" anchor="t" bIns="45700" lIns="91425" spcFirstLastPara="1" rIns="91425" wrap="square" tIns="45700">
            <a:noAutofit/>
          </a:bodyPr>
          <a:lstStyle/>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Data Policy describes how data and metadata will be managed</a:t>
            </a:r>
            <a:endParaRPr sz="2000">
              <a:solidFill>
                <a:srgbClr val="4C4D4F"/>
              </a:solidFill>
              <a:latin typeface="Muli"/>
              <a:ea typeface="Muli"/>
              <a:cs typeface="Muli"/>
              <a:sym typeface="Muli"/>
            </a:endParaRPr>
          </a:p>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Some key words:</a:t>
            </a:r>
            <a:endParaRPr sz="2000">
              <a:solidFill>
                <a:srgbClr val="4C4D4F"/>
              </a:solidFill>
              <a:latin typeface="Muli"/>
              <a:ea typeface="Muli"/>
              <a:cs typeface="Muli"/>
              <a:sym typeface="Muli"/>
            </a:endParaRPr>
          </a:p>
          <a:p>
            <a:pPr indent="-355600" lvl="1" marL="91440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Embargo period - Where should we insert this information ?</a:t>
            </a:r>
            <a:endParaRPr sz="2000">
              <a:solidFill>
                <a:srgbClr val="4C4D4F"/>
              </a:solidFill>
              <a:latin typeface="Muli"/>
              <a:ea typeface="Muli"/>
              <a:cs typeface="Muli"/>
              <a:sym typeface="Muli"/>
            </a:endParaRPr>
          </a:p>
          <a:p>
            <a:pPr indent="-355600" lvl="1" marL="914400" marR="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GDPR compliant - Which information we can exactly store ?</a:t>
            </a:r>
            <a:endParaRPr sz="2000">
              <a:solidFill>
                <a:srgbClr val="4C4D4F"/>
              </a:solidFill>
              <a:latin typeface="Muli"/>
              <a:ea typeface="Muli"/>
              <a:cs typeface="Muli"/>
              <a:sym typeface="Muli"/>
            </a:endParaRPr>
          </a:p>
          <a:p>
            <a:pPr indent="-355600" lvl="1" marL="914400" marR="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Data and metadata </a:t>
            </a:r>
            <a:r>
              <a:rPr lang="it-IT" sz="2000">
                <a:solidFill>
                  <a:srgbClr val="4C4D4F"/>
                </a:solidFill>
                <a:latin typeface="Muli"/>
                <a:ea typeface="Muli"/>
                <a:cs typeface="Muli"/>
                <a:sym typeface="Muli"/>
              </a:rPr>
              <a:t>curation</a:t>
            </a:r>
            <a:r>
              <a:rPr lang="it-IT" sz="2000">
                <a:solidFill>
                  <a:srgbClr val="4C4D4F"/>
                </a:solidFill>
                <a:latin typeface="Muli"/>
                <a:ea typeface="Muli"/>
                <a:cs typeface="Muli"/>
                <a:sym typeface="Muli"/>
              </a:rPr>
              <a:t> max period - How would we manage the end of data curation? </a:t>
            </a:r>
            <a:endParaRPr sz="2000">
              <a:solidFill>
                <a:srgbClr val="4C4D4F"/>
              </a:solidFill>
              <a:latin typeface="Muli"/>
              <a:ea typeface="Muli"/>
              <a:cs typeface="Muli"/>
              <a:sym typeface="Muli"/>
            </a:endParaRPr>
          </a:p>
          <a:p>
            <a:pPr indent="0" lvl="0" marL="914400" marR="0" rtl="0" algn="l">
              <a:lnSpc>
                <a:spcPct val="115000"/>
              </a:lnSpc>
              <a:spcBef>
                <a:spcPts val="0"/>
              </a:spcBef>
              <a:spcAft>
                <a:spcPts val="0"/>
              </a:spcAft>
              <a:buNone/>
            </a:pPr>
            <a:r>
              <a:t/>
            </a:r>
            <a:endParaRPr sz="2000">
              <a:solidFill>
                <a:srgbClr val="4C4D4F"/>
              </a:solidFill>
              <a:latin typeface="Muli"/>
              <a:ea typeface="Muli"/>
              <a:cs typeface="Muli"/>
              <a:sym typeface="Muli"/>
            </a:endParaRPr>
          </a:p>
          <a:p>
            <a:pPr indent="0" lvl="0" marL="0" marR="0" rtl="0" algn="l">
              <a:lnSpc>
                <a:spcPct val="115000"/>
              </a:lnSpc>
              <a:spcBef>
                <a:spcPts val="0"/>
              </a:spcBef>
              <a:spcAft>
                <a:spcPts val="0"/>
              </a:spcAft>
              <a:buNone/>
            </a:pPr>
            <a:r>
              <a:rPr lang="it-IT" sz="2000">
                <a:solidFill>
                  <a:srgbClr val="4C4D4F"/>
                </a:solidFill>
                <a:latin typeface="Muli"/>
                <a:ea typeface="Muli"/>
                <a:cs typeface="Muli"/>
                <a:sym typeface="Muli"/>
              </a:rPr>
              <a:t> </a:t>
            </a:r>
            <a:endParaRPr sz="2000">
              <a:solidFill>
                <a:srgbClr val="4C4D4F"/>
              </a:solidFill>
              <a:latin typeface="Muli"/>
              <a:ea typeface="Muli"/>
              <a:cs typeface="Muli"/>
              <a:sym typeface="Muli"/>
            </a:endParaRPr>
          </a:p>
          <a:p>
            <a:pPr indent="0" lvl="0" marL="0" marR="0" rtl="0" algn="l">
              <a:lnSpc>
                <a:spcPct val="200000"/>
              </a:lnSpc>
              <a:spcBef>
                <a:spcPts val="0"/>
              </a:spcBef>
              <a:spcAft>
                <a:spcPts val="0"/>
              </a:spcAft>
              <a:buNone/>
            </a:pPr>
            <a:r>
              <a:t/>
            </a:r>
            <a:endParaRPr sz="2000">
              <a:solidFill>
                <a:srgbClr val="000000"/>
              </a:solidFill>
              <a:latin typeface="Muli"/>
              <a:ea typeface="Muli"/>
              <a:cs typeface="Muli"/>
              <a:sym typeface="Muli"/>
            </a:endParaRPr>
          </a:p>
        </p:txBody>
      </p:sp>
      <p:sp>
        <p:nvSpPr>
          <p:cNvPr id="79" name="Google Shape;79;p12"/>
          <p:cNvSpPr txBox="1"/>
          <p:nvPr/>
        </p:nvSpPr>
        <p:spPr>
          <a:xfrm>
            <a:off x="457200" y="827100"/>
            <a:ext cx="7383600" cy="7200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None/>
            </a:pPr>
            <a:r>
              <a:rPr b="1" lang="it-IT" sz="2800">
                <a:solidFill>
                  <a:srgbClr val="4C4D4F"/>
                </a:solidFill>
                <a:latin typeface="Muli"/>
                <a:ea typeface="Muli"/>
                <a:cs typeface="Muli"/>
                <a:sym typeface="Muli"/>
              </a:rPr>
              <a:t>WP2 keywords and discussion</a:t>
            </a:r>
            <a:endParaRPr sz="2000">
              <a:solidFill>
                <a:srgbClr val="4C4D4F"/>
              </a:solidFill>
              <a:latin typeface="Muli"/>
              <a:ea typeface="Muli"/>
              <a:cs typeface="Muli"/>
              <a:sym typeface="Mul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nvSpPr>
        <p:spPr>
          <a:xfrm>
            <a:off x="457200" y="1547100"/>
            <a:ext cx="7609500" cy="3716100"/>
          </a:xfrm>
          <a:prstGeom prst="rect">
            <a:avLst/>
          </a:prstGeom>
          <a:noFill/>
          <a:ln>
            <a:noFill/>
          </a:ln>
        </p:spPr>
        <p:txBody>
          <a:bodyPr anchorCtr="0" anchor="t" bIns="45700" lIns="91425" spcFirstLastPara="1" rIns="91425" wrap="square" tIns="45700">
            <a:noAutofit/>
          </a:bodyPr>
          <a:lstStyle/>
          <a:p>
            <a:pPr indent="-355600" lvl="0" marL="457200" marR="0" rtl="0" algn="l">
              <a:lnSpc>
                <a:spcPct val="20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WP4 at a glance</a:t>
            </a:r>
            <a:endParaRPr sz="2000">
              <a:solidFill>
                <a:srgbClr val="4C4D4F"/>
              </a:solidFill>
              <a:latin typeface="Muli"/>
              <a:ea typeface="Muli"/>
              <a:cs typeface="Muli"/>
              <a:sym typeface="Muli"/>
            </a:endParaRPr>
          </a:p>
          <a:p>
            <a:pPr indent="-355600" lvl="0" marL="457200" marR="0" rtl="0" algn="l">
              <a:lnSpc>
                <a:spcPct val="20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WP4 current roadmap</a:t>
            </a:r>
            <a:endParaRPr sz="2000">
              <a:solidFill>
                <a:srgbClr val="4C4D4F"/>
              </a:solidFill>
              <a:latin typeface="Muli"/>
              <a:ea typeface="Muli"/>
              <a:cs typeface="Muli"/>
              <a:sym typeface="Muli"/>
            </a:endParaRPr>
          </a:p>
          <a:p>
            <a:pPr indent="-355600" lvl="0" marL="457200" marR="0" rtl="0" algn="l">
              <a:lnSpc>
                <a:spcPct val="20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Discussion</a:t>
            </a:r>
            <a:endParaRPr sz="2000">
              <a:solidFill>
                <a:srgbClr val="4C4D4F"/>
              </a:solidFill>
              <a:latin typeface="Muli"/>
              <a:ea typeface="Muli"/>
              <a:cs typeface="Muli"/>
              <a:sym typeface="Muli"/>
            </a:endParaRPr>
          </a:p>
          <a:p>
            <a:pPr indent="0" lvl="0" marL="0" marR="0" rtl="0" algn="l">
              <a:lnSpc>
                <a:spcPct val="200000"/>
              </a:lnSpc>
              <a:spcBef>
                <a:spcPts val="0"/>
              </a:spcBef>
              <a:spcAft>
                <a:spcPts val="0"/>
              </a:spcAft>
              <a:buNone/>
            </a:pPr>
            <a:r>
              <a:t/>
            </a:r>
            <a:endParaRPr sz="2000">
              <a:solidFill>
                <a:srgbClr val="000000"/>
              </a:solidFill>
              <a:latin typeface="Muli"/>
              <a:ea typeface="Muli"/>
              <a:cs typeface="Muli"/>
              <a:sym typeface="Muli"/>
            </a:endParaRPr>
          </a:p>
        </p:txBody>
      </p:sp>
      <p:sp>
        <p:nvSpPr>
          <p:cNvPr id="85" name="Google Shape;85;p13"/>
          <p:cNvSpPr txBox="1"/>
          <p:nvPr/>
        </p:nvSpPr>
        <p:spPr>
          <a:xfrm>
            <a:off x="457200" y="827100"/>
            <a:ext cx="7383600" cy="7200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None/>
            </a:pPr>
            <a:r>
              <a:rPr b="1" lang="it-IT" sz="2800">
                <a:solidFill>
                  <a:srgbClr val="4C4D4F"/>
                </a:solidFill>
                <a:latin typeface="Muli"/>
                <a:ea typeface="Muli"/>
                <a:cs typeface="Muli"/>
                <a:sym typeface="Muli"/>
              </a:rPr>
              <a:t>Outline </a:t>
            </a:r>
            <a:r>
              <a:rPr lang="it-IT" sz="2000">
                <a:solidFill>
                  <a:srgbClr val="4C4D4F"/>
                </a:solidFill>
                <a:latin typeface="Muli"/>
                <a:ea typeface="Muli"/>
                <a:cs typeface="Muli"/>
                <a:sym typeface="Muli"/>
              </a:rPr>
              <a:t>(Connection with WP4 )</a:t>
            </a:r>
            <a:endParaRPr sz="2000">
              <a:solidFill>
                <a:srgbClr val="4C4D4F"/>
              </a:solidFill>
              <a:latin typeface="Muli"/>
              <a:ea typeface="Muli"/>
              <a:cs typeface="Muli"/>
              <a:sym typeface="Mul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4"/>
          <p:cNvSpPr txBox="1"/>
          <p:nvPr/>
        </p:nvSpPr>
        <p:spPr>
          <a:xfrm>
            <a:off x="457200" y="1547100"/>
            <a:ext cx="8807700" cy="4947600"/>
          </a:xfrm>
          <a:prstGeom prst="rect">
            <a:avLst/>
          </a:prstGeom>
          <a:noFill/>
          <a:ln>
            <a:noFill/>
          </a:ln>
        </p:spPr>
        <p:txBody>
          <a:bodyPr anchorCtr="0" anchor="t" bIns="45700" lIns="91425" spcFirstLastPara="1" rIns="91425" wrap="square" tIns="45700">
            <a:noAutofit/>
          </a:bodyPr>
          <a:lstStyle/>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Data analysis services</a:t>
            </a:r>
            <a:endParaRPr sz="2000">
              <a:solidFill>
                <a:srgbClr val="4C4D4F"/>
              </a:solidFill>
              <a:latin typeface="Muli"/>
              <a:ea typeface="Muli"/>
              <a:cs typeface="Muli"/>
              <a:sym typeface="Muli"/>
            </a:endParaRPr>
          </a:p>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Make analysis tools and services available for remote execution</a:t>
            </a:r>
            <a:endParaRPr sz="2000">
              <a:solidFill>
                <a:srgbClr val="4C4D4F"/>
              </a:solidFill>
              <a:latin typeface="Muli"/>
              <a:ea typeface="Muli"/>
              <a:cs typeface="Muli"/>
              <a:sym typeface="Muli"/>
            </a:endParaRPr>
          </a:p>
          <a:p>
            <a:pPr indent="-355600" lvl="1" marL="914400" marR="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Cloud - EOSC (WP6)</a:t>
            </a:r>
            <a:endParaRPr sz="2000">
              <a:solidFill>
                <a:srgbClr val="4C4D4F"/>
              </a:solidFill>
              <a:latin typeface="Muli"/>
              <a:ea typeface="Muli"/>
              <a:cs typeface="Muli"/>
              <a:sym typeface="Muli"/>
            </a:endParaRPr>
          </a:p>
          <a:p>
            <a:pPr indent="-355600" lvl="1" marL="914400" marR="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Local (each facility)</a:t>
            </a:r>
            <a:endParaRPr sz="2000">
              <a:solidFill>
                <a:srgbClr val="4C4D4F"/>
              </a:solidFill>
              <a:latin typeface="Muli"/>
              <a:ea typeface="Muli"/>
              <a:cs typeface="Muli"/>
              <a:sym typeface="Muli"/>
            </a:endParaRPr>
          </a:p>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Technologies</a:t>
            </a:r>
            <a:endParaRPr sz="2000">
              <a:solidFill>
                <a:srgbClr val="4C4D4F"/>
              </a:solidFill>
              <a:latin typeface="Muli"/>
              <a:ea typeface="Muli"/>
              <a:cs typeface="Muli"/>
              <a:sym typeface="Muli"/>
            </a:endParaRPr>
          </a:p>
          <a:p>
            <a:pPr indent="-355600" lvl="1" marL="914400" marR="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Remote desktop (VISA)</a:t>
            </a:r>
            <a:endParaRPr sz="2000">
              <a:solidFill>
                <a:srgbClr val="4C4D4F"/>
              </a:solidFill>
              <a:latin typeface="Muli"/>
              <a:ea typeface="Muli"/>
              <a:cs typeface="Muli"/>
              <a:sym typeface="Muli"/>
            </a:endParaRPr>
          </a:p>
          <a:p>
            <a:pPr indent="-355600" lvl="1" marL="914400" marR="0" rtl="0" algn="l">
              <a:lnSpc>
                <a:spcPct val="115000"/>
              </a:lnSpc>
              <a:spcBef>
                <a:spcPts val="0"/>
              </a:spcBef>
              <a:spcAft>
                <a:spcPts val="0"/>
              </a:spcAft>
              <a:buClr>
                <a:srgbClr val="666EAE"/>
              </a:buClr>
              <a:buSzPts val="2000"/>
              <a:buFont typeface="Muli"/>
              <a:buChar char="■"/>
            </a:pPr>
            <a:r>
              <a:rPr lang="it-IT" sz="2000">
                <a:solidFill>
                  <a:srgbClr val="4C4D4F"/>
                </a:solidFill>
                <a:latin typeface="Muli"/>
                <a:ea typeface="Muli"/>
                <a:cs typeface="Muli"/>
                <a:sym typeface="Muli"/>
              </a:rPr>
              <a:t>JupyterHub | BinderHub</a:t>
            </a:r>
            <a:endParaRPr sz="2000">
              <a:solidFill>
                <a:srgbClr val="4C4D4F"/>
              </a:solidFill>
              <a:latin typeface="Muli"/>
              <a:ea typeface="Muli"/>
              <a:cs typeface="Muli"/>
              <a:sym typeface="Muli"/>
            </a:endParaRPr>
          </a:p>
          <a:p>
            <a:pPr indent="-355600" lvl="0" marL="457200" marR="0" rtl="0" algn="l">
              <a:lnSpc>
                <a:spcPct val="115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Challenges</a:t>
            </a:r>
            <a:endParaRPr sz="2000">
              <a:solidFill>
                <a:srgbClr val="4C4D4F"/>
              </a:solidFill>
              <a:latin typeface="Muli"/>
              <a:ea typeface="Muli"/>
              <a:cs typeface="Muli"/>
              <a:sym typeface="Muli"/>
            </a:endParaRPr>
          </a:p>
          <a:p>
            <a:pPr indent="-355600" lvl="1" marL="914400" marR="0" rtl="0" algn="l">
              <a:lnSpc>
                <a:spcPct val="115000"/>
              </a:lnSpc>
              <a:spcBef>
                <a:spcPts val="0"/>
              </a:spcBef>
              <a:spcAft>
                <a:spcPts val="0"/>
              </a:spcAft>
              <a:buClr>
                <a:srgbClr val="666EAE"/>
              </a:buClr>
              <a:buSzPts val="2000"/>
              <a:buFont typeface="Tahoma"/>
              <a:buChar char="■"/>
            </a:pPr>
            <a:r>
              <a:rPr lang="it-IT" sz="2000">
                <a:solidFill>
                  <a:srgbClr val="4C4D4F"/>
                </a:solidFill>
                <a:latin typeface="Muli"/>
                <a:ea typeface="Muli"/>
                <a:cs typeface="Muli"/>
                <a:sym typeface="Muli"/>
              </a:rPr>
              <a:t>Software environment + Hardware requirements + </a:t>
            </a:r>
            <a:r>
              <a:rPr b="1" lang="it-IT" sz="2000">
                <a:solidFill>
                  <a:srgbClr val="4C4D4F"/>
                </a:solidFill>
                <a:latin typeface="Muli"/>
                <a:ea typeface="Muli"/>
                <a:cs typeface="Muli"/>
                <a:sym typeface="Muli"/>
              </a:rPr>
              <a:t>Data access</a:t>
            </a:r>
            <a:endParaRPr b="1" sz="2000">
              <a:solidFill>
                <a:srgbClr val="4C4D4F"/>
              </a:solidFill>
              <a:latin typeface="Muli"/>
              <a:ea typeface="Muli"/>
              <a:cs typeface="Muli"/>
              <a:sym typeface="Muli"/>
            </a:endParaRPr>
          </a:p>
          <a:p>
            <a:pPr indent="-355600" lvl="2" marL="1371600" marR="0" rtl="0" algn="l">
              <a:lnSpc>
                <a:spcPct val="115000"/>
              </a:lnSpc>
              <a:spcBef>
                <a:spcPts val="0"/>
              </a:spcBef>
              <a:spcAft>
                <a:spcPts val="0"/>
              </a:spcAft>
              <a:buClr>
                <a:srgbClr val="95B8E3"/>
              </a:buClr>
              <a:buSzPts val="2000"/>
              <a:buFont typeface="Muli"/>
              <a:buChar char="■"/>
            </a:pPr>
            <a:r>
              <a:rPr lang="it-IT" sz="2000">
                <a:solidFill>
                  <a:srgbClr val="4C4D4F"/>
                </a:solidFill>
                <a:latin typeface="Muli"/>
                <a:ea typeface="Muli"/>
                <a:cs typeface="Muli"/>
                <a:sym typeface="Muli"/>
              </a:rPr>
              <a:t>Facility independent </a:t>
            </a:r>
            <a:endParaRPr sz="2000">
              <a:solidFill>
                <a:srgbClr val="4C4D4F"/>
              </a:solidFill>
              <a:latin typeface="Muli"/>
              <a:ea typeface="Muli"/>
              <a:cs typeface="Muli"/>
              <a:sym typeface="Muli"/>
            </a:endParaRPr>
          </a:p>
          <a:p>
            <a:pPr indent="-355600" lvl="2" marL="1371600" marR="0" rtl="0" algn="l">
              <a:lnSpc>
                <a:spcPct val="115000"/>
              </a:lnSpc>
              <a:spcBef>
                <a:spcPts val="0"/>
              </a:spcBef>
              <a:spcAft>
                <a:spcPts val="0"/>
              </a:spcAft>
              <a:buClr>
                <a:srgbClr val="95B8E3"/>
              </a:buClr>
              <a:buSzPts val="2000"/>
              <a:buFont typeface="Muli"/>
              <a:buChar char="■"/>
            </a:pPr>
            <a:r>
              <a:rPr lang="it-IT" sz="2000">
                <a:solidFill>
                  <a:srgbClr val="4C4D4F"/>
                </a:solidFill>
                <a:latin typeface="Muli"/>
                <a:ea typeface="Muli"/>
                <a:cs typeface="Muli"/>
                <a:sym typeface="Muli"/>
              </a:rPr>
              <a:t>Executed in different hardware e.g. IT systems of research facilities, desktop of users, EOSC</a:t>
            </a:r>
            <a:endParaRPr sz="2000">
              <a:solidFill>
                <a:srgbClr val="4C4D4F"/>
              </a:solidFill>
              <a:latin typeface="Muli"/>
              <a:ea typeface="Muli"/>
              <a:cs typeface="Muli"/>
              <a:sym typeface="Muli"/>
            </a:endParaRPr>
          </a:p>
          <a:p>
            <a:pPr indent="0" lvl="0" marL="0" marR="0" rtl="0" algn="l">
              <a:lnSpc>
                <a:spcPct val="115000"/>
              </a:lnSpc>
              <a:spcBef>
                <a:spcPts val="0"/>
              </a:spcBef>
              <a:spcAft>
                <a:spcPts val="0"/>
              </a:spcAft>
              <a:buNone/>
            </a:pPr>
            <a:r>
              <a:t/>
            </a:r>
            <a:endParaRPr sz="2000">
              <a:solidFill>
                <a:srgbClr val="000000"/>
              </a:solidFill>
              <a:latin typeface="Muli"/>
              <a:ea typeface="Muli"/>
              <a:cs typeface="Muli"/>
              <a:sym typeface="Muli"/>
            </a:endParaRPr>
          </a:p>
        </p:txBody>
      </p:sp>
      <p:sp>
        <p:nvSpPr>
          <p:cNvPr id="91" name="Google Shape;91;p14"/>
          <p:cNvSpPr txBox="1"/>
          <p:nvPr/>
        </p:nvSpPr>
        <p:spPr>
          <a:xfrm>
            <a:off x="457200" y="827100"/>
            <a:ext cx="7310100" cy="7200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None/>
            </a:pPr>
            <a:r>
              <a:rPr b="1" lang="it-IT" sz="2800">
                <a:solidFill>
                  <a:srgbClr val="4C4D4F"/>
                </a:solidFill>
                <a:latin typeface="Muli"/>
                <a:ea typeface="Muli"/>
                <a:cs typeface="Muli"/>
                <a:sym typeface="Muli"/>
              </a:rPr>
              <a:t>WP4 at glance</a:t>
            </a:r>
            <a:endParaRPr b="1" sz="2900">
              <a:solidFill>
                <a:srgbClr val="4C4D4F"/>
              </a:solidFill>
              <a:latin typeface="Muli"/>
              <a:ea typeface="Muli"/>
              <a:cs typeface="Muli"/>
              <a:sym typeface="Mul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5"/>
          <p:cNvSpPr txBox="1"/>
          <p:nvPr/>
        </p:nvSpPr>
        <p:spPr>
          <a:xfrm>
            <a:off x="457200" y="827100"/>
            <a:ext cx="8298000" cy="7200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None/>
            </a:pPr>
            <a:r>
              <a:rPr b="1" lang="it-IT" sz="2800">
                <a:solidFill>
                  <a:srgbClr val="4C4D4F"/>
                </a:solidFill>
                <a:latin typeface="Muli"/>
                <a:ea typeface="Muli"/>
                <a:cs typeface="Muli"/>
                <a:sym typeface="Muli"/>
              </a:rPr>
              <a:t>WP4 Roadmap</a:t>
            </a:r>
            <a:r>
              <a:rPr b="1" lang="it-IT" sz="2200">
                <a:solidFill>
                  <a:srgbClr val="4C4D4F"/>
                </a:solidFill>
                <a:latin typeface="Muli"/>
                <a:ea typeface="Muli"/>
                <a:cs typeface="Muli"/>
                <a:sym typeface="Muli"/>
              </a:rPr>
              <a:t> </a:t>
            </a:r>
            <a:r>
              <a:rPr lang="it-IT" sz="2200">
                <a:solidFill>
                  <a:srgbClr val="4C4D4F"/>
                </a:solidFill>
                <a:latin typeface="Muli"/>
                <a:ea typeface="Muli"/>
                <a:cs typeface="Muli"/>
                <a:sym typeface="Muli"/>
              </a:rPr>
              <a:t>(discussed in the last WP4 telco)</a:t>
            </a:r>
            <a:endParaRPr b="1" sz="2200">
              <a:solidFill>
                <a:srgbClr val="4C4D4F"/>
              </a:solidFill>
              <a:latin typeface="Muli"/>
              <a:ea typeface="Muli"/>
              <a:cs typeface="Muli"/>
              <a:sym typeface="Muli"/>
            </a:endParaRPr>
          </a:p>
        </p:txBody>
      </p:sp>
      <p:sp>
        <p:nvSpPr>
          <p:cNvPr id="97" name="Google Shape;97;p15"/>
          <p:cNvSpPr txBox="1"/>
          <p:nvPr/>
        </p:nvSpPr>
        <p:spPr>
          <a:xfrm>
            <a:off x="457200" y="1547100"/>
            <a:ext cx="8807700" cy="4947600"/>
          </a:xfrm>
          <a:prstGeom prst="rect">
            <a:avLst/>
          </a:prstGeom>
          <a:noFill/>
          <a:ln>
            <a:noFill/>
          </a:ln>
        </p:spPr>
        <p:txBody>
          <a:bodyPr anchorCtr="0" anchor="t" bIns="45700" lIns="91425" spcFirstLastPara="1" rIns="91425" wrap="square" tIns="45700">
            <a:noAutofit/>
          </a:bodyPr>
          <a:lstStyle/>
          <a:p>
            <a:pPr indent="-355600" lvl="0" marL="457200" marR="0" rtl="0" algn="l">
              <a:lnSpc>
                <a:spcPct val="150000"/>
              </a:lnSpc>
              <a:spcBef>
                <a:spcPts val="0"/>
              </a:spcBef>
              <a:spcAft>
                <a:spcPts val="0"/>
              </a:spcAft>
              <a:buClr>
                <a:srgbClr val="B5347B"/>
              </a:buClr>
              <a:buSzPts val="2000"/>
              <a:buFont typeface="Muli"/>
              <a:buAutoNum type="arabicPeriod"/>
            </a:pPr>
            <a:r>
              <a:rPr lang="it-IT" sz="2000">
                <a:solidFill>
                  <a:srgbClr val="4C4D4F"/>
                </a:solidFill>
                <a:latin typeface="Muli"/>
                <a:ea typeface="Muli"/>
                <a:cs typeface="Muli"/>
                <a:sym typeface="Muli"/>
              </a:rPr>
              <a:t>Find scientific notebook use cases</a:t>
            </a:r>
            <a:endParaRPr sz="2000">
              <a:solidFill>
                <a:srgbClr val="4C4D4F"/>
              </a:solidFill>
              <a:latin typeface="Muli"/>
              <a:ea typeface="Muli"/>
              <a:cs typeface="Muli"/>
              <a:sym typeface="Muli"/>
            </a:endParaRPr>
          </a:p>
          <a:p>
            <a:pPr indent="-355600" lvl="0" marL="457200" marR="0" rtl="0" algn="l">
              <a:lnSpc>
                <a:spcPct val="150000"/>
              </a:lnSpc>
              <a:spcBef>
                <a:spcPts val="0"/>
              </a:spcBef>
              <a:spcAft>
                <a:spcPts val="0"/>
              </a:spcAft>
              <a:buClr>
                <a:srgbClr val="B5347B"/>
              </a:buClr>
              <a:buSzPts val="2000"/>
              <a:buFont typeface="Muli"/>
              <a:buAutoNum type="arabicPeriod"/>
            </a:pPr>
            <a:r>
              <a:rPr lang="it-IT" sz="2000">
                <a:solidFill>
                  <a:srgbClr val="4C4D4F"/>
                </a:solidFill>
                <a:latin typeface="Muli"/>
                <a:ea typeface="Muli"/>
                <a:cs typeface="Muli"/>
                <a:sym typeface="Muli"/>
              </a:rPr>
              <a:t>Move to BinderHub</a:t>
            </a:r>
            <a:endParaRPr sz="2000">
              <a:solidFill>
                <a:srgbClr val="4C4D4F"/>
              </a:solidFill>
              <a:latin typeface="Muli"/>
              <a:ea typeface="Muli"/>
              <a:cs typeface="Muli"/>
              <a:sym typeface="Muli"/>
            </a:endParaRPr>
          </a:p>
          <a:p>
            <a:pPr indent="-355600" lvl="0" marL="457200" marR="0" rtl="0" algn="l">
              <a:lnSpc>
                <a:spcPct val="150000"/>
              </a:lnSpc>
              <a:spcBef>
                <a:spcPts val="0"/>
              </a:spcBef>
              <a:spcAft>
                <a:spcPts val="0"/>
              </a:spcAft>
              <a:buClr>
                <a:srgbClr val="B5347B"/>
              </a:buClr>
              <a:buSzPts val="2000"/>
              <a:buFont typeface="Tahoma"/>
              <a:buAutoNum type="arabicPeriod"/>
            </a:pPr>
            <a:r>
              <a:rPr lang="it-IT" sz="2000">
                <a:solidFill>
                  <a:srgbClr val="4C4D4F"/>
                </a:solidFill>
                <a:latin typeface="Muli"/>
                <a:ea typeface="Muli"/>
                <a:cs typeface="Muli"/>
                <a:sym typeface="Muli"/>
              </a:rPr>
              <a:t>Facility independent </a:t>
            </a:r>
            <a:r>
              <a:rPr b="1" lang="it-IT" sz="2000">
                <a:solidFill>
                  <a:srgbClr val="4C4D4F"/>
                </a:solidFill>
                <a:latin typeface="Muli"/>
                <a:ea typeface="Muli"/>
                <a:cs typeface="Muli"/>
                <a:sym typeface="Muli"/>
              </a:rPr>
              <a:t>data access</a:t>
            </a:r>
            <a:endParaRPr b="1" sz="2000">
              <a:solidFill>
                <a:srgbClr val="4C4D4F"/>
              </a:solidFill>
              <a:latin typeface="Muli"/>
              <a:ea typeface="Muli"/>
              <a:cs typeface="Muli"/>
              <a:sym typeface="Muli"/>
            </a:endParaRPr>
          </a:p>
          <a:p>
            <a:pPr indent="-355600" lvl="0" marL="457200" rtl="0" algn="l">
              <a:lnSpc>
                <a:spcPct val="150000"/>
              </a:lnSpc>
              <a:spcBef>
                <a:spcPts val="0"/>
              </a:spcBef>
              <a:spcAft>
                <a:spcPts val="0"/>
              </a:spcAft>
              <a:buClr>
                <a:srgbClr val="B5347B"/>
              </a:buClr>
              <a:buSzPts val="2000"/>
              <a:buFont typeface="Muli"/>
              <a:buAutoNum type="arabicPeriod"/>
            </a:pPr>
            <a:r>
              <a:rPr lang="it-IT" sz="2000">
                <a:solidFill>
                  <a:srgbClr val="4C4D4F"/>
                </a:solidFill>
                <a:latin typeface="Muli"/>
                <a:ea typeface="Muli"/>
                <a:cs typeface="Muli"/>
                <a:sym typeface="Muli"/>
              </a:rPr>
              <a:t>Providing small sets of files (fetch data on demand)</a:t>
            </a:r>
            <a:endParaRPr sz="2000">
              <a:solidFill>
                <a:srgbClr val="4C4D4F"/>
              </a:solidFill>
              <a:latin typeface="Muli"/>
              <a:ea typeface="Muli"/>
              <a:cs typeface="Muli"/>
              <a:sym typeface="Muli"/>
            </a:endParaRPr>
          </a:p>
          <a:p>
            <a:pPr indent="-355600" lvl="0" marL="457200" marR="0" rtl="0" algn="l">
              <a:lnSpc>
                <a:spcPct val="150000"/>
              </a:lnSpc>
              <a:spcBef>
                <a:spcPts val="0"/>
              </a:spcBef>
              <a:spcAft>
                <a:spcPts val="0"/>
              </a:spcAft>
              <a:buClr>
                <a:srgbClr val="B5347B"/>
              </a:buClr>
              <a:buSzPts val="2000"/>
              <a:buFont typeface="Muli"/>
              <a:buAutoNum type="arabicPeriod"/>
            </a:pPr>
            <a:r>
              <a:rPr lang="it-IT" sz="2000">
                <a:solidFill>
                  <a:srgbClr val="4C4D4F"/>
                </a:solidFill>
                <a:latin typeface="Muli"/>
                <a:ea typeface="Muli"/>
                <a:cs typeface="Muli"/>
                <a:sym typeface="Muli"/>
              </a:rPr>
              <a:t>Improve modularity (software environment) and performance (hardware)</a:t>
            </a:r>
            <a:endParaRPr sz="2000">
              <a:solidFill>
                <a:srgbClr val="4C4D4F"/>
              </a:solidFill>
              <a:latin typeface="Muli"/>
              <a:ea typeface="Muli"/>
              <a:cs typeface="Muli"/>
              <a:sym typeface="Muli"/>
            </a:endParaRPr>
          </a:p>
          <a:p>
            <a:pPr indent="0" lvl="0" marL="914400" marR="0" rtl="0" algn="l">
              <a:lnSpc>
                <a:spcPct val="150000"/>
              </a:lnSpc>
              <a:spcBef>
                <a:spcPts val="0"/>
              </a:spcBef>
              <a:spcAft>
                <a:spcPts val="0"/>
              </a:spcAft>
              <a:buNone/>
            </a:pPr>
            <a:r>
              <a:t/>
            </a:r>
            <a:endParaRPr sz="2000">
              <a:solidFill>
                <a:srgbClr val="000000"/>
              </a:solidFill>
              <a:latin typeface="Muli"/>
              <a:ea typeface="Muli"/>
              <a:cs typeface="Muli"/>
              <a:sym typeface="Muli"/>
            </a:endParaRPr>
          </a:p>
          <a:p>
            <a:pPr indent="0" lvl="0" marL="0" marR="0" rtl="0" algn="l">
              <a:lnSpc>
                <a:spcPct val="150000"/>
              </a:lnSpc>
              <a:spcBef>
                <a:spcPts val="0"/>
              </a:spcBef>
              <a:spcAft>
                <a:spcPts val="0"/>
              </a:spcAft>
              <a:buNone/>
            </a:pPr>
            <a:r>
              <a:t/>
            </a:r>
            <a:endParaRPr sz="2000">
              <a:solidFill>
                <a:srgbClr val="000000"/>
              </a:solidFill>
              <a:latin typeface="Muli"/>
              <a:ea typeface="Muli"/>
              <a:cs typeface="Muli"/>
              <a:sym typeface="Muli"/>
            </a:endParaRPr>
          </a:p>
        </p:txBody>
      </p:sp>
      <p:sp>
        <p:nvSpPr>
          <p:cNvPr id="98" name="Google Shape;98;p15"/>
          <p:cNvSpPr/>
          <p:nvPr/>
        </p:nvSpPr>
        <p:spPr>
          <a:xfrm>
            <a:off x="946875" y="2406100"/>
            <a:ext cx="4111800" cy="483300"/>
          </a:xfrm>
          <a:prstGeom prst="round2DiagRect">
            <a:avLst>
              <a:gd fmla="val 16667" name="adj1"/>
              <a:gd fmla="val 0" name="adj2"/>
            </a:avLst>
          </a:prstGeom>
          <a:noFill/>
          <a:ln cap="flat" cmpd="sng" w="38100">
            <a:solidFill>
              <a:srgbClr val="B5347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6"/>
          <p:cNvSpPr txBox="1"/>
          <p:nvPr/>
        </p:nvSpPr>
        <p:spPr>
          <a:xfrm>
            <a:off x="457200" y="827100"/>
            <a:ext cx="8298000" cy="7200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None/>
            </a:pPr>
            <a:r>
              <a:rPr b="1" lang="it-IT" sz="2800">
                <a:solidFill>
                  <a:srgbClr val="4C4D4F"/>
                </a:solidFill>
                <a:latin typeface="Muli"/>
                <a:ea typeface="Muli"/>
                <a:cs typeface="Muli"/>
                <a:sym typeface="Muli"/>
              </a:rPr>
              <a:t>Discussion</a:t>
            </a:r>
            <a:endParaRPr b="1" sz="2200">
              <a:solidFill>
                <a:srgbClr val="4C4D4F"/>
              </a:solidFill>
              <a:latin typeface="Muli"/>
              <a:ea typeface="Muli"/>
              <a:cs typeface="Muli"/>
              <a:sym typeface="Muli"/>
            </a:endParaRPr>
          </a:p>
        </p:txBody>
      </p:sp>
      <p:sp>
        <p:nvSpPr>
          <p:cNvPr id="104" name="Google Shape;104;p16"/>
          <p:cNvSpPr txBox="1"/>
          <p:nvPr/>
        </p:nvSpPr>
        <p:spPr>
          <a:xfrm>
            <a:off x="457200" y="1547100"/>
            <a:ext cx="8807700" cy="4420500"/>
          </a:xfrm>
          <a:prstGeom prst="rect">
            <a:avLst/>
          </a:prstGeom>
          <a:noFill/>
          <a:ln>
            <a:noFill/>
          </a:ln>
        </p:spPr>
        <p:txBody>
          <a:bodyPr anchorCtr="0" anchor="t" bIns="45700" lIns="91425" spcFirstLastPara="1" rIns="91425" wrap="square" tIns="45700">
            <a:noAutofit/>
          </a:bodyPr>
          <a:lstStyle/>
          <a:p>
            <a:pPr indent="-355600" lvl="0" marL="457200" marR="0" rtl="0" algn="l">
              <a:lnSpc>
                <a:spcPct val="15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Portal to select data sets and analysis methods</a:t>
            </a:r>
            <a:endParaRPr sz="2000">
              <a:solidFill>
                <a:srgbClr val="4C4D4F"/>
              </a:solidFill>
              <a:latin typeface="Muli"/>
              <a:ea typeface="Muli"/>
              <a:cs typeface="Muli"/>
              <a:sym typeface="Muli"/>
            </a:endParaRPr>
          </a:p>
          <a:p>
            <a:pPr indent="-355600" lvl="1" marL="914400" marR="0" rtl="0" algn="l">
              <a:lnSpc>
                <a:spcPct val="150000"/>
              </a:lnSpc>
              <a:spcBef>
                <a:spcPts val="0"/>
              </a:spcBef>
              <a:spcAft>
                <a:spcPts val="0"/>
              </a:spcAft>
              <a:buClr>
                <a:srgbClr val="666EAE"/>
              </a:buClr>
              <a:buSzPts val="2000"/>
              <a:buFont typeface="Tahoma"/>
              <a:buChar char="■"/>
            </a:pPr>
            <a:r>
              <a:rPr lang="it-IT" sz="2000">
                <a:solidFill>
                  <a:srgbClr val="4C4D4F"/>
                </a:solidFill>
                <a:latin typeface="Muli"/>
                <a:ea typeface="Muli"/>
                <a:cs typeface="Muli"/>
                <a:sym typeface="Muli"/>
              </a:rPr>
              <a:t>Is this part of </a:t>
            </a:r>
            <a:r>
              <a:rPr b="1" lang="it-IT" sz="2000">
                <a:solidFill>
                  <a:srgbClr val="4C4D4F"/>
                </a:solidFill>
                <a:latin typeface="Muli"/>
                <a:ea typeface="Muli"/>
                <a:cs typeface="Muli"/>
                <a:sym typeface="Muli"/>
              </a:rPr>
              <a:t>T3.2</a:t>
            </a:r>
            <a:r>
              <a:rPr lang="it-IT" sz="2000">
                <a:solidFill>
                  <a:srgbClr val="4C4D4F"/>
                </a:solidFill>
                <a:latin typeface="Muli"/>
                <a:ea typeface="Muli"/>
                <a:cs typeface="Muli"/>
                <a:sym typeface="Muli"/>
              </a:rPr>
              <a:t>? Provisioning Federated Search</a:t>
            </a:r>
            <a:endParaRPr sz="2000">
              <a:solidFill>
                <a:srgbClr val="4C4D4F"/>
              </a:solidFill>
              <a:latin typeface="Muli"/>
              <a:ea typeface="Muli"/>
              <a:cs typeface="Muli"/>
              <a:sym typeface="Muli"/>
            </a:endParaRPr>
          </a:p>
          <a:p>
            <a:pPr indent="-355600" lvl="1" marL="914400" marR="0" rtl="0" algn="l">
              <a:lnSpc>
                <a:spcPct val="150000"/>
              </a:lnSpc>
              <a:spcBef>
                <a:spcPts val="0"/>
              </a:spcBef>
              <a:spcAft>
                <a:spcPts val="0"/>
              </a:spcAft>
              <a:buClr>
                <a:srgbClr val="666EAE"/>
              </a:buClr>
              <a:buSzPts val="2000"/>
              <a:buFont typeface="Tahoma"/>
              <a:buChar char="■"/>
            </a:pPr>
            <a:r>
              <a:rPr lang="it-IT" sz="2000">
                <a:solidFill>
                  <a:srgbClr val="4C4D4F"/>
                </a:solidFill>
                <a:latin typeface="Muli"/>
                <a:ea typeface="Muli"/>
                <a:cs typeface="Muli"/>
                <a:sym typeface="Muli"/>
              </a:rPr>
              <a:t>Where is the </a:t>
            </a:r>
            <a:r>
              <a:rPr b="1" lang="it-IT" sz="2000">
                <a:solidFill>
                  <a:srgbClr val="4C4D4F"/>
                </a:solidFill>
                <a:latin typeface="Muli"/>
                <a:ea typeface="Muli"/>
                <a:cs typeface="Muli"/>
                <a:sym typeface="Muli"/>
              </a:rPr>
              <a:t>common portal</a:t>
            </a:r>
            <a:r>
              <a:rPr lang="it-IT" sz="2000">
                <a:solidFill>
                  <a:srgbClr val="4C4D4F"/>
                </a:solidFill>
                <a:latin typeface="Muli"/>
                <a:ea typeface="Muli"/>
                <a:cs typeface="Muli"/>
                <a:sym typeface="Muli"/>
              </a:rPr>
              <a:t> that offers multiple Notebooks for analysis of a particular data set?</a:t>
            </a:r>
            <a:endParaRPr sz="2000">
              <a:solidFill>
                <a:srgbClr val="4C4D4F"/>
              </a:solidFill>
              <a:latin typeface="Muli"/>
              <a:ea typeface="Muli"/>
              <a:cs typeface="Muli"/>
              <a:sym typeface="Muli"/>
            </a:endParaRPr>
          </a:p>
          <a:p>
            <a:pPr indent="-355600" lvl="1" marL="914400" marR="0" rtl="0" algn="l">
              <a:lnSpc>
                <a:spcPct val="150000"/>
              </a:lnSpc>
              <a:spcBef>
                <a:spcPts val="0"/>
              </a:spcBef>
              <a:spcAft>
                <a:spcPts val="0"/>
              </a:spcAft>
              <a:buClr>
                <a:srgbClr val="666EAE"/>
              </a:buClr>
              <a:buSzPts val="2000"/>
              <a:buFont typeface="Tahoma"/>
              <a:buChar char="■"/>
            </a:pPr>
            <a:r>
              <a:rPr lang="it-IT" sz="2000">
                <a:solidFill>
                  <a:srgbClr val="4C4D4F"/>
                </a:solidFill>
                <a:latin typeface="Muli"/>
                <a:ea typeface="Muli"/>
                <a:cs typeface="Muli"/>
                <a:sym typeface="Muli"/>
              </a:rPr>
              <a:t>Could this be a </a:t>
            </a:r>
            <a:r>
              <a:rPr b="1" lang="it-IT" sz="2000">
                <a:solidFill>
                  <a:srgbClr val="4C4D4F"/>
                </a:solidFill>
                <a:latin typeface="Muli"/>
                <a:ea typeface="Muli"/>
                <a:cs typeface="Muli"/>
                <a:sym typeface="Muli"/>
              </a:rPr>
              <a:t>link (URL)</a:t>
            </a:r>
            <a:r>
              <a:rPr lang="it-IT" sz="2000">
                <a:solidFill>
                  <a:srgbClr val="4C4D4F"/>
                </a:solidFill>
                <a:latin typeface="Muli"/>
                <a:ea typeface="Muli"/>
                <a:cs typeface="Muli"/>
                <a:sym typeface="Muli"/>
              </a:rPr>
              <a:t> in the RIs </a:t>
            </a:r>
            <a:r>
              <a:rPr b="1" lang="it-IT" sz="2000">
                <a:solidFill>
                  <a:srgbClr val="4C4D4F"/>
                </a:solidFill>
                <a:latin typeface="Muli"/>
                <a:ea typeface="Muli"/>
                <a:cs typeface="Muli"/>
                <a:sym typeface="Muli"/>
              </a:rPr>
              <a:t>data catalogue</a:t>
            </a:r>
            <a:r>
              <a:rPr lang="it-IT" sz="2000">
                <a:solidFill>
                  <a:srgbClr val="4C4D4F"/>
                </a:solidFill>
                <a:latin typeface="Muli"/>
                <a:ea typeface="Muli"/>
                <a:cs typeface="Muli"/>
                <a:sym typeface="Muli"/>
              </a:rPr>
              <a:t> (scicat, icat) that shows data sets from all PaNOSC facilities?</a:t>
            </a:r>
            <a:endParaRPr sz="2000">
              <a:solidFill>
                <a:srgbClr val="4C4D4F"/>
              </a:solidFill>
              <a:latin typeface="Muli"/>
              <a:ea typeface="Muli"/>
              <a:cs typeface="Muli"/>
              <a:sym typeface="Muli"/>
            </a:endParaRPr>
          </a:p>
          <a:p>
            <a:pPr indent="0" lvl="0" marL="0" marR="0" rtl="0" algn="l">
              <a:lnSpc>
                <a:spcPct val="150000"/>
              </a:lnSpc>
              <a:spcBef>
                <a:spcPts val="0"/>
              </a:spcBef>
              <a:spcAft>
                <a:spcPts val="0"/>
              </a:spcAft>
              <a:buNone/>
            </a:pPr>
            <a:r>
              <a:t/>
            </a:r>
            <a:endParaRPr sz="2000">
              <a:solidFill>
                <a:srgbClr val="4C4D4F"/>
              </a:solidFill>
              <a:latin typeface="Muli"/>
              <a:ea typeface="Muli"/>
              <a:cs typeface="Muli"/>
              <a:sym typeface="Mul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7"/>
          <p:cNvSpPr txBox="1"/>
          <p:nvPr/>
        </p:nvSpPr>
        <p:spPr>
          <a:xfrm>
            <a:off x="457200" y="1547100"/>
            <a:ext cx="7609500" cy="3716100"/>
          </a:xfrm>
          <a:prstGeom prst="rect">
            <a:avLst/>
          </a:prstGeom>
          <a:noFill/>
          <a:ln>
            <a:noFill/>
          </a:ln>
        </p:spPr>
        <p:txBody>
          <a:bodyPr anchorCtr="0" anchor="t" bIns="45700" lIns="91425" spcFirstLastPara="1" rIns="91425" wrap="square" tIns="45700">
            <a:noAutofit/>
          </a:bodyPr>
          <a:lstStyle/>
          <a:p>
            <a:pPr indent="-355600" lvl="0" marL="457200" marR="0" rtl="0" algn="l">
              <a:lnSpc>
                <a:spcPct val="20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WP6 at a glance</a:t>
            </a:r>
            <a:endParaRPr sz="2000">
              <a:solidFill>
                <a:srgbClr val="4C4D4F"/>
              </a:solidFill>
              <a:latin typeface="Muli"/>
              <a:ea typeface="Muli"/>
              <a:cs typeface="Muli"/>
              <a:sym typeface="Muli"/>
            </a:endParaRPr>
          </a:p>
          <a:p>
            <a:pPr indent="-355600" lvl="0" marL="457200" marR="0" rtl="0" algn="l">
              <a:lnSpc>
                <a:spcPct val="20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WP6 update</a:t>
            </a:r>
            <a:endParaRPr sz="2000">
              <a:solidFill>
                <a:srgbClr val="4C4D4F"/>
              </a:solidFill>
              <a:latin typeface="Muli"/>
              <a:ea typeface="Muli"/>
              <a:cs typeface="Muli"/>
              <a:sym typeface="Muli"/>
            </a:endParaRPr>
          </a:p>
          <a:p>
            <a:pPr indent="-355600" lvl="0" marL="457200" marR="0" rtl="0" algn="l">
              <a:lnSpc>
                <a:spcPct val="200000"/>
              </a:lnSpc>
              <a:spcBef>
                <a:spcPts val="0"/>
              </a:spcBef>
              <a:spcAft>
                <a:spcPts val="0"/>
              </a:spcAft>
              <a:buClr>
                <a:srgbClr val="B5347B"/>
              </a:buClr>
              <a:buSzPts val="2000"/>
              <a:buFont typeface="Muli"/>
              <a:buChar char="■"/>
            </a:pPr>
            <a:r>
              <a:rPr lang="it-IT" sz="2000">
                <a:solidFill>
                  <a:srgbClr val="4C4D4F"/>
                </a:solidFill>
                <a:latin typeface="Muli"/>
                <a:ea typeface="Muli"/>
                <a:cs typeface="Muli"/>
                <a:sym typeface="Muli"/>
              </a:rPr>
              <a:t>Discussion</a:t>
            </a:r>
            <a:endParaRPr sz="2000">
              <a:solidFill>
                <a:srgbClr val="4C4D4F"/>
              </a:solidFill>
              <a:latin typeface="Muli"/>
              <a:ea typeface="Muli"/>
              <a:cs typeface="Muli"/>
              <a:sym typeface="Muli"/>
            </a:endParaRPr>
          </a:p>
          <a:p>
            <a:pPr indent="0" lvl="0" marL="0" marR="0" rtl="0" algn="l">
              <a:lnSpc>
                <a:spcPct val="200000"/>
              </a:lnSpc>
              <a:spcBef>
                <a:spcPts val="0"/>
              </a:spcBef>
              <a:spcAft>
                <a:spcPts val="0"/>
              </a:spcAft>
              <a:buNone/>
            </a:pPr>
            <a:r>
              <a:t/>
            </a:r>
            <a:endParaRPr sz="2000">
              <a:solidFill>
                <a:srgbClr val="000000"/>
              </a:solidFill>
              <a:latin typeface="Muli"/>
              <a:ea typeface="Muli"/>
              <a:cs typeface="Muli"/>
              <a:sym typeface="Muli"/>
            </a:endParaRPr>
          </a:p>
        </p:txBody>
      </p:sp>
      <p:sp>
        <p:nvSpPr>
          <p:cNvPr id="110" name="Google Shape;110;p17"/>
          <p:cNvSpPr txBox="1"/>
          <p:nvPr/>
        </p:nvSpPr>
        <p:spPr>
          <a:xfrm>
            <a:off x="457200" y="827100"/>
            <a:ext cx="7383600" cy="7200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None/>
            </a:pPr>
            <a:r>
              <a:rPr b="1" lang="it-IT" sz="2800">
                <a:solidFill>
                  <a:srgbClr val="4C4D4F"/>
                </a:solidFill>
                <a:latin typeface="Muli"/>
                <a:ea typeface="Muli"/>
                <a:cs typeface="Muli"/>
                <a:sym typeface="Muli"/>
              </a:rPr>
              <a:t>Outline </a:t>
            </a:r>
            <a:r>
              <a:rPr lang="it-IT" sz="2000">
                <a:solidFill>
                  <a:srgbClr val="4C4D4F"/>
                </a:solidFill>
                <a:latin typeface="Muli"/>
                <a:ea typeface="Muli"/>
                <a:cs typeface="Muli"/>
                <a:sym typeface="Muli"/>
              </a:rPr>
              <a:t>(Connection with WP6 )</a:t>
            </a:r>
            <a:endParaRPr sz="2000">
              <a:solidFill>
                <a:srgbClr val="4C4D4F"/>
              </a:solidFill>
              <a:latin typeface="Muli"/>
              <a:ea typeface="Muli"/>
              <a:cs typeface="Muli"/>
              <a:sym typeface="Mul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