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13"/>
  </p:notesMasterIdLst>
  <p:sldIdLst>
    <p:sldId id="349" r:id="rId3"/>
    <p:sldId id="350" r:id="rId4"/>
    <p:sldId id="351" r:id="rId5"/>
    <p:sldId id="267" r:id="rId6"/>
    <p:sldId id="264" r:id="rId7"/>
    <p:sldId id="265" r:id="rId8"/>
    <p:sldId id="266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FBFBF"/>
    <a:srgbClr val="1E9FDB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42" autoAdjust="0"/>
    <p:restoredTop sz="93243" autoAdjust="0"/>
  </p:normalViewPr>
  <p:slideViewPr>
    <p:cSldViewPr>
      <p:cViewPr varScale="1">
        <p:scale>
          <a:sx n="78" d="100"/>
          <a:sy n="78" d="100"/>
        </p:scale>
        <p:origin x="184" y="896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2019-05-06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C527-CC50-4044-B710-0AACE057FF9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9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06/05/2019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2019-05-06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2019-05-06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2019-05-06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2019-05-06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2019-05-06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2019-05-06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2019-05-06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2019-05-06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2019-05-06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2019-05-06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06/05/2019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C3D-0AE0-4A2F-BA90-507D724224BA}" type="datetimeFigureOut">
              <a:rPr lang="en-GB" smtClean="0"/>
              <a:pPr/>
              <a:t>06/05/2019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5F46-B44F-44D5-83E9-A09194507E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40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C3D-0AE0-4A2F-BA90-507D724224BA}" type="datetimeFigureOut">
              <a:rPr lang="en-GB" smtClean="0"/>
              <a:pPr/>
              <a:t>06/05/2019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5F46-B44F-44D5-83E9-A09194507E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4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C3D-0AE0-4A2F-BA90-507D724224BA}" type="datetimeFigureOut">
              <a:rPr lang="en-GB" smtClean="0"/>
              <a:pPr/>
              <a:t>06/05/2019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5F46-B44F-44D5-83E9-A09194507E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2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C3D-0AE0-4A2F-BA90-507D724224BA}" type="datetimeFigureOut">
              <a:rPr lang="en-GB" smtClean="0"/>
              <a:pPr/>
              <a:t>06/05/2019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5F46-B44F-44D5-83E9-A09194507E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33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06/05/2019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2019-05-06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defTabSz="315314"/>
            <a:r>
              <a:rPr lang="en-GB" sz="4000" b="1" dirty="0">
                <a:solidFill>
                  <a:srgbClr val="FFFFFF"/>
                </a:solidFill>
              </a:rPr>
              <a:t>Brief introduction to Bayes’ theorem</a:t>
            </a:r>
            <a:br>
              <a:rPr lang="en-GB" b="1" dirty="0">
                <a:solidFill>
                  <a:srgbClr val="FFFFFF"/>
                </a:solidFill>
              </a:rPr>
            </a:b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defTabSz="315314"/>
            <a:endParaRPr lang="en-GB" sz="2400" b="1" dirty="0">
              <a:solidFill>
                <a:prstClr val="white"/>
              </a:solidFill>
            </a:endParaRPr>
          </a:p>
          <a:p>
            <a:pPr defTabSz="315314"/>
            <a:r>
              <a:rPr lang="sv-SE" sz="1800" dirty="0">
                <a:solidFill>
                  <a:srgbClr val="FFFFFF"/>
                </a:solidFill>
              </a:rPr>
              <a:t>Alex Holmes </a:t>
            </a:r>
          </a:p>
          <a:p>
            <a:pPr defTabSz="315314"/>
            <a:endParaRPr lang="sv-SE" sz="1800" dirty="0">
              <a:solidFill>
                <a:srgbClr val="FFFFFF"/>
              </a:solidFill>
            </a:endParaRPr>
          </a:p>
          <a:p>
            <a:pPr defTabSz="315314"/>
            <a:endParaRPr lang="en-US" sz="1400" dirty="0">
              <a:solidFill>
                <a:prstClr val="white"/>
              </a:solidFill>
            </a:endParaRP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European Spallation Source ERIC</a:t>
            </a: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Date</a:t>
            </a:r>
            <a:endParaRPr lang="en-GB" sz="1200" dirty="0">
              <a:solidFill>
                <a:srgbClr val="FFFFFF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151785" y="332657"/>
          <a:ext cx="2884487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3" imgW="1206500" imgH="482600" progId="Equation.3">
                  <p:embed/>
                </p:oleObj>
              </mc:Choice>
              <mc:Fallback>
                <p:oleObj name="Equation" r:id="rId3" imgW="1206500" imgH="4826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785" y="332657"/>
                        <a:ext cx="2884487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211638" y="2620964"/>
          <a:ext cx="2430462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5" imgW="1016000" imgH="457200" progId="Equation.3">
                  <p:embed/>
                </p:oleObj>
              </mc:Choice>
              <mc:Fallback>
                <p:oleObj name="Equation" r:id="rId5" imgW="1016000" imgH="4572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620964"/>
                        <a:ext cx="2430462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2"/>
          <p:cNvGraphicFramePr>
            <a:graphicFrameLocks noChangeAspect="1"/>
          </p:cNvGraphicFramePr>
          <p:nvPr>
            <p:extLst/>
          </p:nvPr>
        </p:nvGraphicFramePr>
        <p:xfrm>
          <a:off x="2936875" y="5070475"/>
          <a:ext cx="5314950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7" imgW="2222500" imgH="673100" progId="Equation.3">
                  <p:embed/>
                </p:oleObj>
              </mc:Choice>
              <mc:Fallback>
                <p:oleObj name="Equation" r:id="rId7" imgW="2222500" imgH="673100" progId="Equation.3">
                  <p:embed/>
                  <p:pic>
                    <p:nvPicPr>
                      <p:cNvPr id="471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75" y="5070475"/>
                        <a:ext cx="5314950" cy="160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760296" y="69269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(1)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470400" y="1589088"/>
            <a:ext cx="4793952" cy="1092200"/>
            <a:chOff x="2946400" y="1589088"/>
            <a:chExt cx="4793952" cy="109220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2946400" y="1589088"/>
            <a:ext cx="2246313" cy="1092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5" name="Equation" r:id="rId9" imgW="939800" imgH="457200" progId="Equation.3">
                    <p:embed/>
                  </p:oleObj>
                </mc:Choice>
                <mc:Fallback>
                  <p:oleObj name="Equation" r:id="rId9" imgW="939800" imgH="457200" progId="Equation.3">
                    <p:embed/>
                    <p:pic>
                      <p:nvPicPr>
                        <p:cNvPr id="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6400" y="1589088"/>
                          <a:ext cx="2246313" cy="1092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7236296" y="191683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(2)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760296" y="30689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(3)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60296" y="6093296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(5)</a:t>
            </a:r>
            <a:endParaRPr lang="en-GB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3838576" y="3844925"/>
          <a:ext cx="3217863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11" imgW="1346200" imgH="457200" progId="Equation.3">
                  <p:embed/>
                </p:oleObj>
              </mc:Choice>
              <mc:Fallback>
                <p:oleObj name="Equation" r:id="rId11" imgW="1346200" imgH="45720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76" y="3844925"/>
                        <a:ext cx="3217863" cy="1093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760296" y="43651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176793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meaning of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A statement X is true or false</a:t>
            </a:r>
          </a:p>
          <a:p>
            <a:endParaRPr lang="en-GB" sz="2800" dirty="0"/>
          </a:p>
          <a:p>
            <a:r>
              <a:rPr lang="en-GB" sz="2800" dirty="0"/>
              <a:t>The probability P(X) is the subjective belief in whether something is true or not.  It is real number between 0 (definitely false)  and 1 (definitely true). </a:t>
            </a:r>
          </a:p>
          <a:p>
            <a:endParaRPr lang="en-GB" sz="2800" dirty="0"/>
          </a:p>
          <a:p>
            <a:r>
              <a:rPr lang="en-GB" sz="2800" dirty="0"/>
              <a:t>Conditional probability P(X|Y) is the probability of X given that Y is true.</a:t>
            </a:r>
          </a:p>
          <a:p>
            <a:endParaRPr lang="en-GB" sz="2800" dirty="0"/>
          </a:p>
          <a:p>
            <a:r>
              <a:rPr lang="en-GB" sz="2800" dirty="0"/>
              <a:t>Joint probability P(X,Y) is the probability that both X and Y are true.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37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EB724-B990-5C48-B644-8DB4E7F2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6646"/>
            <a:ext cx="9518848" cy="562074"/>
          </a:xfrm>
        </p:spPr>
        <p:txBody>
          <a:bodyPr/>
          <a:lstStyle/>
          <a:p>
            <a:r>
              <a:rPr lang="en-GB" dirty="0"/>
              <a:t>Bayes’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7E422-9A44-5E45-B3FE-9CE2570F6B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81000"/>
                <a:ext cx="9662864" cy="4345166"/>
              </a:xfrm>
            </p:spPr>
            <p:txBody>
              <a:bodyPr/>
              <a:lstStyle/>
              <a:p>
                <a:r>
                  <a:rPr lang="en-GB" sz="2800" dirty="0"/>
                  <a:t>Consider the joint probability of two events X and Y</a:t>
                </a:r>
              </a:p>
              <a:p>
                <a:endParaRPr lang="en-GB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br>
                  <a:rPr lang="en-US" sz="2400" b="0" dirty="0"/>
                </a:br>
                <a:br>
                  <a:rPr lang="en-US" sz="2400" b="0" dirty="0"/>
                </a:br>
                <a:br>
                  <a:rPr lang="en-US" sz="2400" b="0" dirty="0"/>
                </a:br>
                <a:br>
                  <a:rPr lang="en-US" sz="2400" b="0" dirty="0"/>
                </a:br>
                <a:endParaRPr lang="en-GB" sz="2400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7E422-9A44-5E45-B3FE-9CE2570F6B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81000"/>
                <a:ext cx="9662864" cy="4345166"/>
              </a:xfrm>
              <a:blipFill>
                <a:blip r:embed="rId2"/>
                <a:stretch>
                  <a:fillRect l="-1183" t="-1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6AF13-EF71-E04A-921C-A011D34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C7373-5735-7341-A05F-BED8817AF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F57C3A-0F2E-3240-9A59-06B81F865194}"/>
              </a:ext>
            </a:extLst>
          </p:cNvPr>
          <p:cNvSpPr/>
          <p:nvPr/>
        </p:nvSpPr>
        <p:spPr>
          <a:xfrm>
            <a:off x="8772050" y="2924944"/>
            <a:ext cx="1656184" cy="1296144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4E7124-44C9-FD48-8627-67124810C036}"/>
              </a:ext>
            </a:extLst>
          </p:cNvPr>
          <p:cNvSpPr/>
          <p:nvPr/>
        </p:nvSpPr>
        <p:spPr>
          <a:xfrm>
            <a:off x="9924178" y="2924944"/>
            <a:ext cx="1800200" cy="1368152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32228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Content Placeholder 3"/>
          <p:cNvGraphicFramePr>
            <a:graphicFrameLocks noChangeAspect="1"/>
          </p:cNvGraphicFramePr>
          <p:nvPr/>
        </p:nvGraphicFramePr>
        <p:xfrm>
          <a:off x="3071665" y="2492897"/>
          <a:ext cx="5586413" cy="256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2044440" imgH="939600" progId="Equation.3">
                  <p:embed/>
                </p:oleObj>
              </mc:Choice>
              <mc:Fallback>
                <p:oleObj name="Equation" r:id="rId3" imgW="2044440" imgH="939600" progId="Equation.3">
                  <p:embed/>
                  <p:pic>
                    <p:nvPicPr>
                      <p:cNvPr id="307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665" y="2492897"/>
                        <a:ext cx="5586413" cy="2566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Bayes</a:t>
            </a:r>
            <a:r>
              <a:rPr lang="en-GB" dirty="0"/>
              <a:t>’ Theorem IS Science!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5A555-70E8-944E-AD31-3BE48FCE11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44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Bayes</a:t>
            </a:r>
            <a:r>
              <a:rPr lang="en-GB" dirty="0"/>
              <a:t>’ Theorem: A Historical Digression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411" y="2544972"/>
            <a:ext cx="3719599" cy="156966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dirty="0"/>
              <a:t>First discovered by Reverend Thomas </a:t>
            </a:r>
            <a:r>
              <a:rPr lang="en-GB" sz="2400" dirty="0" err="1"/>
              <a:t>Bayes</a:t>
            </a:r>
            <a:r>
              <a:rPr lang="en-GB" sz="2400" dirty="0"/>
              <a:t> in the 1740s and promptly forgotten.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2F35C-908F-6B43-A872-C35DCD397A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875" y="1470025"/>
            <a:ext cx="21431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112224" y="3911356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Probably not Thomas </a:t>
            </a:r>
            <a:r>
              <a:rPr lang="en-GB" sz="2400" dirty="0" err="1"/>
              <a:t>Bayes</a:t>
            </a:r>
            <a:r>
              <a:rPr lang="en-GB" sz="2400" dirty="0"/>
              <a:t> </a:t>
            </a:r>
            <a:br>
              <a:rPr lang="en-GB" sz="2400" dirty="0"/>
            </a:br>
            <a:r>
              <a:rPr lang="en-GB" sz="2400" dirty="0"/>
              <a:t> (c. 1701 – 1761)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766788"/>
            <a:ext cx="3134746" cy="4737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0144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7731" y="251792"/>
            <a:ext cx="20955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09323" y="304810"/>
            <a:ext cx="52478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2800" dirty="0"/>
              <a:t>Most of the hard work done by Laplace, who used it to calculate the masses of Jupiter and Saturn to within 1% (amongst other things)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9393" y="3604386"/>
            <a:ext cx="23812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902769" y="3783495"/>
            <a:ext cx="39690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3200" dirty="0"/>
              <a:t>Used by </a:t>
            </a:r>
            <a:r>
              <a:rPr lang="en-GB" sz="3200" dirty="0" err="1"/>
              <a:t>Poincaré</a:t>
            </a:r>
            <a:r>
              <a:rPr lang="en-GB" sz="3200" dirty="0"/>
              <a:t> to help acquit Dreyfus (1899)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42716" y="2555221"/>
            <a:ext cx="3715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Pierre-Simon Laplace (1749-1827)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48524" y="6080300"/>
            <a:ext cx="3011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Alfred Dreyfus </a:t>
            </a:r>
            <a:r>
              <a:rPr lang="en-GB" sz="2000"/>
              <a:t>(1859-1935</a:t>
            </a:r>
            <a:r>
              <a:rPr lang="en-GB" sz="2000" dirty="0"/>
              <a:t>)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7095" y="3339547"/>
            <a:ext cx="2043588" cy="2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960947" y="6173064"/>
            <a:ext cx="3313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Jules Henri </a:t>
            </a:r>
            <a:r>
              <a:rPr lang="en-GB" dirty="0" err="1"/>
              <a:t>Poincaré</a:t>
            </a:r>
            <a:r>
              <a:rPr lang="en-GB" dirty="0"/>
              <a:t> (1854–1912)</a:t>
            </a:r>
          </a:p>
        </p:txBody>
      </p:sp>
    </p:spTree>
    <p:extLst>
      <p:ext uri="{BB962C8B-B14F-4D97-AF65-F5344CB8AC3E}">
        <p14:creationId xmlns:p14="http://schemas.microsoft.com/office/powerpoint/2010/main" val="215141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6149" y="462583"/>
            <a:ext cx="2174350" cy="27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287081" y="662610"/>
            <a:ext cx="6036362" cy="250466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3200" dirty="0"/>
              <a:t>World War II:</a:t>
            </a:r>
          </a:p>
          <a:p>
            <a:pPr>
              <a:spcBef>
                <a:spcPct val="20000"/>
              </a:spcBef>
              <a:defRPr/>
            </a:pPr>
            <a:r>
              <a:rPr lang="en-GB" sz="3200" dirty="0"/>
              <a:t>Alan Turing uses </a:t>
            </a:r>
            <a:r>
              <a:rPr lang="en-GB" sz="3200" dirty="0" err="1"/>
              <a:t>Bayes</a:t>
            </a:r>
            <a:r>
              <a:rPr lang="en-GB" sz="3200" dirty="0"/>
              <a:t>’ theorem to decode the Enigma, but its use is classified after the war.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4326" y="3415495"/>
            <a:ext cx="2415622" cy="321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03919" y="3297342"/>
            <a:ext cx="2538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Alan Turing (1912 –1954)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36035" y="4074540"/>
            <a:ext cx="59634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GB" sz="2800" dirty="0" err="1"/>
              <a:t>Bayes</a:t>
            </a:r>
            <a:r>
              <a:rPr lang="en-GB" sz="2800" dirty="0"/>
              <a:t> becomes taboo amongst statisticians (who hated the “subjectivity”), but the knowledge is kept alive by physicists, business schools, computer scientists and the military (because it works).</a:t>
            </a:r>
          </a:p>
        </p:txBody>
      </p:sp>
    </p:spTree>
    <p:extLst>
      <p:ext uri="{BB962C8B-B14F-4D97-AF65-F5344CB8AC3E}">
        <p14:creationId xmlns:p14="http://schemas.microsoft.com/office/powerpoint/2010/main" val="11975856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Content Placeholder 3"/>
          <p:cNvGraphicFramePr>
            <a:graphicFrameLocks noChangeAspect="1"/>
          </p:cNvGraphicFramePr>
          <p:nvPr>
            <p:extLst/>
          </p:nvPr>
        </p:nvGraphicFramePr>
        <p:xfrm>
          <a:off x="3103563" y="1928814"/>
          <a:ext cx="5967412" cy="374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3" imgW="2349500" imgH="1473200" progId="Equation.3">
                  <p:embed/>
                </p:oleObj>
              </mc:Choice>
              <mc:Fallback>
                <p:oleObj name="Equation" r:id="rId3" imgW="2349500" imgH="1473200" progId="Equation.3">
                  <p:embed/>
                  <p:pic>
                    <p:nvPicPr>
                      <p:cNvPr id="4098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928814"/>
                        <a:ext cx="5967412" cy="3741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Bayes</a:t>
            </a:r>
            <a:r>
              <a:rPr lang="en-GB" dirty="0"/>
              <a:t>’ theorem: a more complete version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ECF479-D0D6-1740-A298-BB516FD869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703445" y="1775789"/>
            <a:ext cx="1515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posterior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28384" y="2107095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prior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89984" y="1563756"/>
            <a:ext cx="1598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likelihood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0537" y="3260033"/>
            <a:ext cx="1490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evidence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28384" y="5679708"/>
            <a:ext cx="3595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en-GB" sz="2400" dirty="0"/>
              <a:t>= data</a:t>
            </a:r>
          </a:p>
          <a:p>
            <a:pPr>
              <a:buFont typeface="Symbol"/>
              <a:buChar char="q"/>
            </a:pPr>
            <a:r>
              <a:rPr lang="en-GB" sz="2400" dirty="0">
                <a:latin typeface="+mj-lt"/>
              </a:rPr>
              <a:t> = parameters</a:t>
            </a:r>
          </a:p>
          <a:p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400" dirty="0">
                <a:latin typeface="+mj-lt"/>
              </a:rPr>
              <a:t> = background information</a:t>
            </a:r>
            <a:endParaRPr lang="en-GB" sz="2400" dirty="0">
              <a:latin typeface="Symbol" pitchFamily="18" charset="2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2238375" y="5826126"/>
          <a:ext cx="41290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5" imgW="1689100" imgH="292100" progId="Equation.3">
                  <p:embed/>
                </p:oleObj>
              </mc:Choice>
              <mc:Fallback>
                <p:oleObj name="Equation" r:id="rId5" imgW="1689100" imgH="29210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5826126"/>
                        <a:ext cx="4129088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80591" y="5420139"/>
            <a:ext cx="178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Often:</a:t>
            </a:r>
          </a:p>
        </p:txBody>
      </p:sp>
    </p:spTree>
    <p:extLst>
      <p:ext uri="{BB962C8B-B14F-4D97-AF65-F5344CB8AC3E}">
        <p14:creationId xmlns:p14="http://schemas.microsoft.com/office/powerpoint/2010/main" val="1458342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the mean of a </a:t>
            </a:r>
            <a:r>
              <a:rPr lang="en-GB" dirty="0" err="1"/>
              <a:t>gaussian</a:t>
            </a:r>
            <a:r>
              <a:rPr lang="en-GB" dirty="0"/>
              <a:t> variable with known </a:t>
            </a:r>
            <a:r>
              <a:rPr lang="en-GB" dirty="0" err="1">
                <a:sym typeface="Symbol"/>
              </a:rPr>
              <a:t>s.d</a:t>
            </a:r>
            <a:r>
              <a:rPr lang="en-GB" dirty="0">
                <a:sym typeface="Symbol"/>
              </a:rPr>
              <a:t>.</a:t>
            </a:r>
            <a:r>
              <a:rPr lang="en-GB" dirty="0"/>
              <a:t>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5F695F-A099-DC42-80D7-6D72F31DE5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652851"/>
              </p:ext>
            </p:extLst>
          </p:nvPr>
        </p:nvGraphicFramePr>
        <p:xfrm>
          <a:off x="3322676" y="1839464"/>
          <a:ext cx="4968875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4" imgW="2031840" imgH="1625400" progId="Equation.3">
                  <p:embed/>
                </p:oleObj>
              </mc:Choice>
              <mc:Fallback>
                <p:oleObj name="Equation" r:id="rId4" imgW="2031840" imgH="1625400" progId="Equation.3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76" y="1839464"/>
                        <a:ext cx="4968875" cy="397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29880" y="6175514"/>
            <a:ext cx="446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Maximise (log) likelihood to find </a:t>
            </a:r>
            <a:r>
              <a:rPr lang="en-GB" sz="2400" i="1" dirty="0">
                <a:latin typeface="Symbol" pitchFamily="2" charset="2"/>
                <a:cs typeface="Times New Roman" pitchFamily="18" charset="0"/>
              </a:rPr>
              <a:t>m</a:t>
            </a:r>
            <a:endParaRPr lang="en-GB" sz="2400" i="1" baseline="-25000" dirty="0">
              <a:latin typeface="Symbol" pitchFamily="2" charset="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2264" y="2240483"/>
            <a:ext cx="2941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Assuming uniform prior and independent data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C2FFEA-B446-E341-8D2E-65C3350757A0}"/>
                  </a:ext>
                </a:extLst>
              </p:cNvPr>
              <p:cNvSpPr txBox="1"/>
              <p:nvPr/>
            </p:nvSpPr>
            <p:spPr>
              <a:xfrm>
                <a:off x="255610" y="5297465"/>
                <a:ext cx="3067066" cy="1074762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normAutofit fontScale="77500" lnSpcReduction="20000"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C2FFEA-B446-E341-8D2E-65C335075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10" y="5297465"/>
                <a:ext cx="3067066" cy="1074762"/>
              </a:xfrm>
              <a:prstGeom prst="rect">
                <a:avLst/>
              </a:prstGeom>
              <a:blipFill>
                <a:blip r:embed="rId6"/>
                <a:stretch>
                  <a:fillRect t="-104651" r="-5761" b="-10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1ADA952-8596-5C4F-AD63-0B8E47E4F60D}"/>
              </a:ext>
            </a:extLst>
          </p:cNvPr>
          <p:cNvSpPr txBox="1"/>
          <p:nvPr/>
        </p:nvSpPr>
        <p:spPr>
          <a:xfrm>
            <a:off x="255610" y="4804770"/>
            <a:ext cx="4032448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GB" sz="2000" dirty="0"/>
              <a:t>Gaussian distribution:</a:t>
            </a:r>
          </a:p>
        </p:txBody>
      </p:sp>
      <p:pic>
        <p:nvPicPr>
          <p:cNvPr id="3078" name="Picture 6" descr="Image result for gaussian probability">
            <a:extLst>
              <a:ext uri="{FF2B5EF4-FFF2-40B4-BE49-F238E27FC236}">
                <a16:creationId xmlns:a16="http://schemas.microsoft.com/office/drawing/2014/main" id="{4EA45258-869B-3E4B-B9E0-FC48A1544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36" y="2627895"/>
            <a:ext cx="2608227" cy="198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913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99</TotalTime>
  <Words>345</Words>
  <Application>Microsoft Macintosh PowerPoint</Application>
  <PresentationFormat>Widescreen</PresentationFormat>
  <Paragraphs>58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 Math</vt:lpstr>
      <vt:lpstr>Symbol</vt:lpstr>
      <vt:lpstr>Times New Roman</vt:lpstr>
      <vt:lpstr>Office-tema</vt:lpstr>
      <vt:lpstr>2_Anpassad formgivning</vt:lpstr>
      <vt:lpstr>Equation</vt:lpstr>
      <vt:lpstr>Brief introduction to Bayes’ theorem </vt:lpstr>
      <vt:lpstr>The meaning of probability</vt:lpstr>
      <vt:lpstr>Bayes’ theorem</vt:lpstr>
      <vt:lpstr>Bayes’ Theorem IS Science!</vt:lpstr>
      <vt:lpstr>Bayes’ Theorem: A Historical Digression</vt:lpstr>
      <vt:lpstr>PowerPoint Presentation</vt:lpstr>
      <vt:lpstr>PowerPoint Presentation</vt:lpstr>
      <vt:lpstr>Bayes’ theorem: a more complete version</vt:lpstr>
      <vt:lpstr>What is the mean of a gaussian variable with known s.d.?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introduction to Bayes’ theorem </dc:title>
  <dc:creator>Alex Holmes</dc:creator>
  <cp:lastModifiedBy>Alex Holmes</cp:lastModifiedBy>
  <cp:revision>6</cp:revision>
  <dcterms:created xsi:type="dcterms:W3CDTF">2019-05-06T09:01:28Z</dcterms:created>
  <dcterms:modified xsi:type="dcterms:W3CDTF">2019-05-06T10:41:17Z</dcterms:modified>
</cp:coreProperties>
</file>