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96" r:id="rId2"/>
    <p:sldId id="491" r:id="rId3"/>
    <p:sldId id="516" r:id="rId4"/>
    <p:sldId id="499" r:id="rId5"/>
    <p:sldId id="504" r:id="rId6"/>
    <p:sldId id="337" r:id="rId7"/>
    <p:sldId id="506" r:id="rId8"/>
    <p:sldId id="361" r:id="rId9"/>
    <p:sldId id="360" r:id="rId10"/>
    <p:sldId id="505" r:id="rId11"/>
    <p:sldId id="503" r:id="rId12"/>
    <p:sldId id="517" r:id="rId13"/>
    <p:sldId id="518" r:id="rId14"/>
    <p:sldId id="514" r:id="rId15"/>
    <p:sldId id="512" r:id="rId16"/>
    <p:sldId id="358" r:id="rId17"/>
    <p:sldId id="513" r:id="rId18"/>
    <p:sldId id="515" r:id="rId19"/>
    <p:sldId id="297" r:id="rId20"/>
    <p:sldId id="510" r:id="rId21"/>
    <p:sldId id="355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9FDB"/>
    <a:srgbClr val="B2343A"/>
    <a:srgbClr val="D9D9D9"/>
    <a:srgbClr val="BFBFBF"/>
    <a:srgbClr val="76D6FF"/>
    <a:srgbClr val="0094CA"/>
    <a:srgbClr val="13A1DD"/>
    <a:srgbClr val="FFFFFF"/>
    <a:srgbClr val="13A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9" autoAdjust="0"/>
    <p:restoredTop sz="96154" autoAdjust="0"/>
  </p:normalViewPr>
  <p:slideViewPr>
    <p:cSldViewPr>
      <p:cViewPr varScale="1">
        <p:scale>
          <a:sx n="114" d="100"/>
          <a:sy n="114" d="100"/>
        </p:scale>
        <p:origin x="192" y="248"/>
      </p:cViewPr>
      <p:guideLst>
        <p:guide pos="3840"/>
        <p:guide orient="horz" pos="1117"/>
      </p:guideLst>
    </p:cSldViewPr>
  </p:slideViewPr>
  <p:outlineViewPr>
    <p:cViewPr>
      <p:scale>
        <a:sx n="33" d="100"/>
        <a:sy n="33" d="100"/>
      </p:scale>
      <p:origin x="0" y="-181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Agreed / Endorsed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End of 2014</c:v>
                </c:pt>
                <c:pt idx="1">
                  <c:v>End of 2015</c:v>
                </c:pt>
                <c:pt idx="2">
                  <c:v>End of 2016</c:v>
                </c:pt>
                <c:pt idx="3">
                  <c:v>End of 2017</c:v>
                </c:pt>
                <c:pt idx="4">
                  <c:v>End of 2018</c:v>
                </c:pt>
                <c:pt idx="5">
                  <c:v>End of 2019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0.19</c:v>
                </c:pt>
                <c:pt idx="1">
                  <c:v>128.5</c:v>
                </c:pt>
                <c:pt idx="2">
                  <c:v>254.7</c:v>
                </c:pt>
                <c:pt idx="3" formatCode="General">
                  <c:v>319</c:v>
                </c:pt>
                <c:pt idx="4">
                  <c:v>334.1</c:v>
                </c:pt>
                <c:pt idx="5" formatCode="General">
                  <c:v>520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7-4740-85E2-F62E4059761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Planned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End of 2014</c:v>
                </c:pt>
                <c:pt idx="1">
                  <c:v>End of 2015</c:v>
                </c:pt>
                <c:pt idx="2">
                  <c:v>End of 2016</c:v>
                </c:pt>
                <c:pt idx="3">
                  <c:v>End of 2017</c:v>
                </c:pt>
                <c:pt idx="4">
                  <c:v>End of 2018</c:v>
                </c:pt>
                <c:pt idx="5">
                  <c:v>End of 2019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272.58999999999997</c:v>
                </c:pt>
                <c:pt idx="1">
                  <c:v>207.15</c:v>
                </c:pt>
                <c:pt idx="2" formatCode="General">
                  <c:v>258.49</c:v>
                </c:pt>
                <c:pt idx="3" formatCode="General">
                  <c:v>215.34</c:v>
                </c:pt>
                <c:pt idx="4">
                  <c:v>215</c:v>
                </c:pt>
                <c:pt idx="5" formatCode="General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F7-4740-85E2-F62E4059761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Potential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End of 2014</c:v>
                </c:pt>
                <c:pt idx="1">
                  <c:v>End of 2015</c:v>
                </c:pt>
                <c:pt idx="2">
                  <c:v>End of 2016</c:v>
                </c:pt>
                <c:pt idx="3">
                  <c:v>End of 2017</c:v>
                </c:pt>
                <c:pt idx="4">
                  <c:v>End of 2018</c:v>
                </c:pt>
                <c:pt idx="5">
                  <c:v>End of 2019</c:v>
                </c:pt>
              </c:strCache>
            </c:strRef>
          </c:cat>
          <c:val>
            <c:numRef>
              <c:f>Sheet1!$D$2:$D$7</c:f>
              <c:numCache>
                <c:formatCode>0.00</c:formatCode>
                <c:ptCount val="6"/>
                <c:pt idx="0">
                  <c:v>335.78</c:v>
                </c:pt>
                <c:pt idx="1">
                  <c:v>313.19</c:v>
                </c:pt>
                <c:pt idx="2" formatCode="General">
                  <c:v>110.54</c:v>
                </c:pt>
                <c:pt idx="3" formatCode="General">
                  <c:v>25</c:v>
                </c:pt>
                <c:pt idx="4">
                  <c:v>10</c:v>
                </c:pt>
                <c:pt idx="5" formatCode="General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F7-4740-85E2-F62E4059761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Collaborations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End of 2014</c:v>
                </c:pt>
                <c:pt idx="1">
                  <c:v>End of 2015</c:v>
                </c:pt>
                <c:pt idx="2">
                  <c:v>End of 2016</c:v>
                </c:pt>
                <c:pt idx="3">
                  <c:v>End of 2017</c:v>
                </c:pt>
                <c:pt idx="4">
                  <c:v>End of 2018</c:v>
                </c:pt>
                <c:pt idx="5">
                  <c:v>End of 2019</c:v>
                </c:pt>
              </c:strCache>
            </c:strRef>
          </c:cat>
          <c:val>
            <c:numRef>
              <c:f>Sheet1!$E$2:$E$7</c:f>
              <c:numCache>
                <c:formatCode>0.00</c:formatCode>
                <c:ptCount val="6"/>
                <c:pt idx="0">
                  <c:v>9.4</c:v>
                </c:pt>
                <c:pt idx="1">
                  <c:v>16.7</c:v>
                </c:pt>
                <c:pt idx="2">
                  <c:v>17.09</c:v>
                </c:pt>
                <c:pt idx="3">
                  <c:v>22</c:v>
                </c:pt>
                <c:pt idx="4">
                  <c:v>19.8</c:v>
                </c:pt>
                <c:pt idx="5" formatCode="General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F7-4740-85E2-F62E4059761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Direct Contracts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End of 2014</c:v>
                </c:pt>
                <c:pt idx="1">
                  <c:v>End of 2015</c:v>
                </c:pt>
                <c:pt idx="2">
                  <c:v>End of 2016</c:v>
                </c:pt>
                <c:pt idx="3">
                  <c:v>End of 2017</c:v>
                </c:pt>
                <c:pt idx="4">
                  <c:v>End of 2018</c:v>
                </c:pt>
                <c:pt idx="5">
                  <c:v>End of 2019</c:v>
                </c:pt>
              </c:strCache>
            </c:strRef>
          </c:cat>
          <c:val>
            <c:numRef>
              <c:f>Sheet1!$F$2:$F$7</c:f>
              <c:numCache>
                <c:formatCode>0.00</c:formatCode>
                <c:ptCount val="6"/>
                <c:pt idx="0">
                  <c:v>0</c:v>
                </c:pt>
                <c:pt idx="1">
                  <c:v>5.7</c:v>
                </c:pt>
                <c:pt idx="2">
                  <c:v>15.7</c:v>
                </c:pt>
                <c:pt idx="3">
                  <c:v>20</c:v>
                </c:pt>
                <c:pt idx="4">
                  <c:v>21.36</c:v>
                </c:pt>
                <c:pt idx="5" formatCode="General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CF7-4740-85E2-F62E405976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949668464"/>
        <c:axId val="951699040"/>
      </c:barChart>
      <c:catAx>
        <c:axId val="94966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51699040"/>
        <c:crosses val="autoZero"/>
        <c:auto val="1"/>
        <c:lblAlgn val="ctr"/>
        <c:lblOffset val="100"/>
        <c:noMultiLvlLbl val="0"/>
      </c:catAx>
      <c:valAx>
        <c:axId val="95169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49668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619500488370146"/>
          <c:y val="0.67785571337579109"/>
          <c:w val="0.16232860835318705"/>
          <c:h val="0.253207534519440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F64992-8141-5A41-BE79-4B1B5469AE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181FB9-888F-194C-883A-0596C7A03E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F97CA-137A-314C-B14E-91A466966E89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E0B832-5645-E243-85EB-0BD729D6059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9E0DC-532D-524C-A76C-89A5677252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30BEC-5704-BE47-AAF2-4F36FF184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914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2019-06-24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6E103A8A-4345-2C48-829F-02D410859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0713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25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32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2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093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000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50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298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13A0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Presenter name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7AC81-318B-4D49-A602-9E30227C87EC}" type="datetime1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407" y="260651"/>
            <a:ext cx="2208245" cy="8860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77A986-290F-D34E-872B-A89DF3BE59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9219135" y="260651"/>
            <a:ext cx="2972865" cy="13168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2A2B75-F19A-FC42-9B8A-F138A418BA6A}"/>
              </a:ext>
            </a:extLst>
          </p:cNvPr>
          <p:cNvSpPr txBox="1"/>
          <p:nvPr userDrawn="1"/>
        </p:nvSpPr>
        <p:spPr>
          <a:xfrm>
            <a:off x="398033" y="27969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/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D684BB-AC49-4844-95DA-6540E04D6D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781000"/>
            <a:ext cx="10972800" cy="4345166"/>
          </a:xfrm>
        </p:spPr>
        <p:txBody>
          <a:bodyPr lIns="90000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73D4B9-0739-1D44-AB24-42AC488D64DF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E636088-FAD8-024C-A1D7-D74763A458C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781000"/>
            <a:ext cx="5384800" cy="43451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 dirty="0"/>
              <a:t>Avoid text less than 16 points.  Always use Calibri font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448251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E7D9470-03DC-FB43-B831-D8BEB33949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1282D3D-8FD4-E041-9B14-07B58C6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lIns="90000"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id="{2852DFA2-0FC7-BC44-83D5-11A0ECDA59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 lIns="90000">
            <a:no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66C712-5562-A34D-A0ED-158BCB9CF732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 dirty="0"/>
              <a:t>Avoid text less than 16 points.</a:t>
            </a:r>
          </a:p>
          <a:p>
            <a:pPr lvl="0"/>
            <a:r>
              <a:rPr lang="en-US" noProof="0" dirty="0"/>
              <a:t>Always use Calibri font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© European Spallation Source ERIC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1115BC-487E-4422-894C-CB7CD3E7922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31497F-9356-2A4B-B263-BD7A6E0E81EA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53336"/>
            <a:ext cx="2844800" cy="365125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24/06/2019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53336"/>
            <a:ext cx="3860800" cy="365125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53336"/>
            <a:ext cx="2844800" cy="365125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46646"/>
            <a:ext cx="9518848" cy="562074"/>
          </a:xfrm>
        </p:spPr>
        <p:txBody>
          <a:bodyPr anchor="b">
            <a:noAutofit/>
          </a:bodyPr>
          <a:lstStyle>
            <a:lvl1pPr algn="l">
              <a:defRPr sz="32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797780"/>
            <a:ext cx="9518848" cy="590550"/>
          </a:xfrm>
        </p:spPr>
        <p:txBody>
          <a:bodyPr>
            <a:normAutofit/>
          </a:bodyPr>
          <a:lstStyle>
            <a:lvl1pPr marL="0" indent="0">
              <a:buNone/>
              <a:defRPr lang="sv-SE" sz="2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705EE-51A3-6E40-9798-B9C9AEFB27F9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149880168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12192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2019-06-24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44CF4E-96BE-2F4E-A44F-380CD6AFEF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10128448" y="256034"/>
            <a:ext cx="2018336" cy="894048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860820-4936-5141-9CF5-81B6F4F9C4D9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308982568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5188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/>
              <a:t>Klicka här för att ändra format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24/06/2019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DC978B-FA14-DE45-86BA-39D4B8E16F5B}"/>
              </a:ext>
            </a:extLst>
          </p:cNvPr>
          <p:cNvSpPr txBox="1"/>
          <p:nvPr userDrawn="1"/>
        </p:nvSpPr>
        <p:spPr>
          <a:xfrm>
            <a:off x="108863" y="96887"/>
            <a:ext cx="17161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ILO Strategy Meeting</a:t>
            </a:r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9" r:id="rId5"/>
    <p:sldLayoutId id="2147483670" r:id="rId6"/>
  </p:sldLayoutIdLst>
  <p:transition spd="slow">
    <p:fade/>
  </p:transition>
  <p:hf hdr="0" ftr="0" dt="0"/>
  <p:txStyles>
    <p:titleStyle>
      <a:lvl1pPr algn="l" defTabSz="685800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4000" dirty="0"/>
              <a:t>IKC in Operation</a:t>
            </a:r>
            <a:br>
              <a:rPr lang="sv-SE" sz="4000" dirty="0"/>
            </a:br>
            <a:r>
              <a:rPr lang="sv-SE" sz="4000" dirty="0"/>
              <a:t>and Potential for Co-Creation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933056"/>
            <a:ext cx="6512768" cy="1512168"/>
          </a:xfrm>
        </p:spPr>
        <p:txBody>
          <a:bodyPr>
            <a:noAutofit/>
          </a:bodyPr>
          <a:lstStyle/>
          <a:p>
            <a:pPr defTabSz="315314"/>
            <a:r>
              <a:rPr lang="en-GB" sz="2400" b="1" dirty="0">
                <a:solidFill>
                  <a:srgbClr val="FFFFFF"/>
                </a:solidFill>
              </a:rPr>
              <a:t>ILO Strategy Meeting</a:t>
            </a:r>
            <a:endParaRPr lang="en-GB" sz="2000" b="1" dirty="0">
              <a:solidFill>
                <a:srgbClr val="FFFFFF"/>
              </a:solidFill>
            </a:endParaRPr>
          </a:p>
          <a:p>
            <a:pPr defTabSz="315314"/>
            <a:r>
              <a:rPr lang="en-GB" sz="2000" dirty="0">
                <a:solidFill>
                  <a:srgbClr val="FFFFFF"/>
                </a:solidFill>
              </a:rPr>
              <a:t>Mauro </a:t>
            </a:r>
            <a:r>
              <a:rPr lang="en-GB" sz="2000" dirty="0" err="1">
                <a:solidFill>
                  <a:srgbClr val="FFFFFF"/>
                </a:solidFill>
              </a:rPr>
              <a:t>Zambelli</a:t>
            </a:r>
            <a:endParaRPr lang="en-GB" sz="2000" dirty="0">
              <a:solidFill>
                <a:srgbClr val="FFFFFF"/>
              </a:solidFill>
            </a:endParaRPr>
          </a:p>
          <a:p>
            <a:pPr defTabSz="315314"/>
            <a:r>
              <a:rPr lang="en-GB" sz="1600" dirty="0">
                <a:solidFill>
                  <a:srgbClr val="FFFFFF"/>
                </a:solidFill>
              </a:rPr>
              <a:t>European Spallation Source ERIC</a:t>
            </a:r>
          </a:p>
          <a:p>
            <a:pPr defTabSz="315314"/>
            <a:r>
              <a:rPr lang="en-GB" sz="1800" b="1" dirty="0">
                <a:solidFill>
                  <a:srgbClr val="FFFFFF"/>
                </a:solidFill>
              </a:rPr>
              <a:t>Budapest, June 24</a:t>
            </a:r>
            <a:r>
              <a:rPr lang="en-GB" sz="1800" b="1" baseline="30000" dirty="0">
                <a:solidFill>
                  <a:srgbClr val="FFFFFF"/>
                </a:solidFill>
              </a:rPr>
              <a:t>th</a:t>
            </a:r>
            <a:r>
              <a:rPr lang="en-GB" sz="1800" b="1" dirty="0">
                <a:solidFill>
                  <a:srgbClr val="FFFFFF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6980850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8726760" cy="9269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Multi-channel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5121275"/>
          </a:xfrm>
        </p:spPr>
        <p:txBody>
          <a:bodyPr>
            <a:normAutofit lnSpcReduction="10000"/>
          </a:bodyPr>
          <a:lstStyle/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IK Contribution Agreements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Technical Annexes and TA amendments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Relationship with Ministries / Funding Agencies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Administrative issues (i.e. Call-Offs payments)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VAT issues (particularly on delivery and installation)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Logistics (transport, delivery)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Quality Control and quality documentation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600" dirty="0"/>
              <a:t>CE marking / DOI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endParaRPr lang="en-GB" sz="3600" dirty="0"/>
          </a:p>
          <a:p>
            <a:pPr marL="557212" lvl="2" indent="-257175">
              <a:spcBef>
                <a:spcPts val="1176"/>
              </a:spcBef>
              <a:buClr>
                <a:srgbClr val="0094CA"/>
              </a:buClr>
            </a:pPr>
            <a:endParaRPr lang="en-GB" sz="36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4584793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332656"/>
            <a:ext cx="8654752" cy="92697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>
                    <a:lumMod val="95000"/>
                  </a:schemeClr>
                </a:solidFill>
              </a:rPr>
              <a:t>A relational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00808"/>
            <a:ext cx="10972800" cy="5020670"/>
          </a:xfrm>
        </p:spPr>
        <p:txBody>
          <a:bodyPr>
            <a:normAutofit fontScale="85000" lnSpcReduction="20000"/>
          </a:bodyPr>
          <a:lstStyle/>
          <a:p>
            <a:pPr marL="685800" lvl="1" indent="-6858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4500" dirty="0"/>
              <a:t>Closer and stronger interactions with all relevant Company Functions:</a:t>
            </a:r>
          </a:p>
          <a:p>
            <a:pPr marL="941388" lvl="2" indent="-476250">
              <a:spcBef>
                <a:spcPts val="1176"/>
              </a:spcBef>
              <a:buClr>
                <a:srgbClr val="0094CA"/>
              </a:buClr>
            </a:pPr>
            <a:r>
              <a:rPr lang="en-GB" sz="3800" dirty="0"/>
              <a:t>Sub-Projects and Work Packages</a:t>
            </a:r>
          </a:p>
          <a:p>
            <a:pPr marL="941388" lvl="2" indent="-476250">
              <a:spcBef>
                <a:spcPts val="1176"/>
              </a:spcBef>
              <a:buClr>
                <a:srgbClr val="0094CA"/>
              </a:buClr>
            </a:pPr>
            <a:r>
              <a:rPr lang="en-GB" sz="3800" dirty="0"/>
              <a:t>Administration &amp; Finance</a:t>
            </a:r>
          </a:p>
          <a:p>
            <a:pPr marL="941388" lvl="2" indent="-476250">
              <a:spcBef>
                <a:spcPts val="1176"/>
              </a:spcBef>
              <a:buClr>
                <a:srgbClr val="0094CA"/>
              </a:buClr>
            </a:pPr>
            <a:r>
              <a:rPr lang="en-GB" sz="3800" dirty="0"/>
              <a:t>Quality management</a:t>
            </a:r>
          </a:p>
          <a:p>
            <a:pPr marL="941388" lvl="2" indent="-476250">
              <a:spcBef>
                <a:spcPts val="1176"/>
              </a:spcBef>
              <a:buClr>
                <a:srgbClr val="0094CA"/>
              </a:buClr>
            </a:pPr>
            <a:r>
              <a:rPr lang="en-GB" sz="3800" dirty="0"/>
              <a:t>Procurement</a:t>
            </a:r>
          </a:p>
          <a:p>
            <a:pPr marL="685800" lvl="1" indent="-6858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4500" dirty="0"/>
              <a:t>Develop mutual TRUST among IK System,</a:t>
            </a:r>
            <a:br>
              <a:rPr lang="en-GB" sz="4500" dirty="0"/>
            </a:br>
            <a:r>
              <a:rPr lang="en-GB" sz="4500" dirty="0"/>
              <a:t>IK Partners and ESS Operative and Support Functions</a:t>
            </a:r>
            <a:endParaRPr lang="en-GB" sz="3800" dirty="0"/>
          </a:p>
          <a:p>
            <a:pPr marL="557212" lvl="2" indent="-257175">
              <a:spcBef>
                <a:spcPts val="1176"/>
              </a:spcBef>
              <a:buClr>
                <a:srgbClr val="0094CA"/>
              </a:buClr>
            </a:pPr>
            <a:endParaRPr lang="en-GB" sz="3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96678763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63591-2B2C-D64C-9820-7768CB6D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E9275-340F-114F-B3AD-44EAD7A4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in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64EA9-EDEB-8844-B49B-C6FD76588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presented</a:t>
            </a:r>
            <a:r>
              <a:rPr lang="sv-SE" dirty="0"/>
              <a:t> to and </a:t>
            </a:r>
            <a:r>
              <a:rPr lang="sv-SE" dirty="0" err="1"/>
              <a:t>approved</a:t>
            </a:r>
            <a:r>
              <a:rPr lang="sv-SE" dirty="0"/>
              <a:t> by Council#15 – 19/02/2019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DC6505-D54A-E545-9FEC-0B5B0DCC6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1738086"/>
            <a:ext cx="9760148" cy="47049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ED8A39D-1E9B-D541-B3F1-E3C604C2A1C9}"/>
              </a:ext>
            </a:extLst>
          </p:cNvPr>
          <p:cNvSpPr/>
          <p:nvPr/>
        </p:nvSpPr>
        <p:spPr>
          <a:xfrm>
            <a:off x="911424" y="1738086"/>
            <a:ext cx="10225136" cy="471525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150956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D63591-2B2C-D64C-9820-7768CB6D4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E9275-340F-114F-B3AD-44EAD7A4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in Operations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64EA9-EDEB-8844-B49B-C6FD76588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Principles</a:t>
            </a:r>
            <a:r>
              <a:rPr lang="sv-SE" dirty="0"/>
              <a:t> </a:t>
            </a:r>
            <a:r>
              <a:rPr lang="sv-SE" dirty="0" err="1"/>
              <a:t>presented</a:t>
            </a:r>
            <a:r>
              <a:rPr lang="sv-SE" dirty="0"/>
              <a:t> to and </a:t>
            </a:r>
            <a:r>
              <a:rPr lang="sv-SE" dirty="0" err="1"/>
              <a:t>approved</a:t>
            </a:r>
            <a:r>
              <a:rPr lang="sv-SE" dirty="0"/>
              <a:t> by Council#15 – 19/02/2019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D8A39D-1E9B-D541-B3F1-E3C604C2A1C9}"/>
              </a:ext>
            </a:extLst>
          </p:cNvPr>
          <p:cNvSpPr/>
          <p:nvPr/>
        </p:nvSpPr>
        <p:spPr>
          <a:xfrm>
            <a:off x="911424" y="1738086"/>
            <a:ext cx="10225136" cy="4715250"/>
          </a:xfrm>
          <a:prstGeom prst="rect">
            <a:avLst/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334DD2-E014-3B4F-8772-6F4E62900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988840"/>
            <a:ext cx="1008112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7211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2E84-6C9F-4745-BC49-E22E3583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2348880"/>
            <a:ext cx="10363200" cy="1470025"/>
          </a:xfrm>
        </p:spPr>
        <p:txBody>
          <a:bodyPr>
            <a:normAutofit/>
          </a:bodyPr>
          <a:lstStyle/>
          <a:p>
            <a:r>
              <a:rPr lang="sv-SE" sz="4400" dirty="0"/>
              <a:t>In-Kind </a:t>
            </a:r>
            <a:r>
              <a:rPr lang="sv-SE" sz="4400" dirty="0" err="1"/>
              <a:t>Contributions</a:t>
            </a:r>
            <a:r>
              <a:rPr lang="sv-SE" sz="4400" dirty="0"/>
              <a:t> @ ESS</a:t>
            </a:r>
            <a:br>
              <a:rPr lang="sv-SE" sz="3600" dirty="0"/>
            </a:br>
            <a:r>
              <a:rPr lang="sv-SE" sz="3600" dirty="0" err="1"/>
              <a:t>Facts</a:t>
            </a:r>
            <a:r>
              <a:rPr lang="sv-SE" sz="3600" dirty="0"/>
              <a:t> &amp; </a:t>
            </a:r>
            <a:r>
              <a:rPr lang="sv-SE" sz="3600" dirty="0" err="1"/>
              <a:t>Figures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06740470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A159-A289-5C40-83A5-CA2166AC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346646"/>
            <a:ext cx="8208912" cy="562074"/>
          </a:xfrm>
        </p:spPr>
        <p:txBody>
          <a:bodyPr/>
          <a:lstStyle/>
          <a:p>
            <a:r>
              <a:rPr lang="sv-SE" dirty="0"/>
              <a:t>IK Status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BD980-39A5-204B-B545-A6C41D350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E55A3-7A9F-484F-87C8-5235D347D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19536" y="797780"/>
            <a:ext cx="8208912" cy="590550"/>
          </a:xfrm>
        </p:spPr>
        <p:txBody>
          <a:bodyPr/>
          <a:lstStyle/>
          <a:p>
            <a:r>
              <a:rPr lang="sv-SE" dirty="0" err="1"/>
              <a:t>Key</a:t>
            </a:r>
            <a:r>
              <a:rPr lang="sv-SE" dirty="0"/>
              <a:t> Points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BB769B-231B-A346-9FC5-9723CA924FB0}"/>
              </a:ext>
            </a:extLst>
          </p:cNvPr>
          <p:cNvSpPr txBox="1"/>
          <p:nvPr/>
        </p:nvSpPr>
        <p:spPr>
          <a:xfrm>
            <a:off x="1132358" y="15902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2015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8756A-916D-3148-8C33-60ECE27DB03A}"/>
              </a:ext>
            </a:extLst>
          </p:cNvPr>
          <p:cNvSpPr txBox="1"/>
          <p:nvPr/>
        </p:nvSpPr>
        <p:spPr>
          <a:xfrm>
            <a:off x="1137029" y="303036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2017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E0ADD2-6969-6F4A-BE35-5405FA0DB274}"/>
              </a:ext>
            </a:extLst>
          </p:cNvPr>
          <p:cNvGrpSpPr/>
          <p:nvPr/>
        </p:nvGrpSpPr>
        <p:grpSpPr>
          <a:xfrm>
            <a:off x="839417" y="1510175"/>
            <a:ext cx="10441158" cy="1874838"/>
            <a:chOff x="839417" y="1510175"/>
            <a:chExt cx="10441158" cy="1874838"/>
          </a:xfrm>
        </p:grpSpPr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A3782F33-D8CA-E944-B7F3-E29B0EA12940}"/>
                </a:ext>
              </a:extLst>
            </p:cNvPr>
            <p:cNvSpPr txBox="1">
              <a:spLocks/>
            </p:cNvSpPr>
            <p:nvPr/>
          </p:nvSpPr>
          <p:spPr>
            <a:xfrm>
              <a:off x="1562664" y="1510175"/>
              <a:ext cx="9717911" cy="1805728"/>
            </a:xfrm>
            <a:prstGeom prst="rect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txBody>
            <a:bodyPr vert="horz" lIns="90000" tIns="45720" rIns="91440" bIns="45720" rtlCol="0">
              <a:normAutofit/>
            </a:bodyPr>
            <a:lstStyle>
              <a:lvl1pPr marL="342900" indent="-34290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1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57213" indent="-214313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35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4CA"/>
                </a:buClr>
              </a:pPr>
              <a:r>
                <a:rPr lang="en-US" sz="2400" dirty="0"/>
                <a:t>242 M€ (85 TAs) approved by Council (including 19 accredited).</a:t>
              </a:r>
            </a:p>
            <a:p>
              <a:pPr>
                <a:buClr>
                  <a:srgbClr val="0094CA"/>
                </a:buClr>
              </a:pPr>
              <a:r>
                <a:rPr lang="en-US" sz="2400" dirty="0"/>
                <a:t>132 M € (44 TAs) endorsed by IKRC.</a:t>
              </a:r>
            </a:p>
            <a:p>
              <a:pPr>
                <a:buClr>
                  <a:srgbClr val="0094CA"/>
                </a:buClr>
              </a:pPr>
              <a:r>
                <a:rPr lang="en-US" sz="2400" dirty="0"/>
                <a:t>Almost all IK for Accelerator, ICS and Target </a:t>
              </a:r>
              <a:br>
                <a:rPr lang="en-US" sz="2400" dirty="0"/>
              </a:br>
              <a:r>
                <a:rPr lang="en-US" sz="2400" dirty="0"/>
                <a:t>is approved by Council or endorsed by IKRC.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BD2D0A6-903C-9C46-A6BA-C7E831A507A4}"/>
                </a:ext>
              </a:extLst>
            </p:cNvPr>
            <p:cNvGrpSpPr/>
            <p:nvPr/>
          </p:nvGrpSpPr>
          <p:grpSpPr>
            <a:xfrm>
              <a:off x="839417" y="1517680"/>
              <a:ext cx="646331" cy="1867333"/>
              <a:chOff x="241940" y="1517680"/>
              <a:chExt cx="646331" cy="186733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3136A58-EE52-084C-BD8B-85B46BE26A82}"/>
                  </a:ext>
                </a:extLst>
              </p:cNvPr>
              <p:cNvSpPr/>
              <p:nvPr/>
            </p:nvSpPr>
            <p:spPr>
              <a:xfrm>
                <a:off x="241940" y="1517680"/>
                <a:ext cx="646331" cy="1766641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BC15FB3-E13E-2748-A036-1E3B89E52CB4}"/>
                  </a:ext>
                </a:extLst>
              </p:cNvPr>
              <p:cNvSpPr txBox="1"/>
              <p:nvPr/>
            </p:nvSpPr>
            <p:spPr>
              <a:xfrm>
                <a:off x="307254" y="1579285"/>
                <a:ext cx="553998" cy="18057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b="1" dirty="0"/>
                  <a:t>To date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B09FA3-CC6A-4040-9E68-60BB5EBB4AC5}"/>
              </a:ext>
            </a:extLst>
          </p:cNvPr>
          <p:cNvGrpSpPr/>
          <p:nvPr/>
        </p:nvGrpSpPr>
        <p:grpSpPr>
          <a:xfrm>
            <a:off x="839418" y="3384363"/>
            <a:ext cx="10441157" cy="1875324"/>
            <a:chOff x="839418" y="3384363"/>
            <a:chExt cx="10441157" cy="1875324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DB9C0847-5404-4D40-9FAF-D8DCF2F6404D}"/>
                </a:ext>
              </a:extLst>
            </p:cNvPr>
            <p:cNvSpPr txBox="1">
              <a:spLocks/>
            </p:cNvSpPr>
            <p:nvPr/>
          </p:nvSpPr>
          <p:spPr>
            <a:xfrm>
              <a:off x="1578081" y="3385013"/>
              <a:ext cx="9702494" cy="1842929"/>
            </a:xfrm>
            <a:prstGeom prst="rect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4CA"/>
                </a:buClr>
              </a:pPr>
              <a:r>
                <a:rPr lang="en-US" sz="2400" dirty="0"/>
                <a:t>156 M€ </a:t>
              </a:r>
              <a:r>
                <a:rPr lang="en-US" sz="2400" u="sng" dirty="0"/>
                <a:t>to be </a:t>
              </a:r>
              <a:r>
                <a:rPr lang="en-US" sz="2400" dirty="0"/>
                <a:t>agreed for NSS – mostly Instruments </a:t>
              </a:r>
              <a:br>
                <a:rPr lang="en-US" sz="2400" dirty="0"/>
              </a:br>
              <a:r>
                <a:rPr lang="en-US" sz="2400" dirty="0"/>
                <a:t>(Sample Environment + Neutron Technologies)</a:t>
              </a:r>
            </a:p>
            <a:p>
              <a:pPr>
                <a:buClr>
                  <a:srgbClr val="0094CA"/>
                </a:buClr>
              </a:pPr>
              <a:r>
                <a:rPr lang="en-US" sz="2400" dirty="0"/>
                <a:t>Agree 4 remaining IKCAs; STFC (UK), ESS Bilbao (ES), CNR (IT) and LLB (FR).</a:t>
              </a:r>
            </a:p>
            <a:p>
              <a:pPr>
                <a:buClr>
                  <a:srgbClr val="0094CA"/>
                </a:buClr>
              </a:pPr>
              <a:r>
                <a:rPr lang="en-US" sz="2400" dirty="0"/>
                <a:t>Following 15</a:t>
              </a:r>
              <a:r>
                <a:rPr lang="en-US" sz="2400" baseline="30000" dirty="0"/>
                <a:t>th</a:t>
              </a:r>
              <a:r>
                <a:rPr lang="en-US" sz="2400" dirty="0"/>
                <a:t> Council approval of IK Principles, next step is to establish Procedures for IK Contributions during Operations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655434C-8E97-0D4E-AFF4-4E8145A4AC26}"/>
                </a:ext>
              </a:extLst>
            </p:cNvPr>
            <p:cNvGrpSpPr/>
            <p:nvPr/>
          </p:nvGrpSpPr>
          <p:grpSpPr>
            <a:xfrm>
              <a:off x="839418" y="3384363"/>
              <a:ext cx="646330" cy="1875324"/>
              <a:chOff x="241940" y="3384363"/>
              <a:chExt cx="646331" cy="1875324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8E3EE71-A4EF-7C48-A391-500D5004791E}"/>
                  </a:ext>
                </a:extLst>
              </p:cNvPr>
              <p:cNvSpPr/>
              <p:nvPr/>
            </p:nvSpPr>
            <p:spPr>
              <a:xfrm>
                <a:off x="241940" y="3384363"/>
                <a:ext cx="646331" cy="1828897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1DB9055-397F-AC49-ADA4-815201C18B3F}"/>
                  </a:ext>
                </a:extLst>
              </p:cNvPr>
              <p:cNvSpPr txBox="1"/>
              <p:nvPr/>
            </p:nvSpPr>
            <p:spPr>
              <a:xfrm>
                <a:off x="334273" y="3453959"/>
                <a:ext cx="553998" cy="1805728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 b="1" dirty="0"/>
                  <a:t>Ongoing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CDA50A3-0539-5E4D-AAAF-0E9CBAB427E1}"/>
              </a:ext>
            </a:extLst>
          </p:cNvPr>
          <p:cNvGrpSpPr/>
          <p:nvPr/>
        </p:nvGrpSpPr>
        <p:grpSpPr>
          <a:xfrm>
            <a:off x="839416" y="5282206"/>
            <a:ext cx="10441159" cy="1453349"/>
            <a:chOff x="839416" y="5282206"/>
            <a:chExt cx="10441159" cy="1453349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C7F35137-E908-3449-A369-544AE195FE52}"/>
                </a:ext>
              </a:extLst>
            </p:cNvPr>
            <p:cNvSpPr txBox="1">
              <a:spLocks/>
            </p:cNvSpPr>
            <p:nvPr/>
          </p:nvSpPr>
          <p:spPr>
            <a:xfrm>
              <a:off x="1578081" y="5295395"/>
              <a:ext cx="9702494" cy="1440160"/>
            </a:xfrm>
            <a:prstGeom prst="rect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rgbClr val="0094CA"/>
                </a:buClr>
              </a:pPr>
              <a:r>
                <a:rPr lang="en-US" sz="2400" dirty="0"/>
                <a:t>550 M€ estimated IK.</a:t>
              </a:r>
            </a:p>
            <a:p>
              <a:pPr>
                <a:buClr>
                  <a:srgbClr val="0094CA"/>
                </a:buClr>
              </a:pPr>
              <a:r>
                <a:rPr lang="en-US" sz="2400" dirty="0"/>
                <a:t>Additional c.26 M€ in collaborations (SE/DK) and c.15 M€ in direct contracts placed with German Institutes.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4AC76F6-234F-5D42-90F2-98DA69203D7F}"/>
                </a:ext>
              </a:extLst>
            </p:cNvPr>
            <p:cNvGrpSpPr/>
            <p:nvPr/>
          </p:nvGrpSpPr>
          <p:grpSpPr>
            <a:xfrm>
              <a:off x="839416" y="5282206"/>
              <a:ext cx="738665" cy="1453349"/>
              <a:chOff x="241939" y="5282206"/>
              <a:chExt cx="738665" cy="145334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452A01A-FEC9-2446-8377-D5FB17D35139}"/>
                  </a:ext>
                </a:extLst>
              </p:cNvPr>
              <p:cNvSpPr/>
              <p:nvPr/>
            </p:nvSpPr>
            <p:spPr>
              <a:xfrm>
                <a:off x="241939" y="5282206"/>
                <a:ext cx="646331" cy="145334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D54DB1-731F-C74B-8B0F-44DF5E67462E}"/>
                  </a:ext>
                </a:extLst>
              </p:cNvPr>
              <p:cNvSpPr txBox="1"/>
              <p:nvPr/>
            </p:nvSpPr>
            <p:spPr>
              <a:xfrm>
                <a:off x="241940" y="5328634"/>
                <a:ext cx="738664" cy="1373681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b="1" dirty="0"/>
                  <a:t>End of ESS Construction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822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A159-A289-5C40-83A5-CA2166AC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560" y="346646"/>
            <a:ext cx="7992888" cy="562074"/>
          </a:xfrm>
        </p:spPr>
        <p:txBody>
          <a:bodyPr/>
          <a:lstStyle/>
          <a:p>
            <a:r>
              <a:rPr lang="sv-SE" dirty="0"/>
              <a:t>IK Status</a:t>
            </a:r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3540209-62DD-744A-969A-A4FEE633560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09600" y="1556792"/>
          <a:ext cx="9699678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Worksheet" r:id="rId3" imgW="7924800" imgH="4178300" progId="Excel.Sheet.12">
                  <p:embed/>
                </p:oleObj>
              </mc:Choice>
              <mc:Fallback>
                <p:oleObj name="Worksheet" r:id="rId3" imgW="7924800" imgH="4178300" progId="Excel.Sheet.12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3540209-62DD-744A-969A-A4FEE63356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1556792"/>
                        <a:ext cx="9699678" cy="511256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7932094A-9480-DE48-BA37-0509DA8262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5560" y="797780"/>
            <a:ext cx="7992888" cy="590550"/>
          </a:xfrm>
        </p:spPr>
        <p:txBody>
          <a:bodyPr/>
          <a:lstStyle/>
          <a:p>
            <a:r>
              <a:rPr lang="sv-SE" dirty="0"/>
              <a:t>Status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Agreements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255482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E55A3-7A9F-484F-87C8-5235D347D0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1464" y="608308"/>
            <a:ext cx="8856984" cy="590550"/>
          </a:xfrm>
        </p:spPr>
        <p:txBody>
          <a:bodyPr/>
          <a:lstStyle/>
          <a:p>
            <a:r>
              <a:rPr lang="sv-SE" sz="3600" dirty="0" err="1"/>
              <a:t>Yearly</a:t>
            </a:r>
            <a:r>
              <a:rPr lang="sv-SE" sz="3600" dirty="0"/>
              <a:t> progress </a:t>
            </a:r>
            <a:r>
              <a:rPr lang="sv-SE" sz="3600" dirty="0" err="1"/>
              <a:t>of</a:t>
            </a:r>
            <a:r>
              <a:rPr lang="sv-SE" sz="3600" dirty="0"/>
              <a:t> In-Kind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9FA44C-6451-3B48-AD8A-DF4D0699D1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380892"/>
              </p:ext>
            </p:extLst>
          </p:nvPr>
        </p:nvGraphicFramePr>
        <p:xfrm>
          <a:off x="1382350" y="1538628"/>
          <a:ext cx="8602082" cy="5130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C13B5E90-91C4-F347-81E7-656BD7F791BA}"/>
              </a:ext>
            </a:extLst>
          </p:cNvPr>
          <p:cNvGrpSpPr/>
          <p:nvPr/>
        </p:nvGrpSpPr>
        <p:grpSpPr>
          <a:xfrm>
            <a:off x="7464152" y="3428999"/>
            <a:ext cx="2664296" cy="1010220"/>
            <a:chOff x="7464152" y="3428999"/>
            <a:chExt cx="2664296" cy="101022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CACDE84-A5D5-2B4C-AED5-582E7EA515DD}"/>
                </a:ext>
              </a:extLst>
            </p:cNvPr>
            <p:cNvSpPr txBox="1"/>
            <p:nvPr/>
          </p:nvSpPr>
          <p:spPr>
            <a:xfrm>
              <a:off x="8688288" y="3671946"/>
              <a:ext cx="1440160" cy="432048"/>
            </a:xfrm>
            <a:prstGeom prst="rect">
              <a:avLst/>
            </a:prstGeom>
            <a:solidFill>
              <a:schemeClr val="bg1">
                <a:alpha val="26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rtlCol="0" anchor="t">
              <a:normAutofit/>
            </a:bodyPr>
            <a:lstStyle/>
            <a:p>
              <a:pPr algn="l"/>
              <a:r>
                <a:rPr lang="en-US" sz="2000" dirty="0"/>
                <a:t>Instruments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B50FB1-C437-1C47-9A44-AA6A50705FDA}"/>
                </a:ext>
              </a:extLst>
            </p:cNvPr>
            <p:cNvGrpSpPr/>
            <p:nvPr/>
          </p:nvGrpSpPr>
          <p:grpSpPr>
            <a:xfrm>
              <a:off x="7464152" y="3428999"/>
              <a:ext cx="1097908" cy="1010220"/>
              <a:chOff x="7464152" y="3428999"/>
              <a:chExt cx="1097908" cy="1010220"/>
            </a:xfrm>
          </p:grpSpPr>
          <p:sp>
            <p:nvSpPr>
              <p:cNvPr id="4" name="Left Brace 3">
                <a:extLst>
                  <a:ext uri="{FF2B5EF4-FFF2-40B4-BE49-F238E27FC236}">
                    <a16:creationId xmlns:a16="http://schemas.microsoft.com/office/drawing/2014/main" id="{4CF44E41-B9F4-EB4E-BF70-973AECA5B772}"/>
                  </a:ext>
                </a:extLst>
              </p:cNvPr>
              <p:cNvSpPr/>
              <p:nvPr/>
            </p:nvSpPr>
            <p:spPr>
              <a:xfrm rot="10800000">
                <a:off x="8242883" y="3428999"/>
                <a:ext cx="319177" cy="938213"/>
              </a:xfrm>
              <a:prstGeom prst="leftBrace">
                <a:avLst>
                  <a:gd name="adj1" fmla="val 8333"/>
                  <a:gd name="adj2" fmla="val 48727"/>
                </a:avLst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F286F41-68C4-1141-A216-245426D36C84}"/>
                  </a:ext>
                </a:extLst>
              </p:cNvPr>
              <p:cNvSpPr/>
              <p:nvPr/>
            </p:nvSpPr>
            <p:spPr>
              <a:xfrm>
                <a:off x="7464152" y="3428999"/>
                <a:ext cx="720080" cy="1010220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tx2">
                    <a:lumMod val="60000"/>
                    <a:lumOff val="40000"/>
                  </a:schemeClr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31458A-0DBB-3749-94F2-E3B8EF06C1C7}"/>
              </a:ext>
            </a:extLst>
          </p:cNvPr>
          <p:cNvSpPr/>
          <p:nvPr/>
        </p:nvSpPr>
        <p:spPr>
          <a:xfrm>
            <a:off x="7320136" y="1538628"/>
            <a:ext cx="1296144" cy="513073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044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2E84-6C9F-4745-BC49-E22E3583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2348880"/>
            <a:ext cx="10363200" cy="1470025"/>
          </a:xfrm>
        </p:spPr>
        <p:txBody>
          <a:bodyPr>
            <a:normAutofit/>
          </a:bodyPr>
          <a:lstStyle/>
          <a:p>
            <a:r>
              <a:rPr lang="sv-SE" sz="4400" dirty="0"/>
              <a:t>In-Kind </a:t>
            </a:r>
            <a:r>
              <a:rPr lang="sv-SE" sz="4400" dirty="0" err="1"/>
              <a:t>Contributions</a:t>
            </a:r>
            <a:r>
              <a:rPr lang="sv-SE" sz="4400" dirty="0"/>
              <a:t> @ ESS</a:t>
            </a:r>
            <a:br>
              <a:rPr lang="sv-SE" sz="3600" dirty="0"/>
            </a:br>
            <a:r>
              <a:rPr lang="sv-SE" sz="3600" dirty="0" err="1"/>
              <a:t>Conclusions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413165835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404664"/>
            <a:ext cx="9145016" cy="720080"/>
          </a:xfrm>
        </p:spPr>
        <p:txBody>
          <a:bodyPr vert="horz" lIns="85699" tIns="42850" rIns="85699" bIns="42850" rtlCol="0" anchor="ctr">
            <a:normAutofit/>
          </a:bodyPr>
          <a:lstStyle/>
          <a:p>
            <a:pPr marL="360363" indent="-360363"/>
            <a:r>
              <a:rPr lang="en-GB" sz="3200" b="1" dirty="0"/>
              <a:t>Conclusions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19</a:t>
            </a:fld>
            <a:endParaRPr lang="sv-S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57DBA2-5B34-6A42-BE54-ACA02EC2D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700808"/>
            <a:ext cx="4392488" cy="4392488"/>
          </a:xfrm>
        </p:spPr>
        <p:txBody>
          <a:bodyPr>
            <a:normAutofit/>
          </a:bodyPr>
          <a:lstStyle/>
          <a:p>
            <a:pPr marL="454025" indent="-454025">
              <a:buClr>
                <a:srgbClr val="0094CA"/>
              </a:buClr>
              <a:buFont typeface="Wingdings" pitchFamily="2" charset="2"/>
              <a:buChar char="ü"/>
            </a:pPr>
            <a:r>
              <a:rPr lang="en-US" sz="3200" dirty="0"/>
              <a:t>New management for and special focus to IK </a:t>
            </a:r>
          </a:p>
          <a:p>
            <a:pPr marL="454025" indent="-454025">
              <a:buClr>
                <a:srgbClr val="0094CA"/>
              </a:buClr>
              <a:buFont typeface="Wingdings" pitchFamily="2" charset="2"/>
              <a:buChar char="ü"/>
            </a:pPr>
            <a:r>
              <a:rPr lang="en-US" sz="3200" dirty="0"/>
              <a:t>Alignment of IK to implementation</a:t>
            </a:r>
          </a:p>
          <a:p>
            <a:pPr marL="454025" indent="-454025">
              <a:buClr>
                <a:srgbClr val="0094CA"/>
              </a:buClr>
              <a:buFont typeface="Wingdings" pitchFamily="2" charset="2"/>
              <a:buChar char="ü"/>
            </a:pPr>
            <a:r>
              <a:rPr lang="en-US" sz="3200" dirty="0"/>
              <a:t>IK during Operations being established</a:t>
            </a:r>
          </a:p>
          <a:p>
            <a:pPr marL="454025" indent="-454025">
              <a:buClr>
                <a:srgbClr val="0094CA"/>
              </a:buClr>
              <a:buFont typeface="Wingdings" pitchFamily="2" charset="2"/>
              <a:buChar char="ü"/>
            </a:pPr>
            <a:r>
              <a:rPr lang="en-US" sz="3200" dirty="0"/>
              <a:t>Specific issues to be solved (VAT, etc.)</a:t>
            </a:r>
          </a:p>
          <a:p>
            <a:pPr>
              <a:buClr>
                <a:srgbClr val="0094CA"/>
              </a:buClr>
              <a:buFont typeface="Wingdings" pitchFamily="2" charset="2"/>
              <a:buChar char="ü"/>
            </a:pPr>
            <a:endParaRPr lang="en-US" sz="3200" dirty="0"/>
          </a:p>
          <a:p>
            <a:pPr>
              <a:buClr>
                <a:srgbClr val="0094CA"/>
              </a:buClr>
              <a:buFont typeface="Wingdings" pitchFamily="2" charset="2"/>
              <a:buChar char="ü"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endParaRPr lang="en-US" sz="3200" dirty="0"/>
          </a:p>
          <a:p>
            <a:pPr>
              <a:buFont typeface="Wingdings" pitchFamily="2" charset="2"/>
              <a:buChar char="ü"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28C0C-D69E-264F-86E8-03808FB42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1540735"/>
            <a:ext cx="7089002" cy="49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280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2E84-6C9F-4745-BC49-E22E3583C4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424" y="2348880"/>
            <a:ext cx="10363200" cy="1470025"/>
          </a:xfrm>
        </p:spPr>
        <p:txBody>
          <a:bodyPr>
            <a:normAutofit/>
          </a:bodyPr>
          <a:lstStyle/>
          <a:p>
            <a:r>
              <a:rPr lang="sv-SE" sz="4400" dirty="0"/>
              <a:t>In-Kind </a:t>
            </a:r>
            <a:r>
              <a:rPr lang="sv-SE" sz="4400" dirty="0" err="1"/>
              <a:t>Contributions</a:t>
            </a:r>
            <a:r>
              <a:rPr lang="sv-SE" sz="4400" dirty="0"/>
              <a:t> @ ESS</a:t>
            </a:r>
            <a:br>
              <a:rPr lang="sv-SE" sz="3600" dirty="0"/>
            </a:br>
            <a:r>
              <a:rPr lang="sv-SE" sz="3600" dirty="0" err="1"/>
              <a:t>Contracts</a:t>
            </a:r>
            <a:r>
              <a:rPr lang="sv-SE" sz="3600" dirty="0"/>
              <a:t>, Construction, Operation</a:t>
            </a:r>
          </a:p>
        </p:txBody>
      </p:sp>
    </p:spTree>
    <p:extLst>
      <p:ext uri="{BB962C8B-B14F-4D97-AF65-F5344CB8AC3E}">
        <p14:creationId xmlns:p14="http://schemas.microsoft.com/office/powerpoint/2010/main" val="136058303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E234139-F7CA-0A45-BB44-3709F35D38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57" y="1573086"/>
            <a:ext cx="10706100" cy="495225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416" y="260648"/>
            <a:ext cx="9086800" cy="99898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The commitment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20</a:t>
            </a:fld>
            <a:endParaRPr lang="en-GB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7F511-EF48-1141-A15E-FCDAC84C99DC}"/>
              </a:ext>
            </a:extLst>
          </p:cNvPr>
          <p:cNvSpPr/>
          <p:nvPr/>
        </p:nvSpPr>
        <p:spPr>
          <a:xfrm>
            <a:off x="1741383" y="1836877"/>
            <a:ext cx="820384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ESS In-Kind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7DB64F-8BC1-114E-A5A3-50A46DF18794}"/>
              </a:ext>
            </a:extLst>
          </p:cNvPr>
          <p:cNvSpPr/>
          <p:nvPr/>
        </p:nvSpPr>
        <p:spPr>
          <a:xfrm>
            <a:off x="1619074" y="3226558"/>
            <a:ext cx="84484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 fully committed to achieve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AD6D6F-5B8F-D542-9A01-C99854302F0F}"/>
              </a:ext>
            </a:extLst>
          </p:cNvPr>
          <p:cNvSpPr/>
          <p:nvPr/>
        </p:nvSpPr>
        <p:spPr>
          <a:xfrm>
            <a:off x="1052957" y="4216130"/>
            <a:ext cx="95807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FIRST SCIENCE in 2023</a:t>
            </a:r>
          </a:p>
        </p:txBody>
      </p:sp>
    </p:spTree>
    <p:extLst>
      <p:ext uri="{BB962C8B-B14F-4D97-AF65-F5344CB8AC3E}">
        <p14:creationId xmlns:p14="http://schemas.microsoft.com/office/powerpoint/2010/main" val="23137867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3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2CE98-D5A2-0648-AD18-116338EAD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3432" y="3501008"/>
            <a:ext cx="7128792" cy="720080"/>
          </a:xfrm>
        </p:spPr>
        <p:txBody>
          <a:bodyPr>
            <a:normAutofit/>
          </a:bodyPr>
          <a:lstStyle/>
          <a:p>
            <a:pPr algn="l" defTabSz="315314">
              <a:spcBef>
                <a:spcPts val="0"/>
              </a:spcBef>
              <a:spcAft>
                <a:spcPts val="1200"/>
              </a:spcAft>
            </a:pPr>
            <a:r>
              <a:rPr lang="en-GB" sz="4000" dirty="0">
                <a:solidFill>
                  <a:srgbClr val="FFFFFF"/>
                </a:solidFill>
              </a:rPr>
              <a:t>Thank you!</a:t>
            </a:r>
            <a:endParaRPr lang="sv-SE" sz="2800" i="1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94646BE-C013-4C49-9D62-0CC4622ECC3A}"/>
              </a:ext>
            </a:extLst>
          </p:cNvPr>
          <p:cNvSpPr txBox="1">
            <a:spLocks/>
          </p:cNvSpPr>
          <p:nvPr/>
        </p:nvSpPr>
        <p:spPr>
          <a:xfrm>
            <a:off x="983432" y="4293094"/>
            <a:ext cx="4320480" cy="144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315314">
              <a:spcBef>
                <a:spcPts val="0"/>
              </a:spcBef>
              <a:spcAft>
                <a:spcPts val="1200"/>
              </a:spcAft>
            </a:pPr>
            <a:r>
              <a:rPr lang="en-GB" sz="2400" i="1" dirty="0" err="1">
                <a:solidFill>
                  <a:srgbClr val="FFFFFF"/>
                </a:solidFill>
              </a:rPr>
              <a:t>Mauro.Zambelli@esss.se</a:t>
            </a:r>
            <a:endParaRPr lang="sv-SE" sz="2400" i="1" dirty="0"/>
          </a:p>
        </p:txBody>
      </p:sp>
    </p:spTree>
    <p:extLst>
      <p:ext uri="{BB962C8B-B14F-4D97-AF65-F5344CB8AC3E}">
        <p14:creationId xmlns:p14="http://schemas.microsoft.com/office/powerpoint/2010/main" val="1809492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26FC5-9252-744B-9589-8E2ACD53C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In-Kind @ 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5C486-DAB6-9649-AEDE-185453B9B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48022"/>
            <a:ext cx="10972800" cy="4705314"/>
          </a:xfrm>
        </p:spPr>
        <p:txBody>
          <a:bodyPr/>
          <a:lstStyle/>
          <a:p>
            <a:r>
              <a:rPr lang="sv-SE" sz="3200" i="1" dirty="0"/>
              <a:t>ESS is </a:t>
            </a:r>
            <a:r>
              <a:rPr lang="sv-SE" sz="3200" i="1" dirty="0" err="1"/>
              <a:t>working</a:t>
            </a:r>
            <a:r>
              <a:rPr lang="sv-SE" sz="3200" i="1" dirty="0"/>
              <a:t> </a:t>
            </a:r>
            <a:r>
              <a:rPr lang="sv-SE" sz="3200" i="1" dirty="0" err="1"/>
              <a:t>with</a:t>
            </a:r>
            <a:r>
              <a:rPr lang="sv-SE" sz="3200" i="1" dirty="0"/>
              <a:t> </a:t>
            </a:r>
            <a:r>
              <a:rPr lang="sv-SE" sz="3200" i="1" dirty="0" err="1"/>
              <a:t>more</a:t>
            </a:r>
            <a:r>
              <a:rPr lang="sv-SE" sz="3200" i="1" dirty="0"/>
              <a:t> </a:t>
            </a:r>
            <a:r>
              <a:rPr lang="sv-SE" sz="3200" i="1" dirty="0" err="1"/>
              <a:t>than</a:t>
            </a:r>
            <a:r>
              <a:rPr lang="sv-SE" sz="3200" i="1" dirty="0"/>
              <a:t> 40 </a:t>
            </a:r>
            <a:r>
              <a:rPr lang="sv-SE" sz="3200" i="1" dirty="0" err="1"/>
              <a:t>European</a:t>
            </a:r>
            <a:r>
              <a:rPr lang="sv-SE" sz="3200" i="1" dirty="0"/>
              <a:t> partner institutions, and </a:t>
            </a:r>
            <a:r>
              <a:rPr lang="sv-SE" sz="3200" i="1" dirty="0" err="1"/>
              <a:t>more</a:t>
            </a:r>
            <a:r>
              <a:rPr lang="sv-SE" sz="3200" i="1" dirty="0"/>
              <a:t> </a:t>
            </a:r>
            <a:r>
              <a:rPr lang="sv-SE" sz="3200" i="1" dirty="0" err="1"/>
              <a:t>than</a:t>
            </a:r>
            <a:r>
              <a:rPr lang="sv-SE" sz="3200" i="1" dirty="0"/>
              <a:t> 130 </a:t>
            </a:r>
            <a:r>
              <a:rPr lang="sv-SE" sz="3200" i="1" dirty="0" err="1"/>
              <a:t>collaborating</a:t>
            </a:r>
            <a:r>
              <a:rPr lang="sv-SE" sz="3200" i="1" dirty="0"/>
              <a:t> institutions </a:t>
            </a:r>
            <a:r>
              <a:rPr lang="sv-SE" sz="3200" i="1" dirty="0" err="1"/>
              <a:t>worldwide</a:t>
            </a:r>
            <a:r>
              <a:rPr lang="sv-SE" sz="3200" i="1" dirty="0"/>
              <a:t> under the in-kind </a:t>
            </a:r>
            <a:r>
              <a:rPr lang="sv-SE" sz="3200" i="1" dirty="0" err="1"/>
              <a:t>model</a:t>
            </a:r>
            <a:r>
              <a:rPr lang="sv-SE" sz="3200" i="1" dirty="0"/>
              <a:t>.</a:t>
            </a:r>
          </a:p>
          <a:p>
            <a:r>
              <a:rPr lang="sv-SE" sz="3200" i="1" dirty="0"/>
              <a:t>As the </a:t>
            </a:r>
            <a:r>
              <a:rPr lang="sv-SE" sz="3200" i="1" dirty="0" err="1"/>
              <a:t>success</a:t>
            </a:r>
            <a:r>
              <a:rPr lang="sv-SE" sz="3200" i="1" dirty="0"/>
              <a:t> </a:t>
            </a:r>
            <a:r>
              <a:rPr lang="sv-SE" sz="3200" i="1" dirty="0" err="1"/>
              <a:t>of</a:t>
            </a:r>
            <a:r>
              <a:rPr lang="sv-SE" sz="3200" i="1" dirty="0"/>
              <a:t> ESS to a </a:t>
            </a:r>
            <a:r>
              <a:rPr lang="sv-SE" sz="3200" i="1" dirty="0" err="1"/>
              <a:t>great</a:t>
            </a:r>
            <a:r>
              <a:rPr lang="sv-SE" sz="3200" i="1" dirty="0"/>
              <a:t> </a:t>
            </a:r>
            <a:r>
              <a:rPr lang="sv-SE" sz="3200" i="1" dirty="0" err="1"/>
              <a:t>extent</a:t>
            </a:r>
            <a:r>
              <a:rPr lang="sv-SE" sz="3200" i="1" dirty="0"/>
              <a:t> </a:t>
            </a:r>
            <a:r>
              <a:rPr lang="sv-SE" sz="3200" i="1" dirty="0" err="1"/>
              <a:t>depends</a:t>
            </a:r>
            <a:r>
              <a:rPr lang="sv-SE" sz="3200" i="1" dirty="0"/>
              <a:t> on </a:t>
            </a:r>
            <a:r>
              <a:rPr lang="sv-SE" sz="3200" i="1" dirty="0" err="1"/>
              <a:t>schedule</a:t>
            </a:r>
            <a:r>
              <a:rPr lang="sv-SE" sz="3200" i="1" dirty="0"/>
              <a:t> </a:t>
            </a:r>
            <a:r>
              <a:rPr lang="sv-SE" sz="3200" i="1" dirty="0" err="1"/>
              <a:t>performance</a:t>
            </a:r>
            <a:r>
              <a:rPr lang="sv-SE" sz="3200" i="1" dirty="0"/>
              <a:t>, in-kind </a:t>
            </a:r>
            <a:r>
              <a:rPr lang="sv-SE" sz="3200" i="1" dirty="0" err="1"/>
              <a:t>agreements</a:t>
            </a:r>
            <a:r>
              <a:rPr lang="sv-SE" sz="3200" i="1" dirty="0"/>
              <a:t> </a:t>
            </a:r>
            <a:r>
              <a:rPr lang="sv-SE" sz="3200" i="1" dirty="0" err="1"/>
              <a:t>are</a:t>
            </a:r>
            <a:r>
              <a:rPr lang="sv-SE" sz="3200" i="1" dirty="0"/>
              <a:t> on the </a:t>
            </a:r>
            <a:r>
              <a:rPr lang="sv-SE" sz="3200" i="1" dirty="0" err="1"/>
              <a:t>critical</a:t>
            </a:r>
            <a:r>
              <a:rPr lang="sv-SE" sz="3200" i="1" dirty="0"/>
              <a:t> </a:t>
            </a:r>
            <a:r>
              <a:rPr lang="sv-SE" sz="3200" i="1" dirty="0" err="1"/>
              <a:t>path</a:t>
            </a:r>
            <a:r>
              <a:rPr lang="sv-SE" sz="3200" i="1" dirty="0"/>
              <a:t>. In total, </a:t>
            </a:r>
            <a:r>
              <a:rPr lang="sv-SE" sz="3200" i="1" dirty="0" err="1"/>
              <a:t>about</a:t>
            </a:r>
            <a:r>
              <a:rPr lang="sv-SE" sz="3200" i="1" dirty="0"/>
              <a:t> 30% </a:t>
            </a:r>
            <a:r>
              <a:rPr lang="sv-SE" sz="3200" i="1" dirty="0" err="1"/>
              <a:t>of</a:t>
            </a:r>
            <a:r>
              <a:rPr lang="sv-SE" sz="3200" i="1" dirty="0"/>
              <a:t> the €1 843 M ESS </a:t>
            </a:r>
            <a:r>
              <a:rPr lang="sv-SE" sz="3200" i="1" dirty="0" err="1"/>
              <a:t>construction</a:t>
            </a:r>
            <a:r>
              <a:rPr lang="sv-SE" sz="3200" i="1" dirty="0"/>
              <a:t> </a:t>
            </a:r>
            <a:r>
              <a:rPr lang="sv-SE" sz="3200" i="1" dirty="0" err="1"/>
              <a:t>cost</a:t>
            </a:r>
            <a:r>
              <a:rPr lang="sv-SE" sz="3200" i="1" dirty="0"/>
              <a:t> </a:t>
            </a:r>
            <a:r>
              <a:rPr lang="sv-SE" sz="3200" i="1" dirty="0" err="1"/>
              <a:t>will</a:t>
            </a:r>
            <a:r>
              <a:rPr lang="sv-SE" sz="3200" i="1" dirty="0"/>
              <a:t> be </a:t>
            </a:r>
            <a:r>
              <a:rPr lang="sv-SE" sz="3200" i="1" dirty="0" err="1"/>
              <a:t>supplied</a:t>
            </a:r>
            <a:r>
              <a:rPr lang="sv-SE" sz="3200" i="1" dirty="0"/>
              <a:t> </a:t>
            </a:r>
            <a:r>
              <a:rPr lang="sv-SE" sz="3200" i="1" dirty="0" err="1"/>
              <a:t>through</a:t>
            </a:r>
            <a:r>
              <a:rPr lang="sv-SE" sz="3200" i="1" dirty="0"/>
              <a:t> in-kind </a:t>
            </a:r>
            <a:r>
              <a:rPr lang="sv-SE" sz="3200" i="1" dirty="0" err="1"/>
              <a:t>contributions</a:t>
            </a:r>
            <a:r>
              <a:rPr lang="sv-SE" sz="3200" i="1" dirty="0"/>
              <a:t> (IKCs). In </a:t>
            </a:r>
            <a:r>
              <a:rPr lang="sv-SE" sz="3200" i="1" dirty="0" err="1"/>
              <a:t>particular</a:t>
            </a:r>
            <a:r>
              <a:rPr lang="sv-SE" sz="3200" i="1" dirty="0"/>
              <a:t>, </a:t>
            </a:r>
            <a:r>
              <a:rPr lang="sv-SE" sz="3200" i="1" dirty="0" err="1"/>
              <a:t>significant</a:t>
            </a:r>
            <a:r>
              <a:rPr lang="sv-SE" sz="3200" i="1" dirty="0"/>
              <a:t> parts </a:t>
            </a:r>
            <a:r>
              <a:rPr lang="sv-SE" sz="3200" i="1" dirty="0" err="1"/>
              <a:t>of</a:t>
            </a:r>
            <a:r>
              <a:rPr lang="sv-SE" sz="3200" i="1" dirty="0"/>
              <a:t> the </a:t>
            </a:r>
            <a:r>
              <a:rPr lang="sv-SE" sz="3200" i="1" dirty="0" err="1"/>
              <a:t>scientific</a:t>
            </a:r>
            <a:r>
              <a:rPr lang="sv-SE" sz="3200" i="1" dirty="0"/>
              <a:t> instruments, the Target Station, and the Accelerator </a:t>
            </a:r>
            <a:r>
              <a:rPr lang="sv-SE" sz="3200" i="1" dirty="0" err="1"/>
              <a:t>will</a:t>
            </a:r>
            <a:r>
              <a:rPr lang="sv-SE" sz="3200" i="1" dirty="0"/>
              <a:t> be </a:t>
            </a:r>
            <a:r>
              <a:rPr lang="sv-SE" sz="3200" i="1" dirty="0" err="1"/>
              <a:t>delivered</a:t>
            </a:r>
            <a:r>
              <a:rPr lang="sv-SE" sz="3200" i="1" dirty="0"/>
              <a:t> as IKCs.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12F395-72B8-6846-86A6-92025311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95B8C6-4154-224A-A19D-9ECF8D8CE7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From the ESS </a:t>
            </a:r>
            <a:r>
              <a:rPr lang="sv-SE" dirty="0" err="1"/>
              <a:t>website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04578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20500"/>
            <a:ext cx="8798768" cy="97865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IKC: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Do not call it “Procurement”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484784"/>
            <a:ext cx="6624736" cy="5121275"/>
          </a:xfrm>
        </p:spPr>
        <p:txBody>
          <a:bodyPr>
            <a:normAutofit/>
          </a:bodyPr>
          <a:lstStyle/>
          <a:p>
            <a:pPr marL="0" lvl="1" indent="0">
              <a:spcBef>
                <a:spcPts val="1176"/>
              </a:spcBef>
              <a:buClr>
                <a:srgbClr val="0094CA"/>
              </a:buClr>
              <a:buNone/>
            </a:pPr>
            <a:r>
              <a:rPr lang="en-GB" sz="4400" dirty="0"/>
              <a:t>In-Kind is not “Procurement”</a:t>
            </a:r>
          </a:p>
          <a:p>
            <a:pPr marL="0" lvl="1" indent="0">
              <a:spcBef>
                <a:spcPts val="1176"/>
              </a:spcBef>
              <a:buClr>
                <a:srgbClr val="0094CA"/>
              </a:buClr>
              <a:buNone/>
            </a:pPr>
            <a:r>
              <a:rPr lang="en-GB" sz="4400" dirty="0"/>
              <a:t>In-Kind Contributors are “Partners” and not “Suppliers”</a:t>
            </a:r>
          </a:p>
          <a:p>
            <a:pPr marL="0" lvl="1" indent="0">
              <a:spcBef>
                <a:spcPts val="1176"/>
              </a:spcBef>
              <a:buClr>
                <a:srgbClr val="0094CA"/>
              </a:buClr>
              <a:buNone/>
            </a:pPr>
            <a:r>
              <a:rPr lang="en-GB" sz="4400" dirty="0"/>
              <a:t>However, the end of the story is exactly the same</a:t>
            </a:r>
            <a:endParaRPr lang="en-GB" sz="3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792B9E-7024-AA4D-9109-7F8A7A86DC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626810"/>
            <a:ext cx="4993878" cy="3912559"/>
          </a:xfrm>
          <a:prstGeom prst="rect">
            <a:avLst/>
          </a:prstGeom>
        </p:spPr>
      </p:pic>
      <p:sp>
        <p:nvSpPr>
          <p:cNvPr id="8" name="Bent Arrow 7">
            <a:extLst>
              <a:ext uri="{FF2B5EF4-FFF2-40B4-BE49-F238E27FC236}">
                <a16:creationId xmlns:a16="http://schemas.microsoft.com/office/drawing/2014/main" id="{39D998CA-DCD0-E745-8669-DDDC8F5B0E9F}"/>
              </a:ext>
            </a:extLst>
          </p:cNvPr>
          <p:cNvSpPr/>
          <p:nvPr/>
        </p:nvSpPr>
        <p:spPr>
          <a:xfrm rot="5400000" flipH="1">
            <a:off x="7536160" y="4481778"/>
            <a:ext cx="792088" cy="2952328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34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22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9456" y="332656"/>
            <a:ext cx="8726760" cy="92697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IKC: 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</a:rPr>
              <a:t>Let’s see it as “Procurement”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22" y="1503220"/>
            <a:ext cx="10972800" cy="5218258"/>
          </a:xfrm>
        </p:spPr>
        <p:txBody>
          <a:bodyPr>
            <a:normAutofit lnSpcReduction="10000"/>
          </a:bodyPr>
          <a:lstStyle/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200" b="1" dirty="0"/>
              <a:t>IK Contributions shares with Procurement </a:t>
            </a:r>
            <a:br>
              <a:rPr lang="en-GB" sz="3200" b="1" dirty="0"/>
            </a:br>
            <a:r>
              <a:rPr lang="en-GB" sz="3200" b="1" dirty="0"/>
              <a:t>an important part of the supply chain</a:t>
            </a:r>
          </a:p>
          <a:p>
            <a:pPr marL="762000" lvl="2" indent="-463550">
              <a:spcBef>
                <a:spcPts val="1176"/>
              </a:spcBef>
              <a:buClr>
                <a:srgbClr val="0094CA"/>
              </a:buClr>
            </a:pPr>
            <a:r>
              <a:rPr lang="en-GB" sz="2800" dirty="0"/>
              <a:t>Logistics </a:t>
            </a:r>
            <a:r>
              <a:rPr lang="en-GB" sz="2800" i="1" dirty="0"/>
              <a:t>(to be never underestimated)</a:t>
            </a:r>
          </a:p>
          <a:p>
            <a:pPr marL="762000" lvl="2" indent="-463550">
              <a:spcBef>
                <a:spcPts val="1176"/>
              </a:spcBef>
              <a:buClr>
                <a:srgbClr val="0094CA"/>
              </a:buClr>
            </a:pPr>
            <a:r>
              <a:rPr lang="en-GB" sz="2800" dirty="0"/>
              <a:t>Transport &amp; Delivery</a:t>
            </a:r>
          </a:p>
          <a:p>
            <a:pPr marL="762000" lvl="2" indent="-463550">
              <a:spcBef>
                <a:spcPts val="1176"/>
              </a:spcBef>
              <a:buClr>
                <a:srgbClr val="0094CA"/>
              </a:buClr>
            </a:pPr>
            <a:r>
              <a:rPr lang="en-GB" sz="2800" dirty="0"/>
              <a:t>Site acceptance</a:t>
            </a:r>
          </a:p>
          <a:p>
            <a:pPr marL="762000" lvl="2" indent="-463550">
              <a:spcBef>
                <a:spcPts val="1176"/>
              </a:spcBef>
              <a:buClr>
                <a:srgbClr val="0094CA"/>
              </a:buClr>
            </a:pPr>
            <a:r>
              <a:rPr lang="en-GB" sz="2800" dirty="0"/>
              <a:t>Transfer of ownership (??)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3200" b="1" dirty="0"/>
              <a:t>In order to finalize IK contributions, a strong cooperation and interaction is needed with the Supply, Procurement and Logistics Division</a:t>
            </a:r>
          </a:p>
          <a:p>
            <a:pPr marL="762000" lvl="2" indent="-463550">
              <a:spcBef>
                <a:spcPts val="1176"/>
              </a:spcBef>
              <a:buClr>
                <a:srgbClr val="0094CA"/>
              </a:buClr>
            </a:pPr>
            <a:r>
              <a:rPr lang="en-GB" sz="2800" dirty="0"/>
              <a:t>SPL Division to give rules for and manage IK deliveries</a:t>
            </a:r>
          </a:p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endParaRPr lang="en-GB" sz="2900" b="1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05619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5121275"/>
          </a:xfrm>
        </p:spPr>
        <p:txBody>
          <a:bodyPr>
            <a:normAutofit/>
          </a:bodyPr>
          <a:lstStyle/>
          <a:p>
            <a:pPr marL="0" lvl="1" indent="0">
              <a:spcBef>
                <a:spcPts val="1176"/>
              </a:spcBef>
              <a:buClr>
                <a:srgbClr val="0094CA"/>
              </a:buClr>
              <a:buNone/>
            </a:pPr>
            <a:r>
              <a:rPr lang="en-GB" sz="4000" dirty="0"/>
              <a:t>IK Management @ ESS is rapidly moving from the Contractual phase to the Implementation phase, starting to look forward to the Operation phase</a:t>
            </a:r>
            <a:endParaRPr lang="en-GB" sz="4400" dirty="0"/>
          </a:p>
          <a:p>
            <a:pPr marL="454025" lvl="2" indent="-401638">
              <a:spcBef>
                <a:spcPts val="1200"/>
              </a:spcBef>
              <a:buClr>
                <a:srgbClr val="0094CA"/>
              </a:buClr>
              <a:buSzPct val="120000"/>
            </a:pPr>
            <a:r>
              <a:rPr lang="en-GB" sz="3200" dirty="0"/>
              <a:t>This requires a progressively different approach to the relation of IK Officers both with the IK Partners and with the relevant Functions inside ESS</a:t>
            </a:r>
          </a:p>
          <a:p>
            <a:pPr marL="454025" lvl="2" indent="-401638">
              <a:spcBef>
                <a:spcPts val="1200"/>
              </a:spcBef>
              <a:buClr>
                <a:srgbClr val="0094CA"/>
              </a:buClr>
              <a:buSzPct val="120000"/>
            </a:pPr>
            <a:r>
              <a:rPr lang="en-GB" sz="3200" dirty="0"/>
              <a:t>Complex issues are coming into play: logistics, VAT on delivery and installation, quality documentation, CE marking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0BB832-68A5-C143-B43A-A48A9C21A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60648"/>
            <a:ext cx="8942784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New challenges for IK management</a:t>
            </a:r>
          </a:p>
        </p:txBody>
      </p:sp>
    </p:spTree>
    <p:extLst>
      <p:ext uri="{BB962C8B-B14F-4D97-AF65-F5344CB8AC3E}">
        <p14:creationId xmlns:p14="http://schemas.microsoft.com/office/powerpoint/2010/main" val="387207706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432" y="116632"/>
            <a:ext cx="8942784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</a:rPr>
              <a:t>ESS – IK Provider relationship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804646"/>
          </a:xfrm>
        </p:spPr>
        <p:txBody>
          <a:bodyPr>
            <a:normAutofit/>
          </a:bodyPr>
          <a:lstStyle/>
          <a:p>
            <a:pPr marL="571500" lvl="1" indent="-571500">
              <a:spcBef>
                <a:spcPts val="1176"/>
              </a:spcBef>
              <a:buClr>
                <a:srgbClr val="0094CA"/>
              </a:buClr>
              <a:buFont typeface="Wingdings" pitchFamily="2" charset="2"/>
              <a:buChar char="Ø"/>
            </a:pPr>
            <a:r>
              <a:rPr lang="en-GB" sz="4000" dirty="0"/>
              <a:t>The operative relationship between ESS and the IK Provider is essentially (and usefully) focused on the scientific/technical channel (WP Leader)</a:t>
            </a:r>
          </a:p>
          <a:p>
            <a:pPr marL="941388" lvl="2" indent="-476250">
              <a:spcBef>
                <a:spcPts val="1176"/>
              </a:spcBef>
              <a:buClr>
                <a:srgbClr val="0094CA"/>
              </a:buClr>
            </a:pPr>
            <a:r>
              <a:rPr lang="en-GB" sz="3600" dirty="0"/>
              <a:t>However, IK is a far more complex process, which requires a “multi-channel” communication and interaction between ESS and the IK Provider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2293290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0A159-A289-5C40-83A5-CA2166AC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038" y="481052"/>
            <a:ext cx="9518848" cy="562074"/>
          </a:xfrm>
        </p:spPr>
        <p:txBody>
          <a:bodyPr/>
          <a:lstStyle/>
          <a:p>
            <a:r>
              <a:rPr lang="sv-SE" dirty="0"/>
              <a:t>ESS In-Kind </a:t>
            </a:r>
            <a:r>
              <a:rPr lang="sv-SE" dirty="0" err="1"/>
              <a:t>essentials</a:t>
            </a:r>
            <a:endParaRPr lang="sv-SE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E72C1D4-A27E-C646-BBCA-DA8CD0261C2B}"/>
              </a:ext>
            </a:extLst>
          </p:cNvPr>
          <p:cNvGrpSpPr/>
          <p:nvPr/>
        </p:nvGrpSpPr>
        <p:grpSpPr>
          <a:xfrm>
            <a:off x="2783632" y="1772816"/>
            <a:ext cx="6799457" cy="4114800"/>
            <a:chOff x="1596264" y="861647"/>
            <a:chExt cx="6799457" cy="41148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29F2A304-F8A9-4443-BC86-5D4BD1E93875}"/>
                </a:ext>
              </a:extLst>
            </p:cNvPr>
            <p:cNvSpPr/>
            <p:nvPr/>
          </p:nvSpPr>
          <p:spPr>
            <a:xfrm>
              <a:off x="1596264" y="861647"/>
              <a:ext cx="6799457" cy="4114800"/>
            </a:xfrm>
            <a:prstGeom prst="ellipse">
              <a:avLst/>
            </a:prstGeom>
            <a:gradFill flip="none" rotWithShape="1">
              <a:gsLst>
                <a:gs pos="55000">
                  <a:srgbClr val="ADD3DD"/>
                </a:gs>
                <a:gs pos="0">
                  <a:schemeClr val="bg1"/>
                </a:gs>
                <a:gs pos="100000">
                  <a:srgbClr val="12A0DD"/>
                </a:gs>
              </a:gsLst>
              <a:path path="rect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13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721F84E-12BE-9548-B512-0A0A91F0AB25}"/>
                </a:ext>
              </a:extLst>
            </p:cNvPr>
            <p:cNvSpPr/>
            <p:nvPr/>
          </p:nvSpPr>
          <p:spPr>
            <a:xfrm>
              <a:off x="2163755" y="1374920"/>
              <a:ext cx="5717569" cy="290501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7F7CF3E-7F0B-2943-83C6-1B2D5CDB2291}"/>
                </a:ext>
              </a:extLst>
            </p:cNvPr>
            <p:cNvSpPr txBox="1"/>
            <p:nvPr/>
          </p:nvSpPr>
          <p:spPr>
            <a:xfrm flipH="1">
              <a:off x="4049512" y="3827164"/>
              <a:ext cx="2009433" cy="36933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accent1">
                      <a:lumMod val="75000"/>
                    </a:schemeClr>
                  </a:solidFill>
                </a:rPr>
                <a:t>ESS Project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77060F2-2846-0949-8976-DC27BF05FCDF}"/>
                </a:ext>
              </a:extLst>
            </p:cNvPr>
            <p:cNvSpPr txBox="1"/>
            <p:nvPr/>
          </p:nvSpPr>
          <p:spPr>
            <a:xfrm>
              <a:off x="4384031" y="945890"/>
              <a:ext cx="1242391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sv-SE" sz="1800" b="1" dirty="0">
                  <a:solidFill>
                    <a:schemeClr val="bg1"/>
                  </a:solidFill>
                </a:rPr>
                <a:t>ESS Project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3B8FCF-F53B-AE4E-A438-817A8BA16DC9}"/>
                </a:ext>
              </a:extLst>
            </p:cNvPr>
            <p:cNvSpPr txBox="1"/>
            <p:nvPr/>
          </p:nvSpPr>
          <p:spPr>
            <a:xfrm>
              <a:off x="3743406" y="4368941"/>
              <a:ext cx="2863989" cy="369332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sv-SE" sz="1800" b="1" dirty="0">
                  <a:solidFill>
                    <a:schemeClr val="bg1"/>
                  </a:solidFill>
                </a:rPr>
                <a:t>Project </a:t>
              </a:r>
              <a:r>
                <a:rPr lang="sv-SE" sz="1800" b="1" dirty="0" err="1">
                  <a:solidFill>
                    <a:schemeClr val="bg1"/>
                  </a:solidFill>
                </a:rPr>
                <a:t>Advisory</a:t>
              </a:r>
              <a:r>
                <a:rPr lang="sv-SE" sz="1800" b="1" dirty="0">
                  <a:solidFill>
                    <a:schemeClr val="bg1"/>
                  </a:solidFill>
                </a:rPr>
                <a:t> </a:t>
              </a:r>
              <a:r>
                <a:rPr lang="sv-SE" sz="1800" b="1" dirty="0" err="1">
                  <a:solidFill>
                    <a:schemeClr val="bg1"/>
                  </a:solidFill>
                </a:rPr>
                <a:t>Committee</a:t>
              </a:r>
              <a:endParaRPr lang="sv-SE" sz="1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5179140-0D8E-DB44-87B1-611CECB30077}"/>
                </a:ext>
              </a:extLst>
            </p:cNvPr>
            <p:cNvGrpSpPr/>
            <p:nvPr/>
          </p:nvGrpSpPr>
          <p:grpSpPr>
            <a:xfrm>
              <a:off x="2647003" y="2142002"/>
              <a:ext cx="4826458" cy="1256016"/>
              <a:chOff x="2647003" y="2142002"/>
              <a:chExt cx="4826458" cy="125601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56E4F50B-297F-1043-A1AA-64B3F0B000B7}"/>
                  </a:ext>
                </a:extLst>
              </p:cNvPr>
              <p:cNvSpPr/>
              <p:nvPr/>
            </p:nvSpPr>
            <p:spPr>
              <a:xfrm>
                <a:off x="2647003" y="2142002"/>
                <a:ext cx="2192806" cy="1256016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Work Package</a:t>
                </a:r>
                <a:br>
                  <a:rPr lang="en-US" sz="1800" b="1" dirty="0"/>
                </a:br>
                <a:r>
                  <a:rPr lang="en-US" sz="1800" b="1" dirty="0"/>
                  <a:t>WP Leader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333E63C-4006-F94B-A575-A5D2444194B8}"/>
                  </a:ext>
                </a:extLst>
              </p:cNvPr>
              <p:cNvSpPr/>
              <p:nvPr/>
            </p:nvSpPr>
            <p:spPr>
              <a:xfrm>
                <a:off x="5280655" y="2142002"/>
                <a:ext cx="2192806" cy="125601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b="1" dirty="0"/>
                  <a:t>In-Kind</a:t>
                </a:r>
              </a:p>
              <a:p>
                <a:pPr algn="ctr"/>
                <a:r>
                  <a:rPr lang="en-US" sz="1800" b="1" dirty="0"/>
                  <a:t>Provider</a:t>
                </a:r>
              </a:p>
            </p:txBody>
          </p:sp>
          <p:sp>
            <p:nvSpPr>
              <p:cNvPr id="34" name="Left-Right Arrow 33">
                <a:extLst>
                  <a:ext uri="{FF2B5EF4-FFF2-40B4-BE49-F238E27FC236}">
                    <a16:creationId xmlns:a16="http://schemas.microsoft.com/office/drawing/2014/main" id="{B9294BC9-F869-7642-A5BC-5E47A8EA694C}"/>
                  </a:ext>
                </a:extLst>
              </p:cNvPr>
              <p:cNvSpPr/>
              <p:nvPr/>
            </p:nvSpPr>
            <p:spPr>
              <a:xfrm>
                <a:off x="4578094" y="2510601"/>
                <a:ext cx="964277" cy="518818"/>
              </a:xfrm>
              <a:prstGeom prst="left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5612073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B7124597-0E21-3940-A296-0756913644AE}"/>
              </a:ext>
            </a:extLst>
          </p:cNvPr>
          <p:cNvSpPr/>
          <p:nvPr/>
        </p:nvSpPr>
        <p:spPr>
          <a:xfrm>
            <a:off x="119336" y="1052736"/>
            <a:ext cx="11953328" cy="5805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0A159-A289-5C40-83A5-CA2166AC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46646"/>
            <a:ext cx="9518848" cy="562074"/>
          </a:xfrm>
        </p:spPr>
        <p:txBody>
          <a:bodyPr/>
          <a:lstStyle/>
          <a:p>
            <a:r>
              <a:rPr lang="sv-SE" dirty="0"/>
              <a:t>ESS In-Kind System – The </a:t>
            </a:r>
            <a:r>
              <a:rPr lang="sv-SE" dirty="0" err="1"/>
              <a:t>Stakeholders</a:t>
            </a:r>
            <a:endParaRPr lang="sv-S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1B1DDD-A113-4141-9B1B-8EF52C514B32}"/>
              </a:ext>
            </a:extLst>
          </p:cNvPr>
          <p:cNvSpPr txBox="1"/>
          <p:nvPr/>
        </p:nvSpPr>
        <p:spPr>
          <a:xfrm>
            <a:off x="334231" y="1474142"/>
            <a:ext cx="2448272" cy="5274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Partner States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29FB11-391F-8143-8E8F-ED73036ADA95}"/>
              </a:ext>
            </a:extLst>
          </p:cNvPr>
          <p:cNvSpPr txBox="1"/>
          <p:nvPr/>
        </p:nvSpPr>
        <p:spPr>
          <a:xfrm>
            <a:off x="8800514" y="1264649"/>
            <a:ext cx="3110362" cy="8336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sv-SE" sz="2400" b="1" dirty="0" err="1">
                <a:solidFill>
                  <a:schemeClr val="bg1"/>
                </a:solidFill>
              </a:rPr>
              <a:t>Universities</a:t>
            </a:r>
            <a:r>
              <a:rPr lang="sv-SE" sz="2400" b="1" dirty="0">
                <a:solidFill>
                  <a:schemeClr val="bg1"/>
                </a:solidFill>
              </a:rPr>
              <a:t>, Research </a:t>
            </a:r>
            <a:r>
              <a:rPr lang="sv-SE" sz="2400" b="1" dirty="0" err="1">
                <a:solidFill>
                  <a:schemeClr val="bg1"/>
                </a:solidFill>
              </a:rPr>
              <a:t>Infrastructures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8C8067-C778-A941-8DF6-30B18078E791}"/>
              </a:ext>
            </a:extLst>
          </p:cNvPr>
          <p:cNvSpPr txBox="1"/>
          <p:nvPr/>
        </p:nvSpPr>
        <p:spPr>
          <a:xfrm rot="16200000">
            <a:off x="-468166" y="3449898"/>
            <a:ext cx="2448272" cy="5274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sv-SE" sz="2400" b="1" dirty="0" err="1">
                <a:solidFill>
                  <a:schemeClr val="bg1"/>
                </a:solidFill>
              </a:rPr>
              <a:t>Funding</a:t>
            </a:r>
            <a:r>
              <a:rPr lang="sv-SE" sz="2400" b="1" dirty="0">
                <a:solidFill>
                  <a:schemeClr val="bg1"/>
                </a:solidFill>
              </a:rPr>
              <a:t> </a:t>
            </a:r>
            <a:r>
              <a:rPr lang="sv-SE" sz="2400" b="1" dirty="0" err="1">
                <a:solidFill>
                  <a:schemeClr val="bg1"/>
                </a:solidFill>
              </a:rPr>
              <a:t>Agencies</a:t>
            </a:r>
            <a:endParaRPr lang="sv-SE" sz="24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064404-7163-2044-8769-AD101B222708}"/>
              </a:ext>
            </a:extLst>
          </p:cNvPr>
          <p:cNvSpPr txBox="1"/>
          <p:nvPr/>
        </p:nvSpPr>
        <p:spPr>
          <a:xfrm>
            <a:off x="9264352" y="5566443"/>
            <a:ext cx="2314833" cy="833622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r"/>
            <a:r>
              <a:rPr lang="sv-SE" sz="2800" b="1" dirty="0">
                <a:solidFill>
                  <a:srgbClr val="76D6FF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</a:rPr>
              <a:t>In-Kind PARTNERS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BAB5C9-A18B-FD40-BB6F-762773C7F9A0}"/>
              </a:ext>
            </a:extLst>
          </p:cNvPr>
          <p:cNvSpPr txBox="1"/>
          <p:nvPr/>
        </p:nvSpPr>
        <p:spPr>
          <a:xfrm rot="5400000">
            <a:off x="10349290" y="3646033"/>
            <a:ext cx="2448272" cy="5274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</a:rPr>
              <a:t>Industry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9808B8-C0A2-2046-A835-9DC90FC2D167}"/>
              </a:ext>
            </a:extLst>
          </p:cNvPr>
          <p:cNvSpPr txBox="1"/>
          <p:nvPr/>
        </p:nvSpPr>
        <p:spPr>
          <a:xfrm>
            <a:off x="270513" y="5461159"/>
            <a:ext cx="3473788" cy="119668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r>
              <a:rPr lang="sv-SE" sz="2400" b="1" dirty="0">
                <a:solidFill>
                  <a:schemeClr val="bg1"/>
                </a:solidFill>
              </a:rPr>
              <a:t>National and</a:t>
            </a:r>
            <a:br>
              <a:rPr lang="sv-SE" sz="2400" b="1" dirty="0">
                <a:solidFill>
                  <a:schemeClr val="bg1"/>
                </a:solidFill>
              </a:rPr>
            </a:br>
            <a:r>
              <a:rPr lang="sv-SE" sz="2400" b="1" dirty="0" err="1">
                <a:solidFill>
                  <a:schemeClr val="bg1"/>
                </a:solidFill>
              </a:rPr>
              <a:t>European</a:t>
            </a:r>
            <a:r>
              <a:rPr lang="sv-SE" sz="2400" b="1" dirty="0">
                <a:solidFill>
                  <a:schemeClr val="bg1"/>
                </a:solidFill>
              </a:rPr>
              <a:t> Research</a:t>
            </a:r>
            <a:br>
              <a:rPr lang="sv-SE" sz="2400" b="1" dirty="0">
                <a:solidFill>
                  <a:schemeClr val="bg1"/>
                </a:solidFill>
              </a:rPr>
            </a:br>
            <a:r>
              <a:rPr lang="sv-SE" sz="2400" b="1" dirty="0">
                <a:solidFill>
                  <a:schemeClr val="bg1"/>
                </a:solidFill>
              </a:rPr>
              <a:t>   Centres and </a:t>
            </a:r>
            <a:r>
              <a:rPr lang="sv-SE" sz="2400" b="1" dirty="0" err="1">
                <a:solidFill>
                  <a:schemeClr val="bg1"/>
                </a:solidFill>
              </a:rPr>
              <a:t>Institutes</a:t>
            </a:r>
            <a:endParaRPr lang="sv-SE" sz="2400" b="1" dirty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435422-7025-9849-8312-56952FFBA086}"/>
              </a:ext>
            </a:extLst>
          </p:cNvPr>
          <p:cNvGrpSpPr/>
          <p:nvPr/>
        </p:nvGrpSpPr>
        <p:grpSpPr>
          <a:xfrm>
            <a:off x="1787710" y="1254968"/>
            <a:ext cx="9065942" cy="5486400"/>
            <a:chOff x="1787710" y="1254968"/>
            <a:chExt cx="9065942" cy="5486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9DD0423-AEB0-4A44-8946-682410CD6B81}"/>
                </a:ext>
              </a:extLst>
            </p:cNvPr>
            <p:cNvGrpSpPr/>
            <p:nvPr/>
          </p:nvGrpSpPr>
          <p:grpSpPr>
            <a:xfrm>
              <a:off x="1787710" y="1254968"/>
              <a:ext cx="9065942" cy="5486400"/>
              <a:chOff x="1483112" y="712922"/>
              <a:chExt cx="9065942" cy="54864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3509213D-F862-EE48-A446-F57B313126D3}"/>
                  </a:ext>
                </a:extLst>
              </p:cNvPr>
              <p:cNvSpPr/>
              <p:nvPr/>
            </p:nvSpPr>
            <p:spPr>
              <a:xfrm>
                <a:off x="1483112" y="712922"/>
                <a:ext cx="9065942" cy="5486400"/>
              </a:xfrm>
              <a:prstGeom prst="ellipse">
                <a:avLst/>
              </a:prstGeom>
              <a:gradFill flip="none" rotWithShape="1">
                <a:gsLst>
                  <a:gs pos="55000">
                    <a:srgbClr val="ADD3DD"/>
                  </a:gs>
                  <a:gs pos="0">
                    <a:schemeClr val="bg1"/>
                  </a:gs>
                  <a:gs pos="100000">
                    <a:srgbClr val="12A0DD"/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20B1366-4917-7A4D-B8E4-7085847EC39B}"/>
                  </a:ext>
                </a:extLst>
              </p:cNvPr>
              <p:cNvSpPr/>
              <p:nvPr/>
            </p:nvSpPr>
            <p:spPr>
              <a:xfrm>
                <a:off x="2239766" y="1397286"/>
                <a:ext cx="7623425" cy="3873358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2372DC8-1BF0-6A40-87CD-9432DB058AB0}"/>
                  </a:ext>
                </a:extLst>
              </p:cNvPr>
              <p:cNvSpPr/>
              <p:nvPr/>
            </p:nvSpPr>
            <p:spPr>
              <a:xfrm>
                <a:off x="3719245" y="2434975"/>
                <a:ext cx="4592548" cy="167468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/>
                  <a:t>In-Kind Group</a:t>
                </a:r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9BBDD9F-FE13-9A49-9537-74C7EB660483}"/>
                  </a:ext>
                </a:extLst>
              </p:cNvPr>
              <p:cNvSpPr/>
              <p:nvPr/>
            </p:nvSpPr>
            <p:spPr>
              <a:xfrm>
                <a:off x="2699537" y="2831409"/>
                <a:ext cx="1592494" cy="67809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IK</a:t>
                </a:r>
              </a:p>
              <a:p>
                <a:pPr algn="ctr"/>
                <a:r>
                  <a:rPr lang="en-US" b="1" dirty="0"/>
                  <a:t>ACCSYS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F9184A6-3A97-7844-8B03-AA17A09B0A29}"/>
                  </a:ext>
                </a:extLst>
              </p:cNvPr>
              <p:cNvSpPr/>
              <p:nvPr/>
            </p:nvSpPr>
            <p:spPr>
              <a:xfrm>
                <a:off x="3382770" y="3628173"/>
                <a:ext cx="1592494" cy="67809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IK</a:t>
                </a:r>
              </a:p>
              <a:p>
                <a:pPr algn="ctr"/>
                <a:r>
                  <a:rPr lang="en-US" b="1" dirty="0"/>
                  <a:t>TARGET</a:t>
                </a:r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8D4C955F-BCB0-3042-903E-3606056FFC6A}"/>
                  </a:ext>
                </a:extLst>
              </p:cNvPr>
              <p:cNvSpPr/>
              <p:nvPr/>
            </p:nvSpPr>
            <p:spPr>
              <a:xfrm>
                <a:off x="5092558" y="3846816"/>
                <a:ext cx="1592494" cy="67809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IK</a:t>
                </a:r>
              </a:p>
              <a:p>
                <a:pPr algn="ctr"/>
                <a:r>
                  <a:rPr lang="en-US" b="1" dirty="0"/>
                  <a:t>NSS</a:t>
                </a: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C05125-66DD-764D-B677-48D389B363AA}"/>
                  </a:ext>
                </a:extLst>
              </p:cNvPr>
              <p:cNvSpPr/>
              <p:nvPr/>
            </p:nvSpPr>
            <p:spPr>
              <a:xfrm>
                <a:off x="6875981" y="3628173"/>
                <a:ext cx="1592494" cy="678094"/>
              </a:xfrm>
              <a:prstGeom prst="ellipse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IK</a:t>
                </a:r>
              </a:p>
              <a:p>
                <a:pPr algn="ctr"/>
                <a:r>
                  <a:rPr lang="en-US" b="1" dirty="0"/>
                  <a:t>ICS</a:t>
                </a: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FC78DD5D-3244-B147-B680-C416580EFAC8}"/>
                  </a:ext>
                </a:extLst>
              </p:cNvPr>
              <p:cNvSpPr/>
              <p:nvPr/>
            </p:nvSpPr>
            <p:spPr>
              <a:xfrm>
                <a:off x="7672228" y="2856353"/>
                <a:ext cx="1815102" cy="678094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bg2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IK</a:t>
                </a:r>
              </a:p>
              <a:p>
                <a:pPr algn="ctr"/>
                <a:r>
                  <a:rPr lang="en-US" b="1" dirty="0"/>
                  <a:t>Operations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5F582C-A9E4-4840-8133-A84290E885C9}"/>
                  </a:ext>
                </a:extLst>
              </p:cNvPr>
              <p:cNvSpPr txBox="1"/>
              <p:nvPr/>
            </p:nvSpPr>
            <p:spPr>
              <a:xfrm flipH="1">
                <a:off x="4754109" y="4666944"/>
                <a:ext cx="2679244" cy="461665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ESS In-Kind System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167E88C-0FB3-A446-AEAF-AE8E6378CD33}"/>
                  </a:ext>
                </a:extLst>
              </p:cNvPr>
              <p:cNvSpPr/>
              <p:nvPr/>
            </p:nvSpPr>
            <p:spPr>
              <a:xfrm>
                <a:off x="4345968" y="1998484"/>
                <a:ext cx="3414445" cy="797263"/>
              </a:xfrm>
              <a:prstGeom prst="ellipse">
                <a:avLst/>
              </a:prstGeom>
              <a:solidFill>
                <a:srgbClr val="856ACA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/>
                  <a:t>BrightnESS</a:t>
                </a:r>
                <a:r>
                  <a:rPr lang="en-US" sz="2000" b="1" baseline="30000" dirty="0"/>
                  <a:t>2</a:t>
                </a:r>
                <a:r>
                  <a:rPr lang="en-US" sz="2000" b="1" dirty="0"/>
                  <a:t>  WP3</a:t>
                </a:r>
                <a:endParaRPr lang="en-US" sz="2000" b="1" baseline="30000" dirty="0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2F0D8689-1254-2948-9A6B-43CF46C4EA9C}"/>
                  </a:ext>
                </a:extLst>
              </p:cNvPr>
              <p:cNvSpPr/>
              <p:nvPr/>
            </p:nvSpPr>
            <p:spPr>
              <a:xfrm>
                <a:off x="4283898" y="1953128"/>
                <a:ext cx="583916" cy="421241"/>
              </a:xfrm>
              <a:prstGeom prst="ellipse">
                <a:avLst/>
              </a:prstGeom>
              <a:solidFill>
                <a:srgbClr val="8199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FC</a:t>
                </a: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55FF377D-8A9C-D441-BE1A-E5A091F217EB}"/>
                  </a:ext>
                </a:extLst>
              </p:cNvPr>
              <p:cNvSpPr/>
              <p:nvPr/>
            </p:nvSpPr>
            <p:spPr>
              <a:xfrm>
                <a:off x="5712646" y="1689829"/>
                <a:ext cx="583916" cy="421241"/>
              </a:xfrm>
              <a:prstGeom prst="ellipse">
                <a:avLst/>
              </a:prstGeom>
              <a:solidFill>
                <a:srgbClr val="8199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FC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772B6FC1-26B4-9A46-A400-554320D21503}"/>
                  </a:ext>
                </a:extLst>
              </p:cNvPr>
              <p:cNvSpPr/>
              <p:nvPr/>
            </p:nvSpPr>
            <p:spPr>
              <a:xfrm>
                <a:off x="6450028" y="1777734"/>
                <a:ext cx="583916" cy="421241"/>
              </a:xfrm>
              <a:prstGeom prst="ellipse">
                <a:avLst/>
              </a:prstGeom>
              <a:solidFill>
                <a:srgbClr val="8199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FC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6D225DE8-8827-914E-8F6A-010A085529A0}"/>
                  </a:ext>
                </a:extLst>
              </p:cNvPr>
              <p:cNvSpPr/>
              <p:nvPr/>
            </p:nvSpPr>
            <p:spPr>
              <a:xfrm>
                <a:off x="7141395" y="1975874"/>
                <a:ext cx="583916" cy="421241"/>
              </a:xfrm>
              <a:prstGeom prst="ellipse">
                <a:avLst/>
              </a:prstGeom>
              <a:solidFill>
                <a:srgbClr val="8199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FC</a:t>
                </a: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1CC7E328-AB62-0F46-975F-08837E44910B}"/>
                  </a:ext>
                </a:extLst>
              </p:cNvPr>
              <p:cNvSpPr/>
              <p:nvPr/>
            </p:nvSpPr>
            <p:spPr>
              <a:xfrm>
                <a:off x="4975264" y="1763712"/>
                <a:ext cx="583916" cy="421241"/>
              </a:xfrm>
              <a:prstGeom prst="ellipse">
                <a:avLst/>
              </a:prstGeom>
              <a:solidFill>
                <a:srgbClr val="8199C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FC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909A248-DE78-8540-A238-748C1982DC5E}"/>
                  </a:ext>
                </a:extLst>
              </p:cNvPr>
              <p:cNvSpPr txBox="1"/>
              <p:nvPr/>
            </p:nvSpPr>
            <p:spPr>
              <a:xfrm>
                <a:off x="5200135" y="825246"/>
                <a:ext cx="1630767" cy="46166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sv-SE" sz="2400" b="1" dirty="0">
                    <a:solidFill>
                      <a:schemeClr val="bg1"/>
                    </a:solidFill>
                  </a:rPr>
                  <a:t>ESS Council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B993FCA-D308-A241-AE96-B0930A4705F4}"/>
                  </a:ext>
                </a:extLst>
              </p:cNvPr>
              <p:cNvSpPr txBox="1"/>
              <p:nvPr/>
            </p:nvSpPr>
            <p:spPr>
              <a:xfrm>
                <a:off x="4345968" y="5389314"/>
                <a:ext cx="3587457" cy="461665"/>
              </a:xfrm>
              <a:prstGeom prst="rect">
                <a:avLst/>
              </a:prstGeom>
              <a:noFill/>
              <a:effectLst>
                <a:outerShdw blurRad="50800" dist="50800" dir="5400000" algn="ctr" rotWithShape="0">
                  <a:schemeClr val="tx1">
                    <a:lumMod val="50000"/>
                    <a:lumOff val="50000"/>
                  </a:scheme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sv-SE" sz="2400" b="1" dirty="0">
                    <a:solidFill>
                      <a:schemeClr val="bg1"/>
                    </a:solidFill>
                  </a:rPr>
                  <a:t>In-Kind Review </a:t>
                </a:r>
                <a:r>
                  <a:rPr lang="sv-SE" sz="2400" b="1" dirty="0" err="1">
                    <a:solidFill>
                      <a:schemeClr val="bg1"/>
                    </a:solidFill>
                  </a:rPr>
                  <a:t>Committee</a:t>
                </a:r>
                <a:endParaRPr lang="sv-SE" sz="2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887E10-2C6E-9B4D-B1B1-A31D7A1D4950}"/>
                </a:ext>
              </a:extLst>
            </p:cNvPr>
            <p:cNvSpPr txBox="1"/>
            <p:nvPr/>
          </p:nvSpPr>
          <p:spPr>
            <a:xfrm>
              <a:off x="1812379" y="3645178"/>
              <a:ext cx="756938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</a:rPr>
                <a:t>EMT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F52D7FF-0D13-984A-AF5A-1E72A5B38E4A}"/>
                </a:ext>
              </a:extLst>
            </p:cNvPr>
            <p:cNvSpPr txBox="1"/>
            <p:nvPr/>
          </p:nvSpPr>
          <p:spPr>
            <a:xfrm>
              <a:off x="10167505" y="3645178"/>
              <a:ext cx="672941" cy="461665"/>
            </a:xfrm>
            <a:prstGeom prst="rect">
              <a:avLst/>
            </a:prstGeom>
            <a:noFill/>
            <a:effectLst>
              <a:outerShdw blurRad="50800" dist="50800" dir="5400000" algn="ctr" rotWithShape="0">
                <a:schemeClr val="tx1">
                  <a:lumMod val="50000"/>
                  <a:lumOff val="5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sv-SE" sz="2400" b="1" dirty="0">
                  <a:solidFill>
                    <a:schemeClr val="bg1"/>
                  </a:solidFill>
                </a:rPr>
                <a:t>AFC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012548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19 ESS template" id="{29187F29-8712-D14C-B8E7-170A5282868A}" vid="{E9B9166D-3D04-D74A-9E51-274D5F9AE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4658</TotalTime>
  <Words>647</Words>
  <Application>Microsoft Macintosh PowerPoint</Application>
  <PresentationFormat>Widescreen</PresentationFormat>
  <Paragraphs>135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Wingdings</vt:lpstr>
      <vt:lpstr>Office-tema</vt:lpstr>
      <vt:lpstr>Worksheet</vt:lpstr>
      <vt:lpstr>IKC in Operation and Potential for Co-Creation</vt:lpstr>
      <vt:lpstr>In-Kind Contributions @ ESS Contracts, Construction, Operation</vt:lpstr>
      <vt:lpstr>In-Kind @ ESS</vt:lpstr>
      <vt:lpstr>IKC: Do not call it “Procurement”</vt:lpstr>
      <vt:lpstr>IKC: Let’s see it as “Procurement”</vt:lpstr>
      <vt:lpstr>New challenges for IK management</vt:lpstr>
      <vt:lpstr>ESS – IK Provider relationship</vt:lpstr>
      <vt:lpstr>ESS In-Kind essentials</vt:lpstr>
      <vt:lpstr>ESS In-Kind System – The Stakeholders</vt:lpstr>
      <vt:lpstr>Multi-channel communication</vt:lpstr>
      <vt:lpstr>A relational approach</vt:lpstr>
      <vt:lpstr>In-Kind in Operations</vt:lpstr>
      <vt:lpstr>In-Kind in Operations</vt:lpstr>
      <vt:lpstr>In-Kind Contributions @ ESS Facts &amp; Figures</vt:lpstr>
      <vt:lpstr>IK Status</vt:lpstr>
      <vt:lpstr>IK Status</vt:lpstr>
      <vt:lpstr>PowerPoint Presentation</vt:lpstr>
      <vt:lpstr>In-Kind Contributions @ ESS Conclusions</vt:lpstr>
      <vt:lpstr>Conclusions</vt:lpstr>
      <vt:lpstr>The commitment</vt:lpstr>
      <vt:lpstr>Thank you!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Spallation Source  </dc:title>
  <dc:creator>martin.sjostrand@esss.se</dc:creator>
  <cp:lastModifiedBy>Microsoft Office User</cp:lastModifiedBy>
  <cp:revision>118</cp:revision>
  <cp:lastPrinted>2019-04-09T13:58:49Z</cp:lastPrinted>
  <dcterms:created xsi:type="dcterms:W3CDTF">2018-10-29T15:52:13Z</dcterms:created>
  <dcterms:modified xsi:type="dcterms:W3CDTF">2019-06-24T13:11:16Z</dcterms:modified>
</cp:coreProperties>
</file>