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680" r:id="rId3"/>
  </p:sldMasterIdLst>
  <p:notesMasterIdLst>
    <p:notesMasterId r:id="rId15"/>
  </p:notesMasterIdLst>
  <p:sldIdLst>
    <p:sldId id="284" r:id="rId4"/>
    <p:sldId id="345" r:id="rId5"/>
    <p:sldId id="339" r:id="rId6"/>
    <p:sldId id="340" r:id="rId7"/>
    <p:sldId id="333" r:id="rId8"/>
    <p:sldId id="326" r:id="rId9"/>
    <p:sldId id="327" r:id="rId10"/>
    <p:sldId id="338" r:id="rId11"/>
    <p:sldId id="346" r:id="rId12"/>
    <p:sldId id="328" r:id="rId13"/>
    <p:sldId id="329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67"/>
    <p:restoredTop sz="91522"/>
  </p:normalViewPr>
  <p:slideViewPr>
    <p:cSldViewPr snapToGrid="0" snapToObjects="1">
      <p:cViewPr varScale="1">
        <p:scale>
          <a:sx n="70" d="100"/>
          <a:sy n="70" d="100"/>
        </p:scale>
        <p:origin x="1256" y="184"/>
      </p:cViewPr>
      <p:guideLst>
        <p:guide orient="horz" pos="23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tweber\Documents\In-Kind\Instruments\180822-DE-ESS-Projec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tweber\Documents\In-Kind\Instruments\180822-DE-ESS-Projec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Lbls>
            <c:delete val="1"/>
          </c:dLbls>
          <c:cat>
            <c:numRef>
              <c:f>Tabelle1!$A$2:$A$7</c:f>
              <c:numCache>
                <c:formatCode>General</c:formatCode>
                <c:ptCount val="6"/>
              </c:numCache>
            </c:num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0C-3A4F-8D8F-3968B380B17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pivotSource>
    <c:name>[180822-DE-ESS-Projects.xlsx]IKRC (2)!PivotTable3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sv-SE"/>
            </a:p>
          </c:txPr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sv-SE"/>
            </a:p>
          </c:txPr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sv-SE"/>
            </a:p>
          </c:txPr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sv-SE"/>
            </a:p>
          </c:txPr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'IKRC (2)'!$J$2</c:f>
              <c:strCache>
                <c:ptCount val="1"/>
                <c:pt idx="0">
                  <c:v>Total</c:v>
                </c:pt>
              </c:strCache>
            </c:strRef>
          </c:tx>
          <c:dLbls>
            <c:dLbl>
              <c:idx val="0"/>
              <c:layout>
                <c:manualLayout>
                  <c:x val="-0.10637429174536163"/>
                  <c:y val="0.15262727218343261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HZG
8.2</a:t>
                    </a:r>
                    <a:r>
                      <a:rPr lang="en-US" sz="1200" b="1" baseline="0" dirty="0">
                        <a:solidFill>
                          <a:schemeClr val="bg1"/>
                        </a:solidFill>
                      </a:rPr>
                      <a:t> M€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B5-434D-9E94-8C17BE2CDC3D}"/>
                </c:ext>
              </c:extLst>
            </c:dLbl>
            <c:dLbl>
              <c:idx val="1"/>
              <c:layout>
                <c:manualLayout>
                  <c:x val="-0.20757888012443063"/>
                  <c:y val="4.535357894706856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TUM
15.3</a:t>
                    </a:r>
                    <a:r>
                      <a:rPr lang="en-US" sz="1200" b="1" baseline="0" dirty="0">
                        <a:solidFill>
                          <a:schemeClr val="bg1"/>
                        </a:solidFill>
                      </a:rPr>
                      <a:t> M€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B5-434D-9E94-8C17BE2CDC3D}"/>
                </c:ext>
              </c:extLst>
            </c:dLbl>
            <c:dLbl>
              <c:idx val="2"/>
              <c:layout>
                <c:manualLayout>
                  <c:x val="0.23408912898566825"/>
                  <c:y val="-0.19299458179860357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FZJ
51.1</a:t>
                    </a:r>
                    <a:r>
                      <a:rPr lang="en-US" sz="1200" b="1" baseline="0" dirty="0">
                        <a:solidFill>
                          <a:schemeClr val="bg1"/>
                        </a:solidFill>
                      </a:rPr>
                      <a:t> M€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B5-434D-9E94-8C17BE2CDC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'IKRC (2)'!$I$3:$I$6</c:f>
              <c:strCache>
                <c:ptCount val="3"/>
                <c:pt idx="0">
                  <c:v>1-HZG</c:v>
                </c:pt>
                <c:pt idx="1">
                  <c:v>2-TUM</c:v>
                </c:pt>
                <c:pt idx="2">
                  <c:v>3-FZJ</c:v>
                </c:pt>
              </c:strCache>
            </c:strRef>
          </c:cat>
          <c:val>
            <c:numRef>
              <c:f>'IKRC (2)'!$J$3:$J$6</c:f>
              <c:numCache>
                <c:formatCode>General</c:formatCode>
                <c:ptCount val="3"/>
                <c:pt idx="0">
                  <c:v>8525.52</c:v>
                </c:pt>
                <c:pt idx="1">
                  <c:v>15406.632</c:v>
                </c:pt>
                <c:pt idx="2">
                  <c:v>53594.883999999998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B5-434D-9E94-8C17BE2CD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600"/>
      </a:pPr>
      <a:endParaRPr lang="sv-SE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pivotSource>
    <c:name>[180822-DE-ESS-Projects.xlsx]IKRC!PivotTable4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sv-SE"/>
            </a:p>
          </c:txPr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sv-SE"/>
            </a:p>
          </c:txPr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sv-SE"/>
            </a:p>
          </c:txPr>
          <c:showLegendKey val="0"/>
          <c:showVal val="1"/>
          <c:showCatName val="1"/>
          <c:showSerName val="0"/>
          <c:showPercent val="0"/>
          <c:showBubbleSize val="0"/>
          <c:separator>
</c:separator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IKRC!$L$8</c:f>
              <c:strCache>
                <c:ptCount val="1"/>
                <c:pt idx="0">
                  <c:v>Total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pPr>
                      <a:defRPr sz="900" b="1">
                        <a:solidFill>
                          <a:schemeClr val="tx1"/>
                        </a:solidFill>
                      </a:defRPr>
                    </a:pPr>
                    <a:r>
                      <a:rPr lang="en-US" sz="900"/>
                      <a:t>EU-Projects
3.4</a:t>
                    </a:r>
                    <a:r>
                      <a:rPr lang="en-US" sz="900" baseline="0"/>
                      <a:t> M€</a:t>
                    </a:r>
                    <a:endParaRPr lang="en-US" sz="90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D7-4F46-903A-142AA7C545AF}"/>
                </c:ext>
              </c:extLst>
            </c:dLbl>
            <c:dLbl>
              <c:idx val="1"/>
              <c:layout>
                <c:manualLayout>
                  <c:x val="-0.21715240704249236"/>
                  <c:y val="0.14910855279478666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/>
                      <a:t>Target
16.1</a:t>
                    </a:r>
                    <a:r>
                      <a:rPr lang="en-US" sz="1050" baseline="0" dirty="0"/>
                      <a:t> M€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D7-4F46-903A-142AA7C545AF}"/>
                </c:ext>
              </c:extLst>
            </c:dLbl>
            <c:dLbl>
              <c:idx val="2"/>
              <c:layout>
                <c:manualLayout>
                  <c:x val="0.22730880779328613"/>
                  <c:y val="-0.22389225644526337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/>
                      <a:t>NSS
58.5</a:t>
                    </a:r>
                    <a:r>
                      <a:rPr lang="en-US" sz="1050" baseline="0" dirty="0"/>
                      <a:t> M€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D7-4F46-903A-142AA7C545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</a:defRPr>
                </a:pPr>
                <a:endParaRPr lang="sv-S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IKRC!$K$9:$K$12</c:f>
              <c:strCache>
                <c:ptCount val="3"/>
                <c:pt idx="0">
                  <c:v>1-EU-Project</c:v>
                </c:pt>
                <c:pt idx="1">
                  <c:v>1-Target</c:v>
                </c:pt>
                <c:pt idx="2">
                  <c:v>2-NSS</c:v>
                </c:pt>
              </c:strCache>
            </c:strRef>
          </c:cat>
          <c:val>
            <c:numRef>
              <c:f>IKRC!$L$9:$L$12</c:f>
              <c:numCache>
                <c:formatCode>General</c:formatCode>
                <c:ptCount val="3"/>
                <c:pt idx="0">
                  <c:v>3387.0920000000001</c:v>
                </c:pt>
                <c:pt idx="1">
                  <c:v>15900.849</c:v>
                </c:pt>
                <c:pt idx="2">
                  <c:v>58239.094999999994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D7-4F46-903A-142AA7C545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37E93-28A3-644E-9D9C-C6D948CD7727}" type="datetimeFigureOut">
              <a:rPr lang="en-US" smtClean="0"/>
              <a:t>6/24/19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8C18F-9546-EA4E-9CA4-B36A996EE0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12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203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>
                <a:solidFill>
                  <a:prstClr val="black"/>
                </a:solidFill>
              </a:rPr>
              <a:pPr/>
              <a:t>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9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166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939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EAEB7-2F6B-45E3-906B-C2705B7B8A1C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49617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8C18F-9546-EA4E-9CA4-B36A996EE03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66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753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78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8850" y="537344"/>
            <a:ext cx="10274300" cy="6234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8850" y="2444192"/>
            <a:ext cx="10274300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50" y="1088740"/>
            <a:ext cx="10274300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61CF04-8600-4D27-A32A-58BDC5EC7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317" y="6005352"/>
            <a:ext cx="2509307" cy="548854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 txBox="1">
            <a:spLocks/>
          </p:cNvSpPr>
          <p:nvPr userDrawn="1"/>
        </p:nvSpPr>
        <p:spPr>
          <a:xfrm>
            <a:off x="479376" y="6427144"/>
            <a:ext cx="3072000" cy="90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lang="de-DE" sz="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44032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8851" y="537344"/>
            <a:ext cx="10274299" cy="6234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8850" y="2660216"/>
            <a:ext cx="10274300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50" y="1160748"/>
            <a:ext cx="10274301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317" y="6005352"/>
            <a:ext cx="2509307" cy="548854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 txBox="1">
            <a:spLocks/>
          </p:cNvSpPr>
          <p:nvPr userDrawn="1"/>
        </p:nvSpPr>
        <p:spPr>
          <a:xfrm>
            <a:off x="479376" y="6427144"/>
            <a:ext cx="3072000" cy="90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lang="de-DE" sz="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3968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367" y="341313"/>
            <a:ext cx="11235267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8850" y="3633688"/>
            <a:ext cx="10274300" cy="6234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8850" y="4970822"/>
            <a:ext cx="10274300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50" y="4185084"/>
            <a:ext cx="10274300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CA27721-1E41-417D-8DF5-46DDCB233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317" y="6005352"/>
            <a:ext cx="2509307" cy="548854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 txBox="1">
            <a:spLocks/>
          </p:cNvSpPr>
          <p:nvPr userDrawn="1"/>
        </p:nvSpPr>
        <p:spPr>
          <a:xfrm>
            <a:off x="479376" y="6427144"/>
            <a:ext cx="3072000" cy="90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lang="de-DE" sz="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06853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367" y="341313"/>
            <a:ext cx="11235267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8851" y="3633688"/>
            <a:ext cx="10274299" cy="6234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8850" y="4911514"/>
            <a:ext cx="10274300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50" y="4250010"/>
            <a:ext cx="10274300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8BB4E3-787B-47B4-88F3-9120850BA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317" y="6005352"/>
            <a:ext cx="2509307" cy="548854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 txBox="1">
            <a:spLocks/>
          </p:cNvSpPr>
          <p:nvPr userDrawn="1"/>
        </p:nvSpPr>
        <p:spPr>
          <a:xfrm>
            <a:off x="479376" y="6427144"/>
            <a:ext cx="3072000" cy="90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lang="de-DE" sz="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28157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322022"/>
            <a:ext cx="11234083" cy="1126758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67" y="1578310"/>
            <a:ext cx="11235267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00. Monat 2017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Seite </a:t>
            </a:r>
            <a:fld id="{A52F4D17-1AD6-42D9-B93A-EB002C62F438}" type="slidenum">
              <a:rPr lang="de-DE" smtClean="0">
                <a:solidFill>
                  <a:srgbClr val="023D6B"/>
                </a:solidFill>
              </a:rPr>
              <a:pPr/>
              <a:t>‹#›</a:t>
            </a:fld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050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51" y="322022"/>
            <a:ext cx="11234083" cy="1126758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00. Monat 2017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Seite </a:t>
            </a:r>
            <a:fld id="{A52F4D17-1AD6-42D9-B93A-EB002C62F438}" type="slidenum">
              <a:rPr lang="de-DE" smtClean="0">
                <a:solidFill>
                  <a:srgbClr val="023D6B"/>
                </a:solidFill>
              </a:rPr>
              <a:pPr/>
              <a:t>‹#›</a:t>
            </a:fld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367" y="1628775"/>
            <a:ext cx="523451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4900254"/>
            <a:ext cx="5234517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6745" y="1628775"/>
            <a:ext cx="52368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6745" y="4900254"/>
            <a:ext cx="5236888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2041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51" y="322022"/>
            <a:ext cx="11234083" cy="1126758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00. Monat 2017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Seite </a:t>
            </a:r>
            <a:fld id="{A52F4D17-1AD6-42D9-B93A-EB002C62F438}" type="slidenum">
              <a:rPr lang="de-DE" smtClean="0">
                <a:solidFill>
                  <a:srgbClr val="023D6B"/>
                </a:solidFill>
              </a:rPr>
              <a:pPr/>
              <a:t>‹#›</a:t>
            </a:fld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6524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51" y="322022"/>
            <a:ext cx="11234083" cy="1126758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33720" y="6396298"/>
            <a:ext cx="1553141" cy="221109"/>
          </a:xfrm>
        </p:spPr>
        <p:txBody>
          <a:bodyPr/>
          <a:lstStyle/>
          <a:p>
            <a:r>
              <a:rPr lang="de-DE" dirty="0">
                <a:solidFill>
                  <a:srgbClr val="023D6B"/>
                </a:solidFill>
              </a:rPr>
              <a:t>00. Monat 2017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222459" y="6396298"/>
            <a:ext cx="1008309" cy="221109"/>
          </a:xfrm>
        </p:spPr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Seite </a:t>
            </a:r>
            <a:fld id="{A52F4D17-1AD6-42D9-B93A-EB002C62F438}" type="slidenum">
              <a:rPr lang="de-DE" smtClean="0">
                <a:solidFill>
                  <a:srgbClr val="023D6B"/>
                </a:solidFill>
              </a:rPr>
              <a:pPr/>
              <a:t>‹#›</a:t>
            </a:fld>
            <a:endParaRPr lang="de-DE" dirty="0">
              <a:solidFill>
                <a:srgbClr val="023D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21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rgbClr val="023D6B"/>
                </a:solidFill>
              </a:rPr>
              <a:t>Page </a:t>
            </a:r>
            <a:fld id="{A52F4D17-1AD6-42D9-B93A-EB002C62F438}" type="slidenum">
              <a:rPr lang="de-DE" smtClean="0">
                <a:solidFill>
                  <a:srgbClr val="023D6B"/>
                </a:solidFill>
              </a:rPr>
              <a:pPr/>
              <a:t>‹#›</a:t>
            </a:fld>
            <a:endParaRPr lang="de-DE" dirty="0">
              <a:solidFill>
                <a:srgbClr val="023D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47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8850" y="537344"/>
            <a:ext cx="10274300" cy="6234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8850" y="2444192"/>
            <a:ext cx="10274300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50" y="1088740"/>
            <a:ext cx="10274300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61CF04-8600-4D27-A32A-58BDC5EC7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317" y="6005352"/>
            <a:ext cx="2509307" cy="548854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 txBox="1">
            <a:spLocks/>
          </p:cNvSpPr>
          <p:nvPr userDrawn="1"/>
        </p:nvSpPr>
        <p:spPr>
          <a:xfrm>
            <a:off x="479376" y="6427144"/>
            <a:ext cx="3072000" cy="90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lang="de-DE" sz="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27779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5307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8851" y="537344"/>
            <a:ext cx="10274299" cy="6234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8850" y="2660216"/>
            <a:ext cx="10274300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50" y="1160748"/>
            <a:ext cx="10274301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317" y="6005352"/>
            <a:ext cx="2509307" cy="548854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 txBox="1">
            <a:spLocks/>
          </p:cNvSpPr>
          <p:nvPr userDrawn="1"/>
        </p:nvSpPr>
        <p:spPr>
          <a:xfrm>
            <a:off x="479376" y="6427144"/>
            <a:ext cx="3072000" cy="90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lang="de-DE" sz="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31200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367" y="341313"/>
            <a:ext cx="11235267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8850" y="3633688"/>
            <a:ext cx="10274300" cy="6234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8850" y="4970822"/>
            <a:ext cx="10274300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50" y="4185084"/>
            <a:ext cx="10274300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CA27721-1E41-417D-8DF5-46DDCB233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317" y="6005352"/>
            <a:ext cx="2509307" cy="548854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 txBox="1">
            <a:spLocks/>
          </p:cNvSpPr>
          <p:nvPr userDrawn="1"/>
        </p:nvSpPr>
        <p:spPr>
          <a:xfrm>
            <a:off x="479376" y="6427144"/>
            <a:ext cx="3072000" cy="90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lang="de-DE" sz="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42952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367" y="341313"/>
            <a:ext cx="11235267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8851" y="3633688"/>
            <a:ext cx="10274299" cy="6234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8850" y="4911514"/>
            <a:ext cx="10274300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8850" y="4250010"/>
            <a:ext cx="10274300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8BB4E3-787B-47B4-88F3-9120850BA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317" y="6005352"/>
            <a:ext cx="2509307" cy="548854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 txBox="1">
            <a:spLocks/>
          </p:cNvSpPr>
          <p:nvPr userDrawn="1"/>
        </p:nvSpPr>
        <p:spPr>
          <a:xfrm>
            <a:off x="479376" y="6427144"/>
            <a:ext cx="3072000" cy="90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lang="de-DE" sz="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16162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322022"/>
            <a:ext cx="11234083" cy="1126758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67" y="1578310"/>
            <a:ext cx="11235267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00. Monat 2017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Seite </a:t>
            </a:r>
            <a:fld id="{A52F4D17-1AD6-42D9-B93A-EB002C62F438}" type="slidenum">
              <a:rPr lang="de-DE" smtClean="0">
                <a:solidFill>
                  <a:srgbClr val="023D6B"/>
                </a:solidFill>
              </a:rPr>
              <a:pPr/>
              <a:t>‹#›</a:t>
            </a:fld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1357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51" y="322022"/>
            <a:ext cx="11234083" cy="1126758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00. Monat 2017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Seite </a:t>
            </a:r>
            <a:fld id="{A52F4D17-1AD6-42D9-B93A-EB002C62F438}" type="slidenum">
              <a:rPr lang="de-DE" smtClean="0">
                <a:solidFill>
                  <a:srgbClr val="023D6B"/>
                </a:solidFill>
              </a:rPr>
              <a:pPr/>
              <a:t>‹#›</a:t>
            </a:fld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367" y="1628775"/>
            <a:ext cx="523451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4900254"/>
            <a:ext cx="5234517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6745" y="1628775"/>
            <a:ext cx="52368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6745" y="4900254"/>
            <a:ext cx="5236888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2598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51" y="322022"/>
            <a:ext cx="11234083" cy="1126758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00. Monat 2017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Seite </a:t>
            </a:r>
            <a:fld id="{A52F4D17-1AD6-42D9-B93A-EB002C62F438}" type="slidenum">
              <a:rPr lang="de-DE" smtClean="0">
                <a:solidFill>
                  <a:srgbClr val="023D6B"/>
                </a:solidFill>
              </a:rPr>
              <a:pPr/>
              <a:t>‹#›</a:t>
            </a:fld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9903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51" y="322022"/>
            <a:ext cx="11234083" cy="1126758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33720" y="6396298"/>
            <a:ext cx="1553141" cy="221109"/>
          </a:xfrm>
        </p:spPr>
        <p:txBody>
          <a:bodyPr/>
          <a:lstStyle/>
          <a:p>
            <a:r>
              <a:rPr lang="de-DE" dirty="0">
                <a:solidFill>
                  <a:srgbClr val="023D6B"/>
                </a:solidFill>
              </a:rPr>
              <a:t>00. Monat 2017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222459" y="6396298"/>
            <a:ext cx="1008309" cy="221109"/>
          </a:xfrm>
        </p:spPr>
        <p:txBody>
          <a:bodyPr/>
          <a:lstStyle/>
          <a:p>
            <a:r>
              <a:rPr lang="de-DE">
                <a:solidFill>
                  <a:srgbClr val="023D6B"/>
                </a:solidFill>
              </a:rPr>
              <a:t>Seite </a:t>
            </a:r>
            <a:fld id="{A52F4D17-1AD6-42D9-B93A-EB002C62F438}" type="slidenum">
              <a:rPr lang="de-DE" smtClean="0">
                <a:solidFill>
                  <a:srgbClr val="023D6B"/>
                </a:solidFill>
              </a:rPr>
              <a:pPr/>
              <a:t>‹#›</a:t>
            </a:fld>
            <a:endParaRPr lang="de-DE" dirty="0">
              <a:solidFill>
                <a:srgbClr val="023D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54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938786"/>
            <a:ext cx="11232896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rgbClr val="023D6B"/>
                </a:solidFill>
              </a:rPr>
              <a:t>Page </a:t>
            </a:r>
            <a:fld id="{A52F4D17-1AD6-42D9-B93A-EB002C62F438}" type="slidenum">
              <a:rPr lang="de-DE" smtClean="0">
                <a:solidFill>
                  <a:srgbClr val="023D6B"/>
                </a:solidFill>
              </a:rPr>
              <a:pPr/>
              <a:t>‹#›</a:t>
            </a:fld>
            <a:endParaRPr lang="de-DE" dirty="0">
              <a:solidFill>
                <a:srgbClr val="023D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74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897051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4036122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5373256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587518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2F37F4-5842-DC4E-98C9-646CD5E0FEE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dirty="0"/>
              <a:t>07. April 2019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F6D89-5EB6-CF4F-8A8C-27D0238387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43303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82686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00. Monat 2017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750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00. Monat 2017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784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00. Monat 2017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693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00. Monat 2017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6069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00. Monat 2017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542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00. Monat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7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7" y="1563143"/>
            <a:ext cx="11232896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6804" y="6379520"/>
            <a:ext cx="1553141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aseline="0">
                <a:solidFill>
                  <a:schemeClr val="accent1"/>
                </a:solidFill>
              </a:defRPr>
            </a:lvl1pPr>
          </a:lstStyle>
          <a:p>
            <a:pPr defTabSz="457200"/>
            <a:r>
              <a:rPr lang="de-DE">
                <a:solidFill>
                  <a:srgbClr val="023D6B"/>
                </a:solidFill>
              </a:rPr>
              <a:t>00. Monat 2017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11847" y="6379520"/>
            <a:ext cx="1008309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aseline="0">
                <a:solidFill>
                  <a:schemeClr val="accent1"/>
                </a:solidFill>
              </a:defRPr>
            </a:lvl1pPr>
          </a:lstStyle>
          <a:p>
            <a:pPr defTabSz="457200"/>
            <a:r>
              <a:rPr lang="de-DE">
                <a:solidFill>
                  <a:srgbClr val="023D6B"/>
                </a:solidFill>
              </a:rPr>
              <a:t>Seite </a:t>
            </a:r>
            <a:fld id="{A52F4D17-1AD6-42D9-B93A-EB002C62F438}" type="slidenum">
              <a:rPr lang="de-DE" smtClean="0">
                <a:solidFill>
                  <a:srgbClr val="023D6B"/>
                </a:solidFill>
              </a:rPr>
              <a:pPr defTabSz="457200"/>
              <a:t>‹#›</a:t>
            </a:fld>
            <a:endParaRPr lang="de-DE" dirty="0">
              <a:solidFill>
                <a:srgbClr val="023D6B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2B40BD-2E84-45F1-85D7-C908895E91A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317" y="6005352"/>
            <a:ext cx="2509307" cy="548854"/>
          </a:xfrm>
          <a:prstGeom prst="rect">
            <a:avLst/>
          </a:prstGeom>
        </p:spPr>
      </p:pic>
      <p:sp>
        <p:nvSpPr>
          <p:cNvPr id="7" name="Titelplatzhalter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 txBox="1">
            <a:spLocks/>
          </p:cNvSpPr>
          <p:nvPr userDrawn="1"/>
        </p:nvSpPr>
        <p:spPr>
          <a:xfrm>
            <a:off x="479376" y="6427144"/>
            <a:ext cx="3072000" cy="90000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lang="de-DE" sz="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59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26">
          <p15:clr>
            <a:srgbClr val="F26B43"/>
          </p15:clr>
        </p15:guide>
        <p15:guide id="3" pos="5534">
          <p15:clr>
            <a:srgbClr val="F26B43"/>
          </p15:clr>
        </p15:guide>
        <p15:guide id="4" orient="horz" pos="278">
          <p15:clr>
            <a:srgbClr val="F26B43"/>
          </p15:clr>
        </p15:guide>
        <p15:guide id="5" pos="2699">
          <p15:clr>
            <a:srgbClr val="F26B43"/>
          </p15:clr>
        </p15:guide>
        <p15:guide id="6" pos="3061">
          <p15:clr>
            <a:srgbClr val="F26B43"/>
          </p15:clr>
        </p15:guide>
        <p15:guide id="7" orient="horz" pos="363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7" y="1563143"/>
            <a:ext cx="11232896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6804" y="6379520"/>
            <a:ext cx="1553141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aseline="0">
                <a:solidFill>
                  <a:schemeClr val="accent1"/>
                </a:solidFill>
              </a:defRPr>
            </a:lvl1pPr>
          </a:lstStyle>
          <a:p>
            <a:pPr defTabSz="457200"/>
            <a:r>
              <a:rPr lang="de-DE">
                <a:solidFill>
                  <a:srgbClr val="023D6B"/>
                </a:solidFill>
              </a:rPr>
              <a:t>00. Monat 2017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11847" y="6379520"/>
            <a:ext cx="1008309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aseline="0">
                <a:solidFill>
                  <a:schemeClr val="accent1"/>
                </a:solidFill>
              </a:defRPr>
            </a:lvl1pPr>
          </a:lstStyle>
          <a:p>
            <a:pPr defTabSz="457200"/>
            <a:r>
              <a:rPr lang="de-DE">
                <a:solidFill>
                  <a:srgbClr val="023D6B"/>
                </a:solidFill>
              </a:rPr>
              <a:t>Seite </a:t>
            </a:r>
            <a:fld id="{A52F4D17-1AD6-42D9-B93A-EB002C62F438}" type="slidenum">
              <a:rPr lang="de-DE" smtClean="0">
                <a:solidFill>
                  <a:srgbClr val="023D6B"/>
                </a:solidFill>
              </a:rPr>
              <a:pPr defTabSz="457200"/>
              <a:t>‹#›</a:t>
            </a:fld>
            <a:endParaRPr lang="de-DE" dirty="0">
              <a:solidFill>
                <a:srgbClr val="023D6B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2B40BD-2E84-45F1-85D7-C908895E91A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317" y="6005352"/>
            <a:ext cx="2509307" cy="548854"/>
          </a:xfrm>
          <a:prstGeom prst="rect">
            <a:avLst/>
          </a:prstGeom>
        </p:spPr>
      </p:pic>
      <p:sp>
        <p:nvSpPr>
          <p:cNvPr id="7" name="Titelplatzhalter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 txBox="1">
            <a:spLocks/>
          </p:cNvSpPr>
          <p:nvPr userDrawn="1"/>
        </p:nvSpPr>
        <p:spPr>
          <a:xfrm>
            <a:off x="479376" y="6427144"/>
            <a:ext cx="3072000" cy="90000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lang="de-DE" sz="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0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4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26">
          <p15:clr>
            <a:srgbClr val="F26B43"/>
          </p15:clr>
        </p15:guide>
        <p15:guide id="3" pos="5534">
          <p15:clr>
            <a:srgbClr val="F26B43"/>
          </p15:clr>
        </p15:guide>
        <p15:guide id="4" orient="horz" pos="278">
          <p15:clr>
            <a:srgbClr val="F26B43"/>
          </p15:clr>
        </p15:guide>
        <p15:guide id="5" pos="2699">
          <p15:clr>
            <a:srgbClr val="F26B43"/>
          </p15:clr>
        </p15:guide>
        <p15:guide id="6" pos="3061">
          <p15:clr>
            <a:srgbClr val="F26B43"/>
          </p15:clr>
        </p15:guide>
        <p15:guide id="7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emf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1.emf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5F65145-80CE-4F50-8C39-4EEE42342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itle 3"/>
          <p:cNvSpPr>
            <a:spLocks noGrp="1"/>
          </p:cNvSpPr>
          <p:nvPr>
            <p:ph type="ctrTitle"/>
          </p:nvPr>
        </p:nvSpPr>
        <p:spPr>
          <a:xfrm>
            <a:off x="731839" y="4036122"/>
            <a:ext cx="10728324" cy="623404"/>
          </a:xfrm>
        </p:spPr>
        <p:txBody>
          <a:bodyPr/>
          <a:lstStyle/>
          <a:p>
            <a:r>
              <a:rPr lang="de-DE" sz="2400" dirty="0"/>
              <a:t>German Contributions to the ESS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79925" y="4503083"/>
            <a:ext cx="10728325" cy="727162"/>
          </a:xfrm>
        </p:spPr>
        <p:txBody>
          <a:bodyPr/>
          <a:lstStyle/>
          <a:p>
            <a:r>
              <a:rPr lang="de-DE" sz="2400" dirty="0"/>
              <a:t>ILO Strategy Workshop / Budapest</a:t>
            </a:r>
            <a:endParaRPr lang="en-US" sz="1800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297CEC19-EE6A-8343-9898-6FDECD22F33C}"/>
              </a:ext>
            </a:extLst>
          </p:cNvPr>
          <p:cNvSpPr txBox="1">
            <a:spLocks/>
          </p:cNvSpPr>
          <p:nvPr/>
        </p:nvSpPr>
        <p:spPr>
          <a:xfrm>
            <a:off x="779926" y="4977581"/>
            <a:ext cx="10728325" cy="6480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3200" b="1" kern="1200" cap="all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0" cap="none" dirty="0"/>
              <a:t>Prof. Dr. Ghaleb Natour , ESS ILO Germany</a:t>
            </a:r>
          </a:p>
          <a:p>
            <a:r>
              <a:rPr lang="de-DE" sz="1600" b="0" cap="none" dirty="0"/>
              <a:t>Director Central Institute of Engineering, Electronics and Analytics (ZEA) – Engineering and Technology (ZEA-1)</a:t>
            </a:r>
            <a:br>
              <a:rPr lang="de-DE" sz="1600" b="0" cap="none" dirty="0"/>
            </a:br>
            <a:r>
              <a:rPr lang="de-DE" sz="1600" b="0" cap="none" dirty="0"/>
              <a:t>University Professor at </a:t>
            </a:r>
            <a:r>
              <a:rPr lang="de-DE" sz="1600" b="0" cap="none" dirty="0" err="1"/>
              <a:t>Faculty</a:t>
            </a:r>
            <a:r>
              <a:rPr lang="de-DE" sz="1600" b="0" cap="none" dirty="0"/>
              <a:t> </a:t>
            </a:r>
            <a:r>
              <a:rPr lang="de-DE" sz="1600" b="0" cap="none" dirty="0" err="1"/>
              <a:t>of</a:t>
            </a:r>
            <a:r>
              <a:rPr lang="de-DE" sz="1600" b="0" cap="none" dirty="0"/>
              <a:t> </a:t>
            </a:r>
            <a:r>
              <a:rPr lang="de-DE" sz="1600" b="0" cap="none" dirty="0" err="1"/>
              <a:t>Mechanical</a:t>
            </a:r>
            <a:r>
              <a:rPr lang="de-DE" sz="1600" b="0" cap="none" dirty="0"/>
              <a:t> Engineering RWTH Aachen University	</a:t>
            </a:r>
          </a:p>
        </p:txBody>
      </p:sp>
      <p:pic>
        <p:nvPicPr>
          <p:cNvPr id="1026" name="Bild 1" descr="zea-1rw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61" y="6021062"/>
            <a:ext cx="4152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platzhalter 7">
            <a:extLst>
              <a:ext uri="{FF2B5EF4-FFF2-40B4-BE49-F238E27FC236}">
                <a16:creationId xmlns:a16="http://schemas.microsoft.com/office/drawing/2014/main" id="{6B4689A9-3950-4861-B366-4A6A4C810F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" b="59"/>
          <a:stretch>
            <a:fillRect/>
          </a:stretch>
        </p:blipFill>
        <p:spPr>
          <a:xfrm>
            <a:off x="1285874" y="319278"/>
            <a:ext cx="9890126" cy="3620268"/>
          </a:xfrm>
        </p:spPr>
      </p:pic>
    </p:spTree>
    <p:extLst>
      <p:ext uri="{BB962C8B-B14F-4D97-AF65-F5344CB8AC3E}">
        <p14:creationId xmlns:p14="http://schemas.microsoft.com/office/powerpoint/2010/main" val="92887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888" y="1111428"/>
            <a:ext cx="3535604" cy="470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“In-Kind”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003856"/>
            <a:ext cx="6729380" cy="4909930"/>
          </a:xfrm>
        </p:spPr>
        <p:txBody>
          <a:bodyPr/>
          <a:lstStyle/>
          <a:p>
            <a:r>
              <a:rPr lang="de-DE" dirty="0"/>
              <a:t>Solving technological challenges</a:t>
            </a:r>
          </a:p>
          <a:p>
            <a:r>
              <a:rPr lang="de-DE" dirty="0"/>
              <a:t>Enabling cutting-edge science: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/>
              <a:t>Addressing the grand challenges of society</a:t>
            </a:r>
          </a:p>
          <a:p>
            <a:r>
              <a:rPr lang="de-DE" dirty="0"/>
              <a:t>Integral part of the the German Neutron Strategy</a:t>
            </a:r>
          </a:p>
          <a:p>
            <a:r>
              <a:rPr lang="de-DE" dirty="0"/>
              <a:t>Being involved in the construction of the leading </a:t>
            </a:r>
            <a:r>
              <a:rPr lang="de-DE" dirty="0" err="1"/>
              <a:t>facility</a:t>
            </a:r>
            <a:r>
              <a:rPr lang="de-DE" dirty="0"/>
              <a:t> </a:t>
            </a:r>
            <a:r>
              <a:rPr lang="de-DE" dirty="0" err="1"/>
              <a:t>serving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 </a:t>
            </a:r>
            <a:r>
              <a:rPr lang="de-DE" dirty="0" err="1"/>
              <a:t>largest</a:t>
            </a:r>
            <a:r>
              <a:rPr lang="de-DE" dirty="0"/>
              <a:t> neutron scattering </a:t>
            </a:r>
            <a:r>
              <a:rPr lang="de-DE" dirty="0" err="1"/>
              <a:t>community</a:t>
            </a:r>
            <a:r>
              <a:rPr lang="de-DE" dirty="0"/>
              <a:t> </a:t>
            </a:r>
          </a:p>
          <a:p>
            <a:r>
              <a:rPr lang="de-DE" dirty="0"/>
              <a:t>Helping to bridge the gap in the neutron sources due to decommissioning of existing facilities</a:t>
            </a:r>
            <a:endParaRPr lang="en-US" dirty="0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564600" y="6289476"/>
            <a:ext cx="3061022" cy="404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GB" sz="1050" kern="0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ZEA-1 | Technology for Excellent Science</a:t>
            </a:r>
            <a:endParaRPr lang="de-DE" sz="1050" kern="0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72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490868"/>
            <a:ext cx="11449050" cy="2126974"/>
          </a:xfrm>
        </p:spPr>
        <p:txBody>
          <a:bodyPr/>
          <a:lstStyle/>
          <a:p>
            <a:r>
              <a:rPr lang="de-DE" sz="2000" dirty="0"/>
              <a:t>ERIC did not fullfill all expectations </a:t>
            </a:r>
          </a:p>
          <a:p>
            <a:r>
              <a:rPr lang="de-DE" sz="2000" dirty="0"/>
              <a:t>Due to VAT issues the entire funding scheme had to be revised and is not optimal for IKC</a:t>
            </a:r>
          </a:p>
          <a:p>
            <a:r>
              <a:rPr lang="de-DE" sz="2000" dirty="0"/>
              <a:t>Exhausting negotiations on the Contribution Agreement and Technical Annexes</a:t>
            </a:r>
          </a:p>
          <a:p>
            <a:r>
              <a:rPr lang="de-DE" sz="2000" dirty="0"/>
              <a:t>As a consequence, money (which is available at the Ministry) is not accessible by partners</a:t>
            </a:r>
          </a:p>
          <a:p>
            <a:r>
              <a:rPr lang="de-DE" sz="2000" dirty="0"/>
              <a:t>Many instruments done in partnership between different countries, which have their </a:t>
            </a:r>
            <a:r>
              <a:rPr lang="de-DE" sz="2000" dirty="0" err="1"/>
              <a:t>own</a:t>
            </a:r>
            <a:r>
              <a:rPr lang="de-DE" sz="2000" dirty="0"/>
              <a:t> </a:t>
            </a:r>
            <a:r>
              <a:rPr lang="de-DE" sz="2000" dirty="0" err="1"/>
              <a:t>Challenges</a:t>
            </a:r>
            <a:endParaRPr lang="de-DE" sz="2000" dirty="0"/>
          </a:p>
          <a:p>
            <a:r>
              <a:rPr lang="en-GB" sz="2000" dirty="0"/>
              <a:t>Delay of contract signing </a:t>
            </a:r>
            <a:r>
              <a:rPr lang="en-GB" sz="2000" dirty="0">
                <a:sym typeface="Wingdings" panose="05000000000000000000" pitchFamily="2" charset="2"/>
              </a:rPr>
              <a:t> for institutes and ILO difficult communication with industry</a:t>
            </a:r>
            <a:endParaRPr lang="en-GB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58774" y="1107749"/>
            <a:ext cx="11449049" cy="509994"/>
          </a:xfrm>
        </p:spPr>
        <p:txBody>
          <a:bodyPr/>
          <a:lstStyle/>
          <a:p>
            <a:r>
              <a:rPr lang="de-DE" dirty="0"/>
              <a:t>Construction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8281" y="3846339"/>
            <a:ext cx="11452915" cy="2246349"/>
            <a:chOff x="348281" y="3546163"/>
            <a:chExt cx="11452915" cy="2246349"/>
          </a:xfrm>
        </p:grpSpPr>
        <p:sp>
          <p:nvSpPr>
            <p:cNvPr id="8" name="Text Placeholder 5"/>
            <p:cNvSpPr txBox="1">
              <a:spLocks/>
            </p:cNvSpPr>
            <p:nvPr/>
          </p:nvSpPr>
          <p:spPr>
            <a:xfrm>
              <a:off x="352147" y="3546163"/>
              <a:ext cx="11449049" cy="509994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0850" indent="-23495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6675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535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1760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/>
            </a:p>
            <a:p>
              <a:r>
                <a:rPr lang="de-DE" dirty="0" err="1"/>
                <a:t>Operations</a:t>
              </a:r>
              <a:endParaRPr lang="en-US" dirty="0"/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348281" y="4200376"/>
              <a:ext cx="11452915" cy="159213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50" indent="-23495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6675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535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1760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000" dirty="0"/>
                <a:t>Unclear VAT </a:t>
              </a:r>
              <a:r>
                <a:rPr lang="de-DE" sz="2000" dirty="0" err="1"/>
                <a:t>situation</a:t>
              </a:r>
              <a:r>
                <a:rPr lang="de-DE" sz="2000" dirty="0"/>
                <a:t> </a:t>
              </a:r>
            </a:p>
            <a:p>
              <a:r>
                <a:rPr lang="de-DE" sz="2000" dirty="0"/>
                <a:t>Crediting (CBV) is significantly lower than the „real“ costs -&gt; inacceptable discrepancy</a:t>
              </a:r>
            </a:p>
            <a:p>
              <a:r>
                <a:rPr lang="de-DE" sz="2000" dirty="0"/>
                <a:t>Too many administrational issues</a:t>
              </a: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2375448" y="5846438"/>
            <a:ext cx="6957391" cy="407504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b="1" dirty="0"/>
              <a:t>No balance between challenges/costs and benefits</a:t>
            </a:r>
            <a:endParaRPr lang="en-US" b="1" dirty="0"/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4564600" y="6289476"/>
            <a:ext cx="3061022" cy="404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GB" sz="1050" kern="0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ZEA-1 | Technology for Excellent Science</a:t>
            </a:r>
            <a:endParaRPr lang="de-DE" sz="1050" kern="0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43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 txBox="1">
            <a:spLocks/>
          </p:cNvSpPr>
          <p:nvPr/>
        </p:nvSpPr>
        <p:spPr>
          <a:xfrm>
            <a:off x="512400" y="215225"/>
            <a:ext cx="8425562" cy="65927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 dirty="0">
                <a:solidFill>
                  <a:srgbClr val="023D6B"/>
                </a:solidFill>
                <a:cs typeface="Arial" charset="0"/>
              </a:rPr>
              <a:t>Forschungszentrum Jülich</a:t>
            </a:r>
            <a:br>
              <a:rPr lang="de-DE" sz="3000" dirty="0">
                <a:solidFill>
                  <a:srgbClr val="023D6B"/>
                </a:solidFill>
                <a:cs typeface="Arial" charset="0"/>
              </a:rPr>
            </a:br>
            <a:r>
              <a:rPr lang="de-DE" sz="3000" dirty="0">
                <a:solidFill>
                  <a:srgbClr val="023D6B"/>
                </a:solidFill>
                <a:cs typeface="Arial" charset="0"/>
              </a:rPr>
              <a:t>At a </a:t>
            </a:r>
            <a:r>
              <a:rPr lang="de-DE" sz="3000" dirty="0" err="1">
                <a:solidFill>
                  <a:srgbClr val="023D6B"/>
                </a:solidFill>
                <a:cs typeface="Arial" charset="0"/>
              </a:rPr>
              <a:t>glance</a:t>
            </a:r>
            <a:endParaRPr lang="de-DE" sz="3000" dirty="0">
              <a:solidFill>
                <a:srgbClr val="023D6B"/>
              </a:solidFill>
            </a:endParaRP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615270" y="976738"/>
            <a:ext cx="6928767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rgbClr val="023D6B"/>
              </a:solidFill>
              <a:cs typeface="Arial" charset="0"/>
            </a:endParaRPr>
          </a:p>
          <a:p>
            <a:r>
              <a:rPr lang="de-DE" dirty="0">
                <a:solidFill>
                  <a:srgbClr val="023D6B"/>
                </a:solidFill>
                <a:cs typeface="Arial" charset="0"/>
              </a:rPr>
              <a:t>Facts </a:t>
            </a:r>
            <a:r>
              <a:rPr lang="de-DE" dirty="0" err="1">
                <a:solidFill>
                  <a:srgbClr val="023D6B"/>
                </a:solidFill>
                <a:cs typeface="Arial" charset="0"/>
              </a:rPr>
              <a:t>and</a:t>
            </a:r>
            <a:r>
              <a:rPr lang="de-DE" dirty="0">
                <a:solidFill>
                  <a:srgbClr val="023D6B"/>
                </a:solidFill>
                <a:cs typeface="Arial" charset="0"/>
              </a:rPr>
              <a:t> </a:t>
            </a:r>
            <a:r>
              <a:rPr lang="de-DE" dirty="0" err="1">
                <a:solidFill>
                  <a:srgbClr val="023D6B"/>
                </a:solidFill>
                <a:cs typeface="Arial" charset="0"/>
              </a:rPr>
              <a:t>Figures</a:t>
            </a:r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292100" y="2495049"/>
            <a:ext cx="11150600" cy="3372352"/>
          </a:xfrm>
          <a:prstGeom prst="rect">
            <a:avLst/>
          </a:prstGeom>
          <a:solidFill>
            <a:srgbClr val="ADBDE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95000"/>
              </a:lnSpc>
            </a:pPr>
            <a:endParaRPr lang="de-DE" sz="2400" dirty="0" err="1">
              <a:solidFill>
                <a:srgbClr val="ADBDE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2477" y="2776487"/>
            <a:ext cx="733560" cy="105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3074" y="2691782"/>
            <a:ext cx="357862" cy="122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1957" y="3119735"/>
            <a:ext cx="737566" cy="70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663156" y="3215105"/>
            <a:ext cx="969121" cy="510273"/>
            <a:chOff x="619793" y="3163017"/>
            <a:chExt cx="915705" cy="417153"/>
          </a:xfrm>
        </p:grpSpPr>
        <p:sp>
          <p:nvSpPr>
            <p:cNvPr id="22" name="Rechteck 21"/>
            <p:cNvSpPr/>
            <p:nvPr/>
          </p:nvSpPr>
          <p:spPr>
            <a:xfrm>
              <a:off x="1092908" y="3386855"/>
              <a:ext cx="442590" cy="193315"/>
            </a:xfrm>
            <a:prstGeom prst="rect">
              <a:avLst/>
            </a:prstGeom>
            <a:solidFill>
              <a:srgbClr val="FAB4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95000"/>
                </a:lnSpc>
              </a:pPr>
              <a:endParaRPr lang="de-DE" sz="2400" dirty="0" err="1">
                <a:solidFill>
                  <a:prstClr val="white"/>
                </a:solidFill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619793" y="3386855"/>
              <a:ext cx="442590" cy="193315"/>
            </a:xfrm>
            <a:prstGeom prst="rect">
              <a:avLst/>
            </a:prstGeom>
            <a:solidFill>
              <a:srgbClr val="FAB4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95000"/>
                </a:lnSpc>
              </a:pPr>
              <a:endParaRPr lang="de-DE" sz="2400" dirty="0" err="1">
                <a:solidFill>
                  <a:prstClr val="white"/>
                </a:solidFill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>
              <a:off x="856351" y="3163017"/>
              <a:ext cx="442590" cy="193315"/>
            </a:xfrm>
            <a:prstGeom prst="rect">
              <a:avLst/>
            </a:prstGeom>
            <a:solidFill>
              <a:srgbClr val="FAB4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95000"/>
                </a:lnSpc>
              </a:pPr>
              <a:endParaRPr lang="de-DE" sz="2400" dirty="0" err="1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3240" y="2889601"/>
            <a:ext cx="825178" cy="94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14890" y="4053449"/>
            <a:ext cx="1433351" cy="1064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2400" b="1" dirty="0">
                <a:solidFill>
                  <a:srgbClr val="023D6B"/>
                </a:solidFill>
              </a:rPr>
              <a:t>1956</a:t>
            </a:r>
            <a:endParaRPr lang="de-DE" sz="2400" dirty="0">
              <a:solidFill>
                <a:prstClr val="black"/>
              </a:solidFill>
            </a:endParaRPr>
          </a:p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1100" b="1" dirty="0">
                <a:solidFill>
                  <a:prstClr val="black"/>
                </a:solidFill>
              </a:rPr>
              <a:t>FOUNDATION</a:t>
            </a:r>
            <a:endParaRPr lang="de-DE" sz="1200" dirty="0">
              <a:solidFill>
                <a:prstClr val="black"/>
              </a:solidFill>
            </a:endParaRPr>
          </a:p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December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477132" y="4053449"/>
            <a:ext cx="1524647" cy="1614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2400" b="1" dirty="0">
                <a:solidFill>
                  <a:srgbClr val="023D6B"/>
                </a:solidFill>
              </a:rPr>
              <a:t>609.3</a:t>
            </a:r>
            <a:endParaRPr lang="de-DE" sz="2400" dirty="0">
              <a:solidFill>
                <a:prstClr val="black"/>
              </a:solidFill>
            </a:endParaRPr>
          </a:p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1100" dirty="0" err="1">
                <a:solidFill>
                  <a:prstClr val="black"/>
                </a:solidFill>
              </a:rPr>
              <a:t>million</a:t>
            </a:r>
            <a:r>
              <a:rPr lang="de-DE" sz="1100" dirty="0">
                <a:solidFill>
                  <a:prstClr val="black"/>
                </a:solidFill>
              </a:rPr>
              <a:t> </a:t>
            </a:r>
            <a:r>
              <a:rPr lang="de-DE" sz="1100" dirty="0" err="1">
                <a:solidFill>
                  <a:prstClr val="black"/>
                </a:solidFill>
              </a:rPr>
              <a:t>euros</a:t>
            </a:r>
            <a:r>
              <a:rPr lang="de-DE" sz="1100" dirty="0">
                <a:solidFill>
                  <a:prstClr val="black"/>
                </a:solidFill>
              </a:rPr>
              <a:t> </a:t>
            </a:r>
            <a:r>
              <a:rPr lang="de-DE" sz="1100" b="1" dirty="0">
                <a:solidFill>
                  <a:prstClr val="black"/>
                </a:solidFill>
              </a:rPr>
              <a:t>REVENUE </a:t>
            </a:r>
            <a:br>
              <a:rPr lang="de-DE" sz="1100" b="1" dirty="0">
                <a:solidFill>
                  <a:prstClr val="black"/>
                </a:solidFill>
              </a:rPr>
            </a:br>
            <a:r>
              <a:rPr lang="de-DE" sz="1100" b="1" dirty="0">
                <a:solidFill>
                  <a:prstClr val="black"/>
                </a:solidFill>
              </a:rPr>
              <a:t>total</a:t>
            </a:r>
            <a:br>
              <a:rPr lang="de-DE" sz="1100" dirty="0">
                <a:solidFill>
                  <a:prstClr val="black"/>
                </a:solidFill>
              </a:rPr>
            </a:br>
            <a:r>
              <a:rPr lang="de-DE" sz="1400" dirty="0">
                <a:solidFill>
                  <a:prstClr val="black"/>
                </a:solidFill>
              </a:rPr>
              <a:t>(40 % </a:t>
            </a:r>
            <a:br>
              <a:rPr lang="de-DE" sz="1400" dirty="0">
                <a:solidFill>
                  <a:prstClr val="black"/>
                </a:solidFill>
              </a:rPr>
            </a:br>
            <a:r>
              <a:rPr lang="de-DE" sz="1400" dirty="0" err="1">
                <a:solidFill>
                  <a:prstClr val="black"/>
                </a:solidFill>
              </a:rPr>
              <a:t>external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funding</a:t>
            </a:r>
            <a:r>
              <a:rPr lang="de-DE" sz="1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544037" y="4053449"/>
            <a:ext cx="1839867" cy="20659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2400" b="1" dirty="0">
                <a:solidFill>
                  <a:srgbClr val="023D6B"/>
                </a:solidFill>
              </a:rPr>
              <a:t>5,914</a:t>
            </a:r>
            <a:endParaRPr lang="de-DE" sz="2400" dirty="0">
              <a:solidFill>
                <a:prstClr val="black"/>
              </a:solidFill>
            </a:endParaRPr>
          </a:p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1100" b="1" dirty="0">
                <a:solidFill>
                  <a:prstClr val="black"/>
                </a:solidFill>
              </a:rPr>
              <a:t>EMPLOYEES</a:t>
            </a:r>
            <a:endParaRPr lang="de-DE" sz="1100" dirty="0">
              <a:solidFill>
                <a:prstClr val="black"/>
              </a:solidFill>
            </a:endParaRPr>
          </a:p>
          <a:p>
            <a:pPr defTabSz="457200">
              <a:lnSpc>
                <a:spcPct val="95000"/>
              </a:lnSpc>
              <a:spcAft>
                <a:spcPts val="600"/>
              </a:spcAft>
            </a:pPr>
            <a:r>
              <a:rPr lang="de-DE" sz="1400" dirty="0">
                <a:solidFill>
                  <a:prstClr val="black"/>
                </a:solidFill>
              </a:rPr>
              <a:t>2,165 </a:t>
            </a:r>
            <a:r>
              <a:rPr lang="de-DE" sz="1400" dirty="0" err="1">
                <a:solidFill>
                  <a:prstClr val="black"/>
                </a:solidFill>
              </a:rPr>
              <a:t>scientists</a:t>
            </a:r>
            <a:br>
              <a:rPr lang="de-DE" sz="1400" dirty="0">
                <a:solidFill>
                  <a:prstClr val="black"/>
                </a:solidFill>
              </a:rPr>
            </a:br>
            <a:r>
              <a:rPr lang="de-DE" sz="1400" dirty="0">
                <a:solidFill>
                  <a:prstClr val="black"/>
                </a:solidFill>
              </a:rPr>
              <a:t>   900  </a:t>
            </a:r>
            <a:r>
              <a:rPr lang="de-DE" sz="1400" dirty="0" err="1">
                <a:solidFill>
                  <a:prstClr val="black"/>
                </a:solidFill>
              </a:rPr>
              <a:t>doctoral</a:t>
            </a:r>
            <a:r>
              <a:rPr lang="de-DE" sz="1400" dirty="0">
                <a:solidFill>
                  <a:prstClr val="black"/>
                </a:solidFill>
              </a:rPr>
              <a:t> 	</a:t>
            </a:r>
            <a:r>
              <a:rPr lang="de-DE" sz="1400" dirty="0" err="1">
                <a:solidFill>
                  <a:prstClr val="black"/>
                </a:solidFill>
              </a:rPr>
              <a:t>researchers</a:t>
            </a:r>
            <a:br>
              <a:rPr lang="de-DE" sz="1400" dirty="0">
                <a:solidFill>
                  <a:prstClr val="black"/>
                </a:solidFill>
              </a:rPr>
            </a:br>
            <a:r>
              <a:rPr lang="de-DE" sz="1400" dirty="0">
                <a:solidFill>
                  <a:prstClr val="black"/>
                </a:solidFill>
              </a:rPr>
              <a:t>   323  </a:t>
            </a:r>
            <a:r>
              <a:rPr lang="de-DE" sz="1400" dirty="0" err="1">
                <a:solidFill>
                  <a:prstClr val="black"/>
                </a:solidFill>
              </a:rPr>
              <a:t>trainees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and</a:t>
            </a:r>
            <a:r>
              <a:rPr lang="de-DE" sz="1400" dirty="0">
                <a:solidFill>
                  <a:prstClr val="black"/>
                </a:solidFill>
              </a:rPr>
              <a:t> 	</a:t>
            </a:r>
            <a:r>
              <a:rPr lang="de-DE" sz="1400" dirty="0" err="1">
                <a:solidFill>
                  <a:prstClr val="black"/>
                </a:solidFill>
              </a:rPr>
              <a:t>students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9442263" y="4053449"/>
            <a:ext cx="1524647" cy="158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2400" b="1" dirty="0">
                <a:solidFill>
                  <a:srgbClr val="023D6B"/>
                </a:solidFill>
              </a:rPr>
              <a:t>867</a:t>
            </a:r>
            <a:endParaRPr lang="de-DE" sz="2400" dirty="0">
              <a:solidFill>
                <a:prstClr val="black"/>
              </a:solidFill>
            </a:endParaRPr>
          </a:p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1100" b="1" dirty="0">
                <a:solidFill>
                  <a:prstClr val="black"/>
                </a:solidFill>
              </a:rPr>
              <a:t>VISITING</a:t>
            </a:r>
            <a:br>
              <a:rPr lang="de-DE" sz="1100" b="1" dirty="0">
                <a:solidFill>
                  <a:prstClr val="black"/>
                </a:solidFill>
              </a:rPr>
            </a:br>
            <a:r>
              <a:rPr lang="de-DE" sz="1100" b="1" dirty="0">
                <a:solidFill>
                  <a:prstClr val="black"/>
                </a:solidFill>
              </a:rPr>
              <a:t>SCIENTISTS</a:t>
            </a:r>
            <a:endParaRPr lang="de-DE" sz="1100" dirty="0">
              <a:solidFill>
                <a:prstClr val="black"/>
              </a:solidFill>
            </a:endParaRPr>
          </a:p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1600" dirty="0" err="1">
                <a:solidFill>
                  <a:prstClr val="black"/>
                </a:solidFill>
              </a:rPr>
              <a:t>from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b="1" dirty="0">
                <a:solidFill>
                  <a:prstClr val="black"/>
                </a:solidFill>
              </a:rPr>
              <a:t>65</a:t>
            </a:r>
            <a:r>
              <a:rPr lang="de-DE" sz="1600" dirty="0">
                <a:solidFill>
                  <a:prstClr val="black"/>
                </a:solidFill>
              </a:rPr>
              <a:t> countries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712540" y="4053450"/>
            <a:ext cx="1524647" cy="1565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2400" b="1" dirty="0">
                <a:solidFill>
                  <a:srgbClr val="023D6B"/>
                </a:solidFill>
              </a:rPr>
              <a:t>11</a:t>
            </a:r>
            <a:endParaRPr lang="de-DE" sz="2400" dirty="0">
              <a:solidFill>
                <a:prstClr val="black"/>
              </a:solidFill>
            </a:endParaRPr>
          </a:p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1100" b="1" dirty="0">
                <a:solidFill>
                  <a:prstClr val="black"/>
                </a:solidFill>
              </a:rPr>
              <a:t>INSTITUTES</a:t>
            </a:r>
            <a:endParaRPr lang="de-DE" sz="1200" dirty="0">
              <a:solidFill>
                <a:prstClr val="black"/>
              </a:solidFill>
            </a:endParaRPr>
          </a:p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sz="1400" b="1" dirty="0">
                <a:solidFill>
                  <a:prstClr val="black"/>
                </a:solidFill>
              </a:rPr>
              <a:t>2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project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br>
              <a:rPr lang="de-DE" sz="1400" dirty="0">
                <a:solidFill>
                  <a:prstClr val="black"/>
                </a:solidFill>
              </a:rPr>
            </a:br>
            <a:r>
              <a:rPr lang="de-DE" sz="1400" dirty="0" err="1">
                <a:solidFill>
                  <a:prstClr val="black"/>
                </a:solidFill>
              </a:rPr>
              <a:t>management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organizations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070656" y="4127333"/>
            <a:ext cx="1665393" cy="916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lnSpc>
                <a:spcPct val="95000"/>
              </a:lnSpc>
              <a:spcAft>
                <a:spcPts val="600"/>
              </a:spcAft>
            </a:pPr>
            <a:r>
              <a:rPr lang="de-DE" b="1" dirty="0">
                <a:solidFill>
                  <a:srgbClr val="023D6B"/>
                </a:solidFill>
              </a:rPr>
              <a:t>Shareholders</a:t>
            </a:r>
          </a:p>
          <a:p>
            <a:pPr defTabSz="457200">
              <a:lnSpc>
                <a:spcPct val="95000"/>
              </a:lnSpc>
              <a:spcAft>
                <a:spcPts val="600"/>
              </a:spcAft>
            </a:pPr>
            <a:r>
              <a:rPr lang="de-DE" sz="1400" dirty="0">
                <a:solidFill>
                  <a:prstClr val="black"/>
                </a:solidFill>
              </a:rPr>
              <a:t>90 %    Federal </a:t>
            </a:r>
            <a:br>
              <a:rPr lang="de-DE" sz="1400" dirty="0">
                <a:solidFill>
                  <a:prstClr val="black"/>
                </a:solidFill>
              </a:rPr>
            </a:br>
            <a:r>
              <a:rPr lang="de-DE" sz="1400" dirty="0">
                <a:solidFill>
                  <a:prstClr val="black"/>
                </a:solidFill>
              </a:rPr>
              <a:t>10 % 	 State NRW</a:t>
            </a:r>
            <a:endParaRPr lang="de-DE" sz="1100" dirty="0">
              <a:solidFill>
                <a:prstClr val="black"/>
              </a:solidFill>
            </a:endParaRPr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1861373827"/>
              </p:ext>
            </p:extLst>
          </p:nvPr>
        </p:nvGraphicFramePr>
        <p:xfrm>
          <a:off x="1609956" y="2846570"/>
          <a:ext cx="2155603" cy="110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6" name="Inhaltsplatzhalter 8"/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97" t="8678" r="3819" b="21706"/>
          <a:stretch/>
        </p:blipFill>
        <p:spPr bwMode="auto">
          <a:xfrm>
            <a:off x="6526036" y="27651"/>
            <a:ext cx="5434767" cy="233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el 1"/>
          <p:cNvSpPr txBox="1">
            <a:spLocks/>
          </p:cNvSpPr>
          <p:nvPr/>
        </p:nvSpPr>
        <p:spPr bwMode="auto">
          <a:xfrm>
            <a:off x="4564600" y="6289476"/>
            <a:ext cx="3061022" cy="404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GB" sz="1050" kern="0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ZEA-1 | Technology for Excellent Science</a:t>
            </a:r>
            <a:endParaRPr lang="de-DE" sz="1050" kern="0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72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Research  Forschungszentrum Jülich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03512" y="855523"/>
            <a:ext cx="8856984" cy="63773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contributions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Central Institut </a:t>
            </a:r>
            <a:r>
              <a:rPr lang="de-DE" sz="1800" dirty="0" err="1"/>
              <a:t>of</a:t>
            </a:r>
            <a:r>
              <a:rPr lang="de-DE" sz="1800" dirty="0"/>
              <a:t> Engineering, Electronics </a:t>
            </a:r>
            <a:r>
              <a:rPr lang="de-DE" sz="1800" dirty="0" err="1"/>
              <a:t>and</a:t>
            </a:r>
            <a:r>
              <a:rPr lang="de-DE" sz="1800" dirty="0"/>
              <a:t> Analytics (ZEA)</a:t>
            </a:r>
            <a:br>
              <a:rPr lang="de-DE" sz="1800" dirty="0"/>
            </a:br>
            <a:r>
              <a:rPr lang="de-DE" sz="1800" dirty="0"/>
              <a:t>ZEA-1 160, ZEA-2 80, ZEA-3 30 </a:t>
            </a:r>
            <a:r>
              <a:rPr lang="de-DE" sz="1800" dirty="0" err="1"/>
              <a:t>Employees</a:t>
            </a:r>
            <a:endParaRPr lang="de-DE" sz="1800" dirty="0"/>
          </a:p>
          <a:p>
            <a:endParaRPr lang="de-DE" sz="1800" dirty="0"/>
          </a:p>
        </p:txBody>
      </p:sp>
      <p:grpSp>
        <p:nvGrpSpPr>
          <p:cNvPr id="23" name="Gruppieren 22"/>
          <p:cNvGrpSpPr/>
          <p:nvPr/>
        </p:nvGrpSpPr>
        <p:grpSpPr>
          <a:xfrm>
            <a:off x="7019580" y="4336528"/>
            <a:ext cx="3684932" cy="2521472"/>
            <a:chOff x="5495580" y="4336528"/>
            <a:chExt cx="3684932" cy="2521472"/>
          </a:xfrm>
        </p:grpSpPr>
        <p:pic>
          <p:nvPicPr>
            <p:cNvPr id="13" name="Grafik 2"/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95580" y="4840491"/>
              <a:ext cx="3655266" cy="2017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hteck 14"/>
            <p:cNvSpPr/>
            <p:nvPr/>
          </p:nvSpPr>
          <p:spPr>
            <a:xfrm>
              <a:off x="6347740" y="4336528"/>
              <a:ext cx="2832772" cy="52071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 dirty="0" err="1">
                  <a:solidFill>
                    <a:schemeClr val="bg1"/>
                  </a:solidFill>
                </a:rPr>
                <a:t>Nuclear</a:t>
              </a:r>
              <a:r>
                <a:rPr lang="de-DE" sz="1400" dirty="0">
                  <a:solidFill>
                    <a:schemeClr val="bg1"/>
                  </a:solidFill>
                </a:rPr>
                <a:t> </a:t>
              </a:r>
              <a:r>
                <a:rPr lang="de-DE" sz="1400" dirty="0" err="1">
                  <a:solidFill>
                    <a:schemeClr val="bg1"/>
                  </a:solidFill>
                </a:rPr>
                <a:t>physics</a:t>
              </a:r>
              <a:r>
                <a:rPr lang="de-DE" sz="1400" dirty="0">
                  <a:solidFill>
                    <a:schemeClr val="bg1"/>
                  </a:solidFill>
                </a:rPr>
                <a:t>, </a:t>
              </a:r>
              <a:r>
                <a:rPr lang="de-DE" sz="1400" dirty="0" err="1">
                  <a:solidFill>
                    <a:schemeClr val="bg1"/>
                  </a:solidFill>
                </a:rPr>
                <a:t>neutron</a:t>
              </a:r>
              <a:r>
                <a:rPr lang="de-DE" sz="1400" dirty="0">
                  <a:solidFill>
                    <a:schemeClr val="bg1"/>
                  </a:solidFill>
                </a:rPr>
                <a:t> </a:t>
              </a:r>
              <a:r>
                <a:rPr lang="de-DE" sz="1400" dirty="0" err="1">
                  <a:solidFill>
                    <a:schemeClr val="bg1"/>
                  </a:solidFill>
                </a:rPr>
                <a:t>science</a:t>
              </a:r>
              <a:r>
                <a:rPr lang="de-DE" sz="14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1487489" y="1611445"/>
            <a:ext cx="3705719" cy="2564218"/>
            <a:chOff x="-36512" y="1611445"/>
            <a:chExt cx="3705719" cy="2564218"/>
          </a:xfrm>
        </p:grpSpPr>
        <p:pic>
          <p:nvPicPr>
            <p:cNvPr id="12" name="Grafik 2"/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8624" y="2202012"/>
              <a:ext cx="3677831" cy="197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15"/>
            <p:cNvSpPr/>
            <p:nvPr/>
          </p:nvSpPr>
          <p:spPr>
            <a:xfrm>
              <a:off x="-36512" y="1611445"/>
              <a:ext cx="3528392" cy="621118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 dirty="0" err="1">
                  <a:solidFill>
                    <a:schemeClr val="bg1"/>
                  </a:solidFill>
                </a:rPr>
                <a:t>Energy</a:t>
              </a:r>
              <a:r>
                <a:rPr lang="de-DE" sz="1400" dirty="0">
                  <a:solidFill>
                    <a:schemeClr val="bg1"/>
                  </a:solidFill>
                </a:rPr>
                <a:t> </a:t>
              </a:r>
              <a:r>
                <a:rPr lang="de-DE" sz="1400" dirty="0" err="1">
                  <a:solidFill>
                    <a:schemeClr val="bg1"/>
                  </a:solidFill>
                </a:rPr>
                <a:t>production</a:t>
              </a:r>
              <a:r>
                <a:rPr lang="de-DE" sz="1400" dirty="0">
                  <a:solidFill>
                    <a:schemeClr val="bg1"/>
                  </a:solidFill>
                </a:rPr>
                <a:t>,  </a:t>
              </a:r>
              <a:r>
                <a:rPr lang="de-DE" sz="1400" dirty="0" err="1">
                  <a:solidFill>
                    <a:schemeClr val="bg1"/>
                  </a:solidFill>
                </a:rPr>
                <a:t>storage</a:t>
              </a:r>
              <a:r>
                <a:rPr lang="de-DE" sz="1400" dirty="0">
                  <a:solidFill>
                    <a:schemeClr val="bg1"/>
                  </a:solidFill>
                </a:rPr>
                <a:t> </a:t>
              </a:r>
              <a:r>
                <a:rPr lang="de-DE" sz="1400" dirty="0" err="1">
                  <a:solidFill>
                    <a:schemeClr val="bg1"/>
                  </a:solidFill>
                </a:rPr>
                <a:t>and</a:t>
              </a:r>
              <a:r>
                <a:rPr lang="de-DE" sz="1400" dirty="0">
                  <a:solidFill>
                    <a:schemeClr val="bg1"/>
                  </a:solidFill>
                </a:rPr>
                <a:t> </a:t>
              </a:r>
              <a:r>
                <a:rPr lang="de-DE" sz="1400" dirty="0" err="1">
                  <a:solidFill>
                    <a:schemeClr val="bg1"/>
                  </a:solidFill>
                </a:rPr>
                <a:t>materials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1512884" y="4263349"/>
            <a:ext cx="3723384" cy="2598977"/>
            <a:chOff x="-11116" y="4263348"/>
            <a:chExt cx="3723384" cy="2598977"/>
          </a:xfrm>
        </p:grpSpPr>
        <p:pic>
          <p:nvPicPr>
            <p:cNvPr id="17" name="Grafik 2"/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4857241"/>
              <a:ext cx="3712268" cy="200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hteck 17"/>
            <p:cNvSpPr/>
            <p:nvPr/>
          </p:nvSpPr>
          <p:spPr>
            <a:xfrm>
              <a:off x="-11116" y="4263348"/>
              <a:ext cx="2638900" cy="621118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 dirty="0" err="1">
                  <a:solidFill>
                    <a:schemeClr val="bg1"/>
                  </a:solidFill>
                </a:rPr>
                <a:t>Atmosphere</a:t>
              </a:r>
              <a:r>
                <a:rPr lang="de-DE" sz="1400" dirty="0">
                  <a:solidFill>
                    <a:schemeClr val="bg1"/>
                  </a:solidFill>
                </a:rPr>
                <a:t>, </a:t>
              </a:r>
              <a:r>
                <a:rPr lang="de-DE" sz="1400" dirty="0" err="1">
                  <a:solidFill>
                    <a:schemeClr val="bg1"/>
                  </a:solidFill>
                </a:rPr>
                <a:t>climate</a:t>
              </a:r>
              <a:r>
                <a:rPr lang="de-DE" sz="1400" dirty="0">
                  <a:solidFill>
                    <a:schemeClr val="bg1"/>
                  </a:solidFill>
                </a:rPr>
                <a:t> </a:t>
              </a:r>
              <a:r>
                <a:rPr lang="de-DE" sz="1400" dirty="0" err="1">
                  <a:solidFill>
                    <a:schemeClr val="bg1"/>
                  </a:solidFill>
                </a:rPr>
                <a:t>research</a:t>
              </a:r>
              <a:r>
                <a:rPr lang="de-DE" sz="1400" dirty="0">
                  <a:solidFill>
                    <a:schemeClr val="bg1"/>
                  </a:solidFill>
                </a:rPr>
                <a:t> / 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Earth </a:t>
              </a:r>
              <a:r>
                <a:rPr lang="de-DE" sz="1400" dirty="0" err="1">
                  <a:solidFill>
                    <a:schemeClr val="bg1"/>
                  </a:solidFill>
                </a:rPr>
                <a:t>and</a:t>
              </a:r>
              <a:r>
                <a:rPr lang="de-DE" sz="1400" dirty="0">
                  <a:solidFill>
                    <a:schemeClr val="bg1"/>
                  </a:solidFill>
                </a:rPr>
                <a:t> </a:t>
              </a:r>
              <a:r>
                <a:rPr lang="de-DE" sz="1400" dirty="0" err="1">
                  <a:solidFill>
                    <a:schemeClr val="bg1"/>
                  </a:solidFill>
                </a:rPr>
                <a:t>envirnoment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6998063" y="1665349"/>
            <a:ext cx="3662806" cy="2524115"/>
            <a:chOff x="5474063" y="1665348"/>
            <a:chExt cx="3662806" cy="2524115"/>
          </a:xfrm>
        </p:grpSpPr>
        <p:pic>
          <p:nvPicPr>
            <p:cNvPr id="14" name="Grafik 8"/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74063" y="2219410"/>
              <a:ext cx="3662806" cy="1970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hteck 39"/>
            <p:cNvSpPr/>
            <p:nvPr/>
          </p:nvSpPr>
          <p:spPr>
            <a:xfrm>
              <a:off x="5985143" y="1665348"/>
              <a:ext cx="3123361" cy="59787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 dirty="0">
                  <a:solidFill>
                    <a:schemeClr val="bg1"/>
                  </a:solidFill>
                </a:rPr>
                <a:t>Brain </a:t>
              </a:r>
              <a:r>
                <a:rPr lang="de-DE" sz="1400" dirty="0" err="1">
                  <a:solidFill>
                    <a:schemeClr val="bg1"/>
                  </a:solidFill>
                </a:rPr>
                <a:t>research</a:t>
              </a:r>
              <a:r>
                <a:rPr lang="de-DE" sz="1400" dirty="0">
                  <a:solidFill>
                    <a:schemeClr val="bg1"/>
                  </a:solidFill>
                </a:rPr>
                <a:t>  </a:t>
              </a:r>
              <a:r>
                <a:rPr lang="de-DE" sz="1400" dirty="0" err="1">
                  <a:solidFill>
                    <a:schemeClr val="bg1"/>
                  </a:solidFill>
                </a:rPr>
                <a:t>and</a:t>
              </a:r>
              <a:r>
                <a:rPr lang="de-DE" sz="1400" dirty="0">
                  <a:solidFill>
                    <a:schemeClr val="bg1"/>
                  </a:solidFill>
                </a:rPr>
                <a:t> </a:t>
              </a:r>
              <a:r>
                <a:rPr lang="de-DE" sz="1400" dirty="0" err="1">
                  <a:solidFill>
                    <a:schemeClr val="bg1"/>
                  </a:solidFill>
                </a:rPr>
                <a:t>neuroscience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4191536" y="3163186"/>
            <a:ext cx="3680205" cy="2076215"/>
            <a:chOff x="3862931" y="2485793"/>
            <a:chExt cx="3680205" cy="2076215"/>
          </a:xfrm>
        </p:grpSpPr>
        <p:pic>
          <p:nvPicPr>
            <p:cNvPr id="10" name="Grafik 2"/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62931" y="2600155"/>
              <a:ext cx="3680205" cy="1961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hteck 10"/>
            <p:cNvSpPr/>
            <p:nvPr/>
          </p:nvSpPr>
          <p:spPr>
            <a:xfrm>
              <a:off x="4672699" y="2485793"/>
              <a:ext cx="1432228" cy="29951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 dirty="0">
                  <a:solidFill>
                    <a:schemeClr val="bg1"/>
                  </a:solidFill>
                </a:rPr>
                <a:t>Information</a:t>
              </a:r>
            </a:p>
          </p:txBody>
        </p:sp>
      </p:grpSp>
      <p:sp>
        <p:nvSpPr>
          <p:cNvPr id="22" name="Rechteck 21"/>
          <p:cNvSpPr/>
          <p:nvPr/>
        </p:nvSpPr>
        <p:spPr>
          <a:xfrm>
            <a:off x="4209285" y="3543264"/>
            <a:ext cx="3622705" cy="32008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In close cooperation with scientists 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at </a:t>
            </a:r>
            <a:r>
              <a:rPr lang="en-US" sz="1600" dirty="0" err="1">
                <a:solidFill>
                  <a:schemeClr val="accent1"/>
                </a:solidFill>
              </a:rPr>
              <a:t>Forschungszentrum</a:t>
            </a:r>
            <a:r>
              <a:rPr lang="en-US" sz="1600" dirty="0">
                <a:solidFill>
                  <a:schemeClr val="accent1"/>
                </a:solidFill>
              </a:rPr>
              <a:t> Jülich  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develops and builds: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- Devices/Instruments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- Processes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- Measuring and control equipment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- Detector systems 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- Imaging techniques </a:t>
            </a:r>
            <a:br>
              <a:rPr lang="en-US" sz="1600" dirty="0">
                <a:solidFill>
                  <a:schemeClr val="accent1"/>
                </a:solidFill>
              </a:rPr>
            </a:b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required for excellent science and 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are not available on the market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5775">
            <a:off x="5063860" y="1544035"/>
            <a:ext cx="2132078" cy="107942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4355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Research Areas And </a:t>
            </a:r>
            <a:r>
              <a:rPr lang="en-US" spc="-55" dirty="0"/>
              <a:t>Projects </a:t>
            </a:r>
            <a:r>
              <a:rPr lang="en-US" sz="2400" spc="-55" dirty="0"/>
              <a:t>ZEA-1 contributions </a:t>
            </a:r>
            <a:r>
              <a:rPr lang="en-US" sz="2400" dirty="0"/>
              <a:t> </a:t>
            </a:r>
            <a:br>
              <a:rPr lang="en-US" dirty="0">
                <a:sym typeface="Wingdings" pitchFamily="2" charset="2"/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n-US" sz="1600" dirty="0"/>
              <a:t>Neutron Science (JCNS, MLZ-FRMII, SNS, ILL and ESS)</a:t>
            </a:r>
          </a:p>
          <a:p>
            <a:pPr marL="539750" lvl="1" indent="-361950">
              <a:spcAft>
                <a:spcPts val="0"/>
              </a:spcAft>
              <a:buNone/>
              <a:defRPr/>
            </a:pPr>
            <a:r>
              <a:rPr lang="en-US" sz="1200" dirty="0"/>
              <a:t>Instruments and Target components for advanced Neutron sources</a:t>
            </a:r>
          </a:p>
          <a:p>
            <a:pPr marL="539750" lvl="1" indent="-361950">
              <a:spcAft>
                <a:spcPts val="0"/>
              </a:spcAft>
              <a:buNone/>
              <a:defRPr/>
            </a:pPr>
            <a:r>
              <a:rPr lang="en-US" sz="1200" dirty="0"/>
              <a:t>Choppers for Neutron scattering (magnetic bearing)</a:t>
            </a:r>
          </a:p>
          <a:p>
            <a:pPr marL="539750" lvl="1" indent="-361950">
              <a:spcAft>
                <a:spcPts val="0"/>
              </a:spcAft>
              <a:buNone/>
              <a:defRPr/>
            </a:pPr>
            <a:endParaRPr lang="en-US" sz="600" dirty="0"/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US" sz="1600" dirty="0"/>
              <a:t>Hadron Physics (IKP, COSY, HESR, PANDA, PAX)</a:t>
            </a:r>
          </a:p>
          <a:p>
            <a:pPr marL="539750" lvl="1" indent="-361950">
              <a:spcAft>
                <a:spcPts val="0"/>
              </a:spcAft>
              <a:buNone/>
              <a:defRPr/>
            </a:pPr>
            <a:r>
              <a:rPr lang="en-US" sz="1200" dirty="0"/>
              <a:t>Accelerator components (magnets, cooler units)</a:t>
            </a:r>
          </a:p>
          <a:p>
            <a:pPr marL="539750" lvl="1" indent="-361950">
              <a:spcAft>
                <a:spcPts val="0"/>
              </a:spcAft>
              <a:buNone/>
              <a:defRPr/>
            </a:pPr>
            <a:r>
              <a:rPr lang="en-US" sz="1200" dirty="0"/>
              <a:t>Detector systems for Proton – and Antiproton beams</a:t>
            </a:r>
          </a:p>
          <a:p>
            <a:pPr marL="0" lvl="1" indent="0">
              <a:spcAft>
                <a:spcPts val="0"/>
              </a:spcAft>
              <a:buNone/>
              <a:defRPr/>
            </a:pPr>
            <a:endParaRPr lang="en-US" sz="800" dirty="0"/>
          </a:p>
          <a:p>
            <a:pPr marL="0" lvl="1" indent="0">
              <a:spcAft>
                <a:spcPts val="0"/>
              </a:spcAft>
              <a:buNone/>
              <a:defRPr/>
            </a:pPr>
            <a:r>
              <a:rPr lang="en-US" sz="1600" dirty="0"/>
              <a:t>Neuro Science  (INM: Institutes for Neuroscience and Medicine)</a:t>
            </a:r>
          </a:p>
          <a:p>
            <a:pPr marL="539750" lvl="1" indent="-361950">
              <a:spcAft>
                <a:spcPts val="0"/>
              </a:spcAft>
              <a:buNone/>
              <a:defRPr/>
            </a:pPr>
            <a:r>
              <a:rPr lang="en-US" sz="1200" dirty="0"/>
              <a:t>Hardware and system aspects for MRT- PET- set ups</a:t>
            </a:r>
          </a:p>
          <a:p>
            <a:pPr marL="0" lvl="1" indent="0">
              <a:spcAft>
                <a:spcPts val="0"/>
              </a:spcAft>
              <a:buNone/>
              <a:defRPr/>
            </a:pPr>
            <a:endParaRPr lang="en-US" sz="800" dirty="0"/>
          </a:p>
          <a:p>
            <a:pPr marL="0" lvl="1" indent="0">
              <a:spcAft>
                <a:spcPts val="0"/>
              </a:spcAft>
              <a:buNone/>
              <a:defRPr/>
            </a:pPr>
            <a:r>
              <a:rPr lang="en-US" sz="1600" dirty="0"/>
              <a:t>Climate (IEK: Institutes for Energy and Climate Research) GLORIA, HALO, PEGASOS</a:t>
            </a:r>
          </a:p>
          <a:p>
            <a:pPr marL="539750" lvl="1" indent="-361950">
              <a:spcAft>
                <a:spcPts val="0"/>
              </a:spcAft>
              <a:buNone/>
              <a:defRPr/>
            </a:pPr>
            <a:r>
              <a:rPr lang="en-US" sz="1200" dirty="0"/>
              <a:t>Setups for investigation of processes in the atmosphere, atmosphere simulation champers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sz="800" dirty="0"/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US" sz="1600" dirty="0"/>
              <a:t>Energy (IEK: Institutes for Energy and Climate Research) W7-X, ITER</a:t>
            </a:r>
          </a:p>
          <a:p>
            <a:pPr marL="539750" lvl="1" indent="-361950">
              <a:spcAft>
                <a:spcPts val="0"/>
              </a:spcAft>
              <a:buNone/>
              <a:defRPr/>
            </a:pPr>
            <a:r>
              <a:rPr lang="en-US" sz="1200" dirty="0"/>
              <a:t>Instruments for Nuclear Fusions Research </a:t>
            </a:r>
          </a:p>
          <a:p>
            <a:pPr marL="539750" lvl="1" indent="-361950">
              <a:spcAft>
                <a:spcPts val="0"/>
              </a:spcAft>
              <a:buNone/>
              <a:defRPr/>
            </a:pPr>
            <a:r>
              <a:rPr lang="en-US" sz="1200" dirty="0"/>
              <a:t>material science, joining technologies  and measurement technologies</a:t>
            </a:r>
            <a:br>
              <a:rPr lang="en-US" sz="1200" dirty="0"/>
            </a:br>
            <a:r>
              <a:rPr lang="en-US" sz="1200" dirty="0"/>
              <a:t>for photovoltaic, full cells and battery research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sz="800" dirty="0"/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US" sz="1600" dirty="0"/>
              <a:t>Bio-Geo Science (IBG: Institute for Bio- und Geo Science)</a:t>
            </a:r>
          </a:p>
          <a:p>
            <a:pPr marL="539750" lvl="1" indent="-361950">
              <a:spcAft>
                <a:spcPts val="0"/>
              </a:spcAft>
              <a:buNone/>
              <a:defRPr/>
            </a:pPr>
            <a:r>
              <a:rPr lang="en-US" sz="1200" dirty="0"/>
              <a:t>Equipment and instrumentation for plant and soil investigations</a:t>
            </a:r>
          </a:p>
          <a:p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6" name="Picture 28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672" y="1227352"/>
            <a:ext cx="1456288" cy="1096179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F:\Zeppelin_Bilders\PEGASOS_Knut_1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5417" y="2612937"/>
            <a:ext cx="1585665" cy="105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5416" y="4400346"/>
            <a:ext cx="1475146" cy="156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4564600" y="6289476"/>
            <a:ext cx="3061022" cy="404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GB" sz="1050" kern="0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ZEA-1 | Technology for Excellent Science</a:t>
            </a:r>
            <a:endParaRPr lang="de-DE" sz="1050" kern="0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149920" y="1510452"/>
            <a:ext cx="6624736" cy="782692"/>
            <a:chOff x="251520" y="1494180"/>
            <a:chExt cx="6624736" cy="782692"/>
          </a:xfrm>
        </p:grpSpPr>
        <p:sp>
          <p:nvSpPr>
            <p:cNvPr id="35" name="Abgerundetes Rechteck 34"/>
            <p:cNvSpPr/>
            <p:nvPr/>
          </p:nvSpPr>
          <p:spPr>
            <a:xfrm>
              <a:off x="251520" y="1494180"/>
              <a:ext cx="6624736" cy="78269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36" name="Textfeld 35"/>
            <p:cNvSpPr txBox="1"/>
            <p:nvPr/>
          </p:nvSpPr>
          <p:spPr>
            <a:xfrm flipH="1">
              <a:off x="5802975" y="1639120"/>
              <a:ext cx="641233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dirty="0"/>
                <a:t>32% </a:t>
              </a:r>
            </a:p>
          </p:txBody>
        </p:sp>
        <p:sp>
          <p:nvSpPr>
            <p:cNvPr id="7" name="Pfeil nach oben 6"/>
            <p:cNvSpPr/>
            <p:nvPr/>
          </p:nvSpPr>
          <p:spPr>
            <a:xfrm>
              <a:off x="6588224" y="1669502"/>
              <a:ext cx="144016" cy="216024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16520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3" t="11444" b="115"/>
          <a:stretch/>
        </p:blipFill>
        <p:spPr bwMode="auto">
          <a:xfrm>
            <a:off x="-2367" y="740734"/>
            <a:ext cx="12192000" cy="611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Foliennummernplatzhalter 3"/>
          <p:cNvSpPr txBox="1">
            <a:spLocks/>
          </p:cNvSpPr>
          <p:nvPr/>
        </p:nvSpPr>
        <p:spPr>
          <a:xfrm>
            <a:off x="11614924" y="6530199"/>
            <a:ext cx="51940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4651E5F-9930-4993-919A-0E500BCECE70}" type="slidenum">
              <a:rPr lang="de-DE" sz="1400" smtClean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5</a:t>
            </a:fld>
            <a:endParaRPr lang="de-DE" sz="1400" dirty="0">
              <a:solidFill>
                <a:prstClr val="white">
                  <a:lumMod val="8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Grafik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8276" y="2281955"/>
            <a:ext cx="5611283" cy="158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Grafik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8468" y="3062107"/>
            <a:ext cx="2396003" cy="88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Grafik 6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2263" y="2548641"/>
            <a:ext cx="3659717" cy="130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15"/>
          <p:cNvSpPr>
            <a:spLocks noChangeArrowheads="1"/>
          </p:cNvSpPr>
          <p:nvPr/>
        </p:nvSpPr>
        <p:spPr bwMode="auto">
          <a:xfrm>
            <a:off x="6213686" y="2142795"/>
            <a:ext cx="120651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66" name="Text Box 16"/>
          <p:cNvSpPr txBox="1">
            <a:spLocks noChangeArrowheads="1"/>
          </p:cNvSpPr>
          <p:nvPr/>
        </p:nvSpPr>
        <p:spPr bwMode="auto">
          <a:xfrm>
            <a:off x="6353148" y="1684992"/>
            <a:ext cx="569387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</a:t>
            </a:r>
          </a:p>
        </p:txBody>
      </p:sp>
      <p:sp>
        <p:nvSpPr>
          <p:cNvPr id="67" name="Rectangle 15"/>
          <p:cNvSpPr>
            <a:spLocks noChangeArrowheads="1"/>
          </p:cNvSpPr>
          <p:nvPr/>
        </p:nvSpPr>
        <p:spPr bwMode="auto">
          <a:xfrm>
            <a:off x="5871318" y="2349208"/>
            <a:ext cx="108780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69" name="AutoShape 14"/>
          <p:cNvSpPr>
            <a:spLocks noChangeArrowheads="1"/>
          </p:cNvSpPr>
          <p:nvPr/>
        </p:nvSpPr>
        <p:spPr bwMode="auto">
          <a:xfrm rot="16001489">
            <a:off x="739061" y="3345083"/>
            <a:ext cx="558389" cy="412751"/>
          </a:xfrm>
          <a:prstGeom prst="rtTriangle">
            <a:avLst/>
          </a:prstGeom>
          <a:solidFill>
            <a:schemeClr val="bg1">
              <a:alpha val="21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70" name="AutoShape 14"/>
          <p:cNvSpPr>
            <a:spLocks noChangeArrowheads="1"/>
          </p:cNvSpPr>
          <p:nvPr/>
        </p:nvSpPr>
        <p:spPr bwMode="auto">
          <a:xfrm flipH="1">
            <a:off x="6430348" y="1874260"/>
            <a:ext cx="1346120" cy="309563"/>
          </a:xfrm>
          <a:prstGeom prst="rtTriangle">
            <a:avLst/>
          </a:prstGeom>
          <a:solidFill>
            <a:schemeClr val="bg1">
              <a:alpha val="23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256"/>
          <a:stretch/>
        </p:blipFill>
        <p:spPr bwMode="auto">
          <a:xfrm>
            <a:off x="4353820" y="3921022"/>
            <a:ext cx="3659717" cy="203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03" b="-3142"/>
          <a:stretch/>
        </p:blipFill>
        <p:spPr bwMode="auto">
          <a:xfrm>
            <a:off x="387852" y="3920436"/>
            <a:ext cx="3632200" cy="203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71" name="Rectangle 11"/>
          <p:cNvSpPr>
            <a:spLocks noChangeArrowheads="1"/>
          </p:cNvSpPr>
          <p:nvPr/>
        </p:nvSpPr>
        <p:spPr bwMode="auto">
          <a:xfrm>
            <a:off x="326410" y="5869501"/>
            <a:ext cx="71873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operates</a:t>
            </a:r>
            <a:r>
              <a:rPr lang="de-DE" altLang="de-D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world-class</a:t>
            </a:r>
            <a:r>
              <a:rPr lang="de-DE" altLang="de-D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instruments</a:t>
            </a:r>
            <a:r>
              <a:rPr lang="de-DE" altLang="de-D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altLang="de-DE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world‘s</a:t>
            </a:r>
            <a:r>
              <a:rPr lang="de-DE" altLang="de-D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  <a:endParaRPr lang="de-DE" altLang="de-DE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</a:t>
            </a:r>
            <a:r>
              <a:rPr lang="de-DE" altLang="de-DE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de-DE" altLang="de-D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FRM II</a:t>
            </a:r>
            <a:r>
              <a:rPr lang="de-DE" altLang="de-DE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2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HFR</a:t>
            </a:r>
            <a:r>
              <a:rPr lang="de-DE" altLang="de-DE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de-DE" altLang="de-DE" sz="2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lang="de-DE" altLang="de-DE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altLang="de-D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SNS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-1" y="-1077"/>
            <a:ext cx="9264353" cy="1138773"/>
          </a:xfrm>
          <a:prstGeom prst="rect">
            <a:avLst/>
          </a:prstGeom>
          <a:solidFill>
            <a:srgbClr val="005B8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400" b="1" dirty="0">
                <a:solidFill>
                  <a:schemeClr val="bg1"/>
                </a:solidFill>
              </a:rPr>
              <a:t>JCNS: Jülich Center </a:t>
            </a:r>
            <a:r>
              <a:rPr lang="de-DE" altLang="de-DE" sz="2400" b="1" dirty="0" err="1">
                <a:solidFill>
                  <a:schemeClr val="bg1"/>
                </a:solidFill>
              </a:rPr>
              <a:t>for</a:t>
            </a:r>
            <a:r>
              <a:rPr lang="de-DE" altLang="de-DE" sz="2400" b="1" dirty="0">
                <a:solidFill>
                  <a:schemeClr val="bg1"/>
                </a:solidFill>
              </a:rPr>
              <a:t> Neutron Science</a:t>
            </a:r>
            <a:br>
              <a:rPr lang="de-DE" altLang="de-DE" sz="2400" b="1" dirty="0">
                <a:solidFill>
                  <a:schemeClr val="bg1"/>
                </a:solidFill>
              </a:rPr>
            </a:br>
            <a:r>
              <a:rPr lang="de-DE" altLang="de-DE" b="1" dirty="0">
                <a:solidFill>
                  <a:schemeClr val="bg1"/>
                </a:solidFill>
              </a:rPr>
              <a:t>Neutron Research </a:t>
            </a:r>
            <a:r>
              <a:rPr lang="de-DE" altLang="de-DE" b="1" dirty="0" err="1">
                <a:solidFill>
                  <a:schemeClr val="bg1"/>
                </a:solidFill>
              </a:rPr>
              <a:t>and</a:t>
            </a:r>
            <a:r>
              <a:rPr lang="de-DE" altLang="de-DE" b="1" dirty="0">
                <a:solidFill>
                  <a:schemeClr val="bg1"/>
                </a:solidFill>
              </a:rPr>
              <a:t> Instrumentation</a:t>
            </a:r>
            <a:br>
              <a:rPr lang="de-DE" altLang="de-DE" sz="2400" b="1" dirty="0">
                <a:solidFill>
                  <a:schemeClr val="bg1"/>
                </a:solidFill>
              </a:rPr>
            </a:br>
            <a:r>
              <a:rPr lang="de-DE" altLang="de-DE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38652" y="3920436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1(+2) Instruments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404620" y="3930547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4(+1) Instruments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8277067" y="452583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14 Instrumente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41" t="57083" r="35820" b="13971"/>
          <a:stretch>
            <a:fillRect/>
          </a:stretch>
        </p:blipFill>
        <p:spPr bwMode="auto">
          <a:xfrm>
            <a:off x="8177791" y="1229140"/>
            <a:ext cx="365971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Inhaltsplatzhalter 7"/>
          <p:cNvSpPr txBox="1">
            <a:spLocks/>
          </p:cNvSpPr>
          <p:nvPr/>
        </p:nvSpPr>
        <p:spPr bwMode="auto">
          <a:xfrm>
            <a:off x="8305529" y="1324619"/>
            <a:ext cx="375140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215900" algn="l"/>
                <a:tab pos="233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15900" algn="l"/>
                <a:tab pos="233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15900" algn="l"/>
                <a:tab pos="233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15900" algn="l"/>
                <a:tab pos="233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15900" algn="l"/>
                <a:tab pos="233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233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233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233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2336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ts val="200"/>
              </a:spcAft>
              <a:buClr>
                <a:srgbClr val="005B82"/>
              </a:buClr>
              <a:buSzPct val="80000"/>
            </a:pPr>
            <a:r>
              <a:rPr lang="de-DE" sz="1400" b="1" dirty="0">
                <a:solidFill>
                  <a:schemeClr val="bg1"/>
                </a:solidFill>
              </a:rPr>
              <a:t>ESS: Most powerful </a:t>
            </a:r>
            <a:r>
              <a:rPr lang="de-DE" sz="1400" b="1" dirty="0" err="1">
                <a:solidFill>
                  <a:schemeClr val="bg1"/>
                </a:solidFill>
              </a:rPr>
              <a:t>spallation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source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 in </a:t>
            </a:r>
            <a:r>
              <a:rPr lang="de-DE" sz="1400" b="1" dirty="0" err="1">
                <a:solidFill>
                  <a:schemeClr val="bg1"/>
                </a:solidFill>
              </a:rPr>
              <a:t>the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world</a:t>
            </a:r>
            <a:r>
              <a:rPr lang="de-DE" sz="1400" b="1" dirty="0">
                <a:solidFill>
                  <a:schemeClr val="bg1"/>
                </a:solidFill>
              </a:rPr>
              <a:t>!</a:t>
            </a:r>
          </a:p>
          <a:p>
            <a:pPr eaLnBrk="1" fontAlgn="base" hangingPunct="1">
              <a:spcBef>
                <a:spcPts val="600"/>
              </a:spcBef>
              <a:spcAft>
                <a:spcPts val="200"/>
              </a:spcAft>
              <a:buClr>
                <a:srgbClr val="005B82"/>
              </a:buClr>
              <a:buSzPct val="80000"/>
            </a:pPr>
            <a:endParaRPr lang="de-DE" sz="1400" b="1" dirty="0">
              <a:solidFill>
                <a:schemeClr val="bg1"/>
              </a:solidFill>
            </a:endParaRPr>
          </a:p>
          <a:p>
            <a:pPr eaLnBrk="1" fontAlgn="base" hangingPunct="1">
              <a:spcBef>
                <a:spcPts val="600"/>
              </a:spcBef>
              <a:spcAft>
                <a:spcPts val="200"/>
              </a:spcAft>
              <a:buClr>
                <a:srgbClr val="005B82"/>
              </a:buClr>
              <a:buSzPct val="80000"/>
            </a:pPr>
            <a:endParaRPr lang="de-DE" sz="1600" b="1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 bwMode="auto">
          <a:xfrm>
            <a:off x="8149207" y="3916547"/>
            <a:ext cx="3738009" cy="203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8291562" y="3936645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14 Instruments</a:t>
            </a:r>
          </a:p>
        </p:txBody>
      </p:sp>
      <p:sp>
        <p:nvSpPr>
          <p:cNvPr id="25" name="Rechteck 24"/>
          <p:cNvSpPr/>
          <p:nvPr/>
        </p:nvSpPr>
        <p:spPr>
          <a:xfrm>
            <a:off x="189655" y="1440103"/>
            <a:ext cx="4167492" cy="99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prstClr val="white"/>
              </a:solidFill>
            </a:endParaRPr>
          </a:p>
        </p:txBody>
      </p:sp>
      <p:sp>
        <p:nvSpPr>
          <p:cNvPr id="26" name="Textfeld 18"/>
          <p:cNvSpPr txBox="1"/>
          <p:nvPr/>
        </p:nvSpPr>
        <p:spPr>
          <a:xfrm>
            <a:off x="253452" y="1206692"/>
            <a:ext cx="4103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buFont typeface="Arial" panose="020B0604020202020204" pitchFamily="34" charset="0"/>
              <a:buChar char="•"/>
            </a:pPr>
            <a:endParaRPr lang="de-DE" b="1" dirty="0">
              <a:solidFill>
                <a:prstClr val="white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 users per year @FRMII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de-DE" b="1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>
              <a:solidFill>
                <a:prstClr val="white"/>
              </a:solidFill>
            </a:endParaRPr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auto">
          <a:xfrm>
            <a:off x="4453158" y="2092738"/>
            <a:ext cx="1305115" cy="309563"/>
          </a:xfrm>
          <a:prstGeom prst="rtTriangle">
            <a:avLst/>
          </a:prstGeom>
          <a:solidFill>
            <a:schemeClr val="bg1">
              <a:alpha val="23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5372576" y="1924355"/>
            <a:ext cx="52610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FZJ</a:t>
            </a:r>
          </a:p>
        </p:txBody>
      </p:sp>
      <p:pic>
        <p:nvPicPr>
          <p:cNvPr id="30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361" y="100238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0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German Involvement in 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431233"/>
            <a:ext cx="6174291" cy="4485311"/>
          </a:xfrm>
        </p:spPr>
        <p:txBody>
          <a:bodyPr/>
          <a:lstStyle/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Germany has one of the largest neutron science communities in Europe (approx. 1.500 members), i.e. 25% of Europe’s users</a:t>
            </a: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Founding member of the European Spallation Source ERIC</a:t>
            </a: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Total contribution of 202.5 MEUR </a:t>
            </a:r>
            <a:br>
              <a:rPr lang="en-US" sz="2000" dirty="0"/>
            </a:br>
            <a:r>
              <a:rPr lang="en-US" sz="2000" dirty="0"/>
              <a:t>(incl. pre-construction phase)</a:t>
            </a: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German In-kind Partners</a:t>
            </a:r>
          </a:p>
          <a:p>
            <a:pPr lvl="1">
              <a:buSzPct val="70000"/>
              <a:buFont typeface="Courier New" panose="02070309020205020404" pitchFamily="49" charset="0"/>
              <a:buChar char="o"/>
            </a:pPr>
            <a:r>
              <a:rPr lang="en-US" sz="2000" dirty="0"/>
              <a:t>FZJ: </a:t>
            </a:r>
            <a:r>
              <a:rPr lang="en-US" sz="2000" dirty="0" err="1"/>
              <a:t>Forschungszentrum</a:t>
            </a:r>
            <a:r>
              <a:rPr lang="en-US" sz="2000" dirty="0"/>
              <a:t> Jülich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1600" dirty="0"/>
              <a:t>(JCNS/ZEA-1: Instruments, ZEA-1:Target Systems, Chopper) </a:t>
            </a:r>
          </a:p>
          <a:p>
            <a:pPr lvl="1">
              <a:buSzPct val="70000"/>
              <a:buFont typeface="Courier New" panose="02070309020205020404" pitchFamily="49" charset="0"/>
              <a:buChar char="o"/>
            </a:pPr>
            <a:r>
              <a:rPr lang="en-US" sz="2000" dirty="0"/>
              <a:t>HZG: Helmholtz-Zentrum Geesthacht </a:t>
            </a:r>
          </a:p>
          <a:p>
            <a:pPr lvl="1">
              <a:buSzPct val="70000"/>
              <a:buFont typeface="Courier New" panose="02070309020205020404" pitchFamily="49" charset="0"/>
              <a:buChar char="o"/>
            </a:pPr>
            <a:r>
              <a:rPr lang="en-US" sz="2000" dirty="0"/>
              <a:t>TUM: Technische Universität München</a:t>
            </a:r>
          </a:p>
          <a:p>
            <a:endParaRPr lang="en-US" sz="2000" dirty="0"/>
          </a:p>
        </p:txBody>
      </p:sp>
      <p:pic>
        <p:nvPicPr>
          <p:cNvPr id="7" name="Content Placeholder 4" descr="IMG_68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8293387" y="441204"/>
            <a:ext cx="3338864" cy="18362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03859" y="243105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ESS Council members Dr. Beatrix Vierkorn-Rudolph, BMBF and Prof. Dr. Sebastian Schmidt, FZJ at the ESS Foundation Stone Ceremony, October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8966" y="3682257"/>
            <a:ext cx="4241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Contribution to:</a:t>
            </a:r>
          </a:p>
          <a:p>
            <a:r>
              <a:rPr lang="en-US" dirty="0"/>
              <a:t>Instruments: BEER, C-SPEC, SKADI, DREAM, ODIN, T-REX, MAGIC</a:t>
            </a:r>
          </a:p>
          <a:p>
            <a:endParaRPr lang="en-US" dirty="0"/>
          </a:p>
          <a:p>
            <a:r>
              <a:rPr lang="en-US" dirty="0"/>
              <a:t>Target systems: </a:t>
            </a:r>
            <a:br>
              <a:rPr lang="en-US" dirty="0"/>
            </a:br>
            <a:r>
              <a:rPr lang="en-US" dirty="0"/>
              <a:t>moderator and reflector plugs, NBEX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4564600" y="6289476"/>
            <a:ext cx="3061022" cy="404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GB" sz="1050" kern="0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ZEA-1 | Technology for Excellent Science</a:t>
            </a:r>
            <a:endParaRPr lang="de-DE" sz="1050" kern="0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98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History</a:t>
            </a:r>
            <a:r>
              <a:rPr lang="de-DE" dirty="0"/>
              <a:t> FZJ Contribution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Decades of Experience in Neutron Techniques</a:t>
            </a:r>
            <a:endParaRPr lang="en-US" dirty="0"/>
          </a:p>
        </p:txBody>
      </p:sp>
      <p:pic>
        <p:nvPicPr>
          <p:cNvPr id="24" name="Picture 2" descr="C:\Users\m.roeder\Desktop\11. Birds_eye_view_of_future_ESS_site_kle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3" b="14483"/>
          <a:stretch/>
        </p:blipFill>
        <p:spPr bwMode="auto">
          <a:xfrm>
            <a:off x="371475" y="1563143"/>
            <a:ext cx="11449050" cy="421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6095998" y="2983589"/>
            <a:ext cx="5711823" cy="2793813"/>
            <a:chOff x="5279786" y="2615637"/>
            <a:chExt cx="4328764" cy="2019443"/>
          </a:xfrm>
        </p:grpSpPr>
        <p:sp>
          <p:nvSpPr>
            <p:cNvPr id="32" name="Rectangle 54"/>
            <p:cNvSpPr/>
            <p:nvPr/>
          </p:nvSpPr>
          <p:spPr>
            <a:xfrm>
              <a:off x="5864030" y="4006134"/>
              <a:ext cx="3744520" cy="628946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e-DE" sz="1200" b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2010 – 2014</a:t>
              </a:r>
            </a:p>
            <a:p>
              <a:r>
                <a:rPr lang="de-DE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Management: ESS Design-Update</a:t>
              </a:r>
            </a:p>
            <a:p>
              <a:r>
                <a: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German Partners: Accelerator, Target, Instruments</a:t>
              </a:r>
            </a:p>
            <a:p>
              <a:r>
                <a: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20.5 M€ of 40 M€ in-kind to the pre-construction</a:t>
              </a: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 flipH="1" flipV="1">
              <a:off x="6261520" y="2615637"/>
              <a:ext cx="314447" cy="136819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rot="10800000">
              <a:off x="5279786" y="2996215"/>
              <a:ext cx="1296181" cy="98761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V="1">
              <a:off x="6575968" y="2718201"/>
              <a:ext cx="834756" cy="128793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36" name="Rectangle 54"/>
          <p:cNvSpPr/>
          <p:nvPr/>
        </p:nvSpPr>
        <p:spPr>
          <a:xfrm>
            <a:off x="6878757" y="1563143"/>
            <a:ext cx="4940912" cy="722857"/>
          </a:xfrm>
          <a:prstGeom prst="rect">
            <a:avLst/>
          </a:prstGeom>
          <a:solidFill>
            <a:schemeClr val="bg1">
              <a:alpha val="73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1200" b="1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2000‘s</a:t>
            </a:r>
          </a:p>
          <a:p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FZJ hosting the ESS management team</a:t>
            </a:r>
          </a:p>
          <a:p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 Science Director: Dieter Richter (FZJ)</a:t>
            </a:r>
            <a:endParaRPr lang="en-GB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71302" y="4257255"/>
            <a:ext cx="3065319" cy="1520146"/>
            <a:chOff x="323410" y="3633245"/>
            <a:chExt cx="2323083" cy="1098803"/>
          </a:xfrm>
        </p:grpSpPr>
        <p:sp>
          <p:nvSpPr>
            <p:cNvPr id="39" name="Rectangle 73"/>
            <p:cNvSpPr/>
            <p:nvPr/>
          </p:nvSpPr>
          <p:spPr>
            <a:xfrm>
              <a:off x="1422184" y="3633245"/>
              <a:ext cx="1224309" cy="1098803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e-DE" sz="1200" b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90‘s</a:t>
              </a:r>
            </a:p>
            <a:p>
              <a:r>
                <a:rPr lang="de-DE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ESS Technical Design:</a:t>
              </a:r>
            </a:p>
            <a:p>
              <a:endPara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de-DE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JCNS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de-DE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ZEA-1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de-DE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IKP</a:t>
              </a:r>
            </a:p>
          </p:txBody>
        </p:sp>
        <p:pic>
          <p:nvPicPr>
            <p:cNvPr id="40" name="35A80FF6-ECF9-4CBD-8515-EC5DA041AE3E" descr="A626E067-F7E2-43C8-8BF7-E53A030C368D@if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12" y="3633245"/>
              <a:ext cx="1098803" cy="109880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323410" y="3633245"/>
              <a:ext cx="2323083" cy="109880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78147" y="1553203"/>
            <a:ext cx="4156414" cy="1975187"/>
            <a:chOff x="323410" y="1275570"/>
            <a:chExt cx="3982962" cy="1728240"/>
          </a:xfrm>
        </p:grpSpPr>
        <p:pic>
          <p:nvPicPr>
            <p:cNvPr id="44" name="Grafik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750" y="1849178"/>
              <a:ext cx="1532401" cy="1149301"/>
            </a:xfrm>
            <a:prstGeom prst="rect">
              <a:avLst/>
            </a:prstGeom>
          </p:spPr>
        </p:pic>
        <p:sp>
          <p:nvSpPr>
            <p:cNvPr id="45" name="Rectangle 73"/>
            <p:cNvSpPr/>
            <p:nvPr/>
          </p:nvSpPr>
          <p:spPr>
            <a:xfrm>
              <a:off x="323410" y="1275570"/>
              <a:ext cx="3980741" cy="573608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e-DE" sz="1200" b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80‘s</a:t>
              </a:r>
            </a:p>
            <a:p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Feasibility Study on Spallation Neutron Sources</a:t>
              </a:r>
            </a:p>
            <a:p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Günter Bauer “invented” the target wheel (ZEA-1)</a:t>
              </a:r>
              <a:endPara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3" b="7481"/>
            <a:stretch/>
          </p:blipFill>
          <p:spPr bwMode="auto">
            <a:xfrm>
              <a:off x="323410" y="1849178"/>
              <a:ext cx="2484694" cy="1154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Rectangle 46"/>
            <p:cNvSpPr/>
            <p:nvPr/>
          </p:nvSpPr>
          <p:spPr>
            <a:xfrm>
              <a:off x="325632" y="1281872"/>
              <a:ext cx="3980740" cy="1705938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371475" y="1563143"/>
            <a:ext cx="11449050" cy="421425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21" name="Titel 1"/>
          <p:cNvSpPr txBox="1">
            <a:spLocks/>
          </p:cNvSpPr>
          <p:nvPr/>
        </p:nvSpPr>
        <p:spPr bwMode="auto">
          <a:xfrm>
            <a:off x="4564600" y="6289476"/>
            <a:ext cx="3061022" cy="404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GB" sz="1050" kern="0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ZEA-1 | Technology for Excellent Science</a:t>
            </a:r>
            <a:endParaRPr lang="de-DE" sz="1050" kern="0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725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ESS Target Monolith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121074" y="1682301"/>
            <a:ext cx="8424672" cy="4214255"/>
          </a:xfrm>
        </p:spPr>
        <p:txBody>
          <a:bodyPr/>
          <a:lstStyle/>
          <a:p>
            <a:pPr marL="0" indent="0">
              <a:buNone/>
            </a:pPr>
            <a:endParaRPr lang="en-GB" sz="1800" dirty="0"/>
          </a:p>
          <a:p>
            <a:endParaRPr lang="de-DE" sz="1800" dirty="0"/>
          </a:p>
        </p:txBody>
      </p:sp>
      <p:pic>
        <p:nvPicPr>
          <p:cNvPr id="18" name="Picture 32" descr="3Dcu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08" y="1171894"/>
            <a:ext cx="4753378" cy="450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56"/>
          <p:cNvSpPr txBox="1"/>
          <p:nvPr/>
        </p:nvSpPr>
        <p:spPr bwMode="auto">
          <a:xfrm>
            <a:off x="893242" y="3086750"/>
            <a:ext cx="1175322" cy="2911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292" dirty="0">
                <a:uFill>
                  <a:solidFill>
                    <a:schemeClr val="accent2"/>
                  </a:solidFill>
                </a:uFill>
              </a:rPr>
              <a:t>Proton beam </a:t>
            </a:r>
          </a:p>
        </p:txBody>
      </p:sp>
      <p:cxnSp>
        <p:nvCxnSpPr>
          <p:cNvPr id="42" name="Straight Arrow Connector 57"/>
          <p:cNvCxnSpPr/>
          <p:nvPr/>
        </p:nvCxnSpPr>
        <p:spPr bwMode="auto">
          <a:xfrm>
            <a:off x="1333066" y="3377920"/>
            <a:ext cx="223034" cy="355517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54"/>
          <p:cNvSpPr txBox="1"/>
          <p:nvPr/>
        </p:nvSpPr>
        <p:spPr bwMode="auto">
          <a:xfrm>
            <a:off x="968723" y="1921858"/>
            <a:ext cx="1699958" cy="4900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92" dirty="0">
                <a:uFill>
                  <a:solidFill>
                    <a:schemeClr val="accent2"/>
                  </a:solidFill>
                </a:uFill>
              </a:rPr>
              <a:t>Proton beam </a:t>
            </a:r>
            <a:r>
              <a:rPr lang="de-DE" sz="1292" dirty="0" err="1">
                <a:uFill>
                  <a:solidFill>
                    <a:schemeClr val="accent2"/>
                  </a:solidFill>
                </a:uFill>
              </a:rPr>
              <a:t>window</a:t>
            </a:r>
            <a:r>
              <a:rPr lang="de-DE" sz="1292" dirty="0">
                <a:uFill>
                  <a:solidFill>
                    <a:schemeClr val="accent2"/>
                  </a:solidFill>
                </a:uFill>
              </a:rPr>
              <a:t> </a:t>
            </a:r>
          </a:p>
        </p:txBody>
      </p:sp>
      <p:cxnSp>
        <p:nvCxnSpPr>
          <p:cNvPr id="40" name="Straight Arrow Connector 55"/>
          <p:cNvCxnSpPr/>
          <p:nvPr/>
        </p:nvCxnSpPr>
        <p:spPr bwMode="auto">
          <a:xfrm>
            <a:off x="1693106" y="2411864"/>
            <a:ext cx="960114" cy="1246992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49"/>
          <p:cNvCxnSpPr/>
          <p:nvPr/>
        </p:nvCxnSpPr>
        <p:spPr bwMode="auto">
          <a:xfrm flipH="1">
            <a:off x="5175809" y="2107998"/>
            <a:ext cx="1845889" cy="143037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46"/>
          <p:cNvSpPr txBox="1"/>
          <p:nvPr/>
        </p:nvSpPr>
        <p:spPr bwMode="auto">
          <a:xfrm>
            <a:off x="6704247" y="2665750"/>
            <a:ext cx="978153" cy="348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662" dirty="0">
                <a:uFill>
                  <a:solidFill>
                    <a:schemeClr val="accent2"/>
                  </a:solidFill>
                </a:uFill>
              </a:rPr>
              <a:t>Shutters</a:t>
            </a:r>
          </a:p>
        </p:txBody>
      </p:sp>
      <p:cxnSp>
        <p:nvCxnSpPr>
          <p:cNvPr id="38" name="Straight Arrow Connector 47"/>
          <p:cNvCxnSpPr/>
          <p:nvPr/>
        </p:nvCxnSpPr>
        <p:spPr bwMode="auto">
          <a:xfrm flipH="1">
            <a:off x="5700985" y="2986295"/>
            <a:ext cx="999374" cy="484852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45"/>
          <p:cNvCxnSpPr/>
          <p:nvPr/>
        </p:nvCxnSpPr>
        <p:spPr bwMode="auto">
          <a:xfrm flipH="1" flipV="1">
            <a:off x="4871275" y="3833710"/>
            <a:ext cx="1303448" cy="126683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41"/>
          <p:cNvSpPr txBox="1"/>
          <p:nvPr/>
        </p:nvSpPr>
        <p:spPr bwMode="auto">
          <a:xfrm>
            <a:off x="642629" y="6105227"/>
            <a:ext cx="2825895" cy="3481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de-DE" sz="1662" dirty="0">
              <a:uFill>
                <a:solidFill>
                  <a:schemeClr val="accent2"/>
                </a:solidFill>
              </a:uFill>
            </a:endParaRPr>
          </a:p>
        </p:txBody>
      </p:sp>
      <p:cxnSp>
        <p:nvCxnSpPr>
          <p:cNvPr id="36" name="Straight Arrow Connector 43"/>
          <p:cNvCxnSpPr/>
          <p:nvPr/>
        </p:nvCxnSpPr>
        <p:spPr bwMode="auto">
          <a:xfrm flipV="1">
            <a:off x="2773226" y="4267768"/>
            <a:ext cx="1120726" cy="1586558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812974" y="5912524"/>
            <a:ext cx="2968363" cy="4063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5000"/>
              </a:lnSpc>
            </a:pPr>
            <a:r>
              <a:rPr lang="de-DE" sz="1662" dirty="0">
                <a:solidFill>
                  <a:schemeClr val="tx1"/>
                </a:solidFill>
              </a:rPr>
              <a:t>Moderator &amp; </a:t>
            </a:r>
            <a:r>
              <a:rPr lang="de-DE" sz="1662" dirty="0" err="1">
                <a:solidFill>
                  <a:schemeClr val="tx1"/>
                </a:solidFill>
              </a:rPr>
              <a:t>Reflector</a:t>
            </a:r>
            <a:r>
              <a:rPr lang="de-DE" sz="1662" dirty="0">
                <a:solidFill>
                  <a:schemeClr val="tx1"/>
                </a:solidFill>
              </a:rPr>
              <a:t> </a:t>
            </a:r>
            <a:r>
              <a:rPr lang="de-DE" sz="1662" dirty="0" err="1">
                <a:solidFill>
                  <a:schemeClr val="tx1"/>
                </a:solidFill>
              </a:rPr>
              <a:t>insert</a:t>
            </a:r>
            <a:endParaRPr lang="de-DE" sz="1662" dirty="0">
              <a:solidFill>
                <a:schemeClr val="tx1"/>
              </a:solidFill>
            </a:endParaRPr>
          </a:p>
        </p:txBody>
      </p:sp>
      <p:cxnSp>
        <p:nvCxnSpPr>
          <p:cNvPr id="43" name="Gerade Verbindung mit Pfeil 42"/>
          <p:cNvCxnSpPr/>
          <p:nvPr/>
        </p:nvCxnSpPr>
        <p:spPr>
          <a:xfrm>
            <a:off x="1093740" y="1488908"/>
            <a:ext cx="6330" cy="4365419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4"/>
          <p:cNvSpPr txBox="1"/>
          <p:nvPr/>
        </p:nvSpPr>
        <p:spPr bwMode="auto">
          <a:xfrm>
            <a:off x="420812" y="3451775"/>
            <a:ext cx="599844" cy="34810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662" dirty="0">
                <a:uFill>
                  <a:solidFill>
                    <a:schemeClr val="accent2"/>
                  </a:solidFill>
                </a:uFill>
              </a:rPr>
              <a:t>13m</a:t>
            </a:r>
          </a:p>
        </p:txBody>
      </p:sp>
      <p:sp>
        <p:nvSpPr>
          <p:cNvPr id="47" name="Rechteck 46"/>
          <p:cNvSpPr/>
          <p:nvPr/>
        </p:nvSpPr>
        <p:spPr>
          <a:xfrm>
            <a:off x="1248170" y="1410667"/>
            <a:ext cx="837089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662" dirty="0">
                <a:uFill>
                  <a:solidFill>
                    <a:schemeClr val="accent2"/>
                  </a:solidFill>
                </a:uFill>
              </a:rPr>
              <a:t>5,800 t</a:t>
            </a:r>
          </a:p>
        </p:txBody>
      </p:sp>
      <p:sp>
        <p:nvSpPr>
          <p:cNvPr id="48" name="Rechteck 47"/>
          <p:cNvSpPr/>
          <p:nvPr/>
        </p:nvSpPr>
        <p:spPr>
          <a:xfrm>
            <a:off x="5761495" y="4097959"/>
            <a:ext cx="2260555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62" dirty="0" err="1"/>
              <a:t>Rotating</a:t>
            </a:r>
            <a:r>
              <a:rPr lang="de-DE" sz="1662" dirty="0"/>
              <a:t> </a:t>
            </a:r>
            <a:r>
              <a:rPr lang="de-DE" sz="1662" dirty="0" err="1"/>
              <a:t>target</a:t>
            </a:r>
            <a:r>
              <a:rPr lang="de-DE" sz="1662" dirty="0"/>
              <a:t> </a:t>
            </a:r>
            <a:r>
              <a:rPr lang="de-DE" sz="1662" dirty="0" err="1"/>
              <a:t>wheel</a:t>
            </a:r>
            <a:r>
              <a:rPr lang="de-DE" sz="1662" dirty="0"/>
              <a:t> 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5420883" y="1593345"/>
            <a:ext cx="2566728" cy="33534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62" dirty="0"/>
              <a:t>Neutron Beam </a:t>
            </a:r>
            <a:r>
              <a:rPr lang="de-DE" sz="1662" dirty="0" err="1"/>
              <a:t>Extraction</a:t>
            </a:r>
            <a:endParaRPr lang="de-DE" sz="1662" dirty="0"/>
          </a:p>
        </p:txBody>
      </p:sp>
      <p:sp>
        <p:nvSpPr>
          <p:cNvPr id="51" name="Rechteck 50"/>
          <p:cNvSpPr/>
          <p:nvPr/>
        </p:nvSpPr>
        <p:spPr>
          <a:xfrm>
            <a:off x="3678757" y="2281928"/>
            <a:ext cx="722374" cy="20618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215" dirty="0" err="1"/>
          </a:p>
        </p:txBody>
      </p:sp>
      <p:sp>
        <p:nvSpPr>
          <p:cNvPr id="29" name="Titel 1"/>
          <p:cNvSpPr txBox="1">
            <a:spLocks/>
          </p:cNvSpPr>
          <p:nvPr/>
        </p:nvSpPr>
        <p:spPr bwMode="auto">
          <a:xfrm>
            <a:off x="4731249" y="6350912"/>
            <a:ext cx="3061022" cy="404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GB" sz="1050" kern="0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ZEA-1 | Technology for Excellent Science</a:t>
            </a:r>
            <a:endParaRPr lang="de-DE" sz="1050" kern="0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626" y="68186"/>
            <a:ext cx="4032250" cy="41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64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0372" y="324000"/>
            <a:ext cx="5337313" cy="1124780"/>
          </a:xfrm>
        </p:spPr>
        <p:txBody>
          <a:bodyPr/>
          <a:lstStyle/>
          <a:p>
            <a:pPr algn="ctr"/>
            <a:r>
              <a:rPr lang="de-DE" dirty="0"/>
              <a:t>German Contributions to the ESS</a:t>
            </a:r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8769208"/>
              </p:ext>
            </p:extLst>
          </p:nvPr>
        </p:nvGraphicFramePr>
        <p:xfrm>
          <a:off x="7026564" y="1316008"/>
          <a:ext cx="360040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1117793"/>
              </p:ext>
            </p:extLst>
          </p:nvPr>
        </p:nvGraphicFramePr>
        <p:xfrm>
          <a:off x="7458612" y="4052312"/>
          <a:ext cx="2736304" cy="2922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90" y="116807"/>
            <a:ext cx="5417512" cy="657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4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Juelich_PowerPoint_16x9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0F5E8835-6491-4076-A857-546EEC7C50FA}" vid="{D6DE276B-3CD7-4E84-9635-17794DF4E23B}"/>
    </a:ext>
  </a:extLst>
</a:theme>
</file>

<file path=ppt/theme/theme2.xml><?xml version="1.0" encoding="utf-8"?>
<a:theme xmlns:a="http://schemas.openxmlformats.org/drawingml/2006/main" name="Juelich_PowerPoint_4x3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4x3.potx" id="{D99EAB92-1EDC-4DE5-A8B4-D06D96E88ECD}" vid="{5C7B8640-F2E3-484A-994B-3F8AD39CF086}"/>
    </a:ext>
  </a:extLst>
</a:theme>
</file>

<file path=ppt/theme/theme3.xml><?xml version="1.0" encoding="utf-8"?>
<a:theme xmlns:a="http://schemas.openxmlformats.org/drawingml/2006/main" name="1_Juelich_PowerPoint_4x3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4x3.potx" id="{D99EAB92-1EDC-4DE5-A8B4-D06D96E88ECD}" vid="{5C7B8640-F2E3-484A-994B-3F8AD39CF086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</Words>
  <Application>Microsoft Macintosh PowerPoint</Application>
  <PresentationFormat>Widescreen</PresentationFormat>
  <Paragraphs>157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ＭＳ Ｐゴシック</vt:lpstr>
      <vt:lpstr>Arial</vt:lpstr>
      <vt:lpstr>Calibri</vt:lpstr>
      <vt:lpstr>Courier New</vt:lpstr>
      <vt:lpstr>Wingdings</vt:lpstr>
      <vt:lpstr>Juelich_PowerPoint_16x9</vt:lpstr>
      <vt:lpstr>Juelich_PowerPoint_4x3</vt:lpstr>
      <vt:lpstr>1_Juelich_PowerPoint_4x3</vt:lpstr>
      <vt:lpstr>German Contributions to the ESS</vt:lpstr>
      <vt:lpstr>PowerPoint Presentation</vt:lpstr>
      <vt:lpstr>Research  Forschungszentrum Jülich</vt:lpstr>
      <vt:lpstr>Research Areas And Projects ZEA-1 contributions   </vt:lpstr>
      <vt:lpstr>PowerPoint Presentation</vt:lpstr>
      <vt:lpstr>German Involvement in ESS</vt:lpstr>
      <vt:lpstr>History FZJ Contribution</vt:lpstr>
      <vt:lpstr>ESS Target Monolith</vt:lpstr>
      <vt:lpstr>German Contributions to the ESS</vt:lpstr>
      <vt:lpstr>Benefits of “In-Kind” Contributions</vt:lpstr>
      <vt:lpstr>Challenges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Palestinian‐German Cooperation at JCNS:</dc:title>
  <dc:creator>a.wischnewski@fz-juelich.de</dc:creator>
  <cp:lastModifiedBy>Microsoft Office User</cp:lastModifiedBy>
  <cp:revision>131</cp:revision>
  <dcterms:created xsi:type="dcterms:W3CDTF">2019-04-01T12:11:46Z</dcterms:created>
  <dcterms:modified xsi:type="dcterms:W3CDTF">2019-06-24T12:10:36Z</dcterms:modified>
</cp:coreProperties>
</file>