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964" r:id="rId1"/>
    <p:sldMasterId id="2147483981" r:id="rId2"/>
    <p:sldMasterId id="2147483991" r:id="rId3"/>
  </p:sldMasterIdLst>
  <p:notesMasterIdLst>
    <p:notesMasterId r:id="rId13"/>
  </p:notesMasterIdLst>
  <p:handoutMasterIdLst>
    <p:handoutMasterId r:id="rId14"/>
  </p:handoutMasterIdLst>
  <p:sldIdLst>
    <p:sldId id="330" r:id="rId4"/>
    <p:sldId id="342" r:id="rId5"/>
    <p:sldId id="493" r:id="rId6"/>
    <p:sldId id="335" r:id="rId7"/>
    <p:sldId id="336" r:id="rId8"/>
    <p:sldId id="491" r:id="rId9"/>
    <p:sldId id="490" r:id="rId10"/>
    <p:sldId id="494" r:id="rId11"/>
    <p:sldId id="492" r:id="rId12"/>
  </p:sldIdLst>
  <p:sldSz cx="9144000" cy="6858000" type="screen4x3"/>
  <p:notesSz cx="6794500" cy="9931400"/>
  <p:defaultTextStyle>
    <a:defPPr>
      <a:defRPr lang="de-CH"/>
    </a:defPPr>
    <a:lvl1pPr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2pPr>
    <a:lvl3pPr marL="914400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3pPr>
    <a:lvl4pPr marL="1371600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4pPr>
    <a:lvl5pPr marL="1828800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6pPr>
    <a:lvl7pPr marL="2743200" algn="l" defTabSz="4572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7pPr>
    <a:lvl8pPr marL="3200400" algn="l" defTabSz="4572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8pPr>
    <a:lvl9pPr marL="3657600" algn="l" defTabSz="4572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9pPr>
  </p:defaultTextStyle>
  <p:extLst>
    <p:ext uri="{521415D9-36F7-43E2-AB2F-B90AF26B5E84}">
      <p14:sectionLst xmlns:p14="http://schemas.microsoft.com/office/powerpoint/2010/main">
        <p14:section name="Standardabschnitt" id="{AE7857C0-2D20-4703-8FB6-39B300EF5577}">
          <p14:sldIdLst>
            <p14:sldId id="330"/>
            <p14:sldId id="342"/>
            <p14:sldId id="493"/>
            <p14:sldId id="335"/>
            <p14:sldId id="336"/>
            <p14:sldId id="491"/>
            <p14:sldId id="490"/>
            <p14:sldId id="494"/>
            <p14:sldId id="49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890">
          <p15:clr>
            <a:srgbClr val="A4A3A4"/>
          </p15:clr>
        </p15:guide>
        <p15:guide id="2" orient="horz" pos="845">
          <p15:clr>
            <a:srgbClr val="A4A3A4"/>
          </p15:clr>
        </p15:guide>
        <p15:guide id="3" orient="horz" pos="3793">
          <p15:clr>
            <a:srgbClr val="A4A3A4"/>
          </p15:clr>
        </p15:guide>
        <p15:guide id="4" orient="horz" pos="1117">
          <p15:clr>
            <a:srgbClr val="A4A3A4"/>
          </p15:clr>
        </p15:guide>
        <p15:guide id="5" orient="horz" pos="187">
          <p15:clr>
            <a:srgbClr val="A4A3A4"/>
          </p15:clr>
        </p15:guide>
        <p15:guide id="6" orient="horz" pos="504">
          <p15:clr>
            <a:srgbClr val="A4A3A4"/>
          </p15:clr>
        </p15:guide>
        <p15:guide id="7" orient="horz" pos="4156">
          <p15:clr>
            <a:srgbClr val="A4A3A4"/>
          </p15:clr>
        </p15:guide>
        <p15:guide id="8" orient="horz">
          <p15:clr>
            <a:srgbClr val="A4A3A4"/>
          </p15:clr>
        </p15:guide>
        <p15:guide id="9" pos="657">
          <p15:clr>
            <a:srgbClr val="A4A3A4"/>
          </p15:clr>
        </p15:guide>
        <p15:guide id="10" pos="5534">
          <p15:clr>
            <a:srgbClr val="A4A3A4"/>
          </p15:clr>
        </p15:guide>
        <p15:guide id="11" pos="521">
          <p15:clr>
            <a:srgbClr val="A4A3A4"/>
          </p15:clr>
        </p15:guide>
        <p15:guide id="12" pos="453">
          <p15:clr>
            <a:srgbClr val="A4A3A4"/>
          </p15:clr>
        </p15:guide>
        <p15:guide id="13" pos="1315">
          <p15:clr>
            <a:srgbClr val="A4A3A4"/>
          </p15:clr>
        </p15:guide>
        <p15:guide id="14" pos="3039">
          <p15:clr>
            <a:srgbClr val="A4A3A4"/>
          </p15:clr>
        </p15:guide>
        <p15:guide id="15" pos="3152">
          <p15:clr>
            <a:srgbClr val="A4A3A4"/>
          </p15:clr>
        </p15:guide>
        <p15:guide id="16" pos="573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edermayer Christof" initials="NC" lastIdx="1" clrIdx="0">
    <p:extLst>
      <p:ext uri="{19B8F6BF-5375-455C-9EA6-DF929625EA0E}">
        <p15:presenceInfo xmlns:p15="http://schemas.microsoft.com/office/powerpoint/2012/main" userId="S-1-5-21-329068152-484061587-839522115-693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CA00"/>
    <a:srgbClr val="010000"/>
    <a:srgbClr val="FFFFFF"/>
    <a:srgbClr val="808080"/>
    <a:srgbClr val="000000"/>
    <a:srgbClr val="EF5B00"/>
    <a:srgbClr val="C50006"/>
    <a:srgbClr val="7C204E"/>
    <a:srgbClr val="003B6E"/>
    <a:srgbClr val="1974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/>
    <p:restoredTop sz="91194" autoAdjust="0"/>
  </p:normalViewPr>
  <p:slideViewPr>
    <p:cSldViewPr snapToObjects="1">
      <p:cViewPr varScale="1">
        <p:scale>
          <a:sx n="81" d="100"/>
          <a:sy n="81" d="100"/>
        </p:scale>
        <p:origin x="1426" y="67"/>
      </p:cViewPr>
      <p:guideLst>
        <p:guide orient="horz" pos="890"/>
        <p:guide orient="horz" pos="845"/>
        <p:guide orient="horz" pos="3793"/>
        <p:guide orient="horz" pos="1117"/>
        <p:guide orient="horz" pos="187"/>
        <p:guide orient="horz" pos="504"/>
        <p:guide orient="horz" pos="4156"/>
        <p:guide orient="horz"/>
        <p:guide pos="657"/>
        <p:guide pos="5534"/>
        <p:guide pos="521"/>
        <p:guide pos="453"/>
        <p:guide pos="1315"/>
        <p:guide pos="3039"/>
        <p:guide pos="3152"/>
        <p:guide pos="573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115" d="100"/>
          <a:sy n="115" d="100"/>
        </p:scale>
        <p:origin x="-4932" y="-108"/>
      </p:cViewPr>
      <p:guideLst>
        <p:guide orient="horz" pos="3128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t" anchorCtr="0" compatLnSpc="1">
            <a:prstTxWarp prst="textNoShape">
              <a:avLst/>
            </a:prstTxWarp>
          </a:bodyPr>
          <a:lstStyle>
            <a:lvl1pPr defTabSz="955672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 dirty="0">
              <a:latin typeface="+mn-lt"/>
            </a:endParaRP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94" y="0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t" anchorCtr="0" compatLnSpc="1">
            <a:prstTxWarp prst="textNoShape">
              <a:avLst/>
            </a:prstTxWarp>
          </a:bodyPr>
          <a:lstStyle>
            <a:lvl1pPr algn="r" defTabSz="955672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 dirty="0">
              <a:latin typeface="+mn-lt"/>
            </a:endParaRPr>
          </a:p>
        </p:txBody>
      </p:sp>
      <p:sp>
        <p:nvSpPr>
          <p:cNvPr id="1187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4393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b" anchorCtr="0" compatLnSpc="1">
            <a:prstTxWarp prst="textNoShape">
              <a:avLst/>
            </a:prstTxWarp>
          </a:bodyPr>
          <a:lstStyle>
            <a:lvl1pPr defTabSz="955672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>
              <a:latin typeface="+mn-lt"/>
            </a:endParaRPr>
          </a:p>
        </p:txBody>
      </p:sp>
      <p:sp>
        <p:nvSpPr>
          <p:cNvPr id="1187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94" y="9434393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b" anchorCtr="0" compatLnSpc="1">
            <a:prstTxWarp prst="textNoShape">
              <a:avLst/>
            </a:prstTxWarp>
          </a:bodyPr>
          <a:lstStyle>
            <a:lvl1pPr algn="r" defTabSz="955672">
              <a:spcBef>
                <a:spcPct val="0"/>
              </a:spcBef>
              <a:defRPr sz="1200" baseline="30000">
                <a:latin typeface="Times" charset="0"/>
              </a:defRPr>
            </a:lvl1pPr>
          </a:lstStyle>
          <a:p>
            <a:pPr>
              <a:defRPr/>
            </a:pPr>
            <a:fld id="{630A188E-C926-984B-863C-48B251A81B15}" type="slidenum">
              <a:rPr lang="en-GB">
                <a:latin typeface="+mn-lt"/>
              </a:rPr>
              <a:pPr>
                <a:defRPr/>
              </a:pPr>
              <a:t>‹#›</a:t>
            </a:fld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9599428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t" anchorCtr="0" compatLnSpc="1">
            <a:prstTxWarp prst="textNoShape">
              <a:avLst/>
            </a:prstTxWarp>
          </a:bodyPr>
          <a:lstStyle>
            <a:lvl1pPr defTabSz="955672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94" y="0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t" anchorCtr="0" compatLnSpc="1">
            <a:prstTxWarp prst="textNoShape">
              <a:avLst/>
            </a:prstTxWarp>
          </a:bodyPr>
          <a:lstStyle>
            <a:lvl1pPr algn="r" defTabSz="955672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6125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8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631" y="4718072"/>
            <a:ext cx="4981238" cy="4467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  <a:p>
            <a:pPr lvl="5"/>
            <a:r>
              <a:rPr lang="de-DE" noProof="0" dirty="0"/>
              <a:t>Sechste Ebene</a:t>
            </a:r>
          </a:p>
          <a:p>
            <a:pPr lvl="6"/>
            <a:r>
              <a:rPr lang="de-DE" noProof="0" dirty="0"/>
              <a:t>Siebte Ebene</a:t>
            </a:r>
          </a:p>
          <a:p>
            <a:pPr lvl="7"/>
            <a:r>
              <a:rPr lang="de-DE" noProof="0" dirty="0"/>
              <a:t>Achte Ebene</a:t>
            </a:r>
          </a:p>
          <a:p>
            <a:pPr lvl="8"/>
            <a:r>
              <a:rPr lang="de-DE" noProof="0" dirty="0"/>
              <a:t>Neunte Ebene</a:t>
            </a:r>
          </a:p>
        </p:txBody>
      </p:sp>
      <p:sp>
        <p:nvSpPr>
          <p:cNvPr id="1228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4393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b" anchorCtr="0" compatLnSpc="1">
            <a:prstTxWarp prst="textNoShape">
              <a:avLst/>
            </a:prstTxWarp>
          </a:bodyPr>
          <a:lstStyle>
            <a:lvl1pPr defTabSz="955672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228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94" y="9434393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b" anchorCtr="0" compatLnSpc="1">
            <a:prstTxWarp prst="textNoShape">
              <a:avLst/>
            </a:prstTxWarp>
          </a:bodyPr>
          <a:lstStyle>
            <a:lvl1pPr algn="r" defTabSz="955672">
              <a:spcBef>
                <a:spcPct val="0"/>
              </a:spcBef>
              <a:defRPr sz="1000" baseline="0">
                <a:latin typeface="+mn-lt"/>
              </a:defRPr>
            </a:lvl1pPr>
          </a:lstStyle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14738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90488" indent="-90488" algn="l" rtl="0" eaLnBrk="0" fontAlgn="base" hangingPunct="0">
      <a:spcBef>
        <a:spcPts val="0"/>
      </a:spcBef>
      <a:spcAft>
        <a:spcPct val="0"/>
      </a:spcAft>
      <a:buFont typeface="Arial" panose="020B0604020202020204" pitchFamily="34" charset="0"/>
      <a:buChar char="•"/>
      <a:defRPr sz="1000" kern="1200" baseline="0">
        <a:solidFill>
          <a:schemeClr val="tx1"/>
        </a:solidFill>
        <a:latin typeface="+mn-lt"/>
        <a:ea typeface="ヒラギノ角ゴ Pro W3" pitchFamily="-108" charset="-128"/>
        <a:cs typeface="ヒラギノ角ゴ Pro W3" pitchFamily="-108" charset="-128"/>
      </a:defRPr>
    </a:lvl1pPr>
    <a:lvl2pPr marL="180975" indent="-92075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ヒラギノ角ゴ Pro W3" charset="-128"/>
        <a:cs typeface="ヒラギノ角ゴ Pro W3" charset="0"/>
      </a:defRPr>
    </a:lvl2pPr>
    <a:lvl3pPr marL="266700" indent="-85725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3pPr>
    <a:lvl4pPr marL="357188" indent="-90488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4pPr>
    <a:lvl5pPr marL="447675" indent="-90488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ヒラギノ角ゴ Pro W3" pitchFamily="-112" charset="-128"/>
        <a:cs typeface="ＭＳ Ｐゴシック" charset="0"/>
      </a:defRPr>
    </a:lvl5pPr>
    <a:lvl6pPr marL="538163" indent="-90488" algn="l" defTabSz="457200" rtl="0" eaLnBrk="1" latinLnBrk="0" hangingPunct="1"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+mn-ea"/>
        <a:cs typeface="Arial" panose="020B0604020202020204" pitchFamily="34" charset="0"/>
      </a:defRPr>
    </a:lvl6pPr>
    <a:lvl7pPr marL="628650" indent="-90488" algn="l" defTabSz="457200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7pPr>
    <a:lvl8pPr marL="719138" indent="-90488" algn="l" defTabSz="457200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8pPr>
    <a:lvl9pPr marL="806450" indent="-88900" algn="l" defTabSz="457200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ヒラギノ角ゴ Pro W3" pitchFamily="-108" charset="-128"/>
                <a:cs typeface="ヒラギノ角ゴ Pro W3" pitchFamily="-108" charset="-128"/>
              </a:rPr>
              <a:t>1: Brief introduction of organization, key in-kind contributions, your involvement as ILO</a:t>
            </a:r>
            <a:endParaRPr lang="en-US" dirty="0" smtClean="0"/>
          </a:p>
          <a:p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ヒラギノ角ゴ Pro W3" pitchFamily="-108" charset="-128"/>
                <a:cs typeface="ヒラギノ角ゴ Pro W3" pitchFamily="-108" charset="-128"/>
              </a:rPr>
              <a:t>2: Benefits of IKC for the partner country and the contributing organization </a:t>
            </a:r>
            <a:endParaRPr lang="en-US" dirty="0" smtClean="0"/>
          </a:p>
          <a:p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ヒラギノ角ゴ Pro W3" pitchFamily="-108" charset="-128"/>
                <a:cs typeface="ヒラギノ角ゴ Pro W3" pitchFamily="-108" charset="-128"/>
              </a:rPr>
              <a:t>3: Challenges associated with IKC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68086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2709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U:\20160506_PSI_Luftbild_0292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6" b="7666"/>
          <a:stretch/>
        </p:blipFill>
        <p:spPr bwMode="auto">
          <a:xfrm>
            <a:off x="2642401" y="282698"/>
            <a:ext cx="5674015" cy="336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>
            <a:spLocks noGrp="1" noChangeArrowheads="1"/>
          </p:cNvSpPr>
          <p:nvPr>
            <p:ph type="title"/>
          </p:nvPr>
        </p:nvSpPr>
        <p:spPr>
          <a:xfrm>
            <a:off x="814387" y="4572000"/>
            <a:ext cx="7969249" cy="1388939"/>
          </a:xfrm>
        </p:spPr>
        <p:txBody>
          <a:bodyPr/>
          <a:lstStyle>
            <a:lvl1pPr>
              <a:defRPr sz="3000">
                <a:solidFill>
                  <a:srgbClr val="686868"/>
                </a:solidFill>
                <a:latin typeface="Georgia" charset="0"/>
                <a:ea typeface="ヒラギノ角ゴ Pro W3" charset="0"/>
              </a:defRPr>
            </a:lvl1pPr>
          </a:lstStyle>
          <a:p>
            <a:pPr lvl="0"/>
            <a:r>
              <a:rPr lang="en-GB" noProof="0" dirty="0" err="1"/>
              <a:t>Titelmasterformat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11" name="Rectangle 17"/>
          <p:cNvSpPr>
            <a:spLocks noGrp="1" noChangeArrowheads="1"/>
          </p:cNvSpPr>
          <p:nvPr>
            <p:ph type="subTitle" sz="quarter" idx="1"/>
          </p:nvPr>
        </p:nvSpPr>
        <p:spPr bwMode="auto">
          <a:xfrm>
            <a:off x="814388" y="4140000"/>
            <a:ext cx="7969249" cy="36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1800" b="1">
                <a:solidFill>
                  <a:srgbClr val="969696"/>
                </a:solidFill>
                <a:ea typeface="ヒラギノ角ゴ Pro W3" charset="0"/>
              </a:defRPr>
            </a:lvl1pPr>
          </a:lstStyle>
          <a:p>
            <a:pPr lvl="0"/>
            <a:r>
              <a:rPr lang="en-GB" noProof="0" dirty="0" err="1"/>
              <a:t>Formatvorlage</a:t>
            </a:r>
            <a:r>
              <a:rPr lang="en-GB" noProof="0" dirty="0"/>
              <a:t> des </a:t>
            </a:r>
            <a:r>
              <a:rPr lang="en-GB" noProof="0" dirty="0" err="1"/>
              <a:t>Untertitelmasters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12" name="Rechteck 11"/>
          <p:cNvSpPr/>
          <p:nvPr userDrawn="1"/>
        </p:nvSpPr>
        <p:spPr bwMode="auto">
          <a:xfrm>
            <a:off x="-2" y="282698"/>
            <a:ext cx="2534400" cy="3362326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de-DE" sz="2400" dirty="0">
              <a:ln>
                <a:solidFill>
                  <a:srgbClr val="FFFFFF"/>
                </a:solidFill>
              </a:ln>
              <a:latin typeface="Times" charset="0"/>
            </a:endParaRPr>
          </a:p>
        </p:txBody>
      </p:sp>
      <p:pic>
        <p:nvPicPr>
          <p:cNvPr id="14" name="Bild 24" descr="PSI-Logo_narrow_30k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263" y="548680"/>
            <a:ext cx="12192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hteck 1"/>
          <p:cNvSpPr>
            <a:spLocks noChangeArrowheads="1"/>
          </p:cNvSpPr>
          <p:nvPr userDrawn="1"/>
        </p:nvSpPr>
        <p:spPr bwMode="auto">
          <a:xfrm>
            <a:off x="5292080" y="3412620"/>
            <a:ext cx="3024336" cy="232404"/>
          </a:xfrm>
          <a:prstGeom prst="rect">
            <a:avLst/>
          </a:prstGeom>
          <a:solidFill>
            <a:schemeClr val="bg1">
              <a:alpha val="7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0"/>
          <a:lstStyle/>
          <a:p>
            <a:pPr algn="ctr">
              <a:spcBef>
                <a:spcPct val="0"/>
              </a:spcBef>
            </a:pPr>
            <a:r>
              <a:rPr lang="de-CH" sz="1100" b="1" i="0" kern="0" spc="30" dirty="0">
                <a:solidFill>
                  <a:srgbClr val="505150"/>
                </a:solidFill>
                <a:latin typeface="+mn-lt"/>
                <a:cs typeface="Arial" charset="0"/>
              </a:rPr>
              <a:t>WIR SCHAFFEN WISSEN – HEUTE FÜR MORGEN</a:t>
            </a:r>
          </a:p>
        </p:txBody>
      </p:sp>
      <p:sp>
        <p:nvSpPr>
          <p:cNvPr id="16" name="Rechteck 15"/>
          <p:cNvSpPr/>
          <p:nvPr userDrawn="1"/>
        </p:nvSpPr>
        <p:spPr bwMode="auto">
          <a:xfrm>
            <a:off x="8424000" y="282698"/>
            <a:ext cx="720000" cy="3362326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de-DE" sz="2400" dirty="0">
              <a:ln>
                <a:solidFill>
                  <a:srgbClr val="FFFFFF"/>
                </a:solidFill>
              </a:ln>
              <a:latin typeface="Times" charset="0"/>
            </a:endParaRPr>
          </a:p>
        </p:txBody>
      </p:sp>
      <p:sp>
        <p:nvSpPr>
          <p:cNvPr id="17" name="Rechteck 15"/>
          <p:cNvSpPr>
            <a:spLocks noChangeArrowheads="1"/>
          </p:cNvSpPr>
          <p:nvPr userDrawn="1"/>
        </p:nvSpPr>
        <p:spPr bwMode="auto">
          <a:xfrm>
            <a:off x="828000" y="6138863"/>
            <a:ext cx="720725" cy="719137"/>
          </a:xfrm>
          <a:prstGeom prst="rect">
            <a:avLst/>
          </a:prstGeom>
          <a:solidFill>
            <a:srgbClr val="B9B9B9"/>
          </a:solidFill>
          <a:ln>
            <a:noFill/>
          </a:ln>
          <a:extLst/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668075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1778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>
                <a:latin typeface="+mn-lt"/>
              </a:defRPr>
            </a:lvl1pPr>
            <a:lvl2pPr marL="3556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2pPr>
            <a:lvl3pPr marL="539750" marR="0" indent="-184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3pPr>
            <a:lvl4pPr marL="7175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4pPr>
            <a:lvl5pPr marL="8953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5pPr>
            <a:lvl6pPr marL="1074738" indent="-179388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600"/>
            </a:lvl6pPr>
            <a:lvl7pPr marL="1257300" indent="-182563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7pPr>
            <a:lvl8pPr marL="1436688" indent="-179388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8pPr>
            <a:lvl9pPr marL="1614488" indent="-177800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5"/>
            <a:r>
              <a:rPr lang="en-GB" noProof="0" dirty="0" err="1"/>
              <a:t>Sechste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6"/>
            <a:r>
              <a:rPr lang="en-GB" noProof="0" dirty="0" err="1"/>
              <a:t>Siebte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7"/>
            <a:r>
              <a:rPr lang="en-GB" noProof="0" dirty="0" err="1"/>
              <a:t>Achte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8"/>
            <a:r>
              <a:rPr lang="en-GB" noProof="0" dirty="0" err="1"/>
              <a:t>Neunte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64016572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 bwMode="auto">
          <a:xfrm>
            <a:off x="827088" y="1412875"/>
            <a:ext cx="8066087" cy="5184775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9" name="Inhaltsplatzhalter 7"/>
          <p:cNvSpPr>
            <a:spLocks noGrp="1"/>
          </p:cNvSpPr>
          <p:nvPr>
            <p:ph sz="quarter" idx="13" hasCustomPrompt="1"/>
          </p:nvPr>
        </p:nvSpPr>
        <p:spPr>
          <a:xfrm>
            <a:off x="934839" y="1484782"/>
            <a:ext cx="7885633" cy="4608514"/>
          </a:xfrm>
        </p:spPr>
        <p:txBody>
          <a:bodyPr/>
          <a:lstStyle>
            <a:lvl1pPr marL="1778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>
                <a:latin typeface="+mn-lt"/>
              </a:defRPr>
            </a:lvl1pPr>
            <a:lvl2pPr marL="3556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2pPr>
            <a:lvl3pPr marL="539750" marR="0" indent="-184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3pPr>
            <a:lvl4pPr marL="7175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4pPr>
            <a:lvl5pPr marL="8953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5pPr>
            <a:lvl6pPr marL="1074738" indent="-179388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600"/>
            </a:lvl6pPr>
            <a:lvl7pPr marL="1257300" indent="-182563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7pPr>
            <a:lvl8pPr marL="1436688" indent="-179388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8pPr>
            <a:lvl9pPr marL="1614488" indent="-177800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1525733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sz="quarter" idx="13" hasCustomPrompt="1"/>
          </p:nvPr>
        </p:nvSpPr>
        <p:spPr>
          <a:xfrm>
            <a:off x="1042988" y="1341438"/>
            <a:ext cx="3781425" cy="4679950"/>
          </a:xfrm>
        </p:spPr>
        <p:txBody>
          <a:bodyPr/>
          <a:lstStyle>
            <a:lvl1pPr marL="177800" indent="-177800"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 marL="355600" indent="-177800">
              <a:buSzPct val="100000"/>
              <a:buFont typeface="Symbol" panose="05050102010706020507" pitchFamily="18" charset="2"/>
              <a:buChar char="-"/>
              <a:defRPr/>
            </a:lvl2pPr>
            <a:lvl3pPr marL="539750" indent="-184150">
              <a:buFont typeface="Symbol" panose="05050102010706020507" pitchFamily="18" charset="2"/>
              <a:buChar char="-"/>
              <a:defRPr/>
            </a:lvl3pPr>
            <a:lvl4pPr marL="717550" indent="-177800">
              <a:buFont typeface="Symbol" panose="05050102010706020507" pitchFamily="18" charset="2"/>
              <a:buChar char="-"/>
              <a:defRPr/>
            </a:lvl4pPr>
            <a:lvl5pPr marL="895350" indent="-177800">
              <a:buFont typeface="Symbol" panose="05050102010706020507" pitchFamily="18" charset="2"/>
              <a:buChar char="-"/>
              <a:defRPr/>
            </a:lvl5pPr>
            <a:lvl6pPr marL="1074738" indent="-179388">
              <a:buFont typeface="Symbol" panose="05050102010706020507" pitchFamily="18" charset="2"/>
              <a:buChar char="-"/>
              <a:defRPr sz="1600"/>
            </a:lvl6pPr>
            <a:lvl7pPr marL="1257300" indent="-182563">
              <a:buFont typeface="Symbol" panose="05050102010706020507" pitchFamily="18" charset="2"/>
              <a:buChar char="-"/>
              <a:defRPr sz="1600"/>
            </a:lvl7pPr>
            <a:lvl8pPr marL="1436688" indent="-179388">
              <a:buFont typeface="Symbol" panose="05050102010706020507" pitchFamily="18" charset="2"/>
              <a:buChar char="-"/>
              <a:defRPr sz="1600"/>
            </a:lvl8pPr>
            <a:lvl9pPr marL="1614488" indent="-177800"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5"/>
            <a:r>
              <a:rPr lang="en-GB" noProof="0" dirty="0" err="1"/>
              <a:t>Sechste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6"/>
            <a:r>
              <a:rPr lang="en-GB" noProof="0" dirty="0" err="1"/>
              <a:t>Siebte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7"/>
            <a:r>
              <a:rPr lang="en-GB" noProof="0" dirty="0" err="1"/>
              <a:t>Achte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8"/>
            <a:r>
              <a:rPr lang="en-GB" noProof="0" dirty="0" err="1"/>
              <a:t>Neunte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8" name="Inhaltsplatzhalter 10"/>
          <p:cNvSpPr>
            <a:spLocks noGrp="1"/>
          </p:cNvSpPr>
          <p:nvPr>
            <p:ph sz="quarter" idx="18" hasCustomPrompt="1"/>
          </p:nvPr>
        </p:nvSpPr>
        <p:spPr>
          <a:xfrm>
            <a:off x="5003800" y="1337869"/>
            <a:ext cx="3781425" cy="4679950"/>
          </a:xfrm>
        </p:spPr>
        <p:txBody>
          <a:bodyPr/>
          <a:lstStyle>
            <a:lvl1pPr marL="177800" indent="-177800"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 marL="355600" indent="-177800">
              <a:buSzPct val="100000"/>
              <a:buFont typeface="Symbol" panose="05050102010706020507" pitchFamily="18" charset="2"/>
              <a:buChar char="-"/>
              <a:defRPr/>
            </a:lvl2pPr>
            <a:lvl3pPr marL="539750" indent="-184150">
              <a:buFont typeface="Symbol" panose="05050102010706020507" pitchFamily="18" charset="2"/>
              <a:buChar char="-"/>
              <a:defRPr/>
            </a:lvl3pPr>
            <a:lvl4pPr marL="717550" indent="-177800">
              <a:buFont typeface="Symbol" panose="05050102010706020507" pitchFamily="18" charset="2"/>
              <a:buChar char="-"/>
              <a:defRPr/>
            </a:lvl4pPr>
            <a:lvl5pPr marL="895350" indent="-177800">
              <a:buFont typeface="Symbol" panose="05050102010706020507" pitchFamily="18" charset="2"/>
              <a:buChar char="-"/>
              <a:defRPr/>
            </a:lvl5pPr>
            <a:lvl6pPr marL="1074738" indent="-179388">
              <a:buFont typeface="Symbol" panose="05050102010706020507" pitchFamily="18" charset="2"/>
              <a:buChar char="-"/>
              <a:defRPr sz="1600"/>
            </a:lvl6pPr>
            <a:lvl7pPr marL="1257300" indent="-182563">
              <a:buFont typeface="Symbol" panose="05050102010706020507" pitchFamily="18" charset="2"/>
              <a:buChar char="-"/>
              <a:defRPr sz="1600"/>
            </a:lvl7pPr>
            <a:lvl8pPr marL="1436688" indent="-179388">
              <a:buFont typeface="Symbol" panose="05050102010706020507" pitchFamily="18" charset="2"/>
              <a:buChar char="-"/>
              <a:defRPr sz="1600"/>
            </a:lvl8pPr>
            <a:lvl9pPr marL="1614488" indent="-177800"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5"/>
            <a:r>
              <a:rPr lang="en-GB" noProof="0" dirty="0" err="1"/>
              <a:t>Sechste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6"/>
            <a:r>
              <a:rPr lang="en-GB" noProof="0" dirty="0" err="1"/>
              <a:t>Siebte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7"/>
            <a:r>
              <a:rPr lang="en-GB" noProof="0" dirty="0" err="1"/>
              <a:t>Achte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8"/>
            <a:r>
              <a:rPr lang="en-GB" noProof="0" dirty="0" err="1"/>
              <a:t>Neunte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5946873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zwei Inhalte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 bwMode="auto">
          <a:xfrm>
            <a:off x="827088" y="1412875"/>
            <a:ext cx="8066087" cy="5184775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7" name="Inhaltsplatzhalter 10"/>
          <p:cNvSpPr>
            <a:spLocks noGrp="1"/>
          </p:cNvSpPr>
          <p:nvPr>
            <p:ph sz="quarter" idx="18" hasCustomPrompt="1"/>
          </p:nvPr>
        </p:nvSpPr>
        <p:spPr>
          <a:xfrm>
            <a:off x="938416" y="1449803"/>
            <a:ext cx="3781425" cy="4571585"/>
          </a:xfrm>
        </p:spPr>
        <p:txBody>
          <a:bodyPr/>
          <a:lstStyle>
            <a:lvl1pPr marL="177800" indent="-177800"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 marL="355600" indent="-177800">
              <a:buSzPct val="100000"/>
              <a:buFont typeface="Symbol" panose="05050102010706020507" pitchFamily="18" charset="2"/>
              <a:buChar char="-"/>
              <a:defRPr/>
            </a:lvl2pPr>
            <a:lvl3pPr marL="539750" indent="-184150">
              <a:buFont typeface="Symbol" panose="05050102010706020507" pitchFamily="18" charset="2"/>
              <a:buChar char="-"/>
              <a:defRPr/>
            </a:lvl3pPr>
            <a:lvl4pPr marL="717550" indent="-177800">
              <a:buFont typeface="Symbol" panose="05050102010706020507" pitchFamily="18" charset="2"/>
              <a:buChar char="-"/>
              <a:defRPr/>
            </a:lvl4pPr>
            <a:lvl5pPr marL="895350" indent="-177800">
              <a:buFont typeface="Symbol" panose="05050102010706020507" pitchFamily="18" charset="2"/>
              <a:buChar char="-"/>
              <a:defRPr/>
            </a:lvl5pPr>
            <a:lvl6pPr marL="1074738" indent="-179388">
              <a:buFont typeface="Symbol" panose="05050102010706020507" pitchFamily="18" charset="2"/>
              <a:buChar char="-"/>
              <a:defRPr sz="1600"/>
            </a:lvl6pPr>
            <a:lvl7pPr marL="1257300" indent="-182563">
              <a:buFont typeface="Symbol" panose="05050102010706020507" pitchFamily="18" charset="2"/>
              <a:buChar char="-"/>
              <a:defRPr sz="1600"/>
            </a:lvl7pPr>
            <a:lvl8pPr marL="1436688" indent="-179388">
              <a:buFont typeface="Symbol" panose="05050102010706020507" pitchFamily="18" charset="2"/>
              <a:buChar char="-"/>
              <a:defRPr sz="1600"/>
            </a:lvl8pPr>
            <a:lvl9pPr marL="1614488" indent="-177800"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5"/>
            <a:r>
              <a:rPr lang="en-GB" noProof="0" dirty="0" err="1"/>
              <a:t>Sechste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6"/>
            <a:r>
              <a:rPr lang="en-GB" noProof="0" dirty="0" err="1"/>
              <a:t>Siebte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7"/>
            <a:r>
              <a:rPr lang="en-GB" noProof="0" dirty="0" err="1"/>
              <a:t>Achte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8"/>
            <a:r>
              <a:rPr lang="en-GB" noProof="0" dirty="0" err="1"/>
              <a:t>Neunte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  <p:sp>
        <p:nvSpPr>
          <p:cNvPr id="18" name="Inhaltsplatzhalter 10"/>
          <p:cNvSpPr>
            <a:spLocks noGrp="1"/>
          </p:cNvSpPr>
          <p:nvPr>
            <p:ph sz="quarter" idx="19" hasCustomPrompt="1"/>
          </p:nvPr>
        </p:nvSpPr>
        <p:spPr>
          <a:xfrm>
            <a:off x="4899228" y="1446234"/>
            <a:ext cx="3781425" cy="4575154"/>
          </a:xfrm>
        </p:spPr>
        <p:txBody>
          <a:bodyPr/>
          <a:lstStyle>
            <a:lvl1pPr marL="177800" indent="-177800"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 marL="355600" indent="-177800">
              <a:buSzPct val="100000"/>
              <a:buFont typeface="Symbol" panose="05050102010706020507" pitchFamily="18" charset="2"/>
              <a:buChar char="-"/>
              <a:defRPr/>
            </a:lvl2pPr>
            <a:lvl3pPr marL="539750" indent="-184150">
              <a:buFont typeface="Symbol" panose="05050102010706020507" pitchFamily="18" charset="2"/>
              <a:buChar char="-"/>
              <a:defRPr/>
            </a:lvl3pPr>
            <a:lvl4pPr marL="717550" indent="-177800">
              <a:buFont typeface="Symbol" panose="05050102010706020507" pitchFamily="18" charset="2"/>
              <a:buChar char="-"/>
              <a:defRPr/>
            </a:lvl4pPr>
            <a:lvl5pPr marL="895350" indent="-177800">
              <a:buFont typeface="Symbol" panose="05050102010706020507" pitchFamily="18" charset="2"/>
              <a:buChar char="-"/>
              <a:defRPr/>
            </a:lvl5pPr>
            <a:lvl6pPr marL="1074738" indent="-179388">
              <a:buFont typeface="Symbol" panose="05050102010706020507" pitchFamily="18" charset="2"/>
              <a:buChar char="-"/>
              <a:defRPr sz="1600"/>
            </a:lvl6pPr>
            <a:lvl7pPr marL="1257300" indent="-182563">
              <a:buFont typeface="Symbol" panose="05050102010706020507" pitchFamily="18" charset="2"/>
              <a:buChar char="-"/>
              <a:defRPr sz="1600"/>
            </a:lvl7pPr>
            <a:lvl8pPr marL="1436688" indent="-179388">
              <a:buFont typeface="Symbol" panose="05050102010706020507" pitchFamily="18" charset="2"/>
              <a:buChar char="-"/>
              <a:defRPr sz="1600"/>
            </a:lvl8pPr>
            <a:lvl9pPr marL="1614488" indent="-177800"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5"/>
            <a:r>
              <a:rPr lang="en-GB" noProof="0" dirty="0" err="1"/>
              <a:t>Sechste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6"/>
            <a:r>
              <a:rPr lang="en-GB" noProof="0" dirty="0" err="1"/>
              <a:t>Siebte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7"/>
            <a:r>
              <a:rPr lang="en-GB" noProof="0" dirty="0" err="1"/>
              <a:t>Achte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8"/>
            <a:r>
              <a:rPr lang="en-GB" noProof="0" dirty="0" err="1"/>
              <a:t>Neunte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724019414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47482196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7" name="Rechteck 6"/>
          <p:cNvSpPr/>
          <p:nvPr userDrawn="1"/>
        </p:nvSpPr>
        <p:spPr bwMode="auto">
          <a:xfrm>
            <a:off x="827088" y="1412875"/>
            <a:ext cx="8066087" cy="5184775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676639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alt auf Bild (hoc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U:\20160506_PSI_Luftbild_029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019811"/>
            <a:ext cx="8370753" cy="557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3"/>
          </p:nvPr>
        </p:nvSpPr>
        <p:spPr>
          <a:xfrm>
            <a:off x="827088" y="1019810"/>
            <a:ext cx="2289712" cy="5577839"/>
          </a:xfrm>
          <a:solidFill>
            <a:schemeClr val="bg1">
              <a:alpha val="75000"/>
            </a:schemeClr>
          </a:solidFill>
        </p:spPr>
        <p:txBody>
          <a:bodyPr lIns="72000" tIns="360000" rIns="36000" bIns="36000" anchor="t" anchorCtr="0"/>
          <a:lstStyle>
            <a:lvl1pPr marL="177800" indent="-177800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/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pic>
        <p:nvPicPr>
          <p:cNvPr id="13" name="Bild 14" descr="PSI-Logo_narrow_30k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800" y="285750"/>
            <a:ext cx="10160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hteck 14"/>
          <p:cNvSpPr>
            <a:spLocks noChangeArrowheads="1"/>
          </p:cNvSpPr>
          <p:nvPr userDrawn="1"/>
        </p:nvSpPr>
        <p:spPr bwMode="auto">
          <a:xfrm>
            <a:off x="0" y="1019811"/>
            <a:ext cx="720725" cy="727901"/>
          </a:xfrm>
          <a:prstGeom prst="rect">
            <a:avLst/>
          </a:prstGeom>
          <a:solidFill>
            <a:srgbClr val="B9B9B9"/>
          </a:solidFill>
          <a:ln>
            <a:noFill/>
          </a:ln>
          <a:extLst/>
        </p:spPr>
        <p:txBody>
          <a:bodyPr/>
          <a:lstStyle/>
          <a:p>
            <a:pPr>
              <a:spcBef>
                <a:spcPct val="0"/>
              </a:spcBef>
            </a:pPr>
            <a:endParaRPr lang="de-DE" sz="240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375447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latin typeface="Calibri"/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latin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66F80-7D78-A64A-9F43-4D2C67459A20}" type="slidenum">
              <a:rPr lang="en-US" smtClean="0">
                <a:latin typeface="Calibri"/>
              </a:r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00040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sv-SE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7308304" y="260649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4446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357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1778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>
                <a:latin typeface="+mn-lt"/>
              </a:defRPr>
            </a:lvl1pPr>
            <a:lvl2pPr marL="3556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2pPr>
            <a:lvl3pPr marL="539750" marR="0" indent="-184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3pPr>
            <a:lvl4pPr marL="7175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4pPr>
            <a:lvl5pPr marL="8953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5pPr>
            <a:lvl6pPr marL="1074738" indent="-179388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600"/>
            </a:lvl6pPr>
            <a:lvl7pPr marL="1257300" indent="-182563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7pPr>
            <a:lvl8pPr marL="1436688" indent="-179388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8pPr>
            <a:lvl9pPr marL="1614488" indent="-177800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5"/>
            <a:r>
              <a:rPr lang="en-GB" noProof="0" dirty="0" err="1"/>
              <a:t>Sechste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6"/>
            <a:r>
              <a:rPr lang="en-GB" noProof="0" dirty="0" err="1"/>
              <a:t>Siebte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7"/>
            <a:r>
              <a:rPr lang="en-GB" noProof="0" dirty="0" err="1"/>
              <a:t>Achte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8"/>
            <a:r>
              <a:rPr lang="en-GB" noProof="0" dirty="0" err="1"/>
              <a:t>Neunte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Titelmasterformat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1681881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7604662" y="260649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2855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71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 bwMode="auto">
          <a:xfrm>
            <a:off x="827088" y="1412875"/>
            <a:ext cx="8066087" cy="5184775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GB" noProof="0" dirty="0" err="1"/>
              <a:t>Titelmasterformat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9" name="Inhaltsplatzhalter 7"/>
          <p:cNvSpPr>
            <a:spLocks noGrp="1"/>
          </p:cNvSpPr>
          <p:nvPr>
            <p:ph sz="quarter" idx="13" hasCustomPrompt="1"/>
          </p:nvPr>
        </p:nvSpPr>
        <p:spPr>
          <a:xfrm>
            <a:off x="934839" y="1484782"/>
            <a:ext cx="7885633" cy="4608514"/>
          </a:xfrm>
        </p:spPr>
        <p:txBody>
          <a:bodyPr/>
          <a:lstStyle>
            <a:lvl1pPr marL="1778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>
                <a:latin typeface="+mn-lt"/>
              </a:defRPr>
            </a:lvl1pPr>
            <a:lvl2pPr marL="3556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2pPr>
            <a:lvl3pPr marL="539750" marR="0" indent="-184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3pPr>
            <a:lvl4pPr marL="7175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4pPr>
            <a:lvl5pPr marL="8953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5pPr>
            <a:lvl6pPr marL="1074738" indent="-179388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600"/>
            </a:lvl6pPr>
            <a:lvl7pPr marL="1257300" indent="-182563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7pPr>
            <a:lvl8pPr marL="1436688" indent="-179388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8pPr>
            <a:lvl9pPr marL="1614488" indent="-177800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39105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sz="quarter" idx="13" hasCustomPrompt="1"/>
          </p:nvPr>
        </p:nvSpPr>
        <p:spPr>
          <a:xfrm>
            <a:off x="1042988" y="1341438"/>
            <a:ext cx="3781425" cy="4679950"/>
          </a:xfrm>
        </p:spPr>
        <p:txBody>
          <a:bodyPr/>
          <a:lstStyle>
            <a:lvl1pPr marL="177800" indent="-177800"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 marL="355600" indent="-177800">
              <a:buSzPct val="100000"/>
              <a:buFont typeface="Symbol" panose="05050102010706020507" pitchFamily="18" charset="2"/>
              <a:buChar char="-"/>
              <a:defRPr/>
            </a:lvl2pPr>
            <a:lvl3pPr marL="539750" indent="-184150">
              <a:buFont typeface="Symbol" panose="05050102010706020507" pitchFamily="18" charset="2"/>
              <a:buChar char="-"/>
              <a:defRPr/>
            </a:lvl3pPr>
            <a:lvl4pPr marL="717550" indent="-177800">
              <a:buFont typeface="Symbol" panose="05050102010706020507" pitchFamily="18" charset="2"/>
              <a:buChar char="-"/>
              <a:defRPr/>
            </a:lvl4pPr>
            <a:lvl5pPr marL="895350" indent="-177800">
              <a:buFont typeface="Symbol" panose="05050102010706020507" pitchFamily="18" charset="2"/>
              <a:buChar char="-"/>
              <a:defRPr/>
            </a:lvl5pPr>
            <a:lvl6pPr marL="1074738" indent="-179388">
              <a:buFont typeface="Symbol" panose="05050102010706020507" pitchFamily="18" charset="2"/>
              <a:buChar char="-"/>
              <a:defRPr sz="1600"/>
            </a:lvl6pPr>
            <a:lvl7pPr marL="1257300" indent="-182563">
              <a:buFont typeface="Symbol" panose="05050102010706020507" pitchFamily="18" charset="2"/>
              <a:buChar char="-"/>
              <a:defRPr sz="1600"/>
            </a:lvl7pPr>
            <a:lvl8pPr marL="1436688" indent="-179388">
              <a:buFont typeface="Symbol" panose="05050102010706020507" pitchFamily="18" charset="2"/>
              <a:buChar char="-"/>
              <a:defRPr sz="1600"/>
            </a:lvl8pPr>
            <a:lvl9pPr marL="1614488" indent="-177800"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5"/>
            <a:r>
              <a:rPr lang="en-GB" noProof="0" dirty="0" err="1"/>
              <a:t>Sechste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6"/>
            <a:r>
              <a:rPr lang="en-GB" noProof="0" dirty="0" err="1"/>
              <a:t>Siebte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7"/>
            <a:r>
              <a:rPr lang="en-GB" noProof="0" dirty="0" err="1"/>
              <a:t>Achte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8"/>
            <a:r>
              <a:rPr lang="en-GB" noProof="0" dirty="0" err="1"/>
              <a:t>Neunte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Titelmasterformat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8" name="Inhaltsplatzhalter 10"/>
          <p:cNvSpPr>
            <a:spLocks noGrp="1"/>
          </p:cNvSpPr>
          <p:nvPr>
            <p:ph sz="quarter" idx="18" hasCustomPrompt="1"/>
          </p:nvPr>
        </p:nvSpPr>
        <p:spPr>
          <a:xfrm>
            <a:off x="5003800" y="1337869"/>
            <a:ext cx="3781425" cy="4679950"/>
          </a:xfrm>
        </p:spPr>
        <p:txBody>
          <a:bodyPr/>
          <a:lstStyle>
            <a:lvl1pPr marL="177800" indent="-177800"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 marL="355600" indent="-177800">
              <a:buSzPct val="100000"/>
              <a:buFont typeface="Symbol" panose="05050102010706020507" pitchFamily="18" charset="2"/>
              <a:buChar char="-"/>
              <a:defRPr/>
            </a:lvl2pPr>
            <a:lvl3pPr marL="539750" indent="-184150">
              <a:buFont typeface="Symbol" panose="05050102010706020507" pitchFamily="18" charset="2"/>
              <a:buChar char="-"/>
              <a:defRPr/>
            </a:lvl3pPr>
            <a:lvl4pPr marL="717550" indent="-177800">
              <a:buFont typeface="Symbol" panose="05050102010706020507" pitchFamily="18" charset="2"/>
              <a:buChar char="-"/>
              <a:defRPr/>
            </a:lvl4pPr>
            <a:lvl5pPr marL="895350" indent="-177800">
              <a:buFont typeface="Symbol" panose="05050102010706020507" pitchFamily="18" charset="2"/>
              <a:buChar char="-"/>
              <a:defRPr/>
            </a:lvl5pPr>
            <a:lvl6pPr marL="1074738" indent="-179388">
              <a:buFont typeface="Symbol" panose="05050102010706020507" pitchFamily="18" charset="2"/>
              <a:buChar char="-"/>
              <a:defRPr sz="1600"/>
            </a:lvl6pPr>
            <a:lvl7pPr marL="1257300" indent="-182563">
              <a:buFont typeface="Symbol" panose="05050102010706020507" pitchFamily="18" charset="2"/>
              <a:buChar char="-"/>
              <a:defRPr sz="1600"/>
            </a:lvl7pPr>
            <a:lvl8pPr marL="1436688" indent="-179388">
              <a:buFont typeface="Symbol" panose="05050102010706020507" pitchFamily="18" charset="2"/>
              <a:buChar char="-"/>
              <a:defRPr sz="1600"/>
            </a:lvl8pPr>
            <a:lvl9pPr marL="1614488" indent="-177800"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5"/>
            <a:r>
              <a:rPr lang="en-GB" noProof="0" dirty="0" err="1"/>
              <a:t>Sechste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6"/>
            <a:r>
              <a:rPr lang="en-GB" noProof="0" dirty="0" err="1"/>
              <a:t>Siebte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7"/>
            <a:r>
              <a:rPr lang="en-GB" noProof="0" dirty="0" err="1"/>
              <a:t>Achte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8"/>
            <a:r>
              <a:rPr lang="en-GB" noProof="0" dirty="0" err="1"/>
              <a:t>Neunte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653103038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zwei Inhalte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 bwMode="auto">
          <a:xfrm>
            <a:off x="827088" y="1412875"/>
            <a:ext cx="8066087" cy="5184775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Titelmasterformat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17" name="Inhaltsplatzhalter 10"/>
          <p:cNvSpPr>
            <a:spLocks noGrp="1"/>
          </p:cNvSpPr>
          <p:nvPr>
            <p:ph sz="quarter" idx="18" hasCustomPrompt="1"/>
          </p:nvPr>
        </p:nvSpPr>
        <p:spPr>
          <a:xfrm>
            <a:off x="938416" y="1449803"/>
            <a:ext cx="3781425" cy="4571585"/>
          </a:xfrm>
        </p:spPr>
        <p:txBody>
          <a:bodyPr/>
          <a:lstStyle>
            <a:lvl1pPr marL="177800" indent="-177800"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 marL="355600" indent="-177800">
              <a:buSzPct val="100000"/>
              <a:buFont typeface="Symbol" panose="05050102010706020507" pitchFamily="18" charset="2"/>
              <a:buChar char="-"/>
              <a:defRPr/>
            </a:lvl2pPr>
            <a:lvl3pPr marL="539750" indent="-184150">
              <a:buFont typeface="Symbol" panose="05050102010706020507" pitchFamily="18" charset="2"/>
              <a:buChar char="-"/>
              <a:defRPr/>
            </a:lvl3pPr>
            <a:lvl4pPr marL="717550" indent="-177800">
              <a:buFont typeface="Symbol" panose="05050102010706020507" pitchFamily="18" charset="2"/>
              <a:buChar char="-"/>
              <a:defRPr/>
            </a:lvl4pPr>
            <a:lvl5pPr marL="895350" indent="-177800">
              <a:buFont typeface="Symbol" panose="05050102010706020507" pitchFamily="18" charset="2"/>
              <a:buChar char="-"/>
              <a:defRPr/>
            </a:lvl5pPr>
            <a:lvl6pPr marL="1074738" indent="-179388">
              <a:buFont typeface="Symbol" panose="05050102010706020507" pitchFamily="18" charset="2"/>
              <a:buChar char="-"/>
              <a:defRPr sz="1600"/>
            </a:lvl6pPr>
            <a:lvl7pPr marL="1257300" indent="-182563">
              <a:buFont typeface="Symbol" panose="05050102010706020507" pitchFamily="18" charset="2"/>
              <a:buChar char="-"/>
              <a:defRPr sz="1600"/>
            </a:lvl7pPr>
            <a:lvl8pPr marL="1436688" indent="-179388">
              <a:buFont typeface="Symbol" panose="05050102010706020507" pitchFamily="18" charset="2"/>
              <a:buChar char="-"/>
              <a:defRPr sz="1600"/>
            </a:lvl8pPr>
            <a:lvl9pPr marL="1614488" indent="-177800"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5"/>
            <a:r>
              <a:rPr lang="en-GB" noProof="0" dirty="0" err="1"/>
              <a:t>Sechste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6"/>
            <a:r>
              <a:rPr lang="en-GB" noProof="0" dirty="0" err="1"/>
              <a:t>Siebte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7"/>
            <a:r>
              <a:rPr lang="en-GB" noProof="0" dirty="0" err="1"/>
              <a:t>Achte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8"/>
            <a:r>
              <a:rPr lang="en-GB" noProof="0" dirty="0" err="1"/>
              <a:t>Neunte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  <p:sp>
        <p:nvSpPr>
          <p:cNvPr id="18" name="Inhaltsplatzhalter 10"/>
          <p:cNvSpPr>
            <a:spLocks noGrp="1"/>
          </p:cNvSpPr>
          <p:nvPr>
            <p:ph sz="quarter" idx="19" hasCustomPrompt="1"/>
          </p:nvPr>
        </p:nvSpPr>
        <p:spPr>
          <a:xfrm>
            <a:off x="4899228" y="1446234"/>
            <a:ext cx="3781425" cy="4575154"/>
          </a:xfrm>
        </p:spPr>
        <p:txBody>
          <a:bodyPr/>
          <a:lstStyle>
            <a:lvl1pPr marL="177800" indent="-177800"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 marL="355600" indent="-177800">
              <a:buSzPct val="100000"/>
              <a:buFont typeface="Symbol" panose="05050102010706020507" pitchFamily="18" charset="2"/>
              <a:buChar char="-"/>
              <a:defRPr/>
            </a:lvl2pPr>
            <a:lvl3pPr marL="539750" indent="-184150">
              <a:buFont typeface="Symbol" panose="05050102010706020507" pitchFamily="18" charset="2"/>
              <a:buChar char="-"/>
              <a:defRPr/>
            </a:lvl3pPr>
            <a:lvl4pPr marL="717550" indent="-177800">
              <a:buFont typeface="Symbol" panose="05050102010706020507" pitchFamily="18" charset="2"/>
              <a:buChar char="-"/>
              <a:defRPr/>
            </a:lvl4pPr>
            <a:lvl5pPr marL="895350" indent="-177800">
              <a:buFont typeface="Symbol" panose="05050102010706020507" pitchFamily="18" charset="2"/>
              <a:buChar char="-"/>
              <a:defRPr/>
            </a:lvl5pPr>
            <a:lvl6pPr marL="1074738" indent="-179388">
              <a:buFont typeface="Symbol" panose="05050102010706020507" pitchFamily="18" charset="2"/>
              <a:buChar char="-"/>
              <a:defRPr sz="1600"/>
            </a:lvl6pPr>
            <a:lvl7pPr marL="1257300" indent="-182563">
              <a:buFont typeface="Symbol" panose="05050102010706020507" pitchFamily="18" charset="2"/>
              <a:buChar char="-"/>
              <a:defRPr sz="1600"/>
            </a:lvl7pPr>
            <a:lvl8pPr marL="1436688" indent="-179388">
              <a:buFont typeface="Symbol" panose="05050102010706020507" pitchFamily="18" charset="2"/>
              <a:buChar char="-"/>
              <a:defRPr sz="1600"/>
            </a:lvl8pPr>
            <a:lvl9pPr marL="1614488" indent="-177800"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5"/>
            <a:r>
              <a:rPr lang="en-GB" noProof="0" dirty="0" err="1"/>
              <a:t>Sechste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6"/>
            <a:r>
              <a:rPr lang="en-GB" noProof="0" dirty="0" err="1"/>
              <a:t>Siebte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7"/>
            <a:r>
              <a:rPr lang="en-GB" noProof="0" dirty="0" err="1"/>
              <a:t>Achte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8"/>
            <a:r>
              <a:rPr lang="en-GB" noProof="0" dirty="0" err="1"/>
              <a:t>Neunte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6353116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Titelmasterformat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8152505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Titelmasterformat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7" name="Rechteck 6"/>
          <p:cNvSpPr/>
          <p:nvPr userDrawn="1"/>
        </p:nvSpPr>
        <p:spPr bwMode="auto">
          <a:xfrm>
            <a:off x="827088" y="1412875"/>
            <a:ext cx="8066087" cy="5184775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438787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alt auf Bild (hoc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U:\20160506_PSI_Luftbild_029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019811"/>
            <a:ext cx="8370753" cy="557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Titelmasterformat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3"/>
          </p:nvPr>
        </p:nvSpPr>
        <p:spPr>
          <a:xfrm>
            <a:off x="827088" y="1019810"/>
            <a:ext cx="2289712" cy="5577839"/>
          </a:xfrm>
          <a:solidFill>
            <a:schemeClr val="bg1">
              <a:alpha val="75000"/>
            </a:schemeClr>
          </a:solidFill>
        </p:spPr>
        <p:txBody>
          <a:bodyPr lIns="72000" tIns="360000" rIns="36000" bIns="36000" anchor="t" anchorCtr="0"/>
          <a:lstStyle>
            <a:lvl1pPr marL="177800" indent="-177800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/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5pPr>
          </a:lstStyle>
          <a:p>
            <a:pPr lvl="0"/>
            <a:r>
              <a:rPr lang="en-GB" noProof="0" dirty="0" err="1"/>
              <a:t>Textmasterformat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  <p:pic>
        <p:nvPicPr>
          <p:cNvPr id="13" name="Bild 14" descr="PSI-Logo_narrow_30k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800" y="285750"/>
            <a:ext cx="10160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hteck 14"/>
          <p:cNvSpPr>
            <a:spLocks noChangeArrowheads="1"/>
          </p:cNvSpPr>
          <p:nvPr userDrawn="1"/>
        </p:nvSpPr>
        <p:spPr bwMode="auto">
          <a:xfrm>
            <a:off x="0" y="1019811"/>
            <a:ext cx="720725" cy="727901"/>
          </a:xfrm>
          <a:prstGeom prst="rect">
            <a:avLst/>
          </a:prstGeom>
          <a:solidFill>
            <a:srgbClr val="B9B9B9"/>
          </a:solidFill>
          <a:ln>
            <a:noFill/>
          </a:ln>
          <a:extLst/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468805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U:\20160506_PSI_Luftbild_0292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6" b="7666"/>
          <a:stretch/>
        </p:blipFill>
        <p:spPr bwMode="auto">
          <a:xfrm>
            <a:off x="2642401" y="282698"/>
            <a:ext cx="5674015" cy="336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>
          <a:xfrm>
            <a:off x="814387" y="4572000"/>
            <a:ext cx="7969249" cy="1388939"/>
          </a:xfrm>
        </p:spPr>
        <p:txBody>
          <a:bodyPr/>
          <a:lstStyle>
            <a:lvl1pPr>
              <a:defRPr sz="3000">
                <a:solidFill>
                  <a:srgbClr val="686868"/>
                </a:solidFill>
                <a:latin typeface="Georgia" charset="0"/>
                <a:ea typeface="ヒラギノ角ゴ Pro W3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69649" name="Rectangle 17"/>
          <p:cNvSpPr>
            <a:spLocks noGrp="1" noChangeArrowheads="1"/>
          </p:cNvSpPr>
          <p:nvPr>
            <p:ph type="subTitle" sz="quarter" idx="1"/>
          </p:nvPr>
        </p:nvSpPr>
        <p:spPr bwMode="auto">
          <a:xfrm>
            <a:off x="814388" y="4140000"/>
            <a:ext cx="7969249" cy="36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1800" b="1">
                <a:solidFill>
                  <a:srgbClr val="969696"/>
                </a:solidFill>
                <a:ea typeface="ヒラギノ角ゴ Pro W3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9" name="Rechteck 8"/>
          <p:cNvSpPr/>
          <p:nvPr userDrawn="1"/>
        </p:nvSpPr>
        <p:spPr bwMode="auto">
          <a:xfrm>
            <a:off x="-2" y="282698"/>
            <a:ext cx="2534400" cy="3362326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de-DE" sz="2400" dirty="0">
              <a:ln>
                <a:solidFill>
                  <a:srgbClr val="FFFFFF"/>
                </a:solidFill>
              </a:ln>
              <a:latin typeface="Times" charset="0"/>
            </a:endParaRPr>
          </a:p>
        </p:txBody>
      </p:sp>
      <p:pic>
        <p:nvPicPr>
          <p:cNvPr id="12" name="Bild 24" descr="PSI-Logo_narrow_30k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263" y="548680"/>
            <a:ext cx="12192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hteck 1"/>
          <p:cNvSpPr>
            <a:spLocks noChangeArrowheads="1"/>
          </p:cNvSpPr>
          <p:nvPr userDrawn="1"/>
        </p:nvSpPr>
        <p:spPr bwMode="auto">
          <a:xfrm>
            <a:off x="5292080" y="3412620"/>
            <a:ext cx="3024336" cy="232404"/>
          </a:xfrm>
          <a:prstGeom prst="rect">
            <a:avLst/>
          </a:prstGeom>
          <a:solidFill>
            <a:schemeClr val="bg1">
              <a:alpha val="7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0"/>
          <a:lstStyle/>
          <a:p>
            <a:pPr algn="ctr">
              <a:spcBef>
                <a:spcPct val="0"/>
              </a:spcBef>
            </a:pPr>
            <a:r>
              <a:rPr lang="de-CH" sz="1100" b="1" i="0" kern="0" spc="30" dirty="0">
                <a:solidFill>
                  <a:srgbClr val="505150"/>
                </a:solidFill>
                <a:latin typeface="+mn-lt"/>
                <a:cs typeface="Arial" charset="0"/>
              </a:rPr>
              <a:t>WIR SCHAFFEN WISSEN – HEUTE FÜR MORGEN</a:t>
            </a:r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8424000" y="282698"/>
            <a:ext cx="720000" cy="3362326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de-DE" sz="2400" dirty="0">
              <a:ln>
                <a:solidFill>
                  <a:srgbClr val="FFFFFF"/>
                </a:solidFill>
              </a:ln>
              <a:latin typeface="Times" charset="0"/>
            </a:endParaRPr>
          </a:p>
        </p:txBody>
      </p:sp>
      <p:sp>
        <p:nvSpPr>
          <p:cNvPr id="15" name="Rechteck 15"/>
          <p:cNvSpPr>
            <a:spLocks noChangeArrowheads="1"/>
          </p:cNvSpPr>
          <p:nvPr userDrawn="1"/>
        </p:nvSpPr>
        <p:spPr bwMode="auto">
          <a:xfrm>
            <a:off x="828000" y="6138863"/>
            <a:ext cx="720725" cy="719137"/>
          </a:xfrm>
          <a:prstGeom prst="rect">
            <a:avLst/>
          </a:prstGeom>
          <a:solidFill>
            <a:srgbClr val="B9B9B9"/>
          </a:solidFill>
          <a:ln>
            <a:noFill/>
          </a:ln>
          <a:extLst/>
        </p:spPr>
        <p:txBody>
          <a:bodyPr/>
          <a:lstStyle/>
          <a:p>
            <a:pPr>
              <a:spcBef>
                <a:spcPct val="0"/>
              </a:spcBef>
            </a:pPr>
            <a:endParaRPr lang="de-DE" sz="240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00393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13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2077200" y="291600"/>
            <a:ext cx="6708025" cy="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err="1"/>
              <a:t>Folientitel</a:t>
            </a:r>
            <a:r>
              <a:rPr lang="en-GB" noProof="0" dirty="0"/>
              <a:t> </a:t>
            </a:r>
            <a:r>
              <a:rPr lang="en-GB" noProof="0" dirty="0" err="1"/>
              <a:t>eingeben</a:t>
            </a:r>
            <a:endParaRPr lang="en-GB" noProof="0" dirty="0"/>
          </a:p>
        </p:txBody>
      </p:sp>
      <p:sp>
        <p:nvSpPr>
          <p:cNvPr id="1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206312" y="6661150"/>
            <a:ext cx="575742" cy="19685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900" smtClean="0">
                <a:latin typeface="+mn-lt"/>
              </a:defRPr>
            </a:lvl1pPr>
          </a:lstStyle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6" name="Rechteck 12"/>
          <p:cNvSpPr>
            <a:spLocks noChangeArrowheads="1"/>
          </p:cNvSpPr>
          <p:nvPr/>
        </p:nvSpPr>
        <p:spPr bwMode="auto">
          <a:xfrm>
            <a:off x="0" y="1412875"/>
            <a:ext cx="720725" cy="727901"/>
          </a:xfrm>
          <a:prstGeom prst="rect">
            <a:avLst/>
          </a:prstGeom>
          <a:solidFill>
            <a:srgbClr val="B9B9B9"/>
          </a:solidFill>
          <a:ln>
            <a:noFill/>
          </a:ln>
          <a:extLst/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1042988" y="1341438"/>
            <a:ext cx="7742237" cy="46799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5"/>
            <a:r>
              <a:rPr lang="en-GB" noProof="0" dirty="0" err="1"/>
              <a:t>Sechste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6"/>
            <a:r>
              <a:rPr lang="en-GB" noProof="0" dirty="0" err="1"/>
              <a:t>Siebte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7"/>
            <a:r>
              <a:rPr lang="en-GB" noProof="0" dirty="0" err="1"/>
              <a:t>Achte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8"/>
            <a:r>
              <a:rPr lang="en-GB" noProof="0" dirty="0" err="1"/>
              <a:t>Neunte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  <p:pic>
        <p:nvPicPr>
          <p:cNvPr id="8" name="Bild 14" descr="PSI-Logo_narrow_30k.eps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800" y="285750"/>
            <a:ext cx="10160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4" r:id="rId2"/>
    <p:sldLayoutId id="2147483976" r:id="rId3"/>
    <p:sldLayoutId id="2147483973" r:id="rId4"/>
    <p:sldLayoutId id="2147483977" r:id="rId5"/>
    <p:sldLayoutId id="2147483979" r:id="rId6"/>
    <p:sldLayoutId id="2147483978" r:id="rId7"/>
    <p:sldLayoutId id="2147483980" r:id="rId8"/>
  </p:sldLayoutIdLst>
  <p:transition spd="med"/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kern="1000" spc="0">
          <a:solidFill>
            <a:srgbClr val="68686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9pPr>
    </p:titleStyle>
    <p:bodyStyle>
      <a:lvl1pPr marL="177800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800" kern="120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355600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SzPct val="100000"/>
        <a:buFont typeface="Symbol" panose="05050102010706020507" pitchFamily="18" charset="2"/>
        <a:buChar char="-"/>
        <a:defRPr sz="18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355600" indent="18415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 spc="0" baseline="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3pPr>
      <a:lvl4pPr marL="717550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 kern="1200" spc="0" baseline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4pPr>
      <a:lvl5pPr marL="895350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 kern="1200" spc="0" baseline="0">
          <a:solidFill>
            <a:schemeClr val="tx1"/>
          </a:solidFill>
          <a:latin typeface="+mn-lt"/>
          <a:ea typeface="+mn-ea"/>
          <a:cs typeface="ＭＳ Ｐゴシック" charset="0"/>
        </a:defRPr>
      </a:lvl5pPr>
      <a:lvl6pPr marL="1074738" indent="-179388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>
          <a:solidFill>
            <a:schemeClr val="tx1"/>
          </a:solidFill>
          <a:latin typeface="+mn-lt"/>
          <a:ea typeface="+mn-ea"/>
        </a:defRPr>
      </a:lvl6pPr>
      <a:lvl7pPr marL="1257300" indent="-18256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>
          <a:solidFill>
            <a:schemeClr val="tx1"/>
          </a:solidFill>
          <a:latin typeface="+mn-lt"/>
          <a:ea typeface="+mn-ea"/>
        </a:defRPr>
      </a:lvl7pPr>
      <a:lvl8pPr marL="1436688" indent="-179388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>
          <a:solidFill>
            <a:schemeClr val="tx1"/>
          </a:solidFill>
          <a:latin typeface="+mn-lt"/>
          <a:ea typeface="+mn-ea"/>
        </a:defRPr>
      </a:lvl8pPr>
      <a:lvl9pPr marL="1614488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2077200" y="291600"/>
            <a:ext cx="6708025" cy="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err="1"/>
              <a:t>Folientitel</a:t>
            </a:r>
            <a:r>
              <a:rPr lang="en-GB" noProof="0" dirty="0"/>
              <a:t> </a:t>
            </a:r>
            <a:r>
              <a:rPr lang="en-GB" noProof="0" dirty="0" err="1"/>
              <a:t>eingeben</a:t>
            </a:r>
            <a:endParaRPr lang="en-GB" noProof="0" dirty="0"/>
          </a:p>
        </p:txBody>
      </p:sp>
      <p:sp>
        <p:nvSpPr>
          <p:cNvPr id="1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206312" y="6661150"/>
            <a:ext cx="575742" cy="19685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900" smtClean="0">
                <a:latin typeface="+mn-lt"/>
              </a:defRPr>
            </a:lvl1pPr>
          </a:lstStyle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6" name="Rechteck 12"/>
          <p:cNvSpPr>
            <a:spLocks noChangeArrowheads="1"/>
          </p:cNvSpPr>
          <p:nvPr/>
        </p:nvSpPr>
        <p:spPr bwMode="auto">
          <a:xfrm>
            <a:off x="0" y="1412875"/>
            <a:ext cx="720725" cy="727901"/>
          </a:xfrm>
          <a:prstGeom prst="rect">
            <a:avLst/>
          </a:prstGeom>
          <a:solidFill>
            <a:srgbClr val="B9B9B9"/>
          </a:solidFill>
          <a:ln>
            <a:noFill/>
          </a:ln>
          <a:extLst/>
        </p:spPr>
        <p:txBody>
          <a:bodyPr/>
          <a:lstStyle/>
          <a:p>
            <a:pPr>
              <a:spcBef>
                <a:spcPct val="0"/>
              </a:spcBef>
            </a:pPr>
            <a:endParaRPr lang="de-DE" sz="2400" dirty="0">
              <a:latin typeface="Times" charset="0"/>
            </a:endParaRPr>
          </a:p>
        </p:txBody>
      </p:sp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1042988" y="1341438"/>
            <a:ext cx="7742237" cy="46799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5"/>
            <a:r>
              <a:rPr lang="en-GB" noProof="0" dirty="0" err="1"/>
              <a:t>Sechste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6"/>
            <a:r>
              <a:rPr lang="en-GB" noProof="0" dirty="0" err="1"/>
              <a:t>Siebte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7"/>
            <a:r>
              <a:rPr lang="en-GB" noProof="0" dirty="0" err="1"/>
              <a:t>Achte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8"/>
            <a:r>
              <a:rPr lang="en-GB" noProof="0" dirty="0" err="1"/>
              <a:t>Neunte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  <p:pic>
        <p:nvPicPr>
          <p:cNvPr id="8" name="Bild 14" descr="PSI-Logo_narrow_30k.eps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800" y="285750"/>
            <a:ext cx="10160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4610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</p:sldLayoutIdLst>
  <p:transition spd="med"/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kern="1000" spc="0">
          <a:solidFill>
            <a:srgbClr val="68686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9pPr>
    </p:titleStyle>
    <p:bodyStyle>
      <a:lvl1pPr marL="177800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800" kern="120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355600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SzPct val="100000"/>
        <a:buFont typeface="Symbol" panose="05050102010706020507" pitchFamily="18" charset="2"/>
        <a:buChar char="-"/>
        <a:defRPr sz="18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355600" indent="18415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 spc="0" baseline="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3pPr>
      <a:lvl4pPr marL="717550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 kern="1200" spc="0" baseline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4pPr>
      <a:lvl5pPr marL="895350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 kern="1200" spc="0" baseline="0">
          <a:solidFill>
            <a:schemeClr val="tx1"/>
          </a:solidFill>
          <a:latin typeface="+mn-lt"/>
          <a:ea typeface="+mn-ea"/>
          <a:cs typeface="ＭＳ Ｐゴシック" charset="0"/>
        </a:defRPr>
      </a:lvl5pPr>
      <a:lvl6pPr marL="1074738" indent="-179388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>
          <a:solidFill>
            <a:schemeClr val="tx1"/>
          </a:solidFill>
          <a:latin typeface="+mn-lt"/>
          <a:ea typeface="+mn-ea"/>
        </a:defRPr>
      </a:lvl6pPr>
      <a:lvl7pPr marL="1257300" indent="-18256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>
          <a:solidFill>
            <a:schemeClr val="tx1"/>
          </a:solidFill>
          <a:latin typeface="+mn-lt"/>
          <a:ea typeface="+mn-ea"/>
        </a:defRPr>
      </a:lvl7pPr>
      <a:lvl8pPr marL="1436688" indent="-179388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>
          <a:solidFill>
            <a:schemeClr val="tx1"/>
          </a:solidFill>
          <a:latin typeface="+mn-lt"/>
          <a:ea typeface="+mn-ea"/>
        </a:defRPr>
      </a:lvl8pPr>
      <a:lvl9pPr marL="1614488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7139136" cy="1143000"/>
          </a:xfrm>
          <a:prstGeom prst="rect">
            <a:avLst/>
          </a:prstGeom>
        </p:spPr>
        <p:txBody>
          <a:bodyPr vert="horz" lIns="91432" tIns="45716" rIns="91432" bIns="45716" rtlCol="0" anchor="ctr">
            <a:normAutofit/>
          </a:bodyPr>
          <a:lstStyle/>
          <a:p>
            <a:r>
              <a:rPr lang="sv-SE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356351"/>
            <a:ext cx="2133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2120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2" r:id="rId1"/>
    <p:sldLayoutId id="2147483993" r:id="rId2"/>
    <p:sldLayoutId id="2147483994" r:id="rId3"/>
    <p:sldLayoutId id="2147483995" r:id="rId4"/>
  </p:sldLayoutIdLst>
  <p:hf sldNum="0" hdr="0" ftr="0" dt="0"/>
  <p:txStyles>
    <p:titleStyle>
      <a:lvl1pPr algn="l" defTabSz="913765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3765" rtl="0" eaLnBrk="1" latinLnBrk="0" hangingPunct="1">
        <a:spcBef>
          <a:spcPct val="20000"/>
        </a:spcBef>
        <a:buFont typeface="Arial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3765" rtl="0" eaLnBrk="1" latinLnBrk="0" hangingPunct="1">
        <a:spcBef>
          <a:spcPct val="20000"/>
        </a:spcBef>
        <a:buFont typeface="Arial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spcBef>
          <a:spcPct val="20000"/>
        </a:spcBef>
        <a:buFont typeface="Arial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spcBef>
          <a:spcPct val="20000"/>
        </a:spcBef>
        <a:buFont typeface="Arial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spcBef>
          <a:spcPct val="20000"/>
        </a:spcBef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spcBef>
          <a:spcPct val="20000"/>
        </a:spcBef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spcBef>
          <a:spcPct val="20000"/>
        </a:spcBef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spcBef>
          <a:spcPct val="20000"/>
        </a:spcBef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3765" rtl="0" eaLnBrk="1" latinLnBrk="0" hangingPunct="1">
        <a:spcBef>
          <a:spcPct val="20000"/>
        </a:spcBef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5" Type="http://schemas.openxmlformats.org/officeDocument/2006/relationships/image" Target="../media/image20.emf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814387" y="4572001"/>
            <a:ext cx="7969249" cy="1089248"/>
          </a:xfrm>
        </p:spPr>
        <p:txBody>
          <a:bodyPr/>
          <a:lstStyle/>
          <a:p>
            <a:r>
              <a:rPr lang="en-GB" dirty="0"/>
              <a:t>Swiss In-Kind contributions to ESS</a:t>
            </a:r>
            <a:endParaRPr lang="de-DE" dirty="0"/>
          </a:p>
        </p:txBody>
      </p:sp>
      <p:sp>
        <p:nvSpPr>
          <p:cNvPr id="6" name="Untertitel 5"/>
          <p:cNvSpPr>
            <a:spLocks noGrp="1"/>
          </p:cNvSpPr>
          <p:nvPr>
            <p:ph type="subTitle" sz="quarter" idx="1"/>
          </p:nvPr>
        </p:nvSpPr>
        <p:spPr>
          <a:xfrm>
            <a:off x="814387" y="4140000"/>
            <a:ext cx="6912768" cy="364520"/>
          </a:xfrm>
        </p:spPr>
        <p:txBody>
          <a:bodyPr/>
          <a:lstStyle/>
          <a:p>
            <a:r>
              <a:rPr lang="en-GB" dirty="0" smtClean="0"/>
              <a:t>Christof Niedermayer :: Laboratory for Neutron Scattering and Imaging 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814387" y="5662800"/>
            <a:ext cx="6853957" cy="504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sz="1800" b="1" dirty="0" smtClean="0">
                <a:solidFill>
                  <a:srgbClr val="969696"/>
                </a:solidFill>
                <a:latin typeface="+mn-lt"/>
              </a:rPr>
              <a:t>ILO Meeting Budapest, June </a:t>
            </a:r>
            <a:r>
              <a:rPr lang="en-GB" sz="1800" b="1" dirty="0">
                <a:solidFill>
                  <a:srgbClr val="969696"/>
                </a:solidFill>
                <a:latin typeface="+mn-lt"/>
              </a:rPr>
              <a:t>2019</a:t>
            </a:r>
            <a:endParaRPr lang="en-GB" sz="1800" b="1" kern="1000" spc="30" dirty="0">
              <a:solidFill>
                <a:srgbClr val="969696"/>
              </a:solidFill>
              <a:latin typeface="+mn-lt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8753160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CH" dirty="0"/>
              <a:t>Paul Scherrer Institute </a:t>
            </a:r>
            <a:r>
              <a:rPr lang="mr-IN" dirty="0"/>
              <a:t>–</a:t>
            </a:r>
            <a:r>
              <a:rPr lang="de-CH" dirty="0"/>
              <a:t> ETH Organisation</a:t>
            </a: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0C974CFE-D758-9843-AD82-E1F23DA11B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8344" y="5445256"/>
            <a:ext cx="974694" cy="288000"/>
          </a:xfrm>
          <a:prstGeom prst="rect">
            <a:avLst/>
          </a:prstGeom>
          <a:solidFill>
            <a:schemeClr val="bg1">
              <a:alpha val="79999"/>
            </a:schemeClr>
          </a:solidFill>
          <a:ln w="9525">
            <a:noFill/>
            <a:miter lim="800000"/>
            <a:headEnd/>
            <a:tailEnd/>
          </a:ln>
        </p:spPr>
        <p:txBody>
          <a:bodyPr wrap="none" bIns="72000" anchor="ctr">
            <a:prstTxWarp prst="textNoShape">
              <a:avLst/>
            </a:prstTxWarp>
          </a:bodyPr>
          <a:lstStyle/>
          <a:p>
            <a:pPr algn="ctr"/>
            <a:r>
              <a:rPr lang="de-CH" sz="1700" dirty="0">
                <a:solidFill>
                  <a:srgbClr val="000000"/>
                </a:solidFill>
                <a:latin typeface="+mn-lt"/>
              </a:rPr>
              <a:t>PSI West</a:t>
            </a:r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8D133E38-04F3-5B40-957F-18601FE14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0977" y="4149080"/>
            <a:ext cx="864879" cy="288000"/>
          </a:xfrm>
          <a:prstGeom prst="rect">
            <a:avLst/>
          </a:prstGeom>
          <a:solidFill>
            <a:schemeClr val="bg1">
              <a:alpha val="79999"/>
            </a:schemeClr>
          </a:solidFill>
          <a:ln w="9525">
            <a:noFill/>
            <a:miter lim="800000"/>
            <a:headEnd/>
            <a:tailEnd/>
          </a:ln>
        </p:spPr>
        <p:txBody>
          <a:bodyPr wrap="none" bIns="72000" anchor="ctr">
            <a:prstTxWarp prst="textNoShape">
              <a:avLst/>
            </a:prstTxWarp>
          </a:bodyPr>
          <a:lstStyle/>
          <a:p>
            <a:pPr algn="ctr"/>
            <a:r>
              <a:rPr lang="en-GB" sz="1700" dirty="0">
                <a:solidFill>
                  <a:srgbClr val="000000"/>
                </a:solidFill>
                <a:latin typeface="+mn-lt"/>
              </a:rPr>
              <a:t>PSI East</a:t>
            </a:r>
          </a:p>
        </p:txBody>
      </p:sp>
      <p:sp>
        <p:nvSpPr>
          <p:cNvPr id="20" name="TextBox 21">
            <a:extLst>
              <a:ext uri="{FF2B5EF4-FFF2-40B4-BE49-F238E27FC236}">
                <a16:creationId xmlns:a16="http://schemas.microsoft.com/office/drawing/2014/main" id="{943A280A-64C7-CD41-8AD4-CF2A3F72EA02}"/>
              </a:ext>
            </a:extLst>
          </p:cNvPr>
          <p:cNvSpPr txBox="1"/>
          <p:nvPr/>
        </p:nvSpPr>
        <p:spPr>
          <a:xfrm>
            <a:off x="1005383" y="1101662"/>
            <a:ext cx="684483" cy="22377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dirty="0">
                <a:latin typeface="+mn-lt"/>
                <a:ea typeface="Wingdings"/>
                <a:cs typeface="Wingdings"/>
                <a:sym typeface="Wingdings"/>
              </a:rPr>
              <a:t></a:t>
            </a:r>
            <a:r>
              <a:rPr lang="en-US" sz="1400" dirty="0">
                <a:latin typeface="+mn-lt"/>
                <a:cs typeface="Arial Narrow"/>
                <a:sym typeface="Wingdings"/>
              </a:rPr>
              <a:t> Zurich</a:t>
            </a:r>
            <a:endParaRPr lang="en-US" sz="1400" dirty="0">
              <a:latin typeface="+mn-lt"/>
              <a:cs typeface="Arial Narrow"/>
            </a:endParaRPr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3726656A-89E6-0440-A053-9BC3ED254E50}"/>
              </a:ext>
            </a:extLst>
          </p:cNvPr>
          <p:cNvSpPr txBox="1"/>
          <p:nvPr/>
        </p:nvSpPr>
        <p:spPr>
          <a:xfrm>
            <a:off x="7837770" y="1101662"/>
            <a:ext cx="1198726" cy="22377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dirty="0">
                <a:latin typeface="+mn-lt"/>
                <a:cs typeface="Arial Narrow"/>
                <a:sym typeface="Wingdings"/>
              </a:rPr>
              <a:t>Bern/Geneva </a:t>
            </a:r>
            <a:r>
              <a:rPr lang="en-US" sz="1400" dirty="0">
                <a:latin typeface="+mn-lt"/>
                <a:ea typeface="Wingdings"/>
                <a:cs typeface="Wingdings"/>
                <a:sym typeface="Wingdings"/>
              </a:rPr>
              <a:t></a:t>
            </a:r>
            <a:endParaRPr lang="en-US" sz="1400" dirty="0">
              <a:latin typeface="+mn-lt"/>
              <a:cs typeface="Arial Narrow"/>
            </a:endParaRPr>
          </a:p>
        </p:txBody>
      </p:sp>
      <p:sp>
        <p:nvSpPr>
          <p:cNvPr id="22" name="TextBox 23">
            <a:extLst>
              <a:ext uri="{FF2B5EF4-FFF2-40B4-BE49-F238E27FC236}">
                <a16:creationId xmlns:a16="http://schemas.microsoft.com/office/drawing/2014/main" id="{F439C44D-D4B6-2D40-BE89-00870FBB8501}"/>
              </a:ext>
            </a:extLst>
          </p:cNvPr>
          <p:cNvSpPr txBox="1"/>
          <p:nvPr/>
        </p:nvSpPr>
        <p:spPr>
          <a:xfrm>
            <a:off x="3740155" y="1101662"/>
            <a:ext cx="510461" cy="22377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dirty="0">
                <a:latin typeface="+mn-lt"/>
                <a:cs typeface="Arial Narrow"/>
                <a:sym typeface="Wingdings"/>
              </a:rPr>
              <a:t>Alps </a:t>
            </a:r>
            <a:r>
              <a:rPr lang="en-US" sz="1400" dirty="0">
                <a:latin typeface="+mn-lt"/>
                <a:ea typeface="Wingdings"/>
                <a:cs typeface="Wingdings"/>
                <a:sym typeface="Wingdings"/>
              </a:rPr>
              <a:t></a:t>
            </a:r>
            <a:endParaRPr lang="en-US" sz="1400" dirty="0">
              <a:latin typeface="+mn-lt"/>
              <a:cs typeface="Arial Narrow"/>
            </a:endParaRPr>
          </a:p>
        </p:txBody>
      </p:sp>
      <p:sp>
        <p:nvSpPr>
          <p:cNvPr id="23" name="TextBox 24">
            <a:extLst>
              <a:ext uri="{FF2B5EF4-FFF2-40B4-BE49-F238E27FC236}">
                <a16:creationId xmlns:a16="http://schemas.microsoft.com/office/drawing/2014/main" id="{C652B837-95DB-9F41-A9F7-5BFEE223A8F2}"/>
              </a:ext>
            </a:extLst>
          </p:cNvPr>
          <p:cNvSpPr txBox="1"/>
          <p:nvPr/>
        </p:nvSpPr>
        <p:spPr>
          <a:xfrm>
            <a:off x="5729783" y="1101662"/>
            <a:ext cx="663643" cy="22377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dirty="0">
                <a:latin typeface="+mn-lt"/>
                <a:cs typeface="Arial Narrow"/>
                <a:sym typeface="Wingdings"/>
              </a:rPr>
              <a:t>Baden </a:t>
            </a:r>
            <a:r>
              <a:rPr lang="en-US" sz="1400" dirty="0">
                <a:latin typeface="+mn-lt"/>
                <a:ea typeface="Wingdings"/>
                <a:cs typeface="Wingdings"/>
                <a:sym typeface="Wingdings"/>
              </a:rPr>
              <a:t></a:t>
            </a:r>
            <a:endParaRPr lang="en-US" sz="1400" dirty="0">
              <a:latin typeface="+mn-lt"/>
              <a:cs typeface="Arial Narrow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9FD8AA8-0C1F-AE45-AE76-7D11AFEA309A}"/>
              </a:ext>
            </a:extLst>
          </p:cNvPr>
          <p:cNvGrpSpPr/>
          <p:nvPr/>
        </p:nvGrpSpPr>
        <p:grpSpPr>
          <a:xfrm>
            <a:off x="1187624" y="1700808"/>
            <a:ext cx="7632848" cy="2621486"/>
            <a:chOff x="1187624" y="1700808"/>
            <a:chExt cx="7632848" cy="2621486"/>
          </a:xfrm>
        </p:grpSpPr>
        <p:sp>
          <p:nvSpPr>
            <p:cNvPr id="7" name="Rectangle 11">
              <a:extLst>
                <a:ext uri="{FF2B5EF4-FFF2-40B4-BE49-F238E27FC236}">
                  <a16:creationId xmlns:a16="http://schemas.microsoft.com/office/drawing/2014/main" id="{99C2B312-D916-0142-BDE7-DFD08F9126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0472" y="1700808"/>
              <a:ext cx="2520000" cy="28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square" lIns="91409" tIns="15777" rIns="91409" bIns="50400" anchor="ctr">
              <a:noAutofit/>
            </a:bodyPr>
            <a:lstStyle/>
            <a:p>
              <a:pPr algn="ctr" defTabSz="914179">
                <a:spcBef>
                  <a:spcPct val="0"/>
                </a:spcBef>
              </a:pPr>
              <a:r>
                <a:rPr lang="en-GB" b="1" spc="50" dirty="0">
                  <a:solidFill>
                    <a:schemeClr val="bg1"/>
                  </a:solidFill>
                  <a:latin typeface="+mn-lt"/>
                  <a:ea typeface="ＭＳ Ｐゴシック" charset="0"/>
                  <a:cs typeface="ＭＳ Ｐゴシック" charset="0"/>
                </a:rPr>
                <a:t>Swiss Light Source SLS</a:t>
              </a:r>
            </a:p>
          </p:txBody>
        </p:sp>
        <p:sp>
          <p:nvSpPr>
            <p:cNvPr id="9" name="Rectangle 11">
              <a:extLst>
                <a:ext uri="{FF2B5EF4-FFF2-40B4-BE49-F238E27FC236}">
                  <a16:creationId xmlns:a16="http://schemas.microsoft.com/office/drawing/2014/main" id="{D4206E98-865F-EF4B-A9CA-39D17D723B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9832" y="2528899"/>
              <a:ext cx="2520000" cy="2879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lIns="91409" tIns="15777" rIns="91409" bIns="5040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GB" b="1" spc="50" dirty="0">
                  <a:solidFill>
                    <a:schemeClr val="bg1"/>
                  </a:solidFill>
                  <a:latin typeface="+mn-lt"/>
                  <a:ea typeface="ＭＳ Ｐゴシック" charset="0"/>
                  <a:cs typeface="ＭＳ Ｐゴシック" charset="0"/>
                </a:rPr>
                <a:t>Swiss Neutron Source SINQ</a:t>
              </a:r>
            </a:p>
          </p:txBody>
        </p:sp>
        <p:sp>
          <p:nvSpPr>
            <p:cNvPr id="11" name="Rectangle 11">
              <a:extLst>
                <a:ext uri="{FF2B5EF4-FFF2-40B4-BE49-F238E27FC236}">
                  <a16:creationId xmlns:a16="http://schemas.microsoft.com/office/drawing/2014/main" id="{1721BFCB-95EB-4944-9FFB-A99C08BF31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6296" y="2114854"/>
              <a:ext cx="2520000" cy="2879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lIns="91409" tIns="15777" rIns="91409" bIns="50400" anchor="ctr"/>
            <a:lstStyle/>
            <a:p>
              <a:pPr algn="ctr" defTabSz="914179">
                <a:spcBef>
                  <a:spcPct val="0"/>
                </a:spcBef>
              </a:pPr>
              <a:r>
                <a:rPr lang="en-GB" b="1" spc="50" dirty="0">
                  <a:solidFill>
                    <a:schemeClr val="bg1"/>
                  </a:solidFill>
                  <a:latin typeface="+mn-lt"/>
                  <a:ea typeface="ＭＳ Ｐゴシック" charset="0"/>
                  <a:cs typeface="ＭＳ Ｐゴシック" charset="0"/>
                </a:rPr>
                <a:t>Swiss Muon Source </a:t>
              </a:r>
              <a:r>
                <a:rPr lang="en-GB" b="1" spc="50" dirty="0" err="1">
                  <a:solidFill>
                    <a:schemeClr val="bg1"/>
                  </a:solidFill>
                  <a:latin typeface="+mn-lt"/>
                  <a:ea typeface="ＭＳ Ｐゴシック" charset="0"/>
                  <a:cs typeface="ＭＳ Ｐゴシック" charset="0"/>
                </a:rPr>
                <a:t>S</a:t>
              </a:r>
              <a:r>
                <a:rPr lang="en-GB" b="1" spc="50" dirty="0" err="1">
                  <a:solidFill>
                    <a:schemeClr val="bg1"/>
                  </a:solidFill>
                  <a:latin typeface="Symbol" charset="2"/>
                  <a:ea typeface="ＭＳ Ｐゴシック" charset="0"/>
                  <a:cs typeface="Symbol" charset="2"/>
                </a:rPr>
                <a:t>m</a:t>
              </a:r>
              <a:r>
                <a:rPr lang="en-GB" b="1" spc="50" dirty="0" err="1">
                  <a:solidFill>
                    <a:schemeClr val="bg1"/>
                  </a:solidFill>
                  <a:latin typeface="+mn-lt"/>
                  <a:ea typeface="ＭＳ Ｐゴシック" charset="0"/>
                  <a:cs typeface="ＭＳ Ｐゴシック" charset="0"/>
                </a:rPr>
                <a:t>S</a:t>
              </a:r>
              <a:endParaRPr lang="en-GB" b="1" spc="50" dirty="0">
                <a:solidFill>
                  <a:schemeClr val="bg1"/>
                </a:solidFill>
                <a:latin typeface="+mn-lt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" name="Line 15">
              <a:extLst>
                <a:ext uri="{FF2B5EF4-FFF2-40B4-BE49-F238E27FC236}">
                  <a16:creationId xmlns:a16="http://schemas.microsoft.com/office/drawing/2014/main" id="{A60A1B14-451D-B244-96EB-A324B67198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483767" y="3230942"/>
              <a:ext cx="1512169" cy="702113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85533" tIns="42766" rIns="85533" bIns="42766" anchor="ctr"/>
            <a:lstStyle/>
            <a:p>
              <a:endParaRPr lang="de-DE"/>
            </a:p>
          </p:txBody>
        </p:sp>
        <p:sp>
          <p:nvSpPr>
            <p:cNvPr id="14" name="Rectangle 11">
              <a:extLst>
                <a:ext uri="{FF2B5EF4-FFF2-40B4-BE49-F238E27FC236}">
                  <a16:creationId xmlns:a16="http://schemas.microsoft.com/office/drawing/2014/main" id="{0A92DA1E-FB2B-704B-8DA5-5712C2AE00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7624" y="2942944"/>
              <a:ext cx="2628000" cy="28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lIns="91409" tIns="15777" rIns="91409" bIns="50400" anchor="ctr"/>
            <a:lstStyle/>
            <a:p>
              <a:pPr algn="ctr" defTabSz="914179">
                <a:spcBef>
                  <a:spcPct val="0"/>
                </a:spcBef>
              </a:pPr>
              <a:r>
                <a:rPr lang="en-GB" b="1" spc="50" dirty="0">
                  <a:solidFill>
                    <a:schemeClr val="bg1"/>
                  </a:solidFill>
                  <a:latin typeface="+mn-lt"/>
                  <a:ea typeface="ＭＳ Ｐゴシック" charset="0"/>
                  <a:cs typeface="ＭＳ Ｐゴシック" charset="0"/>
                </a:rPr>
                <a:t>Free Electron Laser </a:t>
              </a:r>
              <a:r>
                <a:rPr lang="en-GB" b="1" spc="50" dirty="0" err="1">
                  <a:solidFill>
                    <a:schemeClr val="bg1"/>
                  </a:solidFill>
                  <a:latin typeface="+mn-lt"/>
                  <a:ea typeface="ＭＳ Ｐゴシック" charset="0"/>
                  <a:cs typeface="ＭＳ Ｐゴシック" charset="0"/>
                </a:rPr>
                <a:t>SwissFEL</a:t>
              </a:r>
              <a:endParaRPr lang="en-GB" b="1" spc="50" dirty="0">
                <a:solidFill>
                  <a:schemeClr val="bg1"/>
                </a:solidFill>
                <a:latin typeface="+mn-lt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" name="Line 15">
              <a:extLst>
                <a:ext uri="{FF2B5EF4-FFF2-40B4-BE49-F238E27FC236}">
                  <a16:creationId xmlns:a16="http://schemas.microsoft.com/office/drawing/2014/main" id="{165614B8-FFD3-8143-A2FA-3ED292A765D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50615" y="2816897"/>
              <a:ext cx="3106625" cy="1481832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85533" tIns="42766" rIns="85533" bIns="42766" anchor="ctr"/>
            <a:lstStyle/>
            <a:p>
              <a:endParaRPr lang="de-DE"/>
            </a:p>
          </p:txBody>
        </p:sp>
        <p:sp>
          <p:nvSpPr>
            <p:cNvPr id="24" name="Line 17">
              <a:extLst>
                <a:ext uri="{FF2B5EF4-FFF2-40B4-BE49-F238E27FC236}">
                  <a16:creationId xmlns:a16="http://schemas.microsoft.com/office/drawing/2014/main" id="{38AD3BB4-8DAE-7C48-83A5-770BBC996C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611918" y="1988808"/>
              <a:ext cx="344457" cy="2088264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85533" tIns="42766" rIns="85533" bIns="42766" anchor="ctr"/>
            <a:lstStyle/>
            <a:p>
              <a:endParaRPr lang="de-DE"/>
            </a:p>
          </p:txBody>
        </p:sp>
        <p:sp>
          <p:nvSpPr>
            <p:cNvPr id="25" name="Line 15">
              <a:extLst>
                <a:ext uri="{FF2B5EF4-FFF2-40B4-BE49-F238E27FC236}">
                  <a16:creationId xmlns:a16="http://schemas.microsoft.com/office/drawing/2014/main" id="{8335CE72-E860-F242-9FE3-8E0A979E03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014822" y="2402852"/>
              <a:ext cx="1678231" cy="1919442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85533" tIns="42766" rIns="85533" bIns="42766" anchor="ctr"/>
            <a:lstStyle/>
            <a:p>
              <a:endParaRPr lang="de-DE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A53F4BC-0853-7E42-B82D-67D881C44A54}"/>
              </a:ext>
            </a:extLst>
          </p:cNvPr>
          <p:cNvGrpSpPr/>
          <p:nvPr/>
        </p:nvGrpSpPr>
        <p:grpSpPr>
          <a:xfrm>
            <a:off x="3563888" y="4547833"/>
            <a:ext cx="3168352" cy="1905503"/>
            <a:chOff x="3563888" y="4547833"/>
            <a:chExt cx="3168352" cy="1905503"/>
          </a:xfrm>
        </p:grpSpPr>
        <p:sp>
          <p:nvSpPr>
            <p:cNvPr id="19" name="Inhaltsplatzhalter 17">
              <a:extLst>
                <a:ext uri="{FF2B5EF4-FFF2-40B4-BE49-F238E27FC236}">
                  <a16:creationId xmlns:a16="http://schemas.microsoft.com/office/drawing/2014/main" id="{9B2BC36D-6460-DC46-B911-9C984CD56FD3}"/>
                </a:ext>
              </a:extLst>
            </p:cNvPr>
            <p:cNvSpPr txBox="1">
              <a:spLocks/>
            </p:cNvSpPr>
            <p:nvPr/>
          </p:nvSpPr>
          <p:spPr>
            <a:xfrm>
              <a:off x="3563888" y="5073853"/>
              <a:ext cx="3168352" cy="1379483"/>
            </a:xfrm>
            <a:prstGeom prst="rect">
              <a:avLst/>
            </a:prstGeom>
            <a:solidFill>
              <a:srgbClr val="D9D9D9"/>
            </a:solidFill>
          </p:spPr>
          <p:txBody>
            <a:bodyPr/>
            <a:lstStyle>
              <a:lvl1pPr marL="177800" indent="-177800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8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5600" indent="-177800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defRPr sz="18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55600" indent="184150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Symbol" panose="05050102010706020507" pitchFamily="18" charset="2"/>
                <a:buChar char="-"/>
                <a:defRPr sz="1800" spc="0" baseline="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3pPr>
              <a:lvl4pPr marL="717550" indent="-177800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Symbol" panose="05050102010706020507" pitchFamily="18" charset="2"/>
                <a:buChar char="-"/>
                <a:defRPr sz="1800" kern="1200" spc="0" baseline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defRPr>
              </a:lvl4pPr>
              <a:lvl5pPr marL="895350" indent="-177800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Symbol" panose="05050102010706020507" pitchFamily="18" charset="2"/>
                <a:buChar char="-"/>
                <a:defRPr sz="1800" kern="1200" spc="0" baseline="0">
                  <a:solidFill>
                    <a:schemeClr val="tx1"/>
                  </a:solidFill>
                  <a:latin typeface="+mn-lt"/>
                  <a:ea typeface="+mn-ea"/>
                  <a:cs typeface="ＭＳ Ｐゴシック" charset="0"/>
                </a:defRPr>
              </a:lvl5pPr>
              <a:lvl6pPr marL="1074738" indent="-179388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Symbol" panose="05050102010706020507" pitchFamily="18" charset="2"/>
                <a:buChar char="-"/>
                <a:defRPr sz="18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1257300" indent="-182563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Symbol" panose="05050102010706020507" pitchFamily="18" charset="2"/>
                <a:buChar char="-"/>
                <a:defRPr sz="18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1436688" indent="-179388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Symbol" panose="05050102010706020507" pitchFamily="18" charset="2"/>
                <a:buChar char="-"/>
                <a:defRPr sz="18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1614488" indent="-177800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Symbol" panose="05050102010706020507" pitchFamily="18" charset="2"/>
                <a:buChar char="-"/>
                <a:defRPr sz="18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lnSpc>
                  <a:spcPct val="100000"/>
                </a:lnSpc>
                <a:spcAft>
                  <a:spcPts val="0"/>
                </a:spcAft>
                <a:buFont typeface="Arial" panose="020B0604020202020204" pitchFamily="34" charset="0"/>
                <a:buNone/>
                <a:tabLst>
                  <a:tab pos="6543675" algn="r"/>
                  <a:tab pos="6727825" algn="l"/>
                </a:tabLst>
              </a:pPr>
              <a:r>
                <a:rPr lang="en-US" sz="1200" dirty="0"/>
                <a:t>   Staff (heads)                                     2100</a:t>
              </a:r>
            </a:p>
            <a:p>
              <a:pPr marL="0" indent="0">
                <a:lnSpc>
                  <a:spcPct val="100000"/>
                </a:lnSpc>
                <a:spcAft>
                  <a:spcPts val="0"/>
                </a:spcAft>
                <a:buFont typeface="Arial" panose="020B0604020202020204" pitchFamily="34" charset="0"/>
                <a:buNone/>
                <a:tabLst>
                  <a:tab pos="6543675" algn="r"/>
                  <a:tab pos="6727825" algn="l"/>
                </a:tabLst>
              </a:pPr>
              <a:r>
                <a:rPr lang="en-US" sz="1200" dirty="0"/>
                <a:t>   incl. doctoral students                      320</a:t>
              </a:r>
            </a:p>
            <a:p>
              <a:pPr marL="0" indent="0">
                <a:lnSpc>
                  <a:spcPct val="100000"/>
                </a:lnSpc>
                <a:spcAft>
                  <a:spcPts val="0"/>
                </a:spcAft>
                <a:buFont typeface="Arial" panose="020B0604020202020204" pitchFamily="34" charset="0"/>
                <a:buNone/>
                <a:tabLst>
                  <a:tab pos="6543675" algn="r"/>
                  <a:tab pos="6727825" algn="l"/>
                </a:tabLst>
              </a:pPr>
              <a:r>
                <a:rPr lang="en-US" sz="1200" dirty="0"/>
                <a:t>            apprentices                                100</a:t>
              </a:r>
            </a:p>
            <a:p>
              <a:pPr marL="0" indent="0">
                <a:lnSpc>
                  <a:spcPct val="100000"/>
                </a:lnSpc>
                <a:spcAft>
                  <a:spcPts val="0"/>
                </a:spcAft>
                <a:buFont typeface="Arial" panose="020B0604020202020204" pitchFamily="34" charset="0"/>
                <a:buNone/>
                <a:tabLst>
                  <a:tab pos="6543675" algn="r"/>
                  <a:tab pos="6727825" algn="l"/>
                </a:tabLst>
              </a:pPr>
              <a:r>
                <a:rPr lang="en-US" sz="1200" dirty="0"/>
                <a:t>            teaching at University              100</a:t>
              </a:r>
            </a:p>
            <a:p>
              <a:pPr marL="0" indent="0">
                <a:lnSpc>
                  <a:spcPct val="100000"/>
                </a:lnSpc>
                <a:spcAft>
                  <a:spcPts val="0"/>
                </a:spcAft>
                <a:buFont typeface="Arial" panose="020B0604020202020204" pitchFamily="34" charset="0"/>
                <a:buNone/>
                <a:tabLst>
                  <a:tab pos="6543675" algn="r"/>
                  <a:tab pos="6727825" algn="l"/>
                </a:tabLst>
              </a:pPr>
              <a:endParaRPr lang="en-US" sz="800" dirty="0"/>
            </a:p>
            <a:p>
              <a:pPr marL="0" indent="0">
                <a:lnSpc>
                  <a:spcPct val="100000"/>
                </a:lnSpc>
                <a:spcAft>
                  <a:spcPts val="0"/>
                </a:spcAft>
                <a:buFont typeface="Arial" panose="020B0604020202020204" pitchFamily="34" charset="0"/>
                <a:buNone/>
                <a:tabLst>
                  <a:tab pos="6543675" algn="r"/>
                  <a:tab pos="6727825" algn="l"/>
                </a:tabLst>
              </a:pPr>
              <a:r>
                <a:rPr lang="en-US" sz="1200" dirty="0"/>
                <a:t>   External users:                          4100 visits/year</a:t>
              </a:r>
            </a:p>
            <a:p>
              <a:pPr marL="0" indent="0">
                <a:lnSpc>
                  <a:spcPct val="100000"/>
                </a:lnSpc>
                <a:spcAft>
                  <a:spcPts val="0"/>
                </a:spcAft>
                <a:buNone/>
                <a:tabLst>
                  <a:tab pos="6543675" algn="r"/>
                  <a:tab pos="6727825" algn="l"/>
                </a:tabLst>
              </a:pPr>
              <a:r>
                <a:rPr lang="en-US" sz="1200" dirty="0"/>
                <a:t>   Patients (proton therapy):      6300 visits/year  </a:t>
              </a:r>
            </a:p>
          </p:txBody>
        </p:sp>
        <p:sp>
          <p:nvSpPr>
            <p:cNvPr id="26" name="Text Box 4">
              <a:extLst>
                <a:ext uri="{FF2B5EF4-FFF2-40B4-BE49-F238E27FC236}">
                  <a16:creationId xmlns:a16="http://schemas.microsoft.com/office/drawing/2014/main" id="{E974B153-7C39-1042-8236-0A13402DFF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63888" y="4547833"/>
              <a:ext cx="3168352" cy="50384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lIns="0" tIns="52134" rIns="104269" bIns="52134" anchor="ctr"/>
            <a:lstStyle>
              <a:lvl1pPr marL="350838" indent="-173038" defTabSz="373063">
                <a:tabLst>
                  <a:tab pos="6103938" algn="l"/>
                  <a:tab pos="7529513" algn="r"/>
                  <a:tab pos="789305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defTabSz="373063">
                <a:tabLst>
                  <a:tab pos="6103938" algn="l"/>
                  <a:tab pos="7529513" algn="r"/>
                  <a:tab pos="789305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defTabSz="373063">
                <a:tabLst>
                  <a:tab pos="6103938" algn="l"/>
                  <a:tab pos="7529513" algn="r"/>
                  <a:tab pos="789305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defTabSz="373063">
                <a:tabLst>
                  <a:tab pos="6103938" algn="l"/>
                  <a:tab pos="7529513" algn="r"/>
                  <a:tab pos="789305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defTabSz="373063">
                <a:tabLst>
                  <a:tab pos="6103938" algn="l"/>
                  <a:tab pos="7529513" algn="r"/>
                  <a:tab pos="789305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defTabSz="373063" eaLnBrk="0" fontAlgn="base" hangingPunct="0">
                <a:spcBef>
                  <a:spcPct val="50000"/>
                </a:spcBef>
                <a:spcAft>
                  <a:spcPct val="0"/>
                </a:spcAft>
                <a:tabLst>
                  <a:tab pos="6103938" algn="l"/>
                  <a:tab pos="7529513" algn="r"/>
                  <a:tab pos="789305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defTabSz="373063" eaLnBrk="0" fontAlgn="base" hangingPunct="0">
                <a:spcBef>
                  <a:spcPct val="50000"/>
                </a:spcBef>
                <a:spcAft>
                  <a:spcPct val="0"/>
                </a:spcAft>
                <a:tabLst>
                  <a:tab pos="6103938" algn="l"/>
                  <a:tab pos="7529513" algn="r"/>
                  <a:tab pos="789305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defTabSz="373063" eaLnBrk="0" fontAlgn="base" hangingPunct="0">
                <a:spcBef>
                  <a:spcPct val="50000"/>
                </a:spcBef>
                <a:spcAft>
                  <a:spcPct val="0"/>
                </a:spcAft>
                <a:tabLst>
                  <a:tab pos="6103938" algn="l"/>
                  <a:tab pos="7529513" algn="r"/>
                  <a:tab pos="789305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defTabSz="373063" eaLnBrk="0" fontAlgn="base" hangingPunct="0">
                <a:spcBef>
                  <a:spcPct val="50000"/>
                </a:spcBef>
                <a:spcAft>
                  <a:spcPct val="0"/>
                </a:spcAft>
                <a:tabLst>
                  <a:tab pos="6103938" algn="l"/>
                  <a:tab pos="7529513" algn="r"/>
                  <a:tab pos="789305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20000"/>
                </a:spcAft>
                <a:tabLst>
                  <a:tab pos="6727825" algn="r"/>
                  <a:tab pos="6905625" algn="l"/>
                </a:tabLst>
              </a:pPr>
              <a:r>
                <a:rPr lang="en-US" sz="1200" dirty="0">
                  <a:solidFill>
                    <a:schemeClr val="bg1"/>
                  </a:solidFill>
                  <a:latin typeface="+mn-lt"/>
                  <a:ea typeface="ＭＳ Ｐゴシック" charset="0"/>
                  <a:cs typeface="ＭＳ Ｐゴシック" charset="0"/>
                </a:rPr>
                <a:t>PSI funds (federal)                    280 MCHF</a:t>
              </a:r>
            </a:p>
            <a:p>
              <a:pPr>
                <a:spcBef>
                  <a:spcPct val="0"/>
                </a:spcBef>
                <a:spcAft>
                  <a:spcPct val="20000"/>
                </a:spcAft>
                <a:tabLst>
                  <a:tab pos="6727825" algn="r"/>
                  <a:tab pos="6905625" algn="l"/>
                </a:tabLst>
              </a:pPr>
              <a:r>
                <a:rPr lang="en-US" sz="1200" dirty="0">
                  <a:solidFill>
                    <a:schemeClr val="bg1"/>
                  </a:solidFill>
                  <a:latin typeface="+mn-lt"/>
                  <a:ea typeface="ＭＳ Ｐゴシック" charset="0"/>
                  <a:cs typeface="ＭＳ Ｐゴシック" charset="0"/>
                </a:rPr>
                <a:t>External funding (grants)         100 MCHF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94624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Seite </a:t>
            </a:r>
            <a:fld id="{EBC07571-3134-BB4B-B83F-1A9FE18D34F3}" type="slidenum">
              <a:rPr lang="de-DE" smtClean="0"/>
              <a:pPr algn="r">
                <a:defRPr/>
              </a:pPr>
              <a:t>3</a:t>
            </a:fld>
            <a:endParaRPr lang="de-DE" dirty="0"/>
          </a:p>
        </p:txBody>
      </p:sp>
      <p:sp>
        <p:nvSpPr>
          <p:cNvPr id="7" name="Foliennummernplatzhalter 3"/>
          <p:cNvSpPr txBox="1">
            <a:spLocks/>
          </p:cNvSpPr>
          <p:nvPr/>
        </p:nvSpPr>
        <p:spPr>
          <a:xfrm>
            <a:off x="827088" y="6671487"/>
            <a:ext cx="575742" cy="19685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457200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400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600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800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6000" algn="l" defTabSz="4572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200" algn="l" defTabSz="4572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400" algn="l" defTabSz="4572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600" algn="l" defTabSz="4572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defRPr/>
            </a:pPr>
            <a:r>
              <a:rPr lang="de-DE" dirty="0"/>
              <a:t>User Office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267744" y="59949"/>
            <a:ext cx="6624736" cy="936104"/>
          </a:xfrm>
        </p:spPr>
        <p:txBody>
          <a:bodyPr/>
          <a:lstStyle/>
          <a:p>
            <a:r>
              <a:rPr lang="de-DE" b="1" dirty="0"/>
              <a:t>SINQ 2019:</a:t>
            </a:r>
            <a:r>
              <a:rPr lang="de-DE" dirty="0"/>
              <a:t>		</a:t>
            </a:r>
            <a:r>
              <a:rPr lang="de-DE" sz="1600" dirty="0"/>
              <a:t>- </a:t>
            </a:r>
            <a:r>
              <a:rPr lang="de-DE" sz="1600" dirty="0" err="1"/>
              <a:t>state</a:t>
            </a:r>
            <a:r>
              <a:rPr lang="de-DE" sz="1600" dirty="0"/>
              <a:t>-</a:t>
            </a:r>
            <a:r>
              <a:rPr lang="de-DE" sz="1600" dirty="0" err="1"/>
              <a:t>of</a:t>
            </a:r>
            <a:r>
              <a:rPr lang="de-DE" sz="1600" dirty="0"/>
              <a:t>-</a:t>
            </a:r>
            <a:r>
              <a:rPr lang="de-DE" sz="1600" dirty="0" err="1"/>
              <a:t>the</a:t>
            </a:r>
            <a:r>
              <a:rPr lang="de-DE" sz="1600" dirty="0"/>
              <a:t>-art </a:t>
            </a:r>
            <a:r>
              <a:rPr lang="de-DE" sz="1600" dirty="0" err="1"/>
              <a:t>user</a:t>
            </a:r>
            <a:r>
              <a:rPr lang="de-DE" sz="1600" dirty="0"/>
              <a:t> </a:t>
            </a:r>
            <a:r>
              <a:rPr lang="de-DE" sz="1600" dirty="0" err="1"/>
              <a:t>facility</a:t>
            </a:r>
            <a:r>
              <a:rPr lang="de-DE" sz="1600" dirty="0"/>
              <a:t/>
            </a:r>
            <a:br>
              <a:rPr lang="de-DE" sz="1600" dirty="0"/>
            </a:br>
            <a:r>
              <a:rPr lang="de-DE" sz="1600" b="1" dirty="0" err="1">
                <a:solidFill>
                  <a:srgbClr val="FF0000"/>
                </a:solidFill>
              </a:rPr>
              <a:t>guide</a:t>
            </a:r>
            <a:r>
              <a:rPr lang="de-DE" sz="1600" b="1" dirty="0">
                <a:solidFill>
                  <a:srgbClr val="FF0000"/>
                </a:solidFill>
              </a:rPr>
              <a:t> upgrade </a:t>
            </a:r>
            <a:r>
              <a:rPr lang="de-DE" sz="1600" b="1" dirty="0" err="1">
                <a:solidFill>
                  <a:srgbClr val="FF0000"/>
                </a:solidFill>
              </a:rPr>
              <a:t>program</a:t>
            </a:r>
            <a:r>
              <a:rPr lang="de-DE" sz="1600" b="1" dirty="0">
                <a:solidFill>
                  <a:srgbClr val="FF0000"/>
                </a:solidFill>
              </a:rPr>
              <a:t> </a:t>
            </a:r>
            <a:r>
              <a:rPr lang="de-DE" sz="1600" b="1" dirty="0" err="1">
                <a:solidFill>
                  <a:srgbClr val="FF0000"/>
                </a:solidFill>
              </a:rPr>
              <a:t>ongoing</a:t>
            </a:r>
            <a:r>
              <a:rPr lang="de-DE" sz="1600" dirty="0"/>
              <a:t>	- 18 </a:t>
            </a:r>
            <a:r>
              <a:rPr lang="de-DE" sz="1600" dirty="0" err="1"/>
              <a:t>instruments</a:t>
            </a:r>
            <a:r>
              <a:rPr lang="de-DE" sz="1600" dirty="0"/>
              <a:t/>
            </a:r>
            <a:br>
              <a:rPr lang="de-DE" sz="1600" dirty="0"/>
            </a:br>
            <a:r>
              <a:rPr lang="de-DE" sz="1600" dirty="0"/>
              <a:t>				- 120-150 </a:t>
            </a:r>
            <a:r>
              <a:rPr lang="de-DE" sz="1600" dirty="0" err="1"/>
              <a:t>publications</a:t>
            </a:r>
            <a:r>
              <a:rPr lang="de-DE" sz="1600" dirty="0"/>
              <a:t> per </a:t>
            </a:r>
            <a:r>
              <a:rPr lang="de-DE" sz="1600" dirty="0" err="1"/>
              <a:t>year</a:t>
            </a:r>
            <a:r>
              <a:rPr lang="de-DE" sz="1600" dirty="0"/>
              <a:t>	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6620743" y="4073224"/>
            <a:ext cx="1720198" cy="3333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de-DE" sz="1800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0394"/>
            <a:ext cx="9144000" cy="3714750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147" y="4867331"/>
            <a:ext cx="2926853" cy="1946046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" y="4867330"/>
            <a:ext cx="2914923" cy="1946045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867330"/>
            <a:ext cx="2024029" cy="202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7208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" y="260648"/>
            <a:ext cx="7034584" cy="4701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1" y="5618626"/>
            <a:ext cx="7034584" cy="807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5281" y="5229200"/>
            <a:ext cx="76965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Plus </a:t>
            </a:r>
            <a:r>
              <a:rPr kumimoji="0" lang="de-AT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Zurich</a:t>
            </a:r>
            <a:r>
              <a:rPr kumimoji="0" lang="de-AT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University </a:t>
            </a:r>
            <a:r>
              <a:rPr kumimoji="0" lang="de-AT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of</a:t>
            </a:r>
            <a:r>
              <a:rPr kumimoji="0" lang="de-AT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Applied Science ZHAW : </a:t>
            </a:r>
            <a:r>
              <a:rPr kumimoji="0" lang="de-A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Machine</a:t>
            </a:r>
            <a:r>
              <a:rPr kumimoji="0" lang="de-A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de-A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Protection</a:t>
            </a:r>
            <a:r>
              <a:rPr kumimoji="0" lang="de-A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,  plus: </a:t>
            </a:r>
            <a:endParaRPr kumimoji="0" lang="de-CH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1168" y="5522976"/>
            <a:ext cx="7363968" cy="1072896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CH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137" y="2420888"/>
            <a:ext cx="2109787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260" y="4581128"/>
            <a:ext cx="2109787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5364088" y="1476073"/>
            <a:ext cx="33843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6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charset="0"/>
              </a:rPr>
              <a:t>Still, </a:t>
            </a:r>
            <a:r>
              <a:rPr kumimoji="0" lang="de-A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charset="0"/>
              </a:rPr>
              <a:t>only</a:t>
            </a:r>
            <a:r>
              <a:rPr kumimoji="0" lang="de-AT" sz="16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de-A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charset="0"/>
              </a:rPr>
              <a:t>instrument</a:t>
            </a:r>
            <a:r>
              <a:rPr kumimoji="0" lang="de-AT" sz="16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de-A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charset="0"/>
              </a:rPr>
              <a:t>progressed</a:t>
            </a:r>
            <a:r>
              <a:rPr kumimoji="0" lang="de-AT" sz="16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de-A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charset="0"/>
              </a:rPr>
              <a:t>this</a:t>
            </a:r>
            <a:r>
              <a:rPr kumimoji="0" lang="de-AT" sz="16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de-A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charset="0"/>
              </a:rPr>
              <a:t>far</a:t>
            </a:r>
            <a:r>
              <a:rPr kumimoji="0" lang="de-AT" sz="16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charset="0"/>
              </a:rPr>
              <a:t>, all </a:t>
            </a:r>
            <a:r>
              <a:rPr kumimoji="0" lang="de-A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charset="0"/>
              </a:rPr>
              <a:t>papers</a:t>
            </a:r>
            <a:r>
              <a:rPr kumimoji="0" lang="de-AT" sz="16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de-A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charset="0"/>
              </a:rPr>
              <a:t>with</a:t>
            </a:r>
            <a:r>
              <a:rPr kumimoji="0" lang="de-AT" sz="16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charset="0"/>
              </a:rPr>
              <a:t> ESS ok</a:t>
            </a:r>
            <a:endParaRPr kumimoji="0" lang="de-CH" sz="1600" b="1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 rot="20053129">
            <a:off x="5610852" y="3154650"/>
            <a:ext cx="33843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6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charset="0"/>
              </a:rPr>
              <a:t>But </a:t>
            </a:r>
            <a:r>
              <a:rPr kumimoji="0" lang="de-A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charset="0"/>
              </a:rPr>
              <a:t>there</a:t>
            </a:r>
            <a:r>
              <a:rPr kumimoji="0" lang="de-AT" sz="16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de-A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charset="0"/>
              </a:rPr>
              <a:t>is</a:t>
            </a:r>
            <a:r>
              <a:rPr kumimoji="0" lang="de-AT" sz="16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de-A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charset="0"/>
              </a:rPr>
              <a:t>big</a:t>
            </a:r>
            <a:r>
              <a:rPr kumimoji="0" lang="de-AT" sz="16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de-A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charset="0"/>
              </a:rPr>
              <a:t>progresss</a:t>
            </a:r>
            <a:r>
              <a:rPr kumimoji="0" lang="de-AT" sz="16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de-A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charset="0"/>
              </a:rPr>
              <a:t>with</a:t>
            </a:r>
            <a:r>
              <a:rPr kumimoji="0" lang="de-AT" sz="16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de-A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charset="0"/>
              </a:rPr>
              <a:t>the</a:t>
            </a:r>
            <a:r>
              <a:rPr kumimoji="0" lang="de-AT" sz="16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de-A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charset="0"/>
              </a:rPr>
              <a:t>other</a:t>
            </a:r>
            <a:r>
              <a:rPr kumimoji="0" lang="de-AT" sz="16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de-A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charset="0"/>
              </a:rPr>
              <a:t>instruments</a:t>
            </a:r>
            <a:r>
              <a:rPr kumimoji="0" lang="de-AT" sz="16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de-AT" sz="16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charset="0"/>
                <a:sym typeface="Wingdings" panose="05000000000000000000" pitchFamily="2" charset="2"/>
              </a:rPr>
              <a:t></a:t>
            </a:r>
            <a:endParaRPr kumimoji="0" lang="de-CH" sz="1600" b="1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99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7139136" cy="1143000"/>
          </a:xfrm>
        </p:spPr>
        <p:txBody>
          <a:bodyPr>
            <a:normAutofit/>
          </a:bodyPr>
          <a:lstStyle/>
          <a:p>
            <a:r>
              <a:rPr lang="en-GB" dirty="0"/>
              <a:t>Switzerland: Projects and Budget</a:t>
            </a:r>
            <a:br>
              <a:rPr lang="en-GB" dirty="0"/>
            </a:br>
            <a:r>
              <a:rPr lang="en-GB" sz="2700" dirty="0"/>
              <a:t>Contributions to ESS-NSS (+): </a:t>
            </a:r>
            <a:endParaRPr lang="en-US" sz="2700" dirty="0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7256319"/>
              </p:ext>
            </p:extLst>
          </p:nvPr>
        </p:nvGraphicFramePr>
        <p:xfrm>
          <a:off x="198025" y="1600200"/>
          <a:ext cx="8695535" cy="48960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91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66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715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28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653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60384">
                <a:tc>
                  <a:txBody>
                    <a:bodyPr/>
                    <a:lstStyle/>
                    <a:p>
                      <a:pPr algn="l" rtl="0" fontAlgn="ctr"/>
                      <a:r>
                        <a:rPr lang="de-CH" sz="1100" u="none" strike="noStrike" dirty="0">
                          <a:effectLst/>
                        </a:rPr>
                        <a:t>Project</a:t>
                      </a:r>
                      <a:endParaRPr lang="de-CH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35206" marR="3912" marT="391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CH" sz="1100" u="none" strike="noStrike">
                          <a:effectLst/>
                        </a:rPr>
                        <a:t>Partner</a:t>
                      </a:r>
                      <a:endParaRPr lang="de-CH" sz="11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35206" marR="3912" marT="391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CH" sz="1100" u="none" strike="noStrike">
                          <a:effectLst/>
                        </a:rPr>
                        <a:t>Sub-Project</a:t>
                      </a:r>
                      <a:endParaRPr lang="de-CH" sz="11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35206" marR="3912" marT="391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CH" sz="1100" u="none" strike="noStrike">
                          <a:effectLst/>
                        </a:rPr>
                        <a:t>CBV (k€)</a:t>
                      </a:r>
                      <a:endParaRPr lang="de-CH" sz="11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35206" marR="3912" marT="391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CH" sz="1100" u="none" strike="noStrike">
                          <a:effectLst/>
                        </a:rPr>
                        <a:t>Status</a:t>
                      </a:r>
                      <a:endParaRPr lang="de-CH" sz="11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35206" marR="3912" marT="3912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104">
                <a:tc>
                  <a:txBody>
                    <a:bodyPr/>
                    <a:lstStyle/>
                    <a:p>
                      <a:pPr algn="l" rtl="0" fontAlgn="ctr"/>
                      <a:r>
                        <a:rPr lang="de-CH" sz="1100" u="none" strike="noStrike">
                          <a:effectLst/>
                        </a:rPr>
                        <a:t>ESTIA</a:t>
                      </a:r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5206" marR="3912" marT="391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CH" sz="1100" u="none" strike="noStrike">
                          <a:effectLst/>
                        </a:rPr>
                        <a:t> PSI</a:t>
                      </a:r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12" marR="3912" marT="391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CH" sz="1100" u="none" strike="noStrike">
                          <a:effectLst/>
                        </a:rPr>
                        <a:t> ESTIA (100%) - Phase I</a:t>
                      </a:r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12" marR="3912" marT="391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CH" sz="1100" u="none" strike="noStrike" dirty="0">
                          <a:effectLst/>
                        </a:rPr>
                        <a:t>530 </a:t>
                      </a:r>
                      <a:endParaRPr lang="de-CH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12" marR="3912" marT="391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u="none" strike="noStrike" dirty="0">
                          <a:effectLst/>
                        </a:rPr>
                        <a:t>Completed. call-off</a:t>
                      </a:r>
                      <a:r>
                        <a:rPr lang="en-US" sz="1100" u="none" strike="noStrike" baseline="0" dirty="0">
                          <a:effectLst/>
                        </a:rPr>
                        <a:t> received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5206" marR="3912" marT="3912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l" rtl="0" fontAlgn="ctr"/>
                      <a:r>
                        <a:rPr lang="de-CH" sz="1100" u="none" strike="noStrike">
                          <a:effectLst/>
                        </a:rPr>
                        <a:t>ESTIA</a:t>
                      </a:r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5206" marR="3912" marT="391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CH" sz="1100" u="none" strike="noStrike">
                          <a:effectLst/>
                        </a:rPr>
                        <a:t> PSI</a:t>
                      </a:r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12" marR="3912" marT="391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CH" sz="1100" u="none" strike="noStrike">
                          <a:effectLst/>
                        </a:rPr>
                        <a:t> ESTIA (100%) - Phases II-IV</a:t>
                      </a:r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12" marR="3912" marT="391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CH" sz="1100" u="none" strike="noStrike" dirty="0">
                          <a:effectLst/>
                        </a:rPr>
                        <a:t>11’270  </a:t>
                      </a:r>
                      <a:endParaRPr lang="de-CH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12" marR="3912" marT="391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CH" sz="1100" u="none" strike="noStrike" dirty="0">
                          <a:effectLst/>
                        </a:rPr>
                        <a:t>1</a:t>
                      </a:r>
                      <a:r>
                        <a:rPr lang="de-CH" sz="1100" u="none" strike="noStrike" baseline="30000" dirty="0">
                          <a:effectLst/>
                        </a:rPr>
                        <a:t>st</a:t>
                      </a:r>
                      <a:r>
                        <a:rPr lang="de-CH" sz="1100" u="none" strike="noStrike" baseline="0" dirty="0">
                          <a:effectLst/>
                        </a:rPr>
                        <a:t> </a:t>
                      </a:r>
                      <a:r>
                        <a:rPr lang="de-CH" sz="1100" u="none" strike="noStrike" baseline="0" dirty="0" err="1">
                          <a:effectLst/>
                        </a:rPr>
                        <a:t>c</a:t>
                      </a:r>
                      <a:r>
                        <a:rPr lang="de-CH" sz="1100" u="none" strike="noStrike" dirty="0" err="1">
                          <a:effectLst/>
                        </a:rPr>
                        <a:t>all</a:t>
                      </a:r>
                      <a:r>
                        <a:rPr lang="de-CH" sz="1100" u="none" strike="noStrike" dirty="0">
                          <a:effectLst/>
                        </a:rPr>
                        <a:t>-off</a:t>
                      </a:r>
                      <a:r>
                        <a:rPr lang="de-CH" sz="1100" u="none" strike="noStrike" baseline="0" dirty="0">
                          <a:effectLst/>
                        </a:rPr>
                        <a:t> </a:t>
                      </a:r>
                      <a:r>
                        <a:rPr lang="de-CH" sz="1100" u="none" strike="noStrike" baseline="0" dirty="0" err="1">
                          <a:effectLst/>
                        </a:rPr>
                        <a:t>received</a:t>
                      </a:r>
                      <a:endParaRPr lang="de-CH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5206" marR="3912" marT="3912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034">
                <a:tc>
                  <a:txBody>
                    <a:bodyPr/>
                    <a:lstStyle/>
                    <a:p>
                      <a:pPr algn="l" rtl="0" fontAlgn="ctr"/>
                      <a:r>
                        <a:rPr lang="de-CH" sz="1100" u="none" strike="noStrike">
                          <a:effectLst/>
                        </a:rPr>
                        <a:t>ODIN</a:t>
                      </a:r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5206" marR="3912" marT="391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CH" sz="1100" u="none" strike="noStrike">
                          <a:effectLst/>
                        </a:rPr>
                        <a:t> PSI</a:t>
                      </a:r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12" marR="3912" marT="391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CH" sz="1100" u="none" strike="noStrike">
                          <a:effectLst/>
                        </a:rPr>
                        <a:t> ODIN (35%) – Phase I</a:t>
                      </a:r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12" marR="3912" marT="391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CH" sz="1100" u="none" strike="noStrike" dirty="0">
                          <a:effectLst/>
                        </a:rPr>
                        <a:t>87</a:t>
                      </a:r>
                      <a:endParaRPr lang="de-CH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12" marR="3912" marT="391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CH" sz="1100" u="none" strike="noStrike" dirty="0">
                          <a:effectLst/>
                        </a:rPr>
                        <a:t>Work </a:t>
                      </a:r>
                      <a:r>
                        <a:rPr lang="de-CH" sz="1100" u="none" strike="noStrike" dirty="0" err="1">
                          <a:effectLst/>
                        </a:rPr>
                        <a:t>Completed</a:t>
                      </a:r>
                      <a:r>
                        <a:rPr lang="de-CH" sz="1100" u="none" strike="noStrike" baseline="0" dirty="0">
                          <a:effectLst/>
                        </a:rPr>
                        <a:t> </a:t>
                      </a:r>
                      <a:endParaRPr lang="de-CH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5206" marR="3912" marT="3912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1211">
                <a:tc>
                  <a:txBody>
                    <a:bodyPr/>
                    <a:lstStyle/>
                    <a:p>
                      <a:pPr algn="l" rtl="0" fontAlgn="ctr"/>
                      <a:r>
                        <a:rPr lang="de-CH" sz="1100" u="none" strike="noStrike">
                          <a:effectLst/>
                        </a:rPr>
                        <a:t>ODIN</a:t>
                      </a:r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5206" marR="3912" marT="391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CH" sz="1100" u="none" strike="noStrike">
                          <a:effectLst/>
                        </a:rPr>
                        <a:t>PSI</a:t>
                      </a:r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5206" marR="3912" marT="391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CH" sz="1100" u="none" strike="noStrike">
                          <a:effectLst/>
                        </a:rPr>
                        <a:t>ODIN (35%) – Phase II-IV</a:t>
                      </a:r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5206" marR="3912" marT="391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CH" sz="1100" u="none" strike="noStrike" dirty="0">
                          <a:effectLst/>
                        </a:rPr>
                        <a:t>           </a:t>
                      </a:r>
                      <a:r>
                        <a:rPr lang="de-CH" sz="1100" u="none" strike="noStrike" dirty="0" smtClean="0">
                          <a:effectLst/>
                        </a:rPr>
                        <a:t>4’142</a:t>
                      </a:r>
                      <a:endParaRPr lang="de-CH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12" marR="35206" marT="391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CH" sz="1100" u="none" strike="noStrike" baseline="0" dirty="0" err="1">
                          <a:effectLst/>
                        </a:rPr>
                        <a:t>MoU</a:t>
                      </a:r>
                      <a:r>
                        <a:rPr lang="de-CH" sz="1100" u="none" strike="noStrike" baseline="0" dirty="0">
                          <a:effectLst/>
                        </a:rPr>
                        <a:t> final, TA (</a:t>
                      </a:r>
                      <a:r>
                        <a:rPr lang="de-CH" sz="1100" u="none" strike="noStrike" baseline="0" dirty="0" err="1">
                          <a:effectLst/>
                        </a:rPr>
                        <a:t>almost</a:t>
                      </a:r>
                      <a:r>
                        <a:rPr lang="de-CH" sz="1100" u="none" strike="noStrike" baseline="0" dirty="0">
                          <a:effectLst/>
                        </a:rPr>
                        <a:t>) </a:t>
                      </a:r>
                      <a:r>
                        <a:rPr lang="de-CH" sz="1100" u="none" strike="noStrike" baseline="0" dirty="0" err="1">
                          <a:effectLst/>
                        </a:rPr>
                        <a:t>ready</a:t>
                      </a:r>
                      <a:r>
                        <a:rPr lang="de-CH" sz="1100" u="none" strike="noStrike" baseline="0" dirty="0">
                          <a:effectLst/>
                        </a:rPr>
                        <a:t>, IKA in </a:t>
                      </a:r>
                      <a:r>
                        <a:rPr lang="de-CH" sz="1100" u="none" strike="noStrike" baseline="0" dirty="0" err="1">
                          <a:effectLst/>
                        </a:rPr>
                        <a:t>progress</a:t>
                      </a:r>
                      <a:r>
                        <a:rPr lang="de-CH" sz="1100" u="none" strike="noStrike" baseline="0" dirty="0">
                          <a:effectLst/>
                        </a:rPr>
                        <a:t> </a:t>
                      </a:r>
                      <a:r>
                        <a:rPr lang="de-CH" sz="1100" u="none" strike="noStrike" dirty="0">
                          <a:effectLst/>
                        </a:rPr>
                        <a:t> </a:t>
                      </a:r>
                      <a:endParaRPr lang="de-CH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5206" marR="3912" marT="3912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6857">
                <a:tc>
                  <a:txBody>
                    <a:bodyPr/>
                    <a:lstStyle/>
                    <a:p>
                      <a:pPr algn="l" rtl="0" fontAlgn="ctr"/>
                      <a:r>
                        <a:rPr lang="de-CH" sz="1100" u="none" strike="noStrike">
                          <a:effectLst/>
                        </a:rPr>
                        <a:t>HEIMDAL</a:t>
                      </a:r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5206" marR="3912" marT="391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CH" sz="1100" u="none" strike="noStrike">
                          <a:effectLst/>
                        </a:rPr>
                        <a:t>PSI</a:t>
                      </a:r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5206" marR="3912" marT="391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CH" sz="1100" u="none" strike="noStrike">
                          <a:effectLst/>
                        </a:rPr>
                        <a:t>HEIMDAL (35%) – Phase I</a:t>
                      </a:r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5206" marR="3912" marT="391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CH" sz="1100" u="none" strike="noStrike">
                          <a:effectLst/>
                        </a:rPr>
                        <a:t>3</a:t>
                      </a:r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12" marR="35206" marT="391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CH" sz="1100" u="none" strike="noStrike">
                          <a:effectLst/>
                        </a:rPr>
                        <a:t>Work Completed</a:t>
                      </a:r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5206" marR="3912" marT="3912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1278">
                <a:tc>
                  <a:txBody>
                    <a:bodyPr/>
                    <a:lstStyle/>
                    <a:p>
                      <a:pPr algn="l" rtl="0" fontAlgn="ctr"/>
                      <a:r>
                        <a:rPr lang="de-CH" sz="1100" u="none" strike="noStrike">
                          <a:effectLst/>
                        </a:rPr>
                        <a:t>HEIMDAL</a:t>
                      </a:r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5206" marR="3912" marT="391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CH" sz="1100" u="none" strike="noStrike">
                          <a:effectLst/>
                        </a:rPr>
                        <a:t> PSI</a:t>
                      </a:r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12" marR="3912" marT="391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CH" sz="1100" u="none" strike="noStrike">
                          <a:effectLst/>
                        </a:rPr>
                        <a:t> HEIMDAL (35%) – Phase II-IV</a:t>
                      </a:r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12" marR="3912" marT="391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CH" sz="1100" u="none" strike="noStrike">
                          <a:effectLst/>
                        </a:rPr>
                        <a:t>4’744</a:t>
                      </a:r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12" marR="3912" marT="391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100" b="0" i="0" u="none" strike="noStrike" dirty="0" err="1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MoU</a:t>
                      </a:r>
                      <a:r>
                        <a:rPr lang="de-DE" sz="11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e-DE" sz="1100" b="0" i="0" u="none" strike="noStrike" dirty="0" err="1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signed</a:t>
                      </a:r>
                      <a:r>
                        <a:rPr lang="de-DE" sz="11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, IKA</a:t>
                      </a:r>
                      <a:r>
                        <a:rPr lang="de-DE" sz="1100" b="0" i="0" u="none" strike="noStrike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and TA in </a:t>
                      </a:r>
                      <a:r>
                        <a:rPr lang="de-DE" sz="1100" b="0" i="0" u="none" strike="noStrike" baseline="0" dirty="0" err="1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progress</a:t>
                      </a:r>
                      <a:endParaRPr lang="de-CH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5206" marR="3912" marT="3912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6857">
                <a:tc>
                  <a:txBody>
                    <a:bodyPr/>
                    <a:lstStyle/>
                    <a:p>
                      <a:pPr algn="l" rtl="0" fontAlgn="ctr"/>
                      <a:r>
                        <a:rPr lang="de-CH" sz="1100" u="none" strike="noStrike" dirty="0">
                          <a:effectLst/>
                        </a:rPr>
                        <a:t>BIFROST</a:t>
                      </a:r>
                      <a:endParaRPr lang="de-CH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5206" marR="3912" marT="391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CH" sz="1100" u="none" strike="noStrike">
                          <a:effectLst/>
                        </a:rPr>
                        <a:t>PSI</a:t>
                      </a:r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5206" marR="3912" marT="391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CH" sz="1100" u="none" strike="noStrike">
                          <a:effectLst/>
                        </a:rPr>
                        <a:t>BIFROST (35%) – Phase I</a:t>
                      </a:r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5206" marR="3912" marT="391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CH" sz="1100" u="none" strike="noStrike">
                          <a:effectLst/>
                        </a:rPr>
                        <a:t>9</a:t>
                      </a:r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12" marR="35206" marT="391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CH" sz="1100" u="none" strike="noStrike" dirty="0">
                          <a:effectLst/>
                        </a:rPr>
                        <a:t>Work </a:t>
                      </a:r>
                      <a:r>
                        <a:rPr lang="de-CH" sz="1100" u="none" strike="noStrike" dirty="0" err="1">
                          <a:effectLst/>
                        </a:rPr>
                        <a:t>Completed</a:t>
                      </a:r>
                      <a:r>
                        <a:rPr lang="de-CH" sz="1100" u="none" strike="noStrike" dirty="0">
                          <a:effectLst/>
                        </a:rPr>
                        <a:t> </a:t>
                      </a:r>
                      <a:endParaRPr lang="de-CH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5206" marR="3912" marT="3912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0508">
                <a:tc>
                  <a:txBody>
                    <a:bodyPr/>
                    <a:lstStyle/>
                    <a:p>
                      <a:pPr algn="l" rtl="0" fontAlgn="ctr"/>
                      <a:r>
                        <a:rPr lang="de-CH" sz="1100" u="none" strike="noStrike">
                          <a:effectLst/>
                        </a:rPr>
                        <a:t>BIFROST</a:t>
                      </a:r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5206" marR="3912" marT="391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CH" sz="1100" u="none" strike="noStrike">
                          <a:effectLst/>
                        </a:rPr>
                        <a:t>PSI</a:t>
                      </a:r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5206" marR="3912" marT="391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CH" sz="1100" u="none" strike="noStrike">
                          <a:effectLst/>
                        </a:rPr>
                        <a:t>BIFROST (35%) – Phase II-IV</a:t>
                      </a:r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5206" marR="3912" marT="391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CH" sz="1100" u="none" strike="noStrike">
                          <a:effectLst/>
                        </a:rPr>
                        <a:t>3’601</a:t>
                      </a:r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12" marR="35206" marT="3912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3765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100" u="none" strike="noStrike" dirty="0" err="1">
                          <a:effectLst/>
                        </a:rPr>
                        <a:t>MoU</a:t>
                      </a:r>
                      <a:r>
                        <a:rPr lang="de-CH" sz="1100" u="none" strike="noStrike" dirty="0">
                          <a:effectLst/>
                        </a:rPr>
                        <a:t> (</a:t>
                      </a:r>
                      <a:r>
                        <a:rPr lang="de-CH" sz="1100" u="none" strike="noStrike" dirty="0" err="1">
                          <a:effectLst/>
                        </a:rPr>
                        <a:t>signed</a:t>
                      </a:r>
                      <a:r>
                        <a:rPr lang="de-CH" sz="1100" u="none" strike="noStrike" dirty="0">
                          <a:effectLst/>
                        </a:rPr>
                        <a:t>)</a:t>
                      </a: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IKA and TA in </a:t>
                      </a:r>
                      <a:r>
                        <a:rPr kumimoji="0" lang="de-DE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progress</a:t>
                      </a: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de-CH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5206" marR="3912" marT="3912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9452">
                <a:tc>
                  <a:txBody>
                    <a:bodyPr/>
                    <a:lstStyle/>
                    <a:p>
                      <a:pPr algn="l" rtl="0" fontAlgn="ctr"/>
                      <a:r>
                        <a:rPr lang="de-CH" sz="1100" u="none" strike="noStrike" dirty="0">
                          <a:effectLst/>
                        </a:rPr>
                        <a:t>MAGIC</a:t>
                      </a:r>
                      <a:endParaRPr lang="de-CH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5206" marR="3912" marT="391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CH" sz="1100" u="none" strike="noStrike">
                          <a:effectLst/>
                        </a:rPr>
                        <a:t>PSI</a:t>
                      </a:r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5206" marR="3912" marT="391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CH" sz="1100" u="none" strike="noStrike" dirty="0">
                          <a:effectLst/>
                        </a:rPr>
                        <a:t>MAGIC (15%) – Phase I</a:t>
                      </a:r>
                      <a:endParaRPr lang="de-CH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5206" marR="3912" marT="391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CH" sz="1100" u="none" strike="noStrike">
                          <a:effectLst/>
                        </a:rPr>
                        <a:t>98</a:t>
                      </a:r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12" marR="35206" marT="391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CH" sz="1100" u="none" strike="noStrike" dirty="0">
                          <a:effectLst/>
                        </a:rPr>
                        <a:t>Work </a:t>
                      </a:r>
                      <a:r>
                        <a:rPr lang="de-CH" sz="1100" u="none" strike="noStrike" dirty="0" err="1">
                          <a:effectLst/>
                        </a:rPr>
                        <a:t>Completed</a:t>
                      </a:r>
                      <a:r>
                        <a:rPr lang="de-CH" sz="1100" u="none" strike="noStrike" dirty="0">
                          <a:effectLst/>
                        </a:rPr>
                        <a:t> </a:t>
                      </a:r>
                      <a:endParaRPr lang="de-CH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5206" marR="3912" marT="3912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6857">
                <a:tc>
                  <a:txBody>
                    <a:bodyPr/>
                    <a:lstStyle/>
                    <a:p>
                      <a:pPr algn="l" rtl="0" fontAlgn="ctr"/>
                      <a:r>
                        <a:rPr lang="de-CH" sz="1100" u="none" strike="noStrike">
                          <a:effectLst/>
                        </a:rPr>
                        <a:t>MAGIC</a:t>
                      </a:r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5206" marR="3912" marT="391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CH" sz="1100" u="none" strike="noStrike">
                          <a:effectLst/>
                        </a:rPr>
                        <a:t>PSI</a:t>
                      </a:r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5206" marR="3912" marT="391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CH" sz="1100" u="none" strike="noStrike">
                          <a:effectLst/>
                        </a:rPr>
                        <a:t>MAGIC (15%) – Phase II-IV</a:t>
                      </a:r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5206" marR="3912" marT="391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CH" sz="1100" u="none" strike="noStrike">
                          <a:effectLst/>
                        </a:rPr>
                        <a:t>2’243</a:t>
                      </a:r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12" marR="35206" marT="3912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3765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100" u="none" strike="noStrike" dirty="0" err="1">
                          <a:effectLst/>
                        </a:rPr>
                        <a:t>MoU</a:t>
                      </a:r>
                      <a:r>
                        <a:rPr lang="de-CH" sz="1100" u="none" strike="noStrike" dirty="0">
                          <a:effectLst/>
                        </a:rPr>
                        <a:t> </a:t>
                      </a:r>
                      <a:r>
                        <a:rPr lang="de-CH" sz="1100" u="none" strike="noStrike" dirty="0" err="1">
                          <a:effectLst/>
                        </a:rPr>
                        <a:t>well</a:t>
                      </a:r>
                      <a:r>
                        <a:rPr lang="de-CH" sz="1100" u="none" strike="noStrike" dirty="0">
                          <a:effectLst/>
                        </a:rPr>
                        <a:t> </a:t>
                      </a:r>
                      <a:r>
                        <a:rPr lang="de-CH" sz="1100" u="none" strike="noStrike" dirty="0" err="1">
                          <a:effectLst/>
                        </a:rPr>
                        <a:t>advanced</a:t>
                      </a:r>
                      <a:r>
                        <a:rPr lang="de-CH" sz="1100" u="none" strike="noStrike" dirty="0">
                          <a:effectLst/>
                        </a:rPr>
                        <a:t>,</a:t>
                      </a:r>
                      <a:r>
                        <a:rPr kumimoji="0" lang="de-CH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TA and IKA in </a:t>
                      </a:r>
                      <a:r>
                        <a:rPr kumimoji="0" lang="de-CH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progress</a:t>
                      </a:r>
                      <a:r>
                        <a:rPr kumimoji="0" lang="de-CH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de-CH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5206" marR="3912" marT="3912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1388">
                <a:tc>
                  <a:txBody>
                    <a:bodyPr/>
                    <a:lstStyle/>
                    <a:p>
                      <a:pPr algn="l" rtl="0" fontAlgn="ctr"/>
                      <a:r>
                        <a:rPr lang="de-CH" sz="1100" u="none" strike="noStrike">
                          <a:effectLst/>
                        </a:rPr>
                        <a:t>Exp. Ctrl. S/W</a:t>
                      </a:r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5206" marR="3912" marT="391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CH" sz="1100" u="none" strike="noStrike">
                          <a:effectLst/>
                        </a:rPr>
                        <a:t>PSI</a:t>
                      </a:r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5206" marR="3912" marT="391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CH" sz="1100" u="none" strike="noStrike">
                          <a:effectLst/>
                        </a:rPr>
                        <a:t>NIK4#1</a:t>
                      </a:r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5206" marR="3912" marT="391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CH" sz="1100" u="none" strike="noStrike">
                          <a:effectLst/>
                        </a:rPr>
                        <a:t>749</a:t>
                      </a:r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12" marR="35206" marT="391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CH" sz="1100" u="none" strike="noStrike" dirty="0">
                          <a:effectLst/>
                        </a:rPr>
                        <a:t>1</a:t>
                      </a:r>
                      <a:r>
                        <a:rPr lang="de-CH" sz="1100" u="none" strike="noStrike" baseline="30000" dirty="0">
                          <a:effectLst/>
                        </a:rPr>
                        <a:t>st</a:t>
                      </a:r>
                      <a:r>
                        <a:rPr lang="de-CH" sz="1100" u="none" strike="noStrike" dirty="0">
                          <a:effectLst/>
                        </a:rPr>
                        <a:t> </a:t>
                      </a:r>
                      <a:r>
                        <a:rPr lang="de-CH" sz="1100" u="none" strike="noStrike" dirty="0" err="1">
                          <a:effectLst/>
                        </a:rPr>
                        <a:t>call</a:t>
                      </a:r>
                      <a:r>
                        <a:rPr lang="de-CH" sz="1100" u="none" strike="noStrike" dirty="0">
                          <a:effectLst/>
                        </a:rPr>
                        <a:t>-off </a:t>
                      </a:r>
                      <a:r>
                        <a:rPr lang="de-CH" sz="1100" u="none" strike="noStrike" dirty="0" err="1">
                          <a:effectLst/>
                        </a:rPr>
                        <a:t>received</a:t>
                      </a:r>
                      <a:endParaRPr lang="de-CH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5206" marR="3912" marT="3912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9562">
                <a:tc>
                  <a:txBody>
                    <a:bodyPr/>
                    <a:lstStyle/>
                    <a:p>
                      <a:pPr algn="l" rtl="0" fontAlgn="ctr"/>
                      <a:r>
                        <a:rPr lang="de-CH" sz="1100" u="none" strike="noStrike">
                          <a:effectLst/>
                        </a:rPr>
                        <a:t>Data Curation</a:t>
                      </a:r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5206" marR="3912" marT="391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CH" sz="1100" u="none" strike="noStrike">
                          <a:effectLst/>
                        </a:rPr>
                        <a:t>PSI</a:t>
                      </a:r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5206" marR="3912" marT="391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CH" sz="1100" u="none" strike="noStrike">
                          <a:effectLst/>
                        </a:rPr>
                        <a:t>NIK4#4</a:t>
                      </a:r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5206" marR="3912" marT="391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CH" sz="1100" u="none" strike="noStrike">
                          <a:effectLst/>
                        </a:rPr>
                        <a:t>654</a:t>
                      </a:r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12" marR="35206" marT="391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u="none" strike="noStrike" dirty="0">
                          <a:effectLst/>
                        </a:rPr>
                        <a:t>1-4 call-offs received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5206" marR="3912" marT="3912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5386">
                <a:tc>
                  <a:txBody>
                    <a:bodyPr/>
                    <a:lstStyle/>
                    <a:p>
                      <a:pPr algn="l" rtl="0" fontAlgn="ctr"/>
                      <a:r>
                        <a:rPr lang="de-CH" sz="1100" u="none" strike="noStrike">
                          <a:effectLst/>
                        </a:rPr>
                        <a:t>Data Analysis</a:t>
                      </a:r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5206" marR="3912" marT="391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CH" sz="1100" u="none" strike="noStrike">
                          <a:effectLst/>
                        </a:rPr>
                        <a:t>PSI</a:t>
                      </a:r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5206" marR="3912" marT="391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CH" sz="1100" u="none" strike="noStrike">
                          <a:effectLst/>
                        </a:rPr>
                        <a:t>NIK4#5</a:t>
                      </a:r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5206" marR="3912" marT="391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CH" sz="1100" u="none" strike="noStrike">
                          <a:effectLst/>
                        </a:rPr>
                        <a:t>471</a:t>
                      </a:r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12" marR="35206" marT="391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CH" sz="1100" u="none" strike="noStrike" dirty="0">
                          <a:effectLst/>
                        </a:rPr>
                        <a:t>1</a:t>
                      </a:r>
                      <a:r>
                        <a:rPr lang="de-CH" sz="1100" u="none" strike="noStrike" baseline="30000" dirty="0">
                          <a:effectLst/>
                        </a:rPr>
                        <a:t>st</a:t>
                      </a:r>
                      <a:r>
                        <a:rPr lang="de-CH" sz="1100" u="none" strike="noStrike" dirty="0">
                          <a:effectLst/>
                        </a:rPr>
                        <a:t> </a:t>
                      </a:r>
                      <a:r>
                        <a:rPr lang="de-CH" sz="1100" u="none" strike="noStrike" dirty="0" err="1">
                          <a:effectLst/>
                        </a:rPr>
                        <a:t>call</a:t>
                      </a:r>
                      <a:r>
                        <a:rPr lang="de-CH" sz="1100" u="none" strike="noStrike" dirty="0">
                          <a:effectLst/>
                        </a:rPr>
                        <a:t>-off </a:t>
                      </a:r>
                      <a:r>
                        <a:rPr lang="de-CH" sz="1100" u="none" strike="noStrike" dirty="0" err="1">
                          <a:effectLst/>
                        </a:rPr>
                        <a:t>received</a:t>
                      </a:r>
                      <a:endParaRPr lang="de-CH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5206" marR="3912" marT="3912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8683">
                <a:tc>
                  <a:txBody>
                    <a:bodyPr/>
                    <a:lstStyle/>
                    <a:p>
                      <a:pPr algn="l" rtl="0" fontAlgn="ctr"/>
                      <a:r>
                        <a:rPr lang="de-CH" sz="1100" u="none" strike="noStrike" dirty="0">
                          <a:effectLst/>
                        </a:rPr>
                        <a:t>  </a:t>
                      </a:r>
                      <a:r>
                        <a:rPr lang="de-CH" sz="1100" u="none" strike="noStrike" dirty="0" err="1" smtClean="0">
                          <a:effectLst/>
                        </a:rPr>
                        <a:t>Dig</a:t>
                      </a:r>
                      <a:r>
                        <a:rPr lang="de-CH" sz="1100" u="none" strike="noStrike" dirty="0">
                          <a:effectLst/>
                        </a:rPr>
                        <a:t>. Controller Boards</a:t>
                      </a:r>
                      <a:endParaRPr lang="de-CH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5206" marR="3912" marT="391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CH" sz="1100" u="none" strike="noStrike" dirty="0">
                          <a:effectLst/>
                        </a:rPr>
                        <a:t> PSI</a:t>
                      </a:r>
                      <a:endParaRPr lang="de-CH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5206" marR="3912" marT="391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CH" sz="1100" u="none" strike="noStrike" dirty="0">
                          <a:effectLst/>
                        </a:rPr>
                        <a:t>NIK14.4#6</a:t>
                      </a:r>
                      <a:endParaRPr lang="de-CH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5206" marR="3912" marT="391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CH" sz="1100" u="none" strike="noStrike" dirty="0">
                          <a:effectLst/>
                        </a:rPr>
                        <a:t>4005</a:t>
                      </a:r>
                      <a:endParaRPr lang="de-CH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12" marR="35206" marT="391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CH" sz="1100" u="none" strike="noStrike" dirty="0">
                          <a:effectLst/>
                        </a:rPr>
                        <a:t>1-6 </a:t>
                      </a:r>
                      <a:r>
                        <a:rPr lang="de-CH" sz="1100" u="none" strike="noStrike" dirty="0" err="1">
                          <a:effectLst/>
                        </a:rPr>
                        <a:t>call</a:t>
                      </a:r>
                      <a:r>
                        <a:rPr lang="de-CH" sz="1100" u="none" strike="noStrike" dirty="0">
                          <a:effectLst/>
                        </a:rPr>
                        <a:t>-offs </a:t>
                      </a:r>
                      <a:r>
                        <a:rPr lang="de-CH" sz="1100" u="none" strike="noStrike" dirty="0" err="1">
                          <a:effectLst/>
                        </a:rPr>
                        <a:t>received</a:t>
                      </a:r>
                      <a:endParaRPr lang="de-CH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5206" marR="3912" marT="3912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56265">
                <a:tc>
                  <a:txBody>
                    <a:bodyPr/>
                    <a:lstStyle/>
                    <a:p>
                      <a:pPr algn="l" rtl="0" fontAlgn="ctr"/>
                      <a:r>
                        <a:rPr lang="de-CH" sz="1100" b="1" u="none" strike="noStrike" dirty="0">
                          <a:effectLst/>
                        </a:rPr>
                        <a:t>TOTAL</a:t>
                      </a:r>
                      <a:endParaRPr lang="de-CH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5206" marR="3912" marT="39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CH" sz="1100" b="1" u="none" strike="noStrike" dirty="0">
                          <a:effectLst/>
                        </a:rPr>
                        <a:t> </a:t>
                      </a:r>
                      <a:endParaRPr lang="de-CH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5206" marR="3912" marT="39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CH" sz="1100" b="1" u="none" strike="noStrike" dirty="0">
                          <a:effectLst/>
                        </a:rPr>
                        <a:t> </a:t>
                      </a:r>
                      <a:endParaRPr lang="de-CH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5206" marR="3912" marT="391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CH" sz="1100" b="1" u="none" strike="noStrike" dirty="0" smtClean="0">
                          <a:effectLst/>
                        </a:rPr>
                        <a:t>32’606</a:t>
                      </a:r>
                      <a:endParaRPr lang="de-CH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12" marR="35206" marT="391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CH" sz="1100" b="1" u="none" strike="noStrike" dirty="0" err="1">
                          <a:effectLst/>
                        </a:rPr>
                        <a:t>Committed</a:t>
                      </a:r>
                      <a:r>
                        <a:rPr lang="de-CH" sz="1100" b="1" u="none" strike="noStrike" dirty="0">
                          <a:effectLst/>
                        </a:rPr>
                        <a:t> (PSI</a:t>
                      </a:r>
                      <a:r>
                        <a:rPr lang="de-CH" sz="1100" b="1" u="none" strike="noStrike" baseline="0" dirty="0">
                          <a:effectLst/>
                        </a:rPr>
                        <a:t> IK </a:t>
                      </a:r>
                      <a:r>
                        <a:rPr lang="de-CH" sz="1100" b="1" u="none" strike="noStrike" baseline="0" dirty="0" err="1">
                          <a:effectLst/>
                        </a:rPr>
                        <a:t>contr</a:t>
                      </a:r>
                      <a:r>
                        <a:rPr lang="de-CH" sz="1100" b="1" u="none" strike="noStrike" baseline="0" dirty="0">
                          <a:effectLst/>
                        </a:rPr>
                        <a:t>.)</a:t>
                      </a:r>
                      <a:endParaRPr lang="de-CH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5206" marR="3912" marT="3912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065" y="323796"/>
            <a:ext cx="2064300" cy="72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52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/>
          <p:cNvSpPr/>
          <p:nvPr/>
        </p:nvSpPr>
        <p:spPr>
          <a:xfrm>
            <a:off x="2077200" y="260648"/>
            <a:ext cx="6706080" cy="506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686868"/>
                </a:solidFill>
                <a:effectLst/>
                <a:uLnTx/>
                <a:uFillTx/>
                <a:latin typeface="Georgia"/>
              </a:rPr>
              <a:t>Benefits of IKC</a:t>
            </a:r>
            <a:br>
              <a:rPr kumimoji="0" lang="en-US" sz="25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686868"/>
                </a:solidFill>
                <a:effectLst/>
                <a:uLnTx/>
                <a:uFillTx/>
                <a:latin typeface="Georgia"/>
              </a:rPr>
            </a:br>
            <a:r>
              <a:rPr kumimoji="0" lang="en-US" sz="25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686868"/>
                </a:solidFill>
                <a:effectLst/>
                <a:uLnTx/>
                <a:uFillTx/>
                <a:latin typeface="Georgia"/>
              </a:rPr>
              <a:t>Synergy</a:t>
            </a:r>
            <a:r>
              <a:rPr kumimoji="0" lang="en-US" sz="25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686868"/>
                </a:solidFill>
                <a:effectLst/>
                <a:uLnTx/>
                <a:uFillTx/>
                <a:latin typeface="Georgia"/>
              </a:rPr>
              <a:t>, e.g. CAMEA - BIFROST</a:t>
            </a:r>
            <a:endParaRPr kumimoji="0" lang="en-US" sz="2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0" t="30173" r="22441" b="1378"/>
          <a:stretch/>
        </p:blipFill>
        <p:spPr>
          <a:xfrm>
            <a:off x="1006362" y="4077352"/>
            <a:ext cx="3699524" cy="259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Schnitt ISO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426" y="1305064"/>
            <a:ext cx="2300942" cy="270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C5BA12-A5BF-8449-9A99-104600F5E6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2" b="25697"/>
          <a:stretch/>
        </p:blipFill>
        <p:spPr>
          <a:xfrm>
            <a:off x="5292080" y="4077360"/>
            <a:ext cx="2983505" cy="259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77048"/>
            <a:ext cx="4138172" cy="24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76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033360"/>
            <a:ext cx="7791427" cy="3636000"/>
          </a:xfrm>
          <a:prstGeom prst="rect">
            <a:avLst/>
          </a:prstGeom>
        </p:spPr>
      </p:pic>
      <p:sp>
        <p:nvSpPr>
          <p:cNvPr id="3" name="CustomShape 1"/>
          <p:cNvSpPr/>
          <p:nvPr/>
        </p:nvSpPr>
        <p:spPr>
          <a:xfrm>
            <a:off x="2077200" y="291600"/>
            <a:ext cx="6706080" cy="506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spc="-1" dirty="0" smtClean="0">
                <a:solidFill>
                  <a:srgbClr val="686868"/>
                </a:solidFill>
                <a:latin typeface="Georgia"/>
              </a:rPr>
              <a:t>Aare </a:t>
            </a:r>
            <a:r>
              <a:rPr kumimoji="0" lang="en-US" sz="24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686868"/>
                </a:solidFill>
                <a:effectLst/>
                <a:uLnTx/>
                <a:uFillTx/>
                <a:latin typeface="Georgia"/>
              </a:rPr>
              <a:t>Valley </a:t>
            </a:r>
            <a:r>
              <a:rPr kumimoji="0" lang="en-US" sz="2400" b="0" i="0" u="none" strike="noStrike" kern="1200" cap="none" spc="-1" normalizeH="0" noProof="0" dirty="0" smtClean="0">
                <a:ln>
                  <a:noFill/>
                </a:ln>
                <a:solidFill>
                  <a:srgbClr val="686868"/>
                </a:solidFill>
                <a:effectLst/>
                <a:uLnTx/>
                <a:uFillTx/>
                <a:latin typeface="Georgia"/>
              </a:rPr>
              <a:t> - Silicon Valley Light</a:t>
            </a:r>
            <a:endParaRPr kumimoji="0" lang="en-US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80728"/>
            <a:ext cx="3232567" cy="162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224" y="80728"/>
            <a:ext cx="2564663" cy="90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83968" y="980728"/>
            <a:ext cx="4104456" cy="122413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KMU - </a:t>
            </a:r>
            <a:r>
              <a:rPr lang="en-US" sz="1800" b="1" kern="1000" spc="30" dirty="0" err="1" smtClean="0">
                <a:latin typeface="+mn-lt"/>
                <a:cs typeface="Franklin Gothic Book"/>
              </a:rPr>
              <a:t>K</a:t>
            </a:r>
            <a:r>
              <a:rPr lang="en-US" kern="1000" spc="30" dirty="0" err="1" smtClean="0">
                <a:latin typeface="+mn-lt"/>
                <a:cs typeface="Franklin Gothic Book"/>
              </a:rPr>
              <a:t>leine</a:t>
            </a:r>
            <a:r>
              <a:rPr lang="en-US" kern="1000" spc="30" dirty="0" smtClean="0">
                <a:latin typeface="+mn-lt"/>
                <a:cs typeface="Franklin Gothic Book"/>
              </a:rPr>
              <a:t> und </a:t>
            </a:r>
            <a:r>
              <a:rPr lang="en-US" sz="1800" b="1" kern="1000" spc="30" dirty="0" err="1" smtClean="0">
                <a:latin typeface="+mn-lt"/>
                <a:cs typeface="Franklin Gothic Book"/>
              </a:rPr>
              <a:t>M</a:t>
            </a:r>
            <a:r>
              <a:rPr lang="en-US" kern="1000" spc="30" dirty="0" err="1" smtClean="0">
                <a:latin typeface="+mn-lt"/>
                <a:cs typeface="Franklin Gothic Book"/>
              </a:rPr>
              <a:t>ittlere</a:t>
            </a:r>
            <a:r>
              <a:rPr lang="en-US" kern="1000" spc="30" dirty="0" smtClean="0">
                <a:latin typeface="+mn-lt"/>
                <a:cs typeface="Franklin Gothic Book"/>
              </a:rPr>
              <a:t> </a:t>
            </a:r>
            <a:r>
              <a:rPr lang="en-US" sz="1800" b="1" kern="1000" spc="30" dirty="0" err="1" smtClean="0">
                <a:latin typeface="+mn-lt"/>
                <a:cs typeface="Franklin Gothic Book"/>
              </a:rPr>
              <a:t>U</a:t>
            </a:r>
            <a:r>
              <a:rPr lang="en-US" kern="1000" spc="30" dirty="0" err="1" smtClean="0">
                <a:latin typeface="+mn-lt"/>
                <a:cs typeface="Franklin Gothic Book"/>
              </a:rPr>
              <a:t>nternehmen</a:t>
            </a:r>
            <a:endParaRPr lang="en-US" sz="1800" kern="1000" spc="30" dirty="0" smtClean="0">
              <a:latin typeface="+mn-lt"/>
              <a:cs typeface="Franklin Gothic Book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400" b="1" kern="1000" spc="30" dirty="0">
                <a:latin typeface="+mn-lt"/>
                <a:cs typeface="Franklin Gothic Book"/>
              </a:rPr>
              <a:t>S</a:t>
            </a:r>
            <a:r>
              <a:rPr lang="en-US" sz="1400" kern="1000" spc="30" dirty="0" smtClean="0">
                <a:latin typeface="+mn-lt"/>
                <a:cs typeface="Franklin Gothic Book"/>
              </a:rPr>
              <a:t>mall and </a:t>
            </a:r>
            <a:r>
              <a:rPr lang="en-US" sz="1400" b="1" kern="1000" spc="30" dirty="0">
                <a:latin typeface="+mn-lt"/>
                <a:cs typeface="Franklin Gothic Book"/>
              </a:rPr>
              <a:t>M</a:t>
            </a:r>
            <a:r>
              <a:rPr lang="en-US" sz="1400" kern="1000" spc="30" dirty="0" smtClean="0">
                <a:latin typeface="+mn-lt"/>
                <a:cs typeface="Franklin Gothic Book"/>
              </a:rPr>
              <a:t>edium </a:t>
            </a:r>
            <a:r>
              <a:rPr lang="en-US" sz="1400" b="1" kern="1000" spc="30" dirty="0">
                <a:latin typeface="+mn-lt"/>
                <a:cs typeface="Franklin Gothic Book"/>
              </a:rPr>
              <a:t>E</a:t>
            </a:r>
            <a:r>
              <a:rPr lang="en-US" sz="1400" kern="1000" spc="30" dirty="0" smtClean="0">
                <a:latin typeface="+mn-lt"/>
                <a:cs typeface="Franklin Gothic Book"/>
              </a:rPr>
              <a:t>nterprises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400" kern="1000" spc="30" dirty="0" smtClean="0">
                <a:latin typeface="+mn-lt"/>
                <a:cs typeface="Franklin Gothic Book"/>
              </a:rPr>
              <a:t>99 % of all companies in CH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400" kern="1000" spc="30" dirty="0" smtClean="0">
                <a:latin typeface="+mn-lt"/>
                <a:cs typeface="Franklin Gothic Book"/>
              </a:rPr>
              <a:t>2/3 of all jobs in CH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400" kern="1000" spc="30" dirty="0">
                <a:latin typeface="+mn-lt"/>
                <a:cs typeface="Franklin Gothic Book"/>
              </a:rPr>
              <a:t>o</a:t>
            </a:r>
            <a:r>
              <a:rPr lang="en-US" sz="1400" kern="1000" spc="30" dirty="0" smtClean="0">
                <a:latin typeface="+mn-lt"/>
                <a:cs typeface="Franklin Gothic Book"/>
              </a:rPr>
              <a:t>ften specialized high tech industry</a:t>
            </a:r>
            <a:endParaRPr lang="de-CH" sz="1400" kern="1000" spc="30" dirty="0" err="1" smtClean="0">
              <a:latin typeface="+mn-lt"/>
              <a:cs typeface="Franklin Gothic Book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2240" y="1304840"/>
            <a:ext cx="2136314" cy="68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0232" y="2420888"/>
            <a:ext cx="2090326" cy="36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t="9830" b="8279"/>
          <a:stretch/>
        </p:blipFill>
        <p:spPr>
          <a:xfrm>
            <a:off x="4328566" y="2276872"/>
            <a:ext cx="2105025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94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13" y="1124744"/>
            <a:ext cx="3124932" cy="86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13" y="2334766"/>
            <a:ext cx="1638834" cy="792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62701" y="2561489"/>
            <a:ext cx="50223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i="1" dirty="0"/>
              <a:t>VDL </a:t>
            </a:r>
            <a:r>
              <a:rPr lang="de-CH" i="1" dirty="0" err="1"/>
              <a:t>Enabling</a:t>
            </a:r>
            <a:r>
              <a:rPr lang="de-CH" i="1" dirty="0"/>
              <a:t> Technologies Group </a:t>
            </a:r>
            <a:r>
              <a:rPr lang="de-CH" i="1" dirty="0" err="1"/>
              <a:t>Switzerland</a:t>
            </a:r>
            <a:r>
              <a:rPr lang="de-CH" i="1" dirty="0"/>
              <a:t> AG</a:t>
            </a:r>
            <a:endParaRPr lang="de-CH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t="31656" r="-158" b="30549"/>
          <a:stretch/>
        </p:blipFill>
        <p:spPr>
          <a:xfrm>
            <a:off x="1027043" y="4365104"/>
            <a:ext cx="2862000" cy="108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144" y="1124744"/>
            <a:ext cx="1905000" cy="9239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4644" y="4581128"/>
            <a:ext cx="2286000" cy="14859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t="29426" b="31940"/>
          <a:stretch/>
        </p:blipFill>
        <p:spPr>
          <a:xfrm>
            <a:off x="1115616" y="5527028"/>
            <a:ext cx="2795378" cy="1080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/>
          <a:srcRect t="30626" b="31577"/>
          <a:stretch/>
        </p:blipFill>
        <p:spPr>
          <a:xfrm>
            <a:off x="937221" y="3472788"/>
            <a:ext cx="3850959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75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/>
          <p:cNvSpPr/>
          <p:nvPr/>
        </p:nvSpPr>
        <p:spPr>
          <a:xfrm>
            <a:off x="2077200" y="291600"/>
            <a:ext cx="6706080" cy="506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spc="-1" noProof="0" dirty="0" smtClean="0">
                <a:solidFill>
                  <a:srgbClr val="686868"/>
                </a:solidFill>
                <a:latin typeface="Georgia"/>
              </a:rPr>
              <a:t>Challenges </a:t>
            </a:r>
            <a:r>
              <a:rPr lang="en-US" sz="2400" spc="-1" noProof="0" dirty="0" smtClean="0">
                <a:solidFill>
                  <a:srgbClr val="686868"/>
                </a:solidFill>
                <a:latin typeface="Georgia"/>
              </a:rPr>
              <a:t>associated with </a:t>
            </a:r>
            <a:r>
              <a:rPr lang="en-US" sz="2400" spc="-1" noProof="0" dirty="0" smtClean="0">
                <a:solidFill>
                  <a:srgbClr val="686868"/>
                </a:solidFill>
                <a:latin typeface="Georgia"/>
              </a:rPr>
              <a:t>IKC</a:t>
            </a:r>
            <a:endParaRPr kumimoji="0" lang="en-US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59632" y="2492896"/>
            <a:ext cx="6552728" cy="32403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b="1" i="1" kern="1000" spc="30" dirty="0" smtClean="0">
                <a:latin typeface="+mn-lt"/>
                <a:cs typeface="Franklin Gothic Book"/>
              </a:rPr>
              <a:t>Delays</a:t>
            </a:r>
            <a:r>
              <a:rPr lang="en-US" sz="1800" kern="1000" spc="30" dirty="0" smtClean="0">
                <a:latin typeface="+mn-lt"/>
                <a:cs typeface="Franklin Gothic Book"/>
              </a:rPr>
              <a:t/>
            </a:r>
            <a:br>
              <a:rPr lang="en-US" sz="1800" kern="1000" spc="30" dirty="0" smtClean="0">
                <a:latin typeface="+mn-lt"/>
                <a:cs typeface="Franklin Gothic Book"/>
              </a:rPr>
            </a:br>
            <a:r>
              <a:rPr lang="en-US" sz="1800" kern="1000" spc="30" dirty="0" smtClean="0">
                <a:latin typeface="+mn-lt"/>
                <a:cs typeface="Franklin Gothic Book"/>
              </a:rPr>
              <a:t>problem with terms of employment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800" kern="1000" spc="30" dirty="0">
              <a:latin typeface="+mn-lt"/>
              <a:cs typeface="Franklin Gothic Book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b="1" i="1" kern="1000" spc="30" dirty="0" smtClean="0">
                <a:latin typeface="+mn-lt"/>
                <a:cs typeface="Franklin Gothic Book"/>
              </a:rPr>
              <a:t>Financial </a:t>
            </a:r>
            <a:r>
              <a:rPr lang="en-US" sz="2000" b="1" i="1" kern="1000" spc="30" dirty="0" smtClean="0">
                <a:latin typeface="+mn-lt"/>
                <a:cs typeface="Franklin Gothic Book"/>
              </a:rPr>
              <a:t>risks for </a:t>
            </a:r>
            <a:r>
              <a:rPr lang="en-US" sz="2000" b="1" i="1" kern="1000" spc="30" dirty="0" smtClean="0">
                <a:latin typeface="+mn-lt"/>
                <a:cs typeface="Franklin Gothic Book"/>
              </a:rPr>
              <a:t>institutes, universities and SMEs</a:t>
            </a:r>
            <a:endParaRPr lang="en-US" sz="2000" b="1" i="1" kern="1000" spc="30" dirty="0" smtClean="0">
              <a:latin typeface="+mn-lt"/>
              <a:cs typeface="Franklin Gothic Book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Cutting edge technology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800" kern="1000" spc="30" dirty="0">
              <a:latin typeface="+mn-lt"/>
              <a:cs typeface="Franklin Gothic Book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b="1" i="1" kern="1000" spc="30" dirty="0" smtClean="0">
                <a:latin typeface="+mn-lt"/>
                <a:cs typeface="Franklin Gothic Book"/>
              </a:rPr>
              <a:t>Legal boundary conditions</a:t>
            </a:r>
            <a:br>
              <a:rPr lang="en-US" sz="2000" b="1" i="1" kern="1000" spc="30" dirty="0" smtClean="0">
                <a:latin typeface="+mn-lt"/>
                <a:cs typeface="Franklin Gothic Book"/>
              </a:rPr>
            </a:br>
            <a:r>
              <a:rPr lang="en-US" sz="1800" kern="1000" spc="30" dirty="0" smtClean="0">
                <a:latin typeface="+mn-lt"/>
                <a:cs typeface="Franklin Gothic Book"/>
              </a:rPr>
              <a:t>Contracts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err="1">
                <a:latin typeface="+mn-lt"/>
                <a:cs typeface="Franklin Gothic Book"/>
              </a:rPr>
              <a:t>S</a:t>
            </a:r>
            <a:r>
              <a:rPr lang="en-US" sz="1800" kern="1000" spc="30" dirty="0" err="1" smtClean="0">
                <a:latin typeface="+mn-lt"/>
                <a:cs typeface="Franklin Gothic Book"/>
              </a:rPr>
              <a:t>econdment</a:t>
            </a:r>
            <a:endParaRPr lang="en-US" sz="1800" kern="1000" spc="30" dirty="0" smtClean="0">
              <a:latin typeface="+mn-lt"/>
              <a:cs typeface="Franklin Gothic Book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VAT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de-CH" sz="1800" kern="1000" spc="30" dirty="0" err="1" smtClean="0">
              <a:latin typeface="+mn-lt"/>
              <a:cs typeface="Franklin Gothic Book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874" y="836712"/>
            <a:ext cx="2562859" cy="144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836712"/>
            <a:ext cx="2880000" cy="144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3933352"/>
            <a:ext cx="4018089" cy="26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34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SI-Powerpoint-Master Calibri V2">
  <a:themeElements>
    <a:clrScheme name="Farbwelt des PSI">
      <a:dk1>
        <a:srgbClr val="000000"/>
      </a:dk1>
      <a:lt1>
        <a:srgbClr val="FFFFFF"/>
      </a:lt1>
      <a:dk2>
        <a:srgbClr val="000000"/>
      </a:dk2>
      <a:lt2>
        <a:srgbClr val="686868"/>
      </a:lt2>
      <a:accent1>
        <a:srgbClr val="FDCA00"/>
      </a:accent1>
      <a:accent2>
        <a:srgbClr val="EB5B00"/>
      </a:accent2>
      <a:accent3>
        <a:srgbClr val="C50006"/>
      </a:accent3>
      <a:accent4>
        <a:srgbClr val="7C204E"/>
      </a:accent4>
      <a:accent5>
        <a:srgbClr val="003B6E"/>
      </a:accent5>
      <a:accent6>
        <a:srgbClr val="197418"/>
      </a:accent6>
      <a:hlink>
        <a:srgbClr val="000000"/>
      </a:hlink>
      <a:folHlink>
        <a:srgbClr val="686868"/>
      </a:folHlink>
    </a:clrScheme>
    <a:fontScheme name="Georgia/Calibri">
      <a:majorFont>
        <a:latin typeface="Georgia"/>
        <a:ea typeface="ヒラギノ角ゴ Pro W3"/>
        <a:cs typeface="ヒラギノ角ゴ Pro W3"/>
      </a:majorFont>
      <a:minorFont>
        <a:latin typeface="Calibri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spcBef>
            <a:spcPts val="0"/>
          </a:spcBef>
          <a:defRPr sz="1800" kern="1000" spc="30" dirty="0" err="1" smtClean="0">
            <a:latin typeface="+mn-lt"/>
            <a:cs typeface="Franklin Gothic Book"/>
          </a:defRPr>
        </a:defPPr>
      </a:lstStyle>
    </a:txDef>
  </a:objectDefaults>
  <a:extraClrSchemeLst>
    <a:extraClrScheme>
      <a:clrScheme name="Farbwelt des PSI">
        <a:dk1>
          <a:srgbClr val="000000"/>
        </a:dk1>
        <a:lt1>
          <a:srgbClr val="FFFFFF"/>
        </a:lt1>
        <a:dk2>
          <a:srgbClr val="000000"/>
        </a:dk2>
        <a:lt2>
          <a:srgbClr val="686868"/>
        </a:lt2>
        <a:accent1>
          <a:srgbClr val="FDCA00"/>
        </a:accent1>
        <a:accent2>
          <a:srgbClr val="EB5B00"/>
        </a:accent2>
        <a:accent3>
          <a:srgbClr val="C50006"/>
        </a:accent3>
        <a:accent4>
          <a:srgbClr val="7C204E"/>
        </a:accent4>
        <a:accent5>
          <a:srgbClr val="003B6E"/>
        </a:accent5>
        <a:accent6>
          <a:srgbClr val="197418"/>
        </a:accent6>
        <a:hlink>
          <a:srgbClr val="000000"/>
        </a:hlink>
        <a:folHlink>
          <a:srgbClr val="68686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Grau 100%">
      <a:srgbClr val="505050"/>
    </a:custClr>
    <a:custClr name="Gelb 100%">
      <a:srgbClr val="FDCA00"/>
    </a:custClr>
    <a:custClr name="Orange 100%">
      <a:srgbClr val="EB5B00"/>
    </a:custClr>
    <a:custClr name="Rot 100%">
      <a:srgbClr val="C50006"/>
    </a:custClr>
    <a:custClr name="Braun 100%">
      <a:srgbClr val="85543A"/>
    </a:custClr>
    <a:custClr name="Olivgrün 100%">
      <a:srgbClr val="8F7111"/>
    </a:custClr>
    <a:custClr name="Hellgrün 100%">
      <a:srgbClr val="82911A"/>
    </a:custClr>
    <a:custClr name="Grün 100%">
      <a:srgbClr val="197418"/>
    </a:custClr>
    <a:custClr name="Violet 100%">
      <a:srgbClr val="7C204E"/>
    </a:custClr>
    <a:custClr name="Blau 100%">
      <a:srgbClr val="003B6E"/>
    </a:custClr>
    <a:custClr name="Grau 80%">
      <a:srgbClr val="686868"/>
    </a:custClr>
    <a:custClr name="Gelb 80%">
      <a:srgbClr val="FED43E"/>
    </a:custClr>
    <a:custClr name="Orange 80%">
      <a:srgbClr val="EE7B34"/>
    </a:custClr>
    <a:custClr name="Rot 80%">
      <a:srgbClr val="D04729"/>
    </a:custClr>
    <a:custClr name="Braun 80%">
      <a:srgbClr val="9A7059"/>
    </a:custClr>
    <a:custClr name="Olivgrün 80%">
      <a:srgbClr val="A48841"/>
    </a:custClr>
    <a:custClr name="Hellgrün 80%">
      <a:srgbClr val="9BA34C"/>
    </a:custClr>
    <a:custClr name="Grün 80%">
      <a:srgbClr val="518A42"/>
    </a:custClr>
    <a:custClr name="Violet 80%">
      <a:srgbClr val="914967"/>
    </a:custClr>
    <a:custClr name="Blau 80%">
      <a:srgbClr val="405583"/>
    </a:custClr>
    <a:custClr name="Grau 60%">
      <a:srgbClr val="969696"/>
    </a:custClr>
    <a:custClr name="Gelb 60%">
      <a:srgbClr val="FEDE74"/>
    </a:custClr>
    <a:custClr name="Orange 60%">
      <a:srgbClr val="F29E62"/>
    </a:custClr>
    <a:custClr name="Rot 60%">
      <a:srgbClr val="DA7252"/>
    </a:custClr>
    <a:custClr name="Braun 60%">
      <a:srgbClr val="B2917D"/>
    </a:custClr>
    <a:custClr name="Olivgrün 60%">
      <a:srgbClr val="BAA46A"/>
    </a:custClr>
    <a:custClr name="Hellgrün 60%">
      <a:srgbClr val="B5B874"/>
    </a:custClr>
    <a:custClr name="Grün 60%">
      <a:srgbClr val="7DA569"/>
    </a:custClr>
    <a:custClr name="Violet 60%">
      <a:srgbClr val="AA7084"/>
    </a:custClr>
    <a:custClr name="Blau 60%">
      <a:srgbClr val="69769E"/>
    </a:custClr>
    <a:custClr name="Grau 40%">
      <a:srgbClr val="B9B9B9"/>
    </a:custClr>
    <a:custClr name="Gelb 40%">
      <a:srgbClr val="FFEAA8"/>
    </a:custClr>
    <a:custClr name="Orange 40%">
      <a:srgbClr val="F6C096"/>
    </a:custClr>
    <a:custClr name="Rot 40%">
      <a:srgbClr val="E7A287"/>
    </a:custClr>
    <a:custClr name="Braun 40%">
      <a:srgbClr val="CAB5A6"/>
    </a:custClr>
    <a:custClr name="Olivgrün 40%">
      <a:srgbClr val="D0C19B"/>
    </a:custClr>
    <a:custClr name="Hellgrün 40%">
      <a:srgbClr val="CED0A4"/>
    </a:custClr>
    <a:custClr name="Grün 40%">
      <a:srgbClr val="A8C39A"/>
    </a:custClr>
    <a:custClr name="Violet 40%">
      <a:srgbClr val="C49FAA"/>
    </a:custClr>
    <a:custClr name="Blau 40%">
      <a:srgbClr val="989FBD"/>
    </a:custClr>
    <a:custClr name="Grau 20%">
      <a:srgbClr val="E5E5E5"/>
    </a:custClr>
    <a:custClr name="Gelb 20%">
      <a:srgbClr val="FFF5D6"/>
    </a:custClr>
    <a:custClr name="Orange 20%">
      <a:srgbClr val="FBE1CC"/>
    </a:custClr>
    <a:custClr name="Rot 20%">
      <a:srgbClr val="F3D2C2"/>
    </a:custClr>
    <a:custClr name="Braun 20%">
      <a:srgbClr val="E4D9D2"/>
    </a:custClr>
    <a:custClr name="Olivgrün 20%">
      <a:srgbClr val="E8E1CE"/>
    </a:custClr>
    <a:custClr name="Hellgrün 20%">
      <a:srgbClr val="E7E8D3"/>
    </a:custClr>
    <a:custClr name="Grün 20%">
      <a:srgbClr val="D4E2CE"/>
    </a:custClr>
    <a:custClr name="Violet 20%">
      <a:srgbClr val="E1D0D5"/>
    </a:custClr>
    <a:custClr name="Blau 20%">
      <a:srgbClr val="CBCFDF"/>
    </a:custClr>
  </a:custClrLst>
</a:theme>
</file>

<file path=ppt/theme/theme2.xml><?xml version="1.0" encoding="utf-8"?>
<a:theme xmlns:a="http://schemas.openxmlformats.org/drawingml/2006/main" name="1_PSI-Powerpoint-Master Calibri V2">
  <a:themeElements>
    <a:clrScheme name="Farbwelt des PSI">
      <a:dk1>
        <a:srgbClr val="000000"/>
      </a:dk1>
      <a:lt1>
        <a:srgbClr val="FFFFFF"/>
      </a:lt1>
      <a:dk2>
        <a:srgbClr val="000000"/>
      </a:dk2>
      <a:lt2>
        <a:srgbClr val="686868"/>
      </a:lt2>
      <a:accent1>
        <a:srgbClr val="FDCA00"/>
      </a:accent1>
      <a:accent2>
        <a:srgbClr val="EB5B00"/>
      </a:accent2>
      <a:accent3>
        <a:srgbClr val="C50006"/>
      </a:accent3>
      <a:accent4>
        <a:srgbClr val="7C204E"/>
      </a:accent4>
      <a:accent5>
        <a:srgbClr val="003B6E"/>
      </a:accent5>
      <a:accent6>
        <a:srgbClr val="197418"/>
      </a:accent6>
      <a:hlink>
        <a:srgbClr val="000000"/>
      </a:hlink>
      <a:folHlink>
        <a:srgbClr val="686868"/>
      </a:folHlink>
    </a:clrScheme>
    <a:fontScheme name="Georgia/Calibri">
      <a:majorFont>
        <a:latin typeface="Georgia"/>
        <a:ea typeface="ヒラギノ角ゴ Pro W3"/>
        <a:cs typeface="ヒラギノ角ゴ Pro W3"/>
      </a:majorFont>
      <a:minorFont>
        <a:latin typeface="Calibri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spcBef>
            <a:spcPts val="0"/>
          </a:spcBef>
          <a:defRPr sz="1800" kern="1000" spc="30" dirty="0" err="1" smtClean="0">
            <a:latin typeface="+mn-lt"/>
            <a:cs typeface="Franklin Gothic Book"/>
          </a:defRPr>
        </a:defPPr>
      </a:lstStyle>
    </a:txDef>
  </a:objectDefaults>
  <a:extraClrSchemeLst>
    <a:extraClrScheme>
      <a:clrScheme name="Farbwelt des PSI">
        <a:dk1>
          <a:srgbClr val="000000"/>
        </a:dk1>
        <a:lt1>
          <a:srgbClr val="FFFFFF"/>
        </a:lt1>
        <a:dk2>
          <a:srgbClr val="000000"/>
        </a:dk2>
        <a:lt2>
          <a:srgbClr val="686868"/>
        </a:lt2>
        <a:accent1>
          <a:srgbClr val="FDCA00"/>
        </a:accent1>
        <a:accent2>
          <a:srgbClr val="EB5B00"/>
        </a:accent2>
        <a:accent3>
          <a:srgbClr val="C50006"/>
        </a:accent3>
        <a:accent4>
          <a:srgbClr val="7C204E"/>
        </a:accent4>
        <a:accent5>
          <a:srgbClr val="003B6E"/>
        </a:accent5>
        <a:accent6>
          <a:srgbClr val="197418"/>
        </a:accent6>
        <a:hlink>
          <a:srgbClr val="000000"/>
        </a:hlink>
        <a:folHlink>
          <a:srgbClr val="68686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Grau 100%">
      <a:srgbClr val="505050"/>
    </a:custClr>
    <a:custClr name="Gelb 100%">
      <a:srgbClr val="FDCA00"/>
    </a:custClr>
    <a:custClr name="Orange 100%">
      <a:srgbClr val="EB5B00"/>
    </a:custClr>
    <a:custClr name="Rot 100%">
      <a:srgbClr val="C50006"/>
    </a:custClr>
    <a:custClr name="Braun 100%">
      <a:srgbClr val="85543A"/>
    </a:custClr>
    <a:custClr name="Olivgrün 100%">
      <a:srgbClr val="8F7111"/>
    </a:custClr>
    <a:custClr name="Hellgrün 100%">
      <a:srgbClr val="82911A"/>
    </a:custClr>
    <a:custClr name="Grün 100%">
      <a:srgbClr val="197418"/>
    </a:custClr>
    <a:custClr name="Violet 100%">
      <a:srgbClr val="7C204E"/>
    </a:custClr>
    <a:custClr name="Blau 100%">
      <a:srgbClr val="003B6E"/>
    </a:custClr>
    <a:custClr name="Grau 80%">
      <a:srgbClr val="686868"/>
    </a:custClr>
    <a:custClr name="Gelb 80%">
      <a:srgbClr val="FED43E"/>
    </a:custClr>
    <a:custClr name="Orange 80%">
      <a:srgbClr val="EE7B34"/>
    </a:custClr>
    <a:custClr name="Rot 80%">
      <a:srgbClr val="D04729"/>
    </a:custClr>
    <a:custClr name="Braun 80%">
      <a:srgbClr val="9A7059"/>
    </a:custClr>
    <a:custClr name="Olivgrün 80%">
      <a:srgbClr val="A48841"/>
    </a:custClr>
    <a:custClr name="Hellgrün 80%">
      <a:srgbClr val="9BA34C"/>
    </a:custClr>
    <a:custClr name="Grün 80%">
      <a:srgbClr val="518A42"/>
    </a:custClr>
    <a:custClr name="Violet 80%">
      <a:srgbClr val="914967"/>
    </a:custClr>
    <a:custClr name="Blau 80%">
      <a:srgbClr val="405583"/>
    </a:custClr>
    <a:custClr name="Grau 60%">
      <a:srgbClr val="969696"/>
    </a:custClr>
    <a:custClr name="Gelb 60%">
      <a:srgbClr val="FEDE74"/>
    </a:custClr>
    <a:custClr name="Orange 60%">
      <a:srgbClr val="F29E62"/>
    </a:custClr>
    <a:custClr name="Rot 60%">
      <a:srgbClr val="DA7252"/>
    </a:custClr>
    <a:custClr name="Braun 60%">
      <a:srgbClr val="B2917D"/>
    </a:custClr>
    <a:custClr name="Olivgrün 60%">
      <a:srgbClr val="BAA46A"/>
    </a:custClr>
    <a:custClr name="Hellgrün 60%">
      <a:srgbClr val="B5B874"/>
    </a:custClr>
    <a:custClr name="Grün 60%">
      <a:srgbClr val="7DA569"/>
    </a:custClr>
    <a:custClr name="Violet 60%">
      <a:srgbClr val="AA7084"/>
    </a:custClr>
    <a:custClr name="Blau 60%">
      <a:srgbClr val="69769E"/>
    </a:custClr>
    <a:custClr name="Grau 40%">
      <a:srgbClr val="B9B9B9"/>
    </a:custClr>
    <a:custClr name="Gelb 40%">
      <a:srgbClr val="FFEAA8"/>
    </a:custClr>
    <a:custClr name="Orange 40%">
      <a:srgbClr val="F6C096"/>
    </a:custClr>
    <a:custClr name="Rot 40%">
      <a:srgbClr val="E7A287"/>
    </a:custClr>
    <a:custClr name="Braun 40%">
      <a:srgbClr val="CAB5A6"/>
    </a:custClr>
    <a:custClr name="Olivgrün 40%">
      <a:srgbClr val="D0C19B"/>
    </a:custClr>
    <a:custClr name="Hellgrün 40%">
      <a:srgbClr val="CED0A4"/>
    </a:custClr>
    <a:custClr name="Grün 40%">
      <a:srgbClr val="A8C39A"/>
    </a:custClr>
    <a:custClr name="Violet 40%">
      <a:srgbClr val="C49FAA"/>
    </a:custClr>
    <a:custClr name="Blau 40%">
      <a:srgbClr val="989FBD"/>
    </a:custClr>
    <a:custClr name="Grau 20%">
      <a:srgbClr val="E5E5E5"/>
    </a:custClr>
    <a:custClr name="Gelb 20%">
      <a:srgbClr val="FFF5D6"/>
    </a:custClr>
    <a:custClr name="Orange 20%">
      <a:srgbClr val="FBE1CC"/>
    </a:custClr>
    <a:custClr name="Rot 20%">
      <a:srgbClr val="F3D2C2"/>
    </a:custClr>
    <a:custClr name="Braun 20%">
      <a:srgbClr val="E4D9D2"/>
    </a:custClr>
    <a:custClr name="Olivgrün 20%">
      <a:srgbClr val="E8E1CE"/>
    </a:custClr>
    <a:custClr name="Hellgrün 20%">
      <a:srgbClr val="E7E8D3"/>
    </a:custClr>
    <a:custClr name="Grün 20%">
      <a:srgbClr val="D4E2CE"/>
    </a:custClr>
    <a:custClr name="Violet 20%">
      <a:srgbClr val="E1D0D5"/>
    </a:custClr>
    <a:custClr name="Blau 20%">
      <a:srgbClr val="CBCFDF"/>
    </a:custClr>
  </a:custClrLst>
</a:theme>
</file>

<file path=ppt/theme/theme3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PSI-Powerpoint-Master Calibri V2</Template>
  <TotalTime>0</TotalTime>
  <Words>447</Words>
  <Application>Microsoft Office PowerPoint</Application>
  <PresentationFormat>On-screen Show (4:3)</PresentationFormat>
  <Paragraphs>132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23" baseType="lpstr">
      <vt:lpstr>ＭＳ Ｐゴシック</vt:lpstr>
      <vt:lpstr>Arial</vt:lpstr>
      <vt:lpstr>Arial Narrow</vt:lpstr>
      <vt:lpstr>Calibri</vt:lpstr>
      <vt:lpstr>Franklin Gothic Book</vt:lpstr>
      <vt:lpstr>Georgia</vt:lpstr>
      <vt:lpstr>Rockwell</vt:lpstr>
      <vt:lpstr>Symbol</vt:lpstr>
      <vt:lpstr>Times</vt:lpstr>
      <vt:lpstr>Wingdings</vt:lpstr>
      <vt:lpstr>ヒラギノ角ゴ Pro W3</vt:lpstr>
      <vt:lpstr>PSI-Powerpoint-Master Calibri V2</vt:lpstr>
      <vt:lpstr>1_PSI-Powerpoint-Master Calibri V2</vt:lpstr>
      <vt:lpstr>ESS Core Powerpoint</vt:lpstr>
      <vt:lpstr>Swiss In-Kind contributions to ESS</vt:lpstr>
      <vt:lpstr>Paul Scherrer Institute – ETH Organisation</vt:lpstr>
      <vt:lpstr>SINQ 2019:  - state-of-the-art user facility guide upgrade program ongoing - 18 instruments     - 120-150 publications per year </vt:lpstr>
      <vt:lpstr>PowerPoint Presentation</vt:lpstr>
      <vt:lpstr>Switzerland: Projects and Budget Contributions to ESS-NSS (+): </vt:lpstr>
      <vt:lpstr>PowerPoint Presentation</vt:lpstr>
      <vt:lpstr>PowerPoint Presentation</vt:lpstr>
      <vt:lpstr>PowerPoint Presentation</vt:lpstr>
      <vt:lpstr>PowerPoint Presentation</vt:lpstr>
    </vt:vector>
  </TitlesOfParts>
  <Company>Paul Scherrer Institut [PSI.CH]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Aktueller Power Point Vortrag  «Das PSI in Kürze»</dc:title>
  <dc:creator>Paul Scherrer Instiut</dc:creator>
  <cp:lastModifiedBy>Niedermayer Christof</cp:lastModifiedBy>
  <cp:revision>320</cp:revision>
  <cp:lastPrinted>2019-04-17T05:58:40Z</cp:lastPrinted>
  <dcterms:created xsi:type="dcterms:W3CDTF">2015-06-09T12:31:54Z</dcterms:created>
  <dcterms:modified xsi:type="dcterms:W3CDTF">2019-06-24T05:10:07Z</dcterms:modified>
</cp:coreProperties>
</file>