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530" r:id="rId5"/>
    <p:sldMasterId id="2147483684" r:id="rId6"/>
  </p:sldMasterIdLst>
  <p:notesMasterIdLst>
    <p:notesMasterId r:id="rId15"/>
  </p:notesMasterIdLst>
  <p:sldIdLst>
    <p:sldId id="405" r:id="rId7"/>
    <p:sldId id="258" r:id="rId8"/>
    <p:sldId id="261" r:id="rId9"/>
    <p:sldId id="407" r:id="rId10"/>
    <p:sldId id="408" r:id="rId11"/>
    <p:sldId id="409" r:id="rId12"/>
    <p:sldId id="410" r:id="rId13"/>
    <p:sldId id="411" r:id="rId1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32E0B74-4D84-4640-8875-6341B76F2D71}">
          <p14:sldIdLst>
            <p14:sldId id="405"/>
            <p14:sldId id="258"/>
            <p14:sldId id="261"/>
            <p14:sldId id="407"/>
            <p14:sldId id="408"/>
            <p14:sldId id="409"/>
            <p14:sldId id="410"/>
            <p14:sldId id="4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00" autoAdjust="0"/>
    <p:restoredTop sz="94700" autoAdjust="0"/>
  </p:normalViewPr>
  <p:slideViewPr>
    <p:cSldViewPr>
      <p:cViewPr varScale="1">
        <p:scale>
          <a:sx n="131" d="100"/>
          <a:sy n="131" d="100"/>
        </p:scale>
        <p:origin x="5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D23E8B7-8311-43FF-867E-1B5B431779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4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2019-05-27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9"/>
            <a:ext cx="1656184" cy="886059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363"/>
            <a:ext cx="9144000" cy="64735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55577" y="1052736"/>
            <a:ext cx="3816424" cy="360040"/>
          </a:xfr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lang="en-GB" sz="2000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716016" y="1052736"/>
            <a:ext cx="3816424" cy="360040"/>
          </a:xfr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lang="en-GB" sz="2000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55577" y="1412107"/>
            <a:ext cx="3816424" cy="41044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16016" y="1412776"/>
            <a:ext cx="3816424" cy="41044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880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6" y="188640"/>
            <a:ext cx="9144000" cy="79136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266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49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2019-05-27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2019-05-27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9"/>
            <a:ext cx="1359826" cy="727507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2019-05-27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Font typeface="Proxima Nova"/>
              <a:buNone/>
              <a:defRPr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SzPts val="2800"/>
              <a:buFont typeface="Proxima Nova"/>
              <a:buNone/>
              <a:defRPr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SzPts val="2800"/>
              <a:buFont typeface="Proxima Nova"/>
              <a:buNone/>
              <a:defRPr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SzPts val="2800"/>
              <a:buFont typeface="Proxima Nova"/>
              <a:buNone/>
              <a:defRPr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SzPts val="2800"/>
              <a:buFont typeface="Proxima Nova"/>
              <a:buNone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SzPts val="2800"/>
              <a:buFont typeface="Proxima Nova"/>
              <a:buNone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SzPts val="2800"/>
              <a:buFont typeface="Proxima Nova"/>
              <a:buNone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SzPts val="2800"/>
              <a:buFont typeface="Proxima Nova"/>
              <a:buNone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>
                <a:latin typeface="Proxima Nova"/>
                <a:ea typeface="Proxima Nova"/>
                <a:cs typeface="Proxima Nova"/>
                <a:sym typeface="Proxima Nova"/>
              </a:rPr>
              <a:pPr>
                <a:spcBef>
                  <a:spcPts val="0"/>
                </a:spcBef>
              </a:pPr>
              <a:t>‹#›</a:t>
            </a:fld>
            <a:endParaRPr lang="en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72103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38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41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6" y="188640"/>
            <a:ext cx="9144000" cy="79136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55576" y="1124744"/>
            <a:ext cx="7777237" cy="4391819"/>
          </a:xfrm>
        </p:spPr>
        <p:txBody>
          <a:bodyPr/>
          <a:lstStyle>
            <a:lvl1pPr>
              <a:defRPr i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71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83568" y="1196752"/>
            <a:ext cx="7992120" cy="424837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96" y="188640"/>
            <a:ext cx="9144000" cy="79136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00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7139136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2019-05-27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534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1" r:id="rId1"/>
    <p:sldLayoutId id="2147484532" r:id="rId2"/>
    <p:sldLayoutId id="2147484533" r:id="rId3"/>
    <p:sldLayoutId id="2147484534" r:id="rId4"/>
    <p:sldLayoutId id="2147484535" r:id="rId5"/>
    <p:sldLayoutId id="2147484536" r:id="rId6"/>
  </p:sldLayoutIdLst>
  <p:hf hdr="0" ftr="0" dt="0"/>
  <p:txStyles>
    <p:titleStyle>
      <a:lvl1pPr algn="l" defTabSz="914319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884" indent="-285725" algn="l" defTabSz="914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2899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05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21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7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7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6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8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8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682" y="6043631"/>
            <a:ext cx="2747060" cy="596286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537494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</p:txBody>
      </p:sp>
      <p:pic>
        <p:nvPicPr>
          <p:cNvPr id="5127" name="Picture 7" descr="ESS_Logo_Frugal_Blue_cmyk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8164"/>
            <a:ext cx="1368152" cy="73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746648" y="634177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55968" y="6486525"/>
            <a:ext cx="688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4" r:id="rId2"/>
    <p:sldLayoutId id="2147484526" r:id="rId3"/>
    <p:sldLayoutId id="2147484529" r:id="rId4"/>
    <p:sldLayoutId id="2147484527" r:id="rId5"/>
    <p:sldLayoutId id="2147484528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antidproject.org/nightly/algorithms/FilterByTime-v1.html" TargetMode="External"/><Relationship Id="rId2" Type="http://schemas.openxmlformats.org/officeDocument/2006/relationships/hyperlink" Target="https://docs.mantidproject.org/nightly/algorithms/LoadEventNexus-v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mantidproject.org/nightly/algorithms/FilterByLogValue-v1.html" TargetMode="External"/><Relationship Id="rId4" Type="http://schemas.openxmlformats.org/officeDocument/2006/relationships/hyperlink" Target="https://docs.mantidproject.org/nightly/algorithms/FilterBadPulses-v1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antidproject.org/nightly/algorithms/FilterEvents-v1.html" TargetMode="External"/><Relationship Id="rId2" Type="http://schemas.openxmlformats.org/officeDocument/2006/relationships/hyperlink" Target="https://docs.mantidproject.org/nightly/algorithms/GenerateEventsFilter-v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Mantid Workshop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50713" y="3574263"/>
            <a:ext cx="6400800" cy="175260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>
                <a:solidFill>
                  <a:schemeClr val="bg1"/>
                </a:solidFill>
              </a:rPr>
              <a:t>Events Filtering</a:t>
            </a:r>
          </a:p>
          <a:p>
            <a:endParaRPr lang="en-GB" dirty="0"/>
          </a:p>
          <a:p>
            <a:endParaRPr lang="en-GB" dirty="0"/>
          </a:p>
          <a:p>
            <a:endParaRPr lang="en-GB" sz="2000" dirty="0"/>
          </a:p>
        </p:txBody>
      </p:sp>
      <p:sp>
        <p:nvSpPr>
          <p:cNvPr id="4" name="Subtitle 5"/>
          <p:cNvSpPr txBox="1">
            <a:spLocks/>
          </p:cNvSpPr>
          <p:nvPr/>
        </p:nvSpPr>
        <p:spPr>
          <a:xfrm>
            <a:off x="1360499" y="4941168"/>
            <a:ext cx="6400800" cy="17526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>
            <a:lvl1pPr marL="0" indent="0" algn="ctr" defTabSz="91431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0" indent="0" algn="ctr" defTabSz="91431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19" indent="0" algn="ctr" defTabSz="91431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79" indent="0" algn="ctr" defTabSz="91431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39" indent="0" algn="ctr" defTabSz="91431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98" indent="0" algn="ctr" defTabSz="91431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58" indent="0" algn="ctr" defTabSz="91431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17" indent="0" algn="ctr" defTabSz="91431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77" indent="0" algn="ctr" defTabSz="91431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GB" dirty="0"/>
          </a:p>
          <a:p>
            <a:pPr fontAlgn="auto">
              <a:spcAft>
                <a:spcPts val="0"/>
              </a:spcAft>
            </a:pPr>
            <a:endParaRPr lang="en-GB" dirty="0"/>
          </a:p>
          <a:p>
            <a:pPr fontAlgn="auto">
              <a:spcAft>
                <a:spcPts val="0"/>
              </a:spcAft>
            </a:pPr>
            <a:endParaRPr lang="en-GB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39"/>
    </mc:Choice>
    <mc:Fallback xmlns="">
      <p:transition spd="slow" advTm="2373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>
            <a:extLst>
              <a:ext uri="{FF2B5EF4-FFF2-40B4-BE49-F238E27FC236}">
                <a16:creationId xmlns:a16="http://schemas.microsoft.com/office/drawing/2014/main" id="{5E37688F-45CA-714F-BEAB-DAA16417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25" y="177800"/>
            <a:ext cx="8229600" cy="496888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Quick Tutorial on Events</a:t>
            </a:r>
          </a:p>
        </p:txBody>
      </p:sp>
      <p:sp>
        <p:nvSpPr>
          <p:cNvPr id="7170" name="TextBox 4">
            <a:extLst>
              <a:ext uri="{FF2B5EF4-FFF2-40B4-BE49-F238E27FC236}">
                <a16:creationId xmlns:a16="http://schemas.microsoft.com/office/drawing/2014/main" id="{72B2A8AB-9649-AD4C-B083-7ABA5D9A4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914400"/>
            <a:ext cx="5008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en-US" altLang="en-US"/>
              <a:t>Event specifies “when” and “where”</a:t>
            </a:r>
          </a:p>
        </p:txBody>
      </p:sp>
      <p:sp>
        <p:nvSpPr>
          <p:cNvPr id="7171" name="TextBox 5">
            <a:extLst>
              <a:ext uri="{FF2B5EF4-FFF2-40B4-BE49-F238E27FC236}">
                <a16:creationId xmlns:a16="http://schemas.microsoft.com/office/drawing/2014/main" id="{150EAF5E-01ED-DE4F-9758-988599C9E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352800"/>
            <a:ext cx="6861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en-US" altLang="en-US"/>
              <a:t>Time-of-flight – time for the neutron to travel from</a:t>
            </a:r>
          </a:p>
          <a:p>
            <a:pPr eaLnBrk="1" hangingPunct="1"/>
            <a:r>
              <a:rPr lang="en-US" altLang="en-US"/>
              <a:t>moderator to the detector</a:t>
            </a:r>
          </a:p>
        </p:txBody>
      </p:sp>
      <p:sp>
        <p:nvSpPr>
          <p:cNvPr id="7172" name="TextBox 6">
            <a:extLst>
              <a:ext uri="{FF2B5EF4-FFF2-40B4-BE49-F238E27FC236}">
                <a16:creationId xmlns:a16="http://schemas.microsoft.com/office/drawing/2014/main" id="{3C5617DA-11C5-C44D-9128-44C022FEE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267200"/>
            <a:ext cx="6772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en-US" altLang="en-US"/>
              <a:t>Pulse time – when the proton pulse happened in </a:t>
            </a:r>
          </a:p>
          <a:p>
            <a:pPr eaLnBrk="1" hangingPunct="1"/>
            <a:r>
              <a:rPr lang="en-US" altLang="en-US"/>
              <a:t>absolute time</a:t>
            </a:r>
          </a:p>
        </p:txBody>
      </p:sp>
      <p:sp>
        <p:nvSpPr>
          <p:cNvPr id="7173" name="TextBox 7">
            <a:extLst>
              <a:ext uri="{FF2B5EF4-FFF2-40B4-BE49-F238E27FC236}">
                <a16:creationId xmlns:a16="http://schemas.microsoft.com/office/drawing/2014/main" id="{5ABFBABE-DC2A-564B-92A5-9A32E8A39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096000"/>
            <a:ext cx="6583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en-US" altLang="en-US"/>
              <a:t>Pixel id – integer identifier for the detector pixel</a:t>
            </a:r>
          </a:p>
        </p:txBody>
      </p:sp>
      <p:pic>
        <p:nvPicPr>
          <p:cNvPr id="7175" name="Picture 9" descr="ac3f_pop_quiz_clockjpg.jpeg">
            <a:extLst>
              <a:ext uri="{FF2B5EF4-FFF2-40B4-BE49-F238E27FC236}">
                <a16:creationId xmlns:a16="http://schemas.microsoft.com/office/drawing/2014/main" id="{D936EC65-5B66-FC4E-8762-C0A380D97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225583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68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00F12D84-08D3-B548-8CDB-6F63303E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25" y="177800"/>
            <a:ext cx="8229600" cy="496888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Just in Time Histogramming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6746DB-1D6B-0544-B52D-E5C7BD162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7010400" cy="533400"/>
          </a:xfrm>
          <a:prstGeom prst="rect">
            <a:avLst/>
          </a:prstGeom>
          <a:solidFill>
            <a:srgbClr val="AFFFDA"/>
          </a:solidFill>
          <a:ln w="9525">
            <a:solidFill>
              <a:srgbClr val="00361D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</a:rPr>
              <a:t>30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71A3CAC-31DB-E14A-AD48-06035A09471C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86200"/>
            <a:ext cx="7010400" cy="533400"/>
            <a:chOff x="1219200" y="2667000"/>
            <a:chExt cx="7010400" cy="533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C142F5-0419-D544-A74A-4C3814596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200" y="2667000"/>
              <a:ext cx="3505200" cy="533400"/>
            </a:xfrm>
            <a:prstGeom prst="rect">
              <a:avLst/>
            </a:prstGeom>
            <a:solidFill>
              <a:srgbClr val="AFFFDA"/>
            </a:solidFill>
            <a:ln w="9525">
              <a:solidFill>
                <a:srgbClr val="00361D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2"/>
                  </a:solidFill>
                  <a:latin typeface="+mn-lt"/>
                  <a:ea typeface="+mn-ea"/>
                </a:rPr>
                <a:t>24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3401931-B5A5-664F-A54E-F6F477685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400" y="2667000"/>
              <a:ext cx="3505200" cy="533400"/>
            </a:xfrm>
            <a:prstGeom prst="rect">
              <a:avLst/>
            </a:prstGeom>
            <a:solidFill>
              <a:srgbClr val="AFFFDA"/>
            </a:solidFill>
            <a:ln w="9525">
              <a:solidFill>
                <a:srgbClr val="00361D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2"/>
                  </a:solidFill>
                  <a:latin typeface="+mn-lt"/>
                  <a:ea typeface="+mn-ea"/>
                </a:rPr>
                <a:t>6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65FFA36-861C-8E42-B61D-49E933E6D5A7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5029200"/>
            <a:ext cx="7010400" cy="533400"/>
            <a:chOff x="1219200" y="3810000"/>
            <a:chExt cx="7010400" cy="533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952759-137B-0142-9196-AA1E10E54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200" y="3810000"/>
              <a:ext cx="1752600" cy="533400"/>
            </a:xfrm>
            <a:prstGeom prst="rect">
              <a:avLst/>
            </a:prstGeom>
            <a:solidFill>
              <a:srgbClr val="AFFFDA"/>
            </a:solidFill>
            <a:ln w="9525">
              <a:solidFill>
                <a:srgbClr val="00361D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2"/>
                  </a:solidFill>
                  <a:latin typeface="+mn-lt"/>
                  <a:ea typeface="+mn-ea"/>
                </a:rPr>
                <a:t>8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75AF53C-39E0-704E-8123-99FB0D208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0" y="3810000"/>
              <a:ext cx="1752600" cy="533400"/>
            </a:xfrm>
            <a:prstGeom prst="rect">
              <a:avLst/>
            </a:prstGeom>
            <a:solidFill>
              <a:srgbClr val="AFFFDA"/>
            </a:solidFill>
            <a:ln w="9525">
              <a:solidFill>
                <a:srgbClr val="00361D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2"/>
                  </a:solidFill>
                  <a:latin typeface="+mn-lt"/>
                  <a:ea typeface="+mn-ea"/>
                </a:rPr>
                <a:t>16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A9955F-0248-8145-8535-54012DBDF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400" y="3810000"/>
              <a:ext cx="1752600" cy="533400"/>
            </a:xfrm>
            <a:prstGeom prst="rect">
              <a:avLst/>
            </a:prstGeom>
            <a:solidFill>
              <a:srgbClr val="AFFFDA"/>
            </a:solidFill>
            <a:ln w="9525">
              <a:solidFill>
                <a:srgbClr val="00361D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2"/>
                  </a:solidFill>
                  <a:latin typeface="+mn-lt"/>
                  <a:ea typeface="+mn-ea"/>
                </a:rPr>
                <a:t>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8B99855-E8DF-B04F-AD00-0A9BFFA18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7000" y="3810000"/>
              <a:ext cx="1752600" cy="533400"/>
            </a:xfrm>
            <a:prstGeom prst="rect">
              <a:avLst/>
            </a:prstGeom>
            <a:solidFill>
              <a:srgbClr val="AFFFDA"/>
            </a:solidFill>
            <a:ln w="9525">
              <a:solidFill>
                <a:srgbClr val="00361D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2"/>
                  </a:solidFill>
                  <a:latin typeface="+mn-lt"/>
                  <a:ea typeface="+mn-ea"/>
                </a:rPr>
                <a:t>4</a:t>
              </a: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A8521D18-D6D9-6B48-A30B-CC1B6457A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828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D3CB85E-3649-7143-885C-AB2EDCB25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BCFC8A7-26A4-C146-B406-4A987D1A9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70F2CA1-015C-8A47-83CB-2FE7E4C40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057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22BCA92-2981-DE4B-862E-4F4B5FF45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86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6C37B44-D0EE-3E43-8695-31453F0CD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8C6C131-D70C-F54D-96F3-476879BE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057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B143CA5-905C-0B44-BF8E-589E8DA2E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133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BF03210-8836-644A-89B0-22D720965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752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B8844C8-0C04-D44E-AD2F-47296265F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DAB4EEB-EAA9-C54A-9AFA-98112BA2B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752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0005E13-FBB0-BA43-92A7-87FE3DEBA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828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EF1DAE2-F655-FD42-A6A5-6612B7AE8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752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EAB6255-8E54-CE47-8D01-4FFD839D6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2B270FD-190E-A64B-A05E-C5F1C4F27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905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93F47A8-C1F4-5045-9B89-702869A3D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905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CA39AC7-F2F1-604D-8580-DDF41C088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981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12EB8B9-31A8-2D4D-89C6-4A89E2843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752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5EB6718-EC35-5B49-9D5D-113360F18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76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848C334-3729-154F-8DC1-BDBEC0CB1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3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CE2C1C5-B6DA-7B4C-9C79-554B3F9E0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00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7ABFC19-E8A9-B94E-ABAF-955FCCBAE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981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005EE1B-0B21-9B46-BC84-7E6BE6406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057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2A34FA8-050C-E84B-898E-1D7B811B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362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9AEE6C8-0FAA-C24E-81B9-B57C23990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362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072022D-CDC9-5646-8723-0DEC93E30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447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B3AED3A-747C-DE4E-8FEE-3329814E5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05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DC724CD-E5AC-6449-945E-574654689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447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33A9295-1B16-C64D-93BE-7C6C9D54B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438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26DE8F1-6703-904A-AED7-A0BC166E3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752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85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31027-751D-834E-A008-0B7332C5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Event To Mantid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3039E-CBE8-3C4F-B82F-754047DA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14CD2C-AC57-1A47-A04B-52B7729FC560}"/>
              </a:ext>
            </a:extLst>
          </p:cNvPr>
          <p:cNvSpPr txBox="1"/>
          <p:nvPr/>
        </p:nvSpPr>
        <p:spPr>
          <a:xfrm>
            <a:off x="4724400" y="1858963"/>
            <a:ext cx="36576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u="sng" dirty="0" err="1">
                <a:latin typeface="Courier"/>
                <a:ea typeface="ヒラギノ角ゴ Pro W3" charset="0"/>
                <a:cs typeface="Courier"/>
              </a:rPr>
              <a:t>RawEvent</a:t>
            </a:r>
            <a:endParaRPr lang="en-US" dirty="0">
              <a:latin typeface="Courier"/>
              <a:ea typeface="ヒラギノ角ゴ Pro W3" charset="0"/>
              <a:cs typeface="Courier"/>
            </a:endParaRPr>
          </a:p>
          <a:p>
            <a:pPr>
              <a:defRPr/>
            </a:pPr>
            <a:r>
              <a:rPr lang="en-US" dirty="0">
                <a:latin typeface="Courier"/>
                <a:ea typeface="ヒラギノ角ゴ Pro W3" charset="0"/>
                <a:cs typeface="Courier"/>
              </a:rPr>
              <a:t>16 byte</a:t>
            </a:r>
            <a:endParaRPr lang="en-US" u="sng" dirty="0">
              <a:latin typeface="Courier"/>
              <a:ea typeface="ヒラギノ角ゴ Pro W3" charset="0"/>
              <a:cs typeface="Courier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 err="1">
                <a:latin typeface="Courier"/>
                <a:ea typeface="ヒラギノ角ゴ Pro W3" charset="0"/>
                <a:cs typeface="Courier"/>
              </a:rPr>
              <a:t>tof</a:t>
            </a:r>
            <a:r>
              <a:rPr lang="en-US" dirty="0">
                <a:latin typeface="Courier"/>
                <a:ea typeface="ヒラギノ角ゴ Pro W3" charset="0"/>
                <a:cs typeface="Courier"/>
              </a:rPr>
              <a:t> (double)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err="1">
                <a:latin typeface="Courier"/>
                <a:ea typeface="ヒラギノ角ゴ Pro W3" charset="0"/>
                <a:cs typeface="Courier"/>
              </a:rPr>
              <a:t>pulsetime</a:t>
            </a:r>
            <a:r>
              <a:rPr lang="en-US" dirty="0">
                <a:latin typeface="Courier"/>
                <a:ea typeface="ヒラギノ角ゴ Pro W3" charset="0"/>
                <a:cs typeface="Courier"/>
              </a:rPr>
              <a:t> (int64)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949DF8-0C6E-9246-8157-D473527BABAC}"/>
              </a:ext>
            </a:extLst>
          </p:cNvPr>
          <p:cNvSpPr txBox="1"/>
          <p:nvPr/>
        </p:nvSpPr>
        <p:spPr>
          <a:xfrm>
            <a:off x="228600" y="3200400"/>
            <a:ext cx="4191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u="sng" dirty="0" err="1">
                <a:latin typeface="Courier"/>
                <a:ea typeface="ヒラギノ角ゴ Pro W3" charset="0"/>
                <a:cs typeface="Courier"/>
              </a:rPr>
              <a:t>WeightedEvent</a:t>
            </a:r>
            <a:endParaRPr lang="en-US" dirty="0">
              <a:latin typeface="Courier"/>
              <a:ea typeface="ヒラギノ角ゴ Pro W3" charset="0"/>
              <a:cs typeface="Courier"/>
            </a:endParaRPr>
          </a:p>
          <a:p>
            <a:pPr>
              <a:defRPr/>
            </a:pPr>
            <a:r>
              <a:rPr lang="en-US" dirty="0">
                <a:latin typeface="Courier"/>
                <a:ea typeface="ヒラギノ角ゴ Pro W3" charset="0"/>
                <a:cs typeface="Courier"/>
              </a:rPr>
              <a:t>24 byte</a:t>
            </a:r>
            <a:endParaRPr lang="en-US" u="sng" dirty="0">
              <a:latin typeface="Courier"/>
              <a:ea typeface="ヒラギノ角ゴ Pro W3" charset="0"/>
              <a:cs typeface="Courier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 err="1">
                <a:latin typeface="Courier"/>
                <a:ea typeface="ヒラギノ角ゴ Pro W3" charset="0"/>
                <a:cs typeface="Courier"/>
              </a:rPr>
              <a:t>tof</a:t>
            </a:r>
            <a:r>
              <a:rPr lang="en-US" dirty="0">
                <a:latin typeface="Courier"/>
                <a:ea typeface="ヒラギノ角ゴ Pro W3" charset="0"/>
                <a:cs typeface="Courier"/>
              </a:rPr>
              <a:t> (double)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err="1">
                <a:latin typeface="Courier"/>
                <a:ea typeface="ヒラギノ角ゴ Pro W3" charset="0"/>
                <a:cs typeface="Courier"/>
              </a:rPr>
              <a:t>pulsetime</a:t>
            </a:r>
            <a:r>
              <a:rPr lang="en-US" dirty="0">
                <a:latin typeface="Courier"/>
                <a:ea typeface="ヒラギノ角ゴ Pro W3" charset="0"/>
                <a:cs typeface="Courier"/>
              </a:rPr>
              <a:t> (int64)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latin typeface="Courier"/>
                <a:ea typeface="ヒラギノ角ゴ Pro W3" charset="0"/>
                <a:cs typeface="Courier"/>
              </a:rPr>
              <a:t>weight (float)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err="1">
                <a:latin typeface="Courier"/>
                <a:ea typeface="ヒラギノ角ゴ Pro W3" charset="0"/>
                <a:cs typeface="Courier"/>
              </a:rPr>
              <a:t>errorSquared</a:t>
            </a:r>
            <a:r>
              <a:rPr lang="en-US" dirty="0">
                <a:latin typeface="Courier"/>
                <a:ea typeface="ヒラギノ角ゴ Pro W3" charset="0"/>
                <a:cs typeface="Courier"/>
              </a:rPr>
              <a:t> (float)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82E228-2AAA-C44D-AC55-D6AFE1712EA6}"/>
              </a:ext>
            </a:extLst>
          </p:cNvPr>
          <p:cNvSpPr txBox="1"/>
          <p:nvPr/>
        </p:nvSpPr>
        <p:spPr>
          <a:xfrm>
            <a:off x="4800600" y="4800600"/>
            <a:ext cx="41910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u="sng" dirty="0" err="1">
                <a:latin typeface="Courier"/>
                <a:ea typeface="ヒラギノ角ゴ Pro W3" charset="0"/>
                <a:cs typeface="Courier"/>
              </a:rPr>
              <a:t>WeightedEventNoTime</a:t>
            </a:r>
            <a:endParaRPr lang="en-US" dirty="0">
              <a:latin typeface="Courier"/>
              <a:ea typeface="ヒラギノ角ゴ Pro W3" charset="0"/>
              <a:cs typeface="Courier"/>
            </a:endParaRPr>
          </a:p>
          <a:p>
            <a:pPr>
              <a:defRPr/>
            </a:pPr>
            <a:r>
              <a:rPr lang="en-US" dirty="0">
                <a:latin typeface="Courier"/>
                <a:ea typeface="ヒラギノ角ゴ Pro W3" charset="0"/>
                <a:cs typeface="Courier"/>
              </a:rPr>
              <a:t>16 byte</a:t>
            </a:r>
            <a:endParaRPr lang="en-US" u="sng" dirty="0">
              <a:latin typeface="Courier"/>
              <a:ea typeface="ヒラギノ角ゴ Pro W3" charset="0"/>
              <a:cs typeface="Courier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 err="1">
                <a:latin typeface="Courier"/>
                <a:ea typeface="ヒラギノ角ゴ Pro W3" charset="0"/>
                <a:cs typeface="Courier"/>
              </a:rPr>
              <a:t>tof</a:t>
            </a:r>
            <a:r>
              <a:rPr lang="en-US" dirty="0">
                <a:latin typeface="Courier"/>
                <a:ea typeface="ヒラギノ角ゴ Pro W3" charset="0"/>
                <a:cs typeface="Courier"/>
              </a:rPr>
              <a:t> (double)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latin typeface="Courier"/>
                <a:ea typeface="ヒラギノ角ゴ Pro W3" charset="0"/>
                <a:cs typeface="Courier"/>
              </a:rPr>
              <a:t>weight (float)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err="1">
                <a:latin typeface="Courier"/>
                <a:ea typeface="ヒラギノ角ゴ Pro W3" charset="0"/>
                <a:cs typeface="Courier"/>
              </a:rPr>
              <a:t>errorSquared</a:t>
            </a:r>
            <a:r>
              <a:rPr lang="en-US" dirty="0">
                <a:latin typeface="Courier"/>
                <a:ea typeface="ヒラギノ角ゴ Pro W3" charset="0"/>
                <a:cs typeface="Courier"/>
              </a:rPr>
              <a:t> (float)</a:t>
            </a:r>
          </a:p>
        </p:txBody>
      </p:sp>
    </p:spTree>
    <p:extLst>
      <p:ext uri="{BB962C8B-B14F-4D97-AF65-F5344CB8AC3E}">
        <p14:creationId xmlns:p14="http://schemas.microsoft.com/office/powerpoint/2010/main" val="332321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A9CC-2D81-B04C-B512-FF148B38A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Filtering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9E2EA-B886-E643-A920-F64FCDED7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LoadEventNexus</a:t>
            </a:r>
            <a:r>
              <a:rPr lang="en-US" dirty="0"/>
              <a:t> – allow TOF min, max filtering also start stop of run</a:t>
            </a:r>
          </a:p>
          <a:p>
            <a:r>
              <a:rPr lang="en-US" dirty="0">
                <a:hlinkClick r:id="rId3"/>
              </a:rPr>
              <a:t>FilterByTime</a:t>
            </a:r>
            <a:r>
              <a:rPr lang="en-US" dirty="0"/>
              <a:t> – basic filtering</a:t>
            </a:r>
          </a:p>
          <a:p>
            <a:r>
              <a:rPr lang="en-US" dirty="0">
                <a:hlinkClick r:id="rId4"/>
              </a:rPr>
              <a:t>FilterBadPulses</a:t>
            </a:r>
            <a:r>
              <a:rPr lang="en-US" dirty="0"/>
              <a:t> – Based on specific log value</a:t>
            </a:r>
          </a:p>
          <a:p>
            <a:r>
              <a:rPr lang="en-US" dirty="0">
                <a:hlinkClick r:id="rId5"/>
              </a:rPr>
              <a:t>FilterByLogValue</a:t>
            </a:r>
            <a:r>
              <a:rPr lang="en-US" dirty="0"/>
              <a:t> – Based on arbitrary log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E5A4A-A7D4-E44F-9543-98718F3C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989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44E34-4EA2-6D49-8FE0-3BF04734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 Events (Fast Sample Environment)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67F4B-9965-2F49-B030-6FA71428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B165BA-DF9F-504B-8776-1967DB84F103}"/>
              </a:ext>
            </a:extLst>
          </p:cNvPr>
          <p:cNvSpPr/>
          <p:nvPr/>
        </p:nvSpPr>
        <p:spPr>
          <a:xfrm>
            <a:off x="3995936" y="400506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7FAD18B-E3F3-CF48-B488-9206DA10BE61}"/>
              </a:ext>
            </a:extLst>
          </p:cNvPr>
          <p:cNvSpPr/>
          <p:nvPr/>
        </p:nvSpPr>
        <p:spPr>
          <a:xfrm>
            <a:off x="827584" y="400506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1EF96E-79B0-C44A-B14E-F79AC1ACC27D}"/>
              </a:ext>
            </a:extLst>
          </p:cNvPr>
          <p:cNvSpPr/>
          <p:nvPr/>
        </p:nvSpPr>
        <p:spPr>
          <a:xfrm>
            <a:off x="6804248" y="2207295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C5F916-C50B-5A49-BC2A-BB7D99284439}"/>
              </a:ext>
            </a:extLst>
          </p:cNvPr>
          <p:cNvCxnSpPr>
            <a:endCxn id="5" idx="2"/>
          </p:cNvCxnSpPr>
          <p:nvPr/>
        </p:nvCxnSpPr>
        <p:spPr>
          <a:xfrm>
            <a:off x="1079612" y="4257092"/>
            <a:ext cx="2916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BCAD81-49EF-AB43-91AC-D429A1E23300}"/>
              </a:ext>
            </a:extLst>
          </p:cNvPr>
          <p:cNvCxnSpPr>
            <a:cxnSpLocks/>
            <a:stCxn id="5" idx="6"/>
            <a:endCxn id="10" idx="3"/>
          </p:cNvCxnSpPr>
          <p:nvPr/>
        </p:nvCxnSpPr>
        <p:spPr>
          <a:xfrm flipV="1">
            <a:off x="4499992" y="2637534"/>
            <a:ext cx="2378073" cy="1619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7252D53-AF19-984B-9149-A82423E4A21C}"/>
              </a:ext>
            </a:extLst>
          </p:cNvPr>
          <p:cNvSpPr txBox="1"/>
          <p:nvPr/>
        </p:nvSpPr>
        <p:spPr>
          <a:xfrm>
            <a:off x="5652120" y="2708920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C6727B-E487-2A49-96F5-C5FFFBD0A686}"/>
              </a:ext>
            </a:extLst>
          </p:cNvPr>
          <p:cNvSpPr txBox="1"/>
          <p:nvPr/>
        </p:nvSpPr>
        <p:spPr>
          <a:xfrm>
            <a:off x="2392720" y="3717032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716355-532A-5847-A030-2B1C41ED94CC}"/>
              </a:ext>
            </a:extLst>
          </p:cNvPr>
          <p:cNvSpPr txBox="1"/>
          <p:nvPr/>
        </p:nvSpPr>
        <p:spPr>
          <a:xfrm>
            <a:off x="3617022" y="4614224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A5D76F-0B48-C04A-971D-1C394CE22F80}"/>
              </a:ext>
            </a:extLst>
          </p:cNvPr>
          <p:cNvSpPr txBox="1"/>
          <p:nvPr/>
        </p:nvSpPr>
        <p:spPr>
          <a:xfrm>
            <a:off x="448670" y="4667944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Source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B23F29-029C-7D4B-A94A-D720903E6B05}"/>
              </a:ext>
            </a:extLst>
          </p:cNvPr>
          <p:cNvSpPr txBox="1"/>
          <p:nvPr/>
        </p:nvSpPr>
        <p:spPr>
          <a:xfrm>
            <a:off x="6463606" y="2812640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Detector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4FDA0D-CE3A-604F-A214-372E71FC34BC}"/>
              </a:ext>
            </a:extLst>
          </p:cNvPr>
          <p:cNvSpPr txBox="1"/>
          <p:nvPr/>
        </p:nvSpPr>
        <p:spPr>
          <a:xfrm>
            <a:off x="7452320" y="1653473"/>
            <a:ext cx="987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Event</a:t>
            </a:r>
          </a:p>
          <a:p>
            <a:r>
              <a:rPr lang="en-US" dirty="0">
                <a:solidFill>
                  <a:srgbClr val="00B050"/>
                </a:solidFill>
              </a:rPr>
              <a:t>TOF</a:t>
            </a: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BBC33C9E-9B2E-9340-A016-D81746F12932}"/>
              </a:ext>
            </a:extLst>
          </p:cNvPr>
          <p:cNvSpPr/>
          <p:nvPr/>
        </p:nvSpPr>
        <p:spPr>
          <a:xfrm>
            <a:off x="3828319" y="5293174"/>
            <a:ext cx="1050587" cy="1040099"/>
          </a:xfrm>
          <a:custGeom>
            <a:avLst/>
            <a:gdLst>
              <a:gd name="connsiteX0" fmla="*/ 0 w 1050587"/>
              <a:gd name="connsiteY0" fmla="*/ 502890 h 1040099"/>
              <a:gd name="connsiteX1" fmla="*/ 262646 w 1050587"/>
              <a:gd name="connsiteY1" fmla="*/ 16507 h 1040099"/>
              <a:gd name="connsiteX2" fmla="*/ 758757 w 1050587"/>
              <a:gd name="connsiteY2" fmla="*/ 1037911 h 1040099"/>
              <a:gd name="connsiteX3" fmla="*/ 1050587 w 1050587"/>
              <a:gd name="connsiteY3" fmla="*/ 308337 h 1040099"/>
              <a:gd name="connsiteX4" fmla="*/ 1050587 w 1050587"/>
              <a:gd name="connsiteY4" fmla="*/ 308337 h 104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587" h="1040099">
                <a:moveTo>
                  <a:pt x="0" y="502890"/>
                </a:moveTo>
                <a:cubicBezTo>
                  <a:pt x="68093" y="215113"/>
                  <a:pt x="136187" y="-72663"/>
                  <a:pt x="262646" y="16507"/>
                </a:cubicBezTo>
                <a:cubicBezTo>
                  <a:pt x="389105" y="105677"/>
                  <a:pt x="627434" y="989273"/>
                  <a:pt x="758757" y="1037911"/>
                </a:cubicBezTo>
                <a:cubicBezTo>
                  <a:pt x="890081" y="1086549"/>
                  <a:pt x="1050587" y="308337"/>
                  <a:pt x="1050587" y="308337"/>
                </a:cubicBezTo>
                <a:lnTo>
                  <a:pt x="1050587" y="308337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EA77B61-C420-3447-B593-AAC73A6EF1EE}"/>
              </a:ext>
            </a:extLst>
          </p:cNvPr>
          <p:cNvSpPr txBox="1"/>
          <p:nvPr/>
        </p:nvSpPr>
        <p:spPr>
          <a:xfrm>
            <a:off x="5220072" y="4499684"/>
            <a:ext cx="3810933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/>
              <a:t>TOF + Pulse T = abs T @ Detector</a:t>
            </a:r>
          </a:p>
          <a:p>
            <a:endParaRPr lang="en-US" sz="1600" i="1" dirty="0"/>
          </a:p>
          <a:p>
            <a:r>
              <a:rPr lang="en-US" sz="1600" i="1" dirty="0"/>
              <a:t>Sample T = abs T @ sample</a:t>
            </a:r>
          </a:p>
          <a:p>
            <a:endParaRPr lang="en-US" sz="1600" i="1" dirty="0"/>
          </a:p>
          <a:p>
            <a:r>
              <a:rPr lang="en-US" sz="1600" i="1" dirty="0"/>
              <a:t>Need Event T @ sample for filtering</a:t>
            </a:r>
          </a:p>
        </p:txBody>
      </p:sp>
    </p:spTree>
    <p:extLst>
      <p:ext uri="{BB962C8B-B14F-4D97-AF65-F5344CB8AC3E}">
        <p14:creationId xmlns:p14="http://schemas.microsoft.com/office/powerpoint/2010/main" val="403959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44E34-4EA2-6D49-8FE0-3BF04734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 Events (Fast Sample Environment)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67F4B-9965-2F49-B030-6FA71428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B165BA-DF9F-504B-8776-1967DB84F103}"/>
              </a:ext>
            </a:extLst>
          </p:cNvPr>
          <p:cNvSpPr/>
          <p:nvPr/>
        </p:nvSpPr>
        <p:spPr>
          <a:xfrm>
            <a:off x="3995936" y="400506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7FAD18B-E3F3-CF48-B488-9206DA10BE61}"/>
              </a:ext>
            </a:extLst>
          </p:cNvPr>
          <p:cNvSpPr/>
          <p:nvPr/>
        </p:nvSpPr>
        <p:spPr>
          <a:xfrm>
            <a:off x="827584" y="400506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1EF96E-79B0-C44A-B14E-F79AC1ACC27D}"/>
              </a:ext>
            </a:extLst>
          </p:cNvPr>
          <p:cNvSpPr/>
          <p:nvPr/>
        </p:nvSpPr>
        <p:spPr>
          <a:xfrm>
            <a:off x="6804248" y="2207295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C5F916-C50B-5A49-BC2A-BB7D99284439}"/>
              </a:ext>
            </a:extLst>
          </p:cNvPr>
          <p:cNvCxnSpPr>
            <a:endCxn id="5" idx="2"/>
          </p:cNvCxnSpPr>
          <p:nvPr/>
        </p:nvCxnSpPr>
        <p:spPr>
          <a:xfrm>
            <a:off x="1079612" y="4257092"/>
            <a:ext cx="2916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BCAD81-49EF-AB43-91AC-D429A1E23300}"/>
              </a:ext>
            </a:extLst>
          </p:cNvPr>
          <p:cNvCxnSpPr>
            <a:cxnSpLocks/>
            <a:stCxn id="5" idx="6"/>
            <a:endCxn id="10" idx="3"/>
          </p:cNvCxnSpPr>
          <p:nvPr/>
        </p:nvCxnSpPr>
        <p:spPr>
          <a:xfrm flipV="1">
            <a:off x="4499992" y="2637534"/>
            <a:ext cx="2378073" cy="1619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7252D53-AF19-984B-9149-A82423E4A21C}"/>
              </a:ext>
            </a:extLst>
          </p:cNvPr>
          <p:cNvSpPr txBox="1"/>
          <p:nvPr/>
        </p:nvSpPr>
        <p:spPr>
          <a:xfrm>
            <a:off x="5652120" y="2708920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C6727B-E487-2A49-96F5-C5FFFBD0A686}"/>
              </a:ext>
            </a:extLst>
          </p:cNvPr>
          <p:cNvSpPr txBox="1"/>
          <p:nvPr/>
        </p:nvSpPr>
        <p:spPr>
          <a:xfrm>
            <a:off x="2392720" y="3717032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716355-532A-5847-A030-2B1C41ED94CC}"/>
              </a:ext>
            </a:extLst>
          </p:cNvPr>
          <p:cNvSpPr txBox="1"/>
          <p:nvPr/>
        </p:nvSpPr>
        <p:spPr>
          <a:xfrm>
            <a:off x="3617022" y="4614224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A5D76F-0B48-C04A-971D-1C394CE22F80}"/>
              </a:ext>
            </a:extLst>
          </p:cNvPr>
          <p:cNvSpPr txBox="1"/>
          <p:nvPr/>
        </p:nvSpPr>
        <p:spPr>
          <a:xfrm>
            <a:off x="448670" y="4667944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Source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B23F29-029C-7D4B-A94A-D720903E6B05}"/>
              </a:ext>
            </a:extLst>
          </p:cNvPr>
          <p:cNvSpPr txBox="1"/>
          <p:nvPr/>
        </p:nvSpPr>
        <p:spPr>
          <a:xfrm>
            <a:off x="6463606" y="2812640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Detector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4FDA0D-CE3A-604F-A214-372E71FC34BC}"/>
              </a:ext>
            </a:extLst>
          </p:cNvPr>
          <p:cNvSpPr txBox="1"/>
          <p:nvPr/>
        </p:nvSpPr>
        <p:spPr>
          <a:xfrm>
            <a:off x="7452320" y="1653473"/>
            <a:ext cx="987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Event</a:t>
            </a:r>
          </a:p>
          <a:p>
            <a:r>
              <a:rPr lang="en-US" dirty="0">
                <a:solidFill>
                  <a:srgbClr val="00B050"/>
                </a:solidFill>
              </a:rPr>
              <a:t>TOF</a:t>
            </a: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BBC33C9E-9B2E-9340-A016-D81746F12932}"/>
              </a:ext>
            </a:extLst>
          </p:cNvPr>
          <p:cNvSpPr/>
          <p:nvPr/>
        </p:nvSpPr>
        <p:spPr>
          <a:xfrm>
            <a:off x="3828319" y="5293174"/>
            <a:ext cx="1050587" cy="1040099"/>
          </a:xfrm>
          <a:custGeom>
            <a:avLst/>
            <a:gdLst>
              <a:gd name="connsiteX0" fmla="*/ 0 w 1050587"/>
              <a:gd name="connsiteY0" fmla="*/ 502890 h 1040099"/>
              <a:gd name="connsiteX1" fmla="*/ 262646 w 1050587"/>
              <a:gd name="connsiteY1" fmla="*/ 16507 h 1040099"/>
              <a:gd name="connsiteX2" fmla="*/ 758757 w 1050587"/>
              <a:gd name="connsiteY2" fmla="*/ 1037911 h 1040099"/>
              <a:gd name="connsiteX3" fmla="*/ 1050587 w 1050587"/>
              <a:gd name="connsiteY3" fmla="*/ 308337 h 1040099"/>
              <a:gd name="connsiteX4" fmla="*/ 1050587 w 1050587"/>
              <a:gd name="connsiteY4" fmla="*/ 308337 h 104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587" h="1040099">
                <a:moveTo>
                  <a:pt x="0" y="502890"/>
                </a:moveTo>
                <a:cubicBezTo>
                  <a:pt x="68093" y="215113"/>
                  <a:pt x="136187" y="-72663"/>
                  <a:pt x="262646" y="16507"/>
                </a:cubicBezTo>
                <a:cubicBezTo>
                  <a:pt x="389105" y="105677"/>
                  <a:pt x="627434" y="989273"/>
                  <a:pt x="758757" y="1037911"/>
                </a:cubicBezTo>
                <a:cubicBezTo>
                  <a:pt x="890081" y="1086549"/>
                  <a:pt x="1050587" y="308337"/>
                  <a:pt x="1050587" y="308337"/>
                </a:cubicBezTo>
                <a:lnTo>
                  <a:pt x="1050587" y="308337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7BBF19-123A-F548-A554-6681C2F46561}"/>
              </a:ext>
            </a:extLst>
          </p:cNvPr>
          <p:cNvSpPr txBox="1"/>
          <p:nvPr/>
        </p:nvSpPr>
        <p:spPr>
          <a:xfrm>
            <a:off x="5957716" y="3744614"/>
            <a:ext cx="27374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Elastic adjustment</a:t>
            </a:r>
          </a:p>
          <a:p>
            <a:endParaRPr lang="en-US" i="1" dirty="0"/>
          </a:p>
          <a:p>
            <a:r>
              <a:rPr lang="en-US" i="1" dirty="0"/>
              <a:t>Event T  @ Detector * L1 / (L1 + L2) </a:t>
            </a:r>
          </a:p>
        </p:txBody>
      </p:sp>
    </p:spTree>
    <p:extLst>
      <p:ext uri="{BB962C8B-B14F-4D97-AF65-F5344CB8AC3E}">
        <p14:creationId xmlns:p14="http://schemas.microsoft.com/office/powerpoint/2010/main" val="249577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2A1EF-119D-8442-AFDD-57EC99DBC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DDE16-3D3C-1647-80F7-2A4E0B07C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GenerateEventsFilter</a:t>
            </a:r>
            <a:endParaRPr lang="en-US" dirty="0"/>
          </a:p>
          <a:p>
            <a:r>
              <a:rPr lang="en-US" dirty="0">
                <a:hlinkClick r:id="rId3"/>
              </a:rPr>
              <a:t>FilterEvents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5A4EE-A31C-A348-A3BC-8BDA97E97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3927034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P_NOV_2017" id="{DC9731A9-A33E-724F-B83A-4056A9C4F0C6}" vid="{D89A912E-1E58-674F-A1DE-E824A3A2B0DE}"/>
    </a:ext>
  </a:extLst>
</a:theme>
</file>

<file path=ppt/theme/theme2.xml><?xml version="1.0" encoding="utf-8"?>
<a:theme xmlns:a="http://schemas.openxmlformats.org/drawingml/2006/main" name="UK-ESS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P_NOV_2017" id="{DC9731A9-A33E-724F-B83A-4056A9C4F0C6}" vid="{6A5FA3A6-1359-A940-814D-76CC5366B9E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4" ma:contentTypeDescription="Create a new document." ma:contentTypeScope="" ma:versionID="f198c3dfa143f328b4bfb76fd905c4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6758ad48435124b95dc0df0729e68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2AEDD1CD-9190-4F8F-B585-354F10A56A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9B35D9-CF39-4D5E-A64E-C8D110C1700B}">
  <ds:schemaRefs>
    <ds:schemaRef ds:uri="http://purl.org/dc/terms/"/>
    <ds:schemaRef ds:uri="http://www.w3.org/XML/1998/namespace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3DFA70B-2EBB-489B-8E34-F6A10FA68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7E48F0D-BF64-462E-8350-40C896A295A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STAP_DEC_2017</Template>
  <TotalTime>1769</TotalTime>
  <Words>220</Words>
  <Application>Microsoft Macintosh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ヒラギノ角ゴ Pro W3</vt:lpstr>
      <vt:lpstr>Arial</vt:lpstr>
      <vt:lpstr>Calibri</vt:lpstr>
      <vt:lpstr>Courier</vt:lpstr>
      <vt:lpstr>Lucida Grande</vt:lpstr>
      <vt:lpstr>Proxima Nova</vt:lpstr>
      <vt:lpstr>ESS Core Powerpoint</vt:lpstr>
      <vt:lpstr>UK-ESS_PowerPoint_template</vt:lpstr>
      <vt:lpstr>Mantid Workshop</vt:lpstr>
      <vt:lpstr>Quick Tutorial on Events</vt:lpstr>
      <vt:lpstr>Just in Time Histogramming</vt:lpstr>
      <vt:lpstr>What is an Event To Mantid</vt:lpstr>
      <vt:lpstr>Basic Filtering Algorithms</vt:lpstr>
      <vt:lpstr>Filter Events (Fast Sample Environment)</vt:lpstr>
      <vt:lpstr>Filter Events (Fast Sample Environment)</vt:lpstr>
      <vt:lpstr>Specific Algorithms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STAP December 2017</dc:title>
  <dc:creator>Microsoft Office User</dc:creator>
  <cp:lastModifiedBy>Microsoft Office User</cp:lastModifiedBy>
  <cp:revision>29</cp:revision>
  <cp:lastPrinted>2017-11-29T14:18:52Z</cp:lastPrinted>
  <dcterms:created xsi:type="dcterms:W3CDTF">2017-11-29T13:33:48Z</dcterms:created>
  <dcterms:modified xsi:type="dcterms:W3CDTF">2019-05-28T22:12:54Z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ContentTypeId">
    <vt:lpwstr>0x010100F731947B08D5984288BC8B16A979FF50</vt:lpwstr>
  </property>
</Properties>
</file>