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502007" r:id="rId1"/>
  </p:sldMasterIdLst>
  <p:notesMasterIdLst>
    <p:notesMasterId r:id="rId19"/>
  </p:notesMasterIdLst>
  <p:handoutMasterIdLst>
    <p:handoutMasterId r:id="rId20"/>
  </p:handoutMasterIdLst>
  <p:sldIdLst>
    <p:sldId id="2340" r:id="rId2"/>
    <p:sldId id="2487" r:id="rId3"/>
    <p:sldId id="2477" r:id="rId4"/>
    <p:sldId id="2447" r:id="rId5"/>
    <p:sldId id="2508" r:id="rId6"/>
    <p:sldId id="2476" r:id="rId7"/>
    <p:sldId id="2499" r:id="rId8"/>
    <p:sldId id="2498" r:id="rId9"/>
    <p:sldId id="2509" r:id="rId10"/>
    <p:sldId id="2512" r:id="rId11"/>
    <p:sldId id="2511" r:id="rId12"/>
    <p:sldId id="2514" r:id="rId13"/>
    <p:sldId id="2513" r:id="rId14"/>
    <p:sldId id="2496" r:id="rId15"/>
    <p:sldId id="2506" r:id="rId16"/>
    <p:sldId id="2515" r:id="rId17"/>
    <p:sldId id="2369" r:id="rId18"/>
  </p:sldIdLst>
  <p:sldSz cx="9144000" cy="6858000" type="screen4x3"/>
  <p:notesSz cx="6811963" cy="9942513"/>
  <p:defaultTextStyle>
    <a:defPPr>
      <a:defRPr lang="fr-FR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rd Bertrand" initials="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FF66FF"/>
    <a:srgbClr val="FF0066"/>
    <a:srgbClr val="CCF9C9"/>
    <a:srgbClr val="FFFA2E"/>
    <a:srgbClr val="EBF8BA"/>
    <a:srgbClr val="BE001E"/>
    <a:srgbClr val="97001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1232" y="32"/>
      </p:cViewPr>
      <p:guideLst>
        <p:guide orient="horz" pos="2183"/>
        <p:guide pos="2857"/>
      </p:guideLst>
    </p:cSldViewPr>
  </p:slideViewPr>
  <p:outlineViewPr>
    <p:cViewPr>
      <p:scale>
        <a:sx n="33" d="100"/>
        <a:sy n="33" d="100"/>
      </p:scale>
      <p:origin x="0" y="4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490" y="12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576" y="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buNone/>
              <a:defRPr/>
            </a:pPr>
            <a:fld id="{D7381257-66DF-4C83-A00A-A00637A2B8FE}" type="datetimeFigureOut">
              <a:rPr lang="fr-FR"/>
              <a:pPr>
                <a:buNone/>
                <a:defRPr/>
              </a:pPr>
              <a:t>26/06/2019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32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576" y="944332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buNone/>
              <a:defRPr/>
            </a:pPr>
            <a:fld id="{E3655026-EC26-4D0C-B2BC-89811960C8F1}" type="slidenum">
              <a:rPr lang="fr-FR"/>
              <a:pPr>
                <a:buNone/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023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6" y="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4" y="4723254"/>
            <a:ext cx="5449895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6" y="944332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BDF97A-C648-401A-8383-DC0E87CEF8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385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5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17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r>
              <a:rPr lang="fr-FR" dirty="0" smtClean="0"/>
              <a:t>06/11/2018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fr-FR" sz="105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‹N°›</a:t>
            </a:fld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89125" y="52752"/>
            <a:ext cx="585933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46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20/07/2017</a:t>
            </a:r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20B9139-BAE7-44D3-A8B0-998EE27CB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Developments and progress with ESS Elliptical Cryomodules at CEA Saclay and IPN Orsay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2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667500"/>
            <a:ext cx="5143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424A34A-A9B6-40AE-A3E4-8676718D147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5" y="187948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08" r:id="rId1"/>
    <p:sldLayoutId id="2147502012" r:id="rId2"/>
    <p:sldLayoutId id="2147502017" r:id="rId3"/>
    <p:sldLayoutId id="2147502018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2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1719" y="5848226"/>
            <a:ext cx="529091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/>
              <a:t>P. </a:t>
            </a:r>
            <a:r>
              <a:rPr lang="fr-FR" dirty="0" err="1" smtClean="0"/>
              <a:t>Bosland</a:t>
            </a:r>
            <a:r>
              <a:rPr lang="fr-FR" dirty="0" smtClean="0"/>
              <a:t> – 10th SRF Collaboration meeting</a:t>
            </a:r>
          </a:p>
          <a:p>
            <a:pPr>
              <a:buNone/>
            </a:pPr>
            <a:r>
              <a:rPr lang="fr-FR" dirty="0" smtClean="0"/>
              <a:t>LASA – 25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r>
              <a:rPr lang="fr-FR" b="1" dirty="0"/>
              <a:t/>
            </a:r>
            <a:br>
              <a:rPr lang="fr-FR" b="1" dirty="0"/>
            </a:b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371106" y="2300995"/>
            <a:ext cx="5611528" cy="2098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3600" b="1" kern="0" dirty="0">
                <a:latin typeface="+mj-lt"/>
              </a:rPr>
              <a:t>CEA: Status of CEA Activities on the SRF cavities and cryomodules</a:t>
            </a:r>
            <a:endParaRPr lang="fr-FR" sz="36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0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739" y="1414147"/>
            <a:ext cx="5684520" cy="1907562"/>
          </a:xfrm>
          <a:prstGeom prst="rect">
            <a:avLst/>
          </a:prstGeom>
        </p:spPr>
      </p:pic>
      <p:sp>
        <p:nvSpPr>
          <p:cNvPr id="8" name="Titre 3"/>
          <p:cNvSpPr txBox="1">
            <a:spLocks/>
          </p:cNvSpPr>
          <p:nvPr/>
        </p:nvSpPr>
        <p:spPr bwMode="gray">
          <a:xfrm>
            <a:off x="2088213" y="138627"/>
            <a:ext cx="5123168" cy="9891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/>
              <a:t>Delivery of Components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We need more storage areas !</a:t>
            </a:r>
          </a:p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3473" y="3608096"/>
            <a:ext cx="4205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A new building for storage is to be built</a:t>
            </a:r>
            <a:endParaRPr lang="en-US" sz="2000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08232"/>
              </p:ext>
            </p:extLst>
          </p:nvPr>
        </p:nvGraphicFramePr>
        <p:xfrm>
          <a:off x="135132" y="1127756"/>
          <a:ext cx="2975449" cy="5346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177">
                  <a:extLst>
                    <a:ext uri="{9D8B030D-6E8A-4147-A177-3AD203B41FA5}">
                      <a16:colId xmlns:a16="http://schemas.microsoft.com/office/drawing/2014/main" val="3133830012"/>
                    </a:ext>
                  </a:extLst>
                </a:gridCol>
                <a:gridCol w="866636">
                  <a:extLst>
                    <a:ext uri="{9D8B030D-6E8A-4147-A177-3AD203B41FA5}">
                      <a16:colId xmlns:a16="http://schemas.microsoft.com/office/drawing/2014/main" val="1900055694"/>
                    </a:ext>
                  </a:extLst>
                </a:gridCol>
                <a:gridCol w="866636">
                  <a:extLst>
                    <a:ext uri="{9D8B030D-6E8A-4147-A177-3AD203B41FA5}">
                      <a16:colId xmlns:a16="http://schemas.microsoft.com/office/drawing/2014/main" val="2848567826"/>
                    </a:ext>
                  </a:extLst>
                </a:gridCol>
              </a:tblGrid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DATE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3993183650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BMAG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avr-21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521653535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BOUCH.JUMPER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déc-20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533679094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CAV.HB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oct-21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2167808855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CAV.MB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févr-20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816983420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CAV.PROTO.HB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juin-19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65065944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CIRCUITS.CRYO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avr-21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2437547213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CLOCHES.CPLR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déc-20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3569319883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CPLR.BOX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août-22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436913769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CPLR.H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nov-21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3304494233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CPLR.HCOND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sept-20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2314091628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CPLR.M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oct-19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538455111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CPLR.MCOND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févr-20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2091369365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ECHANG.TH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déc-20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3511058001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ECRAN.TH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oct-20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4016172050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ENC.V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déc-20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912650834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INSTRU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oct-20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85284086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SAF.meca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73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janv-21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766496478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SAF.mot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139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mai-19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924986385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SOUF.TITANE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juin-19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439023906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SOUF3.TR2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mars-21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2611243188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SPCFR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avr-20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706295150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SUPER.ISO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juin-20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980201655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TUBE.DIPHA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août-21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105056445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TUBES.DISC.RUPT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oct-21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800804533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VAN.VAT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déc-18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2544694379"/>
                  </a:ext>
                </a:extLst>
              </a:tr>
            </a:tbl>
          </a:graphicData>
        </a:graphic>
      </p:graphicFrame>
      <p:sp>
        <p:nvSpPr>
          <p:cNvPr id="1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581" y="4370601"/>
            <a:ext cx="6033419" cy="1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65288" y="-11334"/>
            <a:ext cx="6388571" cy="908720"/>
          </a:xfrm>
        </p:spPr>
        <p:txBody>
          <a:bodyPr/>
          <a:lstStyle/>
          <a:p>
            <a:pPr algn="ctr"/>
            <a:r>
              <a:rPr lang="en-US" dirty="0" smtClean="0"/>
              <a:t>CM01 Assembly under the responsibility of  CEA </a:t>
            </a:r>
            <a:br>
              <a:rPr lang="en-US" dirty="0" smtClean="0"/>
            </a:br>
            <a:r>
              <a:rPr lang="en-US" dirty="0" smtClean="0"/>
              <a:t>with B&amp;S team</a:t>
            </a:r>
            <a:endParaRPr lang="en-US" dirty="0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12888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58205" y="1340448"/>
            <a:ext cx="5320728" cy="16989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buNone/>
            </a:lvl1pPr>
          </a:lstStyle>
          <a:p>
            <a:r>
              <a:rPr lang="en-US" b="1" dirty="0"/>
              <a:t>7 B&amp;S persons </a:t>
            </a:r>
            <a:r>
              <a:rPr lang="en-US" b="1" dirty="0" smtClean="0"/>
              <a:t>on site at present: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Clean room operators (3 persons)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Component storage – logistic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Welder + operator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Surveyor + operator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9226" y="1340231"/>
            <a:ext cx="2881384" cy="21326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0" y="4319803"/>
            <a:ext cx="2637375" cy="14835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7758" y="4151827"/>
            <a:ext cx="5264675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/>
              <a:t>Cavity string on MAF1 workstation</a:t>
            </a:r>
          </a:p>
          <a:p>
            <a:pPr>
              <a:buNone/>
            </a:pPr>
            <a:r>
              <a:rPr lang="en-US" sz="1600" dirty="0" smtClean="0"/>
              <a:t>At the clean room exit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Ti</a:t>
            </a:r>
            <a:r>
              <a:rPr lang="en-US" sz="1600" dirty="0" smtClean="0"/>
              <a:t> tubes weld</a:t>
            </a:r>
          </a:p>
          <a:p>
            <a:pPr marL="1082675" lvl="2" indent="-285750">
              <a:buFont typeface="Symbol" panose="05050102010706020507" pitchFamily="18" charset="2"/>
              <a:buChar char="Þ"/>
            </a:pPr>
            <a:r>
              <a:rPr lang="en-US" sz="1600" dirty="0" smtClean="0"/>
              <a:t>Issue solved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Cavity vacuum refilling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Tuners assembly =&gt; tuning of the cavities</a:t>
            </a:r>
          </a:p>
          <a:p>
            <a:pPr marL="742950" lvl="1" indent="-285750"/>
            <a:r>
              <a:rPr lang="en-US" sz="1600" dirty="0" smtClean="0"/>
              <a:t>Mag shield 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Cavity axis alignment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Cryo</a:t>
            </a:r>
            <a:r>
              <a:rPr lang="en-US" sz="1600" dirty="0" smtClean="0"/>
              <a:t> piping + MLI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Instrumentation (T sensors, heaters, etc.)</a:t>
            </a:r>
            <a:endParaRPr lang="en-US" sz="16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97" y="2634253"/>
            <a:ext cx="2173791" cy="12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9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720"/>
            <a:ext cx="9144000" cy="3099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1635" y="6121594"/>
            <a:ext cx="584073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/>
              <a:t>CM01 will be installed in the CEA test stand beginning of August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202" y="110509"/>
            <a:ext cx="4397595" cy="2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6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/>
          </p:cNvSpPr>
          <p:nvPr/>
        </p:nvSpPr>
        <p:spPr>
          <a:xfrm>
            <a:off x="125360" y="6479245"/>
            <a:ext cx="765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>
              <a:buFontTx/>
              <a:buNone/>
              <a:defRPr lang="fr-FR" sz="8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r>
              <a:rPr lang="fr-FR" dirty="0"/>
              <a:t>25/06/2019</a:t>
            </a:r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1741488" y="125826"/>
            <a:ext cx="6388571" cy="908720"/>
          </a:xfrm>
          <a:prstGeom prst="rect">
            <a:avLst/>
          </a:prstGeom>
        </p:spPr>
        <p:txBody>
          <a:bodyPr/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/>
              <a:t>H-ECCTD Assembly under the responsibility of  B&amp;S team under the supervision of CEA</a:t>
            </a:r>
            <a:endParaRPr lang="en-US" dirty="0"/>
          </a:p>
        </p:txBody>
      </p:sp>
      <p:pic>
        <p:nvPicPr>
          <p:cNvPr id="5" name="Imag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301" y="2645054"/>
            <a:ext cx="2560150" cy="18100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82" y="1309885"/>
            <a:ext cx="2377440" cy="13373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81" y="2922534"/>
            <a:ext cx="2417611" cy="13599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80" y="4646625"/>
            <a:ext cx="2417611" cy="135990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5360" y="5255707"/>
            <a:ext cx="6052889" cy="1347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HB02, HB04, HB05 already assembled with their couplers in clean room</a:t>
            </a:r>
          </a:p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HB01 will be reprocessed by ZANON (on the 8</a:t>
            </a:r>
            <a:r>
              <a:rPr lang="en-US" sz="2000" kern="0" baseline="30000" dirty="0" smtClean="0">
                <a:latin typeface="+mj-lt"/>
              </a:rPr>
              <a:t>th</a:t>
            </a:r>
            <a:r>
              <a:rPr lang="en-US" sz="2000" kern="0" dirty="0" smtClean="0">
                <a:latin typeface="+mj-lt"/>
              </a:rPr>
              <a:t> of July)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1323" y="1239818"/>
            <a:ext cx="5670294" cy="12092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600" kern="0" dirty="0" smtClean="0">
                <a:latin typeface="+mj-lt"/>
              </a:rPr>
              <a:t>5 </a:t>
            </a:r>
            <a:r>
              <a:rPr lang="en-US" sz="1600" kern="0" dirty="0" err="1" smtClean="0">
                <a:latin typeface="+mj-lt"/>
              </a:rPr>
              <a:t>Hbeta</a:t>
            </a:r>
            <a:r>
              <a:rPr lang="en-US" sz="1600" kern="0" dirty="0" smtClean="0">
                <a:latin typeface="+mj-lt"/>
              </a:rPr>
              <a:t> prototype cavities manufactured by RI and final treatment before test in VC made by ZANON.</a:t>
            </a:r>
          </a:p>
          <a:p>
            <a:pPr>
              <a:lnSpc>
                <a:spcPct val="120000"/>
              </a:lnSpc>
              <a:buNone/>
            </a:pPr>
            <a:r>
              <a:rPr lang="en-US" sz="1600" kern="0" dirty="0" smtClean="0">
                <a:latin typeface="+mj-lt"/>
              </a:rPr>
              <a:t>Shipped to CEA and tested in CEA before cryomodule assembly</a:t>
            </a:r>
          </a:p>
        </p:txBody>
      </p:sp>
      <p:pic>
        <p:nvPicPr>
          <p:cNvPr id="4098" name="Picture 2" descr="image00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5714"/>
            <a:ext cx="2926080" cy="20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07955" y="4524829"/>
            <a:ext cx="204735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/>
              <a:t>HB01 before and after tank weld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517835" y="4426355"/>
            <a:ext cx="237217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/>
              <a:t>The 4 </a:t>
            </a:r>
            <a:r>
              <a:rPr lang="en-US" sz="1200" dirty="0" err="1" smtClean="0"/>
              <a:t>Hbeta</a:t>
            </a:r>
            <a:r>
              <a:rPr lang="en-US" sz="1200" dirty="0" smtClean="0"/>
              <a:t> prototype </a:t>
            </a:r>
            <a:r>
              <a:rPr lang="en-US" sz="1200" dirty="0" err="1" smtClean="0"/>
              <a:t>cav</a:t>
            </a:r>
            <a:r>
              <a:rPr lang="en-US" sz="1200" dirty="0" smtClean="0"/>
              <a:t> tested after tank integration</a:t>
            </a:r>
          </a:p>
        </p:txBody>
      </p:sp>
    </p:spTree>
    <p:extLst>
      <p:ext uri="{BB962C8B-B14F-4D97-AF65-F5344CB8AC3E}">
        <p14:creationId xmlns:p14="http://schemas.microsoft.com/office/powerpoint/2010/main" val="102621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73078" y="53858"/>
            <a:ext cx="4261581" cy="873259"/>
          </a:xfrm>
        </p:spPr>
        <p:txBody>
          <a:bodyPr/>
          <a:lstStyle/>
          <a:p>
            <a:pPr algn="ctr"/>
            <a:r>
              <a:rPr lang="fr-FR" dirty="0" smtClean="0"/>
              <a:t>Issues for coupler </a:t>
            </a:r>
            <a:r>
              <a:rPr lang="fr-FR" dirty="0" err="1" smtClean="0"/>
              <a:t>assembly</a:t>
            </a:r>
            <a:r>
              <a:rPr lang="fr-FR" dirty="0" smtClean="0"/>
              <a:t> on </a:t>
            </a:r>
            <a:r>
              <a:rPr lang="fr-FR" dirty="0" err="1" smtClean="0"/>
              <a:t>Mbeta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 of CM01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9221" y="1235656"/>
            <a:ext cx="4672301" cy="3515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600" b="1" kern="0" dirty="0" smtClean="0">
                <a:latin typeface="+mj-lt"/>
              </a:rPr>
              <a:t>Coupler to </a:t>
            </a:r>
            <a:r>
              <a:rPr lang="fr-FR" sz="1600" b="1" kern="0" dirty="0" err="1" smtClean="0">
                <a:latin typeface="+mj-lt"/>
              </a:rPr>
              <a:t>cavity</a:t>
            </a:r>
            <a:r>
              <a:rPr lang="fr-FR" sz="1600" b="1" kern="0" dirty="0" smtClean="0">
                <a:latin typeface="+mj-lt"/>
              </a:rPr>
              <a:t> </a:t>
            </a:r>
            <a:r>
              <a:rPr lang="fr-FR" sz="1600" b="1" kern="0" dirty="0" err="1" smtClean="0">
                <a:latin typeface="+mj-lt"/>
              </a:rPr>
              <a:t>assembly</a:t>
            </a:r>
            <a:r>
              <a:rPr lang="fr-FR" sz="1600" b="1" kern="0" dirty="0" smtClean="0">
                <a:latin typeface="+mj-lt"/>
              </a:rPr>
              <a:t> in clean room: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kern="0" dirty="0" err="1" smtClean="0">
                <a:latin typeface="+mj-lt"/>
              </a:rPr>
              <a:t>mounting</a:t>
            </a:r>
            <a:r>
              <a:rPr lang="fr-FR" sz="1400" kern="0" dirty="0" smtClean="0">
                <a:latin typeface="+mj-lt"/>
              </a:rPr>
              <a:t> the last </a:t>
            </a:r>
            <a:r>
              <a:rPr lang="fr-FR" sz="1400" kern="0" dirty="0" err="1" smtClean="0">
                <a:latin typeface="+mj-lt"/>
              </a:rPr>
              <a:t>screws</a:t>
            </a:r>
            <a:r>
              <a:rPr lang="fr-FR" sz="1400" kern="0" dirty="0" smtClean="0">
                <a:latin typeface="+mj-lt"/>
              </a:rPr>
              <a:t> on the coupler </a:t>
            </a:r>
            <a:r>
              <a:rPr lang="fr-FR" sz="1400" kern="0" dirty="0" err="1" smtClean="0">
                <a:latin typeface="+mj-lt"/>
              </a:rPr>
              <a:t>flange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was</a:t>
            </a:r>
            <a:r>
              <a:rPr lang="fr-FR" sz="1400" kern="0" dirty="0" smtClean="0">
                <a:latin typeface="+mj-lt"/>
              </a:rPr>
              <a:t> impossible </a:t>
            </a:r>
            <a:r>
              <a:rPr lang="fr-FR" sz="1400" kern="0" dirty="0" err="1" smtClean="0">
                <a:latin typeface="+mj-lt"/>
              </a:rPr>
              <a:t>during</a:t>
            </a:r>
            <a:r>
              <a:rPr lang="fr-FR" sz="1400" kern="0" dirty="0" smtClean="0">
                <a:latin typeface="+mj-lt"/>
              </a:rPr>
              <a:t> one </a:t>
            </a:r>
            <a:r>
              <a:rPr lang="fr-FR" sz="1400" kern="0" dirty="0" err="1" smtClean="0">
                <a:latin typeface="+mj-lt"/>
              </a:rPr>
              <a:t>operation</a:t>
            </a:r>
            <a:r>
              <a:rPr lang="fr-FR" sz="1400" kern="0" dirty="0" smtClean="0">
                <a:latin typeface="+mj-lt"/>
              </a:rPr>
              <a:t>. </a:t>
            </a:r>
            <a:r>
              <a:rPr lang="fr-FR" sz="1400" kern="0" dirty="0" err="1" smtClean="0">
                <a:latin typeface="+mj-lt"/>
              </a:rPr>
              <a:t>Unscrewing</a:t>
            </a:r>
            <a:r>
              <a:rPr lang="fr-FR" sz="1400" kern="0" dirty="0" smtClean="0">
                <a:latin typeface="+mj-lt"/>
              </a:rPr>
              <a:t> coupler </a:t>
            </a:r>
            <a:r>
              <a:rPr lang="fr-FR" sz="1400" kern="0" dirty="0" err="1" smtClean="0">
                <a:latin typeface="+mj-lt"/>
              </a:rPr>
              <a:t>flange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replacing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allowed</a:t>
            </a:r>
            <a:r>
              <a:rPr lang="fr-FR" sz="1400" kern="0" dirty="0" smtClean="0">
                <a:latin typeface="+mj-lt"/>
              </a:rPr>
              <a:t> to </a:t>
            </a:r>
            <a:r>
              <a:rPr lang="fr-FR" sz="1400" kern="0" dirty="0" err="1" smtClean="0">
                <a:latin typeface="+mj-lt"/>
              </a:rPr>
              <a:t>screw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correctly</a:t>
            </a:r>
            <a:r>
              <a:rPr lang="fr-FR" sz="1400" kern="0" dirty="0" smtClean="0">
                <a:latin typeface="+mj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kern="0" dirty="0" smtClean="0">
                <a:latin typeface="+mj-lt"/>
              </a:rPr>
              <a:t>This issue </a:t>
            </a:r>
            <a:r>
              <a:rPr lang="fr-FR" sz="1400" kern="0" dirty="0" err="1" smtClean="0">
                <a:latin typeface="+mj-lt"/>
              </a:rPr>
              <a:t>is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understood</a:t>
            </a:r>
            <a:r>
              <a:rPr lang="fr-FR" sz="1400" kern="0" dirty="0" smtClean="0">
                <a:latin typeface="+mj-lt"/>
              </a:rPr>
              <a:t> by the </a:t>
            </a:r>
            <a:r>
              <a:rPr lang="fr-FR" sz="1400" kern="0" dirty="0" err="1" smtClean="0">
                <a:latin typeface="+mj-lt"/>
              </a:rPr>
              <a:t>too</a:t>
            </a:r>
            <a:r>
              <a:rPr lang="fr-FR" sz="1400" kern="0" dirty="0" smtClean="0">
                <a:latin typeface="+mj-lt"/>
              </a:rPr>
              <a:t> large </a:t>
            </a:r>
            <a:r>
              <a:rPr lang="fr-FR" sz="1400" kern="0" dirty="0" err="1" smtClean="0">
                <a:latin typeface="+mj-lt"/>
              </a:rPr>
              <a:t>holes</a:t>
            </a:r>
            <a:r>
              <a:rPr lang="fr-FR" sz="1400" kern="0" dirty="0" smtClean="0">
                <a:latin typeface="+mj-lt"/>
              </a:rPr>
              <a:t> of the </a:t>
            </a:r>
            <a:r>
              <a:rPr lang="fr-FR" sz="1400" kern="0" dirty="0" err="1" smtClean="0">
                <a:latin typeface="+mj-lt"/>
              </a:rPr>
              <a:t>cavity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flange</a:t>
            </a:r>
            <a:r>
              <a:rPr lang="fr-FR" sz="1400" kern="0" dirty="0" smtClean="0">
                <a:latin typeface="+mj-lt"/>
              </a:rPr>
              <a:t> (9mm </a:t>
            </a:r>
            <a:r>
              <a:rPr lang="fr-FR" sz="1400" kern="0" dirty="0" err="1" smtClean="0">
                <a:latin typeface="+mj-lt"/>
              </a:rPr>
              <a:t>instead</a:t>
            </a:r>
            <a:r>
              <a:rPr lang="fr-FR" sz="1400" kern="0" dirty="0" smtClean="0">
                <a:latin typeface="+mj-lt"/>
              </a:rPr>
              <a:t> of standard 8.2mm) and </a:t>
            </a:r>
            <a:r>
              <a:rPr lang="fr-FR" sz="1400" kern="0" dirty="0" err="1" smtClean="0">
                <a:latin typeface="+mj-lt"/>
              </a:rPr>
              <a:t>some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tolerances</a:t>
            </a:r>
            <a:r>
              <a:rPr lang="fr-FR" sz="1400" kern="0" dirty="0" smtClean="0">
                <a:latin typeface="+mj-lt"/>
              </a:rPr>
              <a:t> on the </a:t>
            </a:r>
            <a:r>
              <a:rPr lang="fr-FR" sz="1400" kern="0" dirty="0" err="1" smtClean="0">
                <a:latin typeface="+mj-lt"/>
              </a:rPr>
              <a:t>assembly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tool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used</a:t>
            </a:r>
            <a:r>
              <a:rPr lang="fr-FR" sz="1400" kern="0" dirty="0" smtClean="0">
                <a:latin typeface="+mj-lt"/>
              </a:rPr>
              <a:t> for </a:t>
            </a:r>
            <a:r>
              <a:rPr lang="fr-FR" sz="1400" kern="0" dirty="0" err="1" smtClean="0">
                <a:latin typeface="+mj-lt"/>
              </a:rPr>
              <a:t>pre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alignment</a:t>
            </a:r>
            <a:r>
              <a:rPr lang="fr-FR" sz="1400" kern="0" dirty="0" smtClean="0">
                <a:latin typeface="+mj-lt"/>
              </a:rPr>
              <a:t> of the coupler on the </a:t>
            </a:r>
            <a:r>
              <a:rPr lang="fr-FR" sz="1400" kern="0" dirty="0" err="1" smtClean="0">
                <a:latin typeface="+mj-lt"/>
              </a:rPr>
              <a:t>cavity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flange</a:t>
            </a:r>
            <a:endParaRPr lang="fr-FR" sz="1400" kern="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fr-FR" sz="1400" kern="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fr-FR" sz="1400" kern="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fr-FR" sz="1400" kern="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fr-FR" b="1" kern="0" dirty="0" smtClean="0">
                <a:latin typeface="+mj-lt"/>
              </a:rPr>
              <a:t>A new </a:t>
            </a:r>
            <a:r>
              <a:rPr lang="fr-FR" b="1" kern="0" dirty="0" err="1" smtClean="0">
                <a:latin typeface="+mj-lt"/>
              </a:rPr>
              <a:t>procedure</a:t>
            </a:r>
            <a:r>
              <a:rPr lang="fr-FR" b="1" kern="0" dirty="0" smtClean="0">
                <a:latin typeface="+mj-lt"/>
              </a:rPr>
              <a:t> </a:t>
            </a:r>
            <a:r>
              <a:rPr lang="fr-FR" b="1" kern="0" dirty="0" err="1" smtClean="0">
                <a:latin typeface="+mj-lt"/>
              </a:rPr>
              <a:t>tested</a:t>
            </a:r>
            <a:r>
              <a:rPr lang="fr-FR" b="1" kern="0" dirty="0" smtClean="0">
                <a:latin typeface="+mj-lt"/>
              </a:rPr>
              <a:t> </a:t>
            </a:r>
            <a:r>
              <a:rPr lang="fr-FR" b="1" kern="0" dirty="0" err="1" smtClean="0">
                <a:latin typeface="+mj-lt"/>
              </a:rPr>
              <a:t>during</a:t>
            </a:r>
            <a:r>
              <a:rPr lang="fr-FR" b="1" kern="0" dirty="0" smtClean="0">
                <a:latin typeface="+mj-lt"/>
              </a:rPr>
              <a:t> the </a:t>
            </a:r>
            <a:r>
              <a:rPr lang="fr-FR" b="1" kern="0" dirty="0" err="1" smtClean="0">
                <a:latin typeface="+mj-lt"/>
              </a:rPr>
              <a:t>assembly</a:t>
            </a:r>
            <a:r>
              <a:rPr lang="fr-FR" b="1" kern="0" dirty="0" smtClean="0">
                <a:latin typeface="+mj-lt"/>
              </a:rPr>
              <a:t> of the H-beta </a:t>
            </a:r>
            <a:r>
              <a:rPr lang="fr-FR" b="1" kern="0" dirty="0" err="1" smtClean="0">
                <a:latin typeface="+mj-lt"/>
              </a:rPr>
              <a:t>cavities</a:t>
            </a:r>
            <a:r>
              <a:rPr lang="fr-FR" b="1" kern="0" dirty="0" smtClean="0">
                <a:latin typeface="+mj-lt"/>
              </a:rPr>
              <a:t> of the H-ECCTD </a:t>
            </a:r>
            <a:r>
              <a:rPr lang="fr-FR" b="1" kern="0" dirty="0" err="1" smtClean="0">
                <a:latin typeface="+mj-lt"/>
              </a:rPr>
              <a:t>using</a:t>
            </a:r>
            <a:r>
              <a:rPr lang="fr-FR" b="1" kern="0" dirty="0" smtClean="0">
                <a:latin typeface="+mj-lt"/>
              </a:rPr>
              <a:t> a pin for </a:t>
            </a:r>
            <a:r>
              <a:rPr lang="fr-FR" b="1" kern="0" dirty="0" err="1" smtClean="0">
                <a:latin typeface="+mj-lt"/>
              </a:rPr>
              <a:t>pre</a:t>
            </a:r>
            <a:r>
              <a:rPr lang="fr-FR" b="1" kern="0" dirty="0" smtClean="0">
                <a:latin typeface="+mj-lt"/>
              </a:rPr>
              <a:t> </a:t>
            </a:r>
            <a:r>
              <a:rPr lang="fr-FR" b="1" kern="0" dirty="0" err="1" smtClean="0">
                <a:latin typeface="+mj-lt"/>
              </a:rPr>
              <a:t>alignment</a:t>
            </a:r>
            <a:endParaRPr lang="fr-FR" sz="1400" b="1" kern="0" dirty="0" smtClean="0">
              <a:latin typeface="+mj-lt"/>
            </a:endParaRPr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24442" y="-34158"/>
            <a:ext cx="1749693" cy="19509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387" y="5466338"/>
            <a:ext cx="1491932" cy="11907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62047" y="1694044"/>
            <a:ext cx="1475872" cy="19523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0" y="3536881"/>
            <a:ext cx="1974483" cy="15207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084" y="5099886"/>
            <a:ext cx="2970209" cy="1739802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flipH="1">
            <a:off x="6802245" y="1387349"/>
            <a:ext cx="321564" cy="914445"/>
          </a:xfrm>
          <a:prstGeom prst="arc">
            <a:avLst>
              <a:gd name="adj1" fmla="val 16445123"/>
              <a:gd name="adj2" fmla="val 5157589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894398" flipH="1">
            <a:off x="6514883" y="4175985"/>
            <a:ext cx="321564" cy="914445"/>
          </a:xfrm>
          <a:prstGeom prst="arc">
            <a:avLst>
              <a:gd name="adj1" fmla="val 16445123"/>
              <a:gd name="adj2" fmla="val 5157589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H="1">
            <a:off x="6783447" y="2950930"/>
            <a:ext cx="321564" cy="914445"/>
          </a:xfrm>
          <a:prstGeom prst="arc">
            <a:avLst>
              <a:gd name="adj1" fmla="val 16445123"/>
              <a:gd name="adj2" fmla="val 5157589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75891" y="980671"/>
            <a:ext cx="3786659" cy="1229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endParaRPr lang="fr-FR" sz="2000" kern="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fr-FR" sz="2400" b="1" kern="0" dirty="0" err="1" smtClean="0">
                <a:latin typeface="+mj-lt"/>
              </a:rPr>
              <a:t>Fmax</a:t>
            </a:r>
            <a:r>
              <a:rPr lang="fr-FR" sz="2400" b="1" kern="0" dirty="0" smtClean="0">
                <a:latin typeface="+mj-lt"/>
              </a:rPr>
              <a:t> = 702.950 MHz  </a:t>
            </a:r>
            <a:r>
              <a:rPr lang="fr-FR" sz="2000" kern="0" dirty="0" err="1" smtClean="0">
                <a:latin typeface="+mj-lt"/>
              </a:rPr>
              <a:t>with</a:t>
            </a:r>
            <a:endParaRPr lang="fr-FR" sz="2000" kern="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fr-FR" sz="2000" kern="0" dirty="0" smtClean="0">
              <a:latin typeface="+mj-lt"/>
            </a:endParaRPr>
          </a:p>
        </p:txBody>
      </p:sp>
      <p:sp>
        <p:nvSpPr>
          <p:cNvPr id="12" name="Titre 2"/>
          <p:cNvSpPr txBox="1">
            <a:spLocks/>
          </p:cNvSpPr>
          <p:nvPr/>
        </p:nvSpPr>
        <p:spPr>
          <a:xfrm>
            <a:off x="2246769" y="12748"/>
            <a:ext cx="54840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sm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Frequencies</a:t>
            </a:r>
            <a:endParaRPr kumimoji="0" lang="fr-FR" sz="2400" b="1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162550" y="10837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kern="0" dirty="0" err="1"/>
              <a:t>Atm</a:t>
            </a:r>
            <a:r>
              <a:rPr lang="fr-FR" kern="0" dirty="0"/>
              <a:t> pressure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kern="0" dirty="0"/>
              <a:t>No clamp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kern="0" dirty="0"/>
              <a:t>T=20°C </a:t>
            </a:r>
          </a:p>
        </p:txBody>
      </p:sp>
      <p:sp>
        <p:nvSpPr>
          <p:cNvPr id="4" name="Accolade ouvrante 3"/>
          <p:cNvSpPr/>
          <p:nvPr/>
        </p:nvSpPr>
        <p:spPr>
          <a:xfrm>
            <a:off x="4874500" y="1198546"/>
            <a:ext cx="228601" cy="943442"/>
          </a:xfrm>
          <a:prstGeom prst="leftBrac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6626" y="2409136"/>
            <a:ext cx="7281924" cy="38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2000" b="1" kern="0" dirty="0" smtClean="0"/>
              <a:t>Pi mode </a:t>
            </a:r>
            <a:r>
              <a:rPr lang="fr-FR" sz="2000" b="1" kern="0" dirty="0" err="1" smtClean="0"/>
              <a:t>measured</a:t>
            </a:r>
            <a:r>
              <a:rPr lang="fr-FR" sz="2000" b="1" kern="0" dirty="0" smtClean="0"/>
              <a:t> in clean room in the conditions:</a:t>
            </a:r>
          </a:p>
          <a:p>
            <a:pPr>
              <a:lnSpc>
                <a:spcPct val="120000"/>
              </a:lnSpc>
              <a:buNone/>
            </a:pPr>
            <a:endParaRPr lang="fr-FR" sz="1000" b="1" kern="0" dirty="0" smtClean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kern="0" dirty="0" smtClean="0"/>
              <a:t>M001: not </a:t>
            </a:r>
            <a:r>
              <a:rPr lang="fr-FR" kern="0" dirty="0" err="1" smtClean="0"/>
              <a:t>done</a:t>
            </a:r>
            <a:endParaRPr lang="fr-FR" kern="0" dirty="0" smtClean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kern="0" dirty="0" smtClean="0"/>
              <a:t>M002: not </a:t>
            </a:r>
            <a:r>
              <a:rPr lang="fr-FR" kern="0" dirty="0" err="1" smtClean="0"/>
              <a:t>done</a:t>
            </a:r>
            <a:endParaRPr lang="fr-FR" kern="0" dirty="0" smtClean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kern="0" dirty="0" smtClean="0"/>
              <a:t>M003: </a:t>
            </a:r>
            <a:r>
              <a:rPr lang="fr-FR" dirty="0" smtClean="0"/>
              <a:t>702.994 MHz </a:t>
            </a:r>
            <a:r>
              <a:rPr lang="fr-FR" b="1" dirty="0">
                <a:solidFill>
                  <a:srgbClr val="FF6600"/>
                </a:solidFill>
              </a:rPr>
              <a:t>&gt; </a:t>
            </a:r>
            <a:r>
              <a:rPr lang="fr-FR" b="1" dirty="0" err="1">
                <a:solidFill>
                  <a:srgbClr val="FF6600"/>
                </a:solidFill>
              </a:rPr>
              <a:t>Fmax</a:t>
            </a:r>
            <a:endParaRPr lang="fr-FR" b="1" dirty="0">
              <a:solidFill>
                <a:srgbClr val="FF6600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kern="0" dirty="0" smtClean="0"/>
              <a:t>M005: </a:t>
            </a:r>
            <a:r>
              <a:rPr lang="fr-FR" dirty="0" smtClean="0"/>
              <a:t>702.991 MHz </a:t>
            </a:r>
            <a:r>
              <a:rPr lang="fr-FR" b="1" dirty="0" smtClean="0">
                <a:solidFill>
                  <a:srgbClr val="FF6600"/>
                </a:solidFill>
              </a:rPr>
              <a:t>&gt; </a:t>
            </a:r>
            <a:r>
              <a:rPr lang="fr-FR" b="1" dirty="0" err="1" smtClean="0">
                <a:solidFill>
                  <a:srgbClr val="FF6600"/>
                </a:solidFill>
              </a:rPr>
              <a:t>Fmax</a:t>
            </a:r>
            <a:endParaRPr lang="fr-FR" b="1" dirty="0" smtClean="0">
              <a:solidFill>
                <a:srgbClr val="FF6600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HB02T: 703.047 MHz </a:t>
            </a:r>
            <a:r>
              <a:rPr lang="fr-FR" b="1" dirty="0" smtClean="0">
                <a:solidFill>
                  <a:srgbClr val="FF0000"/>
                </a:solidFill>
              </a:rPr>
              <a:t>&gt; </a:t>
            </a:r>
            <a:r>
              <a:rPr lang="fr-FR" b="1" dirty="0" err="1" smtClean="0">
                <a:solidFill>
                  <a:srgbClr val="FF0000"/>
                </a:solidFill>
              </a:rPr>
              <a:t>Fmax</a:t>
            </a:r>
            <a:endParaRPr lang="fr-FR" b="1" dirty="0" smtClean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HB04T: 703.106 MHz </a:t>
            </a:r>
            <a:r>
              <a:rPr lang="fr-FR" b="1" dirty="0">
                <a:solidFill>
                  <a:srgbClr val="FF0000"/>
                </a:solidFill>
              </a:rPr>
              <a:t>&gt; </a:t>
            </a:r>
            <a:r>
              <a:rPr lang="fr-FR" b="1" dirty="0" err="1" smtClean="0">
                <a:solidFill>
                  <a:srgbClr val="FF0000"/>
                </a:solidFill>
              </a:rPr>
              <a:t>Fmax</a:t>
            </a:r>
            <a:endParaRPr lang="fr-FR" b="1" dirty="0" smtClean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HB05T: 703.034 MHz </a:t>
            </a:r>
            <a:r>
              <a:rPr lang="fr-FR" b="1" dirty="0">
                <a:solidFill>
                  <a:srgbClr val="FF0000"/>
                </a:solidFill>
              </a:rPr>
              <a:t>&gt; </a:t>
            </a:r>
            <a:r>
              <a:rPr lang="fr-FR" b="1" dirty="0" err="1" smtClean="0">
                <a:solidFill>
                  <a:srgbClr val="FF0000"/>
                </a:solidFill>
              </a:rPr>
              <a:t>Fmax</a:t>
            </a:r>
            <a:endParaRPr lang="fr-FR" b="1" kern="0" dirty="0">
              <a:solidFill>
                <a:srgbClr val="FF0000"/>
              </a:solidFill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4320058" y="5006816"/>
            <a:ext cx="304800" cy="1119939"/>
          </a:xfrm>
          <a:prstGeom prst="rightBrac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4819650" y="4533092"/>
            <a:ext cx="4148609" cy="1771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LHe tank integration in RI different from ZANON procedure</a:t>
            </a:r>
          </a:p>
          <a:p>
            <a:pPr>
              <a:lnSpc>
                <a:spcPct val="120000"/>
              </a:lnSpc>
              <a:buNone/>
            </a:pPr>
            <a:endParaRPr lang="en-US" sz="800" kern="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sz="2000" kern="0" dirty="0" err="1" smtClean="0">
                <a:latin typeface="+mj-lt"/>
              </a:rPr>
              <a:t>Hbeta</a:t>
            </a:r>
            <a:r>
              <a:rPr lang="en-US" sz="2000" kern="0" dirty="0" smtClean="0">
                <a:latin typeface="+mj-lt"/>
              </a:rPr>
              <a:t> prototype tank is also ≠ from </a:t>
            </a:r>
            <a:r>
              <a:rPr lang="en-US" sz="2000" kern="0" dirty="0" err="1" smtClean="0">
                <a:latin typeface="+mj-lt"/>
              </a:rPr>
              <a:t>Hbeta</a:t>
            </a:r>
            <a:r>
              <a:rPr lang="en-US" sz="2000" kern="0" dirty="0" smtClean="0">
                <a:latin typeface="+mj-lt"/>
              </a:rPr>
              <a:t> series    </a:t>
            </a:r>
            <a:r>
              <a:rPr lang="en-US" sz="3200" kern="0" dirty="0" smtClean="0">
                <a:latin typeface="+mj-lt"/>
                <a:sym typeface="Wingdings" panose="05000000000000000000" pitchFamily="2" charset="2"/>
              </a:rPr>
              <a:t></a:t>
            </a:r>
            <a:r>
              <a:rPr lang="en-US" sz="2000" kern="0" dirty="0" smtClean="0">
                <a:latin typeface="+mj-lt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40496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06/11/2018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54696" y="0"/>
            <a:ext cx="5859338" cy="908720"/>
          </a:xfrm>
        </p:spPr>
        <p:txBody>
          <a:bodyPr/>
          <a:lstStyle/>
          <a:p>
            <a:r>
              <a:rPr lang="en-US" dirty="0" smtClean="0"/>
              <a:t>Request for a shorter </a:t>
            </a:r>
            <a:r>
              <a:rPr lang="en-US" dirty="0" err="1" smtClean="0"/>
              <a:t>Ghe</a:t>
            </a:r>
            <a:r>
              <a:rPr lang="en-US" dirty="0" smtClean="0"/>
              <a:t> exhaust pipe of the helium tank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141722" y="2260692"/>
            <a:ext cx="6772312" cy="3206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Shorter GHe exhaust of the helium tank would be helpful for the CM assembly (see Vincent presentation)</a:t>
            </a:r>
          </a:p>
          <a:p>
            <a:pPr>
              <a:lnSpc>
                <a:spcPct val="120000"/>
              </a:lnSpc>
              <a:buNone/>
            </a:pPr>
            <a:endParaRPr lang="en-US" sz="2000" kern="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At present an extra length is required on the interfaces documentation. CM01 experience of </a:t>
            </a:r>
            <a:r>
              <a:rPr lang="en-US" sz="2000" kern="0" dirty="0" err="1" smtClean="0">
                <a:latin typeface="+mj-lt"/>
              </a:rPr>
              <a:t>Ti</a:t>
            </a:r>
            <a:r>
              <a:rPr lang="en-US" sz="2000" kern="0" dirty="0" smtClean="0">
                <a:latin typeface="+mj-lt"/>
              </a:rPr>
              <a:t> welds leads us to ask if it is possible for </a:t>
            </a:r>
            <a:r>
              <a:rPr lang="en-US" sz="2000" kern="0" dirty="0" err="1" smtClean="0">
                <a:latin typeface="+mj-lt"/>
              </a:rPr>
              <a:t>Hbeta</a:t>
            </a:r>
            <a:r>
              <a:rPr lang="en-US" sz="2000" kern="0" dirty="0" smtClean="0">
                <a:latin typeface="+mj-lt"/>
              </a:rPr>
              <a:t> cavities to be sent with a nominal length to CEA. </a:t>
            </a:r>
          </a:p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(Too late for </a:t>
            </a:r>
            <a:r>
              <a:rPr lang="en-US" sz="2000" kern="0" dirty="0" err="1" smtClean="0">
                <a:latin typeface="+mj-lt"/>
              </a:rPr>
              <a:t>Mbeta</a:t>
            </a:r>
            <a:r>
              <a:rPr lang="en-US" sz="2000" kern="0" dirty="0" smtClean="0">
                <a:latin typeface="+mj-lt"/>
              </a:rPr>
              <a:t> ?)</a:t>
            </a:r>
            <a:endParaRPr lang="en-US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54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2420888"/>
            <a:ext cx="2173865" cy="54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49" y="5991093"/>
            <a:ext cx="5670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Commissariat à l’énergie atomique et aux énergies alternatives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Centre de Saclay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91191 Gif-sur-Yvette Cedex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T. +33 (0)1 69 08 76 11 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F. +33 (0)1 69 08 30 24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Etablissement public à caractère industriel et commercial </a:t>
            </a:r>
            <a:r>
              <a:rPr lang="fr-FR" sz="3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050" dirty="0" smtClean="0">
                <a:solidFill>
                  <a:schemeClr val="bg1">
                    <a:lumMod val="75000"/>
                  </a:schemeClr>
                </a:solidFill>
              </a:rPr>
              <a:t>RCS Paris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B 775 685 019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720B9139-BAE7-44D3-A8B0-998EE27CB7D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96388" y="0"/>
            <a:ext cx="5859338" cy="908720"/>
          </a:xfrm>
        </p:spPr>
        <p:txBody>
          <a:bodyPr/>
          <a:lstStyle/>
          <a:p>
            <a:pPr algn="ctr"/>
            <a:r>
              <a:rPr lang="fr-FR" dirty="0" smtClean="0"/>
              <a:t>Tests of the </a:t>
            </a:r>
            <a:r>
              <a:rPr lang="fr-FR" dirty="0" err="1" smtClean="0"/>
              <a:t>refurbished</a:t>
            </a:r>
            <a:r>
              <a:rPr lang="fr-FR" dirty="0" smtClean="0"/>
              <a:t> M-ECCTD</a:t>
            </a:r>
            <a:br>
              <a:rPr lang="fr-FR" dirty="0" smtClean="0"/>
            </a:b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06457" y="1313862"/>
            <a:ext cx="4875094" cy="21602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u="sng" kern="0" dirty="0" smtClean="0">
                <a:latin typeface="+mj-lt"/>
              </a:rPr>
              <a:t>Main </a:t>
            </a:r>
            <a:r>
              <a:rPr lang="fr-FR" sz="1400" u="sng" kern="0" dirty="0" err="1" smtClean="0">
                <a:latin typeface="+mj-lt"/>
              </a:rPr>
              <a:t>differences</a:t>
            </a:r>
            <a:r>
              <a:rPr lang="fr-FR" sz="1400" u="sng" kern="0" dirty="0" smtClean="0">
                <a:latin typeface="+mj-lt"/>
              </a:rPr>
              <a:t> </a:t>
            </a:r>
            <a:r>
              <a:rPr lang="fr-FR" sz="1400" u="sng" kern="0" dirty="0" err="1" smtClean="0">
                <a:latin typeface="+mj-lt"/>
              </a:rPr>
              <a:t>with</a:t>
            </a:r>
            <a:r>
              <a:rPr lang="fr-FR" sz="1400" u="sng" kern="0" dirty="0" smtClean="0">
                <a:latin typeface="+mj-lt"/>
              </a:rPr>
              <a:t> ESS conditions:</a:t>
            </a:r>
          </a:p>
          <a:p>
            <a:pPr marL="182563" indent="-182563">
              <a:lnSpc>
                <a:spcPct val="120000"/>
              </a:lnSpc>
            </a:pPr>
            <a:r>
              <a:rPr lang="fr-FR" sz="1400" kern="0" dirty="0" err="1" smtClean="0">
                <a:latin typeface="+mj-lt"/>
              </a:rPr>
              <a:t>LHe</a:t>
            </a:r>
            <a:r>
              <a:rPr lang="fr-FR" sz="1400" kern="0" dirty="0" smtClean="0">
                <a:latin typeface="+mj-lt"/>
              </a:rPr>
              <a:t> at 1 bar</a:t>
            </a:r>
          </a:p>
          <a:p>
            <a:pPr marL="182563" indent="-182563">
              <a:lnSpc>
                <a:spcPct val="120000"/>
              </a:lnSpc>
            </a:pPr>
            <a:r>
              <a:rPr lang="fr-FR" sz="1400" kern="0" dirty="0" smtClean="0">
                <a:latin typeface="+mj-lt"/>
              </a:rPr>
              <a:t>LN2 thermal </a:t>
            </a:r>
            <a:r>
              <a:rPr lang="fr-FR" sz="1400" kern="0" dirty="0" err="1" smtClean="0">
                <a:latin typeface="+mj-lt"/>
              </a:rPr>
              <a:t>shield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cooling</a:t>
            </a:r>
            <a:endParaRPr lang="fr-FR" sz="1400" kern="0" dirty="0" smtClean="0">
              <a:latin typeface="+mj-lt"/>
            </a:endParaRPr>
          </a:p>
          <a:p>
            <a:pPr marL="182563" indent="-182563">
              <a:lnSpc>
                <a:spcPct val="120000"/>
              </a:lnSpc>
            </a:pPr>
            <a:r>
              <a:rPr lang="fr-FR" sz="1400" kern="0" dirty="0" smtClean="0">
                <a:latin typeface="+mj-lt"/>
              </a:rPr>
              <a:t>1 RF power source: 1,1MW max, 14Hz, 3.6ms RF pulse </a:t>
            </a:r>
            <a:r>
              <a:rPr lang="fr-FR" sz="1400" kern="0" dirty="0" err="1" smtClean="0">
                <a:latin typeface="+mj-lt"/>
              </a:rPr>
              <a:t>length</a:t>
            </a:r>
            <a:endParaRPr lang="fr-FR" sz="1400" kern="0" dirty="0" smtClean="0">
              <a:latin typeface="+mj-lt"/>
            </a:endParaRPr>
          </a:p>
          <a:p>
            <a:pPr marL="182563" indent="-182563">
              <a:lnSpc>
                <a:spcPct val="120000"/>
              </a:lnSpc>
            </a:pPr>
            <a:r>
              <a:rPr lang="fr-FR" sz="1400" kern="0" dirty="0" err="1" smtClean="0">
                <a:latin typeface="+mj-lt"/>
              </a:rPr>
              <a:t>Possibility</a:t>
            </a:r>
            <a:r>
              <a:rPr lang="fr-FR" sz="1400" kern="0" dirty="0" smtClean="0">
                <a:latin typeface="+mj-lt"/>
              </a:rPr>
              <a:t> to </a:t>
            </a:r>
            <a:r>
              <a:rPr lang="fr-FR" sz="1400" kern="0" dirty="0" err="1" smtClean="0">
                <a:latin typeface="+mj-lt"/>
              </a:rPr>
              <a:t>run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with</a:t>
            </a:r>
            <a:r>
              <a:rPr lang="fr-FR" sz="1400" kern="0" dirty="0" smtClean="0">
                <a:latin typeface="+mj-lt"/>
              </a:rPr>
              <a:t> RF power: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1400" kern="0" dirty="0" err="1" smtClean="0">
                <a:latin typeface="+mj-lt"/>
              </a:rPr>
              <a:t>Each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cavity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separately</a:t>
            </a:r>
            <a:endParaRPr lang="fr-FR" sz="1400" kern="0" dirty="0" smtClean="0">
              <a:latin typeface="+mj-lt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1400" kern="0" dirty="0" err="1" smtClean="0">
                <a:latin typeface="+mj-lt"/>
              </a:rPr>
              <a:t>Cav</a:t>
            </a:r>
            <a:r>
              <a:rPr lang="fr-FR" sz="1400" kern="0" dirty="0" smtClean="0">
                <a:latin typeface="+mj-lt"/>
              </a:rPr>
              <a:t> 1 + </a:t>
            </a:r>
            <a:r>
              <a:rPr lang="fr-FR" sz="1400" kern="0" dirty="0" err="1" smtClean="0">
                <a:latin typeface="+mj-lt"/>
              </a:rPr>
              <a:t>cav</a:t>
            </a:r>
            <a:r>
              <a:rPr lang="fr-FR" sz="1400" kern="0" dirty="0" smtClean="0">
                <a:latin typeface="+mj-lt"/>
              </a:rPr>
              <a:t> 2    or    cav3 + cav4  &lt;= not </a:t>
            </a:r>
            <a:r>
              <a:rPr lang="fr-FR" sz="1400" kern="0" dirty="0" err="1" smtClean="0">
                <a:latin typeface="+mj-lt"/>
              </a:rPr>
              <a:t>yet</a:t>
            </a:r>
            <a:r>
              <a:rPr lang="fr-FR" sz="1400" kern="0" dirty="0" smtClean="0">
                <a:latin typeface="+mj-lt"/>
              </a:rPr>
              <a:t> </a:t>
            </a:r>
            <a:r>
              <a:rPr lang="fr-FR" sz="1400" kern="0" dirty="0" err="1" smtClean="0">
                <a:latin typeface="+mj-lt"/>
              </a:rPr>
              <a:t>tested</a:t>
            </a:r>
            <a:endParaRPr lang="fr-FR" sz="1400" kern="0" dirty="0" smtClean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27" y="3879275"/>
            <a:ext cx="5041574" cy="23767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342075">
            <a:off x="922987" y="6387631"/>
            <a:ext cx="1124026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400" b="1" kern="0" dirty="0">
                <a:latin typeface="+mj-lt"/>
              </a:rPr>
              <a:t>MB01  LASA </a:t>
            </a:r>
            <a:endParaRPr lang="fr-FR" sz="1400" b="1" dirty="0"/>
          </a:p>
        </p:txBody>
      </p:sp>
      <p:sp>
        <p:nvSpPr>
          <p:cNvPr id="12" name="Rectangle 11"/>
          <p:cNvSpPr/>
          <p:nvPr/>
        </p:nvSpPr>
        <p:spPr>
          <a:xfrm rot="19342075">
            <a:off x="2474141" y="6281955"/>
            <a:ext cx="62068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400" b="1" kern="0" dirty="0" smtClean="0">
                <a:latin typeface="+mj-lt"/>
              </a:rPr>
              <a:t>MP04</a:t>
            </a:r>
            <a:endParaRPr lang="fr-FR" sz="1400" b="1" dirty="0"/>
          </a:p>
        </p:txBody>
      </p:sp>
      <p:sp>
        <p:nvSpPr>
          <p:cNvPr id="13" name="Rectangle 12"/>
          <p:cNvSpPr/>
          <p:nvPr/>
        </p:nvSpPr>
        <p:spPr>
          <a:xfrm rot="19342075">
            <a:off x="3608956" y="6281954"/>
            <a:ext cx="62068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400" b="1" kern="0" dirty="0" smtClean="0">
                <a:latin typeface="+mj-lt"/>
              </a:rPr>
              <a:t>MP01</a:t>
            </a:r>
            <a:endParaRPr lang="fr-FR" sz="1400" b="1" dirty="0"/>
          </a:p>
        </p:txBody>
      </p:sp>
      <p:sp>
        <p:nvSpPr>
          <p:cNvPr id="14" name="Rectangle 13"/>
          <p:cNvSpPr/>
          <p:nvPr/>
        </p:nvSpPr>
        <p:spPr>
          <a:xfrm rot="19342075">
            <a:off x="4702306" y="6329781"/>
            <a:ext cx="62068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400" b="1" kern="0" dirty="0" smtClean="0">
                <a:latin typeface="+mj-lt"/>
              </a:rPr>
              <a:t>MP02</a:t>
            </a:r>
            <a:endParaRPr lang="fr-FR" sz="1400" b="1" dirty="0"/>
          </a:p>
        </p:txBody>
      </p:sp>
      <p:sp>
        <p:nvSpPr>
          <p:cNvPr id="15" name="Flèche droite 14"/>
          <p:cNvSpPr/>
          <p:nvPr/>
        </p:nvSpPr>
        <p:spPr>
          <a:xfrm>
            <a:off x="5761350" y="4916777"/>
            <a:ext cx="343220" cy="1950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07440" y="4916777"/>
            <a:ext cx="252565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dirty="0" err="1" smtClean="0"/>
              <a:t>Cavity</a:t>
            </a:r>
            <a:r>
              <a:rPr lang="fr-FR" sz="1200" dirty="0" smtClean="0"/>
              <a:t> vacuum </a:t>
            </a:r>
            <a:r>
              <a:rPr lang="fr-FR" sz="1200" dirty="0" err="1" smtClean="0"/>
              <a:t>pumping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377" y="481286"/>
            <a:ext cx="560881" cy="359695"/>
          </a:xfrm>
          <a:prstGeom prst="rect">
            <a:avLst/>
          </a:prstGeom>
        </p:spPr>
      </p:pic>
      <p:sp>
        <p:nvSpPr>
          <p:cNvPr id="19" name="Accolade fermante 18"/>
          <p:cNvSpPr/>
          <p:nvPr/>
        </p:nvSpPr>
        <p:spPr>
          <a:xfrm>
            <a:off x="5932959" y="5509260"/>
            <a:ext cx="229791" cy="1233629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432810" y="5748840"/>
            <a:ext cx="1789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200" dirty="0" err="1" smtClean="0"/>
              <a:t>Refurbished</a:t>
            </a:r>
            <a:r>
              <a:rPr lang="fr-FR" sz="1200" dirty="0" smtClean="0"/>
              <a:t> </a:t>
            </a:r>
            <a:r>
              <a:rPr lang="fr-FR" sz="1200" dirty="0" err="1" smtClean="0"/>
              <a:t>cavities</a:t>
            </a:r>
            <a:r>
              <a:rPr lang="fr-FR" sz="1200" dirty="0" smtClean="0"/>
              <a:t> and power </a:t>
            </a:r>
            <a:r>
              <a:rPr lang="fr-FR" sz="1200" dirty="0" err="1" smtClean="0"/>
              <a:t>couplers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27" y="1113717"/>
            <a:ext cx="2832790" cy="2793609"/>
          </a:xfrm>
          <a:prstGeom prst="rect">
            <a:avLst/>
          </a:prstGeom>
        </p:spPr>
      </p:pic>
      <p:sp>
        <p:nvSpPr>
          <p:cNvPr id="16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162" y="32144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73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219" y="-97666"/>
            <a:ext cx="7380841" cy="1168948"/>
          </a:xfrm>
        </p:spPr>
        <p:txBody>
          <a:bodyPr/>
          <a:lstStyle/>
          <a:p>
            <a:pPr algn="ctr"/>
            <a:r>
              <a:rPr lang="en-US" sz="2400" dirty="0" smtClean="0"/>
              <a:t>Short summary of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series of tests</a:t>
            </a:r>
            <a:br>
              <a:rPr lang="en-US" sz="2400" dirty="0" smtClean="0"/>
            </a:br>
            <a:r>
              <a:rPr lang="en-US" sz="2400" dirty="0" smtClean="0"/>
              <a:t>13 Sept. to 7 Dec. 2018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75298" y="1279362"/>
            <a:ext cx="757508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cap="all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Main objectives: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complementary to tests in 2017</a:t>
            </a:r>
            <a:endParaRPr lang="en-US" sz="2000" dirty="0" smtClean="0">
              <a:solidFill>
                <a:srgbClr val="000000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RF power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checks of improvements in assembly procedures (alignment,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cryo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 load,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Cavity RF dissipations: cryogenic measurements</a:t>
            </a:r>
            <a:endParaRPr lang="en-US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58" y="2890698"/>
            <a:ext cx="6967021" cy="3539246"/>
          </a:xfrm>
          <a:prstGeom prst="rect">
            <a:avLst/>
          </a:prstGeom>
        </p:spPr>
      </p:pic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377" y="481286"/>
            <a:ext cx="560881" cy="35969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162" y="32144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32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5253" y="245763"/>
            <a:ext cx="428514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Cryogenic measurements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84" y="4116494"/>
            <a:ext cx="3554769" cy="2167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817" y="1134081"/>
            <a:ext cx="7158821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Instabilities due to the diphasic helium and the Hampson heat exchanger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Problem of helium gauge that is blind above 92% corresponding to the bottom of the diphasic pipe</a:t>
            </a:r>
            <a:endParaRPr 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600" dirty="0" smtClean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That caused: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Difficulties to get stable levels for periods longer than ~1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Brake of the burst discs</a:t>
            </a:r>
          </a:p>
          <a:p>
            <a:pPr>
              <a:buNone/>
            </a:pPr>
            <a:endParaRPr 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 smtClean="0"/>
              <a:t>But we could perform RF measurement at high power and reliable static heat load measurements at 2K &amp; 4K  and RF heat load of cav1 at the ESS nominal field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270423" y="4238390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Measured static heat </a:t>
            </a:r>
            <a:r>
              <a:rPr lang="en-US" sz="16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losses at 2K:</a:t>
            </a:r>
          </a:p>
          <a:p>
            <a:pPr>
              <a:buNone/>
            </a:pPr>
            <a:r>
              <a:rPr lang="en-US" sz="16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19.5 </a:t>
            </a:r>
            <a:r>
              <a:rPr lang="en-US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19.7 W.</a:t>
            </a:r>
          </a:p>
          <a:p>
            <a:pPr>
              <a:buNone/>
            </a:pPr>
            <a:endParaRPr lang="en-US" sz="16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/>
              <a:t>Measured static heat losses at 4,2K:</a:t>
            </a:r>
          </a:p>
          <a:p>
            <a:pPr lvl="1">
              <a:buNone/>
            </a:pPr>
            <a:r>
              <a:rPr lang="en-US" sz="1600" dirty="0"/>
              <a:t>	</a:t>
            </a:r>
            <a:r>
              <a:rPr lang="en-US" sz="1600" dirty="0" smtClean="0"/>
              <a:t>	20,4W</a:t>
            </a:r>
            <a:endParaRPr lang="en-US" sz="1600" dirty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calculated 19,6W in the same condition!)</a:t>
            </a:r>
            <a:endParaRPr lang="en-US" sz="1600" dirty="0"/>
          </a:p>
          <a:p>
            <a:pPr lvl="1">
              <a:buNone/>
            </a:pPr>
            <a:endParaRPr lang="en-US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377" y="481286"/>
            <a:ext cx="560881" cy="35969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162" y="32144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26" y="973868"/>
            <a:ext cx="2711934" cy="19783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310" y="959343"/>
            <a:ext cx="3126306" cy="20001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406" y="1103204"/>
            <a:ext cx="2774502" cy="17196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92" y="3497862"/>
            <a:ext cx="6355315" cy="20018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9292" y="2973977"/>
            <a:ext cx="2316183" cy="57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200" kern="0" dirty="0" smtClean="0">
                <a:latin typeface="+mj-lt"/>
              </a:rPr>
              <a:t>Cav1 without piezo compensation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46171" y="2896990"/>
            <a:ext cx="2796583" cy="57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1200" kern="0" dirty="0" smtClean="0">
                <a:latin typeface="+mj-lt"/>
              </a:rPr>
              <a:t>Pulse of the piezo  allowing compensation of Lorentz detuning on Cav1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72477" y="2909445"/>
            <a:ext cx="2754857" cy="57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1200" kern="0" dirty="0" smtClean="0">
                <a:latin typeface="+mj-lt"/>
              </a:rPr>
              <a:t>The 4 cavities tested separately at the nominal field (or close to for cav4)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708385" y="1283882"/>
            <a:ext cx="1099874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962230" y="1003362"/>
            <a:ext cx="592183" cy="237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000" kern="0" dirty="0" smtClean="0">
                <a:latin typeface="+mj-lt"/>
              </a:rPr>
              <a:t>2,86ms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905386" y="4226685"/>
            <a:ext cx="2238614" cy="5579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200" kern="0" dirty="0" smtClean="0">
                <a:latin typeface="+mj-lt"/>
              </a:rPr>
              <a:t>Cav1 and Cav2 tested together with piezo compensation</a:t>
            </a:r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430219" y="-97666"/>
            <a:ext cx="7380841" cy="1168948"/>
          </a:xfrm>
        </p:spPr>
        <p:txBody>
          <a:bodyPr/>
          <a:lstStyle/>
          <a:p>
            <a:pPr algn="ctr"/>
            <a:r>
              <a:rPr lang="en-US" sz="2400" dirty="0" smtClean="0"/>
              <a:t>Main Results on RF measurements</a:t>
            </a:r>
            <a:endParaRPr lang="en-US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455120" y="5873402"/>
            <a:ext cx="6094785" cy="5579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600" b="1" kern="0" dirty="0" smtClean="0">
                <a:latin typeface="+mj-lt"/>
              </a:rPr>
              <a:t>These results are the validation of the cavity package technology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377" y="481286"/>
            <a:ext cx="560881" cy="359695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162" y="32144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9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2246769" y="238305"/>
            <a:ext cx="604203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Cavity RF dissipation measurements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62885" y="1202937"/>
            <a:ext cx="70035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Measured RF dissipation of the cavity MB01 at ESS nominal </a:t>
            </a:r>
            <a:r>
              <a:rPr lang="en-US" altLang="fr-FR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field: </a:t>
            </a:r>
            <a:r>
              <a:rPr lang="en-US" altLang="fr-F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 W</a:t>
            </a:r>
            <a:endParaRPr lang="fr-FR" altLang="fr-F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altLang="fr-FR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fr-FR" altLang="fr-FR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&lt; 5W)</a:t>
            </a:r>
            <a:endParaRPr lang="fr-FR" altLang="fr-F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5" name="Imag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481" y="2236862"/>
            <a:ext cx="4768075" cy="28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2481" y="5405239"/>
            <a:ext cx="4853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200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</a:t>
            </a:r>
            <a:r>
              <a:rPr kumimoji="0" lang="en-US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lectrical heaters power and helium bath pressure variations at the stop of the RF power in the cavity MB01.</a:t>
            </a:r>
            <a:endParaRPr kumimoji="0" lang="en-U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792481" y="6241971"/>
            <a:ext cx="4853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200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Other measurements that were performed were not reliable enough.</a:t>
            </a:r>
            <a:endParaRPr kumimoji="0" lang="en-U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377" y="481286"/>
            <a:ext cx="560881" cy="35969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162" y="32144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9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7</a:t>
            </a:fld>
            <a:endParaRPr lang="fr-FR" dirty="0"/>
          </a:p>
        </p:txBody>
      </p: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26" y="1878640"/>
            <a:ext cx="3684181" cy="20723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312" y="1878640"/>
            <a:ext cx="3684181" cy="2072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25253" y="245763"/>
            <a:ext cx="300434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Shipment to Lund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86270" y="1254642"/>
            <a:ext cx="1350335" cy="372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CEA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51124" y="1254641"/>
            <a:ext cx="1350335" cy="372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ESS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35126" y="5121419"/>
            <a:ext cx="5837273" cy="372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kern="0" dirty="0" smtClean="0">
                <a:latin typeface="+mj-lt"/>
              </a:rPr>
              <a:t>Next tests in ESS test stand TS2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95371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8</a:t>
            </a:fld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03402" y="2991073"/>
            <a:ext cx="662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b="1" dirty="0" smtClean="0"/>
              <a:t>Cryomodules of the series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5789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9</a:t>
            </a:fld>
            <a:endParaRPr lang="fr-FR" dirty="0"/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765191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25/06/2019</a:t>
            </a:r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83811"/>
              </p:ext>
            </p:extLst>
          </p:nvPr>
        </p:nvGraphicFramePr>
        <p:xfrm>
          <a:off x="-754" y="73883"/>
          <a:ext cx="4586485" cy="6765805"/>
        </p:xfrm>
        <a:graphic>
          <a:graphicData uri="http://schemas.openxmlformats.org/drawingml/2006/table">
            <a:tbl>
              <a:tblPr firstRow="1" firstCol="1" bandRow="1"/>
              <a:tblGrid>
                <a:gridCol w="1480744">
                  <a:extLst>
                    <a:ext uri="{9D8B030D-6E8A-4147-A177-3AD203B41FA5}">
                      <a16:colId xmlns:a16="http://schemas.microsoft.com/office/drawing/2014/main" val="3435659932"/>
                    </a:ext>
                  </a:extLst>
                </a:gridCol>
                <a:gridCol w="3105741">
                  <a:extLst>
                    <a:ext uri="{9D8B030D-6E8A-4147-A177-3AD203B41FA5}">
                      <a16:colId xmlns:a16="http://schemas.microsoft.com/office/drawing/2014/main" val="108402755"/>
                    </a:ext>
                  </a:extLst>
                </a:gridCol>
              </a:tblGrid>
              <a:tr h="323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Vacuum vessels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ACPP. </a:t>
                      </a:r>
                      <a:r>
                        <a:rPr lang="en-US" sz="7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first unit is delivered.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25446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couplers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PMB,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8 couplers of the series have delivered. Two are back at PMB for analysis and two are under conditionning.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29135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Thermal shieldings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SDMS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13 first units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66292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Spaceframe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SDMS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12 first units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73508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Cold Tuning Systems (mechanical part)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YVON BOYER.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first pre series delivered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45548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Motors for cold tuning systems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TSA (PHYTRON), </a:t>
                      </a:r>
                      <a:r>
                        <a:rPr lang="en-US" sz="7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 motors received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77497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Cryogenic heat exchanger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SDMS,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two first units delivered.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752494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Magnetic shielding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MECA MAGNETIC,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first 3 shields delivered.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09815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MLI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SODITECH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one MLI delivered for CM01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68326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instrumentation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SODITECH,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first lot delivered.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52607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Intercavity bellows, cold-warm transitions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SDMS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one set delivered.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842644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Cavity supporting systems (tie rods)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SPG.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set delivered.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036410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Cryogenic circuits, diphasic tubes, tubes for rupture disks, coupler bells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Cryogenic circuits awarded to CRYODIFFUSION :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Di-phasic tubes awarded to SDMS,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 bellows</a:t>
                      </a: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36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46925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Cryogenic valves CV01 and CV02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VELAN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all units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8908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sensors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CRYOFORUM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all the components received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22151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 sensors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CRYOFORUM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all batches delivered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991302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valves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LESER.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delivered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54055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Controlled safety valves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Velan.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 off meeting done.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5160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Rupture disks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BS&amp;S.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 off meeting done.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611087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 cables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HABIA.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batch for 10 CM received.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600971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 feedthroughs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MDC Vacuum.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the components are received (2x32 feedthrough)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02283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transmitters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signed in Feb 19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31797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Screws for clean room assembly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Several contracts awarded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40195"/>
                  </a:ext>
                </a:extLst>
              </a:tr>
              <a:tr h="599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Vacuum components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item ordered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HV90 purge valves: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delivered.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pumps and gauges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awarded to Pfeiffer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RGA and baratron gauges: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awarded to MKS.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54869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Vacuum pumping groups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40-30. </a:t>
                      </a:r>
                      <a:r>
                        <a:rPr lang="en-US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pumping groups have been commissioned at CEA.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88353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Cryomodule assembly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awarded to B&amp;S. </a:t>
                      </a:r>
                      <a:r>
                        <a:rPr lang="en-US" sz="7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has started.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1964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555902" y="2007209"/>
            <a:ext cx="4557514" cy="39516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u="sng" kern="0" dirty="0" smtClean="0">
                <a:latin typeface="+mj-lt"/>
              </a:rPr>
              <a:t>Main difficulties: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j-lt"/>
              </a:rPr>
              <a:t>Couplers of the series: production stopped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+mj-lt"/>
              </a:rPr>
              <a:t>2 first pairs of the series did not pass acceptance tests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kern="0" dirty="0">
                <a:latin typeface="+mj-lt"/>
              </a:rPr>
              <a:t>P</a:t>
            </a:r>
            <a:r>
              <a:rPr lang="en-US" kern="0" dirty="0" smtClean="0">
                <a:latin typeface="+mj-lt"/>
              </a:rPr>
              <a:t>ossible issue on </a:t>
            </a:r>
            <a:r>
              <a:rPr lang="en-US" kern="0" dirty="0" err="1" smtClean="0">
                <a:latin typeface="+mj-lt"/>
              </a:rPr>
              <a:t>TiN</a:t>
            </a:r>
            <a:r>
              <a:rPr lang="en-US" kern="0" dirty="0" smtClean="0">
                <a:latin typeface="+mj-lt"/>
              </a:rPr>
              <a:t> coating Investigation in progress by PMB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+mj-lt"/>
              </a:rPr>
              <a:t>New series of tests at high RF power on the </a:t>
            </a:r>
            <a:r>
              <a:rPr lang="en-US" kern="0" dirty="0">
                <a:latin typeface="+mj-lt"/>
              </a:rPr>
              <a:t>2</a:t>
            </a:r>
            <a:r>
              <a:rPr lang="en-US" kern="0" dirty="0" smtClean="0">
                <a:latin typeface="+mj-lt"/>
              </a:rPr>
              <a:t>nd pair in Saclay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+mj-lt"/>
              </a:rPr>
              <a:t>Delivery of the next pair scheduled beginning of August (TBC!)  </a:t>
            </a:r>
          </a:p>
        </p:txBody>
      </p:sp>
      <p:sp>
        <p:nvSpPr>
          <p:cNvPr id="17" name="Titre 3"/>
          <p:cNvSpPr>
            <a:spLocks noGrp="1"/>
          </p:cNvSpPr>
          <p:nvPr>
            <p:ph type="title"/>
          </p:nvPr>
        </p:nvSpPr>
        <p:spPr>
          <a:xfrm>
            <a:off x="4448695" y="-2"/>
            <a:ext cx="4156364" cy="908720"/>
          </a:xfrm>
        </p:spPr>
        <p:txBody>
          <a:bodyPr/>
          <a:lstStyle/>
          <a:p>
            <a:pPr algn="ctr"/>
            <a:r>
              <a:rPr lang="en-US" dirty="0" smtClean="0"/>
              <a:t>Delivery of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13595"/>
      </p:ext>
    </p:extLst>
  </p:cSld>
  <p:clrMapOvr>
    <a:masterClrMapping/>
  </p:clrMapOvr>
</p:sld>
</file>

<file path=ppt/theme/theme1.xml><?xml version="1.0" encoding="utf-8"?>
<a:theme xmlns:a="http://schemas.openxmlformats.org/drawingml/2006/main" name="6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noAutofit/>
      </a:bodyPr>
      <a:lstStyle>
        <a:defPPr>
          <a:lnSpc>
            <a:spcPct val="120000"/>
          </a:lnSpc>
          <a:defRPr sz="20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166933</TotalTime>
  <Words>1371</Words>
  <Application>Microsoft Office PowerPoint</Application>
  <PresentationFormat>Affichage à l'écran (4:3)</PresentationFormat>
  <Paragraphs>292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6_IPHI_CP</vt:lpstr>
      <vt:lpstr>Présentation PowerPoint</vt:lpstr>
      <vt:lpstr>Tests of the refurbished M-ECCTD Preliminary results </vt:lpstr>
      <vt:lpstr>Short summary of the 2nd series of tests 13 Sept. to 7 Dec. 2018</vt:lpstr>
      <vt:lpstr>Présentation PowerPoint</vt:lpstr>
      <vt:lpstr>Main Results on RF measurements</vt:lpstr>
      <vt:lpstr>Présentation PowerPoint</vt:lpstr>
      <vt:lpstr>Présentation PowerPoint</vt:lpstr>
      <vt:lpstr>Présentation PowerPoint</vt:lpstr>
      <vt:lpstr>Delivery of Components</vt:lpstr>
      <vt:lpstr>Présentation PowerPoint</vt:lpstr>
      <vt:lpstr>CM01 Assembly under the responsibility of  CEA  with B&amp;S team</vt:lpstr>
      <vt:lpstr>Présentation PowerPoint</vt:lpstr>
      <vt:lpstr>Présentation PowerPoint</vt:lpstr>
      <vt:lpstr>Issues for coupler assembly on Mbeta cavities of CM01</vt:lpstr>
      <vt:lpstr>Présentation PowerPoint</vt:lpstr>
      <vt:lpstr>Request for a shorter Ghe exhaust pipe of the helium tank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Av. Prog</dc:title>
  <dc:creator>PEAUGER  Franck</dc:creator>
  <cp:lastModifiedBy>BOSLAND Pierre</cp:lastModifiedBy>
  <cp:revision>4667</cp:revision>
  <cp:lastPrinted>2017-01-16T11:28:52Z</cp:lastPrinted>
  <dcterms:created xsi:type="dcterms:W3CDTF">2006-03-11T15:04:19Z</dcterms:created>
  <dcterms:modified xsi:type="dcterms:W3CDTF">2019-06-26T08:13:11Z</dcterms:modified>
</cp:coreProperties>
</file>