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72" r:id="rId3"/>
    <p:sldId id="273" r:id="rId4"/>
    <p:sldId id="328" r:id="rId5"/>
    <p:sldId id="329" r:id="rId6"/>
    <p:sldId id="330" r:id="rId7"/>
    <p:sldId id="331" r:id="rId8"/>
    <p:sldId id="332" r:id="rId9"/>
    <p:sldId id="333" r:id="rId10"/>
    <p:sldId id="335" r:id="rId11"/>
    <p:sldId id="334" r:id="rId12"/>
    <p:sldId id="338" r:id="rId13"/>
    <p:sldId id="339" r:id="rId14"/>
    <p:sldId id="318" r:id="rId15"/>
    <p:sldId id="303" r:id="rId16"/>
    <p:sldId id="340" r:id="rId17"/>
    <p:sldId id="341" r:id="rId18"/>
    <p:sldId id="342" r:id="rId19"/>
    <p:sldId id="327" r:id="rId2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258"/>
    <a:srgbClr val="FF9933"/>
    <a:srgbClr val="0033CC"/>
    <a:srgbClr val="CCFFCC"/>
    <a:srgbClr val="FFCCFF"/>
    <a:srgbClr val="FFFF99"/>
    <a:srgbClr val="FF6600"/>
    <a:srgbClr val="E2AC00"/>
    <a:srgbClr val="990033"/>
    <a:srgbClr val="5F2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9" autoAdjust="0"/>
    <p:restoredTop sz="94576" autoAdjust="0"/>
  </p:normalViewPr>
  <p:slideViewPr>
    <p:cSldViewPr>
      <p:cViewPr varScale="1">
        <p:scale>
          <a:sx n="115" d="100"/>
          <a:sy n="115" d="100"/>
        </p:scale>
        <p:origin x="18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E09B3-F2F1-47D3-8F8F-6085AA0DBBE9}" type="datetimeFigureOut">
              <a:rPr lang="fr-FR" smtClean="0"/>
              <a:pPr/>
              <a:t>24/06/2019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3375F-34B1-4B58-8C62-B160D33A967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61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3"/>
          <p:cNvSpPr txBox="1">
            <a:spLocks/>
          </p:cNvSpPr>
          <p:nvPr userDrawn="1"/>
        </p:nvSpPr>
        <p:spPr>
          <a:xfrm>
            <a:off x="251520" y="6436422"/>
            <a:ext cx="8712968" cy="52097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1400" kern="0" dirty="0" smtClean="0">
                <a:latin typeface="Calibri" pitchFamily="34" charset="0"/>
                <a:cs typeface="Calibri" pitchFamily="34" charset="0"/>
              </a:rPr>
              <a:t>ESS - SRF Collaboration, Milano, 25</a:t>
            </a:r>
            <a:r>
              <a:rPr lang="en-US" sz="1400" kern="0" baseline="0" dirty="0" smtClean="0">
                <a:latin typeface="Calibri" pitchFamily="34" charset="0"/>
                <a:cs typeface="Calibri" pitchFamily="34" charset="0"/>
              </a:rPr>
              <a:t> June</a:t>
            </a:r>
            <a:r>
              <a:rPr lang="en-US" sz="1400" kern="0" dirty="0" smtClean="0">
                <a:latin typeface="Calibri" pitchFamily="34" charset="0"/>
                <a:cs typeface="Calibri" pitchFamily="34" charset="0"/>
              </a:rPr>
              <a:t> 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 txBox="1">
            <a:spLocks/>
          </p:cNvSpPr>
          <p:nvPr userDrawn="1"/>
        </p:nvSpPr>
        <p:spPr>
          <a:xfrm>
            <a:off x="8172400" y="6500834"/>
            <a:ext cx="899624" cy="357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baseline="0">
                <a:solidFill>
                  <a:srgbClr val="C3004A"/>
                </a:solidFill>
                <a:latin typeface="Arial Bol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- </a:t>
            </a:r>
            <a:fld id="{827C2CF4-5274-451A-B5B2-DDFF816FA3BB}" type="slidenum">
              <a:rPr kumimoji="0" lang="fr-FR" sz="1400" b="1" i="0" u="none" strike="noStrike" kern="1200" cap="none" spc="0" normalizeH="0" baseline="0" noProof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3004A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-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C3004A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4" name="Connecteur droit 3"/>
          <p:cNvCxnSpPr/>
          <p:nvPr userDrawn="1"/>
        </p:nvCxnSpPr>
        <p:spPr>
          <a:xfrm>
            <a:off x="1835696" y="620688"/>
            <a:ext cx="5616624" cy="0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age 4" descr="IPN_gif64trans_L200px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112" y="32048"/>
            <a:ext cx="1252403" cy="732656"/>
          </a:xfrm>
          <a:prstGeom prst="rect">
            <a:avLst/>
          </a:prstGeom>
        </p:spPr>
      </p:pic>
      <p:sp>
        <p:nvSpPr>
          <p:cNvPr id="9" name="Espace réservé du texte 23"/>
          <p:cNvSpPr txBox="1">
            <a:spLocks/>
          </p:cNvSpPr>
          <p:nvPr userDrawn="1"/>
        </p:nvSpPr>
        <p:spPr>
          <a:xfrm>
            <a:off x="251520" y="6436422"/>
            <a:ext cx="8712968" cy="52097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1400" kern="0" dirty="0" smtClean="0">
                <a:latin typeface="Calibri" pitchFamily="34" charset="0"/>
                <a:cs typeface="Calibri" pitchFamily="34" charset="0"/>
              </a:rPr>
              <a:t>ESS - SRF Collaboration, Milano, 25</a:t>
            </a:r>
            <a:r>
              <a:rPr lang="en-US" sz="1400" kern="0" baseline="0" dirty="0" smtClean="0">
                <a:latin typeface="Calibri" pitchFamily="34" charset="0"/>
                <a:cs typeface="Calibri" pitchFamily="34" charset="0"/>
              </a:rPr>
              <a:t> June</a:t>
            </a:r>
            <a:r>
              <a:rPr lang="en-US" sz="1400" kern="0" dirty="0" smtClean="0">
                <a:latin typeface="Calibri" pitchFamily="34" charset="0"/>
                <a:cs typeface="Calibri" pitchFamily="34" charset="0"/>
              </a:rPr>
              <a:t> 2019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2847975" y="128588"/>
            <a:ext cx="6248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 b="1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Image 3" descr="POWERPOINTfond_suite (2)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</p:sldLayoutIdLst>
  <p:transition spd="slow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 dirty="0"/>
          </a:p>
        </p:txBody>
      </p:sp>
      <p:pic>
        <p:nvPicPr>
          <p:cNvPr id="8" name="Image 7" descr="IPN_gif64trans_L200px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45259" y="5124427"/>
            <a:ext cx="1224136" cy="716121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99"/>
          <a:stretch>
            <a:fillRect/>
          </a:stretch>
        </p:blipFill>
        <p:spPr bwMode="auto">
          <a:xfrm>
            <a:off x="467544" y="5124427"/>
            <a:ext cx="1224136" cy="7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Espace réservé du texte 23"/>
          <p:cNvSpPr txBox="1">
            <a:spLocks/>
          </p:cNvSpPr>
          <p:nvPr/>
        </p:nvSpPr>
        <p:spPr>
          <a:xfrm>
            <a:off x="2771799" y="4860402"/>
            <a:ext cx="3600401" cy="1309700"/>
          </a:xfrm>
          <a:prstGeom prst="rect">
            <a:avLst/>
          </a:prstGeom>
        </p:spPr>
        <p:txBody>
          <a:bodyPr lIns="72000" tIns="36000" rIns="72000" bIns="36000" anchor="ctr" anchorCtr="0">
            <a:no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+mn-lt"/>
              </a:defRPr>
            </a:lvl1pPr>
          </a:lstStyle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2400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Guillaume OLRY</a:t>
            </a:r>
            <a:r>
              <a:rPr lang="en-US" sz="2400" i="1" kern="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i="1" kern="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US" sz="2000" i="1" kern="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on behalf of the ESS IPNO team </a:t>
            </a: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179512" y="692696"/>
            <a:ext cx="8640960" cy="388843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>
            <a:lvl1pPr algn="l" defTabSz="914319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WP4</a:t>
            </a:r>
          </a:p>
          <a:p>
            <a:pPr algn="ctr"/>
            <a:endParaRPr lang="sv-SE" sz="3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sv-SE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Status of Series Double-Spoke cavities</a:t>
            </a:r>
            <a:endParaRPr lang="en-GB" sz="40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Cavity preparation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8844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Tracking of the frequency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37" y="1333940"/>
            <a:ext cx="8918159" cy="48177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47864" y="93383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Target @ </a:t>
            </a:r>
            <a:r>
              <a:rPr lang="fr-FR" b="1" dirty="0" err="1" smtClean="0"/>
              <a:t>delivery</a:t>
            </a:r>
            <a:r>
              <a:rPr lang="fr-FR" b="1" dirty="0" smtClean="0"/>
              <a:t> : 351.383 &lt; f &lt; 351.667 MHz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355976" y="6204663"/>
            <a:ext cx="474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err="1" smtClean="0">
                <a:solidFill>
                  <a:srgbClr val="4EB258"/>
                </a:solidFill>
              </a:rPr>
              <a:t>Cavities</a:t>
            </a:r>
            <a:r>
              <a:rPr lang="fr-FR" b="1" dirty="0" smtClean="0">
                <a:solidFill>
                  <a:srgbClr val="4EB258"/>
                </a:solidFill>
              </a:rPr>
              <a:t> </a:t>
            </a:r>
            <a:r>
              <a:rPr lang="fr-FR" b="1" dirty="0" err="1" smtClean="0">
                <a:solidFill>
                  <a:srgbClr val="4EB258"/>
                </a:solidFill>
              </a:rPr>
              <a:t>delivered</a:t>
            </a:r>
            <a:r>
              <a:rPr lang="fr-FR" b="1" dirty="0" smtClean="0">
                <a:solidFill>
                  <a:srgbClr val="4EB258"/>
                </a:solidFill>
              </a:rPr>
              <a:t> </a:t>
            </a:r>
            <a:r>
              <a:rPr lang="fr-FR" b="1" dirty="0" err="1" smtClean="0">
                <a:solidFill>
                  <a:srgbClr val="4EB258"/>
                </a:solidFill>
              </a:rPr>
              <a:t>within</a:t>
            </a:r>
            <a:r>
              <a:rPr lang="fr-FR" b="1" dirty="0" smtClean="0">
                <a:solidFill>
                  <a:srgbClr val="4EB258"/>
                </a:solidFill>
              </a:rPr>
              <a:t> the </a:t>
            </a:r>
            <a:r>
              <a:rPr lang="fr-FR" b="1" dirty="0" err="1" smtClean="0">
                <a:solidFill>
                  <a:srgbClr val="4EB258"/>
                </a:solidFill>
              </a:rPr>
              <a:t>specs</a:t>
            </a:r>
            <a:endParaRPr lang="fr-FR" b="1" dirty="0">
              <a:solidFill>
                <a:srgbClr val="4EB258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5850142" y="2996952"/>
            <a:ext cx="1836204" cy="2880320"/>
            <a:chOff x="5850142" y="2996952"/>
            <a:chExt cx="1836204" cy="2880320"/>
          </a:xfrm>
        </p:grpSpPr>
        <p:sp>
          <p:nvSpPr>
            <p:cNvPr id="10" name="Rectangle 9"/>
            <p:cNvSpPr/>
            <p:nvPr/>
          </p:nvSpPr>
          <p:spPr>
            <a:xfrm>
              <a:off x="6588224" y="2996952"/>
              <a:ext cx="360040" cy="20615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850142" y="5138608"/>
              <a:ext cx="1836204" cy="738664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rgbClr val="FF0000"/>
                  </a:solidFill>
                </a:rPr>
                <a:t>Δf</a:t>
              </a:r>
              <a:r>
                <a:rPr lang="fr-FR" sz="1400" dirty="0" smtClean="0">
                  <a:solidFill>
                    <a:srgbClr val="FF0000"/>
                  </a:solidFill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depends</a:t>
              </a:r>
              <a:r>
                <a:rPr lang="fr-FR" sz="1400" dirty="0" smtClean="0">
                  <a:solidFill>
                    <a:srgbClr val="FF0000"/>
                  </a:solidFill>
                </a:rPr>
                <a:t> on the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tooling</a:t>
              </a:r>
              <a:r>
                <a:rPr lang="fr-FR" sz="1400" dirty="0" smtClean="0">
                  <a:solidFill>
                    <a:srgbClr val="FF0000"/>
                  </a:solidFill>
                </a:rPr>
                <a:t> 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set-up</a:t>
              </a:r>
              <a:r>
                <a:rPr lang="fr-FR" sz="1400" dirty="0" smtClean="0">
                  <a:solidFill>
                    <a:srgbClr val="FF0000"/>
                  </a:solidFill>
                </a:rPr>
                <a:t> (</a:t>
              </a:r>
              <a:r>
                <a:rPr lang="fr-FR" sz="1400" dirty="0" err="1" smtClean="0">
                  <a:solidFill>
                    <a:srgbClr val="FF0000"/>
                  </a:solidFill>
                </a:rPr>
                <a:t>clamping</a:t>
              </a:r>
              <a:r>
                <a:rPr lang="fr-FR" sz="1400" dirty="0" smtClean="0">
                  <a:solidFill>
                    <a:srgbClr val="FF0000"/>
                  </a:solidFill>
                </a:rPr>
                <a:t> by hands!)</a:t>
              </a:r>
              <a:endParaRPr lang="fr-FR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73647" y="3016024"/>
            <a:ext cx="360040" cy="2042512"/>
          </a:xfrm>
          <a:prstGeom prst="rect">
            <a:avLst/>
          </a:prstGeom>
          <a:noFill/>
          <a:ln>
            <a:solidFill>
              <a:srgbClr val="4EB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EB258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35565" y="5138608"/>
            <a:ext cx="1836204" cy="73866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4EB258"/>
                </a:solidFill>
              </a:rPr>
              <a:t>Δf</a:t>
            </a:r>
            <a:r>
              <a:rPr lang="fr-FR" sz="1400" dirty="0" smtClean="0">
                <a:solidFill>
                  <a:srgbClr val="4EB258"/>
                </a:solidFill>
              </a:rPr>
              <a:t> </a:t>
            </a:r>
            <a:r>
              <a:rPr lang="fr-FR" sz="1400" dirty="0" err="1" smtClean="0">
                <a:solidFill>
                  <a:srgbClr val="4EB258"/>
                </a:solidFill>
              </a:rPr>
              <a:t>is</a:t>
            </a:r>
            <a:r>
              <a:rPr lang="fr-FR" sz="1400" dirty="0" smtClean="0">
                <a:solidFill>
                  <a:srgbClr val="4EB258"/>
                </a:solidFill>
              </a:rPr>
              <a:t> </a:t>
            </a:r>
            <a:r>
              <a:rPr lang="fr-FR" sz="1400" dirty="0" err="1" smtClean="0">
                <a:solidFill>
                  <a:srgbClr val="4EB258"/>
                </a:solidFill>
              </a:rPr>
              <a:t>quite</a:t>
            </a:r>
            <a:r>
              <a:rPr lang="fr-FR" sz="1400" dirty="0" smtClean="0">
                <a:solidFill>
                  <a:srgbClr val="4EB258"/>
                </a:solidFill>
              </a:rPr>
              <a:t> </a:t>
            </a:r>
            <a:r>
              <a:rPr lang="fr-FR" sz="1400" dirty="0" err="1" smtClean="0">
                <a:solidFill>
                  <a:srgbClr val="4EB258"/>
                </a:solidFill>
              </a:rPr>
              <a:t>controlled</a:t>
            </a:r>
            <a:r>
              <a:rPr lang="fr-FR" sz="1400" dirty="0" smtClean="0">
                <a:solidFill>
                  <a:srgbClr val="4EB258"/>
                </a:solidFill>
              </a:rPr>
              <a:t> </a:t>
            </a:r>
            <a:r>
              <a:rPr lang="fr-FR" sz="1400" dirty="0" err="1" smtClean="0">
                <a:solidFill>
                  <a:srgbClr val="4EB258"/>
                </a:solidFill>
              </a:rPr>
              <a:t>now</a:t>
            </a:r>
            <a:r>
              <a:rPr lang="fr-FR" sz="1400" dirty="0" smtClean="0">
                <a:solidFill>
                  <a:srgbClr val="4EB258"/>
                </a:solidFill>
              </a:rPr>
              <a:t> </a:t>
            </a:r>
            <a:r>
              <a:rPr lang="fr-FR" sz="1400" dirty="0" smtClean="0">
                <a:solidFill>
                  <a:srgbClr val="4EB258"/>
                </a:solidFill>
                <a:sym typeface="Wingdings" panose="05000000000000000000" pitchFamily="2" charset="2"/>
              </a:rPr>
              <a:t> </a:t>
            </a:r>
            <a:r>
              <a:rPr lang="fr-FR" sz="1400" dirty="0" err="1" smtClean="0">
                <a:solidFill>
                  <a:srgbClr val="4EB258"/>
                </a:solidFill>
                <a:sym typeface="Wingdings" panose="05000000000000000000" pitchFamily="2" charset="2"/>
              </a:rPr>
              <a:t>welder</a:t>
            </a:r>
            <a:r>
              <a:rPr lang="fr-FR" sz="1400" dirty="0" smtClean="0">
                <a:solidFill>
                  <a:srgbClr val="4EB258"/>
                </a:solidFill>
                <a:sym typeface="Wingdings" panose="05000000000000000000" pitchFamily="2" charset="2"/>
              </a:rPr>
              <a:t> C </a:t>
            </a:r>
            <a:r>
              <a:rPr lang="fr-FR" sz="1400" dirty="0" err="1" smtClean="0">
                <a:solidFill>
                  <a:srgbClr val="4EB258"/>
                </a:solidFill>
                <a:sym typeface="Wingdings" panose="05000000000000000000" pitchFamily="2" charset="2"/>
              </a:rPr>
              <a:t>only</a:t>
            </a:r>
            <a:endParaRPr lang="fr-FR" sz="1400" dirty="0">
              <a:solidFill>
                <a:srgbClr val="4EB258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55676" y="3016024"/>
            <a:ext cx="360040" cy="2042512"/>
          </a:xfrm>
          <a:prstGeom prst="rect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4EB258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917594" y="5138608"/>
            <a:ext cx="1836204" cy="116955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solidFill>
                  <a:srgbClr val="FF9933"/>
                </a:solidFill>
              </a:rPr>
              <a:t>Δf</a:t>
            </a:r>
            <a:r>
              <a:rPr lang="fr-FR" sz="1400" dirty="0" smtClean="0">
                <a:solidFill>
                  <a:srgbClr val="FF9933"/>
                </a:solidFill>
              </a:rPr>
              <a:t> </a:t>
            </a:r>
            <a:r>
              <a:rPr lang="fr-FR" sz="1400" dirty="0" err="1" smtClean="0">
                <a:solidFill>
                  <a:srgbClr val="FF9933"/>
                </a:solidFill>
              </a:rPr>
              <a:t>is</a:t>
            </a:r>
            <a:r>
              <a:rPr lang="fr-FR" sz="1400" dirty="0" smtClean="0">
                <a:solidFill>
                  <a:srgbClr val="FF9933"/>
                </a:solidFill>
              </a:rPr>
              <a:t> </a:t>
            </a:r>
            <a:r>
              <a:rPr lang="fr-FR" sz="1400" dirty="0" err="1" smtClean="0">
                <a:solidFill>
                  <a:srgbClr val="FF9933"/>
                </a:solidFill>
              </a:rPr>
              <a:t>barely</a:t>
            </a:r>
            <a:r>
              <a:rPr lang="fr-FR" sz="1400" dirty="0" smtClean="0">
                <a:solidFill>
                  <a:srgbClr val="FF9933"/>
                </a:solidFill>
              </a:rPr>
              <a:t> </a:t>
            </a:r>
            <a:r>
              <a:rPr lang="fr-FR" sz="1400" dirty="0" err="1" smtClean="0">
                <a:solidFill>
                  <a:srgbClr val="FF9933"/>
                </a:solidFill>
              </a:rPr>
              <a:t>controlled</a:t>
            </a:r>
            <a:r>
              <a:rPr lang="fr-FR" sz="1400" dirty="0" smtClean="0">
                <a:solidFill>
                  <a:srgbClr val="FF9933"/>
                </a:solidFill>
              </a:rPr>
              <a:t> </a:t>
            </a:r>
            <a:r>
              <a:rPr lang="fr-FR" sz="1400" dirty="0" err="1" smtClean="0">
                <a:solidFill>
                  <a:srgbClr val="FF9933"/>
                </a:solidFill>
              </a:rPr>
              <a:t>now</a:t>
            </a:r>
            <a:r>
              <a:rPr lang="fr-FR" sz="1400" dirty="0">
                <a:solidFill>
                  <a:srgbClr val="FF9933"/>
                </a:solidFill>
              </a:rPr>
              <a:t> </a:t>
            </a:r>
            <a:r>
              <a:rPr lang="fr-FR" sz="1400" dirty="0" smtClean="0">
                <a:solidFill>
                  <a:srgbClr val="FF9933"/>
                </a:solidFill>
                <a:sym typeface="Wingdings" panose="05000000000000000000" pitchFamily="2" charset="2"/>
              </a:rPr>
              <a:t> impact of te end-</a:t>
            </a:r>
            <a:r>
              <a:rPr lang="fr-FR" sz="1400" dirty="0" err="1" smtClean="0">
                <a:solidFill>
                  <a:srgbClr val="FF9933"/>
                </a:solidFill>
                <a:sym typeface="Wingdings" panose="05000000000000000000" pitchFamily="2" charset="2"/>
              </a:rPr>
              <a:t>cups</a:t>
            </a:r>
            <a:r>
              <a:rPr lang="fr-FR" sz="1400" dirty="0" smtClean="0">
                <a:solidFill>
                  <a:srgbClr val="FF9933"/>
                </a:solidFill>
                <a:sym typeface="Wingdings" panose="05000000000000000000" pitchFamily="2" charset="2"/>
              </a:rPr>
              <a:t> </a:t>
            </a:r>
            <a:r>
              <a:rPr lang="fr-FR" sz="1400" dirty="0" err="1" smtClean="0">
                <a:solidFill>
                  <a:srgbClr val="FF9933"/>
                </a:solidFill>
                <a:sym typeface="Wingdings" panose="05000000000000000000" pitchFamily="2" charset="2"/>
              </a:rPr>
              <a:t>forming</a:t>
            </a:r>
            <a:r>
              <a:rPr lang="fr-FR" sz="1400" dirty="0" smtClean="0">
                <a:solidFill>
                  <a:srgbClr val="FF9933"/>
                </a:solidFill>
                <a:sym typeface="Wingdings" panose="05000000000000000000" pitchFamily="2" charset="2"/>
              </a:rPr>
              <a:t> process (</a:t>
            </a:r>
            <a:r>
              <a:rPr lang="fr-FR" sz="1400" dirty="0" err="1" smtClean="0">
                <a:solidFill>
                  <a:srgbClr val="FF9933"/>
                </a:solidFill>
                <a:sym typeface="Wingdings" panose="05000000000000000000" pitchFamily="2" charset="2"/>
              </a:rPr>
              <a:t>spinning</a:t>
            </a:r>
            <a:r>
              <a:rPr lang="fr-FR" sz="1400" dirty="0" smtClean="0">
                <a:solidFill>
                  <a:srgbClr val="FF9933"/>
                </a:solidFill>
                <a:sym typeface="Wingdings" panose="05000000000000000000" pitchFamily="2" charset="2"/>
              </a:rPr>
              <a:t>)</a:t>
            </a:r>
            <a:endParaRPr lang="fr-FR" sz="1400" dirty="0">
              <a:solidFill>
                <a:srgbClr val="FF9933"/>
              </a:solidFill>
            </a:endParaRPr>
          </a:p>
        </p:txBody>
      </p:sp>
      <p:sp>
        <p:nvSpPr>
          <p:cNvPr id="2" name="Légende encadrée 1 1"/>
          <p:cNvSpPr/>
          <p:nvPr/>
        </p:nvSpPr>
        <p:spPr>
          <a:xfrm>
            <a:off x="8388424" y="2982702"/>
            <a:ext cx="648072" cy="2740681"/>
          </a:xfrm>
          <a:prstGeom prst="borderCallout1">
            <a:avLst>
              <a:gd name="adj1" fmla="val 102160"/>
              <a:gd name="adj2" fmla="val 37844"/>
              <a:gd name="adj3" fmla="val 118566"/>
              <a:gd name="adj4" fmla="val -125556"/>
            </a:avLst>
          </a:prstGeom>
          <a:noFill/>
          <a:ln>
            <a:solidFill>
              <a:srgbClr val="4EB2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951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 animBg="1"/>
      <p:bldP spid="21" grpId="0" animBg="1"/>
      <p:bldP spid="2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Cavity preparation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8844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BCP etching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8 cavities fully processed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and 1 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early finished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Heavy BCP: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time needed per cavity is about 2 weeks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(incl. HPR in clean room)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64288" y="5783385"/>
            <a:ext cx="2039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Nb </a:t>
            </a:r>
            <a:r>
              <a:rPr lang="fr-FR" sz="1400" dirty="0" err="1" smtClean="0"/>
              <a:t>thickness</a:t>
            </a:r>
            <a:r>
              <a:rPr lang="fr-FR" sz="1400" dirty="0" smtClean="0"/>
              <a:t> </a:t>
            </a:r>
            <a:r>
              <a:rPr lang="fr-FR" sz="1400" dirty="0" err="1" smtClean="0"/>
              <a:t>removed</a:t>
            </a:r>
            <a:r>
              <a:rPr lang="fr-FR" sz="1400" dirty="0" smtClean="0"/>
              <a:t>: </a:t>
            </a:r>
          </a:p>
          <a:p>
            <a:r>
              <a:rPr lang="fr-FR" sz="1400" dirty="0" smtClean="0"/>
              <a:t>&gt; 1100 µm in H &amp; &gt; 600µm in V </a:t>
            </a:r>
          </a:p>
          <a:p>
            <a:r>
              <a:rPr lang="fr-FR" sz="1400" dirty="0" smtClean="0">
                <a:sym typeface="Wingdings" panose="05000000000000000000" pitchFamily="2" charset="2"/>
              </a:rPr>
              <a:t> ~15 k€ </a:t>
            </a:r>
            <a:r>
              <a:rPr lang="fr-FR" sz="1400" dirty="0" err="1" smtClean="0">
                <a:sym typeface="Wingdings" panose="05000000000000000000" pitchFamily="2" charset="2"/>
              </a:rPr>
              <a:t>vanished</a:t>
            </a:r>
            <a:r>
              <a:rPr lang="fr-FR" sz="1400" dirty="0" smtClean="0">
                <a:sym typeface="Wingdings" panose="05000000000000000000" pitchFamily="2" charset="2"/>
              </a:rPr>
              <a:t>!</a:t>
            </a:r>
            <a:endParaRPr lang="fr-FR" sz="1400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670019"/>
              </p:ext>
            </p:extLst>
          </p:nvPr>
        </p:nvGraphicFramePr>
        <p:xfrm>
          <a:off x="192062" y="2060848"/>
          <a:ext cx="6912766" cy="4510679"/>
        </p:xfrm>
        <a:graphic>
          <a:graphicData uri="http://schemas.openxmlformats.org/drawingml/2006/table">
            <a:tbl>
              <a:tblPr firstRow="1" bandRow="1"/>
              <a:tblGrid>
                <a:gridCol w="987538">
                  <a:extLst>
                    <a:ext uri="{9D8B030D-6E8A-4147-A177-3AD203B41FA5}">
                      <a16:colId xmlns:a16="http://schemas.microsoft.com/office/drawing/2014/main" val="4281149178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2557054433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166832152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550367044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727701049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2251717548"/>
                    </a:ext>
                  </a:extLst>
                </a:gridCol>
                <a:gridCol w="987538">
                  <a:extLst>
                    <a:ext uri="{9D8B030D-6E8A-4147-A177-3AD203B41FA5}">
                      <a16:colId xmlns:a16="http://schemas.microsoft.com/office/drawing/2014/main" val="3704910325"/>
                    </a:ext>
                  </a:extLst>
                </a:gridCol>
              </a:tblGrid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Cavity #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Heavy BCP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Flash BCP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 </a:t>
                      </a:r>
                      <a:r>
                        <a:rPr lang="fr-F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Tuning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» BCP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87162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Horiz.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Horiz.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Horiz.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Vert. pos.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951580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DSPK05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(TBD)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108977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DSPK06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979258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DSPK03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09176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DSPK04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91793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DSPK02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73055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042075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DSPK07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016598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DSPK09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563782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DSPK10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(TBD)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(TBD)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79" marR="6279" marT="627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742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566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Cavity preparation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8844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Heat treatment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278572"/>
              </p:ext>
            </p:extLst>
          </p:nvPr>
        </p:nvGraphicFramePr>
        <p:xfrm>
          <a:off x="5508104" y="1300618"/>
          <a:ext cx="352839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>
                          <a:solidFill>
                            <a:schemeClr val="tx1"/>
                          </a:solidFill>
                        </a:rPr>
                        <a:t>Cavity</a:t>
                      </a:r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 #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Freq</a:t>
                      </a:r>
                      <a:r>
                        <a:rPr lang="fr-FR" baseline="0" dirty="0" smtClean="0">
                          <a:solidFill>
                            <a:schemeClr val="tx1"/>
                          </a:solidFill>
                        </a:rPr>
                        <a:t> shift [kHz]</a:t>
                      </a:r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DSPK05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33CC"/>
                          </a:solidFill>
                        </a:rPr>
                        <a:t>-30</a:t>
                      </a:r>
                      <a:endParaRPr lang="fr-FR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DSPK06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+39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DSPK03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33CC"/>
                          </a:solidFill>
                        </a:rPr>
                        <a:t>-14</a:t>
                      </a:r>
                      <a:endParaRPr lang="fr-FR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DSPK04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33CC"/>
                          </a:solidFill>
                        </a:rPr>
                        <a:t>-22</a:t>
                      </a:r>
                      <a:endParaRPr lang="fr-FR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DSPK02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+27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428930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DSPK01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33CC"/>
                          </a:solidFill>
                        </a:rPr>
                        <a:t>-4</a:t>
                      </a:r>
                      <a:endParaRPr lang="fr-FR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775614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DSPK07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+20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153792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DSPK09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0033CC"/>
                          </a:solidFill>
                        </a:rPr>
                        <a:t>-26</a:t>
                      </a:r>
                      <a:endParaRPr lang="fr-FR" dirty="0">
                        <a:solidFill>
                          <a:srgbClr val="0033CC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633224"/>
                  </a:ext>
                </a:extLst>
              </a:tr>
              <a:tr h="35086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DSPK10</a:t>
                      </a:r>
                    </a:p>
                  </a:txBody>
                  <a:tcPr marL="6279" marR="6279" marT="627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+29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6836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2062" y="1484784"/>
            <a:ext cx="52801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9 cavities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heat treated with a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highly reliable process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but...</a:t>
            </a:r>
          </a:p>
          <a:p>
            <a:endParaRPr lang="en-GB" sz="2000" dirty="0" smtClean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...positive and negative variation of the frequency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without explanation...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... But the spread is limited to </a:t>
            </a:r>
            <a:r>
              <a:rPr lang="en-GB" sz="2000" b="1" dirty="0" smtClean="0">
                <a:solidFill>
                  <a:srgbClr val="4EB258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a few tens of kHz</a:t>
            </a:r>
          </a:p>
          <a:p>
            <a:endParaRPr lang="en-GB" sz="2000" b="1" dirty="0">
              <a:solidFill>
                <a:srgbClr val="4EB258"/>
              </a:solidFill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Freq shift is transparent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(+/- 25kHz has been integrated into the target frequency).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Final flash BCP may compensate a few kHz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of discrepancy (~-10 to +5 kHz).</a:t>
            </a:r>
          </a:p>
        </p:txBody>
      </p:sp>
    </p:spTree>
    <p:extLst>
      <p:ext uri="{BB962C8B-B14F-4D97-AF65-F5344CB8AC3E}">
        <p14:creationId xmlns:p14="http://schemas.microsoft.com/office/powerpoint/2010/main" val="24106711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Cavity preparation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836712"/>
            <a:ext cx="8844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Data file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34" y="908720"/>
            <a:ext cx="8944362" cy="56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9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Summary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97324"/>
              </p:ext>
            </p:extLst>
          </p:nvPr>
        </p:nvGraphicFramePr>
        <p:xfrm>
          <a:off x="161866" y="1035042"/>
          <a:ext cx="6696743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Operations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shift (kHz)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ZANON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EB welding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the end-cups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-131</a:t>
                      </a: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leak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check (naked cavity)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-44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the tank integration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-199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final 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machining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-20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ctr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Before shipment (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final leak check)</a:t>
                      </a:r>
                    </a:p>
                  </a:txBody>
                  <a:tcPr marL="0" marR="0" marT="0" marB="0"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IPNO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Chemical</a:t>
                      </a:r>
                      <a:r>
                        <a:rPr lang="en-GB" sz="2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etching (200µm)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-132 to +116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 treatment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(-30 à +39)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Cooldown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+618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845131"/>
                  </a:ext>
                </a:extLst>
              </a:tr>
            </a:tbl>
          </a:graphicData>
        </a:graphic>
      </p:graphicFrame>
      <p:sp>
        <p:nvSpPr>
          <p:cNvPr id="4" name="Accolade fermante 3"/>
          <p:cNvSpPr/>
          <p:nvPr/>
        </p:nvSpPr>
        <p:spPr>
          <a:xfrm>
            <a:off x="6876254" y="1779798"/>
            <a:ext cx="361461" cy="258530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7224778" y="2721175"/>
            <a:ext cx="19978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-</a:t>
            </a:r>
            <a:r>
              <a:rPr lang="en-GB" dirty="0" smtClean="0"/>
              <a:t>435 kHz</a:t>
            </a:r>
          </a:p>
          <a:p>
            <a:pPr algn="ctr"/>
            <a:r>
              <a:rPr lang="en-GB" sz="1600" dirty="0" smtClean="0"/>
              <a:t>(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Mean value over 14 series 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cavities)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Tx/>
              <a:buChar char="-"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020272" y="5157192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value over 7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series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cavities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6729910" y="5373216"/>
            <a:ext cx="39675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6735661" y="4941168"/>
            <a:ext cx="39675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126663" y="4725144"/>
            <a:ext cx="2011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impact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598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Vertical tests [1]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976" y="764704"/>
            <a:ext cx="85703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7 cavities tested @ 2K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solidFill>
                  <a:srgbClr val="4EB258"/>
                </a:solidFill>
                <a:latin typeface="Calibri" pitchFamily="34" charset="0"/>
                <a:cs typeface="Calibri" pitchFamily="34" charset="0"/>
              </a:rPr>
              <a:t>2 cavities within the specs 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ie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Eacc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&gt; 9MV/m, </a:t>
            </a:r>
            <a:r>
              <a:rPr lang="en-GB" sz="2000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Qo</a:t>
            </a:r>
            <a:r>
              <a:rPr lang="en-GB" sz="2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&gt; 1.5 10E+09 and 352.089 MHz &lt; Freq &lt; 352.175 MHz)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1 cavity with thermal quench limitation at 19MV/m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. For all other ones, limitation comes from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field emission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GB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83173"/>
            <a:ext cx="7170164" cy="45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032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Vertical tests [2]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975" y="836712"/>
            <a:ext cx="857037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Initial g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oal: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 cavities tested every month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... We do not meet this goal.</a:t>
            </a:r>
          </a:p>
          <a:p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Few events (problems/changes/iterations...)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Furnace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None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BCP etching</a:t>
            </a:r>
            <a:endParaRPr lang="en-GB" sz="20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Modification of the piping to ease the manipulation of the cavities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 the etching rate changed!  need to perform new BCP treatment for 2 cavities.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Pump of the chiller used for the acid out of order (3 weeks lost)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DSPK08 ready for BCP etching but a leak was found (2 weeks lost)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Delivery of the fresh acid was delayed 2 times (3 weeks lost in total)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One operator quitted last summer : nobody found up to now. Fresh news: internal move from one person to the dosimetry service of IPNO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Clean room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One trip of the UPW production unit (2 weeks lost)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Failure of one main filter unit (2 weeks lost)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Vertical cryostat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Leak of a </a:t>
            </a:r>
            <a:r>
              <a:rPr lang="en-GB" sz="2000" dirty="0" err="1">
                <a:latin typeface="Calibri" pitchFamily="34" charset="0"/>
                <a:cs typeface="Calibri" pitchFamily="34" charset="0"/>
              </a:rPr>
              <a:t>cryo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valve (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4 weeks lost)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endParaRPr lang="en-GB" sz="2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5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Status of today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18889"/>
            <a:ext cx="7200000" cy="59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Status of today [...]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99592" y="836712"/>
            <a:ext cx="7200000" cy="4879846"/>
            <a:chOff x="683568" y="1052736"/>
            <a:chExt cx="7200000" cy="4879846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1988840"/>
              <a:ext cx="7200000" cy="394374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4384"/>
            <a:stretch/>
          </p:blipFill>
          <p:spPr>
            <a:xfrm>
              <a:off x="683568" y="1052736"/>
              <a:ext cx="7200000" cy="936104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1691680" y="609329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4EB258"/>
                </a:solidFill>
              </a:rPr>
              <a:t>2 </a:t>
            </a:r>
            <a:r>
              <a:rPr lang="fr-FR" b="1" dirty="0" err="1" smtClean="0">
                <a:solidFill>
                  <a:srgbClr val="4EB258"/>
                </a:solidFill>
              </a:rPr>
              <a:t>cavities</a:t>
            </a:r>
            <a:r>
              <a:rPr lang="fr-FR" b="1" dirty="0" smtClean="0">
                <a:solidFill>
                  <a:srgbClr val="4EB258"/>
                </a:solidFill>
              </a:rPr>
              <a:t> </a:t>
            </a:r>
            <a:r>
              <a:rPr lang="fr-FR" b="1" dirty="0" err="1" smtClean="0">
                <a:solidFill>
                  <a:srgbClr val="4EB258"/>
                </a:solidFill>
              </a:rPr>
              <a:t>ready</a:t>
            </a:r>
            <a:r>
              <a:rPr lang="fr-FR" b="1" dirty="0" smtClean="0">
                <a:solidFill>
                  <a:srgbClr val="4EB258"/>
                </a:solidFill>
              </a:rPr>
              <a:t> for cryomodule </a:t>
            </a:r>
            <a:r>
              <a:rPr lang="fr-FR" b="1" dirty="0" err="1" smtClean="0">
                <a:solidFill>
                  <a:srgbClr val="4EB258"/>
                </a:solidFill>
              </a:rPr>
              <a:t>assembly</a:t>
            </a:r>
            <a:endParaRPr lang="fr-FR" b="1" dirty="0">
              <a:solidFill>
                <a:srgbClr val="4EB2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866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31640" y="335699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Thank you for your attention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2" name="AutoShape 2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olry@ipnmail.in2p3.fr:993/fetch%3EUID%3E/INBOX%3E20722?part=1.2&amp;type=image/jpeg&amp;filename=Resized_20181106_093339_857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3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Outline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07504" y="692696"/>
            <a:ext cx="828092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  <a:tabLst>
                <a:tab pos="806450" algn="l"/>
              </a:tabLst>
              <a:defRPr/>
            </a:pPr>
            <a:endParaRPr lang="en-US" sz="1200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Fabrication @ ZANON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sz="2400" dirty="0" smtClean="0">
                <a:latin typeface="Calibri" pitchFamily="34" charset="0"/>
              </a:rPr>
              <a:t>Status of the cavity production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sz="2400" dirty="0" smtClean="0">
                <a:latin typeface="Calibri" pitchFamily="34" charset="0"/>
              </a:rPr>
              <a:t>DSPK08 repair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endParaRPr lang="en-US" sz="2400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Preparation @ IPNO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GB" sz="2400" dirty="0" smtClean="0">
                <a:latin typeface="Calibri" pitchFamily="34" charset="0"/>
              </a:rPr>
              <a:t>Chemical</a:t>
            </a:r>
            <a:r>
              <a:rPr lang="en-US" sz="2400" dirty="0" smtClean="0">
                <a:latin typeface="Calibri" pitchFamily="34" charset="0"/>
              </a:rPr>
              <a:t> etching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sz="2400" dirty="0" smtClean="0">
                <a:latin typeface="Calibri" pitchFamily="34" charset="0"/>
              </a:rPr>
              <a:t>Heat treatment</a:t>
            </a: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b="1" dirty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33494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Fabrication [1]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884443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29 cavities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ordered to ZANON </a:t>
            </a:r>
            <a:r>
              <a:rPr lang="en-GB" sz="2000" dirty="0" err="1" smtClean="0">
                <a:latin typeface="Calibri" pitchFamily="34" charset="0"/>
                <a:cs typeface="Calibri" pitchFamily="34" charset="0"/>
              </a:rPr>
              <a:t>SpA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January 2017</a:t>
            </a:r>
          </a:p>
          <a:p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First pre-series 4 cavities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have been delivered in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June 2018.</a:t>
            </a:r>
          </a:p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Delivery rate: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</a:rPr>
              <a:t>2 cavities / month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all cavities @ IPNO before end of 2019.</a:t>
            </a:r>
            <a:endParaRPr lang="en-GB" sz="2000" b="1" dirty="0" smtClean="0">
              <a:latin typeface="Calibri" pitchFamily="34" charset="0"/>
              <a:cs typeface="Calibri" pitchFamily="34" charset="0"/>
            </a:endParaRPr>
          </a:p>
          <a:p>
            <a:endParaRPr lang="en-GB" sz="2000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000" dirty="0" smtClean="0">
                <a:latin typeface="Calibri" pitchFamily="34" charset="0"/>
                <a:cs typeface="Calibri" pitchFamily="34" charset="0"/>
              </a:rPr>
              <a:t>As of today:</a:t>
            </a:r>
          </a:p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@IPNO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16 cavities already delivered (4 pre-series + 12 series)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7 cavities tested @ 2K and officially accepted (</a:t>
            </a:r>
            <a:r>
              <a:rPr lang="en-GB" sz="2000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=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no leak @ 2K) by IPNO.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2 cavities (almost) ready for testing in VC.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1 cavity has been rejected (=leak located on the helium vessel)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6 cavities in the queue of the preparation process waiting for their first chemical etching (=bottleneck)</a:t>
            </a:r>
          </a:p>
          <a:p>
            <a:endParaRPr lang="en-GB" sz="2000" b="1" dirty="0" smtClean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@ZANON</a:t>
            </a:r>
            <a:endParaRPr lang="en-GB" sz="2000" dirty="0" smtClean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2 cavities ready for shipping.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3 naked cavities completed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(=RF tuning done). Integration of their helium vessel is in progress.</a:t>
            </a: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2 cavities will be tuned today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endParaRPr lang="en-GB" sz="2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288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Fabrication [2]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63241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@ZANON [...]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100% spoke bars produced: ready for integration into the remaining cavity bodies.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99% of the end-cups produced. 1 has a NC (=chamfer too small  paired with a dedicated cavity body)</a:t>
            </a:r>
            <a:endParaRPr lang="en-GB" sz="2000" dirty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2 cavity bodies waiting for final trimming after coupler port welding operation.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</a:rPr>
              <a:t>18 cavities fully dressed.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62" y="3577180"/>
            <a:ext cx="4731376" cy="2961695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6732240" y="804871"/>
            <a:ext cx="2166308" cy="2608337"/>
            <a:chOff x="6870188" y="857326"/>
            <a:chExt cx="2166308" cy="26083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0188" y="857326"/>
              <a:ext cx="2166308" cy="2608337"/>
            </a:xfrm>
            <a:prstGeom prst="rect">
              <a:avLst/>
            </a:prstGeom>
          </p:spPr>
        </p:pic>
        <p:sp>
          <p:nvSpPr>
            <p:cNvPr id="5" name="Ellipse 4"/>
            <p:cNvSpPr/>
            <p:nvPr/>
          </p:nvSpPr>
          <p:spPr>
            <a:xfrm>
              <a:off x="8100392" y="2780928"/>
              <a:ext cx="288032" cy="28803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6948264" y="2780928"/>
              <a:ext cx="288032" cy="288032"/>
            </a:xfrm>
            <a:prstGeom prst="ellipse">
              <a:avLst/>
            </a:prstGeom>
            <a:noFill/>
            <a:ln>
              <a:solidFill>
                <a:srgbClr val="4EB2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lèche droite 7"/>
            <p:cNvSpPr/>
            <p:nvPr/>
          </p:nvSpPr>
          <p:spPr>
            <a:xfrm>
              <a:off x="7320342" y="2882222"/>
              <a:ext cx="714012" cy="8544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473" y="3613008"/>
            <a:ext cx="4092046" cy="2961695"/>
          </a:xfrm>
          <a:prstGeom prst="rect">
            <a:avLst/>
          </a:prstGeom>
        </p:spPr>
      </p:pic>
      <p:cxnSp>
        <p:nvCxnSpPr>
          <p:cNvPr id="14" name="Connecteur droit avec flèche 13"/>
          <p:cNvCxnSpPr/>
          <p:nvPr/>
        </p:nvCxnSpPr>
        <p:spPr>
          <a:xfrm>
            <a:off x="6156176" y="2060848"/>
            <a:ext cx="504056" cy="2880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967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DSPK08: leak [1]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355" y="876741"/>
            <a:ext cx="58921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Cavity has successfully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passed all leak checks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at ZANON before packing &amp; shipping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Delivered </a:t>
            </a:r>
            <a:r>
              <a:rPr lang="en-GB" sz="2000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on March 13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Being prepared for the first chemical etching (in </a:t>
            </a:r>
            <a:r>
              <a:rPr lang="en-GB" sz="2000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horizontal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position) one month later.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Leak detected before starting the process: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leak from the helium vessel towards the outside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(NB: the cavity is chilled with cold water flowing into the helium vessel).</a:t>
            </a:r>
          </a:p>
        </p:txBody>
      </p:sp>
      <p:pic>
        <p:nvPicPr>
          <p:cNvPr id="13" name="Image 12" descr="C:\Users\rabehasy\Downloads\20180620_145422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738045"/>
            <a:ext cx="2808312" cy="2892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VID_20190423_1603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8775" y="3764956"/>
            <a:ext cx="1645281" cy="29249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55" y="4084871"/>
            <a:ext cx="3003417" cy="2481840"/>
          </a:xfrm>
          <a:prstGeom prst="rect">
            <a:avLst/>
          </a:prstGeom>
        </p:spPr>
      </p:pic>
      <p:grpSp>
        <p:nvGrpSpPr>
          <p:cNvPr id="58" name="Groupe 57"/>
          <p:cNvGrpSpPr/>
          <p:nvPr/>
        </p:nvGrpSpPr>
        <p:grpSpPr>
          <a:xfrm>
            <a:off x="2028564" y="4388685"/>
            <a:ext cx="3233624" cy="2308324"/>
            <a:chOff x="2028564" y="4388685"/>
            <a:chExt cx="3233624" cy="2308324"/>
          </a:xfrm>
        </p:grpSpPr>
        <p:cxnSp>
          <p:nvCxnSpPr>
            <p:cNvPr id="16" name="Connecteur droit avec flèche 15"/>
            <p:cNvCxnSpPr>
              <a:stCxn id="23" idx="1"/>
            </p:cNvCxnSpPr>
            <p:nvPr/>
          </p:nvCxnSpPr>
          <p:spPr>
            <a:xfrm flipH="1" flipV="1">
              <a:off x="2583708" y="4912010"/>
              <a:ext cx="1296144" cy="63083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23" idx="1"/>
            </p:cNvCxnSpPr>
            <p:nvPr/>
          </p:nvCxnSpPr>
          <p:spPr>
            <a:xfrm flipH="1" flipV="1">
              <a:off x="3036676" y="5336094"/>
              <a:ext cx="843176" cy="2067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>
              <a:stCxn id="23" idx="1"/>
            </p:cNvCxnSpPr>
            <p:nvPr/>
          </p:nvCxnSpPr>
          <p:spPr>
            <a:xfrm flipH="1">
              <a:off x="2028564" y="5542847"/>
              <a:ext cx="1851288" cy="2332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>
              <a:stCxn id="23" idx="1"/>
            </p:cNvCxnSpPr>
            <p:nvPr/>
          </p:nvCxnSpPr>
          <p:spPr>
            <a:xfrm flipH="1">
              <a:off x="2583710" y="5542847"/>
              <a:ext cx="1296142" cy="61113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3879852" y="4388685"/>
              <a:ext cx="13823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/>
                <a:t>4 blocks </a:t>
              </a:r>
              <a:r>
                <a:rPr lang="fr-FR" sz="1600" dirty="0" err="1" smtClean="0"/>
                <a:t>with</a:t>
              </a:r>
              <a:r>
                <a:rPr lang="fr-FR" sz="1600" dirty="0" smtClean="0"/>
                <a:t> fixing </a:t>
              </a:r>
              <a:r>
                <a:rPr lang="fr-FR" sz="1600" dirty="0" err="1" smtClean="0"/>
                <a:t>studs</a:t>
              </a:r>
              <a:r>
                <a:rPr lang="fr-FR" sz="1600" dirty="0" smtClean="0"/>
                <a:t> (for the </a:t>
              </a:r>
              <a:r>
                <a:rPr lang="fr-FR" sz="1600" dirty="0" err="1" smtClean="0"/>
                <a:t>tuning</a:t>
              </a:r>
              <a:r>
                <a:rPr lang="fr-FR" sz="1600" dirty="0" smtClean="0"/>
                <a:t> system) and </a:t>
              </a:r>
              <a:r>
                <a:rPr lang="fr-FR" sz="1600" dirty="0" err="1" smtClean="0"/>
                <a:t>threaded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holes</a:t>
              </a:r>
              <a:r>
                <a:rPr lang="fr-FR" sz="1600" dirty="0" smtClean="0"/>
                <a:t> (for the </a:t>
              </a:r>
              <a:r>
                <a:rPr lang="fr-FR" sz="1600" dirty="0" err="1" smtClean="0"/>
                <a:t>magn</a:t>
              </a:r>
              <a:r>
                <a:rPr lang="fr-FR" sz="1600" dirty="0" smtClean="0"/>
                <a:t>. </a:t>
              </a:r>
              <a:r>
                <a:rPr lang="fr-FR" sz="1600" dirty="0" err="1"/>
                <a:t>s</a:t>
              </a:r>
              <a:r>
                <a:rPr lang="fr-FR" sz="1600" dirty="0" err="1" smtClean="0"/>
                <a:t>hield</a:t>
              </a:r>
              <a:r>
                <a:rPr lang="fr-FR" sz="1600" dirty="0" smtClean="0"/>
                <a:t>) </a:t>
              </a:r>
              <a:endParaRPr lang="fr-FR" sz="1600" dirty="0"/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1835696" y="3901170"/>
            <a:ext cx="5048141" cy="2593424"/>
            <a:chOff x="1835696" y="3901170"/>
            <a:chExt cx="5048141" cy="2593424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7125" y="3901170"/>
              <a:ext cx="1296712" cy="2593424"/>
            </a:xfrm>
            <a:prstGeom prst="rect">
              <a:avLst/>
            </a:prstGeom>
            <a:ln w="34925" cmpd="sng">
              <a:solidFill>
                <a:schemeClr val="accent1"/>
              </a:solidFill>
            </a:ln>
          </p:spPr>
        </p:pic>
        <p:cxnSp>
          <p:nvCxnSpPr>
            <p:cNvPr id="53" name="Connecteur droit avec flèche 52"/>
            <p:cNvCxnSpPr>
              <a:endCxn id="31" idx="1"/>
            </p:cNvCxnSpPr>
            <p:nvPr/>
          </p:nvCxnSpPr>
          <p:spPr>
            <a:xfrm flipV="1">
              <a:off x="2123728" y="5197882"/>
              <a:ext cx="3463397" cy="61607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1835696" y="5445224"/>
              <a:ext cx="360040" cy="79208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lèche gauche 55"/>
            <p:cNvSpPr/>
            <p:nvPr/>
          </p:nvSpPr>
          <p:spPr>
            <a:xfrm>
              <a:off x="6156176" y="5010825"/>
              <a:ext cx="360040" cy="21660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5482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</a:rPr>
              <a:t>DSPK08: </a:t>
            </a:r>
            <a:r>
              <a:rPr lang="en-GB" sz="3200" b="1" dirty="0" smtClean="0">
                <a:solidFill>
                  <a:schemeClr val="accent6"/>
                </a:solidFill>
              </a:rPr>
              <a:t>leak [2]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982586"/>
            <a:ext cx="8556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Why the leak has not been detected after the delivery ? </a:t>
            </a:r>
          </a:p>
          <a:p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 We decided to skip the leak checks after the delivery...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to save time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903703"/>
            <a:ext cx="1080120" cy="3528392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185248" y="1874571"/>
            <a:ext cx="899533" cy="4867564"/>
            <a:chOff x="1259632" y="1916171"/>
            <a:chExt cx="899533" cy="4867564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916171"/>
              <a:ext cx="899533" cy="4867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Moins 3"/>
            <p:cNvSpPr/>
            <p:nvPr/>
          </p:nvSpPr>
          <p:spPr>
            <a:xfrm rot="19377630">
              <a:off x="1410592" y="3292673"/>
              <a:ext cx="576064" cy="21602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Moins 23"/>
            <p:cNvSpPr/>
            <p:nvPr/>
          </p:nvSpPr>
          <p:spPr>
            <a:xfrm rot="19377630">
              <a:off x="1410592" y="3726697"/>
              <a:ext cx="576064" cy="21602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Moins 24"/>
            <p:cNvSpPr/>
            <p:nvPr/>
          </p:nvSpPr>
          <p:spPr>
            <a:xfrm rot="19377630">
              <a:off x="1421366" y="4241941"/>
              <a:ext cx="576064" cy="21602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Moins 25"/>
            <p:cNvSpPr/>
            <p:nvPr/>
          </p:nvSpPr>
          <p:spPr>
            <a:xfrm rot="19377630">
              <a:off x="1453023" y="4671773"/>
              <a:ext cx="576064" cy="216024"/>
            </a:xfrm>
            <a:prstGeom prst="mathMinus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115616" y="186443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V1.4</a:t>
            </a:r>
          </a:p>
          <a:p>
            <a:r>
              <a:rPr lang="fr-FR" sz="1400" b="1" dirty="0" smtClean="0"/>
              <a:t>April 2018</a:t>
            </a:r>
            <a:endParaRPr lang="fr-FR" sz="14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5796136" y="184482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FR" dirty="0"/>
              <a:t>V1.8</a:t>
            </a:r>
          </a:p>
          <a:p>
            <a:r>
              <a:rPr lang="fr-FR" dirty="0"/>
              <a:t>March 2019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043608" y="321306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 US </a:t>
            </a:r>
            <a:r>
              <a:rPr lang="en-GB" sz="1200" dirty="0" smtClean="0"/>
              <a:t>degreasing</a:t>
            </a:r>
            <a:endParaRPr lang="en-GB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1020721" y="3647085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 </a:t>
            </a:r>
            <a:r>
              <a:rPr lang="fr-FR" sz="1200" dirty="0" err="1" smtClean="0"/>
              <a:t>drying</a:t>
            </a:r>
            <a:endParaRPr lang="en-GB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1020721" y="413596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 </a:t>
            </a:r>
            <a:r>
              <a:rPr lang="fr-FR" sz="1200" dirty="0" err="1" smtClean="0"/>
              <a:t>weighing</a:t>
            </a:r>
            <a:endParaRPr lang="en-GB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020721" y="4592161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No </a:t>
            </a:r>
            <a:r>
              <a:rPr lang="fr-FR" sz="1200" b="1" dirty="0" err="1" smtClean="0"/>
              <a:t>leak</a:t>
            </a:r>
            <a:r>
              <a:rPr lang="fr-FR" sz="1200" b="1" dirty="0" smtClean="0"/>
              <a:t> check</a:t>
            </a:r>
            <a:endParaRPr lang="en-GB" sz="1200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1043608" y="1857292"/>
            <a:ext cx="2500656" cy="2952328"/>
            <a:chOff x="1043608" y="1857292"/>
            <a:chExt cx="2500656" cy="2952328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2176" y="1857292"/>
              <a:ext cx="792088" cy="295232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43608" y="3099367"/>
              <a:ext cx="1460764" cy="1379100"/>
            </a:xfrm>
            <a:prstGeom prst="wedgeRectCallout">
              <a:avLst>
                <a:gd name="adj1" fmla="val 70218"/>
                <a:gd name="adj2" fmla="val -38764"/>
              </a:avLst>
            </a:prstGeom>
            <a:noFill/>
            <a:ln>
              <a:solidFill>
                <a:srgbClr val="4EB2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97100" y="2840658"/>
              <a:ext cx="694780" cy="876373"/>
            </a:xfrm>
            <a:prstGeom prst="rect">
              <a:avLst/>
            </a:prstGeom>
            <a:noFill/>
            <a:ln>
              <a:solidFill>
                <a:srgbClr val="4EB2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3558755" y="185729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400" b="1"/>
            </a:lvl1pPr>
          </a:lstStyle>
          <a:p>
            <a:r>
              <a:rPr lang="fr-FR" dirty="0"/>
              <a:t>V1.8</a:t>
            </a:r>
          </a:p>
          <a:p>
            <a:r>
              <a:rPr lang="fr-FR" dirty="0"/>
              <a:t>March 2019</a:t>
            </a:r>
          </a:p>
        </p:txBody>
      </p:sp>
      <p:sp>
        <p:nvSpPr>
          <p:cNvPr id="19" name="Flèche droite 18"/>
          <p:cNvSpPr/>
          <p:nvPr/>
        </p:nvSpPr>
        <p:spPr>
          <a:xfrm>
            <a:off x="2527259" y="3886308"/>
            <a:ext cx="1900726" cy="547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33CC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062180" y="5840817"/>
            <a:ext cx="6673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Pros &amp; cons have been evaluated 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no change. Keep v1.8</a:t>
            </a:r>
            <a:endParaRPr lang="en-GB" sz="2000" b="1" dirty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13793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0" grpId="0"/>
      <p:bldP spid="29" grpId="0"/>
      <p:bldP spid="30" grpId="0"/>
      <p:bldP spid="32" grpId="0"/>
      <p:bldP spid="2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36712"/>
            <a:ext cx="8568952" cy="575968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Life cycle of a cavity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6300192" y="3392516"/>
            <a:ext cx="1008112" cy="972588"/>
          </a:xfrm>
          <a:prstGeom prst="irregularSeal1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2033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</a:rPr>
              <a:t>DSPK08: </a:t>
            </a:r>
            <a:r>
              <a:rPr lang="en-GB" sz="3200" b="1" dirty="0" smtClean="0">
                <a:solidFill>
                  <a:schemeClr val="accent6"/>
                </a:solidFill>
              </a:rPr>
              <a:t>repair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062" y="900508"/>
            <a:ext cx="560407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Cavity sent back to ZANON for analysis and (possible) repair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The block has been removed...</a:t>
            </a: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...and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there is a hole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(surprise!).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ZANON doesn’t have an explanation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for the hole been drilled AFTER the welding of the block</a:t>
            </a:r>
          </a:p>
          <a:p>
            <a:endParaRPr lang="en-GB" sz="2000" dirty="0" smtClean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We think that the </a:t>
            </a: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US degreasing before the BCP process may have removed metal fillings and traces of grease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which revealed the leak</a:t>
            </a:r>
          </a:p>
          <a:p>
            <a:pPr marL="342900" indent="-342900">
              <a:buFontTx/>
              <a:buChar char="-"/>
            </a:pPr>
            <a:endParaRPr lang="en-GB" sz="2000" dirty="0">
              <a:latin typeface="Calibri" pitchFamily="34" charset="0"/>
              <a:cs typeface="Calibri" pitchFamily="34" charset="0"/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GB" sz="2000" b="1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Repair is feasible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err="1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Meas</a:t>
            </a:r>
            <a:r>
              <a:rPr lang="en-GB" sz="2000" dirty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the frequency </a:t>
            </a: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all along the process</a:t>
            </a:r>
            <a:endParaRPr lang="en-GB" sz="2000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Bore a conical hole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Insert and weld a patch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Check the tightness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 smtClean="0"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Weld again the block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71073"/>
            <a:ext cx="2757632" cy="329008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6418868" y="3429000"/>
            <a:ext cx="2376264" cy="3148794"/>
            <a:chOff x="6346860" y="44624"/>
            <a:chExt cx="2376264" cy="314879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860" y="44624"/>
              <a:ext cx="2376264" cy="3148794"/>
            </a:xfrm>
            <a:prstGeom prst="rect">
              <a:avLst/>
            </a:prstGeom>
          </p:spPr>
        </p:pic>
        <p:sp>
          <p:nvSpPr>
            <p:cNvPr id="5" name="Explosion 1 4"/>
            <p:cNvSpPr/>
            <p:nvPr/>
          </p:nvSpPr>
          <p:spPr>
            <a:xfrm>
              <a:off x="6876256" y="1095800"/>
              <a:ext cx="1296144" cy="821032"/>
            </a:xfrm>
            <a:prstGeom prst="irregularSeal1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82245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5696" y="44624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/>
                </a:solidFill>
              </a:rPr>
              <a:t>Outline</a:t>
            </a:r>
            <a:endParaRPr lang="en-GB" sz="3200" b="1" dirty="0">
              <a:solidFill>
                <a:schemeClr val="accent6"/>
              </a:solidFill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07504" y="692696"/>
            <a:ext cx="828092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  <a:tabLst>
                <a:tab pos="806450" algn="l"/>
              </a:tabLst>
              <a:defRPr/>
            </a:pPr>
            <a:endParaRPr lang="en-US" sz="1200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Fabrication @ ZANON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sz="2400" dirty="0">
                <a:latin typeface="Calibri" pitchFamily="34" charset="0"/>
              </a:rPr>
              <a:t>Status of the cavity production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en-US" sz="2400" dirty="0" smtClean="0">
                <a:latin typeface="Calibri" pitchFamily="34" charset="0"/>
              </a:rPr>
              <a:t>DSPK08 repair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endParaRPr lang="en-US" sz="2400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Preparation @ IPNO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fr-FR" sz="2400" dirty="0" err="1" smtClean="0">
                <a:latin typeface="Calibri" pitchFamily="34" charset="0"/>
              </a:rPr>
              <a:t>Status</a:t>
            </a:r>
            <a:r>
              <a:rPr lang="fr-FR" sz="2400" dirty="0" smtClean="0">
                <a:latin typeface="Calibri" pitchFamily="34" charset="0"/>
              </a:rPr>
              <a:t> of the </a:t>
            </a:r>
            <a:r>
              <a:rPr lang="fr-FR" sz="2400" dirty="0" err="1" smtClean="0">
                <a:latin typeface="Calibri" pitchFamily="34" charset="0"/>
              </a:rPr>
              <a:t>cavity</a:t>
            </a:r>
            <a:r>
              <a:rPr lang="fr-FR" sz="2400" dirty="0" smtClean="0">
                <a:latin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</a:rPr>
              <a:t>preparation</a:t>
            </a:r>
            <a:r>
              <a:rPr lang="fr-FR" sz="2400" dirty="0" smtClean="0">
                <a:latin typeface="Calibri" pitchFamily="34" charset="0"/>
              </a:rPr>
              <a:t> ...</a:t>
            </a:r>
            <a:r>
              <a:rPr lang="fr-FR" sz="2400" dirty="0" err="1" smtClean="0">
                <a:latin typeface="Calibri" pitchFamily="34" charset="0"/>
              </a:rPr>
              <a:t>while</a:t>
            </a:r>
            <a:r>
              <a:rPr lang="fr-FR" sz="2400" dirty="0" smtClean="0">
                <a:latin typeface="Calibri" pitchFamily="34" charset="0"/>
              </a:rPr>
              <a:t> </a:t>
            </a:r>
            <a:r>
              <a:rPr lang="fr-FR" sz="2400" dirty="0" err="1" smtClean="0">
                <a:latin typeface="Calibri" pitchFamily="34" charset="0"/>
              </a:rPr>
              <a:t>tracking</a:t>
            </a:r>
            <a:r>
              <a:rPr lang="fr-FR" sz="2400" dirty="0" smtClean="0">
                <a:latin typeface="Calibri" pitchFamily="34" charset="0"/>
              </a:rPr>
              <a:t> the </a:t>
            </a:r>
            <a:r>
              <a:rPr lang="fr-FR" sz="2400" dirty="0" err="1" smtClean="0">
                <a:latin typeface="Calibri" pitchFamily="34" charset="0"/>
              </a:rPr>
              <a:t>frequency</a:t>
            </a:r>
            <a:r>
              <a:rPr lang="fr-FR" sz="2400" dirty="0" smtClean="0">
                <a:latin typeface="Calibri" pitchFamily="34" charset="0"/>
              </a:rPr>
              <a:t> </a:t>
            </a:r>
          </a:p>
          <a:p>
            <a:pPr marL="800100" lvl="1" indent="-342900">
              <a:spcAft>
                <a:spcPts val="600"/>
              </a:spcAft>
              <a:buClr>
                <a:srgbClr val="4A206A"/>
              </a:buClr>
              <a:buSzPct val="80000"/>
              <a:buFontTx/>
              <a:buChar char="-"/>
              <a:tabLst>
                <a:tab pos="806450" algn="l"/>
              </a:tabLst>
              <a:defRPr/>
            </a:pPr>
            <a:r>
              <a:rPr lang="fr-FR" sz="2400" dirty="0" smtClean="0">
                <a:latin typeface="Calibri" pitchFamily="34" charset="0"/>
              </a:rPr>
              <a:t>Vertical test </a:t>
            </a:r>
            <a:r>
              <a:rPr lang="fr-FR" sz="2400" dirty="0" err="1" smtClean="0">
                <a:latin typeface="Calibri" pitchFamily="34" charset="0"/>
              </a:rPr>
              <a:t>results</a:t>
            </a:r>
            <a:endParaRPr lang="en-US" sz="2400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b="1" dirty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endParaRPr lang="en-US" sz="2400" b="1" dirty="0" smtClean="0">
              <a:latin typeface="Calibri" pitchFamily="34" charset="0"/>
            </a:endParaRPr>
          </a:p>
          <a:p>
            <a:pPr lvl="1">
              <a:spcAft>
                <a:spcPts val="600"/>
              </a:spcAft>
              <a:buClr>
                <a:srgbClr val="4A206A"/>
              </a:buClr>
              <a:buSzPct val="80000"/>
              <a:tabLst>
                <a:tab pos="806450" algn="l"/>
              </a:tabLst>
              <a:defRPr/>
            </a:pPr>
            <a:r>
              <a:rPr lang="en-US" sz="2400" b="1" dirty="0" smtClean="0">
                <a:latin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96536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20404</TotalTime>
  <Words>1149</Words>
  <Application>Microsoft Office PowerPoint</Application>
  <PresentationFormat>Affichage à l'écran (4:3)</PresentationFormat>
  <Paragraphs>260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Symbol</vt:lpstr>
      <vt:lpstr>Wingdings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bousson</dc:creator>
  <cp:lastModifiedBy>OLRY Guillaume</cp:lastModifiedBy>
  <cp:revision>913</cp:revision>
  <dcterms:created xsi:type="dcterms:W3CDTF">2010-09-15T22:47:19Z</dcterms:created>
  <dcterms:modified xsi:type="dcterms:W3CDTF">2019-06-24T21:25:28Z</dcterms:modified>
</cp:coreProperties>
</file>