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36" r:id="rId1"/>
  </p:sldMasterIdLst>
  <p:notesMasterIdLst>
    <p:notesMasterId r:id="rId14"/>
  </p:notesMasterIdLst>
  <p:handoutMasterIdLst>
    <p:handoutMasterId r:id="rId15"/>
  </p:handoutMasterIdLst>
  <p:sldIdLst>
    <p:sldId id="457" r:id="rId2"/>
    <p:sldId id="257" r:id="rId3"/>
    <p:sldId id="990" r:id="rId4"/>
    <p:sldId id="992" r:id="rId5"/>
    <p:sldId id="993" r:id="rId6"/>
    <p:sldId id="995" r:id="rId7"/>
    <p:sldId id="991" r:id="rId8"/>
    <p:sldId id="985" r:id="rId9"/>
    <p:sldId id="989" r:id="rId10"/>
    <p:sldId id="996" r:id="rId11"/>
    <p:sldId id="997" r:id="rId12"/>
    <p:sldId id="998" r:id="rId13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Meroni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D0BC3"/>
    <a:srgbClr val="243DC2"/>
    <a:srgbClr val="735B3E"/>
    <a:srgbClr val="009900"/>
    <a:srgbClr val="FFFF99"/>
    <a:srgbClr val="3A4A6A"/>
    <a:srgbClr val="CCFFFF"/>
    <a:srgbClr val="31394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297" autoAdjust="0"/>
  </p:normalViewPr>
  <p:slideViewPr>
    <p:cSldViewPr>
      <p:cViewPr varScale="1">
        <p:scale>
          <a:sx n="116" d="100"/>
          <a:sy n="116" d="100"/>
        </p:scale>
        <p:origin x="102" y="282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358" y="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893" cy="497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15" y="4"/>
            <a:ext cx="2945893" cy="497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ECEABB-DEB4-43FF-9AD7-5E10233F2B18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0453"/>
            <a:ext cx="2945893" cy="495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15" y="9430453"/>
            <a:ext cx="2945893" cy="4955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48FC5B-0287-4B7E-A463-081077D90D3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99418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5893" cy="497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15" y="4"/>
            <a:ext cx="2945893" cy="497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1363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32" y="4716363"/>
            <a:ext cx="5440012" cy="4468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453"/>
            <a:ext cx="2945893" cy="4955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15" y="9430453"/>
            <a:ext cx="2945893" cy="4955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108104-2D45-49BD-A8AF-FDA2F7A7BFF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368792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1363"/>
            <a:ext cx="6619875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3C2E8FC-3DF9-B345-8323-42DAB8BB4C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F26B-A390-45E8-90A6-1D4ECD5F0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C709-DF3C-4D81-B57F-7618D8777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5DAF4-2E1B-4AE6-AAF6-6FBF2156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501C2C-78EE-5B4D-A126-1B395A7354A5}"/>
              </a:ext>
            </a:extLst>
          </p:cNvPr>
          <p:cNvSpPr txBox="1">
            <a:spLocks/>
          </p:cNvSpPr>
          <p:nvPr userDrawn="1"/>
        </p:nvSpPr>
        <p:spPr>
          <a:xfrm>
            <a:off x="695400" y="6597348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b="1" dirty="0" smtClean="0"/>
              <a:t>Laura Monaco, </a:t>
            </a:r>
            <a:r>
              <a:rPr lang="it-IT" b="1" dirty="0"/>
              <a:t>ESS SRF Collaboration Meeting, LASA, </a:t>
            </a:r>
            <a:r>
              <a:rPr lang="it-IT" b="1" dirty="0" err="1"/>
              <a:t>June</a:t>
            </a:r>
            <a:r>
              <a:rPr lang="it-IT" b="1" dirty="0"/>
              <a:t>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39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BA92-4265-47DE-8C76-FCBADB5A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3A636-327A-4346-9BFB-1847EE965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2496-0247-40D1-B903-CD405D6F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D1B172-8FF8-E64D-AC15-C6CEE7110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603DA-EF7F-440C-BBBD-1D60BF0F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91686-E887-4F3C-83D0-BE5C0D82C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8B25-9FFE-4978-94BF-0D976B40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B9BA-80DD-5948-A285-FF2411E6A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68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A67C-7084-41E6-9CE5-882B3101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8A18-D831-42D3-ADB3-C45CDFC2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6407-6B90-444A-92DF-8DF9EC7E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A44720-945E-D648-9813-57135C47834C}"/>
              </a:ext>
            </a:extLst>
          </p:cNvPr>
          <p:cNvSpPr txBox="1">
            <a:spLocks/>
          </p:cNvSpPr>
          <p:nvPr userDrawn="1"/>
        </p:nvSpPr>
        <p:spPr>
          <a:xfrm>
            <a:off x="713230" y="6597348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it-IT" b="1" dirty="0" smtClean="0"/>
              <a:t>Laura Monaco, </a:t>
            </a:r>
            <a:r>
              <a:rPr lang="it-IT" b="1" dirty="0"/>
              <a:t>ESS SRF Collaboration Meeting, LASA, </a:t>
            </a:r>
            <a:r>
              <a:rPr lang="it-IT" b="1" dirty="0" err="1"/>
              <a:t>June</a:t>
            </a:r>
            <a:r>
              <a:rPr lang="it-IT" b="1" dirty="0"/>
              <a:t>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153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0AF-2F9D-4372-90F7-7C9011A3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CF620-343F-4457-93C6-C7095A09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93CA3-6CE6-4014-8B80-4BC76D4A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713360-1B0C-1749-A8B4-F1AE3A2E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 dirty="0" smtClean="0"/>
              <a:t>Laura Monaco, ESS SRF Collaboration Meeting, LASA, </a:t>
            </a:r>
            <a:r>
              <a:rPr lang="it-IT" b="1" dirty="0" err="1" smtClean="0"/>
              <a:t>June</a:t>
            </a:r>
            <a:r>
              <a:rPr lang="it-IT" b="1" dirty="0" smtClean="0"/>
              <a:t>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5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02A-48A2-42E7-BAC8-9E38CDCC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120A-DF10-4DD7-91E2-CFC5AF5FA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717D9-5A00-4F18-B9A8-1168C6A5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A620B-EFE1-483B-800F-F69F1658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F7B215-1A05-7846-A77B-00A52AAE15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 dirty="0" smtClean="0"/>
              <a:t>Laura Monaco, ESS SRF Collaboration Meeting, LASA, </a:t>
            </a:r>
            <a:r>
              <a:rPr lang="it-IT" b="1" dirty="0" err="1" smtClean="0"/>
              <a:t>June</a:t>
            </a:r>
            <a:r>
              <a:rPr lang="it-IT" b="1" dirty="0" smtClean="0"/>
              <a:t>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210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BD9C-BE19-4C18-9C62-B3D57A85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3D770-D8B1-4B75-B65F-CF5F402A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9538A-7D8E-4A3E-A041-9E1129036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0AB3A-7850-4157-8C74-E87EA8A42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85707-B6DA-43A8-B4FA-E978AD27F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FDE30-12B8-4F9A-B96C-D5784FF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3F40E59-64A8-A24E-A6F7-4E3B7B0025A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 dirty="0" smtClean="0"/>
              <a:t>Laura Monaco, ESS SRF Collaboration Meeting, LASA, </a:t>
            </a:r>
            <a:r>
              <a:rPr lang="it-IT" b="1" dirty="0" err="1" smtClean="0"/>
              <a:t>June</a:t>
            </a:r>
            <a:r>
              <a:rPr lang="it-IT" b="1" dirty="0" smtClean="0"/>
              <a:t>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22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2CB3-DAE8-4C8E-89E1-C3BFF5BD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9BB51-0EC6-4B32-81E7-DC7C7308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91126DE-DF06-CF48-B2E6-0031497CF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314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05015-31BD-4320-85DC-4A27B905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B20D8A-3C73-3E47-A774-9B927B5BD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46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154-255D-4A87-A241-3E428645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F8D3-E521-433D-882E-62C658E1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360B0-C01F-4CCC-8413-3054436DF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9DD7-AEE6-4806-803F-CCBCA8D4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143B0B2-B4C9-C44B-88E7-2F0B72A83E8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29B3-BD63-45F0-A34B-A8DA4384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0957A-42C3-478D-B96D-CF914362A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5EB33-B93A-484B-AB8B-DDA2E08B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F96B-6182-4DE2-A513-3D53CDB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B4F8B0-2013-1B4B-AAD7-1573E8EE30A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/>
              <a:t>Paolo Michelato, ESS SRF Collaboration Meeting, LASA, June 25/26,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81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188F-F0F2-4689-9919-A7642CB5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0" y="-5577"/>
            <a:ext cx="11478772" cy="74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50813-2A8A-4431-B34D-C5696164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42" y="961950"/>
            <a:ext cx="11455460" cy="498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19A0-467B-48DF-802E-7F33E5DBF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138" y="6597352"/>
            <a:ext cx="4007710" cy="260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b="1" dirty="0" smtClean="0"/>
              <a:t>Laura Monaco, ESS SRF Collaboration Meeting, LASA, </a:t>
            </a:r>
            <a:r>
              <a:rPr lang="it-IT" b="1" dirty="0" err="1" smtClean="0"/>
              <a:t>June</a:t>
            </a:r>
            <a:r>
              <a:rPr lang="it-IT" b="1" dirty="0" smtClean="0"/>
              <a:t> 25/26, 2019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FBA4-3E30-4574-AC8A-D3DA17D7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8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4C9B3F7-442F-44E1-8CDE-96AB193CDD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A1489-49FD-4354-9B1D-152D687B57F9}"/>
              </a:ext>
            </a:extLst>
          </p:cNvPr>
          <p:cNvSpPr/>
          <p:nvPr userDrawn="1"/>
        </p:nvSpPr>
        <p:spPr>
          <a:xfrm>
            <a:off x="-3" y="0"/>
            <a:ext cx="713232" cy="3251200"/>
          </a:xfrm>
          <a:prstGeom prst="rect">
            <a:avLst/>
          </a:prstGeom>
          <a:solidFill>
            <a:srgbClr val="0E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3BA1489-49FD-4354-9B1D-152D687B57F9}"/>
              </a:ext>
            </a:extLst>
          </p:cNvPr>
          <p:cNvSpPr/>
          <p:nvPr userDrawn="1"/>
        </p:nvSpPr>
        <p:spPr>
          <a:xfrm>
            <a:off x="-4" y="3137616"/>
            <a:ext cx="713232" cy="3725762"/>
          </a:xfrm>
          <a:prstGeom prst="rect">
            <a:avLst/>
          </a:prstGeom>
          <a:solidFill>
            <a:srgbClr val="0E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 rot="16200000">
            <a:off x="-2987579" y="3278645"/>
            <a:ext cx="66704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700" b="1" baseline="0" dirty="0">
                <a:solidFill>
                  <a:schemeClr val="bg1"/>
                </a:solidFill>
              </a:rPr>
              <a:t>10° ESS SRF Collaboration Meeting, LASA, </a:t>
            </a:r>
            <a:r>
              <a:rPr lang="it-IT" sz="1700" b="1" baseline="0" dirty="0" err="1">
                <a:solidFill>
                  <a:schemeClr val="bg1"/>
                </a:solidFill>
              </a:rPr>
              <a:t>June</a:t>
            </a:r>
            <a:r>
              <a:rPr lang="it-IT" sz="1700" b="1" baseline="0" dirty="0">
                <a:solidFill>
                  <a:schemeClr val="bg1"/>
                </a:solidFill>
              </a:rPr>
              <a:t> 25/26, 2019.</a:t>
            </a:r>
            <a:endParaRPr lang="it-IT" sz="1700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998"/>
            <a:ext cx="713232" cy="3763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B6A3221F-CF55-BD48-AC84-99D92820D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9856" y="60907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Symbol" pitchFamily="2" charset="2"/>
              </a:defRPr>
            </a:lvl1pPr>
          </a:lstStyle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8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7" r:id="rId1"/>
    <p:sldLayoutId id="2147486938" r:id="rId2"/>
    <p:sldLayoutId id="2147486939" r:id="rId3"/>
    <p:sldLayoutId id="2147486940" r:id="rId4"/>
    <p:sldLayoutId id="2147486941" r:id="rId5"/>
    <p:sldLayoutId id="2147486942" r:id="rId6"/>
    <p:sldLayoutId id="2147486943" r:id="rId7"/>
    <p:sldLayoutId id="2147486944" r:id="rId8"/>
    <p:sldLayoutId id="2147486945" r:id="rId9"/>
    <p:sldLayoutId id="2147486946" r:id="rId10"/>
    <p:sldLayoutId id="214748694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3399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758141" y="2996952"/>
            <a:ext cx="936173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32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4000" b="1" dirty="0">
                <a:solidFill>
                  <a:srgbClr val="002060"/>
                </a:solidFill>
                <a:latin typeface="+mn-lt"/>
              </a:rPr>
              <a:t>LASA - Status of cavity documentation, fabrication, inspection and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NCRs</a:t>
            </a:r>
            <a:endParaRPr lang="it-IT" altLang="en-US" sz="3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Laura Monaco INFN </a:t>
            </a:r>
            <a:r>
              <a:rPr lang="it-IT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LASA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10° ESS SRF Collaboration Meeting,  25 - 26 </a:t>
            </a:r>
            <a:r>
              <a:rPr lang="it-IT" alt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it-IT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it-IT" alt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6" name="CasellaDiTesto 1"/>
          <p:cNvSpPr txBox="1">
            <a:spLocks noChangeArrowheads="1"/>
          </p:cNvSpPr>
          <p:nvPr/>
        </p:nvSpPr>
        <p:spPr bwMode="auto">
          <a:xfrm>
            <a:off x="2100267" y="13446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760182" y="1495429"/>
            <a:ext cx="2685927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it-IT" altLang="en-US" b="1">
                <a:latin typeface="Calibri" panose="020F0502020204030204" pitchFamily="34" charset="0"/>
                <a:cs typeface="Calibri" panose="020F0502020204030204" pitchFamily="34" charset="0"/>
              </a:rPr>
              <a:t>Paolo Michelato</a:t>
            </a: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734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-8098"/>
            <a:ext cx="11505983" cy="23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44797E-45AA-974E-B2CD-219204E4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B3F7-442F-44E1-8CDE-96AB193CDDE0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096" y="2981201"/>
            <a:ext cx="1522307" cy="2254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055" y="5222752"/>
            <a:ext cx="2242945" cy="15768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documents for Al4-Al5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784094" y="739991"/>
            <a:ext cx="85653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/>
              </a:rPr>
              <a:t>Cavities Documents (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Al4)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Cavity qualification (performances at cold)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Incoming/outgoing, RF spectrum before and after transport, Q0 vs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Eacc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and HOM at cold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+mn-lt"/>
              </a:rPr>
              <a:t>In total 6 documents</a:t>
            </a:r>
          </a:p>
          <a:p>
            <a:pPr lvl="0"/>
            <a:endParaRPr lang="en-US" sz="3200" b="1" dirty="0" smtClean="0">
              <a:solidFill>
                <a:srgbClr val="002060"/>
              </a:solidFill>
              <a:latin typeface="Calibri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Cavities Documents (Al5)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Cavity Handover to ESS (CEA):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Outgoing/incoming,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RF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spectrum</a:t>
            </a:r>
            <a:br>
              <a:rPr lang="en-US" sz="240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before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and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after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transport</a:t>
            </a:r>
            <a:endParaRPr lang="en-US" sz="2400" dirty="0" smtClean="0">
              <a:solidFill>
                <a:srgbClr val="00206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Docs taken from previous </a:t>
            </a: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Als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Calibri"/>
              </a:rPr>
              <a:t>In total 19 documents</a:t>
            </a: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15" y="198323"/>
            <a:ext cx="2324856" cy="3099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139" y="5327412"/>
            <a:ext cx="2455161" cy="154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466" y="4613873"/>
            <a:ext cx="2519478" cy="1683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339" y="3378165"/>
            <a:ext cx="1579079" cy="2127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0277" y="3647802"/>
            <a:ext cx="2336409" cy="1538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2357" y="5350311"/>
            <a:ext cx="2307469" cy="15265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803" y="5097704"/>
            <a:ext cx="2103448" cy="1431462"/>
          </a:xfrm>
          <a:prstGeom prst="rect">
            <a:avLst/>
          </a:prstGeom>
        </p:spPr>
      </p:pic>
      <p:sp>
        <p:nvSpPr>
          <p:cNvPr id="53" name="Rettangolo 2"/>
          <p:cNvSpPr/>
          <p:nvPr/>
        </p:nvSpPr>
        <p:spPr>
          <a:xfrm>
            <a:off x="6286720" y="4921359"/>
            <a:ext cx="291678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Collection of Al5 Docs</a:t>
            </a:r>
          </a:p>
        </p:txBody>
      </p:sp>
    </p:spTree>
    <p:extLst>
      <p:ext uri="{BB962C8B-B14F-4D97-AF65-F5344CB8AC3E}">
        <p14:creationId xmlns:p14="http://schemas.microsoft.com/office/powerpoint/2010/main" val="15467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NCRs (Non Conformity Reports)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784094" y="739991"/>
            <a:ext cx="1100053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NCRs subcomponents &amp; cavity production (including also interfaces requirements)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96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: Total number of NCRs emitted by EZ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Approval INFN only -&gt; if no impact on interfaces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Approval INFN only after the ESS approval -&gt; if related to interfaces</a:t>
            </a:r>
          </a:p>
          <a:p>
            <a:pPr lvl="0"/>
            <a:endParaRPr lang="en-US" sz="3200" b="1" dirty="0" smtClean="0">
              <a:solidFill>
                <a:srgbClr val="002060"/>
              </a:solidFill>
              <a:latin typeface="Calibri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NCRs related to interfaces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20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Total number of NCRs emitted by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INFN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ESS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approval -&gt; if related to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interfaces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Calibri"/>
              </a:rPr>
              <a:t>NCRs 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doc management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Alfresco is not used for the NCRs flow (acceptance,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Alfresco will be used only for the storing of NCRs (once closed)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Document Status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688755" y="739991"/>
            <a:ext cx="110005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Today status: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Subcomponents</a:t>
            </a:r>
            <a:r>
              <a:rPr lang="en-US" sz="3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(all HCs deep-drawn &amp; measured):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IC, PC, EC: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1045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ID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, PD, CD, EGP, EGC: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779</a:t>
            </a:r>
            <a:r>
              <a:rPr lang="en-US" sz="2800" dirty="0">
                <a:solidFill>
                  <a:srgbClr val="002060"/>
                </a:solidFill>
                <a:latin typeface="Calibri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Calibri"/>
              </a:rPr>
            </a:br>
            <a:endParaRPr lang="en-US" sz="2800" dirty="0" smtClean="0">
              <a:solidFill>
                <a:srgbClr val="002060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Cavities</a:t>
            </a:r>
            <a:r>
              <a:rPr lang="en-US" sz="3200" dirty="0" smtClean="0">
                <a:solidFill>
                  <a:srgbClr val="002060"/>
                </a:solidFill>
                <a:latin typeface="Calibri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Al1: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150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(21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cav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Al2: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440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(12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cav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Al3: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378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(9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cav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Al4: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24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(4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cav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Al5: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62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(4 </a:t>
            </a:r>
            <a:r>
              <a:rPr lang="en-US" sz="2800" dirty="0" err="1" smtClean="0">
                <a:solidFill>
                  <a:srgbClr val="002060"/>
                </a:solidFill>
                <a:latin typeface="Calibri"/>
              </a:rPr>
              <a:t>cav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 + the on-going)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13" y="2708920"/>
            <a:ext cx="5565245" cy="39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784094" y="621258"/>
            <a:ext cx="1121656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The external QC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Subcomponents, Al1, Al2, Al3 at the cavity producer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Al4 for cavity 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Al5 for cavity handover to ESS</a:t>
            </a: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Flow and managing of documents/info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Alfresco (INFN DMS) </a:t>
            </a:r>
            <a:r>
              <a:rPr lang="en-US" sz="2400" i="1" dirty="0" smtClean="0">
                <a:solidFill>
                  <a:srgbClr val="002060"/>
                </a:solidFill>
                <a:latin typeface="Calibri"/>
              </a:rPr>
              <a:t>collaboration with LNS</a:t>
            </a:r>
            <a:endParaRPr lang="en-US" sz="2400" i="1" dirty="0">
              <a:solidFill>
                <a:srgbClr val="FF000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Calibri"/>
              </a:rPr>
              <a:t>DataBase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Calibri"/>
              </a:rPr>
              <a:t>collaboration with </a:t>
            </a:r>
            <a:r>
              <a:rPr lang="en-US" sz="2400" i="1" dirty="0" smtClean="0">
                <a:solidFill>
                  <a:srgbClr val="002060"/>
                </a:solidFill>
                <a:latin typeface="Calibri"/>
              </a:rPr>
              <a:t>LNS</a:t>
            </a: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NCRs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ny deviation from the “standard cycle”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If relevant to interfaces or cavity performances need an ESS approval</a:t>
            </a: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Fast Communication and Tracking of info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RT tracking system between INFN and cavity producer for exchange of info (BCP adjustment, etc.) and promptly reaction to NCR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9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QC: The Acceptance Levels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5" y="1052736"/>
            <a:ext cx="7935067" cy="4743731"/>
          </a:xfrm>
          <a:prstGeom prst="rect">
            <a:avLst/>
          </a:prstGeom>
        </p:spPr>
      </p:pic>
      <p:grpSp>
        <p:nvGrpSpPr>
          <p:cNvPr id="7" name="Group 2"/>
          <p:cNvGrpSpPr>
            <a:grpSpLocks noChangeAspect="1"/>
          </p:cNvGrpSpPr>
          <p:nvPr/>
        </p:nvGrpSpPr>
        <p:grpSpPr>
          <a:xfrm>
            <a:off x="8904312" y="1628800"/>
            <a:ext cx="3097434" cy="3826655"/>
            <a:chOff x="5682187" y="1973379"/>
            <a:chExt cx="3330444" cy="411452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6" t="28243" r="18730" b="28504"/>
            <a:stretch/>
          </p:blipFill>
          <p:spPr>
            <a:xfrm>
              <a:off x="5826475" y="4901278"/>
              <a:ext cx="2799857" cy="1186623"/>
            </a:xfrm>
            <a:prstGeom prst="rect">
              <a:avLst/>
            </a:prstGeom>
          </p:spPr>
        </p:pic>
        <p:grpSp>
          <p:nvGrpSpPr>
            <p:cNvPr id="9" name="Group 16"/>
            <p:cNvGrpSpPr>
              <a:grpSpLocks noChangeAspect="1"/>
            </p:cNvGrpSpPr>
            <p:nvPr/>
          </p:nvGrpSpPr>
          <p:grpSpPr>
            <a:xfrm>
              <a:off x="5682187" y="1973379"/>
              <a:ext cx="3330444" cy="2953107"/>
              <a:chOff x="5003711" y="1463585"/>
              <a:chExt cx="4077258" cy="3615310"/>
            </a:xfrm>
          </p:grpSpPr>
          <p:grpSp>
            <p:nvGrpSpPr>
              <p:cNvPr id="10" name="Group 18"/>
              <p:cNvGrpSpPr/>
              <p:nvPr/>
            </p:nvGrpSpPr>
            <p:grpSpPr>
              <a:xfrm>
                <a:off x="5003711" y="1463585"/>
                <a:ext cx="4077258" cy="3355405"/>
                <a:chOff x="5088462" y="3502520"/>
                <a:chExt cx="4077258" cy="3355405"/>
              </a:xfrm>
            </p:grpSpPr>
            <p:grpSp>
              <p:nvGrpSpPr>
                <p:cNvPr id="12" name="Group 20"/>
                <p:cNvGrpSpPr/>
                <p:nvPr/>
              </p:nvGrpSpPr>
              <p:grpSpPr>
                <a:xfrm>
                  <a:off x="5164424" y="3502520"/>
                  <a:ext cx="3862188" cy="3355405"/>
                  <a:chOff x="5269973" y="3487850"/>
                  <a:chExt cx="3862188" cy="3355405"/>
                </a:xfrm>
              </p:grpSpPr>
              <p:grpSp>
                <p:nvGrpSpPr>
                  <p:cNvPr id="15" name="Group 23"/>
                  <p:cNvGrpSpPr/>
                  <p:nvPr/>
                </p:nvGrpSpPr>
                <p:grpSpPr>
                  <a:xfrm>
                    <a:off x="5526010" y="3487850"/>
                    <a:ext cx="3531183" cy="1203468"/>
                    <a:chOff x="5526010" y="3432010"/>
                    <a:chExt cx="3531183" cy="1203468"/>
                  </a:xfrm>
                </p:grpSpPr>
                <p:pic>
                  <p:nvPicPr>
                    <p:cNvPr id="37" name="Picture 4" descr="P:\0 ESS\Acquisti\Series\Cavities\preparazione documenti\Technical Specifications\3D drawing of cavity and subcomponents\numerati\Coupler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3025" r="32235"/>
                    <a:stretch/>
                  </p:blipFill>
                  <p:spPr bwMode="auto">
                    <a:xfrm>
                      <a:off x="8401581" y="3653611"/>
                      <a:ext cx="409154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8" name="Picture 5" descr="P:\0 ESS\Acquisti\Series\Cavities\preparazione documenti\Technical Specifications\3D drawing of cavity and subcomponents\numerati\InnerCell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5496" r="42633"/>
                    <a:stretch/>
                  </p:blipFill>
                  <p:spPr bwMode="auto">
                    <a:xfrm>
                      <a:off x="6841152" y="3566143"/>
                      <a:ext cx="436379" cy="106933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9" name="Picture 6" descr="P:\0 ESS\Acquisti\Series\Cavities\preparazione documenti\Technical Specifications\3D drawing of cavity and subcomponents\numerati\PickUp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874" r="36538"/>
                    <a:stretch/>
                  </p:blipFill>
                  <p:spPr bwMode="auto">
                    <a:xfrm>
                      <a:off x="5690130" y="3653995"/>
                      <a:ext cx="373576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0" name="Picture 10" descr="P:\0 ESS\Acquisti\Series\Cavities\preparazione documenti\Technical Specifications\3D drawing of cavity and subcomponents\numerati\Coupler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510" r="39978"/>
                    <a:stretch/>
                  </p:blipFill>
                  <p:spPr bwMode="auto">
                    <a:xfrm>
                      <a:off x="8072480" y="3653995"/>
                      <a:ext cx="355785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1" name="Picture 11" descr="P:\0 ESS\Acquisti\Series\Cavities\preparazione documenti\Technical Specifications\3D drawing of cavity and subcomponents\numerati\PickUp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196" r="39442"/>
                    <a:stretch/>
                  </p:blipFill>
                  <p:spPr bwMode="auto">
                    <a:xfrm>
                      <a:off x="6090718" y="3658006"/>
                      <a:ext cx="336768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2" name="Picture 12" descr="P:\0 ESS\Acquisti\Series\Cavities\preparazione documenti\Technical Specifications\3D drawing of cavity and subcomponents\numerati\InnerCell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344" r="37150"/>
                    <a:stretch/>
                  </p:blipFill>
                  <p:spPr bwMode="auto">
                    <a:xfrm>
                      <a:off x="7323976" y="3558121"/>
                      <a:ext cx="307735" cy="106365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3" name="Oval 51"/>
                    <p:cNvSpPr/>
                    <p:nvPr/>
                  </p:nvSpPr>
                  <p:spPr>
                    <a:xfrm>
                      <a:off x="5526010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500" dirty="0" smtClean="0"/>
                        <a:t>EC</a:t>
                      </a:r>
                      <a:endParaRPr lang="it-IT" sz="500" dirty="0"/>
                    </a:p>
                  </p:txBody>
                </p:sp>
                <p:sp>
                  <p:nvSpPr>
                    <p:cNvPr id="44" name="Oval 52"/>
                    <p:cNvSpPr/>
                    <p:nvPr/>
                  </p:nvSpPr>
                  <p:spPr>
                    <a:xfrm>
                      <a:off x="8563499" y="3436836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500" dirty="0" smtClean="0"/>
                        <a:t>EC</a:t>
                      </a:r>
                      <a:endParaRPr lang="it-IT" sz="500" dirty="0"/>
                    </a:p>
                  </p:txBody>
                </p:sp>
                <p:sp>
                  <p:nvSpPr>
                    <p:cNvPr id="45" name="Oval 53"/>
                    <p:cNvSpPr/>
                    <p:nvPr/>
                  </p:nvSpPr>
                  <p:spPr>
                    <a:xfrm>
                      <a:off x="6018896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500" dirty="0"/>
                        <a:t>P</a:t>
                      </a:r>
                      <a:r>
                        <a:rPr lang="it-IT" sz="500" dirty="0" smtClean="0"/>
                        <a:t>C</a:t>
                      </a:r>
                      <a:endParaRPr lang="it-IT" sz="500" dirty="0"/>
                    </a:p>
                  </p:txBody>
                </p:sp>
                <p:sp>
                  <p:nvSpPr>
                    <p:cNvPr id="46" name="Oval 54"/>
                    <p:cNvSpPr/>
                    <p:nvPr/>
                  </p:nvSpPr>
                  <p:spPr>
                    <a:xfrm>
                      <a:off x="8053199" y="3432010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500" dirty="0"/>
                        <a:t>P</a:t>
                      </a:r>
                      <a:r>
                        <a:rPr lang="it-IT" sz="500" dirty="0" smtClean="0"/>
                        <a:t>C</a:t>
                      </a:r>
                      <a:endParaRPr lang="it-IT" sz="500" dirty="0"/>
                    </a:p>
                  </p:txBody>
                </p:sp>
                <p:sp>
                  <p:nvSpPr>
                    <p:cNvPr id="47" name="Oval 55"/>
                    <p:cNvSpPr/>
                    <p:nvPr/>
                  </p:nvSpPr>
                  <p:spPr>
                    <a:xfrm>
                      <a:off x="7027881" y="3434028"/>
                      <a:ext cx="493694" cy="264015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500" dirty="0" smtClean="0"/>
                        <a:t>IC</a:t>
                      </a:r>
                      <a:endParaRPr lang="it-IT" sz="500" dirty="0"/>
                    </a:p>
                  </p:txBody>
                </p:sp>
              </p:grpSp>
              <p:grpSp>
                <p:nvGrpSpPr>
                  <p:cNvPr id="16" name="Group 24"/>
                  <p:cNvGrpSpPr/>
                  <p:nvPr/>
                </p:nvGrpSpPr>
                <p:grpSpPr>
                  <a:xfrm>
                    <a:off x="5786078" y="5720162"/>
                    <a:ext cx="2914515" cy="1123093"/>
                    <a:chOff x="5786078" y="5720162"/>
                    <a:chExt cx="2914515" cy="1123093"/>
                  </a:xfrm>
                </p:grpSpPr>
                <p:pic>
                  <p:nvPicPr>
                    <p:cNvPr id="35" name="Picture 2" descr="P:\0 ESS\Acquisti\Series\Cavities\preparazione documenti\Technical Specifications\3D drawing of cavity and subcomponents\numerati\cavity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9747" b="18664"/>
                    <a:stretch/>
                  </p:blipFill>
                  <p:spPr bwMode="auto">
                    <a:xfrm>
                      <a:off x="5786078" y="5881207"/>
                      <a:ext cx="2914515" cy="9620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6" name="Oval 44"/>
                    <p:cNvSpPr/>
                    <p:nvPr/>
                  </p:nvSpPr>
                  <p:spPr>
                    <a:xfrm>
                      <a:off x="6711795" y="5720162"/>
                      <a:ext cx="1132394" cy="197049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800" dirty="0" smtClean="0"/>
                        <a:t>Mxxx</a:t>
                      </a:r>
                      <a:endParaRPr lang="it-IT" sz="800" dirty="0"/>
                    </a:p>
                  </p:txBody>
                </p:sp>
              </p:grpSp>
              <p:grpSp>
                <p:nvGrpSpPr>
                  <p:cNvPr id="17" name="Group 25"/>
                  <p:cNvGrpSpPr/>
                  <p:nvPr/>
                </p:nvGrpSpPr>
                <p:grpSpPr>
                  <a:xfrm>
                    <a:off x="5269973" y="3939817"/>
                    <a:ext cx="3862188" cy="1729818"/>
                    <a:chOff x="5269973" y="3870017"/>
                    <a:chExt cx="3862188" cy="1729818"/>
                  </a:xfrm>
                </p:grpSpPr>
                <p:grpSp>
                  <p:nvGrpSpPr>
                    <p:cNvPr id="18" name="Group 26"/>
                    <p:cNvGrpSpPr/>
                    <p:nvPr/>
                  </p:nvGrpSpPr>
                  <p:grpSpPr>
                    <a:xfrm>
                      <a:off x="5269973" y="3870017"/>
                      <a:ext cx="3862188" cy="1729818"/>
                      <a:chOff x="5269973" y="3883977"/>
                      <a:chExt cx="3862188" cy="1729818"/>
                    </a:xfrm>
                  </p:grpSpPr>
                  <p:pic>
                    <p:nvPicPr>
                      <p:cNvPr id="20" name="Picture 3" descr="P:\0 ESS\Acquisti\Series\Cavities\preparazione documenti\Technical Specifications\3D drawing of cavity and subcomponents\numerati\Coupler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249" r="29012"/>
                      <a:stretch/>
                    </p:blipFill>
                    <p:spPr bwMode="auto">
                      <a:xfrm>
                        <a:off x="8408792" y="4727418"/>
                        <a:ext cx="723369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1" name="Picture 7" descr="P:\0 ESS\Acquisti\Series\Cavities\preparazione documenti\Technical Specifications\3D drawing of cavity and subcomponents\numerati\PickUp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447" r="25867"/>
                      <a:stretch/>
                    </p:blipFill>
                    <p:spPr bwMode="auto">
                      <a:xfrm>
                        <a:off x="5269973" y="4719708"/>
                        <a:ext cx="788661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2" name="Picture 8" descr="P:\0 ESS\Acquisti\Series\Cavities\preparazione documenti\Technical Specifications\3D drawing of cavity and subcomponents\numerati\InnerDumbBel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572" r="34533" b="8034"/>
                      <a:stretch/>
                    </p:blipFill>
                    <p:spPr bwMode="auto">
                      <a:xfrm>
                        <a:off x="6994027" y="4626709"/>
                        <a:ext cx="573456" cy="97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3" name="Picture 13" descr="P:\0 ESS\Acquisti\Series\Cavities\preparazione documenti\Technical Specifications\3D drawing of cavity and subcomponents\numerati\Coupler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75" r="38649"/>
                      <a:stretch/>
                    </p:blipFill>
                    <p:spPr bwMode="auto">
                      <a:xfrm>
                        <a:off x="7744206" y="4718525"/>
                        <a:ext cx="507326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14" descr="P:\0 ESS\Acquisti\Series\Cavities\preparazione documenti\Technical Specifications\3D drawing of cavity and subcomponents\numerati\PickUp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r="34777"/>
                      <a:stretch/>
                    </p:blipFill>
                    <p:spPr bwMode="auto">
                      <a:xfrm>
                        <a:off x="6247172" y="4723087"/>
                        <a:ext cx="488122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5" name="Oval 33"/>
                      <p:cNvSpPr/>
                      <p:nvPr/>
                    </p:nvSpPr>
                    <p:spPr>
                      <a:xfrm>
                        <a:off x="7029030" y="4512183"/>
                        <a:ext cx="478649" cy="264015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500" dirty="0" smtClean="0"/>
                          <a:t>ID</a:t>
                        </a:r>
                        <a:endParaRPr lang="it-IT" sz="500" dirty="0"/>
                      </a:p>
                    </p:txBody>
                  </p:sp>
                  <p:sp>
                    <p:nvSpPr>
                      <p:cNvPr id="26" name="Oval 34"/>
                      <p:cNvSpPr/>
                      <p:nvPr/>
                    </p:nvSpPr>
                    <p:spPr>
                      <a:xfrm>
                        <a:off x="6245926" y="4512183"/>
                        <a:ext cx="510383" cy="264015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500" dirty="0"/>
                          <a:t>P</a:t>
                        </a:r>
                        <a:r>
                          <a:rPr lang="it-IT" sz="500" dirty="0" smtClean="0"/>
                          <a:t>D</a:t>
                        </a:r>
                        <a:endParaRPr lang="it-IT" sz="500" dirty="0"/>
                      </a:p>
                    </p:txBody>
                  </p:sp>
                  <p:sp>
                    <p:nvSpPr>
                      <p:cNvPr id="27" name="Oval 35"/>
                      <p:cNvSpPr/>
                      <p:nvPr/>
                    </p:nvSpPr>
                    <p:spPr>
                      <a:xfrm>
                        <a:off x="7763192" y="4512183"/>
                        <a:ext cx="506864" cy="264015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108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500" dirty="0" smtClean="0"/>
                          <a:t>CD</a:t>
                        </a:r>
                        <a:endParaRPr lang="it-IT" sz="500" dirty="0"/>
                      </a:p>
                    </p:txBody>
                  </p:sp>
                  <p:cxnSp>
                    <p:nvCxnSpPr>
                      <p:cNvPr id="28" name="Straight Arrow Connector 36"/>
                      <p:cNvCxnSpPr/>
                      <p:nvPr/>
                    </p:nvCxnSpPr>
                    <p:spPr>
                      <a:xfrm flipH="1">
                        <a:off x="5818040" y="4512452"/>
                        <a:ext cx="58878" cy="291666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Arrow Connector 37"/>
                      <p:cNvCxnSpPr/>
                      <p:nvPr/>
                    </p:nvCxnSpPr>
                    <p:spPr>
                      <a:xfrm flipH="1">
                        <a:off x="8606158" y="4507664"/>
                        <a:ext cx="3038" cy="267402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" name="Arc 38"/>
                      <p:cNvSpPr/>
                      <p:nvPr/>
                    </p:nvSpPr>
                    <p:spPr>
                      <a:xfrm rot="4556427">
                        <a:off x="6072730" y="3885137"/>
                        <a:ext cx="914400" cy="914400"/>
                      </a:xfrm>
                      <a:prstGeom prst="arc">
                        <a:avLst>
                          <a:gd name="adj1" fmla="val 18073946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400"/>
                      </a:p>
                    </p:txBody>
                  </p:sp>
                  <p:sp>
                    <p:nvSpPr>
                      <p:cNvPr id="31" name="Arc 39"/>
                      <p:cNvSpPr/>
                      <p:nvPr/>
                    </p:nvSpPr>
                    <p:spPr>
                      <a:xfrm rot="1945187">
                        <a:off x="7388537" y="4100400"/>
                        <a:ext cx="914400" cy="914400"/>
                      </a:xfrm>
                      <a:prstGeom prst="arc">
                        <a:avLst>
                          <a:gd name="adj1" fmla="val 19412522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400"/>
                      </a:p>
                    </p:txBody>
                  </p:sp>
                  <p:sp>
                    <p:nvSpPr>
                      <p:cNvPr id="32" name="Arc 40"/>
                      <p:cNvSpPr/>
                      <p:nvPr/>
                    </p:nvSpPr>
                    <p:spPr>
                      <a:xfrm rot="16531323" flipH="1">
                        <a:off x="7000315" y="405046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400"/>
                      </a:p>
                    </p:txBody>
                  </p:sp>
                  <p:sp>
                    <p:nvSpPr>
                      <p:cNvPr id="33" name="Arc 41"/>
                      <p:cNvSpPr/>
                      <p:nvPr/>
                    </p:nvSpPr>
                    <p:spPr>
                      <a:xfrm rot="17279532" flipH="1">
                        <a:off x="7558310" y="3883977"/>
                        <a:ext cx="914400" cy="914400"/>
                      </a:xfrm>
                      <a:prstGeom prst="arc">
                        <a:avLst>
                          <a:gd name="adj1" fmla="val 18119918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400"/>
                      </a:p>
                    </p:txBody>
                  </p:sp>
                  <p:sp>
                    <p:nvSpPr>
                      <p:cNvPr id="34" name="Arc 42"/>
                      <p:cNvSpPr/>
                      <p:nvPr/>
                    </p:nvSpPr>
                    <p:spPr>
                      <a:xfrm rot="5068677">
                        <a:off x="6629215" y="404232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400"/>
                      </a:p>
                    </p:txBody>
                  </p:sp>
                </p:grpSp>
                <p:sp>
                  <p:nvSpPr>
                    <p:cNvPr id="19" name="Arc 27"/>
                    <p:cNvSpPr/>
                    <p:nvPr/>
                  </p:nvSpPr>
                  <p:spPr>
                    <a:xfrm rot="18981039" flipH="1">
                      <a:off x="6195705" y="4100400"/>
                      <a:ext cx="914400" cy="914400"/>
                    </a:xfrm>
                    <a:prstGeom prst="arc">
                      <a:avLst>
                        <a:gd name="adj1" fmla="val 18441507"/>
                        <a:gd name="adj2" fmla="val 0"/>
                      </a:avLst>
                    </a:prstGeom>
                    <a:ln w="25400">
                      <a:solidFill>
                        <a:srgbClr val="0000FF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400"/>
                    </a:p>
                  </p:txBody>
                </p:sp>
              </p:grpSp>
            </p:grpSp>
            <p:sp>
              <p:nvSpPr>
                <p:cNvPr id="13" name="Oval 21"/>
                <p:cNvSpPr/>
                <p:nvPr/>
              </p:nvSpPr>
              <p:spPr>
                <a:xfrm>
                  <a:off x="5088462" y="4568544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500" dirty="0" smtClean="0"/>
                    <a:t>EGP</a:t>
                  </a:r>
                  <a:endParaRPr lang="it-IT" sz="500" dirty="0"/>
                </a:p>
              </p:txBody>
            </p:sp>
            <p:sp>
              <p:nvSpPr>
                <p:cNvPr id="14" name="Oval 22"/>
                <p:cNvSpPr/>
                <p:nvPr/>
              </p:nvSpPr>
              <p:spPr>
                <a:xfrm>
                  <a:off x="8548929" y="4563838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500" dirty="0" smtClean="0"/>
                    <a:t>EGC</a:t>
                  </a:r>
                  <a:endParaRPr lang="it-IT" sz="500" dirty="0"/>
                </a:p>
              </p:txBody>
            </p:sp>
          </p:grpSp>
          <p:sp>
            <p:nvSpPr>
              <p:cNvPr id="11" name="Oval 19"/>
              <p:cNvSpPr/>
              <p:nvPr/>
            </p:nvSpPr>
            <p:spPr>
              <a:xfrm>
                <a:off x="6527723" y="4881846"/>
                <a:ext cx="1132394" cy="1970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800" dirty="0" smtClean="0"/>
                  <a:t>Mxxx</a:t>
                </a:r>
                <a:endParaRPr lang="it-IT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86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QC: The flow of documents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836712"/>
            <a:ext cx="8496944" cy="53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QC: how we manage (doc flow and status)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613809"/>
            <a:ext cx="2185814" cy="4640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83432" y="1988840"/>
            <a:ext cx="2088232" cy="219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Input/output:</a:t>
            </a:r>
          </a:p>
          <a:p>
            <a:pPr algn="ctr"/>
            <a:r>
              <a:rPr lang="it-IT" dirty="0" smtClean="0"/>
              <a:t>INFN</a:t>
            </a:r>
          </a:p>
          <a:p>
            <a:pPr algn="ctr"/>
            <a:r>
              <a:rPr lang="it-IT" dirty="0" smtClean="0"/>
              <a:t>EZ</a:t>
            </a:r>
          </a:p>
          <a:p>
            <a:pPr algn="ctr"/>
            <a:r>
              <a:rPr lang="it-IT" dirty="0" smtClean="0"/>
              <a:t>DESY</a:t>
            </a:r>
          </a:p>
          <a:p>
            <a:pPr algn="ctr"/>
            <a:r>
              <a:rPr lang="it-IT" dirty="0" smtClean="0"/>
              <a:t>CEA</a:t>
            </a:r>
          </a:p>
          <a:p>
            <a:pPr algn="ctr"/>
            <a:r>
              <a:rPr lang="it-IT" dirty="0" smtClean="0"/>
              <a:t>ESS</a:t>
            </a:r>
          </a:p>
          <a:p>
            <a:pPr algn="ctr"/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38" y="980728"/>
            <a:ext cx="1884740" cy="578560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739991"/>
            <a:ext cx="4901194" cy="489654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cxnSp>
        <p:nvCxnSpPr>
          <p:cNvPr id="17" name="Connettore 2 16"/>
          <p:cNvCxnSpPr/>
          <p:nvPr/>
        </p:nvCxnSpPr>
        <p:spPr>
          <a:xfrm flipV="1">
            <a:off x="5087888" y="3316174"/>
            <a:ext cx="792088" cy="172819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16"/>
          <p:cNvCxnSpPr>
            <a:stCxn id="3" idx="0"/>
          </p:cNvCxnSpPr>
          <p:nvPr/>
        </p:nvCxnSpPr>
        <p:spPr>
          <a:xfrm flipV="1">
            <a:off x="2027548" y="1138395"/>
            <a:ext cx="1404156" cy="85044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592203" y="1147636"/>
            <a:ext cx="811203" cy="913212"/>
          </a:xfrm>
          <a:prstGeom prst="arc">
            <a:avLst>
              <a:gd name="adj1" fmla="val 16200000"/>
              <a:gd name="adj2" fmla="val 4761181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431705" y="2060762"/>
            <a:ext cx="1584176" cy="4104542"/>
          </a:xfrm>
          <a:prstGeom prst="arc">
            <a:avLst>
              <a:gd name="adj1" fmla="val 16180639"/>
              <a:gd name="adj2" fmla="val 3266354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416" y="1314191"/>
            <a:ext cx="5221045" cy="22184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QC: how we manage docs status and production data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980728"/>
            <a:ext cx="3012462" cy="20895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869160"/>
            <a:ext cx="5112568" cy="1778645"/>
          </a:xfrm>
          <a:prstGeom prst="rect">
            <a:avLst/>
          </a:prstGeom>
        </p:spPr>
      </p:pic>
      <p:sp>
        <p:nvSpPr>
          <p:cNvPr id="7" name="Rettangolo 2"/>
          <p:cNvSpPr/>
          <p:nvPr/>
        </p:nvSpPr>
        <p:spPr>
          <a:xfrm>
            <a:off x="1775520" y="62226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DashBoard Tool</a:t>
            </a:r>
          </a:p>
        </p:txBody>
      </p:sp>
      <p:sp>
        <p:nvSpPr>
          <p:cNvPr id="9" name="Rettangolo 2"/>
          <p:cNvSpPr/>
          <p:nvPr/>
        </p:nvSpPr>
        <p:spPr>
          <a:xfrm>
            <a:off x="1343472" y="347809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Cavities</a:t>
            </a:r>
          </a:p>
        </p:txBody>
      </p:sp>
      <p:sp>
        <p:nvSpPr>
          <p:cNvPr id="11" name="Rettangolo 2"/>
          <p:cNvSpPr/>
          <p:nvPr/>
        </p:nvSpPr>
        <p:spPr>
          <a:xfrm>
            <a:off x="5373375" y="659582"/>
            <a:ext cx="291678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Subcomponents Doc Status</a:t>
            </a:r>
          </a:p>
        </p:txBody>
      </p:sp>
      <p:sp>
        <p:nvSpPr>
          <p:cNvPr id="13" name="Rettangolo 2"/>
          <p:cNvSpPr/>
          <p:nvPr/>
        </p:nvSpPr>
        <p:spPr>
          <a:xfrm>
            <a:off x="7968208" y="4437112"/>
            <a:ext cx="291678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Subcomponents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7" y="3978135"/>
            <a:ext cx="5040560" cy="2879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569" y="568623"/>
            <a:ext cx="3496404" cy="17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communication (ticketing system)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852936"/>
            <a:ext cx="6366920" cy="375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895152" y="739991"/>
            <a:ext cx="10313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Used for: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Tracking all events (and discussion) related to the cavity production (INFN-EZ)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Prompt feedback to cavity production (BCP, RF issue,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Fast and tracked communication of NCR (deviation from the standard cycle)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documents for Subcomponents &amp; Al1-Al3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784094" y="621258"/>
            <a:ext cx="696809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Subcomponents Documents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Mechanical, RF, 3D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IC, PC, EC (after deep drawing)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ID, TD, EGP, EGC (before trimming)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ID, PD, CD, EGP, EGC (after trimming)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+mn-lt"/>
              </a:rPr>
              <a:t>For one cavity in total we have 52 docs + (3D docs)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Measurements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can be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repeated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 for cross-check or for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after subcomponents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reworking (INFN request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)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Cavities Documents (Al1)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Mechanical production of the cavity: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Mechanical, RF, Leak check, inner and outer visual inspection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Calibri"/>
              </a:rPr>
              <a:t>In total 7 documents</a:t>
            </a:r>
            <a:endParaRPr lang="en-US" sz="2400" i="1" u="sng" dirty="0">
              <a:solidFill>
                <a:srgbClr val="002060"/>
              </a:solidFill>
              <a:latin typeface="Calibri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For “special cavities” we reached up to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13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docs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  <a:p>
            <a:pPr lvl="0"/>
            <a:endParaRPr lang="en-US" sz="2400" dirty="0" smtClean="0">
              <a:solidFill>
                <a:srgbClr val="002060"/>
              </a:solidFill>
              <a:latin typeface="Calibri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>
          <a:xfrm>
            <a:off x="7734108" y="980728"/>
            <a:ext cx="4194540" cy="5182050"/>
            <a:chOff x="5682187" y="1973379"/>
            <a:chExt cx="3330444" cy="4114522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6" t="28243" r="18730" b="28504"/>
            <a:stretch/>
          </p:blipFill>
          <p:spPr>
            <a:xfrm>
              <a:off x="5826475" y="4901278"/>
              <a:ext cx="2799857" cy="1186623"/>
            </a:xfrm>
            <a:prstGeom prst="rect">
              <a:avLst/>
            </a:prstGeom>
          </p:spPr>
        </p:pic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5682187" y="1973379"/>
              <a:ext cx="3330444" cy="2953107"/>
              <a:chOff x="5003711" y="1463585"/>
              <a:chExt cx="4077258" cy="3615310"/>
            </a:xfrm>
          </p:grpSpPr>
          <p:grpSp>
            <p:nvGrpSpPr>
              <p:cNvPr id="13" name="Group 18"/>
              <p:cNvGrpSpPr/>
              <p:nvPr/>
            </p:nvGrpSpPr>
            <p:grpSpPr>
              <a:xfrm>
                <a:off x="5003711" y="1463585"/>
                <a:ext cx="4077258" cy="3355405"/>
                <a:chOff x="5088462" y="3502520"/>
                <a:chExt cx="4077258" cy="3355405"/>
              </a:xfrm>
            </p:grpSpPr>
            <p:grpSp>
              <p:nvGrpSpPr>
                <p:cNvPr id="15" name="Group 20"/>
                <p:cNvGrpSpPr/>
                <p:nvPr/>
              </p:nvGrpSpPr>
              <p:grpSpPr>
                <a:xfrm>
                  <a:off x="5164424" y="3502520"/>
                  <a:ext cx="3862188" cy="3355405"/>
                  <a:chOff x="5269973" y="3487850"/>
                  <a:chExt cx="3862188" cy="3355405"/>
                </a:xfrm>
              </p:grpSpPr>
              <p:grpSp>
                <p:nvGrpSpPr>
                  <p:cNvPr id="18" name="Group 23"/>
                  <p:cNvGrpSpPr/>
                  <p:nvPr/>
                </p:nvGrpSpPr>
                <p:grpSpPr>
                  <a:xfrm>
                    <a:off x="5526010" y="3487850"/>
                    <a:ext cx="3531183" cy="1203468"/>
                    <a:chOff x="5526010" y="3432010"/>
                    <a:chExt cx="3531183" cy="1203468"/>
                  </a:xfrm>
                </p:grpSpPr>
                <p:pic>
                  <p:nvPicPr>
                    <p:cNvPr id="40" name="Picture 4" descr="P:\0 ESS\Acquisti\Series\Cavities\preparazione documenti\Technical Specifications\3D drawing of cavity and subcomponents\numerati\Coupler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3025" r="32235"/>
                    <a:stretch/>
                  </p:blipFill>
                  <p:spPr bwMode="auto">
                    <a:xfrm>
                      <a:off x="8401581" y="3653611"/>
                      <a:ext cx="409154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1" name="Picture 5" descr="P:\0 ESS\Acquisti\Series\Cavities\preparazione documenti\Technical Specifications\3D drawing of cavity and subcomponents\numerati\InnerCell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5496" r="42633"/>
                    <a:stretch/>
                  </p:blipFill>
                  <p:spPr bwMode="auto">
                    <a:xfrm>
                      <a:off x="6841152" y="3566143"/>
                      <a:ext cx="436379" cy="106933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2" name="Picture 6" descr="P:\0 ESS\Acquisti\Series\Cavities\preparazione documenti\Technical Specifications\3D drawing of cavity and subcomponents\numerati\PickUp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874" r="36538"/>
                    <a:stretch/>
                  </p:blipFill>
                  <p:spPr bwMode="auto">
                    <a:xfrm>
                      <a:off x="5690130" y="3653995"/>
                      <a:ext cx="373576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" name="Picture 10" descr="P:\0 ESS\Acquisti\Series\Cavities\preparazione documenti\Technical Specifications\3D drawing of cavity and subcomponents\numerati\Coupler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510" r="39978"/>
                    <a:stretch/>
                  </p:blipFill>
                  <p:spPr bwMode="auto">
                    <a:xfrm>
                      <a:off x="8072480" y="3653995"/>
                      <a:ext cx="355785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" name="Picture 11" descr="P:\0 ESS\Acquisti\Series\Cavities\preparazione documenti\Technical Specifications\3D drawing of cavity and subcomponents\numerati\PickUp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196" r="39442"/>
                    <a:stretch/>
                  </p:blipFill>
                  <p:spPr bwMode="auto">
                    <a:xfrm>
                      <a:off x="6090718" y="3658006"/>
                      <a:ext cx="336768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" name="Picture 12" descr="P:\0 ESS\Acquisti\Series\Cavities\preparazione documenti\Technical Specifications\3D drawing of cavity and subcomponents\numerati\InnerCell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344" r="37150"/>
                    <a:stretch/>
                  </p:blipFill>
                  <p:spPr bwMode="auto">
                    <a:xfrm>
                      <a:off x="7323976" y="3558121"/>
                      <a:ext cx="307735" cy="106365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Oval 51"/>
                    <p:cNvSpPr/>
                    <p:nvPr/>
                  </p:nvSpPr>
                  <p:spPr>
                    <a:xfrm>
                      <a:off x="5526010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EC</a:t>
                      </a:r>
                      <a:endParaRPr lang="it-IT" sz="700" dirty="0"/>
                    </a:p>
                  </p:txBody>
                </p:sp>
                <p:sp>
                  <p:nvSpPr>
                    <p:cNvPr id="47" name="Oval 52"/>
                    <p:cNvSpPr/>
                    <p:nvPr/>
                  </p:nvSpPr>
                  <p:spPr>
                    <a:xfrm>
                      <a:off x="8563499" y="3436836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EC</a:t>
                      </a:r>
                      <a:endParaRPr lang="it-IT" sz="700" dirty="0"/>
                    </a:p>
                  </p:txBody>
                </p:sp>
                <p:sp>
                  <p:nvSpPr>
                    <p:cNvPr id="48" name="Oval 53"/>
                    <p:cNvSpPr/>
                    <p:nvPr/>
                  </p:nvSpPr>
                  <p:spPr>
                    <a:xfrm>
                      <a:off x="6018896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/>
                        <a:t>P</a:t>
                      </a:r>
                      <a:r>
                        <a:rPr lang="it-IT" sz="700" dirty="0" smtClean="0"/>
                        <a:t>C</a:t>
                      </a:r>
                      <a:endParaRPr lang="it-IT" sz="700" dirty="0"/>
                    </a:p>
                  </p:txBody>
                </p:sp>
                <p:sp>
                  <p:nvSpPr>
                    <p:cNvPr id="49" name="Oval 54"/>
                    <p:cNvSpPr/>
                    <p:nvPr/>
                  </p:nvSpPr>
                  <p:spPr>
                    <a:xfrm>
                      <a:off x="8053199" y="3432010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/>
                        <a:t>P</a:t>
                      </a:r>
                      <a:r>
                        <a:rPr lang="it-IT" sz="700" dirty="0" smtClean="0"/>
                        <a:t>C</a:t>
                      </a:r>
                      <a:endParaRPr lang="it-IT" sz="700" dirty="0"/>
                    </a:p>
                  </p:txBody>
                </p:sp>
                <p:sp>
                  <p:nvSpPr>
                    <p:cNvPr id="50" name="Oval 55"/>
                    <p:cNvSpPr/>
                    <p:nvPr/>
                  </p:nvSpPr>
                  <p:spPr>
                    <a:xfrm>
                      <a:off x="7027881" y="3434028"/>
                      <a:ext cx="493694" cy="264015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IC</a:t>
                      </a:r>
                      <a:endParaRPr lang="it-IT" sz="700" dirty="0"/>
                    </a:p>
                  </p:txBody>
                </p:sp>
              </p:grpSp>
              <p:grpSp>
                <p:nvGrpSpPr>
                  <p:cNvPr id="19" name="Group 24"/>
                  <p:cNvGrpSpPr/>
                  <p:nvPr/>
                </p:nvGrpSpPr>
                <p:grpSpPr>
                  <a:xfrm>
                    <a:off x="5786078" y="5720162"/>
                    <a:ext cx="2914515" cy="1123093"/>
                    <a:chOff x="5786078" y="5720162"/>
                    <a:chExt cx="2914515" cy="1123093"/>
                  </a:xfrm>
                </p:grpSpPr>
                <p:pic>
                  <p:nvPicPr>
                    <p:cNvPr id="38" name="Picture 2" descr="P:\0 ESS\Acquisti\Series\Cavities\preparazione documenti\Technical Specifications\3D drawing of cavity and subcomponents\numerati\cavity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9747" b="18664"/>
                    <a:stretch/>
                  </p:blipFill>
                  <p:spPr bwMode="auto">
                    <a:xfrm>
                      <a:off x="5786078" y="5881207"/>
                      <a:ext cx="2914515" cy="9620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9" name="Oval 44"/>
                    <p:cNvSpPr/>
                    <p:nvPr/>
                  </p:nvSpPr>
                  <p:spPr>
                    <a:xfrm>
                      <a:off x="6711795" y="5720162"/>
                      <a:ext cx="1132394" cy="197049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000" dirty="0" smtClean="0"/>
                        <a:t>Mxxx</a:t>
                      </a:r>
                      <a:endParaRPr lang="it-IT" sz="1000" dirty="0"/>
                    </a:p>
                  </p:txBody>
                </p:sp>
              </p:grpSp>
              <p:grpSp>
                <p:nvGrpSpPr>
                  <p:cNvPr id="20" name="Group 25"/>
                  <p:cNvGrpSpPr/>
                  <p:nvPr/>
                </p:nvGrpSpPr>
                <p:grpSpPr>
                  <a:xfrm>
                    <a:off x="5269973" y="3939817"/>
                    <a:ext cx="3862188" cy="1729818"/>
                    <a:chOff x="5269973" y="3870017"/>
                    <a:chExt cx="3862188" cy="1729818"/>
                  </a:xfrm>
                </p:grpSpPr>
                <p:grpSp>
                  <p:nvGrpSpPr>
                    <p:cNvPr id="21" name="Group 26"/>
                    <p:cNvGrpSpPr/>
                    <p:nvPr/>
                  </p:nvGrpSpPr>
                  <p:grpSpPr>
                    <a:xfrm>
                      <a:off x="5269973" y="3870017"/>
                      <a:ext cx="3862188" cy="1729818"/>
                      <a:chOff x="5269973" y="3883977"/>
                      <a:chExt cx="3862188" cy="1729818"/>
                    </a:xfrm>
                  </p:grpSpPr>
                  <p:pic>
                    <p:nvPicPr>
                      <p:cNvPr id="23" name="Picture 3" descr="P:\0 ESS\Acquisti\Series\Cavities\preparazione documenti\Technical Specifications\3D drawing of cavity and subcomponents\numerati\Coupler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249" r="29012"/>
                      <a:stretch/>
                    </p:blipFill>
                    <p:spPr bwMode="auto">
                      <a:xfrm>
                        <a:off x="8408792" y="4727418"/>
                        <a:ext cx="723369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7" descr="P:\0 ESS\Acquisti\Series\Cavities\preparazione documenti\Technical Specifications\3D drawing of cavity and subcomponents\numerati\PickUp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447" r="25867"/>
                      <a:stretch/>
                    </p:blipFill>
                    <p:spPr bwMode="auto">
                      <a:xfrm>
                        <a:off x="5269973" y="4719708"/>
                        <a:ext cx="788661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5" name="Picture 8" descr="P:\0 ESS\Acquisti\Series\Cavities\preparazione documenti\Technical Specifications\3D drawing of cavity and subcomponents\numerati\InnerDumbBel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572" r="34533" b="8034"/>
                      <a:stretch/>
                    </p:blipFill>
                    <p:spPr bwMode="auto">
                      <a:xfrm>
                        <a:off x="6994027" y="4626709"/>
                        <a:ext cx="573456" cy="97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3" descr="P:\0 ESS\Acquisti\Series\Cavities\preparazione documenti\Technical Specifications\3D drawing of cavity and subcomponents\numerati\Coupler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75" r="38649"/>
                      <a:stretch/>
                    </p:blipFill>
                    <p:spPr bwMode="auto">
                      <a:xfrm>
                        <a:off x="7744206" y="4718525"/>
                        <a:ext cx="507326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7" name="Picture 14" descr="P:\0 ESS\Acquisti\Series\Cavities\preparazione documenti\Technical Specifications\3D drawing of cavity and subcomponents\numerati\PickUp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r="34777"/>
                      <a:stretch/>
                    </p:blipFill>
                    <p:spPr bwMode="auto">
                      <a:xfrm>
                        <a:off x="6247172" y="4723087"/>
                        <a:ext cx="488122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8" name="Oval 33"/>
                      <p:cNvSpPr/>
                      <p:nvPr/>
                    </p:nvSpPr>
                    <p:spPr>
                      <a:xfrm>
                        <a:off x="7029030" y="4512183"/>
                        <a:ext cx="478649" cy="264015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 smtClean="0"/>
                          <a:t>ID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29" name="Oval 34"/>
                      <p:cNvSpPr/>
                      <p:nvPr/>
                    </p:nvSpPr>
                    <p:spPr>
                      <a:xfrm>
                        <a:off x="6245926" y="4512183"/>
                        <a:ext cx="510383" cy="264015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/>
                          <a:t>P</a:t>
                        </a:r>
                        <a:r>
                          <a:rPr lang="it-IT" sz="700" dirty="0" smtClean="0"/>
                          <a:t>D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30" name="Oval 35"/>
                      <p:cNvSpPr/>
                      <p:nvPr/>
                    </p:nvSpPr>
                    <p:spPr>
                      <a:xfrm>
                        <a:off x="7763192" y="4512183"/>
                        <a:ext cx="506864" cy="264015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108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 smtClean="0"/>
                          <a:t>CD</a:t>
                        </a:r>
                        <a:endParaRPr lang="it-IT" sz="700" dirty="0"/>
                      </a:p>
                    </p:txBody>
                  </p:sp>
                  <p:cxnSp>
                    <p:nvCxnSpPr>
                      <p:cNvPr id="31" name="Straight Arrow Connector 36"/>
                      <p:cNvCxnSpPr/>
                      <p:nvPr/>
                    </p:nvCxnSpPr>
                    <p:spPr>
                      <a:xfrm flipH="1">
                        <a:off x="5818040" y="4512452"/>
                        <a:ext cx="58878" cy="291666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Arrow Connector 37"/>
                      <p:cNvCxnSpPr/>
                      <p:nvPr/>
                    </p:nvCxnSpPr>
                    <p:spPr>
                      <a:xfrm flipH="1">
                        <a:off x="8606158" y="4507664"/>
                        <a:ext cx="3038" cy="267402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Arc 38"/>
                      <p:cNvSpPr/>
                      <p:nvPr/>
                    </p:nvSpPr>
                    <p:spPr>
                      <a:xfrm rot="4556427">
                        <a:off x="6072730" y="3885137"/>
                        <a:ext cx="914400" cy="914400"/>
                      </a:xfrm>
                      <a:prstGeom prst="arc">
                        <a:avLst>
                          <a:gd name="adj1" fmla="val 18073946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4" name="Arc 39"/>
                      <p:cNvSpPr/>
                      <p:nvPr/>
                    </p:nvSpPr>
                    <p:spPr>
                      <a:xfrm rot="1945187">
                        <a:off x="7388537" y="4100400"/>
                        <a:ext cx="914400" cy="914400"/>
                      </a:xfrm>
                      <a:prstGeom prst="arc">
                        <a:avLst>
                          <a:gd name="adj1" fmla="val 19412522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5" name="Arc 40"/>
                      <p:cNvSpPr/>
                      <p:nvPr/>
                    </p:nvSpPr>
                    <p:spPr>
                      <a:xfrm rot="16531323" flipH="1">
                        <a:off x="7000315" y="405046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6" name="Arc 41"/>
                      <p:cNvSpPr/>
                      <p:nvPr/>
                    </p:nvSpPr>
                    <p:spPr>
                      <a:xfrm rot="17279532" flipH="1">
                        <a:off x="7558310" y="3883977"/>
                        <a:ext cx="914400" cy="914400"/>
                      </a:xfrm>
                      <a:prstGeom prst="arc">
                        <a:avLst>
                          <a:gd name="adj1" fmla="val 18119918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7" name="Arc 42"/>
                      <p:cNvSpPr/>
                      <p:nvPr/>
                    </p:nvSpPr>
                    <p:spPr>
                      <a:xfrm rot="5068677">
                        <a:off x="6629215" y="404232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2" name="Arc 27"/>
                    <p:cNvSpPr/>
                    <p:nvPr/>
                  </p:nvSpPr>
                  <p:spPr>
                    <a:xfrm rot="18981039" flipH="1">
                      <a:off x="6195705" y="4100400"/>
                      <a:ext cx="914400" cy="914400"/>
                    </a:xfrm>
                    <a:prstGeom prst="arc">
                      <a:avLst>
                        <a:gd name="adj1" fmla="val 18441507"/>
                        <a:gd name="adj2" fmla="val 0"/>
                      </a:avLst>
                    </a:prstGeom>
                    <a:ln w="25400">
                      <a:solidFill>
                        <a:srgbClr val="0000FF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sp>
              <p:nvSpPr>
                <p:cNvPr id="16" name="Oval 21"/>
                <p:cNvSpPr/>
                <p:nvPr/>
              </p:nvSpPr>
              <p:spPr>
                <a:xfrm>
                  <a:off x="5088462" y="4568544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700" dirty="0" smtClean="0"/>
                    <a:t>EGP</a:t>
                  </a:r>
                  <a:endParaRPr lang="it-IT" sz="700" dirty="0"/>
                </a:p>
              </p:txBody>
            </p:sp>
            <p:sp>
              <p:nvSpPr>
                <p:cNvPr id="17" name="Oval 22"/>
                <p:cNvSpPr/>
                <p:nvPr/>
              </p:nvSpPr>
              <p:spPr>
                <a:xfrm>
                  <a:off x="8548929" y="4563838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700" dirty="0" smtClean="0"/>
                    <a:t>EGC</a:t>
                  </a:r>
                  <a:endParaRPr lang="it-IT" sz="700" dirty="0"/>
                </a:p>
              </p:txBody>
            </p:sp>
          </p:grpSp>
          <p:sp>
            <p:nvSpPr>
              <p:cNvPr id="14" name="Oval 19"/>
              <p:cNvSpPr/>
              <p:nvPr/>
            </p:nvSpPr>
            <p:spPr>
              <a:xfrm>
                <a:off x="6527723" y="4881846"/>
                <a:ext cx="1132394" cy="1970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dirty="0" smtClean="0"/>
                  <a:t>Mxxx</a:t>
                </a:r>
                <a:endParaRPr lang="it-IT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26FD7F-14D2-4114-884B-822DA13B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documents for Subcomponents &amp; Al1-Al3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DC089-1766-446E-B436-19B148D90D05}"/>
              </a:ext>
            </a:extLst>
          </p:cNvPr>
          <p:cNvSpPr txBox="1"/>
          <p:nvPr/>
        </p:nvSpPr>
        <p:spPr>
          <a:xfrm>
            <a:off x="784094" y="739991"/>
            <a:ext cx="696809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/>
              </a:rPr>
              <a:t>Cavities Documents (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Al2)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Surface treatments of the cavity and tuning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Bulk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BCP (+ US cleaning and rinsing, HPR, etc.), Annealing, Mechanical, RF, Leak checks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+mn-lt"/>
              </a:rPr>
              <a:t>In total 32 documents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For “special cavities” we reached up to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54 docs</a:t>
            </a:r>
            <a:endParaRPr lang="en-US" sz="3200" b="1" dirty="0" smtClean="0">
              <a:solidFill>
                <a:srgbClr val="002060"/>
              </a:solidFill>
              <a:latin typeface="Calibri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Cavities Documents (Al3)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Cavity Integration: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RF, Leak check, Pressure test, Mechanical, Transfer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Cavity final treatments: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Final BCP, 12h HPR, assembly of 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Cavity Certificate of Conformity (EZ)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u="sng" dirty="0" smtClean="0">
                <a:solidFill>
                  <a:srgbClr val="002060"/>
                </a:solidFill>
                <a:latin typeface="Calibri"/>
              </a:rPr>
              <a:t>In total 44 documents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For “special cavities” we reached up to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68 docs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  <a:p>
            <a:pPr lvl="0"/>
            <a:endParaRPr lang="en-US" sz="2400" dirty="0" smtClean="0">
              <a:solidFill>
                <a:srgbClr val="002060"/>
              </a:solidFill>
              <a:latin typeface="Calibri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>
          <a:xfrm>
            <a:off x="7734108" y="980728"/>
            <a:ext cx="4194540" cy="5182050"/>
            <a:chOff x="5682187" y="1973379"/>
            <a:chExt cx="3330444" cy="4114522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6" t="28243" r="18730" b="28504"/>
            <a:stretch/>
          </p:blipFill>
          <p:spPr>
            <a:xfrm>
              <a:off x="5826475" y="4901278"/>
              <a:ext cx="2799857" cy="1186623"/>
            </a:xfrm>
            <a:prstGeom prst="rect">
              <a:avLst/>
            </a:prstGeom>
          </p:spPr>
        </p:pic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5682187" y="1973379"/>
              <a:ext cx="3330444" cy="2953107"/>
              <a:chOff x="5003711" y="1463585"/>
              <a:chExt cx="4077258" cy="3615310"/>
            </a:xfrm>
          </p:grpSpPr>
          <p:grpSp>
            <p:nvGrpSpPr>
              <p:cNvPr id="13" name="Group 18"/>
              <p:cNvGrpSpPr/>
              <p:nvPr/>
            </p:nvGrpSpPr>
            <p:grpSpPr>
              <a:xfrm>
                <a:off x="5003711" y="1463585"/>
                <a:ext cx="4077258" cy="3355405"/>
                <a:chOff x="5088462" y="3502520"/>
                <a:chExt cx="4077258" cy="3355405"/>
              </a:xfrm>
            </p:grpSpPr>
            <p:grpSp>
              <p:nvGrpSpPr>
                <p:cNvPr id="15" name="Group 20"/>
                <p:cNvGrpSpPr/>
                <p:nvPr/>
              </p:nvGrpSpPr>
              <p:grpSpPr>
                <a:xfrm>
                  <a:off x="5164424" y="3502520"/>
                  <a:ext cx="3862188" cy="3355405"/>
                  <a:chOff x="5269973" y="3487850"/>
                  <a:chExt cx="3862188" cy="3355405"/>
                </a:xfrm>
              </p:grpSpPr>
              <p:grpSp>
                <p:nvGrpSpPr>
                  <p:cNvPr id="18" name="Group 23"/>
                  <p:cNvGrpSpPr/>
                  <p:nvPr/>
                </p:nvGrpSpPr>
                <p:grpSpPr>
                  <a:xfrm>
                    <a:off x="5526010" y="3487850"/>
                    <a:ext cx="3531183" cy="1203468"/>
                    <a:chOff x="5526010" y="3432010"/>
                    <a:chExt cx="3531183" cy="1203468"/>
                  </a:xfrm>
                </p:grpSpPr>
                <p:pic>
                  <p:nvPicPr>
                    <p:cNvPr id="40" name="Picture 4" descr="P:\0 ESS\Acquisti\Series\Cavities\preparazione documenti\Technical Specifications\3D drawing of cavity and subcomponents\numerati\Coupler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3025" r="32235"/>
                    <a:stretch/>
                  </p:blipFill>
                  <p:spPr bwMode="auto">
                    <a:xfrm>
                      <a:off x="8401581" y="3653611"/>
                      <a:ext cx="409154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1" name="Picture 5" descr="P:\0 ESS\Acquisti\Series\Cavities\preparazione documenti\Technical Specifications\3D drawing of cavity and subcomponents\numerati\InnerCell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5496" r="42633"/>
                    <a:stretch/>
                  </p:blipFill>
                  <p:spPr bwMode="auto">
                    <a:xfrm>
                      <a:off x="6841152" y="3566143"/>
                      <a:ext cx="436379" cy="106933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2" name="Picture 6" descr="P:\0 ESS\Acquisti\Series\Cavities\preparazione documenti\Technical Specifications\3D drawing of cavity and subcomponents\numerati\PickUpEnd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874" r="36538"/>
                    <a:stretch/>
                  </p:blipFill>
                  <p:spPr bwMode="auto">
                    <a:xfrm>
                      <a:off x="5690130" y="3653995"/>
                      <a:ext cx="373576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" name="Picture 10" descr="P:\0 ESS\Acquisti\Series\Cavities\preparazione documenti\Technical Specifications\3D drawing of cavity and subcomponents\numerati\Coupler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510" r="39978"/>
                    <a:stretch/>
                  </p:blipFill>
                  <p:spPr bwMode="auto">
                    <a:xfrm>
                      <a:off x="8072480" y="3653995"/>
                      <a:ext cx="355785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" name="Picture 11" descr="P:\0 ESS\Acquisti\Series\Cavities\preparazione documenti\Technical Specifications\3D drawing of cavity and subcomponents\numerati\PickUpPenCell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196" r="39442"/>
                    <a:stretch/>
                  </p:blipFill>
                  <p:spPr bwMode="auto">
                    <a:xfrm>
                      <a:off x="6090718" y="3658006"/>
                      <a:ext cx="336768" cy="88637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" name="Picture 12" descr="P:\0 ESS\Acquisti\Series\Cavities\preparazione documenti\Technical Specifications\3D drawing of cavity and subcomponents\numerati\InnerCell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344" r="37150"/>
                    <a:stretch/>
                  </p:blipFill>
                  <p:spPr bwMode="auto">
                    <a:xfrm>
                      <a:off x="7323976" y="3558121"/>
                      <a:ext cx="307735" cy="106365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Oval 51"/>
                    <p:cNvSpPr/>
                    <p:nvPr/>
                  </p:nvSpPr>
                  <p:spPr>
                    <a:xfrm>
                      <a:off x="5526010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EC</a:t>
                      </a:r>
                      <a:endParaRPr lang="it-IT" sz="700" dirty="0"/>
                    </a:p>
                  </p:txBody>
                </p:sp>
                <p:sp>
                  <p:nvSpPr>
                    <p:cNvPr id="47" name="Oval 52"/>
                    <p:cNvSpPr/>
                    <p:nvPr/>
                  </p:nvSpPr>
                  <p:spPr>
                    <a:xfrm>
                      <a:off x="8563499" y="3436836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EC</a:t>
                      </a:r>
                      <a:endParaRPr lang="it-IT" sz="700" dirty="0"/>
                    </a:p>
                  </p:txBody>
                </p:sp>
                <p:sp>
                  <p:nvSpPr>
                    <p:cNvPr id="48" name="Oval 53"/>
                    <p:cNvSpPr/>
                    <p:nvPr/>
                  </p:nvSpPr>
                  <p:spPr>
                    <a:xfrm>
                      <a:off x="6018896" y="3434815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/>
                        <a:t>P</a:t>
                      </a:r>
                      <a:r>
                        <a:rPr lang="it-IT" sz="700" dirty="0" smtClean="0"/>
                        <a:t>C</a:t>
                      </a:r>
                      <a:endParaRPr lang="it-IT" sz="700" dirty="0"/>
                    </a:p>
                  </p:txBody>
                </p:sp>
                <p:sp>
                  <p:nvSpPr>
                    <p:cNvPr id="49" name="Oval 54"/>
                    <p:cNvSpPr/>
                    <p:nvPr/>
                  </p:nvSpPr>
                  <p:spPr>
                    <a:xfrm>
                      <a:off x="8053199" y="3432010"/>
                      <a:ext cx="493694" cy="26401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/>
                        <a:t>P</a:t>
                      </a:r>
                      <a:r>
                        <a:rPr lang="it-IT" sz="700" dirty="0" smtClean="0"/>
                        <a:t>C</a:t>
                      </a:r>
                      <a:endParaRPr lang="it-IT" sz="700" dirty="0"/>
                    </a:p>
                  </p:txBody>
                </p:sp>
                <p:sp>
                  <p:nvSpPr>
                    <p:cNvPr id="50" name="Oval 55"/>
                    <p:cNvSpPr/>
                    <p:nvPr/>
                  </p:nvSpPr>
                  <p:spPr>
                    <a:xfrm>
                      <a:off x="7027881" y="3434028"/>
                      <a:ext cx="493694" cy="264015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700" dirty="0" smtClean="0"/>
                        <a:t>IC</a:t>
                      </a:r>
                      <a:endParaRPr lang="it-IT" sz="700" dirty="0"/>
                    </a:p>
                  </p:txBody>
                </p:sp>
              </p:grpSp>
              <p:grpSp>
                <p:nvGrpSpPr>
                  <p:cNvPr id="19" name="Group 24"/>
                  <p:cNvGrpSpPr/>
                  <p:nvPr/>
                </p:nvGrpSpPr>
                <p:grpSpPr>
                  <a:xfrm>
                    <a:off x="5786078" y="5720162"/>
                    <a:ext cx="2914515" cy="1123093"/>
                    <a:chOff x="5786078" y="5720162"/>
                    <a:chExt cx="2914515" cy="1123093"/>
                  </a:xfrm>
                </p:grpSpPr>
                <p:pic>
                  <p:nvPicPr>
                    <p:cNvPr id="38" name="Picture 2" descr="P:\0 ESS\Acquisti\Series\Cavities\preparazione documenti\Technical Specifications\3D drawing of cavity and subcomponents\numerati\cavity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9747" b="18664"/>
                    <a:stretch/>
                  </p:blipFill>
                  <p:spPr bwMode="auto">
                    <a:xfrm>
                      <a:off x="5786078" y="5881207"/>
                      <a:ext cx="2914515" cy="9620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9" name="Oval 44"/>
                    <p:cNvSpPr/>
                    <p:nvPr/>
                  </p:nvSpPr>
                  <p:spPr>
                    <a:xfrm>
                      <a:off x="6711795" y="5720162"/>
                      <a:ext cx="1132394" cy="197049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000" dirty="0" smtClean="0"/>
                        <a:t>Mxxx</a:t>
                      </a:r>
                      <a:endParaRPr lang="it-IT" sz="1000" dirty="0"/>
                    </a:p>
                  </p:txBody>
                </p:sp>
              </p:grpSp>
              <p:grpSp>
                <p:nvGrpSpPr>
                  <p:cNvPr id="20" name="Group 25"/>
                  <p:cNvGrpSpPr/>
                  <p:nvPr/>
                </p:nvGrpSpPr>
                <p:grpSpPr>
                  <a:xfrm>
                    <a:off x="5269973" y="3939817"/>
                    <a:ext cx="3862188" cy="1729818"/>
                    <a:chOff x="5269973" y="3870017"/>
                    <a:chExt cx="3862188" cy="1729818"/>
                  </a:xfrm>
                </p:grpSpPr>
                <p:grpSp>
                  <p:nvGrpSpPr>
                    <p:cNvPr id="21" name="Group 26"/>
                    <p:cNvGrpSpPr/>
                    <p:nvPr/>
                  </p:nvGrpSpPr>
                  <p:grpSpPr>
                    <a:xfrm>
                      <a:off x="5269973" y="3870017"/>
                      <a:ext cx="3862188" cy="1729818"/>
                      <a:chOff x="5269973" y="3883977"/>
                      <a:chExt cx="3862188" cy="1729818"/>
                    </a:xfrm>
                  </p:grpSpPr>
                  <p:pic>
                    <p:nvPicPr>
                      <p:cNvPr id="23" name="Picture 3" descr="P:\0 ESS\Acquisti\Series\Cavities\preparazione documenti\Technical Specifications\3D drawing of cavity and subcomponents\numerati\Coupler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249" r="29012"/>
                      <a:stretch/>
                    </p:blipFill>
                    <p:spPr bwMode="auto">
                      <a:xfrm>
                        <a:off x="8408792" y="4727418"/>
                        <a:ext cx="723369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4" name="Picture 7" descr="P:\0 ESS\Acquisti\Series\Cavities\preparazione documenti\Technical Specifications\3D drawing of cavity and subcomponents\numerati\PickUpEndGroup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447" r="25867"/>
                      <a:stretch/>
                    </p:blipFill>
                    <p:spPr bwMode="auto">
                      <a:xfrm>
                        <a:off x="5269973" y="4719708"/>
                        <a:ext cx="788661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5" name="Picture 8" descr="P:\0 ESS\Acquisti\Series\Cavities\preparazione documenti\Technical Specifications\3D drawing of cavity and subcomponents\numerati\InnerDumbBel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572" r="34533" b="8034"/>
                      <a:stretch/>
                    </p:blipFill>
                    <p:spPr bwMode="auto">
                      <a:xfrm>
                        <a:off x="6994027" y="4626709"/>
                        <a:ext cx="573456" cy="97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3" descr="P:\0 ESS\Acquisti\Series\Cavities\preparazione documenti\Technical Specifications\3D drawing of cavity and subcomponents\numerati\Coupler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75" r="38649"/>
                      <a:stretch/>
                    </p:blipFill>
                    <p:spPr bwMode="auto">
                      <a:xfrm>
                        <a:off x="7744206" y="4718525"/>
                        <a:ext cx="507326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7" name="Picture 14" descr="P:\0 ESS\Acquisti\Series\Cavities\preparazione documenti\Technical Specifications\3D drawing of cavity and subcomponents\numerati\PickUpTerminalDumbBel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709" r="34777"/>
                      <a:stretch/>
                    </p:blipFill>
                    <p:spPr bwMode="auto">
                      <a:xfrm>
                        <a:off x="6247172" y="4723087"/>
                        <a:ext cx="488122" cy="88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28" name="Oval 33"/>
                      <p:cNvSpPr/>
                      <p:nvPr/>
                    </p:nvSpPr>
                    <p:spPr>
                      <a:xfrm>
                        <a:off x="7029030" y="4512183"/>
                        <a:ext cx="478649" cy="264015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 smtClean="0"/>
                          <a:t>ID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29" name="Oval 34"/>
                      <p:cNvSpPr/>
                      <p:nvPr/>
                    </p:nvSpPr>
                    <p:spPr>
                      <a:xfrm>
                        <a:off x="6245926" y="4512183"/>
                        <a:ext cx="510383" cy="264015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/>
                          <a:t>P</a:t>
                        </a:r>
                        <a:r>
                          <a:rPr lang="it-IT" sz="700" dirty="0" smtClean="0"/>
                          <a:t>D</a:t>
                        </a:r>
                        <a:endParaRPr lang="it-IT" sz="700" dirty="0"/>
                      </a:p>
                    </p:txBody>
                  </p:sp>
                  <p:sp>
                    <p:nvSpPr>
                      <p:cNvPr id="30" name="Oval 35"/>
                      <p:cNvSpPr/>
                      <p:nvPr/>
                    </p:nvSpPr>
                    <p:spPr>
                      <a:xfrm>
                        <a:off x="7763192" y="4512183"/>
                        <a:ext cx="506864" cy="264015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100000">
                            <a:srgbClr val="0000FF"/>
                          </a:gs>
                        </a:gsLst>
                        <a:lin ang="108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it-IT" sz="700" dirty="0" smtClean="0"/>
                          <a:t>CD</a:t>
                        </a:r>
                        <a:endParaRPr lang="it-IT" sz="700" dirty="0"/>
                      </a:p>
                    </p:txBody>
                  </p:sp>
                  <p:cxnSp>
                    <p:nvCxnSpPr>
                      <p:cNvPr id="31" name="Straight Arrow Connector 36"/>
                      <p:cNvCxnSpPr/>
                      <p:nvPr/>
                    </p:nvCxnSpPr>
                    <p:spPr>
                      <a:xfrm flipH="1">
                        <a:off x="5818040" y="4512452"/>
                        <a:ext cx="58878" cy="291666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Arrow Connector 37"/>
                      <p:cNvCxnSpPr/>
                      <p:nvPr/>
                    </p:nvCxnSpPr>
                    <p:spPr>
                      <a:xfrm flipH="1">
                        <a:off x="8606158" y="4507664"/>
                        <a:ext cx="3038" cy="267402"/>
                      </a:xfrm>
                      <a:prstGeom prst="straightConnector1">
                        <a:avLst/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Arc 38"/>
                      <p:cNvSpPr/>
                      <p:nvPr/>
                    </p:nvSpPr>
                    <p:spPr>
                      <a:xfrm rot="4556427">
                        <a:off x="6072730" y="3885137"/>
                        <a:ext cx="914400" cy="914400"/>
                      </a:xfrm>
                      <a:prstGeom prst="arc">
                        <a:avLst>
                          <a:gd name="adj1" fmla="val 18073946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4" name="Arc 39"/>
                      <p:cNvSpPr/>
                      <p:nvPr/>
                    </p:nvSpPr>
                    <p:spPr>
                      <a:xfrm rot="1945187">
                        <a:off x="7388537" y="4100400"/>
                        <a:ext cx="914400" cy="914400"/>
                      </a:xfrm>
                      <a:prstGeom prst="arc">
                        <a:avLst>
                          <a:gd name="adj1" fmla="val 19412522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5" name="Arc 40"/>
                      <p:cNvSpPr/>
                      <p:nvPr/>
                    </p:nvSpPr>
                    <p:spPr>
                      <a:xfrm rot="16531323" flipH="1">
                        <a:off x="7000315" y="405046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6" name="Arc 41"/>
                      <p:cNvSpPr/>
                      <p:nvPr/>
                    </p:nvSpPr>
                    <p:spPr>
                      <a:xfrm rot="17279532" flipH="1">
                        <a:off x="7558310" y="3883977"/>
                        <a:ext cx="914400" cy="914400"/>
                      </a:xfrm>
                      <a:prstGeom prst="arc">
                        <a:avLst>
                          <a:gd name="adj1" fmla="val 18119918"/>
                          <a:gd name="adj2" fmla="val 0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7" name="Arc 42"/>
                      <p:cNvSpPr/>
                      <p:nvPr/>
                    </p:nvSpPr>
                    <p:spPr>
                      <a:xfrm rot="5068677">
                        <a:off x="6629215" y="4042324"/>
                        <a:ext cx="914400" cy="914400"/>
                      </a:xfrm>
                      <a:prstGeom prst="arc">
                        <a:avLst>
                          <a:gd name="adj1" fmla="val 16461902"/>
                          <a:gd name="adj2" fmla="val 19181813"/>
                        </a:avLst>
                      </a:prstGeom>
                      <a:ln w="254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2" name="Arc 27"/>
                    <p:cNvSpPr/>
                    <p:nvPr/>
                  </p:nvSpPr>
                  <p:spPr>
                    <a:xfrm rot="18981039" flipH="1">
                      <a:off x="6195705" y="4100400"/>
                      <a:ext cx="914400" cy="914400"/>
                    </a:xfrm>
                    <a:prstGeom prst="arc">
                      <a:avLst>
                        <a:gd name="adj1" fmla="val 18441507"/>
                        <a:gd name="adj2" fmla="val 0"/>
                      </a:avLst>
                    </a:prstGeom>
                    <a:ln w="25400">
                      <a:solidFill>
                        <a:srgbClr val="0000FF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sp>
              <p:nvSpPr>
                <p:cNvPr id="16" name="Oval 21"/>
                <p:cNvSpPr/>
                <p:nvPr/>
              </p:nvSpPr>
              <p:spPr>
                <a:xfrm>
                  <a:off x="5088462" y="4568544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700" dirty="0" smtClean="0"/>
                    <a:t>EGP</a:t>
                  </a:r>
                  <a:endParaRPr lang="it-IT" sz="700" dirty="0"/>
                </a:p>
              </p:txBody>
            </p:sp>
            <p:sp>
              <p:nvSpPr>
                <p:cNvPr id="17" name="Oval 22"/>
                <p:cNvSpPr/>
                <p:nvPr/>
              </p:nvSpPr>
              <p:spPr>
                <a:xfrm>
                  <a:off x="8548929" y="4563838"/>
                  <a:ext cx="616791" cy="2640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700" dirty="0" smtClean="0"/>
                    <a:t>EGC</a:t>
                  </a:r>
                  <a:endParaRPr lang="it-IT" sz="700" dirty="0"/>
                </a:p>
              </p:txBody>
            </p:sp>
          </p:grpSp>
          <p:sp>
            <p:nvSpPr>
              <p:cNvPr id="14" name="Oval 19"/>
              <p:cNvSpPr/>
              <p:nvPr/>
            </p:nvSpPr>
            <p:spPr>
              <a:xfrm>
                <a:off x="6527723" y="4881846"/>
                <a:ext cx="1132394" cy="19704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dirty="0" smtClean="0"/>
                  <a:t>Mxxx</a:t>
                </a:r>
                <a:endParaRPr lang="it-IT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16328</TotalTime>
  <Words>672</Words>
  <Application>Microsoft Office PowerPoint</Application>
  <PresentationFormat>Widescreen</PresentationFormat>
  <Paragraphs>146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Presentazione standard di PowerPoint</vt:lpstr>
      <vt:lpstr>Overview</vt:lpstr>
      <vt:lpstr>The QC: The Acceptance Levels</vt:lpstr>
      <vt:lpstr>The QC: The flow of documents</vt:lpstr>
      <vt:lpstr>The QC: how we manage (doc flow and status)</vt:lpstr>
      <vt:lpstr>The QC: how we manage docs status and production data</vt:lpstr>
      <vt:lpstr>Fast communication (ticketing system)</vt:lpstr>
      <vt:lpstr>Number of documents for Subcomponents &amp; Al1-Al3</vt:lpstr>
      <vt:lpstr>Number of documents for Subcomponents &amp; Al1-Al3</vt:lpstr>
      <vt:lpstr>Number of documents for Al4-Al5</vt:lpstr>
      <vt:lpstr>NCRs (Non Conformity Reports)</vt:lpstr>
      <vt:lpstr>Actual Document Status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michelato</dc:creator>
  <cp:lastModifiedBy>Laura Monaco</cp:lastModifiedBy>
  <cp:revision>794</cp:revision>
  <cp:lastPrinted>2019-06-18T17:36:04Z</cp:lastPrinted>
  <dcterms:created xsi:type="dcterms:W3CDTF">2007-06-02T13:07:12Z</dcterms:created>
  <dcterms:modified xsi:type="dcterms:W3CDTF">2019-06-25T11:27:21Z</dcterms:modified>
</cp:coreProperties>
</file>