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502007" r:id="rId1"/>
  </p:sldMasterIdLst>
  <p:notesMasterIdLst>
    <p:notesMasterId r:id="rId9"/>
  </p:notesMasterIdLst>
  <p:handoutMasterIdLst>
    <p:handoutMasterId r:id="rId10"/>
  </p:handoutMasterIdLst>
  <p:sldIdLst>
    <p:sldId id="2340" r:id="rId2"/>
    <p:sldId id="2440" r:id="rId3"/>
    <p:sldId id="2443" r:id="rId4"/>
    <p:sldId id="2444" r:id="rId5"/>
    <p:sldId id="2445" r:id="rId6"/>
    <p:sldId id="2446" r:id="rId7"/>
    <p:sldId id="2369" r:id="rId8"/>
  </p:sldIdLst>
  <p:sldSz cx="9144000" cy="6858000" type="screen4x3"/>
  <p:notesSz cx="6811963" cy="9942513"/>
  <p:defaultTextStyle>
    <a:defPPr>
      <a:defRPr lang="fr-FR"/>
    </a:defPPr>
    <a:lvl1pPr algn="l" rtl="0" fontAlgn="base">
      <a:lnSpc>
        <a:spcPct val="80000"/>
      </a:lnSpc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>
          <p15:clr>
            <a:srgbClr val="A4A3A4"/>
          </p15:clr>
        </p15:guide>
        <p15:guide id="2" pos="214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nard Bertrand" initials="R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A6ED"/>
    <a:srgbClr val="6EF8F5"/>
    <a:srgbClr val="FF9900"/>
    <a:srgbClr val="FF66CC"/>
    <a:srgbClr val="C89800"/>
    <a:srgbClr val="FF9966"/>
    <a:srgbClr val="E1DF87"/>
    <a:srgbClr val="0066FF"/>
    <a:srgbClr val="FF99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05" autoAdjust="0"/>
    <p:restoredTop sz="96433" autoAdjust="0"/>
  </p:normalViewPr>
  <p:slideViewPr>
    <p:cSldViewPr snapToGrid="0">
      <p:cViewPr varScale="1">
        <p:scale>
          <a:sx n="66" d="100"/>
          <a:sy n="66" d="100"/>
        </p:scale>
        <p:origin x="956" y="32"/>
      </p:cViewPr>
      <p:guideLst>
        <p:guide orient="horz" pos="2183"/>
        <p:guide pos="2857"/>
      </p:guideLst>
    </p:cSldViewPr>
  </p:slideViewPr>
  <p:outlineViewPr>
    <p:cViewPr>
      <p:scale>
        <a:sx n="33" d="100"/>
        <a:sy n="33" d="100"/>
      </p:scale>
      <p:origin x="0" y="485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50" d="100"/>
          <a:sy n="150" d="100"/>
        </p:scale>
        <p:origin x="288" y="120"/>
      </p:cViewPr>
      <p:guideLst>
        <p:guide orient="horz" pos="3133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2952769" cy="497604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pPr>
              <a:buNone/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7576" y="4"/>
            <a:ext cx="2952768" cy="497604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pPr>
              <a:buNone/>
              <a:defRPr/>
            </a:pPr>
            <a:fld id="{D7381257-66DF-4C83-A00A-A00637A2B8FE}" type="datetimeFigureOut">
              <a:rPr lang="fr-FR"/>
              <a:pPr>
                <a:buNone/>
                <a:defRPr/>
              </a:pPr>
              <a:t>23/06/2019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43324"/>
            <a:ext cx="2952769" cy="497604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pPr>
              <a:buNone/>
              <a:defRPr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7576" y="9443324"/>
            <a:ext cx="2952768" cy="497604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pPr>
              <a:buNone/>
              <a:defRPr/>
            </a:pPr>
            <a:fld id="{E3655026-EC26-4D0C-B2BC-89811960C8F1}" type="slidenum">
              <a:rPr lang="fr-FR"/>
              <a:pPr>
                <a:buNone/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002328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4"/>
            <a:ext cx="2952769" cy="497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576" y="4"/>
            <a:ext cx="2952768" cy="497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28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4" y="4723254"/>
            <a:ext cx="5449895" cy="4473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3324"/>
            <a:ext cx="2952769" cy="497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576" y="9443324"/>
            <a:ext cx="2952768" cy="497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8BDF97A-C648-401A-8383-DC0E87CEF8E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743857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Bonjour,</a:t>
            </a:r>
          </a:p>
          <a:p>
            <a:r>
              <a:rPr lang="fr-FR" dirty="0" smtClean="0"/>
              <a:t>Franck </a:t>
            </a:r>
            <a:r>
              <a:rPr lang="fr-FR" dirty="0" err="1" smtClean="0"/>
              <a:t>Peauger</a:t>
            </a:r>
            <a:r>
              <a:rPr lang="fr-FR" dirty="0" smtClean="0"/>
              <a:t>, </a:t>
            </a:r>
          </a:p>
          <a:p>
            <a:r>
              <a:rPr lang="fr-FR" dirty="0" smtClean="0"/>
              <a:t>Je suis</a:t>
            </a:r>
            <a:r>
              <a:rPr lang="fr-FR" baseline="0" dirty="0" smtClean="0"/>
              <a:t> I</a:t>
            </a:r>
            <a:r>
              <a:rPr lang="fr-FR" dirty="0" smtClean="0"/>
              <a:t>ngénieur RF accélérateurs</a:t>
            </a:r>
            <a:r>
              <a:rPr lang="fr-FR" baseline="0" dirty="0" smtClean="0"/>
              <a:t> au SACM</a:t>
            </a:r>
          </a:p>
          <a:p>
            <a:r>
              <a:rPr lang="fr-FR" baseline="0" dirty="0" smtClean="0"/>
              <a:t>Je suis au CEA depuis janvier 2006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BDF97A-C648-401A-8383-DC0E87CEF8E9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6153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8175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re 1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bandeau_titre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310128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60000" y="1855288"/>
            <a:ext cx="4788464" cy="1429696"/>
          </a:xfrm>
        </p:spPr>
        <p:txBody>
          <a:bodyPr anchor="t" anchorCtr="0"/>
          <a:lstStyle>
            <a:lvl1pPr>
              <a:lnSpc>
                <a:spcPts val="3800"/>
              </a:lnSpc>
              <a:defRPr sz="2800" b="0" cap="all" baseline="0">
                <a:solidFill>
                  <a:srgbClr val="66666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3960000" y="5445224"/>
            <a:ext cx="4788464" cy="288032"/>
          </a:xfrm>
          <a:prstGeom prst="rect">
            <a:avLst/>
          </a:prstGeom>
        </p:spPr>
        <p:txBody>
          <a:bodyPr anchor="b" anchorCtr="0"/>
          <a:lstStyle>
            <a:lvl1pPr marL="0" indent="0">
              <a:buFont typeface="Arial" pitchFamily="34" charset="0"/>
              <a:buNone/>
              <a:defRPr sz="850" b="0">
                <a:solidFill>
                  <a:srgbClr val="666666"/>
                </a:solidFill>
              </a:defRPr>
            </a:lvl1pPr>
          </a:lstStyle>
          <a:p>
            <a:pPr lvl="0"/>
            <a:r>
              <a:rPr lang="fr-FR" dirty="0" smtClean="0"/>
              <a:t>Nom événement | Prénom Nom</a:t>
            </a:r>
            <a:endParaRPr lang="fr-FR" dirty="0"/>
          </a:p>
        </p:txBody>
      </p:sp>
      <p:sp>
        <p:nvSpPr>
          <p:cNvPr id="11" name="Sous-titre 2"/>
          <p:cNvSpPr>
            <a:spLocks noGrp="1"/>
          </p:cNvSpPr>
          <p:nvPr>
            <p:ph type="subTitle" idx="1"/>
          </p:nvPr>
        </p:nvSpPr>
        <p:spPr>
          <a:xfrm>
            <a:off x="3960000" y="5805264"/>
            <a:ext cx="3060272" cy="504056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buNone/>
              <a:defRPr sz="1550" cap="all" baseline="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01514" y="3004220"/>
            <a:ext cx="1009994" cy="10923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73463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Intercalai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bandeau_intercalair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0"/>
            <a:ext cx="58340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72000" y="1949598"/>
            <a:ext cx="5364496" cy="4719761"/>
          </a:xfrm>
        </p:spPr>
        <p:txBody>
          <a:bodyPr anchor="t"/>
          <a:lstStyle>
            <a:lvl1pPr algn="l">
              <a:lnSpc>
                <a:spcPts val="2800"/>
              </a:lnSpc>
              <a:defRPr sz="2200" b="1" cap="all"/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72000" y="260649"/>
            <a:ext cx="5292488" cy="15841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200"/>
              </a:lnSpc>
              <a:spcAft>
                <a:spcPts val="0"/>
              </a:spcAft>
              <a:buNone/>
              <a:defRPr sz="85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576263" y="6304234"/>
            <a:ext cx="1838463" cy="365125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>
              <a:defRPr/>
            </a:pPr>
            <a:r>
              <a:rPr lang="fr-FR" dirty="0" smtClean="0"/>
              <a:t>09-10/04/2018</a:t>
            </a:r>
            <a:endParaRPr lang="fr-FR" dirty="0"/>
          </a:p>
        </p:txBody>
      </p:sp>
      <p:sp>
        <p:nvSpPr>
          <p:cNvPr id="6" name="Espace réservé du numéro de diapositive 7"/>
          <p:cNvSpPr>
            <a:spLocks noGrp="1"/>
          </p:cNvSpPr>
          <p:nvPr>
            <p:ph type="sldNum" sz="quarter" idx="11"/>
          </p:nvPr>
        </p:nvSpPr>
        <p:spPr>
          <a:xfrm>
            <a:off x="576263" y="5876925"/>
            <a:ext cx="2700337" cy="365125"/>
          </a:xfrm>
        </p:spPr>
        <p:txBody>
          <a:bodyPr/>
          <a:lstStyle>
            <a:lvl1pPr>
              <a:defRPr dirty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/>
              <a:t>|  PAGE </a:t>
            </a:r>
            <a:fld id="{720B9139-BAE7-44D3-A8B0-998EE27CB7D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Espace réservé du pied de page 8"/>
          <p:cNvSpPr>
            <a:spLocks noGrp="1"/>
          </p:cNvSpPr>
          <p:nvPr>
            <p:ph type="ftr" sz="quarter" idx="12"/>
          </p:nvPr>
        </p:nvSpPr>
        <p:spPr>
          <a:xfrm>
            <a:off x="576263" y="5445125"/>
            <a:ext cx="2700337" cy="365125"/>
          </a:xfrm>
          <a:prstGeom prst="rect">
            <a:avLst/>
          </a:prstGeom>
        </p:spPr>
        <p:txBody>
          <a:bodyPr/>
          <a:lstStyle>
            <a:lvl1pPr algn="l">
              <a:defRPr dirty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Technical interfaces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7622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t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buFontTx/>
              <a:buNone/>
              <a:defRPr/>
            </a:pPr>
            <a:fld id="{03A18B84-9EFD-41B6-A5E4-D37CFBDD82D6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  <a:defRPr/>
              </a:pPr>
              <a:t>‹N°›</a:t>
            </a:fld>
            <a:endParaRPr lang="en-US" dirty="0" smtClean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2195736" y="52752"/>
            <a:ext cx="6552727" cy="90872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2" name="Ellipse 1"/>
          <p:cNvSpPr/>
          <p:nvPr userDrawn="1"/>
        </p:nvSpPr>
        <p:spPr>
          <a:xfrm>
            <a:off x="8460432" y="260648"/>
            <a:ext cx="504056" cy="504056"/>
          </a:xfrm>
          <a:prstGeom prst="ellipse">
            <a:avLst/>
          </a:prstGeom>
          <a:solidFill>
            <a:srgbClr val="33CC33"/>
          </a:solidFill>
        </p:spPr>
        <p:txBody>
          <a:bodyPr wrap="square" rtlCol="0" anchor="ctr">
            <a:spAutoFit/>
          </a:bodyPr>
          <a:lstStyle/>
          <a:p>
            <a:pPr algn="ctr">
              <a:buFontTx/>
              <a:buNone/>
            </a:pPr>
            <a:endParaRPr lang="fr-F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691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buFontTx/>
              <a:buNone/>
              <a:defRPr/>
            </a:pPr>
            <a:fld id="{03A18B84-9EFD-41B6-A5E4-D37CFBDD82D6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  <a:defRPr/>
              </a:pPr>
              <a:t>‹N°›</a:t>
            </a:fld>
            <a:endParaRPr lang="en-US" dirty="0" smtClean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2195736" y="52752"/>
            <a:ext cx="6552727" cy="90872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7" name="Ellipse 6"/>
          <p:cNvSpPr/>
          <p:nvPr userDrawn="1"/>
        </p:nvSpPr>
        <p:spPr>
          <a:xfrm>
            <a:off x="8460432" y="260648"/>
            <a:ext cx="504056" cy="504056"/>
          </a:xfrm>
          <a:prstGeom prst="ellipse">
            <a:avLst/>
          </a:prstGeom>
          <a:solidFill>
            <a:schemeClr val="accent2"/>
          </a:solidFill>
        </p:spPr>
        <p:txBody>
          <a:bodyPr wrap="square" rtlCol="0" anchor="ctr">
            <a:spAutoFit/>
          </a:bodyPr>
          <a:lstStyle/>
          <a:p>
            <a:pPr algn="ctr">
              <a:buFontTx/>
              <a:buNone/>
            </a:pPr>
            <a:endParaRPr lang="fr-F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888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buFontTx/>
              <a:buNone/>
              <a:defRPr/>
            </a:pPr>
            <a:fld id="{03A18B84-9EFD-41B6-A5E4-D37CFBDD82D6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buFontTx/>
                <a:buNone/>
                <a:defRPr/>
              </a:pPr>
              <a:t>‹N°›</a:t>
            </a:fld>
            <a:endParaRPr lang="en-US" dirty="0" smtClean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2195736" y="52752"/>
            <a:ext cx="6552727" cy="90872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3468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Réunion pro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66626" y="6479246"/>
            <a:ext cx="1519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r-FR" sz="1000" smtClean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buFontTx/>
              <a:buNone/>
            </a:pPr>
            <a:r>
              <a:rPr lang="fr-FR" dirty="0" smtClean="0"/>
              <a:t>09-10/04/2018</a:t>
            </a:r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889125" y="6479245"/>
            <a:ext cx="34256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000" smtClean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 algn="ctr">
              <a:buFontTx/>
              <a:buNone/>
            </a:pPr>
            <a:r>
              <a:rPr lang="en-US" smtClean="0"/>
              <a:t>Technical interfaces</a:t>
            </a:r>
            <a:endParaRPr lang="en-US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834659" y="647456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>
              <a:defRPr lang="fr-FR" sz="1200" smtClean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buFontTx/>
              <a:buNone/>
            </a:pPr>
            <a:fld id="{03A18B84-9EFD-41B6-A5E4-D37CFBDD82D6}" type="slidenum">
              <a:rPr lang="fr-FR" smtClean="0"/>
              <a:pPr>
                <a:buFontTx/>
                <a:buNone/>
              </a:pPr>
              <a:t>‹N°›</a:t>
            </a:fld>
            <a:endParaRPr lang="fr-FR" dirty="0"/>
          </a:p>
        </p:txBody>
      </p:sp>
      <p:sp>
        <p:nvSpPr>
          <p:cNvPr id="11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2889125" y="52752"/>
            <a:ext cx="5859338" cy="90872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pic>
        <p:nvPicPr>
          <p:cNvPr id="10" name="Image 9"/>
          <p:cNvPicPr/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308185" y="113498"/>
            <a:ext cx="660074" cy="6339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923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6000" y="1268760"/>
            <a:ext cx="8172464" cy="49685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0000"/>
                </a:solidFill>
              </a:rPr>
              <a:t>|  PAGE </a:t>
            </a:r>
            <a:fld id="{AEFB9B6D-867A-40B8-ACB0-35CC9F272C9C}" type="slidenum">
              <a:rPr lang="fr-FR" smtClean="0">
                <a:solidFill>
                  <a:srgbClr val="000000"/>
                </a:solidFill>
              </a:rPr>
              <a:pPr/>
              <a:t>‹N°›</a:t>
            </a:fld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>
          <a:xfrm>
            <a:off x="2051720" y="6305192"/>
            <a:ext cx="5939824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Technical interfaces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pic>
        <p:nvPicPr>
          <p:cNvPr id="6" name="Image 5"/>
          <p:cNvPicPr/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206524" y="21600"/>
            <a:ext cx="900000" cy="90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4785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 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bandeau_page_car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51460"/>
          </a:xfrm>
          <a:prstGeom prst="rect">
            <a:avLst/>
          </a:prstGeom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000000"/>
                </a:solidFill>
              </a:rPr>
              <a:t>|  PAGE </a:t>
            </a:r>
            <a:fld id="{AEFB9B6D-867A-40B8-ACB0-35CC9F272C9C}" type="slidenum">
              <a:rPr lang="fr-FR" smtClean="0">
                <a:solidFill>
                  <a:srgbClr val="000000"/>
                </a:solidFill>
              </a:rPr>
              <a:pPr/>
              <a:t>‹N°›</a:t>
            </a:fld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>
          <a:xfrm>
            <a:off x="2051720" y="6305192"/>
            <a:ext cx="5939824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Technical interfaces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17" name="Espace réservé du contenu 15"/>
          <p:cNvSpPr>
            <a:spLocks noGrp="1"/>
          </p:cNvSpPr>
          <p:nvPr>
            <p:ph sz="quarter" idx="15"/>
          </p:nvPr>
        </p:nvSpPr>
        <p:spPr>
          <a:xfrm>
            <a:off x="378000" y="836613"/>
            <a:ext cx="8460000" cy="51847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1280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1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6000" y="1268760"/>
            <a:ext cx="4428048" cy="49685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0000"/>
                </a:solidFill>
              </a:rPr>
              <a:t>|  PAGE </a:t>
            </a:r>
            <a:fld id="{AEFB9B6D-867A-40B8-ACB0-35CC9F272C9C}" type="slidenum">
              <a:rPr lang="fr-FR" smtClean="0">
                <a:solidFill>
                  <a:srgbClr val="000000"/>
                </a:solidFill>
              </a:rPr>
              <a:pPr/>
              <a:t>‹N°›</a:t>
            </a:fld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8"/>
          </p:nvPr>
        </p:nvSpPr>
        <p:spPr>
          <a:xfrm>
            <a:off x="2051720" y="6305192"/>
            <a:ext cx="5939824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Technical interfaces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11" name="Espace réservé du contenu 20"/>
          <p:cNvSpPr>
            <a:spLocks noGrp="1"/>
          </p:cNvSpPr>
          <p:nvPr>
            <p:ph sz="quarter" idx="20" hasCustomPrompt="1"/>
          </p:nvPr>
        </p:nvSpPr>
        <p:spPr>
          <a:xfrm>
            <a:off x="5148000" y="2016000"/>
            <a:ext cx="3492000" cy="3690000"/>
          </a:xfrm>
          <a:prstGeom prst="rect">
            <a:avLst/>
          </a:prstGeom>
          <a:solidFill>
            <a:srgbClr val="666666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Visuel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6886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uv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buFontTx/>
              <a:buNone/>
              <a:defRPr/>
            </a:pPr>
            <a:fld id="{03A18B84-9EFD-41B6-A5E4-D37CFBDD82D6}" type="slidenum">
              <a:rPr lang="en-US" smtClean="0"/>
              <a:pPr>
                <a:buFontTx/>
                <a:buNone/>
                <a:defRPr/>
              </a:pPr>
              <a:t>‹N°›</a:t>
            </a:fld>
            <a:r>
              <a:rPr lang="en-US" dirty="0" smtClean="0"/>
              <a:t> / 153</a:t>
            </a:r>
          </a:p>
        </p:txBody>
      </p:sp>
      <p:sp>
        <p:nvSpPr>
          <p:cNvPr id="6" name="Text Box 5"/>
          <p:cNvSpPr txBox="1">
            <a:spLocks noChangeArrowheads="1"/>
          </p:cNvSpPr>
          <p:nvPr userDrawn="1"/>
        </p:nvSpPr>
        <p:spPr bwMode="auto">
          <a:xfrm>
            <a:off x="8460432" y="116632"/>
            <a:ext cx="576635" cy="48628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N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8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2195736" y="52752"/>
            <a:ext cx="6552727" cy="90872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5168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9788" y="6667500"/>
            <a:ext cx="514350" cy="14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fld id="{6424A34A-A9B6-40AE-A3E4-8676718D1476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  <p:pic>
        <p:nvPicPr>
          <p:cNvPr id="7" name="Image 6" descr="bandeau_texte.png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0" y="0"/>
            <a:ext cx="9144000" cy="955548"/>
          </a:xfrm>
          <a:prstGeom prst="rect">
            <a:avLst/>
          </a:prstGeom>
        </p:spPr>
      </p:pic>
      <p:sp>
        <p:nvSpPr>
          <p:cNvPr id="8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2195736" y="52752"/>
            <a:ext cx="6552727" cy="90872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pic>
        <p:nvPicPr>
          <p:cNvPr id="9" name="Picture 2" descr="http://irfu-i.cea.fr/Page/500/irfu_signature_cea_saclay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45" y="41096"/>
            <a:ext cx="451732" cy="513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802" y="608350"/>
            <a:ext cx="533313" cy="293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9497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2008" r:id="rId1"/>
    <p:sldLayoutId id="2147502009" r:id="rId2"/>
    <p:sldLayoutId id="2147502010" r:id="rId3"/>
    <p:sldLayoutId id="2147502011" r:id="rId4"/>
    <p:sldLayoutId id="2147502012" r:id="rId5"/>
    <p:sldLayoutId id="2147502013" r:id="rId6"/>
    <p:sldLayoutId id="2147502014" r:id="rId7"/>
    <p:sldLayoutId id="2147502015" r:id="rId8"/>
    <p:sldLayoutId id="2147502016" r:id="rId9"/>
    <p:sldLayoutId id="2147502017" r:id="rId10"/>
    <p:sldLayoutId id="2147502018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fontAlgn="base" latinLnBrk="0" hangingPunct="1">
        <a:spcBef>
          <a:spcPct val="0"/>
        </a:spcBef>
        <a:spcAft>
          <a:spcPct val="0"/>
        </a:spcAft>
        <a:buNone/>
        <a:defRPr lang="fr-FR" sz="2200" b="1" i="0" kern="1200" cap="all" baseline="0" dirty="0"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698016" y="723014"/>
            <a:ext cx="5445984" cy="4399218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10</a:t>
            </a:r>
            <a:r>
              <a:rPr lang="fr-FR" b="1" baseline="30000" dirty="0" smtClean="0">
                <a:solidFill>
                  <a:schemeClr val="tx1"/>
                </a:solidFill>
              </a:rPr>
              <a:t>th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b="1" dirty="0" err="1" smtClean="0">
                <a:solidFill>
                  <a:schemeClr val="tx1"/>
                </a:solidFill>
              </a:rPr>
              <a:t>srf</a:t>
            </a:r>
            <a:r>
              <a:rPr lang="fr-FR" b="1" dirty="0" smtClean="0">
                <a:solidFill>
                  <a:schemeClr val="tx1"/>
                </a:solidFill>
              </a:rPr>
              <a:t> collaboration meeting</a:t>
            </a:r>
            <a:r>
              <a:rPr lang="fr-FR" b="1" dirty="0">
                <a:solidFill>
                  <a:schemeClr val="tx1"/>
                </a:solidFill>
              </a:rPr>
              <a:t/>
            </a:r>
            <a:br>
              <a:rPr lang="fr-FR" b="1" dirty="0">
                <a:solidFill>
                  <a:schemeClr val="tx1"/>
                </a:solidFill>
              </a:rPr>
            </a:br>
            <a:r>
              <a:rPr lang="fr-FR" b="1" dirty="0" smtClean="0">
                <a:solidFill>
                  <a:schemeClr val="tx1"/>
                </a:solidFill>
              </a:rPr>
              <a:t>@ LASA</a:t>
            </a:r>
            <a:r>
              <a:rPr lang="fr-FR" sz="4000" b="1" dirty="0">
                <a:solidFill>
                  <a:schemeClr val="tx1"/>
                </a:solidFill>
              </a:rPr>
              <a:t/>
            </a:r>
            <a:br>
              <a:rPr lang="fr-FR" sz="4000" b="1" dirty="0">
                <a:solidFill>
                  <a:schemeClr val="tx1"/>
                </a:solidFill>
              </a:rPr>
            </a:br>
            <a:r>
              <a:rPr lang="fr-FR" sz="2000" dirty="0" smtClean="0">
                <a:solidFill>
                  <a:schemeClr val="tx1"/>
                </a:solidFill>
              </a:rPr>
              <a:t>25-26 JUNE 2019</a:t>
            </a:r>
            <a:r>
              <a:rPr lang="fr-FR" sz="2400" dirty="0">
                <a:solidFill>
                  <a:schemeClr val="tx1"/>
                </a:solidFill>
              </a:rPr>
              <a:t/>
            </a:r>
            <a:br>
              <a:rPr lang="fr-FR" sz="2400" dirty="0">
                <a:solidFill>
                  <a:schemeClr val="tx1"/>
                </a:solidFill>
              </a:rPr>
            </a:br>
            <a:r>
              <a:rPr lang="fr-FR" sz="2000" b="1" dirty="0">
                <a:solidFill>
                  <a:schemeClr val="tx1"/>
                </a:solidFill>
              </a:rPr>
              <a:t>-</a:t>
            </a:r>
            <a:r>
              <a:rPr lang="fr-FR" sz="2400" b="1" dirty="0">
                <a:solidFill>
                  <a:schemeClr val="tx1"/>
                </a:solidFill>
              </a:rPr>
              <a:t/>
            </a:r>
            <a:br>
              <a:rPr lang="fr-FR" sz="2400" b="1" dirty="0">
                <a:solidFill>
                  <a:schemeClr val="tx1"/>
                </a:solidFill>
              </a:rPr>
            </a:br>
            <a:r>
              <a:rPr lang="fr-FR" sz="2400" b="1" dirty="0" smtClean="0">
                <a:solidFill>
                  <a:schemeClr val="tx1"/>
                </a:solidFill>
              </a:rPr>
              <a:t>CAVITY </a:t>
            </a:r>
            <a:r>
              <a:rPr lang="fr-FR" sz="2400" b="1" dirty="0">
                <a:solidFill>
                  <a:schemeClr val="tx1"/>
                </a:solidFill>
              </a:rPr>
              <a:t>interfaces</a:t>
            </a:r>
            <a:r>
              <a:rPr lang="fr-FR" sz="3600" b="1" dirty="0">
                <a:solidFill>
                  <a:schemeClr val="tx1"/>
                </a:solidFill>
              </a:rPr>
              <a:t/>
            </a:r>
            <a:br>
              <a:rPr lang="fr-FR" sz="3600" b="1" dirty="0">
                <a:solidFill>
                  <a:schemeClr val="tx1"/>
                </a:solidFill>
              </a:rPr>
            </a:br>
            <a:r>
              <a:rPr lang="fr-FR" sz="3600" b="1" dirty="0">
                <a:solidFill>
                  <a:schemeClr val="tx1"/>
                </a:solidFill>
              </a:rPr>
              <a:t>-</a:t>
            </a:r>
            <a:r>
              <a:rPr lang="fr-FR" sz="4400" b="1" dirty="0">
                <a:solidFill>
                  <a:schemeClr val="tx1"/>
                </a:solidFill>
              </a:rPr>
              <a:t/>
            </a:r>
            <a:br>
              <a:rPr lang="fr-FR" sz="4400" b="1" dirty="0">
                <a:solidFill>
                  <a:schemeClr val="tx1"/>
                </a:solidFill>
              </a:rPr>
            </a:br>
            <a:r>
              <a:rPr lang="fr-FR" sz="1800" b="1" dirty="0" smtClean="0">
                <a:solidFill>
                  <a:schemeClr val="tx1"/>
                </a:solidFill>
              </a:rPr>
              <a:t>Vincent Hennion</a:t>
            </a:r>
            <a:r>
              <a:rPr lang="fr-FR" b="1" dirty="0">
                <a:solidFill>
                  <a:schemeClr val="tx1"/>
                </a:solidFill>
              </a:rPr>
              <a:t/>
            </a:r>
            <a:br>
              <a:rPr lang="fr-FR" b="1" dirty="0">
                <a:solidFill>
                  <a:schemeClr val="tx1"/>
                </a:solidFill>
              </a:rPr>
            </a:br>
            <a:r>
              <a:rPr lang="fr-FR" dirty="0">
                <a:solidFill>
                  <a:schemeClr val="tx1"/>
                </a:solidFill>
              </a:rPr>
              <a:t/>
            </a:r>
            <a:br>
              <a:rPr lang="fr-FR" dirty="0">
                <a:solidFill>
                  <a:schemeClr val="tx1"/>
                </a:solidFill>
              </a:rPr>
            </a:br>
            <a:r>
              <a:rPr lang="fr-FR" dirty="0">
                <a:solidFill>
                  <a:schemeClr val="tx1"/>
                </a:solidFill>
              </a:rPr>
              <a:t/>
            </a:r>
            <a:br>
              <a:rPr lang="fr-FR" dirty="0">
                <a:solidFill>
                  <a:schemeClr val="tx1"/>
                </a:solidFill>
              </a:rPr>
            </a:br>
            <a:endParaRPr lang="fr-F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02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256" y="955272"/>
            <a:ext cx="8345424" cy="5815013"/>
          </a:xfrm>
          <a:prstGeom prst="rect">
            <a:avLst/>
          </a:prstGeom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dirty="0" smtClean="0"/>
              <a:t>Technical interfaces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buFontTx/>
              <a:buNone/>
            </a:pPr>
            <a:fld id="{03A18B84-9EFD-41B6-A5E4-D37CFBDD82D6}" type="slidenum">
              <a:rPr lang="fr-FR" smtClean="0"/>
              <a:pPr>
                <a:buFontTx/>
                <a:buNone/>
              </a:pPr>
              <a:t>2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interfaces </a:t>
            </a:r>
            <a:r>
              <a:rPr lang="fr-FR" dirty="0" err="1"/>
              <a:t>Drawing</a:t>
            </a:r>
            <a:r>
              <a:rPr lang="fr-FR" dirty="0"/>
              <a:t> </a:t>
            </a:r>
            <a:r>
              <a:rPr lang="fr-FR" dirty="0" err="1" smtClean="0"/>
              <a:t>sheet</a:t>
            </a:r>
            <a:r>
              <a:rPr lang="fr-FR" dirty="0" smtClean="0"/>
              <a:t> n°1 </a:t>
            </a:r>
            <a:endParaRPr lang="fr-FR" dirty="0"/>
          </a:p>
        </p:txBody>
      </p:sp>
      <p:sp>
        <p:nvSpPr>
          <p:cNvPr id="14" name="Ellipse 13"/>
          <p:cNvSpPr/>
          <p:nvPr/>
        </p:nvSpPr>
        <p:spPr>
          <a:xfrm rot="5400000">
            <a:off x="1047244" y="1217081"/>
            <a:ext cx="1316593" cy="236716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buNone/>
            </a:pPr>
            <a:endParaRPr lang="fr-FR" sz="1100" dirty="0" smtClean="0">
              <a:solidFill>
                <a:schemeClr val="tx1"/>
              </a:solidFill>
            </a:endParaRPr>
          </a:p>
        </p:txBody>
      </p:sp>
      <p:sp>
        <p:nvSpPr>
          <p:cNvPr id="15" name="Espace réservé de la date 1"/>
          <p:cNvSpPr>
            <a:spLocks noGrp="1"/>
          </p:cNvSpPr>
          <p:nvPr>
            <p:ph type="dt" sz="half" idx="2"/>
          </p:nvPr>
        </p:nvSpPr>
        <p:spPr>
          <a:xfrm>
            <a:off x="166626" y="6479246"/>
            <a:ext cx="1519262" cy="365125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25-26/06/2019</a:t>
            </a:r>
            <a:endParaRPr lang="fr-FR" dirty="0"/>
          </a:p>
        </p:txBody>
      </p:sp>
      <p:sp>
        <p:nvSpPr>
          <p:cNvPr id="10" name="Ellipse 9"/>
          <p:cNvSpPr/>
          <p:nvPr/>
        </p:nvSpPr>
        <p:spPr>
          <a:xfrm rot="5400000">
            <a:off x="5541801" y="4571723"/>
            <a:ext cx="1061397" cy="218797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buNone/>
            </a:pPr>
            <a:endParaRPr lang="fr-FR" sz="1100" dirty="0" smtClean="0">
              <a:solidFill>
                <a:schemeClr val="tx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29256" y="1104581"/>
            <a:ext cx="1899920" cy="35970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fr-FR" sz="2000" kern="0" dirty="0" smtClean="0">
                <a:solidFill>
                  <a:srgbClr val="FF0000"/>
                </a:solidFill>
                <a:latin typeface="+mj-lt"/>
              </a:rPr>
              <a:t>relaxation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7244080" y="5143323"/>
            <a:ext cx="1793230" cy="35970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fr-FR" sz="2000" kern="0" dirty="0" err="1" smtClean="0">
                <a:solidFill>
                  <a:srgbClr val="FF0000"/>
                </a:solidFill>
                <a:latin typeface="+mj-lt"/>
              </a:rPr>
              <a:t>engraving</a:t>
            </a:r>
            <a:endParaRPr lang="fr-FR" sz="2000" kern="0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6" name="Ellipse 15"/>
          <p:cNvSpPr/>
          <p:nvPr/>
        </p:nvSpPr>
        <p:spPr>
          <a:xfrm rot="5400000">
            <a:off x="534505" y="5498829"/>
            <a:ext cx="460716" cy="7944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buNone/>
            </a:pPr>
            <a:endParaRPr lang="fr-FR" sz="1100" dirty="0" smtClean="0">
              <a:solidFill>
                <a:schemeClr val="tx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166626" y="6214881"/>
            <a:ext cx="1899920" cy="35970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fr-FR" sz="2000" kern="0" dirty="0" smtClean="0">
                <a:solidFill>
                  <a:srgbClr val="FF0000"/>
                </a:solidFill>
                <a:latin typeface="+mj-lt"/>
              </a:rPr>
              <a:t>For H-Beta </a:t>
            </a:r>
            <a:r>
              <a:rPr lang="fr-FR" sz="2000" kern="0" dirty="0" err="1" smtClean="0">
                <a:solidFill>
                  <a:srgbClr val="FF0000"/>
                </a:solidFill>
                <a:latin typeface="+mj-lt"/>
              </a:rPr>
              <a:t>only</a:t>
            </a:r>
            <a:endParaRPr lang="fr-FR" sz="2000" kern="0" dirty="0" smtClean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2530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dirty="0" smtClean="0"/>
              <a:t>Technical interfaces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buFontTx/>
              <a:buNone/>
            </a:pPr>
            <a:fld id="{03A18B84-9EFD-41B6-A5E4-D37CFBDD82D6}" type="slidenum">
              <a:rPr lang="fr-FR" smtClean="0"/>
              <a:pPr>
                <a:buFontTx/>
                <a:buNone/>
              </a:pPr>
              <a:t>3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Zoom on the relaxation</a:t>
            </a:r>
            <a:endParaRPr lang="fr-FR" dirty="0"/>
          </a:p>
        </p:txBody>
      </p:sp>
      <p:sp>
        <p:nvSpPr>
          <p:cNvPr id="15" name="Espace réservé de la date 1"/>
          <p:cNvSpPr>
            <a:spLocks noGrp="1"/>
          </p:cNvSpPr>
          <p:nvPr>
            <p:ph type="dt" sz="half" idx="2"/>
          </p:nvPr>
        </p:nvSpPr>
        <p:spPr>
          <a:xfrm>
            <a:off x="166626" y="6479246"/>
            <a:ext cx="1519262" cy="365125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25-26/06/2019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1" y="961472"/>
            <a:ext cx="6727508" cy="414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38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dirty="0" smtClean="0"/>
              <a:t>Technical interfaces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buFontTx/>
              <a:buNone/>
            </a:pPr>
            <a:fld id="{03A18B84-9EFD-41B6-A5E4-D37CFBDD82D6}" type="slidenum">
              <a:rPr lang="fr-FR" smtClean="0"/>
              <a:pPr>
                <a:buFontTx/>
                <a:buNone/>
              </a:pPr>
              <a:t>4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Zoom on the </a:t>
            </a:r>
            <a:r>
              <a:rPr lang="fr-FR" dirty="0" err="1" smtClean="0"/>
              <a:t>engraving</a:t>
            </a:r>
            <a:endParaRPr lang="fr-FR" dirty="0"/>
          </a:p>
        </p:txBody>
      </p:sp>
      <p:sp>
        <p:nvSpPr>
          <p:cNvPr id="15" name="Espace réservé de la date 1"/>
          <p:cNvSpPr>
            <a:spLocks noGrp="1"/>
          </p:cNvSpPr>
          <p:nvPr>
            <p:ph type="dt" sz="half" idx="2"/>
          </p:nvPr>
        </p:nvSpPr>
        <p:spPr>
          <a:xfrm>
            <a:off x="166626" y="6479246"/>
            <a:ext cx="1519262" cy="365125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25-26/06/2019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26" y="2047240"/>
            <a:ext cx="8704527" cy="424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07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dirty="0" smtClean="0"/>
              <a:t>Technical interfaces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buFontTx/>
              <a:buNone/>
            </a:pPr>
            <a:fld id="{03A18B84-9EFD-41B6-A5E4-D37CFBDD82D6}" type="slidenum">
              <a:rPr lang="fr-FR" smtClean="0"/>
              <a:pPr>
                <a:buFontTx/>
                <a:buNone/>
              </a:pPr>
              <a:t>5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923925" y="9310"/>
            <a:ext cx="5859338" cy="908720"/>
          </a:xfrm>
        </p:spPr>
        <p:txBody>
          <a:bodyPr/>
          <a:lstStyle/>
          <a:p>
            <a:pPr algn="ctr"/>
            <a:r>
              <a:rPr lang="fr-FR" dirty="0" smtClean="0"/>
              <a:t>He </a:t>
            </a:r>
            <a:r>
              <a:rPr lang="fr-FR" dirty="0" err="1" smtClean="0"/>
              <a:t>outlet</a:t>
            </a:r>
            <a:r>
              <a:rPr lang="fr-FR" dirty="0" smtClean="0"/>
              <a:t> </a:t>
            </a:r>
            <a:r>
              <a:rPr lang="fr-FR" dirty="0" err="1" smtClean="0"/>
              <a:t>length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only</a:t>
            </a:r>
            <a:r>
              <a:rPr lang="fr-FR" dirty="0" smtClean="0"/>
              <a:t> for High Beta </a:t>
            </a:r>
            <a:r>
              <a:rPr lang="fr-FR" dirty="0" err="1" smtClean="0"/>
              <a:t>cavities</a:t>
            </a:r>
            <a:endParaRPr lang="fr-FR" dirty="0"/>
          </a:p>
        </p:txBody>
      </p:sp>
      <p:sp>
        <p:nvSpPr>
          <p:cNvPr id="15" name="Espace réservé de la date 1"/>
          <p:cNvSpPr>
            <a:spLocks noGrp="1"/>
          </p:cNvSpPr>
          <p:nvPr>
            <p:ph type="dt" sz="half" idx="2"/>
          </p:nvPr>
        </p:nvSpPr>
        <p:spPr>
          <a:xfrm>
            <a:off x="166626" y="6479246"/>
            <a:ext cx="1519262" cy="365125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25-26/06/2019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481" y="974510"/>
            <a:ext cx="5298948" cy="5682615"/>
          </a:xfrm>
          <a:prstGeom prst="rect">
            <a:avLst/>
          </a:prstGeom>
        </p:spPr>
      </p:pic>
      <p:sp>
        <p:nvSpPr>
          <p:cNvPr id="14" name="Ellipse 13"/>
          <p:cNvSpPr/>
          <p:nvPr/>
        </p:nvSpPr>
        <p:spPr>
          <a:xfrm rot="5400000">
            <a:off x="1852063" y="3993748"/>
            <a:ext cx="651850" cy="142227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buNone/>
            </a:pPr>
            <a:endParaRPr lang="fr-FR" sz="1100" dirty="0" smtClean="0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763481" y="4455965"/>
            <a:ext cx="772160" cy="3556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fr-FR" sz="2000" kern="0" dirty="0" smtClean="0">
                <a:solidFill>
                  <a:srgbClr val="FF0000"/>
                </a:solidFill>
                <a:latin typeface="+mj-lt"/>
              </a:rPr>
              <a:t>255</a:t>
            </a:r>
          </a:p>
        </p:txBody>
      </p:sp>
    </p:spTree>
    <p:extLst>
      <p:ext uri="{BB962C8B-B14F-4D97-AF65-F5344CB8AC3E}">
        <p14:creationId xmlns:p14="http://schemas.microsoft.com/office/powerpoint/2010/main" val="301834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dirty="0" smtClean="0"/>
              <a:t>Technical interfaces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buFontTx/>
              <a:buNone/>
            </a:pPr>
            <a:fld id="{03A18B84-9EFD-41B6-A5E4-D37CFBDD82D6}" type="slidenum">
              <a:rPr lang="fr-FR" smtClean="0"/>
              <a:pPr>
                <a:buFontTx/>
                <a:buNone/>
              </a:pPr>
              <a:t>6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923925" y="9310"/>
            <a:ext cx="5859338" cy="908720"/>
          </a:xfrm>
        </p:spPr>
        <p:txBody>
          <a:bodyPr/>
          <a:lstStyle/>
          <a:p>
            <a:pPr algn="ctr"/>
            <a:r>
              <a:rPr lang="fr-FR" dirty="0" smtClean="0"/>
              <a:t>Torque of the M8</a:t>
            </a:r>
            <a:endParaRPr lang="fr-FR" dirty="0"/>
          </a:p>
        </p:txBody>
      </p:sp>
      <p:sp>
        <p:nvSpPr>
          <p:cNvPr id="15" name="Espace réservé de la date 1"/>
          <p:cNvSpPr>
            <a:spLocks noGrp="1"/>
          </p:cNvSpPr>
          <p:nvPr>
            <p:ph type="dt" sz="half" idx="2"/>
          </p:nvPr>
        </p:nvSpPr>
        <p:spPr>
          <a:xfrm>
            <a:off x="166626" y="6479246"/>
            <a:ext cx="1519262" cy="365125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25-26/06/2019</a:t>
            </a:r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770021" y="1742173"/>
            <a:ext cx="7998593" cy="23196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</a:pPr>
            <a:r>
              <a:rPr lang="fr-FR" sz="2400" kern="0" dirty="0" smtClean="0">
                <a:latin typeface="+mj-lt"/>
              </a:rPr>
              <a:t>M8 </a:t>
            </a:r>
            <a:r>
              <a:rPr lang="fr-FR" sz="2400" kern="0" dirty="0" err="1" smtClean="0">
                <a:latin typeface="+mj-lt"/>
              </a:rPr>
              <a:t>screws</a:t>
            </a:r>
            <a:r>
              <a:rPr lang="fr-FR" sz="2400" kern="0" dirty="0" smtClean="0">
                <a:latin typeface="+mj-lt"/>
              </a:rPr>
              <a:t> and </a:t>
            </a:r>
            <a:r>
              <a:rPr lang="fr-FR" sz="2400" kern="0" dirty="0" err="1" smtClean="0">
                <a:latin typeface="+mj-lt"/>
              </a:rPr>
              <a:t>studs</a:t>
            </a:r>
            <a:r>
              <a:rPr lang="fr-FR" sz="2400" kern="0" dirty="0" smtClean="0">
                <a:latin typeface="+mj-lt"/>
              </a:rPr>
              <a:t> </a:t>
            </a:r>
            <a:r>
              <a:rPr lang="fr-FR" sz="2400" kern="0" dirty="0" err="1" smtClean="0">
                <a:latin typeface="+mj-lt"/>
              </a:rPr>
              <a:t>will</a:t>
            </a:r>
            <a:r>
              <a:rPr lang="fr-FR" sz="2400" kern="0" dirty="0" smtClean="0">
                <a:latin typeface="+mj-lt"/>
              </a:rPr>
              <a:t> </a:t>
            </a:r>
            <a:r>
              <a:rPr lang="fr-FR" sz="2400" kern="0" dirty="0" err="1" smtClean="0">
                <a:latin typeface="+mj-lt"/>
              </a:rPr>
              <a:t>be</a:t>
            </a:r>
            <a:r>
              <a:rPr lang="fr-FR" sz="2400" kern="0" dirty="0" smtClean="0">
                <a:latin typeface="+mj-lt"/>
              </a:rPr>
              <a:t> </a:t>
            </a:r>
            <a:r>
              <a:rPr lang="fr-FR" sz="2400" kern="0" dirty="0" err="1" smtClean="0">
                <a:latin typeface="+mj-lt"/>
              </a:rPr>
              <a:t>tight</a:t>
            </a:r>
            <a:r>
              <a:rPr lang="fr-FR" sz="2400" kern="0" dirty="0" smtClean="0">
                <a:latin typeface="+mj-lt"/>
              </a:rPr>
              <a:t> at 25N.m</a:t>
            </a:r>
          </a:p>
          <a:p>
            <a:pPr>
              <a:lnSpc>
                <a:spcPct val="120000"/>
              </a:lnSpc>
            </a:pPr>
            <a:r>
              <a:rPr lang="fr-FR" sz="2400" kern="0" dirty="0" smtClean="0">
                <a:latin typeface="+mj-lt"/>
              </a:rPr>
              <a:t>Max torque to </a:t>
            </a:r>
            <a:r>
              <a:rPr lang="fr-FR" sz="2400" kern="0" dirty="0" err="1" smtClean="0">
                <a:latin typeface="+mj-lt"/>
              </a:rPr>
              <a:t>be</a:t>
            </a:r>
            <a:r>
              <a:rPr lang="fr-FR" sz="2400" kern="0" dirty="0" smtClean="0">
                <a:latin typeface="+mj-lt"/>
              </a:rPr>
              <a:t> </a:t>
            </a:r>
            <a:r>
              <a:rPr lang="fr-FR" sz="2400" kern="0" dirty="0" err="1" smtClean="0">
                <a:latin typeface="+mj-lt"/>
              </a:rPr>
              <a:t>applied</a:t>
            </a:r>
            <a:r>
              <a:rPr lang="fr-FR" sz="2400" kern="0" dirty="0" smtClean="0">
                <a:latin typeface="+mj-lt"/>
              </a:rPr>
              <a:t>: 27N.m</a:t>
            </a:r>
          </a:p>
          <a:p>
            <a:pPr>
              <a:lnSpc>
                <a:spcPct val="120000"/>
              </a:lnSpc>
            </a:pPr>
            <a:r>
              <a:rPr lang="fr-FR" sz="2400" kern="0" dirty="0" smtClean="0">
                <a:latin typeface="+mj-lt"/>
              </a:rPr>
              <a:t>Applicable for all type of </a:t>
            </a:r>
            <a:r>
              <a:rPr lang="fr-FR" sz="2400" kern="0" dirty="0" err="1" smtClean="0">
                <a:latin typeface="+mj-lt"/>
              </a:rPr>
              <a:t>cavities</a:t>
            </a:r>
            <a:r>
              <a:rPr lang="fr-FR" sz="2400" kern="0" dirty="0" smtClean="0">
                <a:latin typeface="+mj-lt"/>
              </a:rPr>
              <a:t> (</a:t>
            </a:r>
            <a:r>
              <a:rPr lang="fr-FR" sz="2400" kern="0" dirty="0" err="1" smtClean="0">
                <a:latin typeface="+mj-lt"/>
              </a:rPr>
              <a:t>including</a:t>
            </a:r>
            <a:r>
              <a:rPr lang="fr-FR" sz="2400" kern="0" dirty="0" smtClean="0">
                <a:latin typeface="+mj-lt"/>
              </a:rPr>
              <a:t> CEA on the string)</a:t>
            </a:r>
          </a:p>
          <a:p>
            <a:pPr>
              <a:lnSpc>
                <a:spcPct val="120000"/>
              </a:lnSpc>
            </a:pPr>
            <a:r>
              <a:rPr lang="fr-FR" sz="2400" kern="0" dirty="0" smtClean="0">
                <a:latin typeface="+mj-lt"/>
              </a:rPr>
              <a:t>The goal </a:t>
            </a:r>
            <a:r>
              <a:rPr lang="fr-FR" sz="2400" kern="0" dirty="0" err="1" smtClean="0">
                <a:latin typeface="+mj-lt"/>
              </a:rPr>
              <a:t>is</a:t>
            </a:r>
            <a:r>
              <a:rPr lang="fr-FR" sz="2400" kern="0" dirty="0" smtClean="0">
                <a:latin typeface="+mj-lt"/>
              </a:rPr>
              <a:t> to </a:t>
            </a:r>
            <a:r>
              <a:rPr lang="fr-FR" sz="2400" kern="0" dirty="0" err="1" smtClean="0">
                <a:latin typeface="+mj-lt"/>
              </a:rPr>
              <a:t>ensure</a:t>
            </a:r>
            <a:r>
              <a:rPr lang="fr-FR" sz="2400" kern="0" dirty="0" smtClean="0">
                <a:latin typeface="+mj-lt"/>
              </a:rPr>
              <a:t> the </a:t>
            </a:r>
            <a:r>
              <a:rPr lang="fr-FR" sz="2400" kern="0" dirty="0" err="1" smtClean="0">
                <a:latin typeface="+mj-lt"/>
              </a:rPr>
              <a:t>riquired</a:t>
            </a:r>
            <a:r>
              <a:rPr lang="fr-FR" sz="2400" kern="0" dirty="0" smtClean="0">
                <a:latin typeface="+mj-lt"/>
              </a:rPr>
              <a:t> </a:t>
            </a:r>
            <a:r>
              <a:rPr lang="fr-FR" sz="2400" kern="0" dirty="0" err="1" smtClean="0">
                <a:latin typeface="+mj-lt"/>
              </a:rPr>
              <a:t>tightness</a:t>
            </a:r>
            <a:r>
              <a:rPr lang="fr-FR" sz="2400" kern="0" dirty="0" smtClean="0">
                <a:latin typeface="+mj-lt"/>
              </a:rPr>
              <a:t> </a:t>
            </a:r>
            <a:r>
              <a:rPr lang="fr-FR" sz="2400" kern="0" dirty="0" err="1" smtClean="0">
                <a:latin typeface="+mj-lt"/>
              </a:rPr>
              <a:t>whil</a:t>
            </a:r>
            <a:r>
              <a:rPr lang="fr-FR" sz="2400" kern="0" dirty="0" err="1" smtClean="0">
                <a:latin typeface="+mj-lt"/>
              </a:rPr>
              <a:t>e</a:t>
            </a:r>
            <a:r>
              <a:rPr lang="fr-FR" sz="2400" kern="0" dirty="0" smtClean="0">
                <a:latin typeface="+mj-lt"/>
              </a:rPr>
              <a:t> </a:t>
            </a:r>
            <a:r>
              <a:rPr lang="fr-FR" sz="2400" kern="0" dirty="0" err="1" smtClean="0">
                <a:latin typeface="+mj-lt"/>
              </a:rPr>
              <a:t>preventing</a:t>
            </a:r>
            <a:r>
              <a:rPr lang="fr-FR" sz="2400" kern="0" dirty="0" smtClean="0">
                <a:latin typeface="+mj-lt"/>
              </a:rPr>
              <a:t> </a:t>
            </a:r>
            <a:r>
              <a:rPr lang="fr-FR" sz="2400" kern="0" dirty="0" err="1" smtClean="0">
                <a:latin typeface="+mj-lt"/>
              </a:rPr>
              <a:t>from</a:t>
            </a:r>
            <a:r>
              <a:rPr lang="fr-FR" sz="2400" kern="0" dirty="0" smtClean="0">
                <a:latin typeface="+mj-lt"/>
              </a:rPr>
              <a:t> </a:t>
            </a:r>
            <a:r>
              <a:rPr lang="fr-FR" sz="2400" kern="0" dirty="0" err="1" smtClean="0">
                <a:latin typeface="+mj-lt"/>
              </a:rPr>
              <a:t>damaging</a:t>
            </a:r>
            <a:r>
              <a:rPr lang="fr-FR" sz="2400" kern="0" dirty="0" smtClean="0">
                <a:latin typeface="+mj-lt"/>
              </a:rPr>
              <a:t> the </a:t>
            </a:r>
            <a:r>
              <a:rPr lang="fr-FR" sz="2400" kern="0" dirty="0" err="1" smtClean="0">
                <a:latin typeface="+mj-lt"/>
              </a:rPr>
              <a:t>NbTi</a:t>
            </a:r>
            <a:r>
              <a:rPr lang="fr-FR" sz="2400" kern="0" dirty="0" smtClean="0">
                <a:latin typeface="+mj-lt"/>
              </a:rPr>
              <a:t> thread</a:t>
            </a:r>
            <a:endParaRPr lang="fr-FR" sz="2400" kern="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630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707904" y="2420888"/>
            <a:ext cx="2173865" cy="5466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fr-FR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Thank</a:t>
            </a:r>
            <a:r>
              <a:rPr lang="fr-F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fr-FR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you</a:t>
            </a:r>
            <a:endParaRPr lang="fr-F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47849" y="5991093"/>
            <a:ext cx="567016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50" dirty="0">
                <a:solidFill>
                  <a:schemeClr val="bg1">
                    <a:lumMod val="75000"/>
                  </a:schemeClr>
                </a:solidFill>
              </a:rPr>
              <a:t>Commissariat à l’énergie atomique et aux énergies alternatives</a:t>
            </a:r>
          </a:p>
          <a:p>
            <a:r>
              <a:rPr lang="fr-FR" sz="1050" dirty="0">
                <a:solidFill>
                  <a:schemeClr val="bg1">
                    <a:lumMod val="75000"/>
                  </a:schemeClr>
                </a:solidFill>
              </a:rPr>
              <a:t>Centre de Saclay</a:t>
            </a:r>
            <a:r>
              <a:rPr lang="fr-FR" sz="500" b="1" dirty="0">
                <a:solidFill>
                  <a:schemeClr val="bg1">
                    <a:lumMod val="75000"/>
                  </a:schemeClr>
                </a:solidFill>
              </a:rPr>
              <a:t> | </a:t>
            </a:r>
            <a:r>
              <a:rPr lang="fr-FR" sz="1050" dirty="0">
                <a:solidFill>
                  <a:schemeClr val="bg1">
                    <a:lumMod val="75000"/>
                  </a:schemeClr>
                </a:solidFill>
              </a:rPr>
              <a:t>91191 Gif-sur-Yvette Cedex</a:t>
            </a:r>
          </a:p>
          <a:p>
            <a:r>
              <a:rPr lang="fr-FR" sz="1050" dirty="0">
                <a:solidFill>
                  <a:schemeClr val="bg1">
                    <a:lumMod val="75000"/>
                  </a:schemeClr>
                </a:solidFill>
              </a:rPr>
              <a:t>T. +33 (0)1 69 08 76 11 </a:t>
            </a:r>
            <a:r>
              <a:rPr lang="fr-FR" sz="500" b="1" dirty="0">
                <a:solidFill>
                  <a:schemeClr val="bg1">
                    <a:lumMod val="75000"/>
                  </a:schemeClr>
                </a:solidFill>
              </a:rPr>
              <a:t>|</a:t>
            </a:r>
            <a:r>
              <a:rPr lang="fr-FR" sz="1050" dirty="0">
                <a:solidFill>
                  <a:schemeClr val="bg1">
                    <a:lumMod val="75000"/>
                  </a:schemeClr>
                </a:solidFill>
              </a:rPr>
              <a:t> F. +33 (0)1 69 08 30 24</a:t>
            </a:r>
          </a:p>
          <a:p>
            <a:r>
              <a:rPr lang="fr-FR" sz="1050" dirty="0">
                <a:solidFill>
                  <a:schemeClr val="bg1">
                    <a:lumMod val="75000"/>
                  </a:schemeClr>
                </a:solidFill>
              </a:rPr>
              <a:t>Etablissement public à caractère industriel et commercial </a:t>
            </a:r>
            <a:r>
              <a:rPr lang="fr-FR" sz="300" b="1" dirty="0">
                <a:solidFill>
                  <a:schemeClr val="bg1">
                    <a:lumMod val="75000"/>
                  </a:schemeClr>
                </a:solidFill>
              </a:rPr>
              <a:t>|</a:t>
            </a:r>
            <a:r>
              <a:rPr lang="fr-FR" sz="105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fr-FR" sz="1050" dirty="0" smtClean="0">
                <a:solidFill>
                  <a:schemeClr val="bg1">
                    <a:lumMod val="75000"/>
                  </a:schemeClr>
                </a:solidFill>
              </a:rPr>
              <a:t>RCS Paris </a:t>
            </a:r>
            <a:r>
              <a:rPr lang="fr-FR" sz="1050" dirty="0">
                <a:solidFill>
                  <a:schemeClr val="bg1">
                    <a:lumMod val="75000"/>
                  </a:schemeClr>
                </a:solidFill>
              </a:rPr>
              <a:t>B 775 685 019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Technical interfaces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|  PAGE </a:t>
            </a:r>
            <a:fld id="{720B9139-BAE7-44D3-A8B0-998EE27CB7D0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997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IPHI_CP">
  <a:themeElements>
    <a:clrScheme name="IPHI_C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wrap="square" rtlCol="0" anchor="ctr">
        <a:spAutoFit/>
      </a:bodyPr>
      <a:lstStyle>
        <a:defPPr algn="ctr">
          <a:buNone/>
          <a:defRPr sz="1100" dirty="0" smtClean="0">
            <a:solidFill>
              <a:schemeClr val="tx1"/>
            </a:solidFill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31750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bg1"/>
        </a:solidFill>
      </a:spPr>
      <a:bodyPr wrap="square" rtlCol="0">
        <a:noAutofit/>
      </a:bodyPr>
      <a:lstStyle>
        <a:defPPr>
          <a:lnSpc>
            <a:spcPct val="120000"/>
          </a:lnSpc>
          <a:defRPr sz="2000" kern="0" dirty="0" smtClean="0">
            <a:latin typeface="+mj-lt"/>
          </a:defRPr>
        </a:defPPr>
      </a:lstStyle>
    </a:txDef>
  </a:objectDefaults>
  <a:extraClrSchemeLst>
    <a:extraClrScheme>
      <a:clrScheme name="IPHI_C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HI_C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HI_C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HI_C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HI_C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HI_C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HI_C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HI_C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HI_C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HI_C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HI_C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HI_C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145304</TotalTime>
  <Words>170</Words>
  <Application>Microsoft Office PowerPoint</Application>
  <PresentationFormat>Affichage à l'écran (4:3)</PresentationFormat>
  <Paragraphs>41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</vt:lpstr>
      <vt:lpstr>Comic Sans MS</vt:lpstr>
      <vt:lpstr>6_IPHI_CP</vt:lpstr>
      <vt:lpstr>10th srf collaboration meeting @ LASA 25-26 JUNE 2019 - CAVITY interfaces - Vincent Hennion   </vt:lpstr>
      <vt:lpstr>interfaces Drawing sheet n°1 </vt:lpstr>
      <vt:lpstr>Zoom on the relaxation</vt:lpstr>
      <vt:lpstr>Zoom on the engraving</vt:lpstr>
      <vt:lpstr>He outlet length only for High Beta cavities</vt:lpstr>
      <vt:lpstr>Torque of the M8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Av. Prog</dc:title>
  <dc:creator>PEAUGER  Franck</dc:creator>
  <cp:lastModifiedBy>HENNION Vincent</cp:lastModifiedBy>
  <cp:revision>4409</cp:revision>
  <cp:lastPrinted>2019-06-19T06:29:31Z</cp:lastPrinted>
  <dcterms:created xsi:type="dcterms:W3CDTF">2006-03-11T15:04:19Z</dcterms:created>
  <dcterms:modified xsi:type="dcterms:W3CDTF">2019-06-23T20:08:51Z</dcterms:modified>
</cp:coreProperties>
</file>