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docx" ContentType="application/vnd.openxmlformats-officedocument.wordprocessingml.document"/>
  <Default Extension="tiff" ContentType="image/tif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11"/>
  </p:notesMasterIdLst>
  <p:sldIdLst>
    <p:sldId id="263" r:id="rId3"/>
    <p:sldId id="300" r:id="rId4"/>
    <p:sldId id="259" r:id="rId5"/>
    <p:sldId id="261" r:id="rId6"/>
    <p:sldId id="258" r:id="rId7"/>
    <p:sldId id="262" r:id="rId8"/>
    <p:sldId id="260" r:id="rId9"/>
    <p:sldId id="27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rosoft Office User" initials="Office" lastIdx="1"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5405"/>
    <p:restoredTop sz="94648"/>
  </p:normalViewPr>
  <p:slideViewPr>
    <p:cSldViewPr snapToGrid="0" snapToObjects="1">
      <p:cViewPr varScale="1">
        <p:scale>
          <a:sx n="148" d="100"/>
          <a:sy n="148" d="100"/>
        </p:scale>
        <p:origin x="232" y="7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presProps" Target="presProp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theme" Target="theme/theme1.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377970B-6BF1-4848-BD63-04A1DA34807D}" type="datetimeFigureOut">
              <a:rPr lang="en-US" smtClean="0"/>
              <a:t>7/3/19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D43A0B-9434-2D42-B5EF-FABA2F67257B}" type="slidenum">
              <a:rPr lang="en-US" smtClean="0"/>
              <a:t>‹#›</a:t>
            </a:fld>
            <a:endParaRPr lang="en-US"/>
          </a:p>
        </p:txBody>
      </p:sp>
    </p:spTree>
    <p:extLst>
      <p:ext uri="{BB962C8B-B14F-4D97-AF65-F5344CB8AC3E}">
        <p14:creationId xmlns:p14="http://schemas.microsoft.com/office/powerpoint/2010/main" val="147918119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15F27B13-D0B0-9C45-B6BD-BC4B266BF14F}"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F58BE-B0C3-9C4B-BF60-9DFFE3915AF9}" type="slidenum">
              <a:rPr lang="en-US" smtClean="0"/>
              <a:t>‹#›</a:t>
            </a:fld>
            <a:endParaRPr lang="en-US"/>
          </a:p>
        </p:txBody>
      </p:sp>
    </p:spTree>
    <p:extLst>
      <p:ext uri="{BB962C8B-B14F-4D97-AF65-F5344CB8AC3E}">
        <p14:creationId xmlns:p14="http://schemas.microsoft.com/office/powerpoint/2010/main" val="19412555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F27B13-D0B0-9C45-B6BD-BC4B266BF14F}"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F58BE-B0C3-9C4B-BF60-9DFFE3915AF9}" type="slidenum">
              <a:rPr lang="en-US" smtClean="0"/>
              <a:t>‹#›</a:t>
            </a:fld>
            <a:endParaRPr lang="en-US"/>
          </a:p>
        </p:txBody>
      </p:sp>
    </p:spTree>
    <p:extLst>
      <p:ext uri="{BB962C8B-B14F-4D97-AF65-F5344CB8AC3E}">
        <p14:creationId xmlns:p14="http://schemas.microsoft.com/office/powerpoint/2010/main" val="5284514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F27B13-D0B0-9C45-B6BD-BC4B266BF14F}"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F58BE-B0C3-9C4B-BF60-9DFFE3915AF9}" type="slidenum">
              <a:rPr lang="en-US" smtClean="0"/>
              <a:t>‹#›</a:t>
            </a:fld>
            <a:endParaRPr lang="en-US"/>
          </a:p>
        </p:txBody>
      </p:sp>
    </p:spTree>
    <p:extLst>
      <p:ext uri="{BB962C8B-B14F-4D97-AF65-F5344CB8AC3E}">
        <p14:creationId xmlns:p14="http://schemas.microsoft.com/office/powerpoint/2010/main" val="18382700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bg>
      <p:bgPr>
        <a:solidFill>
          <a:srgbClr val="0094CA"/>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44"/>
            <a:ext cx="10363200" cy="1470025"/>
          </a:xfrm>
        </p:spPr>
        <p:txBody>
          <a:bodyPr/>
          <a:lstStyle/>
          <a:p>
            <a:r>
              <a:rPr lang="sv-SE"/>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a:t>Click to edit Master subtitle style</a:t>
            </a:r>
          </a:p>
        </p:txBody>
      </p:sp>
      <p:sp>
        <p:nvSpPr>
          <p:cNvPr id="4" name="Date Placeholder 3"/>
          <p:cNvSpPr>
            <a:spLocks noGrp="1"/>
          </p:cNvSpPr>
          <p:nvPr>
            <p:ph type="dt" sz="half" idx="10"/>
          </p:nvPr>
        </p:nvSpPr>
        <p:spPr/>
        <p:txBody>
          <a:bodyPr/>
          <a:lstStyle/>
          <a:p>
            <a:fld id="{5ED7AC81-318B-4D49-A602-9E30227C87EC}" type="datetime1">
              <a:rPr lang="sv-SE" smtClean="0">
                <a:solidFill>
                  <a:prstClr val="black">
                    <a:tint val="75000"/>
                  </a:prstClr>
                </a:solidFill>
              </a:rPr>
              <a:pPr/>
              <a:t>2019-07-03</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a:solidFill>
                <a:prstClr val="black">
                  <a:tint val="75000"/>
                </a:prstClr>
              </a:solidFill>
            </a:endParaRPr>
          </a:p>
        </p:txBody>
      </p:sp>
      <p:pic>
        <p:nvPicPr>
          <p:cNvPr id="7"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744414" y="260667"/>
            <a:ext cx="2208245" cy="886059"/>
          </a:xfrm>
          <a:prstGeom prst="rect">
            <a:avLst/>
          </a:prstGeom>
        </p:spPr>
      </p:pic>
    </p:spTree>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0094CA"/>
              </a:solidFill>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idx="1"/>
          </p:nvPr>
        </p:nvSpPr>
        <p:spPr/>
        <p:txBody>
          <a:body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4" name="Date Placeholder 3"/>
          <p:cNvSpPr>
            <a:spLocks noGrp="1"/>
          </p:cNvSpPr>
          <p:nvPr>
            <p:ph type="dt" sz="half" idx="10"/>
          </p:nvPr>
        </p:nvSpPr>
        <p:spPr/>
        <p:txBody>
          <a:bodyPr/>
          <a:lstStyle/>
          <a:p>
            <a:fld id="{6EB99CB0-346B-43FA-9EE6-F90C3F3BC0BA}" type="datetime1">
              <a:rPr lang="sv-SE" smtClean="0">
                <a:solidFill>
                  <a:prstClr val="black">
                    <a:tint val="75000"/>
                  </a:prstClr>
                </a:solidFill>
              </a:rPr>
              <a:pPr/>
              <a:t>2019-07-03</a:t>
            </a:fld>
            <a:endParaRPr lang="sv-SE">
              <a:solidFill>
                <a:prstClr val="black">
                  <a:tint val="75000"/>
                </a:prstClr>
              </a:solidFill>
            </a:endParaRPr>
          </a:p>
        </p:txBody>
      </p:sp>
      <p:sp>
        <p:nvSpPr>
          <p:cNvPr id="5" name="Footer Placeholder 4"/>
          <p:cNvSpPr>
            <a:spLocks noGrp="1"/>
          </p:cNvSpPr>
          <p:nvPr>
            <p:ph type="ftr" sz="quarter" idx="11"/>
          </p:nvPr>
        </p:nvSpPr>
        <p:spPr/>
        <p:txBody>
          <a:bodyPr/>
          <a:lstStyle/>
          <a:p>
            <a:endParaRPr lang="sv-SE">
              <a:solidFill>
                <a:prstClr val="black">
                  <a:tint val="75000"/>
                </a:prstClr>
              </a:solidFill>
            </a:endParaRPr>
          </a:p>
        </p:txBody>
      </p:sp>
      <p:sp>
        <p:nvSpPr>
          <p:cNvPr id="6" name="Slide Number Placeholder 5"/>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a:solidFill>
                <a:prstClr val="black">
                  <a:tint val="75000"/>
                </a:prstClr>
              </a:solidFill>
            </a:endParaRPr>
          </a:p>
        </p:txBody>
      </p:sp>
      <p:pic>
        <p:nvPicPr>
          <p:cNvPr id="8" name="Bildobjekt 5" descr="ESS-vit-logga.png"/>
          <p:cNvPicPr>
            <a:picLocks/>
          </p:cNvPicPr>
          <p:nvPr userDrawn="1"/>
        </p:nvPicPr>
        <p:blipFill>
          <a:blip r:embed="rId2" cstate="print">
            <a:extLst>
              <a:ext uri="{28A0092B-C50C-407E-A947-70E740481C1C}">
                <a14:useLocalDpi xmlns:a14="http://schemas.microsoft.com/office/drawing/2010/main" val="0"/>
              </a:ext>
            </a:extLst>
          </a:blip>
          <a:stretch>
            <a:fillRect/>
          </a:stretch>
        </p:blipFill>
        <p:spPr>
          <a:xfrm>
            <a:off x="10350197" y="319530"/>
            <a:ext cx="1524000" cy="815340"/>
          </a:xfrm>
          <a:prstGeom prst="rect">
            <a:avLst/>
          </a:prstGeom>
        </p:spPr>
      </p:pic>
    </p:spTree>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0094CA"/>
              </a:solidFill>
            </a:endParaRPr>
          </a:p>
        </p:txBody>
      </p:sp>
      <p:sp>
        <p:nvSpPr>
          <p:cNvPr id="2" name="Title 1"/>
          <p:cNvSpPr>
            <a:spLocks noGrp="1"/>
          </p:cNvSpPr>
          <p:nvPr>
            <p:ph type="title"/>
          </p:nvPr>
        </p:nvSpPr>
        <p:spPr/>
        <p:txBody>
          <a:bodyPr/>
          <a:lstStyle/>
          <a:p>
            <a:r>
              <a:rPr lang="sv-SE"/>
              <a:t>Click to edit Master title style</a:t>
            </a:r>
          </a:p>
        </p:txBody>
      </p:sp>
      <p:sp>
        <p:nvSpPr>
          <p:cNvPr id="3" name="Content Placeholder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4" name="Content Placeholder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a:t>Click to edit Master text styles</a:t>
            </a:r>
          </a:p>
          <a:p>
            <a:pPr lvl="1"/>
            <a:r>
              <a:rPr lang="sv-SE"/>
              <a:t>Second level</a:t>
            </a:r>
          </a:p>
          <a:p>
            <a:pPr lvl="2"/>
            <a:r>
              <a:rPr lang="sv-SE"/>
              <a:t>Third level</a:t>
            </a:r>
          </a:p>
          <a:p>
            <a:pPr lvl="3"/>
            <a:r>
              <a:rPr lang="sv-SE"/>
              <a:t>Fourth level</a:t>
            </a:r>
          </a:p>
        </p:txBody>
      </p:sp>
      <p:sp>
        <p:nvSpPr>
          <p:cNvPr id="5" name="Date Placeholder 4"/>
          <p:cNvSpPr>
            <a:spLocks noGrp="1"/>
          </p:cNvSpPr>
          <p:nvPr>
            <p:ph type="dt" sz="half" idx="10"/>
          </p:nvPr>
        </p:nvSpPr>
        <p:spPr/>
        <p:txBody>
          <a:bodyPr/>
          <a:lstStyle/>
          <a:p>
            <a:fld id="{42E66B7F-8271-49DA-A25A-F4BB9F476347}" type="datetime1">
              <a:rPr lang="sv-SE" smtClean="0">
                <a:solidFill>
                  <a:prstClr val="black">
                    <a:tint val="75000"/>
                  </a:prstClr>
                </a:solidFill>
              </a:rPr>
              <a:pPr/>
              <a:t>2019-07-03</a:t>
            </a:fld>
            <a:endParaRPr lang="sv-SE">
              <a:solidFill>
                <a:prstClr val="black">
                  <a:tint val="75000"/>
                </a:prstClr>
              </a:solidFill>
            </a:endParaRPr>
          </a:p>
        </p:txBody>
      </p:sp>
      <p:sp>
        <p:nvSpPr>
          <p:cNvPr id="6" name="Footer Placeholder 5"/>
          <p:cNvSpPr>
            <a:spLocks noGrp="1"/>
          </p:cNvSpPr>
          <p:nvPr>
            <p:ph type="ftr" sz="quarter" idx="11"/>
          </p:nvPr>
        </p:nvSpPr>
        <p:spPr/>
        <p:txBody>
          <a:bodyPr/>
          <a:lstStyle/>
          <a:p>
            <a:endParaRPr lang="sv-SE">
              <a:solidFill>
                <a:prstClr val="black">
                  <a:tint val="75000"/>
                </a:prstClr>
              </a:solidFill>
            </a:endParaRPr>
          </a:p>
        </p:txBody>
      </p:sp>
      <p:sp>
        <p:nvSpPr>
          <p:cNvPr id="7" name="Slide Number Placeholder 6"/>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a:solidFill>
                <a:prstClr val="black">
                  <a:tint val="75000"/>
                </a:prstClr>
              </a:solidFill>
            </a:endParaRPr>
          </a:p>
        </p:txBody>
      </p:sp>
      <p:pic>
        <p:nvPicPr>
          <p:cNvPr id="9" name="Bildobjekt 7" descr="ESS-vit-logga.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139554" y="260667"/>
            <a:ext cx="1813101" cy="727507"/>
          </a:xfrm>
          <a:prstGeom prst="rect">
            <a:avLst/>
          </a:prstGeom>
        </p:spPr>
      </p:pic>
    </p:spTree>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sv-SE"/>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5" name="Text Placeholder 4"/>
          <p:cNvSpPr>
            <a:spLocks noGrp="1"/>
          </p:cNvSpPr>
          <p:nvPr>
            <p:ph type="body" sz="quarter" idx="3"/>
          </p:nvPr>
        </p:nvSpPr>
        <p:spPr>
          <a:xfrm>
            <a:off x="6193373"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a:t>Click to edit Master text styles</a:t>
            </a:r>
          </a:p>
        </p:txBody>
      </p:sp>
      <p:sp>
        <p:nvSpPr>
          <p:cNvPr id="6" name="Content Placeholder 5"/>
          <p:cNvSpPr>
            <a:spLocks noGrp="1"/>
          </p:cNvSpPr>
          <p:nvPr>
            <p:ph sz="quarter" idx="4"/>
          </p:nvPr>
        </p:nvSpPr>
        <p:spPr>
          <a:xfrm>
            <a:off x="6193373"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a:t>Click to edit Master text styles</a:t>
            </a:r>
          </a:p>
          <a:p>
            <a:pPr lvl="1"/>
            <a:r>
              <a:rPr lang="sv-SE"/>
              <a:t>Second level</a:t>
            </a:r>
          </a:p>
          <a:p>
            <a:pPr lvl="2"/>
            <a:r>
              <a:rPr lang="sv-SE"/>
              <a:t>Third level</a:t>
            </a:r>
          </a:p>
          <a:p>
            <a:pPr lvl="3"/>
            <a:r>
              <a:rPr lang="sv-SE"/>
              <a:t>Fourth level</a:t>
            </a:r>
          </a:p>
          <a:p>
            <a:pPr lvl="4"/>
            <a:r>
              <a:rPr lang="sv-SE"/>
              <a:t>Fifth level</a:t>
            </a:r>
          </a:p>
        </p:txBody>
      </p:sp>
      <p:sp>
        <p:nvSpPr>
          <p:cNvPr id="7" name="Date Placeholder 6"/>
          <p:cNvSpPr>
            <a:spLocks noGrp="1"/>
          </p:cNvSpPr>
          <p:nvPr>
            <p:ph type="dt" sz="half" idx="10"/>
          </p:nvPr>
        </p:nvSpPr>
        <p:spPr/>
        <p:txBody>
          <a:bodyPr/>
          <a:lstStyle/>
          <a:p>
            <a:fld id="{3C7D23FA-05C4-4CC1-B281-2F815585BC1C}" type="datetime1">
              <a:rPr lang="sv-SE" smtClean="0">
                <a:solidFill>
                  <a:prstClr val="black">
                    <a:tint val="75000"/>
                  </a:prstClr>
                </a:solidFill>
              </a:rPr>
              <a:pPr/>
              <a:t>2019-07-03</a:t>
            </a:fld>
            <a:endParaRPr lang="sv-SE">
              <a:solidFill>
                <a:prstClr val="black">
                  <a:tint val="75000"/>
                </a:prstClr>
              </a:solidFill>
            </a:endParaRPr>
          </a:p>
        </p:txBody>
      </p:sp>
      <p:sp>
        <p:nvSpPr>
          <p:cNvPr id="8" name="Footer Placeholder 7"/>
          <p:cNvSpPr>
            <a:spLocks noGrp="1"/>
          </p:cNvSpPr>
          <p:nvPr>
            <p:ph type="ftr" sz="quarter" idx="11"/>
          </p:nvPr>
        </p:nvSpPr>
        <p:spPr/>
        <p:txBody>
          <a:bodyPr/>
          <a:lstStyle/>
          <a:p>
            <a:endParaRPr lang="sv-SE">
              <a:solidFill>
                <a:prstClr val="black">
                  <a:tint val="75000"/>
                </a:prstClr>
              </a:solidFill>
            </a:endParaRPr>
          </a:p>
        </p:txBody>
      </p:sp>
      <p:sp>
        <p:nvSpPr>
          <p:cNvPr id="9" name="Slide Number Placeholder 8"/>
          <p:cNvSpPr>
            <a:spLocks noGrp="1"/>
          </p:cNvSpPr>
          <p:nvPr>
            <p:ph type="sldNum" sz="quarter" idx="12"/>
          </p:nvPr>
        </p:nvSpPr>
        <p:spPr/>
        <p:txBody>
          <a:bodyPr/>
          <a:lstStyle/>
          <a:p>
            <a:fld id="{551115BC-487E-4422-894C-CB7CD3E79223}" type="slidenum">
              <a:rPr lang="sv-SE" smtClean="0">
                <a:solidFill>
                  <a:prstClr val="black">
                    <a:tint val="75000"/>
                  </a:prstClr>
                </a:solidFill>
              </a:rPr>
              <a:pPr/>
              <a:t>‹#›</a:t>
            </a:fld>
            <a:endParaRPr lang="sv-SE">
              <a:solidFill>
                <a:prstClr val="black">
                  <a:tint val="75000"/>
                </a:prstClr>
              </a:solidFill>
            </a:endParaRPr>
          </a:p>
        </p:txBody>
      </p:sp>
      <p:sp>
        <p:nvSpPr>
          <p:cNvPr id="10" name="Rektangel 6"/>
          <p:cNvSpPr/>
          <p:nvPr userDrawn="1"/>
        </p:nvSpPr>
        <p:spPr>
          <a:xfrm>
            <a:off x="0" y="0"/>
            <a:ext cx="12192000" cy="1434354"/>
          </a:xfrm>
          <a:prstGeom prst="rect">
            <a:avLst/>
          </a:prstGeom>
          <a:solidFill>
            <a:srgbClr val="0094CA"/>
          </a:solidFill>
          <a:ln>
            <a:noFill/>
          </a:ln>
          <a:effectLst/>
          <a:scene3d>
            <a:camera prst="orthographicFront"/>
            <a:lightRig rig="threePt" dir="t"/>
          </a:scene3d>
          <a:sp3d>
            <a:bevelT w="0"/>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sv-SE" sz="1800">
              <a:solidFill>
                <a:srgbClr val="0094CA"/>
              </a:solidFill>
            </a:endParaRPr>
          </a:p>
        </p:txBody>
      </p:sp>
    </p:spTree>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5F27B13-D0B0-9C45-B6BD-BC4B266BF14F}"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F58BE-B0C3-9C4B-BF60-9DFFE3915AF9}" type="slidenum">
              <a:rPr lang="en-US" smtClean="0"/>
              <a:t>‹#›</a:t>
            </a:fld>
            <a:endParaRPr lang="en-US"/>
          </a:p>
        </p:txBody>
      </p:sp>
    </p:spTree>
    <p:extLst>
      <p:ext uri="{BB962C8B-B14F-4D97-AF65-F5344CB8AC3E}">
        <p14:creationId xmlns:p14="http://schemas.microsoft.com/office/powerpoint/2010/main" val="21104468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5F27B13-D0B0-9C45-B6BD-BC4B266BF14F}" type="datetimeFigureOut">
              <a:rPr lang="en-US" smtClean="0"/>
              <a:t>7/3/19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F4F58BE-B0C3-9C4B-BF60-9DFFE3915AF9}" type="slidenum">
              <a:rPr lang="en-US" smtClean="0"/>
              <a:t>‹#›</a:t>
            </a:fld>
            <a:endParaRPr lang="en-US"/>
          </a:p>
        </p:txBody>
      </p:sp>
    </p:spTree>
    <p:extLst>
      <p:ext uri="{BB962C8B-B14F-4D97-AF65-F5344CB8AC3E}">
        <p14:creationId xmlns:p14="http://schemas.microsoft.com/office/powerpoint/2010/main" val="292289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5F27B13-D0B0-9C45-B6BD-BC4B266BF14F}" type="datetimeFigureOut">
              <a:rPr lang="en-US" smtClean="0"/>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F58BE-B0C3-9C4B-BF60-9DFFE3915AF9}" type="slidenum">
              <a:rPr lang="en-US" smtClean="0"/>
              <a:t>‹#›</a:t>
            </a:fld>
            <a:endParaRPr lang="en-US"/>
          </a:p>
        </p:txBody>
      </p:sp>
    </p:spTree>
    <p:extLst>
      <p:ext uri="{BB962C8B-B14F-4D97-AF65-F5344CB8AC3E}">
        <p14:creationId xmlns:p14="http://schemas.microsoft.com/office/powerpoint/2010/main" val="12134165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5F27B13-D0B0-9C45-B6BD-BC4B266BF14F}" type="datetimeFigureOut">
              <a:rPr lang="en-US" smtClean="0"/>
              <a:t>7/3/19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F4F58BE-B0C3-9C4B-BF60-9DFFE3915AF9}" type="slidenum">
              <a:rPr lang="en-US" smtClean="0"/>
              <a:t>‹#›</a:t>
            </a:fld>
            <a:endParaRPr lang="en-US"/>
          </a:p>
        </p:txBody>
      </p:sp>
    </p:spTree>
    <p:extLst>
      <p:ext uri="{BB962C8B-B14F-4D97-AF65-F5344CB8AC3E}">
        <p14:creationId xmlns:p14="http://schemas.microsoft.com/office/powerpoint/2010/main" val="13872271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5F27B13-D0B0-9C45-B6BD-BC4B266BF14F}" type="datetimeFigureOut">
              <a:rPr lang="en-US" smtClean="0"/>
              <a:t>7/3/19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F4F58BE-B0C3-9C4B-BF60-9DFFE3915AF9}" type="slidenum">
              <a:rPr lang="en-US" smtClean="0"/>
              <a:t>‹#›</a:t>
            </a:fld>
            <a:endParaRPr lang="en-US"/>
          </a:p>
        </p:txBody>
      </p:sp>
    </p:spTree>
    <p:extLst>
      <p:ext uri="{BB962C8B-B14F-4D97-AF65-F5344CB8AC3E}">
        <p14:creationId xmlns:p14="http://schemas.microsoft.com/office/powerpoint/2010/main" val="20439188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F27B13-D0B0-9C45-B6BD-BC4B266BF14F}" type="datetimeFigureOut">
              <a:rPr lang="en-US" smtClean="0"/>
              <a:t>7/3/19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F4F58BE-B0C3-9C4B-BF60-9DFFE3915AF9}" type="slidenum">
              <a:rPr lang="en-US" smtClean="0"/>
              <a:t>‹#›</a:t>
            </a:fld>
            <a:endParaRPr lang="en-US"/>
          </a:p>
        </p:txBody>
      </p:sp>
    </p:spTree>
    <p:extLst>
      <p:ext uri="{BB962C8B-B14F-4D97-AF65-F5344CB8AC3E}">
        <p14:creationId xmlns:p14="http://schemas.microsoft.com/office/powerpoint/2010/main" val="99628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F27B13-D0B0-9C45-B6BD-BC4B266BF14F}" type="datetimeFigureOut">
              <a:rPr lang="en-US" smtClean="0"/>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F58BE-B0C3-9C4B-BF60-9DFFE3915AF9}" type="slidenum">
              <a:rPr lang="en-US" smtClean="0"/>
              <a:t>‹#›</a:t>
            </a:fld>
            <a:endParaRPr lang="en-US"/>
          </a:p>
        </p:txBody>
      </p:sp>
    </p:spTree>
    <p:extLst>
      <p:ext uri="{BB962C8B-B14F-4D97-AF65-F5344CB8AC3E}">
        <p14:creationId xmlns:p14="http://schemas.microsoft.com/office/powerpoint/2010/main" val="59473822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15F27B13-D0B0-9C45-B6BD-BC4B266BF14F}" type="datetimeFigureOut">
              <a:rPr lang="en-US" smtClean="0"/>
              <a:t>7/3/19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F4F58BE-B0C3-9C4B-BF60-9DFFE3915AF9}" type="slidenum">
              <a:rPr lang="en-US" smtClean="0"/>
              <a:t>‹#›</a:t>
            </a:fld>
            <a:endParaRPr lang="en-US"/>
          </a:p>
        </p:txBody>
      </p:sp>
    </p:spTree>
    <p:extLst>
      <p:ext uri="{BB962C8B-B14F-4D97-AF65-F5344CB8AC3E}">
        <p14:creationId xmlns:p14="http://schemas.microsoft.com/office/powerpoint/2010/main" val="1376404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theme" Target="../theme/theme2.xml"/><Relationship Id="rId4"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5F27B13-D0B0-9C45-B6BD-BC4B266BF14F}" type="datetimeFigureOut">
              <a:rPr lang="en-US" smtClean="0"/>
              <a:t>7/3/19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F4F58BE-B0C3-9C4B-BF60-9DFFE3915AF9}" type="slidenum">
              <a:rPr lang="en-US" smtClean="0"/>
              <a:t>‹#›</a:t>
            </a:fld>
            <a:endParaRPr lang="en-US"/>
          </a:p>
        </p:txBody>
      </p:sp>
    </p:spTree>
    <p:extLst>
      <p:ext uri="{BB962C8B-B14F-4D97-AF65-F5344CB8AC3E}">
        <p14:creationId xmlns:p14="http://schemas.microsoft.com/office/powerpoint/2010/main" val="13996150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9518848" cy="1143000"/>
          </a:xfrm>
          <a:prstGeom prst="rect">
            <a:avLst/>
          </a:prstGeom>
        </p:spPr>
        <p:txBody>
          <a:bodyPr vert="horz" lIns="91440" tIns="45720" rIns="91440" bIns="45720" rtlCol="0" anchor="ctr">
            <a:normAutofit/>
          </a:bodyPr>
          <a:lstStyle/>
          <a:p>
            <a:r>
              <a:rPr lang="sv-SE"/>
              <a:t>Click to edit Master title style</a:t>
            </a:r>
            <a:endParaRPr lang="sv-SE" dirty="0"/>
          </a:p>
        </p:txBody>
      </p:sp>
      <p:sp>
        <p:nvSpPr>
          <p:cNvPr id="3" name="Text Placeholder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609600" y="6356369"/>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103233B-D569-4A6E-878F-CDE152514C47}" type="datetime1">
              <a:rPr lang="sv-SE" smtClean="0">
                <a:solidFill>
                  <a:prstClr val="black">
                    <a:tint val="75000"/>
                  </a:prstClr>
                </a:solidFill>
              </a:rPr>
              <a:pPr/>
              <a:t>2019-07-03</a:t>
            </a:fld>
            <a:endParaRPr lang="sv-SE">
              <a:solidFill>
                <a:prstClr val="black">
                  <a:tint val="75000"/>
                </a:prstClr>
              </a:solidFill>
            </a:endParaRPr>
          </a:p>
        </p:txBody>
      </p:sp>
      <p:sp>
        <p:nvSpPr>
          <p:cNvPr id="5" name="Footer Placeholder 4"/>
          <p:cNvSpPr>
            <a:spLocks noGrp="1"/>
          </p:cNvSpPr>
          <p:nvPr>
            <p:ph type="ftr" sz="quarter" idx="3"/>
          </p:nvPr>
        </p:nvSpPr>
        <p:spPr>
          <a:xfrm>
            <a:off x="4165600" y="6356369"/>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v-SE">
              <a:solidFill>
                <a:prstClr val="black">
                  <a:tint val="75000"/>
                </a:prstClr>
              </a:solidFill>
            </a:endParaRPr>
          </a:p>
        </p:txBody>
      </p:sp>
      <p:sp>
        <p:nvSpPr>
          <p:cNvPr id="6" name="Slide Number Placeholder 5"/>
          <p:cNvSpPr>
            <a:spLocks noGrp="1"/>
          </p:cNvSpPr>
          <p:nvPr>
            <p:ph type="sldNum" sz="quarter" idx="4"/>
          </p:nvPr>
        </p:nvSpPr>
        <p:spPr>
          <a:xfrm>
            <a:off x="8737600" y="6356369"/>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1115BC-487E-4422-894C-CB7CD3E79223}" type="slidenum">
              <a:rPr lang="sv-SE" smtClean="0">
                <a:solidFill>
                  <a:prstClr val="black">
                    <a:tint val="75000"/>
                  </a:prstClr>
                </a:solidFill>
              </a:rPr>
              <a:pPr/>
              <a:t>‹#›</a:t>
            </a:fld>
            <a:endParaRPr lang="sv-SE">
              <a:solidFill>
                <a:prstClr val="black">
                  <a:tint val="75000"/>
                </a:prstClr>
              </a:solidFill>
            </a:endParaRPr>
          </a:p>
        </p:txBody>
      </p:sp>
    </p:spTree>
    <p:extLst>
      <p:ext uri="{BB962C8B-B14F-4D97-AF65-F5344CB8AC3E}">
        <p14:creationId xmlns:p14="http://schemas.microsoft.com/office/powerpoint/2010/main" val="165698509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hf hdr="0" ftr="0" dt="0"/>
  <p:txStyles>
    <p:titleStyle>
      <a:lvl1pPr algn="l" defTabSz="914400" rtl="0" eaLnBrk="1" latinLnBrk="0" hangingPunct="1">
        <a:spcBef>
          <a:spcPct val="0"/>
        </a:spcBef>
        <a:buNone/>
        <a:defRPr sz="3200" kern="1200" baseline="0">
          <a:solidFill>
            <a:schemeClr val="bg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baseline="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400" kern="1200" baseline="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000" kern="1200" baseline="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1800" kern="1200" baseline="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package" Target="../embeddings/Microsoft_Word_Document.docx"/><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image" Target="../media/image3.emf"/></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02905" y="1149782"/>
            <a:ext cx="8786191" cy="1470025"/>
          </a:xfrm>
        </p:spPr>
        <p:txBody>
          <a:bodyPr>
            <a:normAutofit fontScale="90000"/>
          </a:bodyPr>
          <a:lstStyle/>
          <a:p>
            <a:pPr algn="ctr"/>
            <a:r>
              <a:rPr lang="en-US" sz="4000" dirty="0"/>
              <a:t>Critical Design Review</a:t>
            </a:r>
            <a:br>
              <a:rPr lang="en-US" sz="4000" dirty="0"/>
            </a:br>
            <a:br>
              <a:rPr lang="en-US" sz="4000" dirty="0"/>
            </a:br>
            <a:r>
              <a:rPr lang="en-US" sz="4400" b="1" dirty="0"/>
              <a:t>The Proton Beam Window Port Block and Vessel</a:t>
            </a:r>
            <a:br>
              <a:rPr lang="en-US" sz="4000" dirty="0"/>
            </a:br>
            <a:endParaRPr lang="en-US" sz="3100"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1</a:t>
            </a:fld>
            <a:endParaRPr lang="sv-SE">
              <a:solidFill>
                <a:prstClr val="black">
                  <a:tint val="75000"/>
                </a:prstClr>
              </a:solidFill>
            </a:endParaRPr>
          </a:p>
        </p:txBody>
      </p:sp>
      <p:pic>
        <p:nvPicPr>
          <p:cNvPr id="5" name="Picture 4">
            <a:extLst>
              <a:ext uri="{FF2B5EF4-FFF2-40B4-BE49-F238E27FC236}">
                <a16:creationId xmlns:a16="http://schemas.microsoft.com/office/drawing/2014/main" id="{14A6F151-FCAC-E943-9218-2F30AA5100EE}"/>
              </a:ext>
            </a:extLst>
          </p:cNvPr>
          <p:cNvPicPr>
            <a:picLocks noChangeAspect="1"/>
          </p:cNvPicPr>
          <p:nvPr/>
        </p:nvPicPr>
        <p:blipFill>
          <a:blip r:embed="rId2"/>
          <a:stretch>
            <a:fillRect/>
          </a:stretch>
        </p:blipFill>
        <p:spPr>
          <a:xfrm>
            <a:off x="5163103" y="3127513"/>
            <a:ext cx="1597485" cy="3465443"/>
          </a:xfrm>
          <a:prstGeom prst="rect">
            <a:avLst/>
          </a:prstGeom>
        </p:spPr>
      </p:pic>
    </p:spTree>
    <p:extLst>
      <p:ext uri="{BB962C8B-B14F-4D97-AF65-F5344CB8AC3E}">
        <p14:creationId xmlns:p14="http://schemas.microsoft.com/office/powerpoint/2010/main" val="137561016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720621-6CC6-2247-9004-40208E35BCE8}"/>
              </a:ext>
            </a:extLst>
          </p:cNvPr>
          <p:cNvSpPr>
            <a:spLocks noGrp="1"/>
          </p:cNvSpPr>
          <p:nvPr>
            <p:ph type="title"/>
          </p:nvPr>
        </p:nvSpPr>
        <p:spPr/>
        <p:txBody>
          <a:bodyPr/>
          <a:lstStyle/>
          <a:p>
            <a:r>
              <a:rPr lang="en-GB" dirty="0"/>
              <a:t>Who is Who?</a:t>
            </a:r>
          </a:p>
        </p:txBody>
      </p:sp>
      <p:sp>
        <p:nvSpPr>
          <p:cNvPr id="3" name="Content Placeholder 2">
            <a:extLst>
              <a:ext uri="{FF2B5EF4-FFF2-40B4-BE49-F238E27FC236}">
                <a16:creationId xmlns:a16="http://schemas.microsoft.com/office/drawing/2014/main" id="{7776EE73-5045-1E47-BAF3-55CAAB383DE3}"/>
              </a:ext>
            </a:extLst>
          </p:cNvPr>
          <p:cNvSpPr>
            <a:spLocks noGrp="1"/>
          </p:cNvSpPr>
          <p:nvPr>
            <p:ph idx="1"/>
          </p:nvPr>
        </p:nvSpPr>
        <p:spPr/>
        <p:txBody>
          <a:bodyPr>
            <a:normAutofit fontScale="77500" lnSpcReduction="20000"/>
          </a:bodyPr>
          <a:lstStyle/>
          <a:p>
            <a:r>
              <a:rPr lang="en-GB" b="1" dirty="0"/>
              <a:t>Review Committee:</a:t>
            </a:r>
            <a:endParaRPr lang="en-GB" dirty="0"/>
          </a:p>
          <a:p>
            <a:r>
              <a:rPr lang="en-GB" dirty="0"/>
              <a:t>Ulf </a:t>
            </a:r>
            <a:r>
              <a:rPr lang="en-GB" dirty="0" err="1"/>
              <a:t>Odén</a:t>
            </a:r>
            <a:r>
              <a:rPr lang="en-GB" dirty="0"/>
              <a:t> (Chair, Target Systems)</a:t>
            </a:r>
          </a:p>
          <a:p>
            <a:r>
              <a:rPr lang="en-GB" dirty="0"/>
              <a:t>Mattias </a:t>
            </a:r>
            <a:r>
              <a:rPr lang="en-GB" dirty="0" err="1"/>
              <a:t>Wilborgsson</a:t>
            </a:r>
            <a:r>
              <a:rPr lang="en-GB" dirty="0"/>
              <a:t> (PBW, PBIP)</a:t>
            </a:r>
          </a:p>
          <a:p>
            <a:r>
              <a:rPr lang="en-GB" dirty="0"/>
              <a:t>Cecilia Lowe (QC)</a:t>
            </a:r>
          </a:p>
          <a:p>
            <a:r>
              <a:rPr lang="en-GB" dirty="0"/>
              <a:t>Laurence Page (Vacuum)</a:t>
            </a:r>
          </a:p>
          <a:p>
            <a:r>
              <a:rPr lang="en-GB" dirty="0"/>
              <a:t>Tobias </a:t>
            </a:r>
            <a:r>
              <a:rPr lang="en-GB" dirty="0" err="1"/>
              <a:t>Lexholm</a:t>
            </a:r>
            <a:r>
              <a:rPr lang="en-GB" dirty="0"/>
              <a:t> (Installation)</a:t>
            </a:r>
          </a:p>
          <a:p>
            <a:pPr marL="0" indent="0">
              <a:buNone/>
            </a:pPr>
            <a:endParaRPr lang="en-GB" dirty="0"/>
          </a:p>
          <a:p>
            <a:r>
              <a:rPr lang="en-GB" b="1" dirty="0"/>
              <a:t>From ESS-Bilbao:</a:t>
            </a:r>
            <a:endParaRPr lang="en-GB" dirty="0"/>
          </a:p>
          <a:p>
            <a:r>
              <a:rPr lang="en-GB" dirty="0"/>
              <a:t>Raul </a:t>
            </a:r>
            <a:r>
              <a:rPr lang="en-GB" dirty="0" err="1"/>
              <a:t>Vivanco</a:t>
            </a:r>
            <a:r>
              <a:rPr lang="en-GB" dirty="0"/>
              <a:t> (Project Manager PBW Port Block &amp; Vessel)</a:t>
            </a:r>
          </a:p>
          <a:p>
            <a:r>
              <a:rPr lang="sv-SE" dirty="0"/>
              <a:t>Miguel </a:t>
            </a:r>
            <a:r>
              <a:rPr lang="sv-SE" dirty="0" err="1"/>
              <a:t>Magán</a:t>
            </a:r>
            <a:r>
              <a:rPr lang="sv-SE" dirty="0"/>
              <a:t> (</a:t>
            </a:r>
            <a:r>
              <a:rPr lang="sv-SE" dirty="0" err="1"/>
              <a:t>Neutronics</a:t>
            </a:r>
            <a:r>
              <a:rPr lang="sv-SE" dirty="0"/>
              <a:t>)</a:t>
            </a:r>
          </a:p>
          <a:p>
            <a:r>
              <a:rPr lang="sv-SE" dirty="0" err="1"/>
              <a:t>Suren</a:t>
            </a:r>
            <a:r>
              <a:rPr lang="sv-SE" dirty="0"/>
              <a:t> </a:t>
            </a:r>
            <a:r>
              <a:rPr lang="sv-SE" dirty="0" err="1"/>
              <a:t>Stepanyan</a:t>
            </a:r>
            <a:r>
              <a:rPr lang="sv-SE" dirty="0"/>
              <a:t> (CAD design)</a:t>
            </a:r>
          </a:p>
          <a:p>
            <a:r>
              <a:rPr lang="sv-SE" dirty="0"/>
              <a:t>Fernando Castro (</a:t>
            </a:r>
            <a:r>
              <a:rPr lang="sv-SE" dirty="0" err="1"/>
              <a:t>Empresarios</a:t>
            </a:r>
            <a:r>
              <a:rPr lang="sv-SE" dirty="0"/>
              <a:t> </a:t>
            </a:r>
            <a:r>
              <a:rPr lang="sv-SE" dirty="0" err="1"/>
              <a:t>Agrupados</a:t>
            </a:r>
            <a:r>
              <a:rPr lang="sv-SE" dirty="0"/>
              <a:t>)</a:t>
            </a:r>
          </a:p>
          <a:p>
            <a:r>
              <a:rPr lang="sv-SE" dirty="0"/>
              <a:t>Jorge </a:t>
            </a:r>
            <a:r>
              <a:rPr lang="sv-SE" dirty="0" err="1"/>
              <a:t>Suárez</a:t>
            </a:r>
            <a:r>
              <a:rPr lang="sv-SE" dirty="0"/>
              <a:t> (</a:t>
            </a:r>
            <a:r>
              <a:rPr lang="sv-SE" dirty="0" err="1"/>
              <a:t>Nortemecánica</a:t>
            </a:r>
            <a:r>
              <a:rPr lang="sv-SE" dirty="0"/>
              <a:t>)</a:t>
            </a:r>
          </a:p>
        </p:txBody>
      </p:sp>
      <p:sp>
        <p:nvSpPr>
          <p:cNvPr id="4" name="Slide Number Placeholder 3">
            <a:extLst>
              <a:ext uri="{FF2B5EF4-FFF2-40B4-BE49-F238E27FC236}">
                <a16:creationId xmlns:a16="http://schemas.microsoft.com/office/drawing/2014/main" id="{697EA5D2-E4B7-834F-9E18-761A420C0EC2}"/>
              </a:ext>
            </a:extLst>
          </p:cNvPr>
          <p:cNvSpPr>
            <a:spLocks noGrp="1"/>
          </p:cNvSpPr>
          <p:nvPr>
            <p:ph type="sldNum" sz="quarter" idx="12"/>
          </p:nvPr>
        </p:nvSpPr>
        <p:spPr/>
        <p:txBody>
          <a:bodyPr/>
          <a:lstStyle/>
          <a:p>
            <a:fld id="{551115BC-487E-4422-894C-CB7CD3E79223}" type="slidenum">
              <a:rPr lang="sv-SE" smtClean="0">
                <a:solidFill>
                  <a:prstClr val="black">
                    <a:tint val="75000"/>
                  </a:prstClr>
                </a:solidFill>
              </a:rPr>
              <a:pPr/>
              <a:t>2</a:t>
            </a:fld>
            <a:endParaRPr lang="sv-SE">
              <a:solidFill>
                <a:prstClr val="black">
                  <a:tint val="75000"/>
                </a:prstClr>
              </a:solidFill>
            </a:endParaRPr>
          </a:p>
        </p:txBody>
      </p:sp>
    </p:spTree>
    <p:extLst>
      <p:ext uri="{BB962C8B-B14F-4D97-AF65-F5344CB8AC3E}">
        <p14:creationId xmlns:p14="http://schemas.microsoft.com/office/powerpoint/2010/main" val="22298535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Phase of Project</a:t>
            </a:r>
          </a:p>
        </p:txBody>
      </p:sp>
      <p:sp>
        <p:nvSpPr>
          <p:cNvPr id="4" name="Slide Number Placeholder 3"/>
          <p:cNvSpPr>
            <a:spLocks noGrp="1"/>
          </p:cNvSpPr>
          <p:nvPr>
            <p:ph type="sldNum" sz="quarter" idx="12"/>
          </p:nvPr>
        </p:nvSpPr>
        <p:spPr/>
        <p:txBody>
          <a:bodyPr/>
          <a:lstStyle/>
          <a:p>
            <a:fld id="{551115BC-487E-4422-894C-CB7CD3E79223}" type="slidenum">
              <a:rPr lang="sv-SE" smtClean="0"/>
              <a:t>3</a:t>
            </a:fld>
            <a:endParaRPr lang="sv-SE"/>
          </a:p>
        </p:txBody>
      </p:sp>
      <p:sp>
        <p:nvSpPr>
          <p:cNvPr id="5" name="Chevron 4"/>
          <p:cNvSpPr/>
          <p:nvPr/>
        </p:nvSpPr>
        <p:spPr>
          <a:xfrm>
            <a:off x="1991544" y="1916832"/>
            <a:ext cx="1512168" cy="504056"/>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Conceptual Design</a:t>
            </a:r>
          </a:p>
        </p:txBody>
      </p:sp>
      <p:sp>
        <p:nvSpPr>
          <p:cNvPr id="6" name="Chevron 5"/>
          <p:cNvSpPr/>
          <p:nvPr/>
        </p:nvSpPr>
        <p:spPr>
          <a:xfrm>
            <a:off x="3143672" y="2492896"/>
            <a:ext cx="1584176" cy="504056"/>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Preliminary</a:t>
            </a:r>
          </a:p>
          <a:p>
            <a:pPr algn="ctr"/>
            <a:r>
              <a:rPr lang="en-US" sz="1400" dirty="0">
                <a:solidFill>
                  <a:schemeClr val="bg1"/>
                </a:solidFill>
              </a:rPr>
              <a:t>Design</a:t>
            </a:r>
          </a:p>
        </p:txBody>
      </p:sp>
      <p:sp>
        <p:nvSpPr>
          <p:cNvPr id="7" name="Chevron 6"/>
          <p:cNvSpPr/>
          <p:nvPr/>
        </p:nvSpPr>
        <p:spPr>
          <a:xfrm>
            <a:off x="5519936" y="3645024"/>
            <a:ext cx="1800200" cy="504056"/>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Procurement/</a:t>
            </a:r>
            <a:br>
              <a:rPr lang="en-US" sz="1400" dirty="0">
                <a:solidFill>
                  <a:schemeClr val="bg1"/>
                </a:solidFill>
              </a:rPr>
            </a:br>
            <a:r>
              <a:rPr lang="en-US" sz="1400" dirty="0">
                <a:solidFill>
                  <a:schemeClr val="bg1"/>
                </a:solidFill>
              </a:rPr>
              <a:t>Fab/Assembly</a:t>
            </a:r>
          </a:p>
        </p:txBody>
      </p:sp>
      <p:sp>
        <p:nvSpPr>
          <p:cNvPr id="8" name="Chevron 7"/>
          <p:cNvSpPr/>
          <p:nvPr/>
        </p:nvSpPr>
        <p:spPr>
          <a:xfrm>
            <a:off x="7032104" y="4221088"/>
            <a:ext cx="1512168" cy="504056"/>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Installation</a:t>
            </a:r>
          </a:p>
        </p:txBody>
      </p:sp>
      <p:sp>
        <p:nvSpPr>
          <p:cNvPr id="9" name="Chevron 8"/>
          <p:cNvSpPr/>
          <p:nvPr/>
        </p:nvSpPr>
        <p:spPr>
          <a:xfrm>
            <a:off x="4511824" y="3068960"/>
            <a:ext cx="1224136" cy="504056"/>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Final</a:t>
            </a:r>
          </a:p>
          <a:p>
            <a:pPr algn="ctr"/>
            <a:r>
              <a:rPr lang="en-US" sz="1400" dirty="0">
                <a:solidFill>
                  <a:schemeClr val="bg1"/>
                </a:solidFill>
              </a:rPr>
              <a:t>Design</a:t>
            </a:r>
          </a:p>
        </p:txBody>
      </p:sp>
      <p:sp>
        <p:nvSpPr>
          <p:cNvPr id="10" name="Chevron 9"/>
          <p:cNvSpPr/>
          <p:nvPr/>
        </p:nvSpPr>
        <p:spPr>
          <a:xfrm>
            <a:off x="8328248" y="4797152"/>
            <a:ext cx="2016224" cy="504056"/>
          </a:xfrm>
          <a:prstGeom prst="chevron">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dirty="0">
                <a:solidFill>
                  <a:schemeClr val="bg1"/>
                </a:solidFill>
              </a:rPr>
              <a:t>Testing and Commissioning</a:t>
            </a:r>
          </a:p>
        </p:txBody>
      </p:sp>
      <p:sp>
        <p:nvSpPr>
          <p:cNvPr id="11" name="TextBox 10"/>
          <p:cNvSpPr txBox="1"/>
          <p:nvPr/>
        </p:nvSpPr>
        <p:spPr>
          <a:xfrm>
            <a:off x="5768188" y="2814028"/>
            <a:ext cx="4936324" cy="830997"/>
          </a:xfrm>
          <a:prstGeom prst="rect">
            <a:avLst/>
          </a:prstGeom>
          <a:noFill/>
        </p:spPr>
        <p:txBody>
          <a:bodyPr wrap="square" rtlCol="0">
            <a:spAutoFit/>
          </a:bodyPr>
          <a:lstStyle/>
          <a:p>
            <a:r>
              <a:rPr lang="en-US" sz="2400" b="1" dirty="0"/>
              <a:t>Critical Design Review (CDR) defines </a:t>
            </a:r>
            <a:br>
              <a:rPr lang="en-US" sz="2400" b="1" dirty="0"/>
            </a:br>
            <a:r>
              <a:rPr lang="en-US" sz="2400" b="1" dirty="0"/>
              <a:t>completion of design</a:t>
            </a:r>
          </a:p>
        </p:txBody>
      </p:sp>
    </p:spTree>
    <p:extLst>
      <p:ext uri="{BB962C8B-B14F-4D97-AF65-F5344CB8AC3E}">
        <p14:creationId xmlns:p14="http://schemas.microsoft.com/office/powerpoint/2010/main" val="93428719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Final Design (per ESS-</a:t>
            </a:r>
            <a:r>
              <a:rPr lang="en-GB" dirty="0"/>
              <a:t>0037005)</a:t>
            </a:r>
            <a:r>
              <a:rPr lang="en-US" dirty="0"/>
              <a:t> </a:t>
            </a:r>
          </a:p>
        </p:txBody>
      </p:sp>
      <p:sp>
        <p:nvSpPr>
          <p:cNvPr id="3" name="Content Placeholder 2"/>
          <p:cNvSpPr>
            <a:spLocks noGrp="1"/>
          </p:cNvSpPr>
          <p:nvPr>
            <p:ph idx="1"/>
          </p:nvPr>
        </p:nvSpPr>
        <p:spPr/>
        <p:txBody>
          <a:bodyPr>
            <a:normAutofit fontScale="70000" lnSpcReduction="20000"/>
          </a:bodyPr>
          <a:lstStyle/>
          <a:p>
            <a:pPr marL="0" lvl="0" indent="0">
              <a:buNone/>
            </a:pPr>
            <a:r>
              <a:rPr lang="en-GB" dirty="0"/>
              <a:t>The Work Package Manager determines when their package is ready for a phase transition. Additionally they will provide all required supporting material to justify to the Committee the package readiness and that it meets the following:</a:t>
            </a:r>
          </a:p>
          <a:p>
            <a:pPr lvl="0"/>
            <a:r>
              <a:rPr lang="en-GB" dirty="0"/>
              <a:t>Updated System Design Requirements and Description Documents, including identification of all safety-credited controls (can be separate documents)</a:t>
            </a:r>
            <a:endParaRPr lang="en-US" dirty="0"/>
          </a:p>
          <a:p>
            <a:pPr lvl="0"/>
            <a:r>
              <a:rPr lang="en-GB" dirty="0"/>
              <a:t>Updated Interface Control Documents</a:t>
            </a:r>
            <a:endParaRPr lang="en-US" dirty="0"/>
          </a:p>
          <a:p>
            <a:pPr lvl="0"/>
            <a:r>
              <a:rPr lang="en-GB" dirty="0"/>
              <a:t>Updated System Verification Plan</a:t>
            </a:r>
            <a:endParaRPr lang="en-US" dirty="0"/>
          </a:p>
          <a:p>
            <a:pPr lvl="0"/>
            <a:r>
              <a:rPr lang="en-GB" dirty="0"/>
              <a:t>Updated WBS dictionary that incorporates all project work scope</a:t>
            </a:r>
            <a:endParaRPr lang="en-US" dirty="0"/>
          </a:p>
          <a:p>
            <a:pPr lvl="0"/>
            <a:r>
              <a:rPr lang="en-GB" dirty="0"/>
              <a:t>CAD models, drawings, P&amp;IDs, etc. sufficient to manufacture and/or procure systems, structures, and components</a:t>
            </a:r>
            <a:endParaRPr lang="en-US" dirty="0"/>
          </a:p>
          <a:p>
            <a:pPr lvl="0"/>
            <a:r>
              <a:rPr lang="en-GB" dirty="0"/>
              <a:t>Updated Risk Assessment</a:t>
            </a:r>
            <a:endParaRPr lang="en-US" dirty="0"/>
          </a:p>
          <a:p>
            <a:pPr lvl="0"/>
            <a:r>
              <a:rPr lang="en-GB" dirty="0"/>
              <a:t>Manufacturing Process Specification an Manufacturing Verification Plans</a:t>
            </a:r>
            <a:endParaRPr lang="en-US" dirty="0"/>
          </a:p>
          <a:p>
            <a:pPr lvl="0"/>
            <a:r>
              <a:rPr lang="en-GB" dirty="0"/>
              <a:t>System Analysis Reports</a:t>
            </a:r>
            <a:endParaRPr lang="en-US" dirty="0"/>
          </a:p>
          <a:p>
            <a:pPr lvl="0"/>
            <a:r>
              <a:rPr lang="en-GB" dirty="0"/>
              <a:t>Draft of the technical sections of Procurement Specifications (approval not required at this point)</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4</a:t>
            </a:fld>
            <a:endParaRPr lang="sv-SE">
              <a:solidFill>
                <a:prstClr val="black">
                  <a:tint val="75000"/>
                </a:prstClr>
              </a:solidFill>
            </a:endParaRPr>
          </a:p>
        </p:txBody>
      </p:sp>
    </p:spTree>
    <p:extLst>
      <p:ext uri="{BB962C8B-B14F-4D97-AF65-F5344CB8AC3E}">
        <p14:creationId xmlns:p14="http://schemas.microsoft.com/office/powerpoint/2010/main" val="21327987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Charge</a:t>
            </a:r>
          </a:p>
        </p:txBody>
      </p:sp>
      <p:sp>
        <p:nvSpPr>
          <p:cNvPr id="3" name="Content Placeholder 2"/>
          <p:cNvSpPr>
            <a:spLocks noGrp="1"/>
          </p:cNvSpPr>
          <p:nvPr>
            <p:ph idx="1"/>
          </p:nvPr>
        </p:nvSpPr>
        <p:spPr>
          <a:xfrm>
            <a:off x="609600" y="1600206"/>
            <a:ext cx="10972800" cy="4976864"/>
          </a:xfrm>
        </p:spPr>
        <p:txBody>
          <a:bodyPr>
            <a:normAutofit fontScale="77500" lnSpcReduction="20000"/>
          </a:bodyPr>
          <a:lstStyle/>
          <a:p>
            <a:pPr marL="0" indent="0">
              <a:lnSpc>
                <a:spcPct val="120000"/>
              </a:lnSpc>
              <a:spcBef>
                <a:spcPts val="600"/>
              </a:spcBef>
              <a:buNone/>
            </a:pPr>
            <a:r>
              <a:rPr lang="en-US" dirty="0"/>
              <a:t>The purpose of this Critical Design Review is to assess whether the design requirements and specifications are at a sufficient level of detail, consistent with release for procurement from commercial vendors, and in line with ESS-0037005.</a:t>
            </a:r>
          </a:p>
          <a:p>
            <a:pPr marL="0" indent="0">
              <a:lnSpc>
                <a:spcPct val="120000"/>
              </a:lnSpc>
              <a:spcBef>
                <a:spcPts val="600"/>
              </a:spcBef>
              <a:buNone/>
            </a:pPr>
            <a:r>
              <a:rPr lang="en-US" u="sng" dirty="0"/>
              <a:t>Specific questions that the committee should address are provided below</a:t>
            </a:r>
            <a:r>
              <a:rPr lang="en-US" dirty="0"/>
              <a:t>:</a:t>
            </a:r>
          </a:p>
          <a:p>
            <a:r>
              <a:rPr lang="en-US" dirty="0"/>
              <a:t>Are system and interface requirements properly defined, complete and up to date?</a:t>
            </a:r>
            <a:endParaRPr lang="sv-SE" dirty="0"/>
          </a:p>
          <a:p>
            <a:r>
              <a:rPr lang="en-US" dirty="0"/>
              <a:t>Have hazards, both radiological and conventional, been properly considered, analyzed, and appropriately addressed?</a:t>
            </a:r>
            <a:endParaRPr lang="sv-SE" dirty="0"/>
          </a:p>
          <a:p>
            <a:r>
              <a:rPr lang="en-US" dirty="0"/>
              <a:t>Do the System Design Description documents and related drawings adequately describe the design to the degree needed for procurement and manufacturing?</a:t>
            </a:r>
            <a:endParaRPr lang="sv-SE" dirty="0"/>
          </a:p>
          <a:p>
            <a:r>
              <a:rPr lang="en-US" dirty="0"/>
              <a:t>Does the design satisfy all functional, performance and safety requirements?</a:t>
            </a:r>
            <a:endParaRPr lang="sv-SE" dirty="0"/>
          </a:p>
          <a:p>
            <a:r>
              <a:rPr lang="en-US" dirty="0"/>
              <a:t>Is the technical solution, material specifications and the scoping documents complete and do they provide sufficient technical basis for potential suppliers to offer and deliver the Connection Ring that satisfies the stated requirements?</a:t>
            </a:r>
          </a:p>
          <a:p>
            <a:r>
              <a:rPr lang="en-US" dirty="0"/>
              <a:t>Does the design cover the installation aspects?</a:t>
            </a:r>
            <a:endParaRPr lang="sv-SE" dirty="0"/>
          </a:p>
          <a:p>
            <a:r>
              <a:rPr lang="en-US" dirty="0"/>
              <a:t>Is the project plan reasonable?</a:t>
            </a:r>
            <a:r>
              <a:rPr lang="sv-SE" dirty="0"/>
              <a:t> </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5</a:t>
            </a:fld>
            <a:endParaRPr lang="sv-SE">
              <a:solidFill>
                <a:prstClr val="black">
                  <a:tint val="75000"/>
                </a:prstClr>
              </a:solidFill>
            </a:endParaRPr>
          </a:p>
        </p:txBody>
      </p:sp>
    </p:spTree>
    <p:extLst>
      <p:ext uri="{BB962C8B-B14F-4D97-AF65-F5344CB8AC3E}">
        <p14:creationId xmlns:p14="http://schemas.microsoft.com/office/powerpoint/2010/main" val="15534106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Committee Deliverables</a:t>
            </a:r>
          </a:p>
        </p:txBody>
      </p:sp>
      <p:sp>
        <p:nvSpPr>
          <p:cNvPr id="3" name="Content Placeholder 2"/>
          <p:cNvSpPr>
            <a:spLocks noGrp="1"/>
          </p:cNvSpPr>
          <p:nvPr>
            <p:ph idx="1"/>
          </p:nvPr>
        </p:nvSpPr>
        <p:spPr/>
        <p:txBody>
          <a:bodyPr>
            <a:normAutofit/>
          </a:bodyPr>
          <a:lstStyle/>
          <a:p>
            <a:pPr lvl="0"/>
            <a:r>
              <a:rPr lang="en-GB" dirty="0"/>
              <a:t>CDR committee report with responses to recommendations that includes a description of actions completed and submitted for closure in response to recommendations, and a brief action plan for items planned for later closure.</a:t>
            </a:r>
            <a:endParaRPr lang="en-US" dirty="0"/>
          </a:p>
          <a:p>
            <a:r>
              <a:rPr lang="en-GB" dirty="0"/>
              <a:t>Exceptions to Table 1 in ESS-0037005 are to be submitted and approved by the Target Head of Division.</a:t>
            </a:r>
            <a:endParaRPr lang="en-US" dirty="0"/>
          </a:p>
        </p:txBody>
      </p:sp>
      <p:sp>
        <p:nvSpPr>
          <p:cNvPr id="4" name="Slide Number Placeholder 3"/>
          <p:cNvSpPr>
            <a:spLocks noGrp="1"/>
          </p:cNvSpPr>
          <p:nvPr>
            <p:ph type="sldNum" sz="quarter" idx="12"/>
          </p:nvPr>
        </p:nvSpPr>
        <p:spPr/>
        <p:txBody>
          <a:bodyPr/>
          <a:lstStyle/>
          <a:p>
            <a:fld id="{551115BC-487E-4422-894C-CB7CD3E79223}" type="slidenum">
              <a:rPr lang="sv-SE" smtClean="0">
                <a:solidFill>
                  <a:prstClr val="black">
                    <a:tint val="75000"/>
                  </a:prstClr>
                </a:solidFill>
              </a:rPr>
              <a:pPr/>
              <a:t>6</a:t>
            </a:fld>
            <a:endParaRPr lang="sv-SE">
              <a:solidFill>
                <a:prstClr val="black">
                  <a:tint val="75000"/>
                </a:prstClr>
              </a:solidFill>
            </a:endParaRPr>
          </a:p>
        </p:txBody>
      </p:sp>
    </p:spTree>
    <p:extLst>
      <p:ext uri="{BB962C8B-B14F-4D97-AF65-F5344CB8AC3E}">
        <p14:creationId xmlns:p14="http://schemas.microsoft.com/office/powerpoint/2010/main" val="187700309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CDR Committee Report</a:t>
            </a:r>
          </a:p>
        </p:txBody>
      </p:sp>
      <p:sp>
        <p:nvSpPr>
          <p:cNvPr id="4" name="Slide Number Placeholder 3"/>
          <p:cNvSpPr>
            <a:spLocks noGrp="1"/>
          </p:cNvSpPr>
          <p:nvPr>
            <p:ph type="sldNum" sz="quarter" idx="12"/>
          </p:nvPr>
        </p:nvSpPr>
        <p:spPr/>
        <p:txBody>
          <a:bodyPr/>
          <a:lstStyle/>
          <a:p>
            <a:fld id="{551115BC-487E-4422-894C-CB7CD3E79223}" type="slidenum">
              <a:rPr lang="sv-SE" smtClean="0"/>
              <a:t>7</a:t>
            </a:fld>
            <a:endParaRPr lang="sv-SE"/>
          </a:p>
        </p:txBody>
      </p:sp>
      <p:graphicFrame>
        <p:nvGraphicFramePr>
          <p:cNvPr id="5" name="Object 4"/>
          <p:cNvGraphicFramePr>
            <a:graphicFrameLocks noChangeAspect="1"/>
          </p:cNvGraphicFramePr>
          <p:nvPr>
            <p:extLst/>
          </p:nvPr>
        </p:nvGraphicFramePr>
        <p:xfrm>
          <a:off x="2855268" y="1196752"/>
          <a:ext cx="6841132" cy="5608434"/>
        </p:xfrm>
        <a:graphic>
          <a:graphicData uri="http://schemas.openxmlformats.org/presentationml/2006/ole">
            <mc:AlternateContent xmlns:mc="http://schemas.openxmlformats.org/markup-compatibility/2006">
              <mc:Choice xmlns:v="urn:schemas-microsoft-com:vml" Requires="v">
                <p:oleObj spid="_x0000_s7206" name="Document" r:id="rId3" imgW="5842000" imgH="4787900" progId="Word.Document.12">
                  <p:embed/>
                </p:oleObj>
              </mc:Choice>
              <mc:Fallback>
                <p:oleObj name="Document" r:id="rId3" imgW="5842000" imgH="4787900" progId="Word.Document.12">
                  <p:embed/>
                  <p:pic>
                    <p:nvPicPr>
                      <p:cNvPr id="0" name=""/>
                      <p:cNvPicPr/>
                      <p:nvPr/>
                    </p:nvPicPr>
                    <p:blipFill>
                      <a:blip r:embed="rId4"/>
                      <a:stretch>
                        <a:fillRect/>
                      </a:stretch>
                    </p:blipFill>
                    <p:spPr>
                      <a:xfrm>
                        <a:off x="2855268" y="1196752"/>
                        <a:ext cx="6841132" cy="5608434"/>
                      </a:xfrm>
                      <a:prstGeom prst="rect">
                        <a:avLst/>
                      </a:prstGeom>
                    </p:spPr>
                  </p:pic>
                </p:oleObj>
              </mc:Fallback>
            </mc:AlternateContent>
          </a:graphicData>
        </a:graphic>
      </p:graphicFrame>
    </p:spTree>
    <p:extLst>
      <p:ext uri="{BB962C8B-B14F-4D97-AF65-F5344CB8AC3E}">
        <p14:creationId xmlns:p14="http://schemas.microsoft.com/office/powerpoint/2010/main" val="16442588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noProof="0" dirty="0"/>
              <a:t>Risks</a:t>
            </a:r>
          </a:p>
        </p:txBody>
      </p:sp>
      <p:sp>
        <p:nvSpPr>
          <p:cNvPr id="4" name="Slide Number Placeholder 3"/>
          <p:cNvSpPr>
            <a:spLocks noGrp="1"/>
          </p:cNvSpPr>
          <p:nvPr>
            <p:ph type="sldNum" sz="quarter" idx="12"/>
          </p:nvPr>
        </p:nvSpPr>
        <p:spPr/>
        <p:txBody>
          <a:bodyPr/>
          <a:lstStyle/>
          <a:p>
            <a:fld id="{551115BC-487E-4422-894C-CB7CD3E79223}" type="slidenum">
              <a:rPr lang="en-GB" smtClean="0"/>
              <a:t>8</a:t>
            </a:fld>
            <a:endParaRPr lang="en-GB"/>
          </a:p>
        </p:txBody>
      </p:sp>
      <p:graphicFrame>
        <p:nvGraphicFramePr>
          <p:cNvPr id="12" name="Table 11"/>
          <p:cNvGraphicFramePr>
            <a:graphicFrameLocks noGrp="1"/>
          </p:cNvGraphicFramePr>
          <p:nvPr>
            <p:extLst>
              <p:ext uri="{D42A27DB-BD31-4B8C-83A1-F6EECF244321}">
                <p14:modId xmlns:p14="http://schemas.microsoft.com/office/powerpoint/2010/main" val="707646383"/>
              </p:ext>
            </p:extLst>
          </p:nvPr>
        </p:nvGraphicFramePr>
        <p:xfrm>
          <a:off x="1560697" y="1769456"/>
          <a:ext cx="8833362" cy="2907069"/>
        </p:xfrm>
        <a:graphic>
          <a:graphicData uri="http://schemas.openxmlformats.org/drawingml/2006/table">
            <a:tbl>
              <a:tblPr firstRow="1" firstCol="1" bandRow="1">
                <a:tableStyleId>{5C22544A-7EE6-4342-B048-85BDC9FD1C3A}</a:tableStyleId>
              </a:tblPr>
              <a:tblGrid>
                <a:gridCol w="3573264">
                  <a:extLst>
                    <a:ext uri="{9D8B030D-6E8A-4147-A177-3AD203B41FA5}">
                      <a16:colId xmlns:a16="http://schemas.microsoft.com/office/drawing/2014/main" val="20000"/>
                    </a:ext>
                  </a:extLst>
                </a:gridCol>
                <a:gridCol w="2631892">
                  <a:extLst>
                    <a:ext uri="{9D8B030D-6E8A-4147-A177-3AD203B41FA5}">
                      <a16:colId xmlns:a16="http://schemas.microsoft.com/office/drawing/2014/main" val="20001"/>
                    </a:ext>
                  </a:extLst>
                </a:gridCol>
                <a:gridCol w="2628206">
                  <a:extLst>
                    <a:ext uri="{9D8B030D-6E8A-4147-A177-3AD203B41FA5}">
                      <a16:colId xmlns:a16="http://schemas.microsoft.com/office/drawing/2014/main" val="20002"/>
                    </a:ext>
                  </a:extLst>
                </a:gridCol>
              </a:tblGrid>
              <a:tr h="202319">
                <a:tc>
                  <a:txBody>
                    <a:bodyPr/>
                    <a:lstStyle/>
                    <a:p>
                      <a:pPr algn="ctr">
                        <a:spcAft>
                          <a:spcPts val="0"/>
                        </a:spcAft>
                      </a:pPr>
                      <a:r>
                        <a:rPr lang="en-US" sz="1300" dirty="0">
                          <a:effectLst/>
                        </a:rPr>
                        <a:t>Event</a:t>
                      </a:r>
                      <a:endParaRPr lang="en-US" sz="1300" dirty="0">
                        <a:effectLst/>
                        <a:latin typeface="Arial" charset="0"/>
                        <a:ea typeface="Times New Roman" charset="0"/>
                        <a:cs typeface="Times New Roman" charset="0"/>
                      </a:endParaRPr>
                    </a:p>
                  </a:txBody>
                  <a:tcPr marL="73061" marR="73061" marT="0" marB="0" anchor="ctr"/>
                </a:tc>
                <a:tc>
                  <a:txBody>
                    <a:bodyPr/>
                    <a:lstStyle/>
                    <a:p>
                      <a:pPr algn="ctr">
                        <a:spcAft>
                          <a:spcPts val="0"/>
                        </a:spcAft>
                      </a:pPr>
                      <a:r>
                        <a:rPr lang="en-US" sz="1300" dirty="0">
                          <a:effectLst/>
                        </a:rPr>
                        <a:t>Impact</a:t>
                      </a:r>
                      <a:endParaRPr lang="en-US" sz="1300" dirty="0">
                        <a:effectLst/>
                        <a:latin typeface="Arial" charset="0"/>
                        <a:ea typeface="Times New Roman" charset="0"/>
                        <a:cs typeface="Times New Roman" charset="0"/>
                      </a:endParaRPr>
                    </a:p>
                  </a:txBody>
                  <a:tcPr marL="73061" marR="73061" marT="0" marB="0" anchor="ctr"/>
                </a:tc>
                <a:tc>
                  <a:txBody>
                    <a:bodyPr/>
                    <a:lstStyle/>
                    <a:p>
                      <a:pPr algn="ctr">
                        <a:spcAft>
                          <a:spcPts val="0"/>
                        </a:spcAft>
                      </a:pPr>
                      <a:r>
                        <a:rPr lang="en-US" sz="1300" dirty="0">
                          <a:effectLst/>
                        </a:rPr>
                        <a:t>Treatment status</a:t>
                      </a:r>
                      <a:endParaRPr lang="en-US" sz="1300" dirty="0">
                        <a:effectLst/>
                        <a:latin typeface="Arial" charset="0"/>
                        <a:ea typeface="Times New Roman" charset="0"/>
                        <a:cs typeface="Times New Roman" charset="0"/>
                      </a:endParaRPr>
                    </a:p>
                  </a:txBody>
                  <a:tcPr marL="73061" marR="73061" marT="0" marB="0" anchor="ctr"/>
                </a:tc>
                <a:extLst>
                  <a:ext uri="{0D108BD9-81ED-4DB2-BD59-A6C34878D82A}">
                    <a16:rowId xmlns:a16="http://schemas.microsoft.com/office/drawing/2014/main" val="10000"/>
                  </a:ext>
                </a:extLst>
              </a:tr>
              <a:tr h="1307289">
                <a:tc>
                  <a:txBody>
                    <a:bodyPr/>
                    <a:lstStyle/>
                    <a:p>
                      <a:pPr algn="l">
                        <a:spcAft>
                          <a:spcPts val="0"/>
                        </a:spcAft>
                      </a:pPr>
                      <a:r>
                        <a:rPr lang="en-US" sz="1200" b="0" dirty="0">
                          <a:solidFill>
                            <a:schemeClr val="tx1"/>
                          </a:solidFill>
                          <a:effectLst/>
                        </a:rPr>
                        <a:t>In-kind partners do not deliver full scope or on time due to:</a:t>
                      </a:r>
                    </a:p>
                    <a:p>
                      <a:pPr marL="342900" lvl="0" indent="-342900" algn="l">
                        <a:spcAft>
                          <a:spcPts val="0"/>
                        </a:spcAft>
                        <a:buFont typeface="Symbol" charset="2"/>
                        <a:buChar char=""/>
                      </a:pPr>
                      <a:r>
                        <a:rPr lang="en-US" sz="1200" b="0" dirty="0">
                          <a:solidFill>
                            <a:schemeClr val="tx1"/>
                          </a:solidFill>
                          <a:effectLst/>
                        </a:rPr>
                        <a:t>Lack of clarity in in-kind agreements.</a:t>
                      </a:r>
                    </a:p>
                  </a:txBody>
                  <a:tcPr marL="73061" marR="73061" marT="0" marB="0">
                    <a:solidFill>
                      <a:schemeClr val="accent1">
                        <a:lumMod val="20000"/>
                        <a:lumOff val="80000"/>
                      </a:schemeClr>
                    </a:solidFill>
                  </a:tcPr>
                </a:tc>
                <a:tc>
                  <a:txBody>
                    <a:bodyPr/>
                    <a:lstStyle/>
                    <a:p>
                      <a:pPr algn="l">
                        <a:spcAft>
                          <a:spcPts val="0"/>
                        </a:spcAft>
                      </a:pPr>
                      <a:r>
                        <a:rPr lang="en-US" sz="1200" dirty="0">
                          <a:effectLst/>
                        </a:rPr>
                        <a:t>Exceeding budget, delaying schedule and/or lower quality or performance (technical scope).</a:t>
                      </a:r>
                    </a:p>
                  </a:txBody>
                  <a:tcPr marL="73061" marR="73061" marT="0" marB="0">
                    <a:solidFill>
                      <a:schemeClr val="accent1">
                        <a:lumMod val="20000"/>
                        <a:lumOff val="80000"/>
                      </a:schemeClr>
                    </a:solidFill>
                  </a:tcPr>
                </a:tc>
                <a:tc>
                  <a:txBody>
                    <a:bodyPr/>
                    <a:lstStyle/>
                    <a:p>
                      <a:pPr algn="l">
                        <a:spcAft>
                          <a:spcPts val="0"/>
                        </a:spcAft>
                      </a:pPr>
                      <a:r>
                        <a:rPr lang="en-US" sz="1200" dirty="0">
                          <a:effectLst/>
                        </a:rPr>
                        <a:t>Close collaboration between ESS-Bilbao and ESS-Lund to verify that requirements are fulfilled.</a:t>
                      </a:r>
                    </a:p>
                    <a:p>
                      <a:pPr algn="l">
                        <a:spcAft>
                          <a:spcPts val="0"/>
                        </a:spcAft>
                      </a:pPr>
                      <a:endParaRPr lang="en-US" sz="1200" dirty="0">
                        <a:effectLst/>
                        <a:latin typeface="Arial" charset="0"/>
                        <a:ea typeface="Times New Roman" charset="0"/>
                        <a:cs typeface="Times New Roman" charset="0"/>
                      </a:endParaRPr>
                    </a:p>
                  </a:txBody>
                  <a:tcPr marL="73061" marR="73061" marT="0" marB="0">
                    <a:solidFill>
                      <a:schemeClr val="accent1">
                        <a:lumMod val="20000"/>
                        <a:lumOff val="80000"/>
                      </a:schemeClr>
                    </a:solidFill>
                  </a:tcPr>
                </a:tc>
                <a:extLst>
                  <a:ext uri="{0D108BD9-81ED-4DB2-BD59-A6C34878D82A}">
                    <a16:rowId xmlns:a16="http://schemas.microsoft.com/office/drawing/2014/main" val="10001"/>
                  </a:ext>
                </a:extLst>
              </a:tr>
              <a:tr h="1397461">
                <a:tc>
                  <a:txBody>
                    <a:bodyPr/>
                    <a:lstStyle/>
                    <a:p>
                      <a:pPr algn="l">
                        <a:spcAft>
                          <a:spcPts val="0"/>
                        </a:spcAft>
                      </a:pPr>
                      <a:r>
                        <a:rPr lang="en-US" sz="1200" b="0" dirty="0">
                          <a:solidFill>
                            <a:schemeClr val="tx1"/>
                          </a:solidFill>
                          <a:effectLst/>
                        </a:rPr>
                        <a:t>Design interface data exchange between ESS and in-kind partners, and between two or more partners, is not properly defined or managed due to:</a:t>
                      </a:r>
                    </a:p>
                    <a:p>
                      <a:pPr marL="342900" lvl="0" indent="-342900" algn="l">
                        <a:spcAft>
                          <a:spcPts val="0"/>
                        </a:spcAft>
                        <a:buFont typeface="Symbol" charset="2"/>
                        <a:buChar char=""/>
                      </a:pPr>
                      <a:r>
                        <a:rPr lang="en-US" sz="1200" b="0" dirty="0">
                          <a:solidFill>
                            <a:schemeClr val="tx1"/>
                          </a:solidFill>
                          <a:effectLst/>
                        </a:rPr>
                        <a:t>CAD model exchange is not done on a regular basis from in-kind partners.</a:t>
                      </a:r>
                    </a:p>
                    <a:p>
                      <a:pPr marL="342900" lvl="0" indent="-342900" algn="l">
                        <a:spcAft>
                          <a:spcPts val="0"/>
                        </a:spcAft>
                        <a:buFont typeface="Symbol" charset="2"/>
                        <a:buChar char=""/>
                      </a:pPr>
                      <a:r>
                        <a:rPr lang="en-US" sz="1200" b="0" dirty="0">
                          <a:solidFill>
                            <a:schemeClr val="tx1"/>
                          </a:solidFill>
                          <a:effectLst/>
                        </a:rPr>
                        <a:t>Interface between ICS and Target not clarified.</a:t>
                      </a:r>
                      <a:endParaRPr lang="en-US" sz="1200" b="0" dirty="0">
                        <a:solidFill>
                          <a:schemeClr val="tx1"/>
                        </a:solidFill>
                        <a:effectLst/>
                        <a:latin typeface="Arial" charset="0"/>
                        <a:ea typeface="Times New Roman" charset="0"/>
                        <a:cs typeface="Times New Roman" charset="0"/>
                      </a:endParaRPr>
                    </a:p>
                  </a:txBody>
                  <a:tcPr marL="73061" marR="73061" marT="0" marB="0">
                    <a:solidFill>
                      <a:schemeClr val="accent1">
                        <a:lumMod val="20000"/>
                        <a:lumOff val="80000"/>
                      </a:schemeClr>
                    </a:solidFill>
                  </a:tcPr>
                </a:tc>
                <a:tc>
                  <a:txBody>
                    <a:bodyPr/>
                    <a:lstStyle/>
                    <a:p>
                      <a:pPr algn="l">
                        <a:spcAft>
                          <a:spcPts val="0"/>
                        </a:spcAft>
                      </a:pPr>
                      <a:r>
                        <a:rPr lang="en-US" sz="1200" dirty="0">
                          <a:effectLst/>
                        </a:rPr>
                        <a:t>Interface definitions are not regularly updated which leads to incompatible components delivered by partners.</a:t>
                      </a:r>
                    </a:p>
                    <a:p>
                      <a:pPr algn="l">
                        <a:spcAft>
                          <a:spcPts val="0"/>
                        </a:spcAft>
                      </a:pPr>
                      <a:endParaRPr lang="en-US" sz="1200" dirty="0">
                        <a:effectLst/>
                        <a:latin typeface="Arial" charset="0"/>
                        <a:ea typeface="Times New Roman" charset="0"/>
                        <a:cs typeface="Times New Roman" charset="0"/>
                      </a:endParaRPr>
                    </a:p>
                  </a:txBody>
                  <a:tcPr marL="73061" marR="73061" marT="0" marB="0">
                    <a:solidFill>
                      <a:schemeClr val="accent1">
                        <a:lumMod val="20000"/>
                        <a:lumOff val="80000"/>
                      </a:schemeClr>
                    </a:solidFill>
                  </a:tcPr>
                </a:tc>
                <a:tc>
                  <a:txBody>
                    <a:bodyPr/>
                    <a:lstStyle/>
                    <a:p>
                      <a:pPr algn="l">
                        <a:spcAft>
                          <a:spcPts val="0"/>
                        </a:spcAft>
                      </a:pPr>
                      <a:r>
                        <a:rPr lang="en-US" sz="1200" dirty="0">
                          <a:effectLst/>
                        </a:rPr>
                        <a:t>Exchange of models and a greater transparency in the design work on a regular basis.</a:t>
                      </a:r>
                    </a:p>
                    <a:p>
                      <a:pPr algn="l">
                        <a:spcAft>
                          <a:spcPts val="0"/>
                        </a:spcAft>
                      </a:pPr>
                      <a:r>
                        <a:rPr lang="en-US" sz="1200" dirty="0">
                          <a:effectLst/>
                        </a:rPr>
                        <a:t>Closer collaboration between IK partner and ESS-Lund to verify that requirements are correct and fulfilled.</a:t>
                      </a:r>
                      <a:endParaRPr lang="en-US" sz="1200" dirty="0">
                        <a:effectLst/>
                        <a:latin typeface="Arial" charset="0"/>
                        <a:ea typeface="Times New Roman" charset="0"/>
                        <a:cs typeface="Times New Roman" charset="0"/>
                      </a:endParaRPr>
                    </a:p>
                  </a:txBody>
                  <a:tcPr marL="73061" marR="73061" marT="0" marB="0">
                    <a:solidFill>
                      <a:schemeClr val="accent1">
                        <a:lumMod val="20000"/>
                        <a:lumOff val="80000"/>
                      </a:schemeClr>
                    </a:solid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92966419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ESS Core 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182</TotalTime>
  <Words>616</Words>
  <Application>Microsoft Macintosh PowerPoint</Application>
  <PresentationFormat>Widescreen</PresentationFormat>
  <Paragraphs>72</Paragraphs>
  <Slides>8</Slides>
  <Notes>0</Notes>
  <HiddenSlides>0</HiddenSlides>
  <MMClips>0</MMClips>
  <ScaleCrop>false</ScaleCrop>
  <HeadingPairs>
    <vt:vector size="8" baseType="variant">
      <vt:variant>
        <vt:lpstr>Fonts Used</vt:lpstr>
      </vt:variant>
      <vt:variant>
        <vt:i4>5</vt:i4>
      </vt:variant>
      <vt:variant>
        <vt:lpstr>Theme</vt:lpstr>
      </vt:variant>
      <vt:variant>
        <vt:i4>2</vt:i4>
      </vt:variant>
      <vt:variant>
        <vt:lpstr>Embedded OLE Servers</vt:lpstr>
      </vt:variant>
      <vt:variant>
        <vt:i4>1</vt:i4>
      </vt:variant>
      <vt:variant>
        <vt:lpstr>Slide Titles</vt:lpstr>
      </vt:variant>
      <vt:variant>
        <vt:i4>8</vt:i4>
      </vt:variant>
    </vt:vector>
  </HeadingPairs>
  <TitlesOfParts>
    <vt:vector size="16" baseType="lpstr">
      <vt:lpstr>Arial</vt:lpstr>
      <vt:lpstr>Calibri</vt:lpstr>
      <vt:lpstr>Calibri Light</vt:lpstr>
      <vt:lpstr>Symbol</vt:lpstr>
      <vt:lpstr>Times New Roman</vt:lpstr>
      <vt:lpstr>Office Theme</vt:lpstr>
      <vt:lpstr>ESS Core Powerpoint</vt:lpstr>
      <vt:lpstr>Document</vt:lpstr>
      <vt:lpstr>Critical Design Review  The Proton Beam Window Port Block and Vessel </vt:lpstr>
      <vt:lpstr>Who is Who?</vt:lpstr>
      <vt:lpstr>Phase of Project</vt:lpstr>
      <vt:lpstr>Final Design (per ESS-0037005) </vt:lpstr>
      <vt:lpstr>Committee Charge</vt:lpstr>
      <vt:lpstr>Committee Deliverables</vt:lpstr>
      <vt:lpstr>CDR Committee Report</vt:lpstr>
      <vt:lpstr>Risks</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Phase of Project</dc:title>
  <dc:creator>Mark Anthony</dc:creator>
  <cp:lastModifiedBy>Sara Ghatnekar</cp:lastModifiedBy>
  <cp:revision>31</cp:revision>
  <cp:lastPrinted>2018-05-03T13:08:48Z</cp:lastPrinted>
  <dcterms:created xsi:type="dcterms:W3CDTF">2017-09-18T06:17:39Z</dcterms:created>
  <dcterms:modified xsi:type="dcterms:W3CDTF">2019-07-03T09:43:57Z</dcterms:modified>
</cp:coreProperties>
</file>