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386" r:id="rId3"/>
    <p:sldId id="387" r:id="rId4"/>
    <p:sldId id="369" r:id="rId5"/>
    <p:sldId id="380" r:id="rId6"/>
    <p:sldId id="293" r:id="rId7"/>
    <p:sldId id="381" r:id="rId8"/>
    <p:sldId id="382" r:id="rId9"/>
    <p:sldId id="383" r:id="rId10"/>
    <p:sldId id="384" r:id="rId11"/>
    <p:sldId id="385" r:id="rId12"/>
    <p:sldId id="388" r:id="rId13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8" autoAdjust="0"/>
    <p:restoredTop sz="94656" autoAdjust="0"/>
  </p:normalViewPr>
  <p:slideViewPr>
    <p:cSldViewPr>
      <p:cViewPr varScale="1">
        <p:scale>
          <a:sx n="88" d="100"/>
          <a:sy n="88" d="100"/>
        </p:scale>
        <p:origin x="-1867" y="3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2019-07-03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2019-07-03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2019-07-03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2019-07-03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2019-07-03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2019-07-03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noProof="0" dirty="0" smtClean="0"/>
              <a:t>Design Basis (KFM) for PBW Port block and vessel</a:t>
            </a:r>
            <a:endParaRPr lang="en-GB" sz="40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noProof="0" dirty="0" smtClean="0">
                <a:solidFill>
                  <a:schemeClr val="bg1"/>
                </a:solidFill>
              </a:rPr>
              <a:t>Mikael Möller </a:t>
            </a:r>
          </a:p>
          <a:p>
            <a:r>
              <a:rPr lang="en-GB" sz="2000" noProof="0" dirty="0" smtClean="0">
                <a:solidFill>
                  <a:schemeClr val="bg1"/>
                </a:solidFill>
              </a:rPr>
              <a:t>Structural Engineer, Analysis Section </a:t>
            </a:r>
          </a:p>
          <a:p>
            <a:endParaRPr lang="en-GB" sz="2000" noProof="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r>
              <a:rPr lang="sv-SE" sz="1400" dirty="0" smtClean="0">
                <a:solidFill>
                  <a:srgbClr val="FFFFFF"/>
                </a:solidFill>
              </a:rPr>
              <a:t>2019-07-04</a:t>
            </a:r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Load combinations.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10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99592" y="1844824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And so finally we have the specified load combinations to address.</a:t>
            </a:r>
          </a:p>
          <a:p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endParaRPr lang="sv-SE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sv-SE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sv-SE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52936"/>
            <a:ext cx="6843017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70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Load combinations.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11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99592" y="1844824"/>
            <a:ext cx="74888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As an example: combination D7 in SF3.</a:t>
            </a:r>
          </a:p>
          <a:p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Pressure at temperature + DW are present in all combinations. </a:t>
            </a:r>
          </a:p>
          <a:p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The rest = seismic event triggers a target vessel break, and the nozzle loads include dynamic contributions from seismic.</a:t>
            </a:r>
          </a:p>
          <a:p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endParaRPr lang="sv-SE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endParaRPr lang="sv-SE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sv-SE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sv-SE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63" y="5013176"/>
            <a:ext cx="8667289" cy="6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26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Questions &amp; objections.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73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KFM.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91683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sv-SE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1916832"/>
            <a:ext cx="6848403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714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System parts.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91683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sv-SE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12" y="2157413"/>
            <a:ext cx="7346965" cy="3215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475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Objectives of the KFM.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4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916832"/>
            <a:ext cx="648072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The KFM shall provide all the information that is needed to conduct structural verification of the component. In short, it includes: </a:t>
            </a:r>
          </a:p>
          <a:p>
            <a:pPr marL="285750" indent="-285750">
              <a:buFontTx/>
              <a:buChar char="-"/>
            </a:pPr>
            <a:endParaRPr lang="sv-SE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Applicable code framework. </a:t>
            </a:r>
          </a:p>
          <a:p>
            <a:pPr marL="285750" indent="-285750">
              <a:buFontTx/>
              <a:buChar char="-"/>
            </a:pPr>
            <a:endParaRPr lang="sv-SE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Defining loads to be considered, and giving references to documents where the loads are specified.  </a:t>
            </a:r>
          </a:p>
          <a:p>
            <a:pPr marL="285750" indent="-285750">
              <a:buFontTx/>
              <a:buChar char="-"/>
            </a:pPr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Defining load combinations.</a:t>
            </a:r>
          </a:p>
          <a:p>
            <a:pPr marL="285750" indent="-285750">
              <a:buFontTx/>
              <a:buChar char="-"/>
            </a:pPr>
            <a:endParaRPr lang="sv-SE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sv-SE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sv-SE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82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Applicable code framework.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5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556792"/>
            <a:ext cx="64807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The code framework for safety classified components (MQC1-3) is RCC-MRx. </a:t>
            </a:r>
          </a:p>
          <a:p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For non-classified components, EN 13445 applies.  </a:t>
            </a:r>
          </a:p>
          <a:p>
            <a:endParaRPr lang="sv-SE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Initially, the components were MQC3 and hence the design and analysis were conducted according to RCC-MRx.</a:t>
            </a:r>
          </a:p>
          <a:p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Subsequently, it was changed to MQC4 and the manufacturing will be according to EN 13445. Demonstration of complience to EN 13445 in the analysis parts will be done by a delta-analysis.  </a:t>
            </a:r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endParaRPr lang="sv-SE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endParaRPr lang="sv-SE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sv-SE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98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Load classification.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6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99592" y="1844824"/>
            <a:ext cx="66247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Loads to consider are classified into different levels of operating conditions with respect to their probability of occurence. Different levels = different evaluation criteria.</a:t>
            </a:r>
          </a:p>
          <a:p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In RCC-MRx we have:</a:t>
            </a:r>
          </a:p>
          <a:p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SF1 = Normal operating conditions</a:t>
            </a:r>
          </a:p>
          <a:p>
            <a:pPr marL="342900" indent="-342900">
              <a:buFontTx/>
              <a:buChar char="-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SF2 = Normal operating conditions incidents</a:t>
            </a:r>
          </a:p>
          <a:p>
            <a:pPr marL="342900" indent="-342900">
              <a:buFontTx/>
              <a:buChar char="-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SF3 = Emergency conditions</a:t>
            </a:r>
          </a:p>
          <a:p>
            <a:pPr marL="342900" indent="-342900">
              <a:buFontTx/>
              <a:buChar char="-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SF4 = Highly improbable conditions</a:t>
            </a:r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sv-SE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(The SSM terminology is H1-H4). </a:t>
            </a:r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44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Load classification.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7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99592" y="1844824"/>
            <a:ext cx="54543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In EN 13445 we have:</a:t>
            </a:r>
          </a:p>
          <a:p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Normal operating conditions</a:t>
            </a:r>
          </a:p>
          <a:p>
            <a:pPr marL="342900" indent="-342900">
              <a:buFontTx/>
              <a:buChar char="-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Exceptional operating conditions</a:t>
            </a:r>
          </a:p>
          <a:p>
            <a:pPr marL="342900" indent="-342900">
              <a:buFontTx/>
              <a:buChar char="-"/>
            </a:pPr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It is defined in RCC-MRx that </a:t>
            </a:r>
            <a:r>
              <a:rPr lang="sv-SE" sz="2400" dirty="0">
                <a:solidFill>
                  <a:schemeClr val="bg1">
                    <a:lumMod val="50000"/>
                  </a:schemeClr>
                </a:solidFill>
              </a:rPr>
              <a:t>the following translations are applicable </a:t>
            </a:r>
          </a:p>
          <a:p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SF1 &amp; SF2 = EN 13445 normal</a:t>
            </a:r>
          </a:p>
          <a:p>
            <a:pPr marL="342900" indent="-342900">
              <a:buFontTx/>
              <a:buChar char="-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SF3 &amp; SF4 = EN 13445 exceptional. </a:t>
            </a:r>
          </a:p>
          <a:p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66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Loads to consider (RCC-MRx classification).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8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55576" y="1556792"/>
            <a:ext cx="748883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The following loads need consideration from a radiological release point of view:</a:t>
            </a:r>
          </a:p>
          <a:p>
            <a:pPr marL="342900" indent="-342900">
              <a:buFontTx/>
              <a:buChar char="-"/>
            </a:pPr>
            <a:endParaRPr lang="sv-SE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Design pressure = 1 bar(g) / vaccum at 80C</a:t>
            </a:r>
          </a:p>
          <a:p>
            <a:pPr marL="342900" indent="-342900">
              <a:buFontTx/>
              <a:buChar char="-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Operating pressure = vacuum at 50C</a:t>
            </a:r>
          </a:p>
          <a:p>
            <a:pPr marL="342900" indent="-342900">
              <a:buFontTx/>
              <a:buChar char="-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SF1 nozzle loads</a:t>
            </a:r>
          </a:p>
          <a:p>
            <a:pPr marL="342900" indent="-342900">
              <a:buFontTx/>
              <a:buChar char="-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SF2 nozzle loads</a:t>
            </a:r>
          </a:p>
          <a:p>
            <a:pPr marL="342900" indent="-342900">
              <a:buFontTx/>
              <a:buChar char="-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SF2 maintenance loads</a:t>
            </a:r>
          </a:p>
          <a:p>
            <a:pPr marL="342900" indent="-342900">
              <a:buFontTx/>
              <a:buChar char="-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SF2 seismic </a:t>
            </a: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event</a:t>
            </a:r>
          </a:p>
          <a:p>
            <a:pPr marL="342900" indent="-342900">
              <a:buFontTx/>
              <a:buChar char="-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SF2 beam trips</a:t>
            </a:r>
            <a:endParaRPr lang="sv-SE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SF3 nozzle loads</a:t>
            </a:r>
          </a:p>
          <a:p>
            <a:pPr marL="342900" indent="-342900">
              <a:buFontTx/>
              <a:buChar char="-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SF3 target vessel break, release of inventory = 2 bar(g)</a:t>
            </a:r>
          </a:p>
          <a:p>
            <a:pPr marL="342900" indent="-342900">
              <a:buFontTx/>
              <a:buChar char="-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SF4 nozzle loads</a:t>
            </a:r>
          </a:p>
          <a:p>
            <a:pPr marL="342900" indent="-342900">
              <a:buFontTx/>
              <a:buChar char="-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Dead weight (goes without saying)</a:t>
            </a:r>
          </a:p>
          <a:p>
            <a:pPr marL="342900" indent="-342900">
              <a:buFontTx/>
              <a:buChar char="-"/>
            </a:pPr>
            <a:endParaRPr lang="sv-SE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1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Loads to consider (RCC-MRx classification).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9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99592" y="1844824"/>
            <a:ext cx="74888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The following loads need no consideration from a radiological release point of view:</a:t>
            </a:r>
          </a:p>
          <a:p>
            <a:pPr marL="342900" indent="-342900">
              <a:buFontTx/>
              <a:buChar char="-"/>
            </a:pPr>
            <a:endParaRPr lang="sv-SE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SF3 seismic event. However, from econimical and availability reasons, ESS decided that it shall be included in the requirements anyway.  </a:t>
            </a:r>
          </a:p>
          <a:p>
            <a:pPr marL="342900" indent="-342900">
              <a:buFontTx/>
              <a:buChar char="-"/>
            </a:pPr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SF4 seismic event. However, it shall be analyzed anyway so that ESS are informed about the consequences of such an event.  </a:t>
            </a:r>
          </a:p>
          <a:p>
            <a:pPr marL="342900" indent="-342900">
              <a:buFontTx/>
              <a:buChar char="-"/>
            </a:pPr>
            <a:endParaRPr lang="sv-SE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70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4667</TotalTime>
  <Words>482</Words>
  <Application>Microsoft Office PowerPoint</Application>
  <PresentationFormat>On-screen Show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Design Basis (KFM) for PBW Port block and vessel</vt:lpstr>
      <vt:lpstr>The KFM.</vt:lpstr>
      <vt:lpstr>System parts.</vt:lpstr>
      <vt:lpstr>Objectives of the KFM.</vt:lpstr>
      <vt:lpstr>Applicable code framework.</vt:lpstr>
      <vt:lpstr>Load classification.</vt:lpstr>
      <vt:lpstr>Load classification.</vt:lpstr>
      <vt:lpstr>Loads to consider (RCC-MRx classification).</vt:lpstr>
      <vt:lpstr>Loads to consider (RCC-MRx classification).</vt:lpstr>
      <vt:lpstr>Load combinations.</vt:lpstr>
      <vt:lpstr>Load combinations.</vt:lpstr>
      <vt:lpstr>Questions &amp; objections.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Windows User</cp:lastModifiedBy>
  <cp:revision>317</cp:revision>
  <cp:lastPrinted>2019-07-03T14:27:09Z</cp:lastPrinted>
  <dcterms:created xsi:type="dcterms:W3CDTF">2013-10-29T16:05:10Z</dcterms:created>
  <dcterms:modified xsi:type="dcterms:W3CDTF">2019-07-03T17:37:08Z</dcterms:modified>
</cp:coreProperties>
</file>