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1" r:id="rId4"/>
    <p:sldId id="272" r:id="rId5"/>
    <p:sldId id="273" r:id="rId6"/>
    <p:sldId id="274" r:id="rId7"/>
    <p:sldId id="276" r:id="rId8"/>
    <p:sldId id="275" r:id="rId9"/>
    <p:sldId id="277" r:id="rId10"/>
    <p:sldId id="270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014067"/>
    <a:srgbClr val="014E7D"/>
    <a:srgbClr val="013657"/>
    <a:srgbClr val="01456F"/>
    <a:srgbClr val="014B79"/>
    <a:srgbClr val="0937C9"/>
    <a:srgbClr val="002774"/>
    <a:srgbClr val="929A4A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899" autoAdjust="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F82D1-A560-4FA0-8228-EF8708BE8ACB}" type="datetime1">
              <a:rPr lang="es-ES" smtClean="0"/>
              <a:t>03/07/2019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26AD-3174-4DF4-8BFC-44717E8A8536}" type="datetime1">
              <a:rPr lang="es-ES" smtClean="0"/>
              <a:pPr/>
              <a:t>03/07/2019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8187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21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245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7956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398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4859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332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6846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5425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732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arcador de posición de imagen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Subtítulo 2" title="Subtítulo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dirty="0"/>
              <a:t>HAGA CLIC PARA EDITAR EL ESTILO DE SUBTÍTULO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Subtítulo 2" title="Subtítulo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dirty="0"/>
              <a:t>HAGA CLIC PARA EDITAR EL ESTILO DE SUBTÍTULO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9" name="Triángulo rectángulo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ítulo 1" title="Título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101" name="Marcador de texto 2" title="Subtítulo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elogramo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Franj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5" name="Cuadro de texto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 </a:t>
            </a:r>
          </a:p>
        </p:txBody>
      </p:sp>
      <p:sp>
        <p:nvSpPr>
          <p:cNvPr id="29" name="Marcador de contenido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Franj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5" name="Cuadro de texto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 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5" name="Marcador de posición de contenido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Franj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5" name="Cuadro de texto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 </a:t>
            </a:r>
          </a:p>
        </p:txBody>
      </p:sp>
      <p:sp>
        <p:nvSpPr>
          <p:cNvPr id="18" name="Marcador de texto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es-ES" noProof="0"/>
              <a:t>Editar los estilos de texto del patrón</a:t>
            </a:r>
          </a:p>
        </p:txBody>
      </p:sp>
      <p:sp>
        <p:nvSpPr>
          <p:cNvPr id="20" name="Marcador de posición de texto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21" name="Marcador de posición de contenido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Marcador de posición de contenido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texto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texto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12" name="Marcador de posición de imagen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Cuadro de texto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Franja diagonal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elogramo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30" name="Paralelogramo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Agregue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1" name="Cuadro de texto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Franja diagonal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31" name="Paralelogramo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Agregue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9" name="Triángulo rectángulo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ítulo 1" title="Título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101" name="Marcador de texto 2" title="Subtítulo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arcador de posición de imagen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elogramo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l text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 title="Viñeta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Triángulo rectángulo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 title="Subtítulo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 dirty="0"/>
              <a:t>HAGA CLIC PARA EL ESTILO DE SUBTÍTULO</a:t>
            </a:r>
          </a:p>
        </p:txBody>
      </p:sp>
      <p:sp>
        <p:nvSpPr>
          <p:cNvPr id="2" name="Título 1" title="Título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editar </a:t>
            </a:r>
            <a:br>
              <a:rPr lang="es-ES" noProof="0" dirty="0"/>
            </a:br>
            <a:r>
              <a:rPr lang="es-ES" noProof="0" dirty="0"/>
              <a:t>Estilo de título del patrón </a:t>
            </a:r>
          </a:p>
        </p:txBody>
      </p:sp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ángulo rectángulo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" name="Marcador de contenido 2" title="Viñeta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 title="Subtítulo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 dirty="0"/>
              <a:t>HAGA CLIC PARA EL ESTILO DE SUBTÍTULO</a:t>
            </a:r>
          </a:p>
        </p:txBody>
      </p:sp>
      <p:sp>
        <p:nvSpPr>
          <p:cNvPr id="19" name="Título 1" title="Título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editar </a:t>
            </a:r>
            <a:br>
              <a:rPr lang="es-ES" noProof="0" dirty="0"/>
            </a:br>
            <a:r>
              <a:rPr lang="es-ES" noProof="0" dirty="0"/>
              <a:t>Estilo de título del patrón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5" name="Cuadro de texto 14">
            <a:extLst>
              <a:ext uri="{FF2B5EF4-FFF2-40B4-BE49-F238E27FC236}">
                <a16:creationId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 con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Franj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18" name="Marcador de contenido 3" title="Viñeta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es-ES" noProof="0"/>
              <a:t>Editar los estilos de texto del patrón</a:t>
            </a:r>
          </a:p>
          <a:p>
            <a:pPr lvl="1" rtl="0">
              <a:buClr>
                <a:schemeClr val="accent2"/>
              </a:buClr>
            </a:pPr>
            <a:r>
              <a:rPr lang="es-ES" noProof="0"/>
              <a:t>Segundo nivel</a:t>
            </a:r>
          </a:p>
          <a:p>
            <a:pPr lvl="2" rtl="0">
              <a:buClr>
                <a:schemeClr val="accent2"/>
              </a:buClr>
            </a:pPr>
            <a:r>
              <a:rPr lang="es-ES" noProof="0"/>
              <a:t>Tercer nivel</a:t>
            </a:r>
          </a:p>
          <a:p>
            <a:pPr lvl="3" rtl="0">
              <a:buClr>
                <a:schemeClr val="accent2"/>
              </a:buClr>
            </a:pPr>
            <a:r>
              <a:rPr lang="es-ES" noProof="0"/>
              <a:t>Cuarto nivel</a:t>
            </a:r>
          </a:p>
          <a:p>
            <a:pPr lvl="4" rtl="0">
              <a:buClr>
                <a:schemeClr val="accent2"/>
              </a:buClr>
            </a:pPr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9" name="Marcador de posición de texto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20" name="Marcador de contenido 5" title="Viñeta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es-ES" noProof="0"/>
              <a:t>Editar los estilos de texto del patrón</a:t>
            </a:r>
          </a:p>
          <a:p>
            <a:pPr lvl="1" rtl="0">
              <a:buClr>
                <a:schemeClr val="accent2"/>
              </a:buClr>
            </a:pPr>
            <a:r>
              <a:rPr lang="es-ES" noProof="0"/>
              <a:t>Segundo nivel</a:t>
            </a:r>
          </a:p>
          <a:p>
            <a:pPr lvl="2" rtl="0">
              <a:buClr>
                <a:schemeClr val="accent2"/>
              </a:buClr>
            </a:pPr>
            <a:r>
              <a:rPr lang="es-ES" noProof="0"/>
              <a:t>Tercer nivel</a:t>
            </a:r>
          </a:p>
          <a:p>
            <a:pPr lvl="3" rtl="0">
              <a:buClr>
                <a:schemeClr val="accent2"/>
              </a:buClr>
            </a:pPr>
            <a:r>
              <a:rPr lang="es-ES" noProof="0"/>
              <a:t>Cuarto nivel</a:t>
            </a:r>
          </a:p>
          <a:p>
            <a:pPr lvl="4" rtl="0">
              <a:buClr>
                <a:schemeClr val="accent2"/>
              </a:buClr>
            </a:pPr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Marcador de texto 4" title="Subtítulo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 dirty="0"/>
              <a:t>HAGA CLIC PARA EL ESTILO DE SUBTÍTULO</a:t>
            </a:r>
          </a:p>
        </p:txBody>
      </p:sp>
      <p:sp>
        <p:nvSpPr>
          <p:cNvPr id="25" name="Cuadro de texto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>
            <a:extLst>
              <a:ext uri="{FF2B5EF4-FFF2-40B4-BE49-F238E27FC236}">
                <a16:creationId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Cuadro de texto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Franja diagonal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elogramo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33" name="Paralelogramo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0" dirty="0"/>
          </a:p>
        </p:txBody>
      </p:sp>
      <p:sp>
        <p:nvSpPr>
          <p:cNvPr id="34" name="Marcador de texto 4" title="Subtítulo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 dirty="0"/>
              <a:t>HAGA CLIC PARA EL ESTILO DE SUBTÍTULO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Agregue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Título 1" title="Título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 dirty="0"/>
              <a:t>Texto aquí</a:t>
            </a:r>
          </a:p>
        </p:txBody>
      </p:sp>
      <p:sp>
        <p:nvSpPr>
          <p:cNvPr id="20" name="Marcador de posición de gráfico 2" title="Gráfico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es-ES" noProof="0"/>
              <a:t>Haga clic en el icono para agregar un gráfico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Cuadro de texto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E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Franja diagonal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37" name="Marcador de texto 4" title="Subtítulo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 dirty="0"/>
              <a:t>HAGA CLIC PARA EL ESTILO DE SUBTÍTULO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Agregue un pie de página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Título 1" title="Título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 </a:t>
            </a:r>
          </a:p>
        </p:txBody>
      </p:sp>
      <p:sp>
        <p:nvSpPr>
          <p:cNvPr id="15" name="Marcador de posición de título 11" title="Tabla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Haga clic en el icono para agregar una tabla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grafí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5" name="Marcador de posición de imagen 31" title="Imagen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0" dirty="0"/>
              <a:t>Inserte o arrastre y coloque una imagen aquí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 title="Título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leyenda aquí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chas 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es-ES" noProof="0" dirty="0"/>
              <a:t>Nombre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es-ES" noProof="0" dirty="0"/>
              <a:t>Número de teléfono</a:t>
            </a:r>
          </a:p>
        </p:txBody>
      </p:sp>
      <p:sp>
        <p:nvSpPr>
          <p:cNvPr id="11" name="Marcador de texto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es-ES" noProof="0" dirty="0"/>
              <a:t>Correo electrónico 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es-ES" noProof="0" dirty="0"/>
              <a:t>Sitio web de la empresa</a:t>
            </a:r>
          </a:p>
        </p:txBody>
      </p:sp>
      <p:sp>
        <p:nvSpPr>
          <p:cNvPr id="14" name="Forma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s-ES" noProof="0" dirty="0"/>
          </a:p>
        </p:txBody>
      </p:sp>
      <p:sp>
        <p:nvSpPr>
          <p:cNvPr id="15" name="Forma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s-ES" noProof="0" dirty="0"/>
          </a:p>
        </p:txBody>
      </p:sp>
      <p:sp>
        <p:nvSpPr>
          <p:cNvPr id="19" name="Forma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s-ES" noProof="0" dirty="0"/>
          </a:p>
        </p:txBody>
      </p:sp>
      <p:sp>
        <p:nvSpPr>
          <p:cNvPr id="20" name="Forma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s-ES" noProof="0" dirty="0"/>
          </a:p>
        </p:txBody>
      </p:sp>
      <p:sp>
        <p:nvSpPr>
          <p:cNvPr id="21" name="Triángulo rectángulo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arcador de posición de imagen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9" name="Marcador de título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s-ES/article/edit-a-presentation-ff353d37-742a-4aa8-8bdd-6b1f488127a2?ui=es-ES&amp;rs=es-ES&amp;ad=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go.microsoft.com/fwlink/?linkid=2006808&amp;clcid=0x40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Deposition</a:t>
            </a:r>
            <a:r>
              <a:rPr lang="es-ES" dirty="0"/>
              <a:t> at </a:t>
            </a:r>
            <a:r>
              <a:rPr lang="es-ES" dirty="0" err="1"/>
              <a:t>the</a:t>
            </a:r>
            <a:r>
              <a:rPr lang="es-ES" dirty="0"/>
              <a:t> Port Block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5721" y="3853033"/>
            <a:ext cx="4854339" cy="1257574"/>
          </a:xfrm>
        </p:spPr>
        <p:txBody>
          <a:bodyPr rtlCol="0"/>
          <a:lstStyle/>
          <a:p>
            <a:pPr rtl="0"/>
            <a:r>
              <a:rPr lang="es-ES" dirty="0"/>
              <a:t>Miguel Magán</a:t>
            </a:r>
          </a:p>
        </p:txBody>
      </p:sp>
      <p:pic>
        <p:nvPicPr>
          <p:cNvPr id="1028" name="Picture 4" descr="logo_web">
            <a:extLst>
              <a:ext uri="{FF2B5EF4-FFF2-40B4-BE49-F238E27FC236}">
                <a16:creationId xmlns:a16="http://schemas.microsoft.com/office/drawing/2014/main" id="{71C32F2A-ADA5-4B61-8BF6-A63BB505B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84" y="1555511"/>
            <a:ext cx="4653190" cy="18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Home">
            <a:extLst>
              <a:ext uri="{FF2B5EF4-FFF2-40B4-BE49-F238E27FC236}">
                <a16:creationId xmlns:a16="http://schemas.microsoft.com/office/drawing/2014/main" id="{23BDCD97-7232-4A50-B5C4-DB2E62A424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6" name="Picture 12" descr="Resultado de imagen de european spallation source">
            <a:extLst>
              <a:ext uri="{FF2B5EF4-FFF2-40B4-BE49-F238E27FC236}">
                <a16:creationId xmlns:a16="http://schemas.microsoft.com/office/drawing/2014/main" id="{8F2774DD-B6FD-4896-B5C0-42BFDDB3F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413" y="3662185"/>
            <a:ext cx="4468861" cy="240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Personalizar esta plantilla</a:t>
            </a:r>
          </a:p>
        </p:txBody>
      </p:sp>
      <p:sp>
        <p:nvSpPr>
          <p:cNvPr id="8" name="Cuadro de texto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3" y="2459504"/>
            <a:ext cx="9096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ES" sz="6000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Comentarios e instrucciones de edición de plantilla</a:t>
            </a:r>
            <a:endParaRPr lang="es-ES" sz="6000" u="sng" dirty="0">
              <a:solidFill>
                <a:schemeClr val="bg1"/>
              </a:solidFill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992BF91-1CA4-4DA0-9289-475AF6F142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896081"/>
            <a:ext cx="5074292" cy="1215566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err="1">
                <a:solidFill>
                  <a:schemeClr val="tx1"/>
                </a:solidFill>
              </a:rPr>
              <a:t>Aims</a:t>
            </a:r>
            <a:r>
              <a:rPr lang="es-ES" dirty="0">
                <a:solidFill>
                  <a:schemeClr val="tx1"/>
                </a:solidFill>
              </a:rPr>
              <a:t> and </a:t>
            </a:r>
            <a:r>
              <a:rPr lang="es-ES" dirty="0" err="1">
                <a:solidFill>
                  <a:schemeClr val="tx1"/>
                </a:solidFill>
              </a:rPr>
              <a:t>Requirements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7830744" cy="3112234"/>
          </a:xfrm>
        </p:spPr>
        <p:txBody>
          <a:bodyPr rtlCol="0">
            <a:normAutofit/>
          </a:bodyPr>
          <a:lstStyle/>
          <a:p>
            <a:pPr lvl="0" rtl="0"/>
            <a:r>
              <a:rPr lang="es-ES" dirty="0" err="1"/>
              <a:t>Obtain</a:t>
            </a:r>
            <a:r>
              <a:rPr lang="es-ES" dirty="0"/>
              <a:t> a </a:t>
            </a:r>
            <a:r>
              <a:rPr lang="es-ES" dirty="0" err="1"/>
              <a:t>representative</a:t>
            </a:r>
            <a:r>
              <a:rPr lang="es-ES" dirty="0"/>
              <a:t> </a:t>
            </a:r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deposition</a:t>
            </a:r>
            <a:r>
              <a:rPr lang="es-ES" dirty="0"/>
              <a:t> </a:t>
            </a:r>
            <a:r>
              <a:rPr lang="es-ES" dirty="0" err="1"/>
              <a:t>map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PB.</a:t>
            </a:r>
          </a:p>
          <a:p>
            <a:pPr lvl="0" rtl="0"/>
            <a:r>
              <a:rPr lang="es-ES" dirty="0" err="1"/>
              <a:t>Realistic</a:t>
            </a:r>
            <a:r>
              <a:rPr lang="es-ES" dirty="0"/>
              <a:t>: </a:t>
            </a:r>
            <a:r>
              <a:rPr lang="es-ES" dirty="0" err="1"/>
              <a:t>Avoid</a:t>
            </a:r>
            <a:r>
              <a:rPr lang="es-ES" dirty="0"/>
              <a:t> </a:t>
            </a:r>
            <a:r>
              <a:rPr lang="es-ES" dirty="0" err="1"/>
              <a:t>oversimplification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Will lead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needless</a:t>
            </a:r>
            <a:r>
              <a:rPr lang="es-ES" dirty="0"/>
              <a:t> </a:t>
            </a:r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complications</a:t>
            </a:r>
            <a:r>
              <a:rPr lang="es-ES" dirty="0"/>
              <a:t>. </a:t>
            </a:r>
          </a:p>
          <a:p>
            <a:pPr lvl="0" rtl="0"/>
            <a:r>
              <a:rPr lang="es-ES" dirty="0" err="1"/>
              <a:t>Reliable</a:t>
            </a:r>
            <a:r>
              <a:rPr lang="es-ES" dirty="0"/>
              <a:t>: </a:t>
            </a:r>
            <a:r>
              <a:rPr lang="es-ES" dirty="0" err="1"/>
              <a:t>Ensure</a:t>
            </a:r>
            <a:r>
              <a:rPr lang="es-ES" dirty="0"/>
              <a:t> </a:t>
            </a:r>
            <a:r>
              <a:rPr lang="es-ES" dirty="0" err="1"/>
              <a:t>goodness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and </a:t>
            </a:r>
            <a:r>
              <a:rPr lang="es-ES" dirty="0" err="1"/>
              <a:t>solutions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.</a:t>
            </a:r>
          </a:p>
          <a:p>
            <a:pPr lvl="0" rtl="0"/>
            <a:r>
              <a:rPr lang="es-ES" dirty="0"/>
              <a:t>Easy </a:t>
            </a:r>
            <a:r>
              <a:rPr lang="es-ES" dirty="0" err="1"/>
              <a:t>to</a:t>
            </a:r>
            <a:r>
              <a:rPr lang="es-ES" dirty="0"/>
              <a:t> use, </a:t>
            </a:r>
            <a:r>
              <a:rPr lang="es-ES" dirty="0" err="1"/>
              <a:t>import</a:t>
            </a:r>
            <a:r>
              <a:rPr lang="es-ES" dirty="0"/>
              <a:t> and </a:t>
            </a:r>
            <a:r>
              <a:rPr lang="es-ES" dirty="0" err="1"/>
              <a:t>update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FEM </a:t>
            </a:r>
            <a:r>
              <a:rPr lang="es-ES" dirty="0" err="1"/>
              <a:t>analyst</a:t>
            </a:r>
            <a:r>
              <a:rPr lang="es-ES" dirty="0"/>
              <a:t>. 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708" y="1452673"/>
            <a:ext cx="5074292" cy="1215566"/>
          </a:xfrm>
        </p:spPr>
        <p:txBody>
          <a:bodyPr rtlCol="0">
            <a:normAutofit/>
          </a:bodyPr>
          <a:lstStyle/>
          <a:p>
            <a:pPr rtl="0"/>
            <a:r>
              <a:rPr lang="es-ES" dirty="0">
                <a:solidFill>
                  <a:schemeClr val="tx1"/>
                </a:solidFill>
              </a:rPr>
              <a:t>Tools and </a:t>
            </a:r>
            <a:r>
              <a:rPr lang="es-ES" dirty="0" err="1">
                <a:solidFill>
                  <a:schemeClr val="tx1"/>
                </a:solidFill>
              </a:rPr>
              <a:t>methods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426678"/>
            <a:ext cx="8003022" cy="3112234"/>
          </a:xfrm>
        </p:spPr>
        <p:txBody>
          <a:bodyPr rtlCol="0">
            <a:normAutofit/>
          </a:bodyPr>
          <a:lstStyle/>
          <a:p>
            <a:pPr lvl="0" rtl="0"/>
            <a:r>
              <a:rPr lang="es-ES" sz="2800" b="1" dirty="0" err="1"/>
              <a:t>Code</a:t>
            </a:r>
            <a:r>
              <a:rPr lang="es-ES" sz="2800" b="1" dirty="0"/>
              <a:t> </a:t>
            </a:r>
            <a:r>
              <a:rPr lang="es-ES" sz="2800" b="1" dirty="0" err="1"/>
              <a:t>of</a:t>
            </a:r>
            <a:r>
              <a:rPr lang="es-ES" sz="2800" b="1" dirty="0"/>
              <a:t> </a:t>
            </a:r>
            <a:r>
              <a:rPr lang="es-ES" sz="2800" b="1" dirty="0" err="1"/>
              <a:t>choice</a:t>
            </a:r>
            <a:r>
              <a:rPr lang="es-ES" sz="2800" dirty="0"/>
              <a:t>: MCNP6.2 </a:t>
            </a:r>
            <a:r>
              <a:rPr lang="es-ES" sz="2800" dirty="0" err="1"/>
              <a:t>with</a:t>
            </a:r>
            <a:r>
              <a:rPr lang="es-ES" sz="2800" dirty="0"/>
              <a:t> ENDF-B/VII </a:t>
            </a:r>
            <a:r>
              <a:rPr lang="es-ES" sz="2800" dirty="0" err="1"/>
              <a:t>libraries</a:t>
            </a:r>
            <a:r>
              <a:rPr lang="es-ES" sz="2800" dirty="0"/>
              <a:t>,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Target </a:t>
            </a:r>
            <a:r>
              <a:rPr lang="es-ES" sz="2800" dirty="0" err="1"/>
              <a:t>Station</a:t>
            </a:r>
            <a:r>
              <a:rPr lang="es-ES" sz="2800" dirty="0"/>
              <a:t> V3.1 </a:t>
            </a:r>
            <a:r>
              <a:rPr lang="es-ES" sz="2800" dirty="0" err="1"/>
              <a:t>model</a:t>
            </a:r>
            <a:r>
              <a:rPr lang="es-ES" sz="2800" dirty="0"/>
              <a:t> as a base </a:t>
            </a:r>
            <a:r>
              <a:rPr lang="es-ES" sz="2800" dirty="0" err="1"/>
              <a:t>start</a:t>
            </a:r>
            <a:r>
              <a:rPr lang="es-ES" sz="2800" dirty="0"/>
              <a:t>.</a:t>
            </a:r>
          </a:p>
          <a:p>
            <a:pPr lvl="0" rtl="0"/>
            <a:r>
              <a:rPr lang="es-ES" sz="2800" b="1" dirty="0" err="1"/>
              <a:t>Other</a:t>
            </a:r>
            <a:r>
              <a:rPr lang="es-ES" sz="2800" b="1" dirty="0"/>
              <a:t> </a:t>
            </a:r>
            <a:r>
              <a:rPr lang="es-ES" sz="2800" b="1" dirty="0" err="1"/>
              <a:t>tools</a:t>
            </a:r>
            <a:r>
              <a:rPr lang="es-ES" sz="2800" dirty="0"/>
              <a:t>: </a:t>
            </a:r>
            <a:r>
              <a:rPr lang="es-ES" sz="2800" dirty="0" err="1"/>
              <a:t>SuperMC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create</a:t>
            </a:r>
            <a:r>
              <a:rPr lang="es-ES" sz="2800" dirty="0"/>
              <a:t> MCNP </a:t>
            </a:r>
            <a:r>
              <a:rPr lang="es-ES" sz="2800" dirty="0" err="1"/>
              <a:t>model</a:t>
            </a:r>
            <a:r>
              <a:rPr lang="es-ES" sz="2800" dirty="0"/>
              <a:t>, CATIA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perform</a:t>
            </a:r>
            <a:r>
              <a:rPr lang="es-ES" sz="2800" dirty="0"/>
              <a:t> </a:t>
            </a:r>
            <a:r>
              <a:rPr lang="es-ES" sz="2800" dirty="0" err="1"/>
              <a:t>previous</a:t>
            </a:r>
            <a:r>
              <a:rPr lang="es-ES" sz="2800" dirty="0"/>
              <a:t> </a:t>
            </a:r>
            <a:r>
              <a:rPr lang="es-ES" sz="2800" dirty="0" err="1"/>
              <a:t>simplifications</a:t>
            </a:r>
            <a:r>
              <a:rPr lang="es-ES" sz="2800" dirty="0"/>
              <a:t>, </a:t>
            </a:r>
            <a:r>
              <a:rPr lang="es-ES" sz="2800" dirty="0" err="1"/>
              <a:t>Paraview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visualize</a:t>
            </a:r>
            <a:r>
              <a:rPr lang="es-ES" sz="2800" dirty="0"/>
              <a:t> </a:t>
            </a:r>
            <a:r>
              <a:rPr lang="es-ES" sz="2800" dirty="0" err="1"/>
              <a:t>results</a:t>
            </a:r>
            <a:r>
              <a:rPr lang="es-ES" sz="2800" dirty="0"/>
              <a:t>. </a:t>
            </a:r>
          </a:p>
          <a:p>
            <a:pPr lvl="0" rtl="0"/>
            <a:r>
              <a:rPr lang="es-ES" sz="2800" b="1" dirty="0" err="1"/>
              <a:t>Simplification</a:t>
            </a:r>
            <a:r>
              <a:rPr lang="es-ES" sz="2800" dirty="0"/>
              <a:t>: </a:t>
            </a:r>
            <a:r>
              <a:rPr lang="es-ES" sz="2800" dirty="0" err="1"/>
              <a:t>Blanking</a:t>
            </a:r>
            <a:r>
              <a:rPr lang="es-ES" sz="2800" dirty="0"/>
              <a:t> </a:t>
            </a:r>
            <a:r>
              <a:rPr lang="es-ES" sz="2800" dirty="0" err="1"/>
              <a:t>out</a:t>
            </a:r>
            <a:r>
              <a:rPr lang="es-ES" sz="2800" dirty="0"/>
              <a:t> (Zero </a:t>
            </a:r>
            <a:r>
              <a:rPr lang="es-ES" sz="2800" dirty="0" err="1"/>
              <a:t>importance</a:t>
            </a:r>
            <a:r>
              <a:rPr lang="es-ES" sz="2800" dirty="0"/>
              <a:t>) </a:t>
            </a:r>
            <a:r>
              <a:rPr lang="es-ES" sz="2800" dirty="0" err="1"/>
              <a:t>of</a:t>
            </a:r>
            <a:r>
              <a:rPr lang="es-ES" sz="2800" dirty="0"/>
              <a:t> targets,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reasons</a:t>
            </a:r>
            <a:r>
              <a:rPr lang="es-ES" sz="2800" dirty="0"/>
              <a:t> </a:t>
            </a:r>
            <a:r>
              <a:rPr lang="es-ES" sz="2800" dirty="0" err="1"/>
              <a:t>that</a:t>
            </a:r>
            <a:r>
              <a:rPr lang="es-ES" sz="2800" dirty="0"/>
              <a:t> </a:t>
            </a:r>
            <a:r>
              <a:rPr lang="es-ES" sz="2800" dirty="0" err="1"/>
              <a:t>we</a:t>
            </a:r>
            <a:r>
              <a:rPr lang="es-ES" sz="2800" dirty="0"/>
              <a:t> Will </a:t>
            </a:r>
            <a:r>
              <a:rPr lang="es-ES" sz="2800" dirty="0" err="1"/>
              <a:t>see</a:t>
            </a:r>
            <a:r>
              <a:rPr lang="es-ES" sz="2800" dirty="0"/>
              <a:t>. 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513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708" y="1452673"/>
            <a:ext cx="5074292" cy="1215566"/>
          </a:xfrm>
        </p:spPr>
        <p:txBody>
          <a:bodyPr rtlCol="0">
            <a:normAutofit/>
          </a:bodyPr>
          <a:lstStyle/>
          <a:p>
            <a:pPr rtl="0"/>
            <a:r>
              <a:rPr lang="es-ES" dirty="0" err="1">
                <a:solidFill>
                  <a:schemeClr val="tx1"/>
                </a:solidFill>
              </a:rPr>
              <a:t>Geometry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modelling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7" y="3426678"/>
            <a:ext cx="6147719" cy="3112234"/>
          </a:xfrm>
        </p:spPr>
        <p:txBody>
          <a:bodyPr rtlCol="0">
            <a:normAutofit lnSpcReduction="10000"/>
          </a:bodyPr>
          <a:lstStyle/>
          <a:p>
            <a:pPr lvl="0" rtl="0"/>
            <a:r>
              <a:rPr lang="es-ES" sz="2800" b="1" dirty="0"/>
              <a:t>Bolt </a:t>
            </a:r>
            <a:r>
              <a:rPr lang="es-ES" sz="2800" b="1" dirty="0" err="1"/>
              <a:t>holes</a:t>
            </a:r>
            <a:r>
              <a:rPr lang="es-ES" sz="2800" b="1" dirty="0"/>
              <a:t>, </a:t>
            </a:r>
            <a:r>
              <a:rPr lang="es-ES" sz="2800" b="1" dirty="0" err="1"/>
              <a:t>chamfers</a:t>
            </a:r>
            <a:r>
              <a:rPr lang="es-ES" sz="2800" b="1" dirty="0"/>
              <a:t>, etc. </a:t>
            </a:r>
            <a:r>
              <a:rPr lang="es-ES" sz="2800" dirty="0" err="1"/>
              <a:t>Were</a:t>
            </a:r>
            <a:r>
              <a:rPr lang="es-ES" sz="2800" dirty="0"/>
              <a:t> removed </a:t>
            </a:r>
            <a:r>
              <a:rPr lang="es-ES" sz="2800" dirty="0" err="1"/>
              <a:t>to</a:t>
            </a:r>
            <a:r>
              <a:rPr lang="es-ES" sz="2800" dirty="0"/>
              <a:t> créate a </a:t>
            </a:r>
            <a:r>
              <a:rPr lang="es-ES" sz="2800" dirty="0" err="1"/>
              <a:t>simplified</a:t>
            </a:r>
            <a:r>
              <a:rPr lang="es-ES" sz="2800" dirty="0"/>
              <a:t> </a:t>
            </a:r>
            <a:r>
              <a:rPr lang="es-ES" sz="2800" dirty="0" err="1"/>
              <a:t>model</a:t>
            </a:r>
            <a:r>
              <a:rPr lang="es-ES" sz="2800" dirty="0"/>
              <a:t>. </a:t>
            </a:r>
          </a:p>
          <a:p>
            <a:pPr lvl="0" rtl="0"/>
            <a:r>
              <a:rPr lang="es-ES" sz="2800" b="1" dirty="0" err="1"/>
              <a:t>Void</a:t>
            </a:r>
            <a:r>
              <a:rPr lang="es-ES" sz="2800" b="1" dirty="0"/>
              <a:t> </a:t>
            </a:r>
            <a:r>
              <a:rPr lang="es-ES" sz="2800" b="1" dirty="0" err="1"/>
              <a:t>cells</a:t>
            </a:r>
            <a:r>
              <a:rPr lang="es-ES" sz="2800" dirty="0"/>
              <a:t>: </a:t>
            </a:r>
            <a:r>
              <a:rPr lang="es-ES" sz="2800" dirty="0" err="1"/>
              <a:t>Created</a:t>
            </a:r>
            <a:r>
              <a:rPr lang="es-ES" sz="2800" dirty="0"/>
              <a:t> </a:t>
            </a:r>
            <a:r>
              <a:rPr lang="es-ES" sz="2800" dirty="0" err="1"/>
              <a:t>by</a:t>
            </a:r>
            <a:r>
              <a:rPr lang="es-ES" sz="2800" dirty="0"/>
              <a:t> </a:t>
            </a:r>
            <a:r>
              <a:rPr lang="es-ES" sz="2800" dirty="0" err="1"/>
              <a:t>complement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existing</a:t>
            </a:r>
            <a:r>
              <a:rPr lang="es-ES" sz="2800" dirty="0"/>
              <a:t> </a:t>
            </a:r>
            <a:r>
              <a:rPr lang="es-ES" sz="2800" dirty="0" err="1"/>
              <a:t>cells</a:t>
            </a:r>
            <a:r>
              <a:rPr lang="es-ES" sz="2800" dirty="0"/>
              <a:t>,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avoid</a:t>
            </a:r>
            <a:r>
              <a:rPr lang="es-ES" sz="2800" dirty="0"/>
              <a:t> </a:t>
            </a:r>
            <a:r>
              <a:rPr lang="es-ES" sz="2800" dirty="0" err="1"/>
              <a:t>relying</a:t>
            </a:r>
            <a:r>
              <a:rPr lang="es-ES" sz="2800" dirty="0"/>
              <a:t> </a:t>
            </a:r>
            <a:r>
              <a:rPr lang="es-ES" sz="2800" dirty="0" err="1"/>
              <a:t>on</a:t>
            </a:r>
            <a:r>
              <a:rPr lang="es-ES" sz="2800" dirty="0"/>
              <a:t> </a:t>
            </a:r>
            <a:r>
              <a:rPr lang="es-ES" sz="2800" dirty="0" err="1"/>
              <a:t>SuperMC</a:t>
            </a:r>
            <a:r>
              <a:rPr lang="es-ES" sz="2800" dirty="0"/>
              <a:t> </a:t>
            </a:r>
            <a:r>
              <a:rPr lang="es-ES" sz="2800" dirty="0" err="1"/>
              <a:t>methods</a:t>
            </a:r>
            <a:r>
              <a:rPr lang="es-ES" sz="2800" dirty="0"/>
              <a:t>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void</a:t>
            </a:r>
            <a:r>
              <a:rPr lang="es-ES" sz="2800" dirty="0"/>
              <a:t> </a:t>
            </a:r>
            <a:r>
              <a:rPr lang="es-ES" sz="2800" dirty="0" err="1"/>
              <a:t>modelling</a:t>
            </a:r>
            <a:r>
              <a:rPr lang="es-ES" sz="2800" dirty="0"/>
              <a:t>.</a:t>
            </a:r>
          </a:p>
          <a:p>
            <a:pPr lvl="0" rtl="0"/>
            <a:r>
              <a:rPr lang="es-ES" sz="2800" b="1" dirty="0"/>
              <a:t>PBW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integrated</a:t>
            </a:r>
            <a:r>
              <a:rPr lang="es-ES" sz="2800" dirty="0"/>
              <a:t> </a:t>
            </a:r>
            <a:r>
              <a:rPr lang="es-ES" sz="2800" dirty="0" err="1"/>
              <a:t>into</a:t>
            </a:r>
            <a:r>
              <a:rPr lang="es-ES" sz="2800" dirty="0"/>
              <a:t> </a:t>
            </a:r>
            <a:r>
              <a:rPr lang="es-ES" sz="2800" dirty="0" err="1"/>
              <a:t>this</a:t>
            </a:r>
            <a:r>
              <a:rPr lang="es-ES" sz="2800" dirty="0"/>
              <a:t> </a:t>
            </a:r>
            <a:r>
              <a:rPr lang="es-ES" sz="2800" dirty="0" err="1"/>
              <a:t>model</a:t>
            </a:r>
            <a:r>
              <a:rPr lang="es-ES" sz="2800" dirty="0"/>
              <a:t>, as </a:t>
            </a:r>
            <a:r>
              <a:rPr lang="es-ES" sz="2800" dirty="0" err="1"/>
              <a:t>it</a:t>
            </a:r>
            <a:r>
              <a:rPr lang="es-ES" sz="2800" dirty="0"/>
              <a:t> has a </a:t>
            </a:r>
            <a:r>
              <a:rPr lang="es-ES" sz="2800" dirty="0" err="1"/>
              <a:t>major</a:t>
            </a:r>
            <a:r>
              <a:rPr lang="es-ES" sz="2800" dirty="0"/>
              <a:t> </a:t>
            </a:r>
            <a:r>
              <a:rPr lang="es-ES" sz="2800" dirty="0" err="1"/>
              <a:t>influence</a:t>
            </a:r>
            <a:r>
              <a:rPr lang="es-ES" sz="2800" dirty="0"/>
              <a:t>.  CP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added</a:t>
            </a:r>
            <a:r>
              <a:rPr lang="es-ES" sz="2800" dirty="0"/>
              <a:t> </a:t>
            </a:r>
            <a:r>
              <a:rPr lang="es-ES" sz="2800" dirty="0" err="1"/>
              <a:t>later</a:t>
            </a:r>
            <a:r>
              <a:rPr lang="es-ES" sz="2800" dirty="0"/>
              <a:t>.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4</a:t>
            </a:fld>
            <a:endParaRPr lang="es-ES" dirty="0"/>
          </a:p>
        </p:txBody>
      </p:sp>
      <p:pic>
        <p:nvPicPr>
          <p:cNvPr id="6" name="Imagen2">
            <a:extLst>
              <a:ext uri="{FF2B5EF4-FFF2-40B4-BE49-F238E27FC236}">
                <a16:creationId xmlns:a16="http://schemas.microsoft.com/office/drawing/2014/main" id="{FC65D312-E1FC-4FF9-82CE-20A6E9757E5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679096" y="2284730"/>
            <a:ext cx="5309870" cy="407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9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7" y="1200881"/>
            <a:ext cx="5074292" cy="1215566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err="1">
                <a:solidFill>
                  <a:schemeClr val="tx1"/>
                </a:solidFill>
              </a:rPr>
              <a:t>Standalone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model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creation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30" y="2471192"/>
            <a:ext cx="5508395" cy="3981161"/>
          </a:xfrm>
        </p:spPr>
        <p:txBody>
          <a:bodyPr rtlCol="0">
            <a:normAutofit fontScale="92500" lnSpcReduction="10000"/>
          </a:bodyPr>
          <a:lstStyle/>
          <a:p>
            <a:pPr lvl="0" rtl="0"/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all</a:t>
            </a:r>
            <a:r>
              <a:rPr lang="es-ES" sz="2800" dirty="0"/>
              <a:t> </a:t>
            </a:r>
            <a:r>
              <a:rPr lang="es-ES" sz="2800" dirty="0" err="1"/>
              <a:t>that</a:t>
            </a:r>
            <a:r>
              <a:rPr lang="es-ES" sz="2800" dirty="0"/>
              <a:t> </a:t>
            </a:r>
            <a:r>
              <a:rPr lang="es-ES" sz="2800" dirty="0" err="1"/>
              <a:t>information</a:t>
            </a:r>
            <a:r>
              <a:rPr lang="es-ES" sz="2800" dirty="0"/>
              <a:t>, a </a:t>
            </a:r>
            <a:r>
              <a:rPr lang="es-ES" sz="2800" dirty="0" err="1"/>
              <a:t>standalone</a:t>
            </a:r>
            <a:r>
              <a:rPr lang="es-ES" sz="2800" dirty="0"/>
              <a:t> </a:t>
            </a:r>
            <a:r>
              <a:rPr lang="es-ES" sz="2800" dirty="0" err="1"/>
              <a:t>model</a:t>
            </a:r>
            <a:r>
              <a:rPr lang="es-ES" sz="2800" dirty="0"/>
              <a:t> </a:t>
            </a:r>
            <a:r>
              <a:rPr lang="es-ES" sz="2800" dirty="0" err="1"/>
              <a:t>containing</a:t>
            </a:r>
            <a:r>
              <a:rPr lang="es-ES" sz="2800" dirty="0"/>
              <a:t> </a:t>
            </a:r>
            <a:r>
              <a:rPr lang="es-ES" sz="2800" dirty="0" err="1"/>
              <a:t>just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Port Block “in a box” </a:t>
            </a:r>
            <a:r>
              <a:rPr lang="es-ES" sz="2800" dirty="0" err="1"/>
              <a:t>was</a:t>
            </a:r>
            <a:r>
              <a:rPr lang="es-ES" sz="2800" dirty="0"/>
              <a:t> </a:t>
            </a:r>
            <a:r>
              <a:rPr lang="es-ES" sz="2800" dirty="0" err="1"/>
              <a:t>created</a:t>
            </a:r>
            <a:r>
              <a:rPr lang="es-ES" sz="2800" dirty="0"/>
              <a:t>. </a:t>
            </a:r>
            <a:r>
              <a:rPr lang="es-ES" sz="2800" dirty="0" err="1"/>
              <a:t>This</a:t>
            </a:r>
            <a:r>
              <a:rPr lang="es-ES" sz="2800" dirty="0"/>
              <a:t> </a:t>
            </a:r>
            <a:r>
              <a:rPr lang="es-ES" sz="2800" dirty="0" err="1"/>
              <a:t>allows</a:t>
            </a:r>
            <a:r>
              <a:rPr lang="es-ES" sz="2800" dirty="0"/>
              <a:t> </a:t>
            </a:r>
            <a:r>
              <a:rPr lang="es-ES" sz="2800" dirty="0" err="1"/>
              <a:t>us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check</a:t>
            </a:r>
            <a:r>
              <a:rPr lang="es-ES" sz="2800" dirty="0"/>
              <a:t> and </a:t>
            </a:r>
            <a:r>
              <a:rPr lang="es-ES" sz="2800" dirty="0" err="1"/>
              <a:t>manually</a:t>
            </a:r>
            <a:r>
              <a:rPr lang="es-ES" sz="2800" dirty="0"/>
              <a:t> </a:t>
            </a:r>
            <a:r>
              <a:rPr lang="es-ES" sz="2800" dirty="0" err="1"/>
              <a:t>fix</a:t>
            </a:r>
            <a:r>
              <a:rPr lang="es-ES" sz="2800" dirty="0"/>
              <a:t> </a:t>
            </a:r>
            <a:r>
              <a:rPr lang="es-ES" sz="2800" dirty="0" err="1"/>
              <a:t>flaws</a:t>
            </a:r>
            <a:r>
              <a:rPr lang="es-ES" sz="2800" dirty="0"/>
              <a:t>. A </a:t>
            </a:r>
            <a:r>
              <a:rPr lang="es-ES" sz="2800" dirty="0" err="1"/>
              <a:t>cloud</a:t>
            </a:r>
            <a:r>
              <a:rPr lang="es-ES" sz="2800" dirty="0"/>
              <a:t> </a:t>
            </a:r>
            <a:r>
              <a:rPr lang="es-ES" sz="2800" dirty="0" err="1"/>
              <a:t>source</a:t>
            </a:r>
            <a:r>
              <a:rPr lang="es-ES" sz="2800" dirty="0"/>
              <a:t> </a:t>
            </a:r>
            <a:r>
              <a:rPr lang="es-ES" sz="2800" dirty="0" err="1"/>
              <a:t>was</a:t>
            </a:r>
            <a:r>
              <a:rPr lang="es-ES" sz="2800" dirty="0"/>
              <a:t> run, and </a:t>
            </a:r>
            <a:r>
              <a:rPr lang="es-ES" sz="2800" dirty="0" err="1"/>
              <a:t>eventually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model</a:t>
            </a:r>
            <a:r>
              <a:rPr lang="es-ES" sz="2800" dirty="0"/>
              <a:t> </a:t>
            </a:r>
            <a:r>
              <a:rPr lang="es-ES" sz="2800" dirty="0" err="1"/>
              <a:t>had</a:t>
            </a:r>
            <a:r>
              <a:rPr lang="es-ES" sz="2800" dirty="0"/>
              <a:t> no </a:t>
            </a:r>
            <a:r>
              <a:rPr lang="es-ES" sz="2800" dirty="0" err="1"/>
              <a:t>geometry</a:t>
            </a:r>
            <a:r>
              <a:rPr lang="es-ES" sz="2800" dirty="0"/>
              <a:t> </a:t>
            </a:r>
            <a:r>
              <a:rPr lang="es-ES" sz="2800" dirty="0" err="1"/>
              <a:t>failures</a:t>
            </a:r>
            <a:r>
              <a:rPr lang="es-ES" sz="2800" dirty="0"/>
              <a:t> in 1E8 </a:t>
            </a:r>
            <a:r>
              <a:rPr lang="es-ES" sz="2800" dirty="0" err="1"/>
              <a:t>source</a:t>
            </a:r>
            <a:r>
              <a:rPr lang="es-ES" sz="2800" dirty="0"/>
              <a:t> </a:t>
            </a:r>
            <a:r>
              <a:rPr lang="es-ES" sz="2800" dirty="0" err="1"/>
              <a:t>particles</a:t>
            </a:r>
            <a:r>
              <a:rPr lang="es-ES" sz="2800" dirty="0"/>
              <a:t>. </a:t>
            </a:r>
          </a:p>
          <a:p>
            <a:pPr lvl="0" rtl="0"/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connecting</a:t>
            </a:r>
            <a:r>
              <a:rPr lang="es-ES" sz="2800" dirty="0"/>
              <a:t> pipe </a:t>
            </a:r>
            <a:r>
              <a:rPr lang="es-ES" sz="2800" dirty="0" err="1"/>
              <a:t>was</a:t>
            </a:r>
            <a:r>
              <a:rPr lang="es-ES" sz="2800" dirty="0"/>
              <a:t> </a:t>
            </a:r>
            <a:r>
              <a:rPr lang="es-ES" sz="2800" dirty="0" err="1"/>
              <a:t>later</a:t>
            </a:r>
            <a:r>
              <a:rPr lang="es-ES" sz="2800" dirty="0"/>
              <a:t> </a:t>
            </a:r>
            <a:r>
              <a:rPr lang="es-ES" sz="2800" dirty="0" err="1"/>
              <a:t>added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bellow</a:t>
            </a:r>
            <a:r>
              <a:rPr lang="es-ES" sz="2800" dirty="0"/>
              <a:t> </a:t>
            </a:r>
            <a:r>
              <a:rPr lang="es-ES" sz="2800" dirty="0" err="1"/>
              <a:t>represented</a:t>
            </a:r>
            <a:r>
              <a:rPr lang="es-ES" sz="2800" dirty="0"/>
              <a:t> as a </a:t>
            </a:r>
            <a:r>
              <a:rPr lang="es-ES" sz="2800" dirty="0" err="1"/>
              <a:t>bounding</a:t>
            </a:r>
            <a:r>
              <a:rPr lang="es-ES" sz="2800" dirty="0"/>
              <a:t> </a:t>
            </a:r>
            <a:r>
              <a:rPr lang="es-ES" sz="2800" dirty="0" err="1"/>
              <a:t>boc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reduced</a:t>
            </a:r>
            <a:r>
              <a:rPr lang="es-ES" sz="2800" dirty="0"/>
              <a:t> </a:t>
            </a:r>
            <a:r>
              <a:rPr lang="es-ES" sz="2800" dirty="0" err="1"/>
              <a:t>density</a:t>
            </a:r>
            <a:r>
              <a:rPr lang="es-ES" sz="2800" dirty="0"/>
              <a:t>. 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5</a:t>
            </a:fld>
            <a:endParaRPr lang="es-ES" dirty="0"/>
          </a:p>
        </p:txBody>
      </p:sp>
      <p:pic>
        <p:nvPicPr>
          <p:cNvPr id="8" name="Imagen4">
            <a:extLst>
              <a:ext uri="{FF2B5EF4-FFF2-40B4-BE49-F238E27FC236}">
                <a16:creationId xmlns:a16="http://schemas.microsoft.com/office/drawing/2014/main" id="{0A27571C-36B4-44BE-A96E-916DE4D3ABF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268276" y="2325498"/>
            <a:ext cx="5791198" cy="398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5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178" y="844890"/>
            <a:ext cx="5074292" cy="1215566"/>
          </a:xfrm>
        </p:spPr>
        <p:txBody>
          <a:bodyPr rtlCol="0">
            <a:normAutofit/>
          </a:bodyPr>
          <a:lstStyle/>
          <a:p>
            <a:pPr rtl="0"/>
            <a:r>
              <a:rPr lang="es-ES" dirty="0">
                <a:solidFill>
                  <a:schemeClr val="tx1"/>
                </a:solidFill>
              </a:rPr>
              <a:t>Target </a:t>
            </a:r>
            <a:r>
              <a:rPr lang="es-ES" dirty="0" err="1">
                <a:solidFill>
                  <a:schemeClr val="tx1"/>
                </a:solidFill>
              </a:rPr>
              <a:t>blankout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38" y="2241823"/>
            <a:ext cx="8321075" cy="3933160"/>
          </a:xfrm>
        </p:spPr>
        <p:txBody>
          <a:bodyPr rtlCol="0">
            <a:normAutofit/>
          </a:bodyPr>
          <a:lstStyle/>
          <a:p>
            <a:pPr lvl="0" rtl="0"/>
            <a:r>
              <a:rPr lang="es-ES" dirty="0" err="1"/>
              <a:t>Computationally</a:t>
            </a:r>
            <a:r>
              <a:rPr lang="es-ES" dirty="0"/>
              <a:t> </a:t>
            </a:r>
            <a:r>
              <a:rPr lang="es-ES" dirty="0" err="1"/>
              <a:t>speaking</a:t>
            </a:r>
            <a:r>
              <a:rPr lang="es-ES" dirty="0"/>
              <a:t>, </a:t>
            </a:r>
            <a:r>
              <a:rPr lang="es-ES" dirty="0" err="1"/>
              <a:t>particles</a:t>
            </a:r>
            <a:r>
              <a:rPr lang="es-ES" dirty="0"/>
              <a:t> </a:t>
            </a:r>
            <a:r>
              <a:rPr lang="es-ES" dirty="0" err="1"/>
              <a:t>hitting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target are </a:t>
            </a:r>
            <a:r>
              <a:rPr lang="es-ES" dirty="0" err="1"/>
              <a:t>very</a:t>
            </a:r>
            <a:r>
              <a:rPr lang="es-ES" dirty="0"/>
              <a:t> </a:t>
            </a:r>
            <a:r>
              <a:rPr lang="es-ES" dirty="0" err="1"/>
              <a:t>costly</a:t>
            </a:r>
            <a:r>
              <a:rPr lang="es-ES" dirty="0"/>
              <a:t>, as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spallation</a:t>
            </a:r>
            <a:r>
              <a:rPr lang="es-ES" dirty="0"/>
              <a:t> </a:t>
            </a:r>
            <a:r>
              <a:rPr lang="es-ES" dirty="0" err="1"/>
              <a:t>process</a:t>
            </a:r>
            <a:r>
              <a:rPr lang="es-ES" dirty="0"/>
              <a:t> are </a:t>
            </a:r>
            <a:r>
              <a:rPr lang="es-ES" dirty="0" err="1"/>
              <a:t>slow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calculate</a:t>
            </a:r>
            <a:r>
              <a:rPr lang="es-ES" dirty="0"/>
              <a:t> and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minimal</a:t>
            </a:r>
            <a:r>
              <a:rPr lang="es-ES" dirty="0"/>
              <a:t> </a:t>
            </a:r>
            <a:r>
              <a:rPr lang="es-ES" dirty="0" err="1"/>
              <a:t>probabilities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reach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área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interest</a:t>
            </a:r>
            <a:r>
              <a:rPr lang="es-ES" dirty="0"/>
              <a:t>.</a:t>
            </a:r>
          </a:p>
          <a:p>
            <a:pPr lvl="0" rtl="0"/>
            <a:r>
              <a:rPr lang="es-ES" dirty="0" err="1"/>
              <a:t>On</a:t>
            </a:r>
            <a:r>
              <a:rPr lang="es-ES" dirty="0"/>
              <a:t> top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,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particles</a:t>
            </a:r>
            <a:r>
              <a:rPr lang="es-ES" dirty="0"/>
              <a:t> are </a:t>
            </a:r>
            <a:r>
              <a:rPr lang="es-ES" dirty="0" err="1"/>
              <a:t>actually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overwhelming</a:t>
            </a:r>
            <a:r>
              <a:rPr lang="es-ES" dirty="0"/>
              <a:t> </a:t>
            </a:r>
            <a:r>
              <a:rPr lang="es-ES" dirty="0" err="1"/>
              <a:t>majority</a:t>
            </a:r>
            <a:r>
              <a:rPr lang="es-ES" dirty="0"/>
              <a:t>. </a:t>
            </a:r>
          </a:p>
          <a:p>
            <a:pPr lvl="0" rtl="0"/>
            <a:r>
              <a:rPr lang="es-ES" dirty="0" err="1"/>
              <a:t>Thus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decided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compare a full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particles</a:t>
            </a:r>
            <a:r>
              <a:rPr lang="es-ES" dirty="0"/>
              <a:t> </a:t>
            </a:r>
            <a:r>
              <a:rPr lang="es-ES" dirty="0" err="1"/>
              <a:t>hitting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target are </a:t>
            </a:r>
            <a:r>
              <a:rPr lang="es-ES" dirty="0" err="1"/>
              <a:t>lost</a:t>
            </a:r>
            <a:r>
              <a:rPr lang="es-ES" dirty="0"/>
              <a:t>.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6</a:t>
            </a:fld>
            <a:endParaRPr lang="es-E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2A2EA2-B484-4A67-9BD7-1A3291553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25344"/>
              </p:ext>
            </p:extLst>
          </p:nvPr>
        </p:nvGraphicFramePr>
        <p:xfrm>
          <a:off x="993913" y="5146040"/>
          <a:ext cx="8176592" cy="1210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261">
                  <a:extLst>
                    <a:ext uri="{9D8B030D-6E8A-4147-A177-3AD203B41FA5}">
                      <a16:colId xmlns:a16="http://schemas.microsoft.com/office/drawing/2014/main" val="1812685428"/>
                    </a:ext>
                  </a:extLst>
                </a:gridCol>
                <a:gridCol w="1096625">
                  <a:extLst>
                    <a:ext uri="{9D8B030D-6E8A-4147-A177-3AD203B41FA5}">
                      <a16:colId xmlns:a16="http://schemas.microsoft.com/office/drawing/2014/main" val="560165026"/>
                    </a:ext>
                  </a:extLst>
                </a:gridCol>
                <a:gridCol w="1102749">
                  <a:extLst>
                    <a:ext uri="{9D8B030D-6E8A-4147-A177-3AD203B41FA5}">
                      <a16:colId xmlns:a16="http://schemas.microsoft.com/office/drawing/2014/main" val="2964551516"/>
                    </a:ext>
                  </a:extLst>
                </a:gridCol>
                <a:gridCol w="1124009">
                  <a:extLst>
                    <a:ext uri="{9D8B030D-6E8A-4147-A177-3AD203B41FA5}">
                      <a16:colId xmlns:a16="http://schemas.microsoft.com/office/drawing/2014/main" val="3325740941"/>
                    </a:ext>
                  </a:extLst>
                </a:gridCol>
                <a:gridCol w="1526439">
                  <a:extLst>
                    <a:ext uri="{9D8B030D-6E8A-4147-A177-3AD203B41FA5}">
                      <a16:colId xmlns:a16="http://schemas.microsoft.com/office/drawing/2014/main" val="3510977186"/>
                    </a:ext>
                  </a:extLst>
                </a:gridCol>
                <a:gridCol w="931509">
                  <a:extLst>
                    <a:ext uri="{9D8B030D-6E8A-4147-A177-3AD203B41FA5}">
                      <a16:colId xmlns:a16="http://schemas.microsoft.com/office/drawing/2014/main" val="20731965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0170" indent="90170" algn="ctr"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Location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71755" indent="90170" algn="ctr"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Inner C. pipe [W]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71755" indent="90170" algn="ctr"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C. Pipe cooling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71755" indent="90170" algn="ctr"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C. Pipe cover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71755" indent="90170" algn="ctr"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Bellow</a:t>
                      </a:r>
                      <a:endParaRPr lang="es-ES" sz="1600" dirty="0">
                        <a:effectLst/>
                      </a:endParaRPr>
                    </a:p>
                    <a:p>
                      <a:pPr marL="71755" indent="90170" algn="ctr"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(convolutions)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71755" indent="90170" algn="ctr">
                        <a:spcAft>
                          <a:spcPts val="200"/>
                        </a:spcAft>
                      </a:pPr>
                      <a:r>
                        <a:rPr lang="en-US" sz="1600" dirty="0" err="1">
                          <a:effectLst/>
                        </a:rPr>
                        <a:t>Expan</a:t>
                      </a:r>
                      <a:r>
                        <a:rPr lang="en-US" sz="1600" dirty="0">
                          <a:effectLst/>
                        </a:rPr>
                        <a:t>. pipe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543740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Full model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</a:rPr>
                        <a:t>372,8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</a:rPr>
                        <a:t>139,3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>
                          <a:effectLst/>
                        </a:rPr>
                        <a:t>144,4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</a:rPr>
                        <a:t>44,6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>
                          <a:effectLst/>
                        </a:rPr>
                        <a:t>101,7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642663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</a:rPr>
                        <a:t>0 imp target model 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</a:rPr>
                        <a:t>372,2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>
                          <a:effectLst/>
                        </a:rPr>
                        <a:t>140,5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>
                          <a:effectLst/>
                        </a:rPr>
                        <a:t>143,1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</a:rPr>
                        <a:t>44,8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90170" indent="90170" algn="just"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</a:rPr>
                        <a:t>105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2365000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47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178" y="844890"/>
            <a:ext cx="5074292" cy="1215566"/>
          </a:xfrm>
        </p:spPr>
        <p:txBody>
          <a:bodyPr rtlCol="0">
            <a:normAutofit/>
          </a:bodyPr>
          <a:lstStyle/>
          <a:p>
            <a:pPr rtl="0"/>
            <a:r>
              <a:rPr lang="es-ES" dirty="0" err="1">
                <a:solidFill>
                  <a:schemeClr val="tx1"/>
                </a:solidFill>
              </a:rPr>
              <a:t>Model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setup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38" y="2241823"/>
            <a:ext cx="8321075" cy="3933160"/>
          </a:xfrm>
        </p:spPr>
        <p:txBody>
          <a:bodyPr rtlCol="0">
            <a:normAutofit lnSpcReduction="10000"/>
          </a:bodyPr>
          <a:lstStyle/>
          <a:p>
            <a:pPr lvl="0" rtl="0"/>
            <a:r>
              <a:rPr lang="es-ES" dirty="0" err="1"/>
              <a:t>Design</a:t>
            </a:r>
            <a:r>
              <a:rPr lang="es-ES" dirty="0"/>
              <a:t> </a:t>
            </a:r>
            <a:r>
              <a:rPr lang="es-ES" dirty="0" err="1"/>
              <a:t>beam</a:t>
            </a:r>
            <a:r>
              <a:rPr lang="es-ES" dirty="0"/>
              <a:t> at 5.2MW</a:t>
            </a:r>
          </a:p>
          <a:p>
            <a:pPr lvl="0" rtl="0"/>
            <a:r>
              <a:rPr lang="es-ES" dirty="0"/>
              <a:t>Full array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particles</a:t>
            </a:r>
            <a:r>
              <a:rPr lang="es-ES" dirty="0"/>
              <a:t> (</a:t>
            </a:r>
            <a:r>
              <a:rPr lang="es-ES" dirty="0" err="1"/>
              <a:t>importantly</a:t>
            </a:r>
            <a:r>
              <a:rPr lang="es-ES" dirty="0"/>
              <a:t>, </a:t>
            </a:r>
            <a:r>
              <a:rPr lang="es-ES" dirty="0" err="1"/>
              <a:t>electrons</a:t>
            </a:r>
            <a:r>
              <a:rPr lang="es-ES" dirty="0"/>
              <a:t>!)</a:t>
            </a:r>
          </a:p>
          <a:p>
            <a:pPr lvl="0" rtl="0"/>
            <a:r>
              <a:rPr lang="es-ES" dirty="0" err="1"/>
              <a:t>Electron</a:t>
            </a:r>
            <a:r>
              <a:rPr lang="es-ES" dirty="0"/>
              <a:t> </a:t>
            </a:r>
            <a:r>
              <a:rPr lang="es-ES" dirty="0" err="1"/>
              <a:t>knock-on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 </a:t>
            </a:r>
            <a:r>
              <a:rPr lang="es-ES" dirty="0" err="1"/>
              <a:t>sampling</a:t>
            </a:r>
            <a:r>
              <a:rPr lang="es-ES" dirty="0"/>
              <a:t> at 0.1. </a:t>
            </a:r>
          </a:p>
          <a:p>
            <a:pPr lvl="0" rtl="0"/>
            <a:r>
              <a:rPr lang="es-ES" dirty="0" err="1"/>
              <a:t>Photon</a:t>
            </a:r>
            <a:r>
              <a:rPr lang="es-ES" dirty="0"/>
              <a:t> </a:t>
            </a:r>
            <a:r>
              <a:rPr lang="es-ES" dirty="0" err="1"/>
              <a:t>induced</a:t>
            </a:r>
            <a:r>
              <a:rPr lang="es-ES" dirty="0"/>
              <a:t> </a:t>
            </a:r>
            <a:r>
              <a:rPr lang="es-ES" dirty="0" err="1"/>
              <a:t>secondary</a:t>
            </a:r>
            <a:r>
              <a:rPr lang="es-ES" dirty="0"/>
              <a:t> </a:t>
            </a:r>
            <a:r>
              <a:rPr lang="es-ES" dirty="0" err="1"/>
              <a:t>electrons</a:t>
            </a:r>
            <a:r>
              <a:rPr lang="es-ES" dirty="0"/>
              <a:t> can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sampled</a:t>
            </a:r>
            <a:r>
              <a:rPr lang="es-ES" dirty="0"/>
              <a:t>!! (</a:t>
            </a:r>
            <a:r>
              <a:rPr lang="es-ES" dirty="0" err="1"/>
              <a:t>see</a:t>
            </a:r>
            <a:r>
              <a:rPr lang="es-ES" dirty="0"/>
              <a:t> art39260 in </a:t>
            </a:r>
            <a:r>
              <a:rPr lang="es-ES" dirty="0" err="1"/>
              <a:t>Release</a:t>
            </a:r>
            <a:r>
              <a:rPr lang="es-ES" dirty="0"/>
              <a:t> Notes)</a:t>
            </a:r>
          </a:p>
          <a:p>
            <a:pPr lvl="0" rtl="0"/>
            <a:r>
              <a:rPr lang="es-ES" dirty="0" err="1"/>
              <a:t>Type</a:t>
            </a:r>
            <a:r>
              <a:rPr lang="es-ES" dirty="0"/>
              <a:t> 3 TMESH </a:t>
            </a:r>
            <a:r>
              <a:rPr lang="es-ES" dirty="0" err="1"/>
              <a:t>tallies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spatial</a:t>
            </a:r>
            <a:r>
              <a:rPr lang="es-ES" dirty="0"/>
              <a:t> </a:t>
            </a:r>
            <a:r>
              <a:rPr lang="es-ES" dirty="0" err="1"/>
              <a:t>distribution</a:t>
            </a:r>
            <a:r>
              <a:rPr lang="es-ES" dirty="0"/>
              <a:t>.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connecting</a:t>
            </a:r>
            <a:r>
              <a:rPr lang="es-ES" dirty="0"/>
              <a:t> pipe, </a:t>
            </a:r>
            <a:r>
              <a:rPr lang="es-ES" dirty="0" err="1"/>
              <a:t>heat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normalized</a:t>
            </a:r>
            <a:r>
              <a:rPr lang="es-ES" dirty="0"/>
              <a:t> per </a:t>
            </a:r>
            <a:r>
              <a:rPr lang="es-ES" dirty="0" err="1"/>
              <a:t>weight</a:t>
            </a:r>
            <a:r>
              <a:rPr lang="es-ES" dirty="0"/>
              <a:t>.</a:t>
            </a:r>
          </a:p>
          <a:p>
            <a:pPr lvl="0" rtl="0"/>
            <a:r>
              <a:rPr lang="es-ES" dirty="0"/>
              <a:t>+F6 </a:t>
            </a:r>
            <a:r>
              <a:rPr lang="es-ES" dirty="0" err="1"/>
              <a:t>tallies</a:t>
            </a:r>
            <a:r>
              <a:rPr lang="es-ES" dirty="0"/>
              <a:t>  </a:t>
            </a:r>
            <a:r>
              <a:rPr lang="es-ES" dirty="0" err="1"/>
              <a:t>were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track</a:t>
            </a:r>
            <a:r>
              <a:rPr lang="es-ES" dirty="0"/>
              <a:t> total </a:t>
            </a:r>
            <a:r>
              <a:rPr lang="es-ES" dirty="0" err="1"/>
              <a:t>heat</a:t>
            </a:r>
            <a:r>
              <a:rPr lang="es-ES" dirty="0"/>
              <a:t>.</a:t>
            </a:r>
          </a:p>
          <a:p>
            <a:pPr lvl="0" rtl="0"/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aim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total </a:t>
            </a:r>
            <a:r>
              <a:rPr lang="es-ES" dirty="0" err="1"/>
              <a:t>heat</a:t>
            </a:r>
            <a:r>
              <a:rPr lang="es-ES" dirty="0"/>
              <a:t> </a:t>
            </a:r>
            <a:r>
              <a:rPr lang="es-ES" dirty="0" err="1"/>
              <a:t>uncertainty</a:t>
            </a:r>
            <a:r>
              <a:rPr lang="es-ES" dirty="0"/>
              <a:t> </a:t>
            </a:r>
            <a:r>
              <a:rPr lang="es-ES" dirty="0" err="1"/>
              <a:t>below</a:t>
            </a:r>
            <a:r>
              <a:rPr lang="es-ES" dirty="0"/>
              <a:t> 1% and </a:t>
            </a:r>
            <a:r>
              <a:rPr lang="es-ES" dirty="0" err="1"/>
              <a:t>mesh</a:t>
            </a:r>
            <a:r>
              <a:rPr lang="es-ES" dirty="0"/>
              <a:t> </a:t>
            </a:r>
            <a:r>
              <a:rPr lang="es-ES" dirty="0" err="1"/>
              <a:t>uncertainty</a:t>
            </a:r>
            <a:r>
              <a:rPr lang="es-ES" dirty="0"/>
              <a:t> </a:t>
            </a:r>
            <a:r>
              <a:rPr lang="es-ES" dirty="0" err="1"/>
              <a:t>below</a:t>
            </a:r>
            <a:r>
              <a:rPr lang="es-ES" dirty="0"/>
              <a:t> 10% in </a:t>
            </a:r>
            <a:r>
              <a:rPr lang="es-ES" dirty="0" err="1"/>
              <a:t>the</a:t>
            </a:r>
            <a:r>
              <a:rPr lang="es-ES" dirty="0"/>
              <a:t> “</a:t>
            </a:r>
            <a:r>
              <a:rPr lang="es-ES" dirty="0" err="1"/>
              <a:t>hot</a:t>
            </a:r>
            <a:r>
              <a:rPr lang="es-ES" dirty="0"/>
              <a:t>” </a:t>
            </a:r>
            <a:r>
              <a:rPr lang="es-ES" dirty="0" err="1"/>
              <a:t>regions</a:t>
            </a:r>
            <a:r>
              <a:rPr lang="es-ES" dirty="0"/>
              <a:t>. 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80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25" y="180360"/>
            <a:ext cx="5074292" cy="669074"/>
          </a:xfrm>
        </p:spPr>
        <p:txBody>
          <a:bodyPr rtlCol="0">
            <a:normAutofit/>
          </a:bodyPr>
          <a:lstStyle/>
          <a:p>
            <a:pPr rtl="0"/>
            <a:r>
              <a:rPr lang="es-ES" dirty="0" err="1">
                <a:solidFill>
                  <a:srgbClr val="C00000"/>
                </a:solidFill>
              </a:rPr>
              <a:t>Result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overview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38" y="2241823"/>
            <a:ext cx="3099719" cy="3933160"/>
          </a:xfrm>
        </p:spPr>
        <p:txBody>
          <a:bodyPr rtlCol="0">
            <a:normAutofit/>
          </a:bodyPr>
          <a:lstStyle/>
          <a:p>
            <a:pPr lvl="0" rtl="0"/>
            <a:r>
              <a:rPr lang="es-ES" b="1" dirty="0"/>
              <a:t>Total PB </a:t>
            </a:r>
            <a:r>
              <a:rPr lang="es-ES" b="1" dirty="0" err="1"/>
              <a:t>Heat</a:t>
            </a:r>
            <a:r>
              <a:rPr lang="es-ES" b="1" dirty="0"/>
              <a:t>: 2.3kW</a:t>
            </a:r>
            <a:r>
              <a:rPr lang="es-ES" dirty="0"/>
              <a:t>.</a:t>
            </a:r>
          </a:p>
          <a:p>
            <a:pPr lvl="0" rtl="0"/>
            <a:r>
              <a:rPr lang="es-ES" dirty="0"/>
              <a:t>PBW </a:t>
            </a:r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, (</a:t>
            </a:r>
            <a:r>
              <a:rPr lang="es-ES" dirty="0" err="1"/>
              <a:t>nor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PBW, </a:t>
            </a:r>
            <a:r>
              <a:rPr lang="es-ES" dirty="0" err="1"/>
              <a:t>actually</a:t>
            </a:r>
            <a:r>
              <a:rPr lang="es-ES" dirty="0"/>
              <a:t>).</a:t>
            </a:r>
          </a:p>
          <a:p>
            <a:pPr lvl="0" rtl="0"/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result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C. Pipe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replaced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a </a:t>
            </a:r>
            <a:r>
              <a:rPr lang="es-ES" dirty="0" err="1"/>
              <a:t>tailored</a:t>
            </a:r>
            <a:r>
              <a:rPr lang="es-ES" dirty="0"/>
              <a:t> </a:t>
            </a:r>
            <a:r>
              <a:rPr lang="es-ES" dirty="0" err="1"/>
              <a:t>cylindrical</a:t>
            </a:r>
            <a:r>
              <a:rPr lang="es-ES" dirty="0"/>
              <a:t> </a:t>
            </a:r>
            <a:r>
              <a:rPr lang="es-ES" dirty="0" err="1"/>
              <a:t>tally</a:t>
            </a:r>
            <a:r>
              <a:rPr lang="es-ES"/>
              <a:t>. </a:t>
            </a:r>
            <a:endParaRPr lang="es-ES" dirty="0"/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8</a:t>
            </a:fld>
            <a:endParaRPr lang="es-ES" dirty="0"/>
          </a:p>
        </p:txBody>
      </p:sp>
      <p:pic>
        <p:nvPicPr>
          <p:cNvPr id="9" name="Imagen8">
            <a:extLst>
              <a:ext uri="{FF2B5EF4-FFF2-40B4-BE49-F238E27FC236}">
                <a16:creationId xmlns:a16="http://schemas.microsoft.com/office/drawing/2014/main" id="{6AF971BE-CD2D-48C7-A0A1-5D9B0E54BE2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88904" y="1033670"/>
            <a:ext cx="8097079" cy="568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3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325" y="180360"/>
            <a:ext cx="5074292" cy="669074"/>
          </a:xfrm>
        </p:spPr>
        <p:txBody>
          <a:bodyPr rtlCol="0">
            <a:normAutofit/>
          </a:bodyPr>
          <a:lstStyle/>
          <a:p>
            <a:pPr rtl="0"/>
            <a:r>
              <a:rPr lang="es-ES" dirty="0" err="1">
                <a:solidFill>
                  <a:srgbClr val="C00000"/>
                </a:solidFill>
              </a:rPr>
              <a:t>Result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overview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38" y="2241823"/>
            <a:ext cx="8153297" cy="446254"/>
          </a:xfrm>
        </p:spPr>
        <p:txBody>
          <a:bodyPr rtlCol="0">
            <a:normAutofit fontScale="40000" lnSpcReduction="20000"/>
          </a:bodyPr>
          <a:lstStyle/>
          <a:p>
            <a:pPr lvl="0" rtl="0"/>
            <a:r>
              <a:rPr lang="es-ES" b="1" dirty="0"/>
              <a:t>Total PB </a:t>
            </a:r>
            <a:r>
              <a:rPr lang="es-ES" b="1" dirty="0" err="1"/>
              <a:t>Heat</a:t>
            </a:r>
            <a:r>
              <a:rPr lang="es-ES" b="1" dirty="0"/>
              <a:t>: 2.3kW</a:t>
            </a:r>
            <a:r>
              <a:rPr lang="es-ES" dirty="0"/>
              <a:t>.</a:t>
            </a:r>
          </a:p>
          <a:p>
            <a:pPr lvl="0" rtl="0"/>
            <a:r>
              <a:rPr lang="es-ES" dirty="0"/>
              <a:t>PBW </a:t>
            </a:r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, (</a:t>
            </a:r>
            <a:r>
              <a:rPr lang="es-ES" dirty="0" err="1"/>
              <a:t>nor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PBW, </a:t>
            </a:r>
            <a:r>
              <a:rPr lang="es-ES" dirty="0" err="1"/>
              <a:t>actually</a:t>
            </a:r>
            <a:r>
              <a:rPr lang="es-ES" dirty="0"/>
              <a:t>) </a:t>
            </a:r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Agregar un 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es-ES" smtClean="0"/>
              <a:pPr rtl="0"/>
              <a:t>9</a:t>
            </a:fld>
            <a:endParaRPr lang="es-ES" dirty="0"/>
          </a:p>
        </p:txBody>
      </p:sp>
      <p:pic>
        <p:nvPicPr>
          <p:cNvPr id="8" name="Imagen9">
            <a:extLst>
              <a:ext uri="{FF2B5EF4-FFF2-40B4-BE49-F238E27FC236}">
                <a16:creationId xmlns:a16="http://schemas.microsoft.com/office/drawing/2014/main" id="{DDF55ED5-45F1-45EC-96E1-EB85FD380EC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03583" y="1630017"/>
            <a:ext cx="11013501" cy="490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31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32_TF89027928" id="{3C3A0F49-CA1F-4DCD-B5AA-4114E36E4969}" vid="{3D1BA8EB-B4D4-4C84-85E1-16C2834E6AC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hexágono oscura</Template>
  <TotalTime>0</TotalTime>
  <Words>574</Words>
  <Application>Microsoft Office PowerPoint</Application>
  <PresentationFormat>Panorámica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Gill Sans SemiBold</vt:lpstr>
      <vt:lpstr>Times New Roman</vt:lpstr>
      <vt:lpstr>Tema de Office</vt:lpstr>
      <vt:lpstr>Power Deposition at the Port Block</vt:lpstr>
      <vt:lpstr>Aims and Requirements</vt:lpstr>
      <vt:lpstr>Tools and methods</vt:lpstr>
      <vt:lpstr>Geometry modelling</vt:lpstr>
      <vt:lpstr>Standalone model creation</vt:lpstr>
      <vt:lpstr>Target blankout</vt:lpstr>
      <vt:lpstr>Model setup</vt:lpstr>
      <vt:lpstr>Result overview</vt:lpstr>
      <vt:lpstr>Result overview</vt:lpstr>
      <vt:lpstr>Personalizar esta plantilla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2019-07-03T16:23:35Z</dcterms:created>
  <dcterms:modified xsi:type="dcterms:W3CDTF">2019-07-03T20:56:07Z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2018-08-01T18:19:24.2566460Z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