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 id="2147483693" r:id="rId4"/>
    <p:sldMasterId id="2147483705" r:id="rId5"/>
  </p:sldMasterIdLst>
  <p:notesMasterIdLst>
    <p:notesMasterId r:id="rId39"/>
  </p:notesMasterIdLst>
  <p:sldIdLst>
    <p:sldId id="256" r:id="rId6"/>
    <p:sldId id="262" r:id="rId7"/>
    <p:sldId id="305" r:id="rId8"/>
    <p:sldId id="263" r:id="rId9"/>
    <p:sldId id="286" r:id="rId10"/>
    <p:sldId id="303" r:id="rId11"/>
    <p:sldId id="288" r:id="rId12"/>
    <p:sldId id="289" r:id="rId13"/>
    <p:sldId id="290" r:id="rId14"/>
    <p:sldId id="260" r:id="rId15"/>
    <p:sldId id="282" r:id="rId16"/>
    <p:sldId id="293" r:id="rId17"/>
    <p:sldId id="304" r:id="rId18"/>
    <p:sldId id="294" r:id="rId19"/>
    <p:sldId id="296" r:id="rId20"/>
    <p:sldId id="307" r:id="rId21"/>
    <p:sldId id="297" r:id="rId22"/>
    <p:sldId id="310" r:id="rId23"/>
    <p:sldId id="308" r:id="rId24"/>
    <p:sldId id="309" r:id="rId25"/>
    <p:sldId id="300" r:id="rId26"/>
    <p:sldId id="311" r:id="rId27"/>
    <p:sldId id="299" r:id="rId28"/>
    <p:sldId id="292" r:id="rId29"/>
    <p:sldId id="270" r:id="rId30"/>
    <p:sldId id="271" r:id="rId31"/>
    <p:sldId id="301" r:id="rId32"/>
    <p:sldId id="273" r:id="rId33"/>
    <p:sldId id="283" r:id="rId34"/>
    <p:sldId id="280" r:id="rId35"/>
    <p:sldId id="258" r:id="rId36"/>
    <p:sldId id="259"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8644" autoAdjust="0"/>
  </p:normalViewPr>
  <p:slideViewPr>
    <p:cSldViewPr snapToGrid="0">
      <p:cViewPr varScale="1">
        <p:scale>
          <a:sx n="60" d="100"/>
          <a:sy n="60" d="100"/>
        </p:scale>
        <p:origin x="85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5DABF-044B-4F5C-A620-D9FCC2FAB5E5}" type="datetimeFigureOut">
              <a:rPr lang="en-US" smtClean="0"/>
              <a:t>8/28/2019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1F69-8888-4CF5-ADCB-80F881785BA1}" type="slidenum">
              <a:rPr lang="en-US" smtClean="0"/>
              <a:t>‹#›</a:t>
            </a:fld>
            <a:endParaRPr lang="en-US"/>
          </a:p>
        </p:txBody>
      </p:sp>
    </p:spTree>
    <p:extLst>
      <p:ext uri="{BB962C8B-B14F-4D97-AF65-F5344CB8AC3E}">
        <p14:creationId xmlns:p14="http://schemas.microsoft.com/office/powerpoint/2010/main" val="94692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a:t>
            </a:fld>
            <a:endParaRPr lang="en-US"/>
          </a:p>
        </p:txBody>
      </p:sp>
    </p:spTree>
    <p:extLst>
      <p:ext uri="{BB962C8B-B14F-4D97-AF65-F5344CB8AC3E}">
        <p14:creationId xmlns:p14="http://schemas.microsoft.com/office/powerpoint/2010/main" val="341434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11</a:t>
            </a:fld>
            <a:endParaRPr lang="en-US"/>
          </a:p>
        </p:txBody>
      </p:sp>
    </p:spTree>
    <p:extLst>
      <p:ext uri="{BB962C8B-B14F-4D97-AF65-F5344CB8AC3E}">
        <p14:creationId xmlns:p14="http://schemas.microsoft.com/office/powerpoint/2010/main" val="91158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12</a:t>
            </a:fld>
            <a:endParaRPr lang="en-US"/>
          </a:p>
        </p:txBody>
      </p:sp>
    </p:spTree>
    <p:extLst>
      <p:ext uri="{BB962C8B-B14F-4D97-AF65-F5344CB8AC3E}">
        <p14:creationId xmlns:p14="http://schemas.microsoft.com/office/powerpoint/2010/main" val="48682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14</a:t>
            </a:fld>
            <a:endParaRPr lang="en-US"/>
          </a:p>
        </p:txBody>
      </p:sp>
    </p:spTree>
    <p:extLst>
      <p:ext uri="{BB962C8B-B14F-4D97-AF65-F5344CB8AC3E}">
        <p14:creationId xmlns:p14="http://schemas.microsoft.com/office/powerpoint/2010/main" val="385384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15</a:t>
            </a:fld>
            <a:endParaRPr lang="en-US"/>
          </a:p>
        </p:txBody>
      </p:sp>
    </p:spTree>
    <p:extLst>
      <p:ext uri="{BB962C8B-B14F-4D97-AF65-F5344CB8AC3E}">
        <p14:creationId xmlns:p14="http://schemas.microsoft.com/office/powerpoint/2010/main" val="2426454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17</a:t>
            </a:fld>
            <a:endParaRPr lang="en-US"/>
          </a:p>
        </p:txBody>
      </p:sp>
    </p:spTree>
    <p:extLst>
      <p:ext uri="{BB962C8B-B14F-4D97-AF65-F5344CB8AC3E}">
        <p14:creationId xmlns:p14="http://schemas.microsoft.com/office/powerpoint/2010/main" val="380588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B41F69-8888-4CF5-ADCB-80F881785BA1}" type="slidenum">
              <a:rPr lang="en-US" smtClean="0"/>
              <a:t>21</a:t>
            </a:fld>
            <a:endParaRPr lang="en-US"/>
          </a:p>
        </p:txBody>
      </p:sp>
    </p:spTree>
    <p:extLst>
      <p:ext uri="{BB962C8B-B14F-4D97-AF65-F5344CB8AC3E}">
        <p14:creationId xmlns:p14="http://schemas.microsoft.com/office/powerpoint/2010/main" val="38121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287876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 Source of ESS is a Microwave Discharge Ion Source. </a:t>
            </a:r>
            <a:r>
              <a:rPr lang="en-US" sz="1200" b="0" i="0" u="none" strike="noStrike" kern="1200" baseline="0" dirty="0" smtClean="0">
                <a:solidFill>
                  <a:schemeClr val="tx1"/>
                </a:solidFill>
                <a:latin typeface="+mn-lt"/>
                <a:ea typeface="+mn-ea"/>
                <a:cs typeface="+mn-cs"/>
              </a:rPr>
              <a:t>These sources produce high currents of singly charged ions with low emittance. A stepped matching transformer is used to allow smooth transition between the waveguide and </a:t>
            </a:r>
            <a:r>
              <a:rPr lang="en-US" sz="1200" b="0" i="0" u="none" strike="noStrike" kern="1200" baseline="0" smtClean="0">
                <a:solidFill>
                  <a:schemeClr val="tx1"/>
                </a:solidFill>
                <a:latin typeface="+mn-lt"/>
                <a:ea typeface="+mn-ea"/>
                <a:cs typeface="+mn-cs"/>
              </a:rPr>
              <a:t>plasma chamber impedances</a:t>
            </a:r>
            <a:r>
              <a:rPr lang="en-US" sz="1200" b="0" i="0" u="none" strike="noStrike" kern="1200" baseline="0" dirty="0" smtClean="0">
                <a:solidFill>
                  <a:schemeClr val="tx1"/>
                </a:solidFill>
                <a:latin typeface="+mn-lt"/>
                <a:ea typeface="+mn-ea"/>
                <a:cs typeface="+mn-cs"/>
              </a:rPr>
              <a:t>. An extraction system with a </a:t>
            </a:r>
            <a:r>
              <a:rPr lang="en-US" sz="1200" b="0" i="0" u="none" strike="noStrike" kern="1200" baseline="0" dirty="0" err="1" smtClean="0">
                <a:solidFill>
                  <a:schemeClr val="tx1"/>
                </a:solidFill>
                <a:latin typeface="+mn-lt"/>
                <a:ea typeface="+mn-ea"/>
                <a:cs typeface="+mn-cs"/>
              </a:rPr>
              <a:t>repeller</a:t>
            </a:r>
            <a:r>
              <a:rPr lang="en-US" sz="1200" b="0" i="0" u="none" strike="noStrike" kern="1200" baseline="0" dirty="0" smtClean="0">
                <a:solidFill>
                  <a:schemeClr val="tx1"/>
                </a:solidFill>
                <a:latin typeface="+mn-lt"/>
                <a:ea typeface="+mn-ea"/>
                <a:cs typeface="+mn-cs"/>
              </a:rPr>
              <a:t> electrode is employed to limit the back-streaming electrons. Microwave Discharge sources</a:t>
            </a:r>
            <a:r>
              <a:rPr lang="en-US" dirty="0" smtClean="0"/>
              <a:t> differ from ECR sources in the sense that they operate slightly off-resonance and the plasma is not completely confined by the magnetic field. Also, </a:t>
            </a:r>
            <a:r>
              <a:rPr lang="en-US" sz="1200" b="0" i="0" u="none" strike="noStrike" kern="1200" baseline="0" dirty="0" smtClean="0">
                <a:solidFill>
                  <a:schemeClr val="tx1"/>
                </a:solidFill>
                <a:latin typeface="+mn-lt"/>
                <a:ea typeface="+mn-ea"/>
                <a:cs typeface="+mn-cs"/>
              </a:rPr>
              <a:t>ECR sources have an additional </a:t>
            </a:r>
            <a:r>
              <a:rPr lang="en-US" sz="1200" b="0" i="0" u="none" strike="noStrike" kern="1200" baseline="0" dirty="0" err="1" smtClean="0">
                <a:solidFill>
                  <a:schemeClr val="tx1"/>
                </a:solidFill>
                <a:latin typeface="+mn-lt"/>
                <a:ea typeface="+mn-ea"/>
                <a:cs typeface="+mn-cs"/>
              </a:rPr>
              <a:t>hexapole</a:t>
            </a:r>
            <a:r>
              <a:rPr lang="en-US" sz="1200" b="0" i="0" u="none" strike="noStrike" kern="1200" baseline="0" dirty="0" smtClean="0">
                <a:solidFill>
                  <a:schemeClr val="tx1"/>
                </a:solidFill>
                <a:latin typeface="+mn-lt"/>
                <a:ea typeface="+mn-ea"/>
                <a:cs typeface="+mn-cs"/>
              </a:rPr>
              <a:t> field surrounding the plasma chamber to further confine the plasma and obtain ions of high charge states.</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30</a:t>
            </a:fld>
            <a:endParaRPr lang="en-US"/>
          </a:p>
        </p:txBody>
      </p:sp>
    </p:spTree>
    <p:extLst>
      <p:ext uri="{BB962C8B-B14F-4D97-AF65-F5344CB8AC3E}">
        <p14:creationId xmlns:p14="http://schemas.microsoft.com/office/powerpoint/2010/main" val="214684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 source sits inside a high-voltage platform biased at 75 kV DC during operation. This</a:t>
            </a:r>
            <a:r>
              <a:rPr lang="en-US" baseline="0" dirty="0" smtClean="0"/>
              <a:t> setup provides the voltage difference to ground that allows the extraction of protons from the source plasma. In this picture you can see the HV platform with all its doors open and the ceiling panels removed. You can also see the high-voltage insulators, the electronics rack, the electrical panel, the magnetron head, the waveguide and the coils of the Ion source with the plasma chamber inside.</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31</a:t>
            </a:fld>
            <a:endParaRPr lang="en-US"/>
          </a:p>
        </p:txBody>
      </p:sp>
    </p:spTree>
    <p:extLst>
      <p:ext uri="{BB962C8B-B14F-4D97-AF65-F5344CB8AC3E}">
        <p14:creationId xmlns:p14="http://schemas.microsoft.com/office/powerpoint/2010/main" val="101394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LEBT matches the beam to the entrance</a:t>
            </a:r>
            <a:r>
              <a:rPr lang="en-GB" baseline="0" dirty="0" smtClean="0"/>
              <a:t> of the RFQ. In the LEBT, immediately after the ion source and extraction electrodes, we have a small tank with vacuum ports for </a:t>
            </a:r>
            <a:r>
              <a:rPr lang="en-GB" baseline="0" dirty="0" err="1" smtClean="0"/>
              <a:t>turbopumps</a:t>
            </a:r>
            <a:r>
              <a:rPr lang="en-GB" baseline="0" dirty="0" smtClean="0"/>
              <a:t>, vacuum gauges and a Residual Gas </a:t>
            </a:r>
            <a:r>
              <a:rPr lang="en-GB" baseline="0" dirty="0" err="1" smtClean="0"/>
              <a:t>Analyzer</a:t>
            </a:r>
            <a:r>
              <a:rPr lang="en-GB" baseline="0" dirty="0" smtClean="0"/>
              <a:t> (RGA). We have two solenoids for beam focusing, the iris, which is a moveable aperture to control the beam current, and also a diagnostics tank where the Chopper is. The chopper discards the tails of the beam pulse into the collimator, just before the entrance of the RFQ.</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45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2</a:t>
            </a:fld>
            <a:endParaRPr lang="en-US"/>
          </a:p>
        </p:txBody>
      </p:sp>
    </p:spTree>
    <p:extLst>
      <p:ext uri="{BB962C8B-B14F-4D97-AF65-F5344CB8AC3E}">
        <p14:creationId xmlns:p14="http://schemas.microsoft.com/office/powerpoint/2010/main" val="2475766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t>
            </a:r>
            <a:r>
              <a:rPr lang="en-US" dirty="0" err="1" smtClean="0"/>
              <a:t>IBSimu</a:t>
            </a:r>
            <a:r>
              <a:rPr lang="en-US" dirty="0" smtClean="0"/>
              <a:t> we</a:t>
            </a:r>
            <a:r>
              <a:rPr lang="en-US" baseline="0" dirty="0" smtClean="0"/>
              <a:t> can simulate the beam transport through the LEBT. Here we can see a very divergent beam scraping at the 1</a:t>
            </a:r>
            <a:r>
              <a:rPr lang="en-US" baseline="30000" dirty="0" smtClean="0"/>
              <a:t>st</a:t>
            </a:r>
            <a:r>
              <a:rPr lang="en-US" baseline="0" dirty="0" smtClean="0"/>
              <a:t> solenoid, the blade of the IRIS, the chopper and then the 2</a:t>
            </a:r>
            <a:r>
              <a:rPr lang="en-US" baseline="30000" dirty="0" smtClean="0"/>
              <a:t>nd</a:t>
            </a:r>
            <a:r>
              <a:rPr lang="en-US" baseline="0" dirty="0" smtClean="0"/>
              <a:t> solenoid, arriving to the collimator with a beam that has a very high proton ratio, while other species like H2+ and H3+ are left behind.</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33</a:t>
            </a:fld>
            <a:endParaRPr lang="en-US"/>
          </a:p>
        </p:txBody>
      </p:sp>
    </p:spTree>
    <p:extLst>
      <p:ext uri="{BB962C8B-B14F-4D97-AF65-F5344CB8AC3E}">
        <p14:creationId xmlns:p14="http://schemas.microsoft.com/office/powerpoint/2010/main" val="373193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4</a:t>
            </a:fld>
            <a:endParaRPr lang="en-US"/>
          </a:p>
        </p:txBody>
      </p:sp>
    </p:spTree>
    <p:extLst>
      <p:ext uri="{BB962C8B-B14F-4D97-AF65-F5344CB8AC3E}">
        <p14:creationId xmlns:p14="http://schemas.microsoft.com/office/powerpoint/2010/main" val="293584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5</a:t>
            </a:fld>
            <a:endParaRPr lang="en-US"/>
          </a:p>
        </p:txBody>
      </p:sp>
    </p:spTree>
    <p:extLst>
      <p:ext uri="{BB962C8B-B14F-4D97-AF65-F5344CB8AC3E}">
        <p14:creationId xmlns:p14="http://schemas.microsoft.com/office/powerpoint/2010/main" val="336786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6</a:t>
            </a:fld>
            <a:endParaRPr lang="en-US"/>
          </a:p>
        </p:txBody>
      </p:sp>
    </p:spTree>
    <p:extLst>
      <p:ext uri="{BB962C8B-B14F-4D97-AF65-F5344CB8AC3E}">
        <p14:creationId xmlns:p14="http://schemas.microsoft.com/office/powerpoint/2010/main" val="50639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7</a:t>
            </a:fld>
            <a:endParaRPr lang="en-US"/>
          </a:p>
        </p:txBody>
      </p:sp>
    </p:spTree>
    <p:extLst>
      <p:ext uri="{BB962C8B-B14F-4D97-AF65-F5344CB8AC3E}">
        <p14:creationId xmlns:p14="http://schemas.microsoft.com/office/powerpoint/2010/main" val="98071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8</a:t>
            </a:fld>
            <a:endParaRPr lang="en-US"/>
          </a:p>
        </p:txBody>
      </p:sp>
    </p:spTree>
    <p:extLst>
      <p:ext uri="{BB962C8B-B14F-4D97-AF65-F5344CB8AC3E}">
        <p14:creationId xmlns:p14="http://schemas.microsoft.com/office/powerpoint/2010/main" val="320955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9</a:t>
            </a:fld>
            <a:endParaRPr lang="en-US"/>
          </a:p>
        </p:txBody>
      </p:sp>
    </p:spTree>
    <p:extLst>
      <p:ext uri="{BB962C8B-B14F-4D97-AF65-F5344CB8AC3E}">
        <p14:creationId xmlns:p14="http://schemas.microsoft.com/office/powerpoint/2010/main" val="6813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10</a:t>
            </a:fld>
            <a:endParaRPr lang="en-US"/>
          </a:p>
        </p:txBody>
      </p:sp>
    </p:spTree>
    <p:extLst>
      <p:ext uri="{BB962C8B-B14F-4D97-AF65-F5344CB8AC3E}">
        <p14:creationId xmlns:p14="http://schemas.microsoft.com/office/powerpoint/2010/main" val="2241923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A9ABC552-7A4F-9349-9C89-F52A304EACF1}" type="datetime1">
              <a:rPr lang="en-US" noProof="0" smtClean="0"/>
              <a:t>8/28/2019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227913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p:txBody>
      </p:sp>
      <p:sp>
        <p:nvSpPr>
          <p:cNvPr id="5" name="Date Placeholder 4"/>
          <p:cNvSpPr>
            <a:spLocks noGrp="1"/>
          </p:cNvSpPr>
          <p:nvPr>
            <p:ph type="dt" sz="half" idx="10"/>
          </p:nvPr>
        </p:nvSpPr>
        <p:spPr/>
        <p:txBody>
          <a:bodyPr/>
          <a:lstStyle/>
          <a:p>
            <a:fld id="{DA621436-420A-1E4C-9057-06358406F88E}" type="datetime1">
              <a:rPr lang="en-US" noProof="0" smtClean="0"/>
              <a:t>8/28/2019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289037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noProof="0" smtClean="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7" name="Date Placeholder 6"/>
          <p:cNvSpPr>
            <a:spLocks noGrp="1"/>
          </p:cNvSpPr>
          <p:nvPr>
            <p:ph type="dt" sz="half" idx="10"/>
          </p:nvPr>
        </p:nvSpPr>
        <p:spPr/>
        <p:txBody>
          <a:bodyPr/>
          <a:lstStyle/>
          <a:p>
            <a:fld id="{8A2E7954-ABD4-D942-8702-2A627BC0FC05}" type="datetime1">
              <a:rPr lang="en-US" noProof="0" smtClean="0"/>
              <a:t>8/28/2019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234733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40"/>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40"/>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14859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0095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45812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1687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37931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44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65708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6239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E169F3B4-F99E-974E-B1C5-AF0FA1E29A28}" type="datetime1">
              <a:rPr lang="en-US" noProof="0" smtClean="0"/>
              <a:t>8/28/2019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584752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14771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1133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4621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2019-08-28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38247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361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6DC5A1-E361-4FE9-A577-D7C0FD18704C}" type="datetime1">
              <a:rPr lang="en-GB" smtClean="0"/>
              <a:t>28/08/2019</a:t>
            </a:fld>
            <a:endParaRPr lang="en-GB"/>
          </a:p>
        </p:txBody>
      </p:sp>
      <p:sp>
        <p:nvSpPr>
          <p:cNvPr id="5" name="Footer Placeholder 4"/>
          <p:cNvSpPr>
            <a:spLocks noGrp="1"/>
          </p:cNvSpPr>
          <p:nvPr>
            <p:ph type="ftr" sz="quarter" idx="11"/>
          </p:nvPr>
        </p:nvSpPr>
        <p:spPr/>
        <p:txBody>
          <a:bodyPr/>
          <a:lstStyle/>
          <a:p>
            <a:r>
              <a:rPr lang="en-GB" smtClean="0"/>
              <a:t>Carlos A. Martins</a:t>
            </a:r>
            <a:endParaRPr lang="en-GB"/>
          </a:p>
        </p:txBody>
      </p:sp>
      <p:sp>
        <p:nvSpPr>
          <p:cNvPr id="6" name="Slide Number Placeholder 5"/>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3662783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85AE1A6-E6CA-4E23-AF30-AD2FD02F07C9}" type="datetime1">
              <a:rPr lang="en-GB" smtClean="0"/>
              <a:t>28/08/2019</a:t>
            </a:fld>
            <a:endParaRPr lang="en-GB"/>
          </a:p>
        </p:txBody>
      </p:sp>
      <p:sp>
        <p:nvSpPr>
          <p:cNvPr id="5" name="Footer Placeholder 4"/>
          <p:cNvSpPr>
            <a:spLocks noGrp="1"/>
          </p:cNvSpPr>
          <p:nvPr>
            <p:ph type="ftr" sz="quarter" idx="11"/>
          </p:nvPr>
        </p:nvSpPr>
        <p:spPr/>
        <p:txBody>
          <a:bodyPr/>
          <a:lstStyle/>
          <a:p>
            <a:r>
              <a:rPr lang="en-GB" smtClean="0"/>
              <a:t>Carlos A. Martins</a:t>
            </a:r>
            <a:endParaRPr lang="en-GB"/>
          </a:p>
        </p:txBody>
      </p:sp>
      <p:sp>
        <p:nvSpPr>
          <p:cNvPr id="6" name="Slide Number Placeholder 5"/>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28015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48FC1-D892-4ED1-94CC-EBAD9E9B94AE}" type="datetime1">
              <a:rPr lang="en-GB" smtClean="0"/>
              <a:t>28/08/2019</a:t>
            </a:fld>
            <a:endParaRPr lang="en-GB"/>
          </a:p>
        </p:txBody>
      </p:sp>
      <p:sp>
        <p:nvSpPr>
          <p:cNvPr id="5" name="Footer Placeholder 4"/>
          <p:cNvSpPr>
            <a:spLocks noGrp="1"/>
          </p:cNvSpPr>
          <p:nvPr>
            <p:ph type="ftr" sz="quarter" idx="11"/>
          </p:nvPr>
        </p:nvSpPr>
        <p:spPr/>
        <p:txBody>
          <a:bodyPr/>
          <a:lstStyle/>
          <a:p>
            <a:r>
              <a:rPr lang="en-GB" smtClean="0"/>
              <a:t>Carlos A. Martins</a:t>
            </a:r>
            <a:endParaRPr lang="en-GB"/>
          </a:p>
        </p:txBody>
      </p:sp>
      <p:sp>
        <p:nvSpPr>
          <p:cNvPr id="6" name="Slide Number Placeholder 5"/>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2764382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4D0948B-4DB0-4969-AB30-214BE5858966}" type="datetime1">
              <a:rPr lang="en-GB" smtClean="0"/>
              <a:t>28/08/2019</a:t>
            </a:fld>
            <a:endParaRPr lang="en-GB"/>
          </a:p>
        </p:txBody>
      </p:sp>
      <p:sp>
        <p:nvSpPr>
          <p:cNvPr id="6" name="Footer Placeholder 5"/>
          <p:cNvSpPr>
            <a:spLocks noGrp="1"/>
          </p:cNvSpPr>
          <p:nvPr>
            <p:ph type="ftr" sz="quarter" idx="11"/>
          </p:nvPr>
        </p:nvSpPr>
        <p:spPr/>
        <p:txBody>
          <a:bodyPr/>
          <a:lstStyle/>
          <a:p>
            <a:r>
              <a:rPr lang="en-GB" smtClean="0"/>
              <a:t>Carlos A. Martins</a:t>
            </a:r>
            <a:endParaRPr lang="en-GB"/>
          </a:p>
        </p:txBody>
      </p:sp>
      <p:sp>
        <p:nvSpPr>
          <p:cNvPr id="7" name="Slide Number Placeholder 6"/>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374456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DC36C87-E162-4D4B-A033-161DB99A8E8F}" type="datetime1">
              <a:rPr lang="en-GB" smtClean="0"/>
              <a:t>28/08/2019</a:t>
            </a:fld>
            <a:endParaRPr lang="en-GB"/>
          </a:p>
        </p:txBody>
      </p:sp>
      <p:sp>
        <p:nvSpPr>
          <p:cNvPr id="8" name="Footer Placeholder 7"/>
          <p:cNvSpPr>
            <a:spLocks noGrp="1"/>
          </p:cNvSpPr>
          <p:nvPr>
            <p:ph type="ftr" sz="quarter" idx="11"/>
          </p:nvPr>
        </p:nvSpPr>
        <p:spPr/>
        <p:txBody>
          <a:bodyPr/>
          <a:lstStyle/>
          <a:p>
            <a:r>
              <a:rPr lang="en-GB" smtClean="0"/>
              <a:t>Carlos A. Martins</a:t>
            </a:r>
            <a:endParaRPr lang="en-GB"/>
          </a:p>
        </p:txBody>
      </p:sp>
      <p:sp>
        <p:nvSpPr>
          <p:cNvPr id="9" name="Slide Number Placeholder 8"/>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355374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BE0A77AC-CC04-134F-A27E-C49BB2AD723B}" type="datetime1">
              <a:rPr lang="en-US" noProof="0" smtClean="0"/>
              <a:t>8/28/2019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32530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99270D6-9786-4E37-AFB6-EF095BD180EE}" type="datetime1">
              <a:rPr lang="en-GB" smtClean="0"/>
              <a:t>28/08/2019</a:t>
            </a:fld>
            <a:endParaRPr lang="en-GB"/>
          </a:p>
        </p:txBody>
      </p:sp>
      <p:sp>
        <p:nvSpPr>
          <p:cNvPr id="4" name="Footer Placeholder 3"/>
          <p:cNvSpPr>
            <a:spLocks noGrp="1"/>
          </p:cNvSpPr>
          <p:nvPr>
            <p:ph type="ftr" sz="quarter" idx="11"/>
          </p:nvPr>
        </p:nvSpPr>
        <p:spPr/>
        <p:txBody>
          <a:bodyPr/>
          <a:lstStyle/>
          <a:p>
            <a:r>
              <a:rPr lang="en-GB" smtClean="0"/>
              <a:t>Carlos A. Martins</a:t>
            </a:r>
            <a:endParaRPr lang="en-GB"/>
          </a:p>
        </p:txBody>
      </p:sp>
      <p:sp>
        <p:nvSpPr>
          <p:cNvPr id="5" name="Slide Number Placeholder 4"/>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1367865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2AB7E-110B-4453-94A0-48DEC3673C15}" type="datetime1">
              <a:rPr lang="en-GB" smtClean="0"/>
              <a:t>28/08/2019</a:t>
            </a:fld>
            <a:endParaRPr lang="en-GB"/>
          </a:p>
        </p:txBody>
      </p:sp>
      <p:sp>
        <p:nvSpPr>
          <p:cNvPr id="3" name="Footer Placeholder 2"/>
          <p:cNvSpPr>
            <a:spLocks noGrp="1"/>
          </p:cNvSpPr>
          <p:nvPr>
            <p:ph type="ftr" sz="quarter" idx="11"/>
          </p:nvPr>
        </p:nvSpPr>
        <p:spPr/>
        <p:txBody>
          <a:bodyPr/>
          <a:lstStyle/>
          <a:p>
            <a:r>
              <a:rPr lang="en-GB" smtClean="0"/>
              <a:t>Carlos A. Martins</a:t>
            </a:r>
            <a:endParaRPr lang="en-GB"/>
          </a:p>
        </p:txBody>
      </p:sp>
      <p:sp>
        <p:nvSpPr>
          <p:cNvPr id="4" name="Slide Number Placeholder 3"/>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1494123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4ED94-6E61-42FA-99C1-C1995CD87589}" type="datetime1">
              <a:rPr lang="en-GB" smtClean="0"/>
              <a:t>28/08/2019</a:t>
            </a:fld>
            <a:endParaRPr lang="en-GB"/>
          </a:p>
        </p:txBody>
      </p:sp>
      <p:sp>
        <p:nvSpPr>
          <p:cNvPr id="6" name="Footer Placeholder 5"/>
          <p:cNvSpPr>
            <a:spLocks noGrp="1"/>
          </p:cNvSpPr>
          <p:nvPr>
            <p:ph type="ftr" sz="quarter" idx="11"/>
          </p:nvPr>
        </p:nvSpPr>
        <p:spPr/>
        <p:txBody>
          <a:bodyPr/>
          <a:lstStyle/>
          <a:p>
            <a:r>
              <a:rPr lang="en-GB" smtClean="0"/>
              <a:t>Carlos A. Martins</a:t>
            </a:r>
            <a:endParaRPr lang="en-GB"/>
          </a:p>
        </p:txBody>
      </p:sp>
      <p:sp>
        <p:nvSpPr>
          <p:cNvPr id="7" name="Slide Number Placeholder 6"/>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190736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B0B3C-9BF5-4044-AE5E-6DE1446EFA3E}" type="datetime1">
              <a:rPr lang="en-GB" smtClean="0"/>
              <a:t>28/08/2019</a:t>
            </a:fld>
            <a:endParaRPr lang="en-GB"/>
          </a:p>
        </p:txBody>
      </p:sp>
      <p:sp>
        <p:nvSpPr>
          <p:cNvPr id="6" name="Footer Placeholder 5"/>
          <p:cNvSpPr>
            <a:spLocks noGrp="1"/>
          </p:cNvSpPr>
          <p:nvPr>
            <p:ph type="ftr" sz="quarter" idx="11"/>
          </p:nvPr>
        </p:nvSpPr>
        <p:spPr/>
        <p:txBody>
          <a:bodyPr/>
          <a:lstStyle/>
          <a:p>
            <a:r>
              <a:rPr lang="en-GB" smtClean="0"/>
              <a:t>Carlos A. Martins</a:t>
            </a:r>
            <a:endParaRPr lang="en-GB"/>
          </a:p>
        </p:txBody>
      </p:sp>
      <p:sp>
        <p:nvSpPr>
          <p:cNvPr id="7" name="Slide Number Placeholder 6"/>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964164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05855F-AD69-40B0-A975-4F6AD2FACE1A}" type="datetime1">
              <a:rPr lang="en-GB" smtClean="0"/>
              <a:t>28/08/2019</a:t>
            </a:fld>
            <a:endParaRPr lang="en-GB"/>
          </a:p>
        </p:txBody>
      </p:sp>
      <p:sp>
        <p:nvSpPr>
          <p:cNvPr id="5" name="Footer Placeholder 4"/>
          <p:cNvSpPr>
            <a:spLocks noGrp="1"/>
          </p:cNvSpPr>
          <p:nvPr>
            <p:ph type="ftr" sz="quarter" idx="11"/>
          </p:nvPr>
        </p:nvSpPr>
        <p:spPr/>
        <p:txBody>
          <a:bodyPr/>
          <a:lstStyle/>
          <a:p>
            <a:r>
              <a:rPr lang="en-GB" smtClean="0"/>
              <a:t>Carlos A. Martins</a:t>
            </a:r>
            <a:endParaRPr lang="en-GB"/>
          </a:p>
        </p:txBody>
      </p:sp>
      <p:sp>
        <p:nvSpPr>
          <p:cNvPr id="6" name="Slide Number Placeholder 5"/>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4036451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464BFD-7A21-4F89-AC09-302223304CE1}" type="datetime1">
              <a:rPr lang="en-GB" smtClean="0"/>
              <a:t>28/08/2019</a:t>
            </a:fld>
            <a:endParaRPr lang="en-GB"/>
          </a:p>
        </p:txBody>
      </p:sp>
      <p:sp>
        <p:nvSpPr>
          <p:cNvPr id="5" name="Footer Placeholder 4"/>
          <p:cNvSpPr>
            <a:spLocks noGrp="1"/>
          </p:cNvSpPr>
          <p:nvPr>
            <p:ph type="ftr" sz="quarter" idx="11"/>
          </p:nvPr>
        </p:nvSpPr>
        <p:spPr/>
        <p:txBody>
          <a:bodyPr/>
          <a:lstStyle/>
          <a:p>
            <a:r>
              <a:rPr lang="en-GB" smtClean="0"/>
              <a:t>Carlos A. Martins</a:t>
            </a:r>
            <a:endParaRPr lang="en-GB"/>
          </a:p>
        </p:txBody>
      </p:sp>
      <p:sp>
        <p:nvSpPr>
          <p:cNvPr id="6" name="Slide Number Placeholder 5"/>
          <p:cNvSpPr>
            <a:spLocks noGrp="1"/>
          </p:cNvSpPr>
          <p:nvPr>
            <p:ph type="sldNum" sz="quarter" idx="12"/>
          </p:nvPr>
        </p:nvSpPr>
        <p:spPr/>
        <p:txBody>
          <a:bodyPr/>
          <a:lstStyle/>
          <a:p>
            <a:fld id="{5CBA5451-6B6E-4BD9-9226-4014262F3108}" type="slidenum">
              <a:rPr lang="en-GB" smtClean="0"/>
              <a:t>‹#›</a:t>
            </a:fld>
            <a:endParaRPr lang="en-GB"/>
          </a:p>
        </p:txBody>
      </p:sp>
    </p:spTree>
    <p:extLst>
      <p:ext uri="{BB962C8B-B14F-4D97-AF65-F5344CB8AC3E}">
        <p14:creationId xmlns:p14="http://schemas.microsoft.com/office/powerpoint/2010/main" val="71698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28/08/2019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33934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28/08/2019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266065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273E6D6-463A-4A28-A7C3-AB5F4134BBA7}" type="datetimeFigureOut">
              <a:rPr lang="en-GB" smtClean="0"/>
              <a:t>28/08/2019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921857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B273E6D6-463A-4A28-A7C3-AB5F4134BBA7}" type="datetimeFigureOut">
              <a:rPr lang="en-GB" smtClean="0"/>
              <a:t>28/08/2019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88970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048D561C-1DD3-7E47-A35E-AA2FC48370A7}" type="datetime1">
              <a:rPr lang="en-US" noProof="0" smtClean="0"/>
              <a:t>8/28/2019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2117693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B273E6D6-463A-4A28-A7C3-AB5F4134BBA7}" type="datetimeFigureOut">
              <a:rPr lang="en-GB" smtClean="0"/>
              <a:t>28/08/2019</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4135459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B273E6D6-463A-4A28-A7C3-AB5F4134BBA7}" type="datetimeFigureOut">
              <a:rPr lang="en-GB" smtClean="0"/>
              <a:t>28/08/2019</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988923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273E6D6-463A-4A28-A7C3-AB5F4134BBA7}" type="datetimeFigureOut">
              <a:rPr lang="en-GB" smtClean="0"/>
              <a:t>28/08/2019</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38479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73E6D6-463A-4A28-A7C3-AB5F4134BBA7}" type="datetimeFigureOut">
              <a:rPr lang="en-GB" smtClean="0"/>
              <a:t>28/08/2019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48323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73E6D6-463A-4A28-A7C3-AB5F4134BBA7}" type="datetimeFigureOut">
              <a:rPr lang="en-GB" smtClean="0"/>
              <a:t>28/08/2019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803872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28/08/2019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672377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28/08/2019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0377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a:xfrm>
            <a:off x="0" y="6165428"/>
            <a:ext cx="12192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133" y="6199719"/>
            <a:ext cx="1535291" cy="619589"/>
          </a:xfrm>
          <a:prstGeom prst="rect">
            <a:avLst/>
          </a:prstGeom>
        </p:spPr>
      </p:pic>
      <p:sp>
        <p:nvSpPr>
          <p:cNvPr id="9" name="TextBox 8"/>
          <p:cNvSpPr txBox="1"/>
          <p:nvPr userDrawn="1"/>
        </p:nvSpPr>
        <p:spPr>
          <a:xfrm>
            <a:off x="2085100" y="6292963"/>
            <a:ext cx="3551293"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err="1">
                <a:solidFill>
                  <a:srgbClr val="119FD5"/>
                </a:solidFill>
                <a:latin typeface="Optima" charset="0"/>
                <a:ea typeface="Optima" charset="0"/>
                <a:cs typeface="Optima" charset="0"/>
              </a:rPr>
              <a:t>D.Phan</a:t>
            </a:r>
            <a:r>
              <a:rPr lang="en-US" sz="1100" kern="0" spc="-30" dirty="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E.Sargsyan</a:t>
            </a:r>
            <a:r>
              <a:rPr lang="en-US" sz="1100" kern="0" spc="-30" dirty="0" smtClean="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L.Tchelidze</a:t>
            </a:r>
            <a:r>
              <a:rPr lang="en-US" sz="1100" kern="0" spc="-30" dirty="0" smtClean="0">
                <a:solidFill>
                  <a:srgbClr val="119FD5"/>
                </a:solidFill>
                <a:latin typeface="Optima" charset="0"/>
                <a:ea typeface="Optima" charset="0"/>
                <a:cs typeface="Optima" charset="0"/>
              </a:rPr>
              <a:t> </a:t>
            </a:r>
            <a:r>
              <a:rPr lang="en-US" sz="1100" kern="0" spc="-30" dirty="0">
                <a:solidFill>
                  <a:srgbClr val="119FD5"/>
                </a:solidFill>
                <a:latin typeface="Optima" charset="0"/>
                <a:ea typeface="Optima" charset="0"/>
                <a:cs typeface="Optima" charset="0"/>
              </a:rPr>
              <a:t>&amp; </a:t>
            </a:r>
            <a:r>
              <a:rPr lang="en-US" sz="1100" kern="0" spc="-30" dirty="0" err="1">
                <a:solidFill>
                  <a:srgbClr val="119FD5"/>
                </a:solidFill>
                <a:latin typeface="Optima" charset="0"/>
                <a:ea typeface="Optima" charset="0"/>
                <a:cs typeface="Optima" charset="0"/>
              </a:rPr>
              <a:t>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124221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Rectangle 6"/>
          <p:cNvSpPr/>
          <p:nvPr userDrawn="1"/>
        </p:nvSpPr>
        <p:spPr>
          <a:xfrm>
            <a:off x="0" y="6165428"/>
            <a:ext cx="12192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133" y="6199719"/>
            <a:ext cx="1535291" cy="619589"/>
          </a:xfrm>
          <a:prstGeom prst="rect">
            <a:avLst/>
          </a:prstGeom>
        </p:spPr>
      </p:pic>
      <p:sp>
        <p:nvSpPr>
          <p:cNvPr id="9" name="TextBox 8"/>
          <p:cNvSpPr txBox="1"/>
          <p:nvPr userDrawn="1"/>
        </p:nvSpPr>
        <p:spPr>
          <a:xfrm>
            <a:off x="2085100" y="6292963"/>
            <a:ext cx="3551293"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err="1">
                <a:solidFill>
                  <a:srgbClr val="119FD5"/>
                </a:solidFill>
                <a:latin typeface="Optima" charset="0"/>
                <a:ea typeface="Optima" charset="0"/>
                <a:cs typeface="Optima" charset="0"/>
              </a:rPr>
              <a:t>D.Phan</a:t>
            </a:r>
            <a:r>
              <a:rPr lang="en-US" sz="1100" kern="0" spc="-30" dirty="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E.Sargsyan</a:t>
            </a:r>
            <a:r>
              <a:rPr lang="en-US" sz="1100" kern="0" spc="-30" dirty="0" smtClean="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L.Tchelidze</a:t>
            </a:r>
            <a:r>
              <a:rPr lang="en-US" sz="1100" kern="0" spc="-30" dirty="0" smtClean="0">
                <a:solidFill>
                  <a:srgbClr val="119FD5"/>
                </a:solidFill>
                <a:latin typeface="Optima" charset="0"/>
                <a:ea typeface="Optima" charset="0"/>
                <a:cs typeface="Optima" charset="0"/>
              </a:rPr>
              <a:t> </a:t>
            </a:r>
            <a:r>
              <a:rPr lang="en-US" sz="1100" kern="0" spc="-30" dirty="0">
                <a:solidFill>
                  <a:srgbClr val="119FD5"/>
                </a:solidFill>
                <a:latin typeface="Optima" charset="0"/>
                <a:ea typeface="Optima" charset="0"/>
                <a:cs typeface="Optima" charset="0"/>
              </a:rPr>
              <a:t>&amp; </a:t>
            </a:r>
            <a:r>
              <a:rPr lang="en-US" sz="1100" kern="0" spc="-30" dirty="0" err="1">
                <a:solidFill>
                  <a:srgbClr val="119FD5"/>
                </a:solidFill>
                <a:latin typeface="Optima" charset="0"/>
                <a:ea typeface="Optima" charset="0"/>
                <a:cs typeface="Optima" charset="0"/>
              </a:rPr>
              <a:t>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3578512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40"/>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40"/>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3806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noProof="0" smtClean="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noProof="0" smtClean="0"/>
              <a:t>Click to edit Master subtitle style</a:t>
            </a:r>
            <a:endParaRPr lang="en-GB" noProof="0"/>
          </a:p>
        </p:txBody>
      </p:sp>
      <p:sp>
        <p:nvSpPr>
          <p:cNvPr id="4" name="Date Placeholder 3"/>
          <p:cNvSpPr>
            <a:spLocks noGrp="1"/>
          </p:cNvSpPr>
          <p:nvPr>
            <p:ph type="dt" sz="half" idx="10"/>
          </p:nvPr>
        </p:nvSpPr>
        <p:spPr/>
        <p:txBody>
          <a:bodyPr/>
          <a:lstStyle/>
          <a:p>
            <a:fld id="{22CD6586-4BB3-3543-A226-E99DA85439DC}" type="datetime1">
              <a:rPr lang="en-US" noProof="0" smtClean="0"/>
              <a:t>8/28/2019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9668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Content Placeholder 2"/>
          <p:cNvSpPr>
            <a:spLocks noGrp="1"/>
          </p:cNvSpPr>
          <p:nvPr>
            <p:ph idx="1"/>
          </p:nvPr>
        </p:nvSpPr>
        <p:spPr/>
        <p:txBody>
          <a:body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4" name="Date Placeholder 3"/>
          <p:cNvSpPr>
            <a:spLocks noGrp="1"/>
          </p:cNvSpPr>
          <p:nvPr>
            <p:ph type="dt" sz="half" idx="10"/>
          </p:nvPr>
        </p:nvSpPr>
        <p:spPr/>
        <p:txBody>
          <a:bodyPr/>
          <a:lstStyle/>
          <a:p>
            <a:fld id="{FC51EB13-F88F-4E49-A8CC-E3A9278725F4}" type="datetime1">
              <a:rPr lang="en-US" noProof="0" smtClean="0"/>
              <a:t>8/28/2019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49121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B24AC-15EC-4E4A-B7C6-54CF475F50EC}" type="datetime1">
              <a:rPr lang="en-US" noProof="0" smtClean="0"/>
              <a:t>8/28/2019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07274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x-none" noProof="0" smtClean="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53551-6DBA-1E4E-969C-8238CC91630D}" type="datetime1">
              <a:rPr lang="en-US" noProof="0" smtClean="0"/>
              <a:t>8/28/2019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3576326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2019-08-28</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8184077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C9395-22A2-431E-9CC2-9DB543BCB4E7}" type="datetime1">
              <a:rPr lang="en-GB" smtClean="0"/>
              <a:t>28/08/2019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Carlos A. Martins</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A5451-6B6E-4BD9-9226-4014262F3108}" type="slidenum">
              <a:rPr lang="en-GB" smtClean="0"/>
              <a:t>‹#›</a:t>
            </a:fld>
            <a:endParaRPr lang="en-GB"/>
          </a:p>
        </p:txBody>
      </p:sp>
    </p:spTree>
    <p:extLst>
      <p:ext uri="{BB962C8B-B14F-4D97-AF65-F5344CB8AC3E}">
        <p14:creationId xmlns:p14="http://schemas.microsoft.com/office/powerpoint/2010/main" val="37202493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73E6D6-463A-4A28-A7C3-AB5F4134BBA7}" type="datetimeFigureOut">
              <a:rPr lang="en-GB" smtClean="0"/>
              <a:t>28/08/2019</a:t>
            </a:fld>
            <a:endParaRPr lang="en-GB"/>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E274F-F424-4B04-86D0-E5B4C5EB23FC}" type="slidenum">
              <a:rPr lang="en-GB" smtClean="0"/>
              <a:t>‹#›</a:t>
            </a:fld>
            <a:endParaRPr lang="en-GB"/>
          </a:p>
        </p:txBody>
      </p:sp>
    </p:spTree>
    <p:extLst>
      <p:ext uri="{BB962C8B-B14F-4D97-AF65-F5344CB8AC3E}">
        <p14:creationId xmlns:p14="http://schemas.microsoft.com/office/powerpoint/2010/main" val="19690193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gn="ctr"/>
            <a:r>
              <a:rPr lang="en-US" sz="3600" dirty="0" smtClean="0"/>
              <a:t>Ion Source and LEBT</a:t>
            </a:r>
            <a:br>
              <a:rPr lang="en-US" sz="3600" dirty="0" smtClean="0"/>
            </a:br>
            <a:r>
              <a:rPr lang="en-US" sz="3600" dirty="0" smtClean="0"/>
              <a:t/>
            </a:r>
            <a:br>
              <a:rPr lang="en-US" sz="3600" dirty="0" smtClean="0"/>
            </a:br>
            <a:r>
              <a:rPr lang="en-US" sz="3600" dirty="0" smtClean="0"/>
              <a:t> </a:t>
            </a:r>
            <a:r>
              <a:rPr lang="en-US" sz="3600" i="1" dirty="0" smtClean="0"/>
              <a:t>Transition from Installation to Testing and Commissioning</a:t>
            </a:r>
            <a:endParaRPr lang="en-US" sz="3600" i="1" dirty="0"/>
          </a:p>
        </p:txBody>
      </p:sp>
      <p:sp>
        <p:nvSpPr>
          <p:cNvPr id="5" name="Subtitle 4"/>
          <p:cNvSpPr>
            <a:spLocks noGrp="1"/>
          </p:cNvSpPr>
          <p:nvPr>
            <p:ph type="subTitle" idx="1"/>
          </p:nvPr>
        </p:nvSpPr>
        <p:spPr>
          <a:xfrm>
            <a:off x="1828800" y="4692013"/>
            <a:ext cx="8534400" cy="468923"/>
          </a:xfrm>
        </p:spPr>
        <p:txBody>
          <a:bodyPr>
            <a:normAutofit fontScale="92500" lnSpcReduction="10000"/>
          </a:bodyPr>
          <a:lstStyle/>
          <a:p>
            <a:r>
              <a:rPr lang="en-US" dirty="0" smtClean="0">
                <a:solidFill>
                  <a:schemeClr val="bg1"/>
                </a:solidFill>
              </a:rPr>
              <a:t>Alejandro Garcia Sosa</a:t>
            </a:r>
            <a:endParaRPr lang="en-US" dirty="0">
              <a:solidFill>
                <a:schemeClr val="bg1"/>
              </a:solidFill>
            </a:endParaRPr>
          </a:p>
        </p:txBody>
      </p:sp>
      <p:sp>
        <p:nvSpPr>
          <p:cNvPr id="6" name="Subtitle 4"/>
          <p:cNvSpPr txBox="1">
            <a:spLocks/>
          </p:cNvSpPr>
          <p:nvPr/>
        </p:nvSpPr>
        <p:spPr>
          <a:xfrm>
            <a:off x="1828800" y="5160936"/>
            <a:ext cx="8534400" cy="15752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000" kern="1200" baseline="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800" kern="1200" baseline="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chemeClr val="bg1"/>
                </a:solidFill>
              </a:rPr>
              <a:t>European Spallation Source</a:t>
            </a:r>
          </a:p>
          <a:p>
            <a:endParaRPr lang="en-US" sz="1800" dirty="0" smtClean="0">
              <a:solidFill>
                <a:schemeClr val="bg1"/>
              </a:solidFill>
            </a:endParaRPr>
          </a:p>
          <a:p>
            <a:endParaRPr lang="en-US" sz="1800" dirty="0" smtClean="0">
              <a:solidFill>
                <a:schemeClr val="bg1"/>
              </a:solidFill>
            </a:endParaRPr>
          </a:p>
          <a:p>
            <a:r>
              <a:rPr lang="en-US" sz="1800" dirty="0" smtClean="0">
                <a:solidFill>
                  <a:schemeClr val="bg1"/>
                </a:solidFill>
              </a:rPr>
              <a:t>Lessons Learned - August 28, 2019</a:t>
            </a:r>
            <a:endParaRPr lang="en-US" sz="1800" dirty="0">
              <a:solidFill>
                <a:schemeClr val="bg1"/>
              </a:solidFill>
            </a:endParaRPr>
          </a:p>
        </p:txBody>
      </p:sp>
    </p:spTree>
    <p:extLst>
      <p:ext uri="{BB962C8B-B14F-4D97-AF65-F5344CB8AC3E}">
        <p14:creationId xmlns:p14="http://schemas.microsoft.com/office/powerpoint/2010/main" val="358095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25" y="291460"/>
            <a:ext cx="7139136" cy="1143000"/>
          </a:xfrm>
        </p:spPr>
        <p:txBody>
          <a:bodyPr>
            <a:noAutofit/>
          </a:bodyPr>
          <a:lstStyle/>
          <a:p>
            <a:r>
              <a:rPr lang="en-GB" dirty="0" smtClean="0"/>
              <a:t>EMC grounding</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10</a:t>
            </a:fld>
            <a:endParaRPr lang="en-GB">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0" y="1444107"/>
            <a:ext cx="4581104" cy="47403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60812" y="2064400"/>
            <a:ext cx="4962337" cy="37217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16248" y="2059568"/>
            <a:ext cx="5000859" cy="3750644"/>
          </a:xfrm>
          <a:prstGeom prst="rect">
            <a:avLst/>
          </a:prstGeom>
        </p:spPr>
      </p:pic>
    </p:spTree>
    <p:extLst>
      <p:ext uri="{BB962C8B-B14F-4D97-AF65-F5344CB8AC3E}">
        <p14:creationId xmlns:p14="http://schemas.microsoft.com/office/powerpoint/2010/main" val="329719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F80B48-D4EE-F44F-AEA2-4FDA4E50AC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83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831"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CFC7B55-7A92-FB40-BF33-C4A9AB568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9" y="836711"/>
            <a:ext cx="5777628" cy="6009373"/>
          </a:xfrm>
          <a:prstGeom prst="rect">
            <a:avLst/>
          </a:prstGeom>
        </p:spPr>
      </p:pic>
      <p:cxnSp>
        <p:nvCxnSpPr>
          <p:cNvPr id="13" name="Straight Connector 12">
            <a:extLst>
              <a:ext uri="{FF2B5EF4-FFF2-40B4-BE49-F238E27FC236}">
                <a16:creationId xmlns:a16="http://schemas.microsoft.com/office/drawing/2014/main" id="{5FD80CE2-D945-574E-9006-CD8FF5CE6E77}"/>
              </a:ext>
            </a:extLst>
          </p:cNvPr>
          <p:cNvCxnSpPr>
            <a:cxnSpLocks/>
          </p:cNvCxnSpPr>
          <p:nvPr/>
        </p:nvCxnSpPr>
        <p:spPr>
          <a:xfrm>
            <a:off x="5303912" y="157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33116ED-11CB-0F44-9683-87D7C28DFDEC}"/>
              </a:ext>
            </a:extLst>
          </p:cNvPr>
          <p:cNvSpPr/>
          <p:nvPr/>
        </p:nvSpPr>
        <p:spPr>
          <a:xfrm>
            <a:off x="9621641" y="1639504"/>
            <a:ext cx="914400" cy="1268760"/>
          </a:xfrm>
          <a:prstGeom prst="rect">
            <a:avLst/>
          </a:prstGeom>
          <a:no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ysClr val="windowText" lastClr="000000"/>
                </a:solidFill>
                <a:effectLst/>
                <a:uLnTx/>
                <a:uFillTx/>
                <a:latin typeface="Calibri"/>
                <a:ea typeface="+mn-ea"/>
                <a:cs typeface="+mn-cs"/>
              </a:rPr>
              <a:t>HV Power </a:t>
            </a:r>
            <a:r>
              <a:rPr kumimoji="0" lang="sv-SE" sz="1400" b="0" i="0" u="none" strike="noStrike" kern="1200" cap="none" spc="0" normalizeH="0" baseline="0" noProof="0" dirty="0" err="1">
                <a:ln>
                  <a:noFill/>
                </a:ln>
                <a:solidFill>
                  <a:sysClr val="windowText" lastClr="000000"/>
                </a:solidFill>
                <a:effectLst/>
                <a:uLnTx/>
                <a:uFillTx/>
                <a:latin typeface="Calibri"/>
                <a:ea typeface="+mn-ea"/>
                <a:cs typeface="+mn-cs"/>
              </a:rPr>
              <a:t>Supply</a:t>
            </a:r>
            <a:endParaRPr kumimoji="0" lang="sv-SE"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21EB74-48F0-DE4E-B21A-4B957322962E}"/>
              </a:ext>
            </a:extLst>
          </p:cNvPr>
          <p:cNvSpPr/>
          <p:nvPr/>
        </p:nvSpPr>
        <p:spPr>
          <a:xfrm>
            <a:off x="8167446" y="1912442"/>
            <a:ext cx="937971" cy="730523"/>
          </a:xfrm>
          <a:prstGeom prst="rect">
            <a:avLst/>
          </a:prstGeom>
          <a:no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ysClr val="windowText" lastClr="000000"/>
                </a:solidFill>
                <a:effectLst/>
                <a:uLnTx/>
                <a:uFillTx/>
                <a:latin typeface="Calibri"/>
                <a:ea typeface="+mn-ea"/>
                <a:cs typeface="+mn-cs"/>
              </a:rPr>
              <a:t>Isolation Transformer</a:t>
            </a:r>
          </a:p>
        </p:txBody>
      </p:sp>
      <p:sp>
        <p:nvSpPr>
          <p:cNvPr id="19" name="Rectangle 18">
            <a:extLst>
              <a:ext uri="{FF2B5EF4-FFF2-40B4-BE49-F238E27FC236}">
                <a16:creationId xmlns:a16="http://schemas.microsoft.com/office/drawing/2014/main" id="{63D18FC9-5070-E746-92B5-70A2839774DE}"/>
              </a:ext>
            </a:extLst>
          </p:cNvPr>
          <p:cNvSpPr/>
          <p:nvPr/>
        </p:nvSpPr>
        <p:spPr>
          <a:xfrm>
            <a:off x="8044940" y="71944"/>
            <a:ext cx="1028501" cy="179606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Racks</a:t>
            </a:r>
          </a:p>
        </p:txBody>
      </p:sp>
      <p:sp>
        <p:nvSpPr>
          <p:cNvPr id="21" name="Rectangle 20">
            <a:extLst>
              <a:ext uri="{FF2B5EF4-FFF2-40B4-BE49-F238E27FC236}">
                <a16:creationId xmlns:a16="http://schemas.microsoft.com/office/drawing/2014/main" id="{469B4E1F-5FA5-704F-A7FD-728606215EB4}"/>
              </a:ext>
            </a:extLst>
          </p:cNvPr>
          <p:cNvSpPr/>
          <p:nvPr/>
        </p:nvSpPr>
        <p:spPr>
          <a:xfrm flipH="1">
            <a:off x="5015879" y="2924695"/>
            <a:ext cx="144016" cy="158417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5E13A5D-BB5D-F448-B5BD-0A8C796DE882}"/>
              </a:ext>
            </a:extLst>
          </p:cNvPr>
          <p:cNvSpPr/>
          <p:nvPr/>
        </p:nvSpPr>
        <p:spPr>
          <a:xfrm rot="5400000" flipH="1">
            <a:off x="7020310" y="824919"/>
            <a:ext cx="95593" cy="410445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E9799FAD-8C41-6E47-BB82-4070A743EA5C}"/>
              </a:ext>
            </a:extLst>
          </p:cNvPr>
          <p:cNvCxnSpPr>
            <a:cxnSpLocks/>
          </p:cNvCxnSpPr>
          <p:nvPr/>
        </p:nvCxnSpPr>
        <p:spPr>
          <a:xfrm flipH="1">
            <a:off x="5303912" y="2924944"/>
            <a:ext cx="5904655"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3AD652E9-221A-8F4C-BB3D-70DAE37D32DB}"/>
              </a:ext>
            </a:extLst>
          </p:cNvPr>
          <p:cNvSpPr/>
          <p:nvPr/>
        </p:nvSpPr>
        <p:spPr>
          <a:xfrm rot="5400000" flipH="1">
            <a:off x="6330639" y="-479842"/>
            <a:ext cx="159100" cy="642290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3AFED29B-C4F4-2442-976D-B9B05AAE10B0}"/>
              </a:ext>
            </a:extLst>
          </p:cNvPr>
          <p:cNvSpPr/>
          <p:nvPr/>
        </p:nvSpPr>
        <p:spPr>
          <a:xfrm rot="10800000" flipH="1">
            <a:off x="3193793" y="2652059"/>
            <a:ext cx="145884" cy="153979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5C4427FC-D170-7342-B1C9-CA9572D04B53}"/>
              </a:ext>
            </a:extLst>
          </p:cNvPr>
          <p:cNvSpPr/>
          <p:nvPr/>
        </p:nvSpPr>
        <p:spPr>
          <a:xfrm>
            <a:off x="9532194" y="877787"/>
            <a:ext cx="144016" cy="144017"/>
          </a:xfrm>
          <a:prstGeom prst="ellipse">
            <a:avLst/>
          </a:prstGeom>
          <a:no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7412F38E-DA36-2848-BE4E-D78560E54603}"/>
              </a:ext>
            </a:extLst>
          </p:cNvPr>
          <p:cNvSpPr txBox="1"/>
          <p:nvPr/>
        </p:nvSpPr>
        <p:spPr>
          <a:xfrm>
            <a:off x="5975511" y="5456626"/>
            <a:ext cx="3136243"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a:ea typeface="+mn-ea"/>
                <a:cs typeface="+mn-cs"/>
              </a:rPr>
              <a:t>Pads</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provide</a:t>
            </a:r>
            <a:r>
              <a:rPr kumimoji="0" lang="sv-SE" sz="1800" b="0" i="0" u="none" strike="noStrike" kern="1200" cap="none" spc="0" normalizeH="0" baseline="0" noProof="0" dirty="0">
                <a:ln>
                  <a:noFill/>
                </a:ln>
                <a:solidFill>
                  <a:prstClr val="black"/>
                </a:solidFill>
                <a:effectLst/>
                <a:uLnTx/>
                <a:uFillTx/>
                <a:latin typeface="Calibri"/>
                <a:ea typeface="+mn-ea"/>
                <a:cs typeface="+mn-cs"/>
              </a:rPr>
              <a:t> access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the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mesh</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beneath</a:t>
            </a:r>
            <a:r>
              <a:rPr kumimoji="0" lang="sv-SE" sz="1800" b="0" i="0" u="none" strike="noStrike" kern="1200" cap="none" spc="0" normalizeH="0" baseline="0" noProof="0" dirty="0">
                <a:ln>
                  <a:noFill/>
                </a:ln>
                <a:solidFill>
                  <a:prstClr val="black"/>
                </a:solidFill>
                <a:effectLst/>
                <a:uLnTx/>
                <a:uFillTx/>
                <a:latin typeface="Calibri"/>
                <a:ea typeface="+mn-ea"/>
                <a:cs typeface="+mn-cs"/>
              </a:rPr>
              <a:t> the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concrete</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570E0EC-BD89-4041-B113-1646CF9C1AF0}"/>
              </a:ext>
            </a:extLst>
          </p:cNvPr>
          <p:cNvSpPr txBox="1"/>
          <p:nvPr/>
        </p:nvSpPr>
        <p:spPr>
          <a:xfrm>
            <a:off x="4810624" y="402350"/>
            <a:ext cx="2858732"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a:ea typeface="+mn-ea"/>
                <a:cs typeface="+mn-cs"/>
              </a:rPr>
              <a:t>Enclosed</a:t>
            </a:r>
            <a:r>
              <a:rPr kumimoji="0" lang="sv-SE" sz="1800" b="0" i="0" u="none" strike="noStrike" kern="1200" cap="none" spc="0" normalizeH="0" baseline="0" noProof="0" dirty="0">
                <a:ln>
                  <a:noFill/>
                </a:ln>
                <a:solidFill>
                  <a:prstClr val="black"/>
                </a:solidFill>
                <a:effectLst/>
                <a:uLnTx/>
                <a:uFillTx/>
                <a:latin typeface="Calibri"/>
                <a:ea typeface="+mn-ea"/>
                <a:cs typeface="+mn-cs"/>
              </a:rPr>
              <a:t> Cable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tray</a:t>
            </a:r>
            <a:r>
              <a:rPr kumimoji="0" lang="sv-SE" sz="1800" b="0" i="0" u="none" strike="noStrike" kern="1200" cap="none" spc="0" normalizeH="0" baseline="0" noProof="0" dirty="0">
                <a:ln>
                  <a:noFill/>
                </a:ln>
                <a:solidFill>
                  <a:prstClr val="black"/>
                </a:solidFill>
                <a:effectLst/>
                <a:uLnTx/>
                <a:uFillTx/>
                <a:latin typeface="Calibri"/>
                <a:ea typeface="+mn-ea"/>
                <a:cs typeface="+mn-cs"/>
              </a:rPr>
              <a: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Isolation transformer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cables</a:t>
            </a:r>
            <a:r>
              <a:rPr kumimoji="0" lang="sv-SE"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3" name="TextBox 32">
            <a:extLst>
              <a:ext uri="{FF2B5EF4-FFF2-40B4-BE49-F238E27FC236}">
                <a16:creationId xmlns:a16="http://schemas.microsoft.com/office/drawing/2014/main" id="{DF30CAA6-4DD6-9147-B617-33A06BDA0232}"/>
              </a:ext>
            </a:extLst>
          </p:cNvPr>
          <p:cNvSpPr txBox="1"/>
          <p:nvPr/>
        </p:nvSpPr>
        <p:spPr>
          <a:xfrm>
            <a:off x="3354267" y="1324501"/>
            <a:ext cx="2419188"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a:ea typeface="+mn-ea"/>
                <a:cs typeface="+mn-cs"/>
              </a:rPr>
              <a:t>Enclosed</a:t>
            </a:r>
            <a:r>
              <a:rPr kumimoji="0" lang="sv-SE" sz="1800" b="0" i="0" u="none" strike="noStrike" kern="1200" cap="none" spc="0" normalizeH="0" baseline="0" noProof="0" dirty="0">
                <a:ln>
                  <a:noFill/>
                </a:ln>
                <a:solidFill>
                  <a:prstClr val="black"/>
                </a:solidFill>
                <a:effectLst/>
                <a:uLnTx/>
                <a:uFillTx/>
                <a:latin typeface="Calibri"/>
                <a:ea typeface="+mn-ea"/>
                <a:cs typeface="+mn-cs"/>
              </a:rPr>
              <a:t> Cable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tray</a:t>
            </a:r>
            <a:r>
              <a:rPr kumimoji="0" lang="sv-SE" sz="1800" b="0" i="0" u="none" strike="noStrike" kern="1200" cap="none" spc="0" normalizeH="0" baseline="0" noProof="0" dirty="0">
                <a:ln>
                  <a:noFill/>
                </a:ln>
                <a:solidFill>
                  <a:prstClr val="black"/>
                </a:solidFill>
                <a:effectLst/>
                <a:uLnTx/>
                <a:uFillTx/>
                <a:latin typeface="Calibri"/>
                <a:ea typeface="+mn-ea"/>
                <a:cs typeface="+mn-cs"/>
              </a:rPr>
              <a:t>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HV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power</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supply</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cables</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6" name="Straight Arrow Connector 35">
            <a:extLst>
              <a:ext uri="{FF2B5EF4-FFF2-40B4-BE49-F238E27FC236}">
                <a16:creationId xmlns:a16="http://schemas.microsoft.com/office/drawing/2014/main" id="{714460FA-CF60-F14A-8534-7C9E0C77D678}"/>
              </a:ext>
            </a:extLst>
          </p:cNvPr>
          <p:cNvCxnSpPr>
            <a:cxnSpLocks/>
            <a:stCxn id="31" idx="0"/>
          </p:cNvCxnSpPr>
          <p:nvPr/>
        </p:nvCxnSpPr>
        <p:spPr>
          <a:xfrm flipV="1">
            <a:off x="7543633" y="1062168"/>
            <a:ext cx="2060569" cy="43944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24AEE2FA-E8F9-0041-8CB4-01DAE42FF7AA}"/>
              </a:ext>
            </a:extLst>
          </p:cNvPr>
          <p:cNvCxnSpPr>
            <a:cxnSpLocks/>
          </p:cNvCxnSpPr>
          <p:nvPr/>
        </p:nvCxnSpPr>
        <p:spPr>
          <a:xfrm flipH="1">
            <a:off x="5114803" y="1062168"/>
            <a:ext cx="1524678" cy="2258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22EBB769-5E1E-DA47-B58F-C449295F181A}"/>
              </a:ext>
            </a:extLst>
          </p:cNvPr>
          <p:cNvCxnSpPr>
            <a:cxnSpLocks/>
            <a:stCxn id="33" idx="2"/>
          </p:cNvCxnSpPr>
          <p:nvPr/>
        </p:nvCxnSpPr>
        <p:spPr>
          <a:xfrm flipH="1">
            <a:off x="4134795" y="1970832"/>
            <a:ext cx="429066" cy="743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Elbow Connector 71">
            <a:extLst>
              <a:ext uri="{FF2B5EF4-FFF2-40B4-BE49-F238E27FC236}">
                <a16:creationId xmlns:a16="http://schemas.microsoft.com/office/drawing/2014/main" id="{7DC0CCC9-0CFB-F544-B408-316EB993BE33}"/>
              </a:ext>
            </a:extLst>
          </p:cNvPr>
          <p:cNvCxnSpPr>
            <a:cxnSpLocks/>
            <a:stCxn id="16" idx="0"/>
            <a:endCxn id="30" idx="6"/>
          </p:cNvCxnSpPr>
          <p:nvPr/>
        </p:nvCxnSpPr>
        <p:spPr>
          <a:xfrm rot="16200000" flipV="1">
            <a:off x="9532672" y="1093334"/>
            <a:ext cx="689708" cy="40263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74" name="Elbow Connector 73">
            <a:extLst>
              <a:ext uri="{FF2B5EF4-FFF2-40B4-BE49-F238E27FC236}">
                <a16:creationId xmlns:a16="http://schemas.microsoft.com/office/drawing/2014/main" id="{8B6691AB-B1D3-E14E-B8BA-871ACC44988F}"/>
              </a:ext>
            </a:extLst>
          </p:cNvPr>
          <p:cNvCxnSpPr>
            <a:cxnSpLocks/>
            <a:stCxn id="30" idx="0"/>
          </p:cNvCxnSpPr>
          <p:nvPr/>
        </p:nvCxnSpPr>
        <p:spPr>
          <a:xfrm rot="16200000" flipV="1">
            <a:off x="9247931" y="521515"/>
            <a:ext cx="181782" cy="530761"/>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E4480C26-2849-8E47-B65B-9AA8736D4A74}"/>
              </a:ext>
            </a:extLst>
          </p:cNvPr>
          <p:cNvSpPr txBox="1"/>
          <p:nvPr/>
        </p:nvSpPr>
        <p:spPr>
          <a:xfrm>
            <a:off x="9668775" y="412338"/>
            <a:ext cx="491225"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Calibri"/>
                <a:ea typeface="+mn-ea"/>
                <a:cs typeface="+mn-cs"/>
              </a:rPr>
              <a:t>Pad</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1AF71DEC-67C8-084A-A67D-8175582FB939}"/>
              </a:ext>
            </a:extLst>
          </p:cNvPr>
          <p:cNvSpPr txBox="1"/>
          <p:nvPr/>
        </p:nvSpPr>
        <p:spPr>
          <a:xfrm>
            <a:off x="335361" y="3254092"/>
            <a:ext cx="491225"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Calibri"/>
                <a:ea typeface="+mn-ea"/>
                <a:cs typeface="+mn-cs"/>
              </a:rPr>
              <a:t>Pad</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3E6551C9-CC78-404F-A86C-CB7962C71991}"/>
              </a:ext>
            </a:extLst>
          </p:cNvPr>
          <p:cNvSpPr txBox="1"/>
          <p:nvPr/>
        </p:nvSpPr>
        <p:spPr>
          <a:xfrm>
            <a:off x="335360" y="4195828"/>
            <a:ext cx="491225"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Calibri"/>
                <a:ea typeface="+mn-ea"/>
                <a:cs typeface="+mn-cs"/>
              </a:rPr>
              <a:t>Pad</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4A732F9A-C251-3948-B846-B943F074501A}"/>
              </a:ext>
            </a:extLst>
          </p:cNvPr>
          <p:cNvSpPr txBox="1"/>
          <p:nvPr/>
        </p:nvSpPr>
        <p:spPr>
          <a:xfrm>
            <a:off x="335360" y="4978823"/>
            <a:ext cx="491225"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Calibri"/>
                <a:ea typeface="+mn-ea"/>
                <a:cs typeface="+mn-cs"/>
              </a:rPr>
              <a:t>Pad</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1" name="Elbow Connector 80">
            <a:extLst>
              <a:ext uri="{FF2B5EF4-FFF2-40B4-BE49-F238E27FC236}">
                <a16:creationId xmlns:a16="http://schemas.microsoft.com/office/drawing/2014/main" id="{8DE9B1FE-D755-C542-8558-EE25905E7BC8}"/>
              </a:ext>
            </a:extLst>
          </p:cNvPr>
          <p:cNvCxnSpPr>
            <a:cxnSpLocks/>
            <a:stCxn id="18" idx="3"/>
            <a:endCxn id="30" idx="2"/>
          </p:cNvCxnSpPr>
          <p:nvPr/>
        </p:nvCxnSpPr>
        <p:spPr>
          <a:xfrm flipV="1">
            <a:off x="9105417" y="949796"/>
            <a:ext cx="426777" cy="132790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2A0972E8-5DA0-304D-A3DD-258D5E305929}"/>
              </a:ext>
            </a:extLst>
          </p:cNvPr>
          <p:cNvCxnSpPr>
            <a:cxnSpLocks/>
            <a:stCxn id="78" idx="3"/>
          </p:cNvCxnSpPr>
          <p:nvPr/>
        </p:nvCxnSpPr>
        <p:spPr>
          <a:xfrm>
            <a:off x="826586" y="3423369"/>
            <a:ext cx="284473" cy="228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5F252879-F5A2-ED45-A9B1-9F753BCFDD4D}"/>
              </a:ext>
            </a:extLst>
          </p:cNvPr>
          <p:cNvCxnSpPr>
            <a:cxnSpLocks/>
            <a:stCxn id="79" idx="3"/>
          </p:cNvCxnSpPr>
          <p:nvPr/>
        </p:nvCxnSpPr>
        <p:spPr>
          <a:xfrm flipV="1">
            <a:off x="826585" y="4216076"/>
            <a:ext cx="284474" cy="149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AC862A27-D6A6-084C-B51D-45AF7AEDC8E6}"/>
              </a:ext>
            </a:extLst>
          </p:cNvPr>
          <p:cNvCxnSpPr>
            <a:cxnSpLocks/>
          </p:cNvCxnSpPr>
          <p:nvPr/>
        </p:nvCxnSpPr>
        <p:spPr>
          <a:xfrm flipV="1">
            <a:off x="826585" y="5113279"/>
            <a:ext cx="298305" cy="54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78FC9C1E-8C3A-4840-A637-8B4B338795D8}"/>
              </a:ext>
            </a:extLst>
          </p:cNvPr>
          <p:cNvCxnSpPr>
            <a:cxnSpLocks/>
            <a:stCxn id="77" idx="2"/>
          </p:cNvCxnSpPr>
          <p:nvPr/>
        </p:nvCxnSpPr>
        <p:spPr>
          <a:xfrm flipH="1">
            <a:off x="9781240" y="750892"/>
            <a:ext cx="133148" cy="126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7" name="Content Placeholder 6">
            <a:extLst>
              <a:ext uri="{FF2B5EF4-FFF2-40B4-BE49-F238E27FC236}">
                <a16:creationId xmlns:a16="http://schemas.microsoft.com/office/drawing/2014/main" id="{845DA089-6BFE-544C-9B71-B7383EBEA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6336" y="542405"/>
            <a:ext cx="2852292" cy="2139740"/>
          </a:xfrm>
          <a:prstGeom prst="rect">
            <a:avLst/>
          </a:prstGeom>
        </p:spPr>
      </p:pic>
      <p:pic>
        <p:nvPicPr>
          <p:cNvPr id="103" name="Picture 102">
            <a:extLst>
              <a:ext uri="{FF2B5EF4-FFF2-40B4-BE49-F238E27FC236}">
                <a16:creationId xmlns:a16="http://schemas.microsoft.com/office/drawing/2014/main" id="{3E5BAAE4-6347-6640-80B1-13480D4551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444" y="3447407"/>
            <a:ext cx="2437504" cy="3250005"/>
          </a:xfrm>
          <a:prstGeom prst="rect">
            <a:avLst/>
          </a:prstGeom>
        </p:spPr>
      </p:pic>
      <p:pic>
        <p:nvPicPr>
          <p:cNvPr id="105" name="Picture 104">
            <a:extLst>
              <a:ext uri="{FF2B5EF4-FFF2-40B4-BE49-F238E27FC236}">
                <a16:creationId xmlns:a16="http://schemas.microsoft.com/office/drawing/2014/main" id="{8FC5E41D-293E-6E43-9B28-59E10F117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2421" y="-21746"/>
            <a:ext cx="3671140" cy="2753355"/>
          </a:xfrm>
          <a:prstGeom prst="rect">
            <a:avLst/>
          </a:prstGeom>
        </p:spPr>
      </p:pic>
      <p:sp>
        <p:nvSpPr>
          <p:cNvPr id="110" name="TextBox 109">
            <a:extLst>
              <a:ext uri="{FF2B5EF4-FFF2-40B4-BE49-F238E27FC236}">
                <a16:creationId xmlns:a16="http://schemas.microsoft.com/office/drawing/2014/main" id="{EEE8A08D-5401-574F-89A5-5AA1075B1F10}"/>
              </a:ext>
            </a:extLst>
          </p:cNvPr>
          <p:cNvSpPr txBox="1"/>
          <p:nvPr/>
        </p:nvSpPr>
        <p:spPr>
          <a:xfrm>
            <a:off x="975737" y="393263"/>
            <a:ext cx="869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sng" strike="noStrike" kern="1200" cap="none" spc="0" normalizeH="0" baseline="0" noProof="0" dirty="0">
                <a:ln>
                  <a:noFill/>
                </a:ln>
                <a:solidFill>
                  <a:prstClr val="black"/>
                </a:solidFill>
                <a:effectLst/>
                <a:uLnTx/>
                <a:uFillTx/>
                <a:latin typeface="Calibri"/>
                <a:ea typeface="+mn-ea"/>
                <a:cs typeface="+mn-cs"/>
              </a:rPr>
              <a:t>Tunnel </a:t>
            </a:r>
          </a:p>
        </p:txBody>
      </p:sp>
      <p:sp>
        <p:nvSpPr>
          <p:cNvPr id="111" name="TextBox 110">
            <a:extLst>
              <a:ext uri="{FF2B5EF4-FFF2-40B4-BE49-F238E27FC236}">
                <a16:creationId xmlns:a16="http://schemas.microsoft.com/office/drawing/2014/main" id="{ACDDA61F-5AC0-AE4A-BA68-0B305C8C133E}"/>
              </a:ext>
            </a:extLst>
          </p:cNvPr>
          <p:cNvSpPr txBox="1"/>
          <p:nvPr/>
        </p:nvSpPr>
        <p:spPr>
          <a:xfrm>
            <a:off x="10804664" y="253126"/>
            <a:ext cx="931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sng" strike="noStrike" kern="1200" cap="none" spc="0" normalizeH="0" baseline="0" noProof="0" dirty="0">
                <a:ln>
                  <a:noFill/>
                </a:ln>
                <a:solidFill>
                  <a:prstClr val="black"/>
                </a:solidFill>
                <a:effectLst/>
                <a:uLnTx/>
                <a:uFillTx/>
                <a:latin typeface="Calibri"/>
                <a:ea typeface="+mn-ea"/>
                <a:cs typeface="+mn-cs"/>
              </a:rPr>
              <a:t>FEB090</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117" name="Straight Arrow Connector 116">
            <a:extLst>
              <a:ext uri="{FF2B5EF4-FFF2-40B4-BE49-F238E27FC236}">
                <a16:creationId xmlns:a16="http://schemas.microsoft.com/office/drawing/2014/main" id="{C046099F-F30F-E34F-A025-BA5D88ECB6F5}"/>
              </a:ext>
            </a:extLst>
          </p:cNvPr>
          <p:cNvCxnSpPr>
            <a:cxnSpLocks/>
          </p:cNvCxnSpPr>
          <p:nvPr/>
        </p:nvCxnSpPr>
        <p:spPr>
          <a:xfrm flipH="1">
            <a:off x="3049775" y="774805"/>
            <a:ext cx="722645" cy="11738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90662457-6985-8445-8979-72725BAD5F49}"/>
              </a:ext>
            </a:extLst>
          </p:cNvPr>
          <p:cNvCxnSpPr>
            <a:cxnSpLocks/>
          </p:cNvCxnSpPr>
          <p:nvPr/>
        </p:nvCxnSpPr>
        <p:spPr>
          <a:xfrm>
            <a:off x="1078303" y="3040405"/>
            <a:ext cx="148489" cy="11118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61F918B5-2AE2-1349-B0AE-F78D98AC5942}"/>
              </a:ext>
            </a:extLst>
          </p:cNvPr>
          <p:cNvCxnSpPr>
            <a:cxnSpLocks/>
            <a:stCxn id="103" idx="1"/>
          </p:cNvCxnSpPr>
          <p:nvPr/>
        </p:nvCxnSpPr>
        <p:spPr>
          <a:xfrm flipH="1" flipV="1">
            <a:off x="3480068" y="3991348"/>
            <a:ext cx="2000376" cy="1081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64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7" grpId="0" animBg="1"/>
      <p:bldP spid="78" grpId="0" animBg="1"/>
      <p:bldP spid="79"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LEBT Solenoids</a:t>
            </a:r>
            <a:endParaRPr lang="en-US" dirty="0"/>
          </a:p>
        </p:txBody>
      </p:sp>
      <p:sp>
        <p:nvSpPr>
          <p:cNvPr id="3" name="Content Placeholder 2"/>
          <p:cNvSpPr>
            <a:spLocks noGrp="1"/>
          </p:cNvSpPr>
          <p:nvPr>
            <p:ph idx="1"/>
          </p:nvPr>
        </p:nvSpPr>
        <p:spPr>
          <a:xfrm>
            <a:off x="91800" y="1523082"/>
            <a:ext cx="5734689" cy="5087038"/>
          </a:xfrm>
        </p:spPr>
        <p:txBody>
          <a:bodyPr>
            <a:normAutofit/>
          </a:bodyPr>
          <a:lstStyle/>
          <a:p>
            <a:r>
              <a:rPr lang="en-US" sz="2400" dirty="0" smtClean="0"/>
              <a:t>LEBT Solenoids have an issue in the connectors of the cooling circuit that make them prone to leak</a:t>
            </a:r>
          </a:p>
          <a:p>
            <a:pPr marL="0" indent="0">
              <a:buNone/>
            </a:pPr>
            <a:endParaRPr lang="en-US" sz="2400" dirty="0" smtClean="0"/>
          </a:p>
          <a:p>
            <a:r>
              <a:rPr lang="en-US" sz="2400" dirty="0" smtClean="0"/>
              <a:t>Corrector magnets use single polarity PS. Polarity is switched using relays that have their own set of issues</a:t>
            </a:r>
          </a:p>
          <a:p>
            <a:pPr marL="0" indent="0">
              <a:buNone/>
            </a:pPr>
            <a:endParaRPr lang="en-US" sz="2400" dirty="0" smtClean="0"/>
          </a:p>
          <a:p>
            <a:r>
              <a:rPr lang="en-US" sz="2400" dirty="0" smtClean="0"/>
              <a:t>Polarities of H1 V1 were swapped.</a:t>
            </a:r>
          </a:p>
          <a:p>
            <a:pPr marL="0" indent="0">
              <a:buNone/>
            </a:pPr>
            <a:endParaRPr lang="en-US" sz="2400" dirty="0" smtClean="0"/>
          </a:p>
          <a:p>
            <a:r>
              <a:rPr lang="en-US" sz="2400" dirty="0" smtClean="0"/>
              <a:t>Sol 1 and 2 had opposite polarities</a:t>
            </a:r>
          </a:p>
          <a:p>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5" name="Immagin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6490" y="1512066"/>
            <a:ext cx="6295742" cy="4708526"/>
          </a:xfrm>
          <a:prstGeom prst="rect">
            <a:avLst/>
          </a:prstGeom>
        </p:spPr>
      </p:pic>
    </p:spTree>
    <p:extLst>
      <p:ext uri="{BB962C8B-B14F-4D97-AF65-F5344CB8AC3E}">
        <p14:creationId xmlns:p14="http://schemas.microsoft.com/office/powerpoint/2010/main" val="70814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LEBT Solenoid 2 water leak</a:t>
            </a:r>
            <a:endParaRPr lang="en-US" dirty="0"/>
          </a:p>
        </p:txBody>
      </p:sp>
      <p:sp>
        <p:nvSpPr>
          <p:cNvPr id="3" name="Content Placeholder 2"/>
          <p:cNvSpPr>
            <a:spLocks noGrp="1"/>
          </p:cNvSpPr>
          <p:nvPr>
            <p:ph idx="1"/>
          </p:nvPr>
        </p:nvSpPr>
        <p:spPr>
          <a:xfrm>
            <a:off x="47896" y="1600201"/>
            <a:ext cx="3145973" cy="5003073"/>
          </a:xfrm>
        </p:spPr>
        <p:txBody>
          <a:bodyPr/>
          <a:lstStyle/>
          <a:p>
            <a:r>
              <a:rPr lang="en-US" dirty="0" smtClean="0"/>
              <a:t>LEBT Sol 2 water leak</a:t>
            </a:r>
          </a:p>
          <a:p>
            <a:r>
              <a:rPr lang="en-US" dirty="0" smtClean="0"/>
              <a:t>Hard to access given this design</a:t>
            </a:r>
          </a:p>
          <a:p>
            <a:r>
              <a:rPr lang="en-US" dirty="0" smtClean="0"/>
              <a:t>Water cleanliness issues already apparent</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02581" y="2723199"/>
            <a:ext cx="4506686" cy="21907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38461" y="2723199"/>
            <a:ext cx="4506686" cy="21907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869" y="1565230"/>
            <a:ext cx="2188618" cy="45022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271207" y="2721643"/>
            <a:ext cx="4500622" cy="2187802"/>
          </a:xfrm>
          <a:prstGeom prst="rect">
            <a:avLst/>
          </a:prstGeom>
        </p:spPr>
      </p:pic>
    </p:spTree>
    <p:extLst>
      <p:ext uri="{BB962C8B-B14F-4D97-AF65-F5344CB8AC3E}">
        <p14:creationId xmlns:p14="http://schemas.microsoft.com/office/powerpoint/2010/main" val="75083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331" y="4099859"/>
            <a:ext cx="5354988" cy="2758141"/>
          </a:xfrm>
          <a:prstGeom prst="rect">
            <a:avLst/>
          </a:prstGeom>
        </p:spPr>
      </p:pic>
      <p:sp>
        <p:nvSpPr>
          <p:cNvPr id="2" name="Title 1"/>
          <p:cNvSpPr>
            <a:spLocks noGrp="1"/>
          </p:cNvSpPr>
          <p:nvPr>
            <p:ph type="title"/>
          </p:nvPr>
        </p:nvSpPr>
        <p:spPr/>
        <p:txBody>
          <a:bodyPr/>
          <a:lstStyle/>
          <a:p>
            <a:r>
              <a:rPr lang="en-US" dirty="0" smtClean="0"/>
              <a:t>Issues: LEBT Chopper</a:t>
            </a:r>
            <a:endParaRPr lang="en-US" dirty="0"/>
          </a:p>
        </p:txBody>
      </p:sp>
      <p:sp>
        <p:nvSpPr>
          <p:cNvPr id="3" name="Content Placeholder 2"/>
          <p:cNvSpPr>
            <a:spLocks noGrp="1"/>
          </p:cNvSpPr>
          <p:nvPr>
            <p:ph idx="1"/>
          </p:nvPr>
        </p:nvSpPr>
        <p:spPr>
          <a:xfrm>
            <a:off x="226981" y="1626141"/>
            <a:ext cx="3312405" cy="4525963"/>
          </a:xfrm>
        </p:spPr>
        <p:txBody>
          <a:bodyPr>
            <a:normAutofit/>
          </a:bodyPr>
          <a:lstStyle/>
          <a:p>
            <a:r>
              <a:rPr lang="en-US" dirty="0" smtClean="0"/>
              <a:t>Commissioning of the chopper started on March 5</a:t>
            </a:r>
          </a:p>
          <a:p>
            <a:r>
              <a:rPr lang="en-US" dirty="0" smtClean="0"/>
              <a:t>Issues reaching the nominal voltage during testing</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pic>
        <p:nvPicPr>
          <p:cNvPr id="5" name="Picture 3" descr="C:\Users\Lorenzo\Desktop\chopper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8920" y="1600201"/>
            <a:ext cx="3330767" cy="437814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998" y="1540074"/>
            <a:ext cx="4535609" cy="2559785"/>
          </a:xfrm>
          <a:prstGeom prst="rect">
            <a:avLst/>
          </a:prstGeom>
        </p:spPr>
      </p:pic>
    </p:spTree>
    <p:extLst>
      <p:ext uri="{BB962C8B-B14F-4D97-AF65-F5344CB8AC3E}">
        <p14:creationId xmlns:p14="http://schemas.microsoft.com/office/powerpoint/2010/main" val="7669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139"/>
          <p:cNvSpPr/>
          <p:nvPr/>
        </p:nvSpPr>
        <p:spPr>
          <a:xfrm>
            <a:off x="5936855" y="404665"/>
            <a:ext cx="4392488" cy="2087651"/>
          </a:xfrm>
          <a:prstGeom prst="rect">
            <a:avLst/>
          </a:prstGeom>
          <a:solidFill>
            <a:schemeClr val="accent1">
              <a:alpha val="24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41" name="Rettangolo 140"/>
          <p:cNvSpPr/>
          <p:nvPr/>
        </p:nvSpPr>
        <p:spPr>
          <a:xfrm>
            <a:off x="7635061" y="908721"/>
            <a:ext cx="1041874" cy="13344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25" name="Connettore 1 24"/>
          <p:cNvCxnSpPr/>
          <p:nvPr/>
        </p:nvCxnSpPr>
        <p:spPr>
          <a:xfrm>
            <a:off x="7611136" y="4829808"/>
            <a:ext cx="115325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Ovale 53"/>
          <p:cNvSpPr/>
          <p:nvPr/>
        </p:nvSpPr>
        <p:spPr>
          <a:xfrm>
            <a:off x="8090567" y="1852112"/>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5" name="Ovale 54"/>
          <p:cNvSpPr/>
          <p:nvPr/>
        </p:nvSpPr>
        <p:spPr>
          <a:xfrm>
            <a:off x="7819924" y="1216234"/>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6" name="Ovale 55"/>
          <p:cNvSpPr/>
          <p:nvPr/>
        </p:nvSpPr>
        <p:spPr>
          <a:xfrm>
            <a:off x="8351708" y="1216234"/>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57" name="Connettore 1 56"/>
          <p:cNvCxnSpPr/>
          <p:nvPr/>
        </p:nvCxnSpPr>
        <p:spPr>
          <a:xfrm>
            <a:off x="8187762" y="2002052"/>
            <a:ext cx="9257" cy="282775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7098111" y="1301288"/>
            <a:ext cx="7150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a:stCxn id="54" idx="0"/>
            <a:endCxn id="55" idx="6"/>
          </p:cNvCxnSpPr>
          <p:nvPr/>
        </p:nvCxnSpPr>
        <p:spPr>
          <a:xfrm flipH="1" flipV="1">
            <a:off x="7963941" y="1288242"/>
            <a:ext cx="198635" cy="56387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ttore 1 92"/>
          <p:cNvCxnSpPr>
            <a:stCxn id="56" idx="6"/>
            <a:endCxn id="95" idx="1"/>
          </p:cNvCxnSpPr>
          <p:nvPr/>
        </p:nvCxnSpPr>
        <p:spPr>
          <a:xfrm>
            <a:off x="8495725" y="1288243"/>
            <a:ext cx="585185" cy="2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CasellaDiTesto 94"/>
          <p:cNvSpPr txBox="1"/>
          <p:nvPr/>
        </p:nvSpPr>
        <p:spPr>
          <a:xfrm>
            <a:off x="9080910" y="1165377"/>
            <a:ext cx="539749" cy="246221"/>
          </a:xfrm>
          <a:prstGeom prst="rect">
            <a:avLst/>
          </a:prstGeom>
          <a:solidFill>
            <a:schemeClr val="accent2">
              <a:lumMod val="40000"/>
              <a:lumOff val="60000"/>
            </a:schemeClr>
          </a:solidFill>
          <a:ln w="19050">
            <a:solidFill>
              <a:schemeClr val="accent1">
                <a:shade val="50000"/>
              </a:schemeClr>
            </a:solidFill>
          </a:ln>
        </p:spPr>
        <p:txBody>
          <a:bodyPr wrap="square" rtlCol="0">
            <a:spAutoFit/>
          </a:bodyPr>
          <a:lstStyle/>
          <a:p>
            <a:pPr algn="ctr"/>
            <a:r>
              <a:rPr lang="it-IT" sz="1000" b="1" dirty="0">
                <a:solidFill>
                  <a:prstClr val="black"/>
                </a:solidFill>
                <a:latin typeface="Calibri"/>
              </a:rPr>
              <a:t>27</a:t>
            </a:r>
            <a:r>
              <a:rPr lang="el-GR" sz="1000" b="1" dirty="0">
                <a:solidFill>
                  <a:prstClr val="black"/>
                </a:solidFill>
                <a:latin typeface="Calibri"/>
              </a:rPr>
              <a:t>Ω</a:t>
            </a:r>
            <a:endParaRPr lang="en-GB" sz="1000" b="1" dirty="0">
              <a:solidFill>
                <a:prstClr val="black"/>
              </a:solidFill>
              <a:latin typeface="Calibri"/>
            </a:endParaRPr>
          </a:p>
        </p:txBody>
      </p:sp>
      <p:sp>
        <p:nvSpPr>
          <p:cNvPr id="97" name="CasellaDiTesto 96"/>
          <p:cNvSpPr txBox="1"/>
          <p:nvPr/>
        </p:nvSpPr>
        <p:spPr>
          <a:xfrm>
            <a:off x="6659141" y="1677900"/>
            <a:ext cx="377026" cy="246221"/>
          </a:xfrm>
          <a:prstGeom prst="rect">
            <a:avLst/>
          </a:prstGeom>
          <a:noFill/>
        </p:spPr>
        <p:txBody>
          <a:bodyPr wrap="none" rtlCol="0">
            <a:spAutoFit/>
          </a:bodyPr>
          <a:lstStyle/>
          <a:p>
            <a:r>
              <a:rPr lang="it-IT" sz="1000" b="1" dirty="0">
                <a:solidFill>
                  <a:prstClr val="black"/>
                </a:solidFill>
                <a:latin typeface="Calibri"/>
              </a:rPr>
              <a:t>1nF</a:t>
            </a:r>
            <a:endParaRPr lang="en-GB" sz="1000" b="1" dirty="0">
              <a:solidFill>
                <a:prstClr val="black"/>
              </a:solidFill>
              <a:latin typeface="Calibri"/>
            </a:endParaRPr>
          </a:p>
        </p:txBody>
      </p:sp>
      <p:sp>
        <p:nvSpPr>
          <p:cNvPr id="58" name="CasellaDiTesto 57"/>
          <p:cNvSpPr txBox="1"/>
          <p:nvPr/>
        </p:nvSpPr>
        <p:spPr>
          <a:xfrm>
            <a:off x="6558362" y="1178317"/>
            <a:ext cx="539749" cy="246221"/>
          </a:xfrm>
          <a:prstGeom prst="rect">
            <a:avLst/>
          </a:prstGeom>
          <a:solidFill>
            <a:schemeClr val="accent2">
              <a:lumMod val="40000"/>
              <a:lumOff val="60000"/>
            </a:schemeClr>
          </a:solidFill>
          <a:ln w="19050">
            <a:solidFill>
              <a:schemeClr val="accent1">
                <a:shade val="50000"/>
              </a:schemeClr>
            </a:solidFill>
          </a:ln>
        </p:spPr>
        <p:txBody>
          <a:bodyPr wrap="square" rtlCol="0">
            <a:spAutoFit/>
          </a:bodyPr>
          <a:lstStyle/>
          <a:p>
            <a:pPr algn="ctr"/>
            <a:r>
              <a:rPr lang="it-IT" sz="1000" b="1" dirty="0">
                <a:solidFill>
                  <a:prstClr val="black"/>
                </a:solidFill>
                <a:latin typeface="Calibri"/>
              </a:rPr>
              <a:t>27</a:t>
            </a:r>
            <a:r>
              <a:rPr lang="el-GR" sz="1000" b="1" dirty="0">
                <a:solidFill>
                  <a:prstClr val="black"/>
                </a:solidFill>
                <a:latin typeface="Calibri"/>
              </a:rPr>
              <a:t>Ω</a:t>
            </a:r>
            <a:endParaRPr lang="en-GB" sz="1000" b="1" dirty="0">
              <a:solidFill>
                <a:prstClr val="black"/>
              </a:solidFill>
              <a:latin typeface="Calibri"/>
            </a:endParaRPr>
          </a:p>
        </p:txBody>
      </p:sp>
      <p:cxnSp>
        <p:nvCxnSpPr>
          <p:cNvPr id="73" name="Connettore 2 72"/>
          <p:cNvCxnSpPr/>
          <p:nvPr/>
        </p:nvCxnSpPr>
        <p:spPr>
          <a:xfrm>
            <a:off x="9877329" y="1295769"/>
            <a:ext cx="0" cy="82733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Connettore 2 73"/>
          <p:cNvCxnSpPr/>
          <p:nvPr/>
        </p:nvCxnSpPr>
        <p:spPr>
          <a:xfrm flipH="1">
            <a:off x="9736696" y="2137466"/>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Connettore 2 74"/>
          <p:cNvCxnSpPr/>
          <p:nvPr/>
        </p:nvCxnSpPr>
        <p:spPr>
          <a:xfrm flipH="1">
            <a:off x="9674196" y="2136332"/>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flipH="1">
            <a:off x="9808705" y="2137466"/>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flipH="1">
            <a:off x="9943212" y="2137466"/>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Connettore 2 84"/>
          <p:cNvCxnSpPr>
            <a:stCxn id="95" idx="3"/>
          </p:cNvCxnSpPr>
          <p:nvPr/>
        </p:nvCxnSpPr>
        <p:spPr>
          <a:xfrm>
            <a:off x="9620659" y="1288487"/>
            <a:ext cx="256671" cy="0"/>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Connettore 2 123"/>
          <p:cNvCxnSpPr/>
          <p:nvPr/>
        </p:nvCxnSpPr>
        <p:spPr>
          <a:xfrm flipH="1">
            <a:off x="6352507" y="1813942"/>
            <a:ext cx="1288" cy="31378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Connettore 2 124"/>
          <p:cNvCxnSpPr/>
          <p:nvPr/>
        </p:nvCxnSpPr>
        <p:spPr>
          <a:xfrm flipH="1">
            <a:off x="6213162" y="2127724"/>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Connettore 2 125"/>
          <p:cNvCxnSpPr/>
          <p:nvPr/>
        </p:nvCxnSpPr>
        <p:spPr>
          <a:xfrm flipH="1">
            <a:off x="6150662" y="2126590"/>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Connettore 2 128"/>
          <p:cNvCxnSpPr/>
          <p:nvPr/>
        </p:nvCxnSpPr>
        <p:spPr>
          <a:xfrm flipH="1">
            <a:off x="6285171" y="2127724"/>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Connettore 2 130"/>
          <p:cNvCxnSpPr/>
          <p:nvPr/>
        </p:nvCxnSpPr>
        <p:spPr>
          <a:xfrm flipH="1">
            <a:off x="6419678" y="2127724"/>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Connettore 2 132"/>
          <p:cNvCxnSpPr/>
          <p:nvPr/>
        </p:nvCxnSpPr>
        <p:spPr>
          <a:xfrm flipV="1">
            <a:off x="6360183" y="1301430"/>
            <a:ext cx="0" cy="394769"/>
          </a:xfrm>
          <a:prstGeom prst="straightConnector1">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763" y="476672"/>
            <a:ext cx="1918286" cy="1643352"/>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373" y="1118072"/>
            <a:ext cx="2444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6" name="Connettore 2 95"/>
          <p:cNvCxnSpPr>
            <a:endCxn id="58" idx="1"/>
          </p:cNvCxnSpPr>
          <p:nvPr/>
        </p:nvCxnSpPr>
        <p:spPr>
          <a:xfrm flipV="1">
            <a:off x="6162007" y="1301427"/>
            <a:ext cx="396355" cy="2"/>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6108155" y="1813941"/>
            <a:ext cx="504056" cy="0"/>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Connettore 1 97"/>
          <p:cNvCxnSpPr/>
          <p:nvPr/>
        </p:nvCxnSpPr>
        <p:spPr>
          <a:xfrm>
            <a:off x="6108155" y="1696198"/>
            <a:ext cx="504056" cy="0"/>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Connettore 2 153"/>
          <p:cNvCxnSpPr/>
          <p:nvPr/>
        </p:nvCxnSpPr>
        <p:spPr>
          <a:xfrm flipH="1">
            <a:off x="5669867" y="1360251"/>
            <a:ext cx="1288" cy="76285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Connettore 2 154"/>
          <p:cNvCxnSpPr/>
          <p:nvPr/>
        </p:nvCxnSpPr>
        <p:spPr>
          <a:xfrm flipH="1">
            <a:off x="5530522" y="2123103"/>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Connettore 2 156"/>
          <p:cNvCxnSpPr/>
          <p:nvPr/>
        </p:nvCxnSpPr>
        <p:spPr>
          <a:xfrm flipH="1">
            <a:off x="5468022" y="2121969"/>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Connettore 2 158"/>
          <p:cNvCxnSpPr/>
          <p:nvPr/>
        </p:nvCxnSpPr>
        <p:spPr>
          <a:xfrm flipH="1">
            <a:off x="5602531" y="2123103"/>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Connettore 2 159"/>
          <p:cNvCxnSpPr/>
          <p:nvPr/>
        </p:nvCxnSpPr>
        <p:spPr>
          <a:xfrm flipH="1">
            <a:off x="5737038" y="2123103"/>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Rettangolo 91"/>
          <p:cNvSpPr/>
          <p:nvPr/>
        </p:nvSpPr>
        <p:spPr>
          <a:xfrm>
            <a:off x="7312579" y="404665"/>
            <a:ext cx="1750367"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HV Switch </a:t>
            </a:r>
          </a:p>
          <a:p>
            <a:pPr algn="ctr"/>
            <a:r>
              <a:rPr lang="en-GB" sz="1100" b="1" dirty="0">
                <a:solidFill>
                  <a:srgbClr val="000000"/>
                </a:solidFill>
                <a:latin typeface="Arial Narrow" panose="020B0606020202030204" pitchFamily="34" charset="0"/>
              </a:rPr>
              <a:t>HTS 151-03 GSM</a:t>
            </a:r>
            <a:r>
              <a:rPr lang="en-GB" sz="1100" b="1" dirty="0">
                <a:solidFill>
                  <a:prstClr val="black"/>
                </a:solidFill>
                <a:latin typeface="Arial Narrow" panose="020B0606020202030204" pitchFamily="34" charset="0"/>
              </a:rPr>
              <a:t>   </a:t>
            </a:r>
            <a:r>
              <a:rPr lang="en-GB" sz="1100" b="1" dirty="0" err="1" smtClean="0">
                <a:solidFill>
                  <a:prstClr val="black"/>
                </a:solidFill>
                <a:latin typeface="Arial Narrow" panose="020B0606020202030204" pitchFamily="34" charset="0"/>
              </a:rPr>
              <a:t>Behlke</a:t>
            </a:r>
            <a:endParaRPr lang="en-GB" sz="1100" b="1" dirty="0">
              <a:solidFill>
                <a:prstClr val="black"/>
              </a:solidFill>
              <a:latin typeface="Arial Narrow" panose="020B0606020202030204" pitchFamily="34" charset="0"/>
            </a:endParaRPr>
          </a:p>
        </p:txBody>
      </p:sp>
      <p:sp>
        <p:nvSpPr>
          <p:cNvPr id="165" name="Rettangolo 164"/>
          <p:cNvSpPr/>
          <p:nvPr/>
        </p:nvSpPr>
        <p:spPr>
          <a:xfrm>
            <a:off x="1889914" y="2138100"/>
            <a:ext cx="1972054"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HV Power Supply</a:t>
            </a:r>
          </a:p>
          <a:p>
            <a:pPr algn="ctr"/>
            <a:r>
              <a:rPr lang="en-GB" sz="1100" b="1" dirty="0">
                <a:solidFill>
                  <a:srgbClr val="000000"/>
                </a:solidFill>
                <a:latin typeface="Arial Narrow" panose="020B0606020202030204" pitchFamily="34" charset="0"/>
              </a:rPr>
              <a:t>ML12N25</a:t>
            </a:r>
            <a:r>
              <a:rPr lang="en-GB" sz="1100" b="1" dirty="0">
                <a:solidFill>
                  <a:prstClr val="black"/>
                </a:solidFill>
                <a:latin typeface="Arial Narrow" panose="020B0606020202030204" pitchFamily="34" charset="0"/>
              </a:rPr>
              <a:t> Glassman</a:t>
            </a:r>
          </a:p>
        </p:txBody>
      </p:sp>
      <p:sp>
        <p:nvSpPr>
          <p:cNvPr id="172" name="Rettangolo 171"/>
          <p:cNvSpPr/>
          <p:nvPr/>
        </p:nvSpPr>
        <p:spPr>
          <a:xfrm>
            <a:off x="3604912" y="3345334"/>
            <a:ext cx="1490537" cy="3035994"/>
          </a:xfrm>
          <a:prstGeom prst="rect">
            <a:avLst/>
          </a:prstGeom>
          <a:solidFill>
            <a:srgbClr val="FFC000">
              <a:alpha val="67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73" name="Rettangolo 172"/>
          <p:cNvSpPr/>
          <p:nvPr/>
        </p:nvSpPr>
        <p:spPr>
          <a:xfrm>
            <a:off x="3667457" y="4653136"/>
            <a:ext cx="1387553" cy="261610"/>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Interface</a:t>
            </a:r>
          </a:p>
        </p:txBody>
      </p:sp>
      <p:cxnSp>
        <p:nvCxnSpPr>
          <p:cNvPr id="174" name="Connettore 2 173"/>
          <p:cNvCxnSpPr/>
          <p:nvPr/>
        </p:nvCxnSpPr>
        <p:spPr>
          <a:xfrm>
            <a:off x="2176453" y="3492115"/>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7" name="Connettore 2 176"/>
          <p:cNvCxnSpPr/>
          <p:nvPr/>
        </p:nvCxnSpPr>
        <p:spPr>
          <a:xfrm>
            <a:off x="2176453" y="3839336"/>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8" name="Connettore 2 177"/>
          <p:cNvCxnSpPr/>
          <p:nvPr/>
        </p:nvCxnSpPr>
        <p:spPr>
          <a:xfrm>
            <a:off x="2176453" y="4157973"/>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9" name="Connettore 2 178"/>
          <p:cNvCxnSpPr/>
          <p:nvPr/>
        </p:nvCxnSpPr>
        <p:spPr>
          <a:xfrm>
            <a:off x="2193129" y="5631695"/>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Connettore 2 179"/>
          <p:cNvCxnSpPr/>
          <p:nvPr/>
        </p:nvCxnSpPr>
        <p:spPr>
          <a:xfrm>
            <a:off x="2195873" y="6245696"/>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81" name="Rettangolo 180"/>
          <p:cNvSpPr/>
          <p:nvPr/>
        </p:nvSpPr>
        <p:spPr>
          <a:xfrm>
            <a:off x="9115720" y="476672"/>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HVS module</a:t>
            </a:r>
          </a:p>
        </p:txBody>
      </p:sp>
      <p:sp>
        <p:nvSpPr>
          <p:cNvPr id="182" name="Rettangolo 181"/>
          <p:cNvSpPr/>
          <p:nvPr/>
        </p:nvSpPr>
        <p:spPr>
          <a:xfrm>
            <a:off x="3995928" y="6114891"/>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LV module</a:t>
            </a:r>
          </a:p>
        </p:txBody>
      </p:sp>
      <p:sp>
        <p:nvSpPr>
          <p:cNvPr id="183" name="Rettangolo 182"/>
          <p:cNvSpPr/>
          <p:nvPr/>
        </p:nvSpPr>
        <p:spPr>
          <a:xfrm>
            <a:off x="2182166" y="321297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TTL </a:t>
            </a:r>
          </a:p>
        </p:txBody>
      </p:sp>
      <p:sp>
        <p:nvSpPr>
          <p:cNvPr id="184" name="Rettangolo 183"/>
          <p:cNvSpPr/>
          <p:nvPr/>
        </p:nvSpPr>
        <p:spPr>
          <a:xfrm>
            <a:off x="2182166" y="537321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Fast/Slow Alarm</a:t>
            </a:r>
          </a:p>
        </p:txBody>
      </p:sp>
      <p:sp>
        <p:nvSpPr>
          <p:cNvPr id="185" name="Rettangolo 184"/>
          <p:cNvSpPr/>
          <p:nvPr/>
        </p:nvSpPr>
        <p:spPr>
          <a:xfrm>
            <a:off x="2182166" y="357301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Fast Beam Stop</a:t>
            </a:r>
          </a:p>
        </p:txBody>
      </p:sp>
      <p:sp>
        <p:nvSpPr>
          <p:cNvPr id="186" name="Rettangolo 185"/>
          <p:cNvSpPr/>
          <p:nvPr/>
        </p:nvSpPr>
        <p:spPr>
          <a:xfrm>
            <a:off x="2182166" y="3887470"/>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Chopper Enable</a:t>
            </a:r>
          </a:p>
        </p:txBody>
      </p:sp>
      <p:sp>
        <p:nvSpPr>
          <p:cNvPr id="187" name="Rettangolo 186"/>
          <p:cNvSpPr/>
          <p:nvPr/>
        </p:nvSpPr>
        <p:spPr>
          <a:xfrm>
            <a:off x="2182166" y="5661248"/>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Fault</a:t>
            </a:r>
          </a:p>
        </p:txBody>
      </p:sp>
      <p:cxnSp>
        <p:nvCxnSpPr>
          <p:cNvPr id="188" name="Connettore 2 187"/>
          <p:cNvCxnSpPr/>
          <p:nvPr/>
        </p:nvCxnSpPr>
        <p:spPr>
          <a:xfrm>
            <a:off x="2176451" y="4473041"/>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sp>
        <p:nvSpPr>
          <p:cNvPr id="189" name="Rettangolo 188"/>
          <p:cNvSpPr/>
          <p:nvPr/>
        </p:nvSpPr>
        <p:spPr>
          <a:xfrm>
            <a:off x="2182166" y="4175502"/>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Voltage Reference </a:t>
            </a:r>
          </a:p>
        </p:txBody>
      </p:sp>
      <p:cxnSp>
        <p:nvCxnSpPr>
          <p:cNvPr id="190" name="Connettore 2 189"/>
          <p:cNvCxnSpPr/>
          <p:nvPr/>
        </p:nvCxnSpPr>
        <p:spPr>
          <a:xfrm>
            <a:off x="2176453" y="5301208"/>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91" name="Rettangolo 190"/>
          <p:cNvSpPr/>
          <p:nvPr/>
        </p:nvSpPr>
        <p:spPr>
          <a:xfrm>
            <a:off x="2182166" y="501317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V / I Monitor</a:t>
            </a:r>
          </a:p>
        </p:txBody>
      </p:sp>
      <p:cxnSp>
        <p:nvCxnSpPr>
          <p:cNvPr id="192" name="Connettore 2 191"/>
          <p:cNvCxnSpPr/>
          <p:nvPr/>
        </p:nvCxnSpPr>
        <p:spPr>
          <a:xfrm>
            <a:off x="2191335" y="5940002"/>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93" name="Rettangolo 192"/>
          <p:cNvSpPr/>
          <p:nvPr/>
        </p:nvSpPr>
        <p:spPr>
          <a:xfrm>
            <a:off x="2182166" y="5949280"/>
            <a:ext cx="1387553" cy="261610"/>
          </a:xfrm>
          <a:prstGeom prst="rect">
            <a:avLst/>
          </a:prstGeom>
        </p:spPr>
        <p:txBody>
          <a:bodyPr wrap="square">
            <a:spAutoFit/>
          </a:bodyPr>
          <a:lstStyle/>
          <a:p>
            <a:r>
              <a:rPr lang="en-GB" sz="1100" b="1" dirty="0" err="1">
                <a:solidFill>
                  <a:prstClr val="black"/>
                </a:solidFill>
                <a:latin typeface="Arial Narrow" panose="020B0606020202030204" pitchFamily="34" charset="0"/>
              </a:rPr>
              <a:t>Reshasped</a:t>
            </a:r>
            <a:endParaRPr lang="en-GB" sz="1100" b="1" dirty="0">
              <a:solidFill>
                <a:prstClr val="black"/>
              </a:solidFill>
              <a:latin typeface="Arial Narrow" panose="020B0606020202030204" pitchFamily="34" charset="0"/>
            </a:endParaRPr>
          </a:p>
        </p:txBody>
      </p:sp>
      <p:sp>
        <p:nvSpPr>
          <p:cNvPr id="194" name="Rettangolo 193"/>
          <p:cNvSpPr/>
          <p:nvPr/>
        </p:nvSpPr>
        <p:spPr>
          <a:xfrm>
            <a:off x="2777631" y="1871246"/>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HV module</a:t>
            </a:r>
          </a:p>
        </p:txBody>
      </p:sp>
      <p:sp>
        <p:nvSpPr>
          <p:cNvPr id="4" name="Arco 3"/>
          <p:cNvSpPr/>
          <p:nvPr/>
        </p:nvSpPr>
        <p:spPr>
          <a:xfrm>
            <a:off x="7340987" y="4509242"/>
            <a:ext cx="1700113" cy="1616710"/>
          </a:xfrm>
          <a:prstGeom prst="arc">
            <a:avLst>
              <a:gd name="adj1" fmla="val 3204"/>
              <a:gd name="adj2" fmla="val 107886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cxnSp>
        <p:nvCxnSpPr>
          <p:cNvPr id="6" name="Connettore 1 5"/>
          <p:cNvCxnSpPr>
            <a:stCxn id="4" idx="2"/>
          </p:cNvCxnSpPr>
          <p:nvPr/>
        </p:nvCxnSpPr>
        <p:spPr>
          <a:xfrm flipH="1">
            <a:off x="7170119" y="5320402"/>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Connettore 1 85"/>
          <p:cNvCxnSpPr/>
          <p:nvPr/>
        </p:nvCxnSpPr>
        <p:spPr>
          <a:xfrm flipH="1">
            <a:off x="9029976" y="5322420"/>
            <a:ext cx="17148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7170119" y="4852216"/>
            <a:ext cx="0" cy="4681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Connettore 1 90"/>
          <p:cNvCxnSpPr/>
          <p:nvPr/>
        </p:nvCxnSpPr>
        <p:spPr>
          <a:xfrm>
            <a:off x="9212588" y="4865427"/>
            <a:ext cx="0" cy="4681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flipH="1">
            <a:off x="7012674" y="4865426"/>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Connettore 1 99"/>
          <p:cNvCxnSpPr/>
          <p:nvPr/>
        </p:nvCxnSpPr>
        <p:spPr>
          <a:xfrm flipH="1">
            <a:off x="9201464" y="4865426"/>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7012674" y="3451408"/>
            <a:ext cx="0" cy="14140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9372336" y="3452901"/>
            <a:ext cx="0" cy="14140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6847654" y="3451408"/>
            <a:ext cx="0" cy="19544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9546382" y="3452901"/>
            <a:ext cx="0" cy="195446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3" name="Arco 102"/>
          <p:cNvSpPr/>
          <p:nvPr/>
        </p:nvSpPr>
        <p:spPr>
          <a:xfrm>
            <a:off x="6847654" y="4160024"/>
            <a:ext cx="2698728" cy="2406360"/>
          </a:xfrm>
          <a:prstGeom prst="arc">
            <a:avLst>
              <a:gd name="adj1" fmla="val 3204"/>
              <a:gd name="adj2" fmla="val 107886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cxnSp>
        <p:nvCxnSpPr>
          <p:cNvPr id="27" name="Connettore 1 26"/>
          <p:cNvCxnSpPr/>
          <p:nvPr/>
        </p:nvCxnSpPr>
        <p:spPr>
          <a:xfrm flipH="1">
            <a:off x="6419678" y="3451407"/>
            <a:ext cx="42797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flipH="1">
            <a:off x="9546382" y="3452900"/>
            <a:ext cx="42797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V="1">
            <a:off x="6419678" y="3212977"/>
            <a:ext cx="0" cy="2384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Connettore 1 105"/>
          <p:cNvCxnSpPr/>
          <p:nvPr/>
        </p:nvCxnSpPr>
        <p:spPr>
          <a:xfrm flipV="1">
            <a:off x="9974358" y="3214470"/>
            <a:ext cx="0" cy="2384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6419679" y="3212977"/>
            <a:ext cx="1643579"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Connettore 1 108"/>
          <p:cNvCxnSpPr/>
          <p:nvPr/>
        </p:nvCxnSpPr>
        <p:spPr>
          <a:xfrm>
            <a:off x="8321613" y="3216807"/>
            <a:ext cx="1643579"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V="1">
            <a:off x="7012675" y="3451408"/>
            <a:ext cx="1050583"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flipV="1">
            <a:off x="8321612" y="3451408"/>
            <a:ext cx="1057186"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8063257" y="3218300"/>
            <a:ext cx="0" cy="2346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8321612" y="3218300"/>
            <a:ext cx="0" cy="2346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8063258" y="2780928"/>
            <a:ext cx="258355"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47" name="Rettangolo 46"/>
          <p:cNvSpPr/>
          <p:nvPr/>
        </p:nvSpPr>
        <p:spPr>
          <a:xfrm>
            <a:off x="8060572" y="3258562"/>
            <a:ext cx="261040" cy="170438"/>
          </a:xfrm>
          <a:prstGeom prst="rect">
            <a:avLst/>
          </a:prstGeom>
          <a:solidFill>
            <a:schemeClr val="bg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2" name="Rettangolo 121"/>
          <p:cNvSpPr/>
          <p:nvPr/>
        </p:nvSpPr>
        <p:spPr>
          <a:xfrm>
            <a:off x="8256240" y="2710082"/>
            <a:ext cx="1457090"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RF 35</a:t>
            </a:r>
          </a:p>
          <a:p>
            <a:pPr algn="ctr"/>
            <a:r>
              <a:rPr lang="en-GB" sz="1100" b="1" dirty="0" err="1">
                <a:solidFill>
                  <a:prstClr val="black"/>
                </a:solidFill>
                <a:latin typeface="Arial Narrow" panose="020B0606020202030204" pitchFamily="34" charset="0"/>
              </a:rPr>
              <a:t>Caburn</a:t>
            </a:r>
            <a:r>
              <a:rPr lang="en-GB" sz="1100" b="1" dirty="0">
                <a:solidFill>
                  <a:prstClr val="black"/>
                </a:solidFill>
                <a:latin typeface="Arial Narrow" panose="020B0606020202030204" pitchFamily="34" charset="0"/>
              </a:rPr>
              <a:t> Feedthrough </a:t>
            </a:r>
          </a:p>
        </p:txBody>
      </p:sp>
      <p:cxnSp>
        <p:nvCxnSpPr>
          <p:cNvPr id="127" name="Connettore 2 126"/>
          <p:cNvCxnSpPr/>
          <p:nvPr/>
        </p:nvCxnSpPr>
        <p:spPr>
          <a:xfrm flipH="1">
            <a:off x="6615837" y="5678398"/>
            <a:ext cx="1288" cy="76285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Connettore 2 127"/>
          <p:cNvCxnSpPr/>
          <p:nvPr/>
        </p:nvCxnSpPr>
        <p:spPr>
          <a:xfrm>
            <a:off x="6633666" y="5693904"/>
            <a:ext cx="242620" cy="0"/>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Connettore 2 129"/>
          <p:cNvCxnSpPr/>
          <p:nvPr/>
        </p:nvCxnSpPr>
        <p:spPr>
          <a:xfrm flipH="1">
            <a:off x="6477919" y="6457946"/>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Connettore 2 131"/>
          <p:cNvCxnSpPr/>
          <p:nvPr/>
        </p:nvCxnSpPr>
        <p:spPr>
          <a:xfrm flipH="1">
            <a:off x="6415419" y="6456812"/>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Connettore 2 134"/>
          <p:cNvCxnSpPr/>
          <p:nvPr/>
        </p:nvCxnSpPr>
        <p:spPr>
          <a:xfrm flipH="1">
            <a:off x="6549928" y="6457946"/>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Connettore 2 135"/>
          <p:cNvCxnSpPr/>
          <p:nvPr/>
        </p:nvCxnSpPr>
        <p:spPr>
          <a:xfrm flipH="1">
            <a:off x="6684435" y="6457946"/>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Connettore 2 142"/>
          <p:cNvCxnSpPr/>
          <p:nvPr/>
        </p:nvCxnSpPr>
        <p:spPr>
          <a:xfrm>
            <a:off x="7366139" y="1575946"/>
            <a:ext cx="684556"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44" name="Connettore 2 143"/>
          <p:cNvCxnSpPr/>
          <p:nvPr/>
        </p:nvCxnSpPr>
        <p:spPr>
          <a:xfrm flipH="1">
            <a:off x="7366140" y="1570177"/>
            <a:ext cx="3625" cy="1273442"/>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5" name="Connettore 2 144"/>
          <p:cNvCxnSpPr/>
          <p:nvPr/>
        </p:nvCxnSpPr>
        <p:spPr>
          <a:xfrm>
            <a:off x="5095448" y="3887470"/>
            <a:ext cx="672840"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6" name="Connettore 2 145"/>
          <p:cNvCxnSpPr/>
          <p:nvPr/>
        </p:nvCxnSpPr>
        <p:spPr>
          <a:xfrm>
            <a:off x="5769091" y="2843619"/>
            <a:ext cx="1604299"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8" name="Connettore 2 147"/>
          <p:cNvCxnSpPr/>
          <p:nvPr/>
        </p:nvCxnSpPr>
        <p:spPr>
          <a:xfrm>
            <a:off x="5768288" y="2843620"/>
            <a:ext cx="0" cy="1043851"/>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56" name="Connettore 1 155"/>
          <p:cNvCxnSpPr/>
          <p:nvPr/>
        </p:nvCxnSpPr>
        <p:spPr>
          <a:xfrm>
            <a:off x="7740004" y="3140968"/>
            <a:ext cx="0" cy="57361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8" name="Connettore 1 157"/>
          <p:cNvCxnSpPr/>
          <p:nvPr/>
        </p:nvCxnSpPr>
        <p:spPr>
          <a:xfrm flipH="1" flipV="1">
            <a:off x="7635061" y="3717032"/>
            <a:ext cx="205396" cy="8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1" name="Connettore 2 160"/>
          <p:cNvCxnSpPr/>
          <p:nvPr/>
        </p:nvCxnSpPr>
        <p:spPr>
          <a:xfrm>
            <a:off x="5083654" y="4221088"/>
            <a:ext cx="934337"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Connettore 2 161"/>
          <p:cNvCxnSpPr/>
          <p:nvPr/>
        </p:nvCxnSpPr>
        <p:spPr>
          <a:xfrm>
            <a:off x="6016508" y="2996952"/>
            <a:ext cx="0" cy="1224136"/>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3" name="Connettore 2 162"/>
          <p:cNvCxnSpPr/>
          <p:nvPr/>
        </p:nvCxnSpPr>
        <p:spPr>
          <a:xfrm>
            <a:off x="6023986" y="2996952"/>
            <a:ext cx="1722755"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8" name="Connettore 2 167"/>
          <p:cNvCxnSpPr/>
          <p:nvPr/>
        </p:nvCxnSpPr>
        <p:spPr>
          <a:xfrm>
            <a:off x="7737759" y="2996952"/>
            <a:ext cx="1122" cy="144016"/>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sp>
        <p:nvSpPr>
          <p:cNvPr id="169" name="CasellaDiTesto 168"/>
          <p:cNvSpPr txBox="1"/>
          <p:nvPr/>
        </p:nvSpPr>
        <p:spPr>
          <a:xfrm>
            <a:off x="4433814" y="893331"/>
            <a:ext cx="663964" cy="230832"/>
          </a:xfrm>
          <a:prstGeom prst="rect">
            <a:avLst/>
          </a:prstGeom>
          <a:solidFill>
            <a:schemeClr val="bg1"/>
          </a:solidFill>
        </p:spPr>
        <p:txBody>
          <a:bodyPr wrap="none" rtlCol="0">
            <a:spAutoFit/>
          </a:bodyPr>
          <a:lstStyle/>
          <a:p>
            <a:r>
              <a:rPr lang="en-GB" sz="900" b="1" dirty="0">
                <a:solidFill>
                  <a:prstClr val="black"/>
                </a:solidFill>
                <a:latin typeface="Calibri"/>
              </a:rPr>
              <a:t>20 meters</a:t>
            </a:r>
          </a:p>
        </p:txBody>
      </p:sp>
    </p:spTree>
    <p:extLst>
      <p:ext uri="{BB962C8B-B14F-4D97-AF65-F5344CB8AC3E}">
        <p14:creationId xmlns:p14="http://schemas.microsoft.com/office/powerpoint/2010/main" val="3121037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Chopper testing setup</a:t>
            </a:r>
            <a:endParaRPr lang="en-US" dirty="0"/>
          </a:p>
        </p:txBody>
      </p:sp>
      <p:sp>
        <p:nvSpPr>
          <p:cNvPr id="3" name="Content Placeholder 2"/>
          <p:cNvSpPr>
            <a:spLocks noGrp="1"/>
          </p:cNvSpPr>
          <p:nvPr>
            <p:ph idx="1"/>
          </p:nvPr>
        </p:nvSpPr>
        <p:spPr>
          <a:xfrm>
            <a:off x="609600" y="1600201"/>
            <a:ext cx="3309257" cy="4525963"/>
          </a:xfrm>
        </p:spPr>
        <p:txBody>
          <a:bodyPr/>
          <a:lstStyle/>
          <a:p>
            <a:r>
              <a:rPr lang="en-US" dirty="0" smtClean="0"/>
              <a:t>Not enough power outlets in the tunnel!</a:t>
            </a:r>
          </a:p>
          <a:p>
            <a:r>
              <a:rPr lang="en-US" dirty="0" smtClean="0"/>
              <a:t>Installation setup by IK-partner does not fit our reality and needs!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148" y="1566190"/>
            <a:ext cx="6872295" cy="5155286"/>
          </a:xfrm>
          <a:prstGeom prst="rect">
            <a:avLst/>
          </a:prstGeom>
        </p:spPr>
      </p:pic>
    </p:spTree>
    <p:extLst>
      <p:ext uri="{BB962C8B-B14F-4D97-AF65-F5344CB8AC3E}">
        <p14:creationId xmlns:p14="http://schemas.microsoft.com/office/powerpoint/2010/main" val="168446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IRIS</a:t>
            </a:r>
            <a:endParaRPr lang="en-US" dirty="0"/>
          </a:p>
        </p:txBody>
      </p:sp>
      <p:sp>
        <p:nvSpPr>
          <p:cNvPr id="3" name="Content Placeholder 2"/>
          <p:cNvSpPr>
            <a:spLocks noGrp="1"/>
          </p:cNvSpPr>
          <p:nvPr>
            <p:ph idx="1"/>
          </p:nvPr>
        </p:nvSpPr>
        <p:spPr>
          <a:xfrm>
            <a:off x="609600" y="1600201"/>
            <a:ext cx="5042053" cy="4525963"/>
          </a:xfrm>
        </p:spPr>
        <p:txBody>
          <a:bodyPr>
            <a:normAutofit/>
          </a:bodyPr>
          <a:lstStyle/>
          <a:p>
            <a:r>
              <a:rPr lang="en-US" dirty="0" smtClean="0"/>
              <a:t>IRIS could never be tested on site by IK or ESS</a:t>
            </a:r>
          </a:p>
          <a:p>
            <a:r>
              <a:rPr lang="en-US" dirty="0" smtClean="0"/>
              <a:t>Need to transfer the controls standard from Geobrick to </a:t>
            </a:r>
            <a:r>
              <a:rPr lang="en-US" dirty="0" err="1" smtClean="0"/>
              <a:t>Beckhoff</a:t>
            </a:r>
            <a:r>
              <a:rPr lang="en-US" dirty="0" smtClean="0"/>
              <a:t> (</a:t>
            </a:r>
            <a:r>
              <a:rPr lang="en-US" dirty="0" err="1" smtClean="0"/>
              <a:t>EtherCAT</a:t>
            </a:r>
            <a:r>
              <a:rPr lang="en-US" dirty="0" smtClean="0"/>
              <a:t>)</a:t>
            </a:r>
          </a:p>
          <a:p>
            <a:r>
              <a:rPr lang="en-US" dirty="0" smtClean="0"/>
              <a:t>Need to remove the IRIS for disassembly and debugging.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5" name="Immagin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8251" y="1498293"/>
            <a:ext cx="4738069" cy="4834836"/>
          </a:xfrm>
          <a:prstGeom prst="rect">
            <a:avLst/>
          </a:prstGeom>
        </p:spPr>
      </p:pic>
    </p:spTree>
    <p:extLst>
      <p:ext uri="{BB962C8B-B14F-4D97-AF65-F5344CB8AC3E}">
        <p14:creationId xmlns:p14="http://schemas.microsoft.com/office/powerpoint/2010/main" val="404361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IRIS</a:t>
            </a:r>
            <a:endParaRPr lang="en-US" dirty="0"/>
          </a:p>
        </p:txBody>
      </p:sp>
      <p:sp>
        <p:nvSpPr>
          <p:cNvPr id="3" name="Content Placeholder 2"/>
          <p:cNvSpPr>
            <a:spLocks noGrp="1"/>
          </p:cNvSpPr>
          <p:nvPr>
            <p:ph idx="1"/>
          </p:nvPr>
        </p:nvSpPr>
        <p:spPr>
          <a:xfrm>
            <a:off x="609600" y="1600202"/>
            <a:ext cx="10972800" cy="919974"/>
          </a:xfrm>
        </p:spPr>
        <p:txBody>
          <a:bodyPr>
            <a:normAutofit fontScale="92500" lnSpcReduction="10000"/>
          </a:bodyPr>
          <a:lstStyle/>
          <a:p>
            <a:r>
              <a:rPr lang="en-US" dirty="0" smtClean="0"/>
              <a:t>Wrong pinout in connector #6</a:t>
            </a:r>
          </a:p>
          <a:p>
            <a:r>
              <a:rPr lang="sv-SE" dirty="0" err="1" smtClean="0"/>
              <a:t>Some</a:t>
            </a:r>
            <a:r>
              <a:rPr lang="sv-SE" dirty="0" smtClean="0"/>
              <a:t> pins </a:t>
            </a:r>
            <a:r>
              <a:rPr lang="sv-SE" dirty="0" err="1" smtClean="0"/>
              <a:t>are</a:t>
            </a:r>
            <a:r>
              <a:rPr lang="sv-SE" dirty="0" smtClean="0"/>
              <a:t> </a:t>
            </a:r>
            <a:r>
              <a:rPr lang="sv-SE" dirty="0" err="1" smtClean="0"/>
              <a:t>crimped</a:t>
            </a:r>
            <a:r>
              <a:rPr lang="sv-SE" dirty="0" smtClean="0"/>
              <a:t>, </a:t>
            </a:r>
            <a:r>
              <a:rPr lang="sv-SE" dirty="0" err="1" smtClean="0"/>
              <a:t>some</a:t>
            </a:r>
            <a:r>
              <a:rPr lang="sv-SE" dirty="0" smtClean="0"/>
              <a:t> </a:t>
            </a:r>
            <a:r>
              <a:rPr lang="sv-SE" dirty="0" err="1" smtClean="0"/>
              <a:t>are</a:t>
            </a:r>
            <a:r>
              <a:rPr lang="sv-SE" dirty="0" smtClean="0"/>
              <a:t> </a:t>
            </a:r>
            <a:r>
              <a:rPr lang="sv-SE" dirty="0" err="1" smtClean="0"/>
              <a:t>soldered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742" y="2576489"/>
            <a:ext cx="5451564" cy="40886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90" y="2576490"/>
            <a:ext cx="5451563" cy="40886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8149" y="1819789"/>
            <a:ext cx="873034" cy="648410"/>
          </a:xfrm>
          <a:prstGeom prst="rect">
            <a:avLst/>
          </a:prstGeom>
        </p:spPr>
      </p:pic>
    </p:spTree>
    <p:extLst>
      <p:ext uri="{BB962C8B-B14F-4D97-AF65-F5344CB8AC3E}">
        <p14:creationId xmlns:p14="http://schemas.microsoft.com/office/powerpoint/2010/main" val="4286589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ISRC </a:t>
            </a:r>
            <a:r>
              <a:rPr lang="en-US" dirty="0" err="1" smtClean="0"/>
              <a:t>Repeller</a:t>
            </a:r>
            <a:endParaRPr lang="en-US" dirty="0"/>
          </a:p>
        </p:txBody>
      </p:sp>
      <p:sp>
        <p:nvSpPr>
          <p:cNvPr id="3" name="Content Placeholder 2"/>
          <p:cNvSpPr>
            <a:spLocks noGrp="1"/>
          </p:cNvSpPr>
          <p:nvPr>
            <p:ph idx="1"/>
          </p:nvPr>
        </p:nvSpPr>
        <p:spPr>
          <a:xfrm>
            <a:off x="609600" y="1600201"/>
            <a:ext cx="2584269" cy="4525963"/>
          </a:xfrm>
        </p:spPr>
        <p:txBody>
          <a:bodyPr/>
          <a:lstStyle/>
          <a:p>
            <a:r>
              <a:rPr lang="en-US" dirty="0" err="1" smtClean="0"/>
              <a:t>Repeller</a:t>
            </a:r>
            <a:r>
              <a:rPr lang="en-US" dirty="0" smtClean="0"/>
              <a:t> failed due to a resistive connection</a:t>
            </a:r>
          </a:p>
          <a:p>
            <a:r>
              <a:rPr lang="en-US" dirty="0" smtClean="0"/>
              <a:t>Surprise! Actual parts installed do not match drawings!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365" y="4455701"/>
            <a:ext cx="2956749" cy="22175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42" y="4457951"/>
            <a:ext cx="2953749" cy="22153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9" y="1464148"/>
            <a:ext cx="5301011" cy="2993803"/>
          </a:xfrm>
          <a:prstGeom prst="rect">
            <a:avLst/>
          </a:prstGeom>
        </p:spPr>
      </p:pic>
    </p:spTree>
    <p:extLst>
      <p:ext uri="{BB962C8B-B14F-4D97-AF65-F5344CB8AC3E}">
        <p14:creationId xmlns:p14="http://schemas.microsoft.com/office/powerpoint/2010/main" val="41817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Issues</a:t>
            </a:r>
          </a:p>
          <a:p>
            <a:pPr lvl="1"/>
            <a:r>
              <a:rPr lang="en-US" dirty="0" smtClean="0"/>
              <a:t>ISRC Coils</a:t>
            </a:r>
          </a:p>
          <a:p>
            <a:pPr lvl="1"/>
            <a:r>
              <a:rPr lang="en-US" dirty="0" smtClean="0"/>
              <a:t>Grounding</a:t>
            </a:r>
          </a:p>
          <a:p>
            <a:pPr lvl="1"/>
            <a:r>
              <a:rPr lang="en-US" dirty="0" smtClean="0"/>
              <a:t>LEBT Solenoids</a:t>
            </a:r>
          </a:p>
          <a:p>
            <a:pPr lvl="1"/>
            <a:r>
              <a:rPr lang="en-US" dirty="0" smtClean="0"/>
              <a:t>LEBT Chopper</a:t>
            </a:r>
          </a:p>
          <a:p>
            <a:pPr lvl="1"/>
            <a:r>
              <a:rPr lang="en-US" dirty="0" smtClean="0"/>
              <a:t>IRIS</a:t>
            </a:r>
          </a:p>
          <a:p>
            <a:pPr lvl="1"/>
            <a:r>
              <a:rPr lang="en-US" dirty="0" smtClean="0"/>
              <a:t>ISRC </a:t>
            </a:r>
            <a:r>
              <a:rPr lang="en-US" dirty="0" err="1" smtClean="0"/>
              <a:t>Repeller</a:t>
            </a:r>
            <a:endParaRPr lang="en-US" dirty="0" smtClean="0"/>
          </a:p>
          <a:p>
            <a:pPr lvl="1"/>
            <a:r>
              <a:rPr lang="en-US" dirty="0" smtClean="0"/>
              <a:t>Magnetron</a:t>
            </a:r>
          </a:p>
          <a:p>
            <a:r>
              <a:rPr lang="en-US" dirty="0" smtClean="0"/>
              <a:t>Conclusions</a:t>
            </a:r>
          </a:p>
          <a:p>
            <a:r>
              <a:rPr lang="en-US" dirty="0" smtClean="0"/>
              <a:t>Top 3 issues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a:t>
            </a:fld>
            <a:endParaRPr lang="en-GB" noProof="0"/>
          </a:p>
        </p:txBody>
      </p:sp>
    </p:spTree>
    <p:extLst>
      <p:ext uri="{BB962C8B-B14F-4D97-AF65-F5344CB8AC3E}">
        <p14:creationId xmlns:p14="http://schemas.microsoft.com/office/powerpoint/2010/main" val="2898574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Magnetron issues</a:t>
            </a:r>
            <a:endParaRPr lang="en-US" dirty="0"/>
          </a:p>
        </p:txBody>
      </p:sp>
      <p:sp>
        <p:nvSpPr>
          <p:cNvPr id="3" name="Content Placeholder 2"/>
          <p:cNvSpPr>
            <a:spLocks noGrp="1"/>
          </p:cNvSpPr>
          <p:nvPr>
            <p:ph idx="1"/>
          </p:nvPr>
        </p:nvSpPr>
        <p:spPr>
          <a:xfrm>
            <a:off x="609600" y="1600201"/>
            <a:ext cx="3198223" cy="4525963"/>
          </a:xfrm>
        </p:spPr>
        <p:txBody>
          <a:bodyPr/>
          <a:lstStyle/>
          <a:p>
            <a:r>
              <a:rPr lang="en-US" dirty="0" smtClean="0"/>
              <a:t>Fault: Over-voltage</a:t>
            </a:r>
          </a:p>
          <a:p>
            <a:r>
              <a:rPr lang="en-US" dirty="0" smtClean="0"/>
              <a:t>Major operation just to access the issue: Traced to a burned cable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20</a:t>
            </a:fld>
            <a:endParaRPr lang="en-GB" noProof="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16883" y="2095702"/>
            <a:ext cx="4990007" cy="37425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537" y="1471951"/>
            <a:ext cx="3740636" cy="4990008"/>
          </a:xfrm>
          <a:prstGeom prst="rect">
            <a:avLst/>
          </a:prstGeom>
        </p:spPr>
      </p:pic>
      <p:sp>
        <p:nvSpPr>
          <p:cNvPr id="7" name="Oval 6"/>
          <p:cNvSpPr/>
          <p:nvPr/>
        </p:nvSpPr>
        <p:spPr>
          <a:xfrm>
            <a:off x="5806440" y="4683036"/>
            <a:ext cx="476794" cy="496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51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Conclusions</a:t>
            </a:r>
            <a:endParaRPr lang="en-US" dirty="0"/>
          </a:p>
        </p:txBody>
      </p:sp>
      <p:sp>
        <p:nvSpPr>
          <p:cNvPr id="3" name="Content Placeholder 2"/>
          <p:cNvSpPr>
            <a:spLocks noGrp="1"/>
          </p:cNvSpPr>
          <p:nvPr>
            <p:ph idx="1"/>
          </p:nvPr>
        </p:nvSpPr>
        <p:spPr/>
        <p:txBody>
          <a:bodyPr>
            <a:normAutofit/>
          </a:bodyPr>
          <a:lstStyle/>
          <a:p>
            <a:r>
              <a:rPr lang="sv-SE" dirty="0" smtClean="0"/>
              <a:t>Extensive </a:t>
            </a:r>
            <a:r>
              <a:rPr lang="sv-SE" dirty="0" err="1" smtClean="0"/>
              <a:t>debugging</a:t>
            </a:r>
            <a:r>
              <a:rPr lang="sv-SE" dirty="0" smtClean="0"/>
              <a:t> and </a:t>
            </a:r>
            <a:r>
              <a:rPr lang="sv-SE" dirty="0" err="1" smtClean="0"/>
              <a:t>troubleshooting</a:t>
            </a:r>
            <a:r>
              <a:rPr lang="sv-SE" dirty="0" smtClean="0"/>
              <a:t> </a:t>
            </a:r>
            <a:r>
              <a:rPr lang="sv-SE" dirty="0" err="1" smtClean="0"/>
              <a:t>of</a:t>
            </a:r>
            <a:r>
              <a:rPr lang="sv-SE" dirty="0" smtClean="0"/>
              <a:t> all systems</a:t>
            </a:r>
          </a:p>
          <a:p>
            <a:r>
              <a:rPr lang="sv-SE" dirty="0" err="1" smtClean="0"/>
              <a:t>This</a:t>
            </a:r>
            <a:r>
              <a:rPr lang="sv-SE" dirty="0" smtClean="0"/>
              <a:t> </a:t>
            </a:r>
            <a:r>
              <a:rPr lang="sv-SE" dirty="0" err="1" smtClean="0"/>
              <a:t>could</a:t>
            </a:r>
            <a:r>
              <a:rPr lang="sv-SE" dirty="0" smtClean="0"/>
              <a:t> be </a:t>
            </a:r>
            <a:r>
              <a:rPr lang="sv-SE" dirty="0" err="1" smtClean="0"/>
              <a:t>avoided</a:t>
            </a:r>
            <a:r>
              <a:rPr lang="sv-SE" dirty="0" smtClean="0"/>
              <a:t> by </a:t>
            </a:r>
            <a:r>
              <a:rPr lang="sv-SE" dirty="0" err="1" smtClean="0"/>
              <a:t>allocating</a:t>
            </a:r>
            <a:r>
              <a:rPr lang="sv-SE" dirty="0" smtClean="0"/>
              <a:t> </a:t>
            </a:r>
            <a:r>
              <a:rPr lang="sv-SE" dirty="0" err="1" smtClean="0"/>
              <a:t>sufficient</a:t>
            </a:r>
            <a:r>
              <a:rPr lang="sv-SE" dirty="0" smtClean="0"/>
              <a:t> </a:t>
            </a:r>
            <a:r>
              <a:rPr lang="sv-SE" dirty="0" err="1" smtClean="0"/>
              <a:t>time</a:t>
            </a:r>
            <a:r>
              <a:rPr lang="sv-SE" dirty="0" smtClean="0"/>
              <a:t> for </a:t>
            </a:r>
            <a:r>
              <a:rPr lang="sv-SE" dirty="0" err="1" smtClean="0"/>
              <a:t>local</a:t>
            </a:r>
            <a:r>
              <a:rPr lang="sv-SE" dirty="0" smtClean="0"/>
              <a:t> and </a:t>
            </a:r>
            <a:r>
              <a:rPr lang="sv-SE" dirty="0" err="1" smtClean="0"/>
              <a:t>integrated</a:t>
            </a:r>
            <a:r>
              <a:rPr lang="sv-SE" dirty="0" smtClean="0"/>
              <a:t> tests </a:t>
            </a:r>
            <a:r>
              <a:rPr lang="sv-SE" dirty="0" err="1" smtClean="0"/>
              <a:t>of</a:t>
            </a:r>
            <a:r>
              <a:rPr lang="sv-SE" dirty="0" smtClean="0"/>
              <a:t> </a:t>
            </a:r>
            <a:r>
              <a:rPr lang="sv-SE" dirty="0" err="1" smtClean="0"/>
              <a:t>each</a:t>
            </a:r>
            <a:r>
              <a:rPr lang="sv-SE" dirty="0" smtClean="0"/>
              <a:t> system</a:t>
            </a:r>
            <a:endParaRPr lang="en-US" dirty="0" smtClean="0"/>
          </a:p>
          <a:p>
            <a:r>
              <a:rPr lang="sv-SE" dirty="0" err="1" smtClean="0"/>
              <a:t>This</a:t>
            </a:r>
            <a:r>
              <a:rPr lang="sv-SE" dirty="0" smtClean="0"/>
              <a:t> </a:t>
            </a:r>
            <a:r>
              <a:rPr lang="sv-SE" dirty="0" err="1" smtClean="0"/>
              <a:t>had</a:t>
            </a:r>
            <a:r>
              <a:rPr lang="sv-SE" dirty="0" smtClean="0"/>
              <a:t> a </a:t>
            </a:r>
            <a:r>
              <a:rPr lang="sv-SE" dirty="0" err="1" smtClean="0"/>
              <a:t>significant</a:t>
            </a:r>
            <a:r>
              <a:rPr lang="sv-SE" dirty="0" smtClean="0"/>
              <a:t> </a:t>
            </a:r>
            <a:r>
              <a:rPr lang="sv-SE" dirty="0" err="1" smtClean="0"/>
              <a:t>impact</a:t>
            </a:r>
            <a:r>
              <a:rPr lang="sv-SE" dirty="0" smtClean="0"/>
              <a:t> on the </a:t>
            </a:r>
            <a:r>
              <a:rPr lang="sv-SE" dirty="0" err="1" smtClean="0"/>
              <a:t>time</a:t>
            </a:r>
            <a:r>
              <a:rPr lang="sv-SE" dirty="0" smtClean="0"/>
              <a:t> </a:t>
            </a:r>
            <a:r>
              <a:rPr lang="sv-SE" dirty="0" err="1" smtClean="0"/>
              <a:t>available</a:t>
            </a:r>
            <a:r>
              <a:rPr lang="sv-SE" dirty="0" smtClean="0"/>
              <a:t> for </a:t>
            </a:r>
            <a:r>
              <a:rPr lang="sv-SE" dirty="0" err="1" smtClean="0"/>
              <a:t>testing</a:t>
            </a:r>
            <a:r>
              <a:rPr lang="sv-SE" dirty="0" smtClean="0"/>
              <a:t> and </a:t>
            </a:r>
            <a:r>
              <a:rPr lang="sv-SE" dirty="0" err="1" smtClean="0"/>
              <a:t>commissioning</a:t>
            </a:r>
            <a:r>
              <a:rPr lang="sv-SE" dirty="0" smtClean="0"/>
              <a:t> </a:t>
            </a:r>
            <a:r>
              <a:rPr lang="sv-SE" dirty="0" err="1" smtClean="0"/>
              <a:t>of</a:t>
            </a:r>
            <a:r>
              <a:rPr lang="sv-SE" dirty="0" smtClean="0"/>
              <a:t> the ISRC &amp; LEBT</a:t>
            </a:r>
          </a:p>
          <a:p>
            <a:r>
              <a:rPr lang="en-US" dirty="0"/>
              <a:t>Lack of </a:t>
            </a:r>
            <a:r>
              <a:rPr lang="en-US" dirty="0" smtClean="0"/>
              <a:t>spares</a:t>
            </a:r>
            <a:endParaRPr lang="sv-SE"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3242008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DAF6-0843-F749-B064-15D8D3C5F11C}"/>
              </a:ext>
            </a:extLst>
          </p:cNvPr>
          <p:cNvSpPr>
            <a:spLocks noGrp="1"/>
          </p:cNvSpPr>
          <p:nvPr>
            <p:ph type="title"/>
          </p:nvPr>
        </p:nvSpPr>
        <p:spPr>
          <a:xfrm>
            <a:off x="341811" y="491683"/>
            <a:ext cx="9518848" cy="562074"/>
          </a:xfrm>
        </p:spPr>
        <p:txBody>
          <a:bodyPr/>
          <a:lstStyle/>
          <a:p>
            <a:r>
              <a:rPr lang="en-GB" sz="3200" dirty="0"/>
              <a:t>Top 3 Issues that we need to improve</a:t>
            </a:r>
          </a:p>
        </p:txBody>
      </p:sp>
      <p:sp>
        <p:nvSpPr>
          <p:cNvPr id="4" name="Slide Number Placeholder 3">
            <a:extLst>
              <a:ext uri="{FF2B5EF4-FFF2-40B4-BE49-F238E27FC236}">
                <a16:creationId xmlns:a16="http://schemas.microsoft.com/office/drawing/2014/main" id="{BB6903D3-5D44-8643-94C3-608236F6593B}"/>
              </a:ext>
            </a:extLst>
          </p:cNvPr>
          <p:cNvSpPr>
            <a:spLocks noGrp="1"/>
          </p:cNvSpPr>
          <p:nvPr>
            <p:ph type="sldNum" sz="quarter" idx="12"/>
          </p:nvPr>
        </p:nvSpPr>
        <p:spPr/>
        <p:txBody>
          <a:bodyPr/>
          <a:lstStyle/>
          <a:p>
            <a:fld id="{551115BC-487E-4422-894C-CB7CD3E79223}" type="slidenum">
              <a:rPr lang="en-GB" smtClean="0"/>
              <a:pPr/>
              <a:t>22</a:t>
            </a:fld>
            <a:endParaRPr lang="en-GB"/>
          </a:p>
        </p:txBody>
      </p:sp>
      <p:graphicFrame>
        <p:nvGraphicFramePr>
          <p:cNvPr id="6" name="Table 5">
            <a:extLst>
              <a:ext uri="{FF2B5EF4-FFF2-40B4-BE49-F238E27FC236}">
                <a16:creationId xmlns:a16="http://schemas.microsoft.com/office/drawing/2014/main" id="{B87537D4-A47D-F545-8212-58A21A0EA76D}"/>
              </a:ext>
            </a:extLst>
          </p:cNvPr>
          <p:cNvGraphicFramePr>
            <a:graphicFrameLocks noGrp="1"/>
          </p:cNvGraphicFramePr>
          <p:nvPr>
            <p:extLst>
              <p:ext uri="{D42A27DB-BD31-4B8C-83A1-F6EECF244321}">
                <p14:modId xmlns:p14="http://schemas.microsoft.com/office/powerpoint/2010/main" val="342769541"/>
              </p:ext>
            </p:extLst>
          </p:nvPr>
        </p:nvGraphicFramePr>
        <p:xfrm>
          <a:off x="609600" y="3061568"/>
          <a:ext cx="10972801" cy="2804160"/>
        </p:xfrm>
        <a:graphic>
          <a:graphicData uri="http://schemas.openxmlformats.org/drawingml/2006/table">
            <a:tbl>
              <a:tblPr firstRow="1" bandRow="1">
                <a:tableStyleId>{5C22544A-7EE6-4342-B048-85BDC9FD1C3A}</a:tableStyleId>
              </a:tblPr>
              <a:tblGrid>
                <a:gridCol w="848459">
                  <a:extLst>
                    <a:ext uri="{9D8B030D-6E8A-4147-A177-3AD203B41FA5}">
                      <a16:colId xmlns:a16="http://schemas.microsoft.com/office/drawing/2014/main" val="669891761"/>
                    </a:ext>
                  </a:extLst>
                </a:gridCol>
                <a:gridCol w="6466742">
                  <a:extLst>
                    <a:ext uri="{9D8B030D-6E8A-4147-A177-3AD203B41FA5}">
                      <a16:colId xmlns:a16="http://schemas.microsoft.com/office/drawing/2014/main" val="1329740300"/>
                    </a:ext>
                  </a:extLst>
                </a:gridCol>
                <a:gridCol w="3657600">
                  <a:extLst>
                    <a:ext uri="{9D8B030D-6E8A-4147-A177-3AD203B41FA5}">
                      <a16:colId xmlns:a16="http://schemas.microsoft.com/office/drawing/2014/main" val="3195458224"/>
                    </a:ext>
                  </a:extLst>
                </a:gridCol>
              </a:tblGrid>
              <a:tr h="370840">
                <a:tc>
                  <a:txBody>
                    <a:bodyPr/>
                    <a:lstStyle/>
                    <a:p>
                      <a:endParaRPr lang="en-GB" sz="2000" b="1" dirty="0"/>
                    </a:p>
                  </a:txBody>
                  <a:tcPr/>
                </a:tc>
                <a:tc>
                  <a:txBody>
                    <a:bodyPr/>
                    <a:lstStyle/>
                    <a:p>
                      <a:r>
                        <a:rPr lang="en-GB" sz="2000" b="1" dirty="0"/>
                        <a:t>Issue</a:t>
                      </a:r>
                    </a:p>
                  </a:txBody>
                  <a:tcPr/>
                </a:tc>
                <a:tc>
                  <a:txBody>
                    <a:bodyPr/>
                    <a:lstStyle/>
                    <a:p>
                      <a:r>
                        <a:rPr lang="en-GB" sz="2000" b="1" dirty="0"/>
                        <a:t>Comments</a:t>
                      </a:r>
                    </a:p>
                  </a:txBody>
                  <a:tcPr/>
                </a:tc>
                <a:extLst>
                  <a:ext uri="{0D108BD9-81ED-4DB2-BD59-A6C34878D82A}">
                    <a16:rowId xmlns:a16="http://schemas.microsoft.com/office/drawing/2014/main" val="3072276471"/>
                  </a:ext>
                </a:extLst>
              </a:tr>
              <a:tr h="370840">
                <a:tc>
                  <a:txBody>
                    <a:bodyPr/>
                    <a:lstStyle/>
                    <a:p>
                      <a:r>
                        <a:rPr lang="en-GB" sz="2000" b="1" dirty="0"/>
                        <a:t>1.</a:t>
                      </a:r>
                    </a:p>
                  </a:txBody>
                  <a:tcPr/>
                </a:tc>
                <a:tc>
                  <a:txBody>
                    <a:bodyPr/>
                    <a:lstStyle/>
                    <a:p>
                      <a:r>
                        <a:rPr lang="en-GB" sz="2000" b="1" dirty="0" smtClean="0"/>
                        <a:t>Compartmentalized nature of work at ESS</a:t>
                      </a:r>
                      <a:endParaRPr lang="en-GB" sz="2000" b="1" dirty="0"/>
                    </a:p>
                    <a:p>
                      <a:endParaRPr lang="en-GB" sz="2000" b="1" dirty="0"/>
                    </a:p>
                  </a:txBody>
                  <a:tcPr/>
                </a:tc>
                <a:tc>
                  <a:txBody>
                    <a:bodyPr/>
                    <a:lstStyle/>
                    <a:p>
                      <a:r>
                        <a:rPr lang="en-GB" sz="2000" b="1" dirty="0" smtClean="0"/>
                        <a:t>Should work together</a:t>
                      </a:r>
                      <a:r>
                        <a:rPr lang="en-GB" sz="2000" b="1" baseline="0" dirty="0" smtClean="0"/>
                        <a:t> </a:t>
                      </a:r>
                      <a:r>
                        <a:rPr lang="en-GB" sz="2000" b="1" dirty="0" smtClean="0"/>
                        <a:t>at one team, one machine.</a:t>
                      </a:r>
                      <a:endParaRPr lang="en-GB" sz="2000" b="1" dirty="0"/>
                    </a:p>
                  </a:txBody>
                  <a:tcPr/>
                </a:tc>
                <a:extLst>
                  <a:ext uri="{0D108BD9-81ED-4DB2-BD59-A6C34878D82A}">
                    <a16:rowId xmlns:a16="http://schemas.microsoft.com/office/drawing/2014/main" val="1643166288"/>
                  </a:ext>
                </a:extLst>
              </a:tr>
              <a:tr h="370840">
                <a:tc>
                  <a:txBody>
                    <a:bodyPr/>
                    <a:lstStyle/>
                    <a:p>
                      <a:r>
                        <a:rPr lang="en-GB" sz="2000" b="1" dirty="0"/>
                        <a:t>2.</a:t>
                      </a:r>
                    </a:p>
                  </a:txBody>
                  <a:tcPr/>
                </a:tc>
                <a:tc>
                  <a:txBody>
                    <a:bodyPr/>
                    <a:lstStyle/>
                    <a:p>
                      <a:r>
                        <a:rPr lang="en-GB" sz="2000" b="1" dirty="0" smtClean="0"/>
                        <a:t>Excessive bureaucracy and volatile rules</a:t>
                      </a:r>
                      <a:endParaRPr lang="en-GB" sz="2000" b="1" dirty="0"/>
                    </a:p>
                    <a:p>
                      <a:endParaRPr lang="en-GB" sz="2000" b="1" dirty="0"/>
                    </a:p>
                  </a:txBody>
                  <a:tcPr/>
                </a:tc>
                <a:tc>
                  <a:txBody>
                    <a:bodyPr/>
                    <a:lstStyle/>
                    <a:p>
                      <a:r>
                        <a:rPr lang="en-GB" sz="2000" b="1" dirty="0" smtClean="0"/>
                        <a:t>Creates</a:t>
                      </a:r>
                      <a:r>
                        <a:rPr lang="en-GB" sz="2000" b="1" baseline="0" dirty="0" smtClean="0"/>
                        <a:t> confusion and adds delay</a:t>
                      </a:r>
                      <a:endParaRPr lang="en-GB" sz="2000" b="1" dirty="0"/>
                    </a:p>
                  </a:txBody>
                  <a:tcPr/>
                </a:tc>
                <a:extLst>
                  <a:ext uri="{0D108BD9-81ED-4DB2-BD59-A6C34878D82A}">
                    <a16:rowId xmlns:a16="http://schemas.microsoft.com/office/drawing/2014/main" val="3171974673"/>
                  </a:ext>
                </a:extLst>
              </a:tr>
              <a:tr h="370840">
                <a:tc>
                  <a:txBody>
                    <a:bodyPr/>
                    <a:lstStyle/>
                    <a:p>
                      <a:r>
                        <a:rPr lang="en-GB" sz="2000" b="1" dirty="0"/>
                        <a:t>3.</a:t>
                      </a:r>
                    </a:p>
                  </a:txBody>
                  <a:tcPr/>
                </a:tc>
                <a:tc>
                  <a:txBody>
                    <a:bodyPr/>
                    <a:lstStyle/>
                    <a:p>
                      <a:r>
                        <a:rPr lang="en-GB" sz="2000" b="1" dirty="0" smtClean="0"/>
                        <a:t>Lack a comprehensive acceptance test and review of  components from IK-partners</a:t>
                      </a:r>
                      <a:endParaRPr lang="en-GB" sz="2000" b="1" dirty="0"/>
                    </a:p>
                    <a:p>
                      <a:endParaRPr lang="en-GB" sz="2000" b="1" dirty="0"/>
                    </a:p>
                  </a:txBody>
                  <a:tcPr/>
                </a:tc>
                <a:tc>
                  <a:txBody>
                    <a:bodyPr/>
                    <a:lstStyle/>
                    <a:p>
                      <a:r>
                        <a:rPr lang="en-GB" sz="2000" b="1" dirty="0" smtClean="0"/>
                        <a:t>Issues are known but accountability and IK-agreement</a:t>
                      </a:r>
                      <a:r>
                        <a:rPr lang="en-GB" sz="2000" b="1" baseline="0" dirty="0" smtClean="0"/>
                        <a:t> follow-up still an issue</a:t>
                      </a:r>
                      <a:endParaRPr lang="en-GB" sz="2000" b="1" dirty="0"/>
                    </a:p>
                  </a:txBody>
                  <a:tcPr/>
                </a:tc>
                <a:extLst>
                  <a:ext uri="{0D108BD9-81ED-4DB2-BD59-A6C34878D82A}">
                    <a16:rowId xmlns:a16="http://schemas.microsoft.com/office/drawing/2014/main" val="1571287195"/>
                  </a:ext>
                </a:extLst>
              </a:tr>
            </a:tbl>
          </a:graphicData>
        </a:graphic>
      </p:graphicFrame>
    </p:spTree>
    <p:extLst>
      <p:ext uri="{BB962C8B-B14F-4D97-AF65-F5344CB8AC3E}">
        <p14:creationId xmlns:p14="http://schemas.microsoft.com/office/powerpoint/2010/main" val="557724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6"/>
            <a:ext cx="10363200" cy="3039450"/>
          </a:xfrm>
        </p:spPr>
        <p:txBody>
          <a:bodyPr>
            <a:normAutofit/>
          </a:bodyPr>
          <a:lstStyle/>
          <a:p>
            <a:pPr algn="ctr"/>
            <a:r>
              <a:rPr lang="en-US" sz="6000" dirty="0" smtClean="0"/>
              <a:t>Thank you!</a:t>
            </a:r>
            <a:br>
              <a:rPr lang="en-US" sz="6000" dirty="0" smtClean="0"/>
            </a:br>
            <a:r>
              <a:rPr lang="en-US" sz="6000" dirty="0"/>
              <a:t/>
            </a:r>
            <a:br>
              <a:rPr lang="en-US" sz="6000" dirty="0"/>
            </a:br>
            <a:r>
              <a:rPr lang="en-US" sz="6000" dirty="0" smtClean="0"/>
              <a:t>Questions?</a:t>
            </a:r>
            <a:endParaRPr lang="en-US" sz="6000" dirty="0"/>
          </a:p>
        </p:txBody>
      </p:sp>
    </p:spTree>
    <p:extLst>
      <p:ext uri="{BB962C8B-B14F-4D97-AF65-F5344CB8AC3E}">
        <p14:creationId xmlns:p14="http://schemas.microsoft.com/office/powerpoint/2010/main" val="202174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b="1" dirty="0" smtClean="0"/>
              <a:t>BACKUP SLIDES</a:t>
            </a:r>
            <a:endParaRPr lang="en-US" sz="4000" b="1"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24</a:t>
            </a:fld>
            <a:endParaRPr lang="en-GB" noProof="0"/>
          </a:p>
        </p:txBody>
      </p:sp>
    </p:spTree>
    <p:extLst>
      <p:ext uri="{BB962C8B-B14F-4D97-AF65-F5344CB8AC3E}">
        <p14:creationId xmlns:p14="http://schemas.microsoft.com/office/powerpoint/2010/main" val="1586185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5145" y="2072567"/>
            <a:ext cx="7667915" cy="4171817"/>
          </a:xfrm>
          <a:prstGeom prst="rect">
            <a:avLst/>
          </a:prstGeom>
        </p:spPr>
      </p:pic>
      <p:sp>
        <p:nvSpPr>
          <p:cNvPr id="3" name="Title 2"/>
          <p:cNvSpPr>
            <a:spLocks noGrp="1"/>
          </p:cNvSpPr>
          <p:nvPr>
            <p:ph type="title"/>
          </p:nvPr>
        </p:nvSpPr>
        <p:spPr/>
        <p:txBody>
          <a:bodyPr>
            <a:normAutofit/>
          </a:bodyPr>
          <a:lstStyle/>
          <a:p>
            <a:r>
              <a:rPr lang="en-GB" dirty="0" smtClean="0"/>
              <a:t>3D Model</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25</a:t>
            </a:fld>
            <a:endParaRPr lang="en-GB">
              <a:solidFill>
                <a:prstClr val="black">
                  <a:tint val="75000"/>
                </a:prstClr>
              </a:solidFill>
              <a:latin typeface="Calibri"/>
            </a:endParaRPr>
          </a:p>
        </p:txBody>
      </p:sp>
    </p:spTree>
    <p:extLst>
      <p:ext uri="{BB962C8B-B14F-4D97-AF65-F5344CB8AC3E}">
        <p14:creationId xmlns:p14="http://schemas.microsoft.com/office/powerpoint/2010/main" val="715811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883104"/>
            <a:ext cx="9144000" cy="4974897"/>
          </a:xfrm>
          <a:prstGeom prst="rect">
            <a:avLst/>
          </a:prstGeom>
        </p:spPr>
      </p:pic>
      <p:sp>
        <p:nvSpPr>
          <p:cNvPr id="2" name="Title 1"/>
          <p:cNvSpPr>
            <a:spLocks noGrp="1"/>
          </p:cNvSpPr>
          <p:nvPr>
            <p:ph type="title"/>
          </p:nvPr>
        </p:nvSpPr>
        <p:spPr/>
        <p:txBody>
          <a:bodyPr>
            <a:normAutofit/>
          </a:bodyPr>
          <a:lstStyle/>
          <a:p>
            <a:r>
              <a:rPr lang="en-US" dirty="0" smtClean="0"/>
              <a:t>3D Model</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26</a:t>
            </a:fld>
            <a:endParaRPr lang="en-GB">
              <a:solidFill>
                <a:prstClr val="black">
                  <a:tint val="75000"/>
                </a:prstClr>
              </a:solidFill>
              <a:latin typeface="Calibri"/>
            </a:endParaRPr>
          </a:p>
        </p:txBody>
      </p:sp>
    </p:spTree>
    <p:extLst>
      <p:ext uri="{BB962C8B-B14F-4D97-AF65-F5344CB8AC3E}">
        <p14:creationId xmlns:p14="http://schemas.microsoft.com/office/powerpoint/2010/main" val="571426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5200" y="649560"/>
            <a:ext cx="5181600" cy="6858000"/>
          </a:xfrm>
          <a:prstGeom prst="rect">
            <a:avLst/>
          </a:prstGeom>
        </p:spPr>
      </p:pic>
      <p:sp>
        <p:nvSpPr>
          <p:cNvPr id="2" name="Title 1"/>
          <p:cNvSpPr>
            <a:spLocks noGrp="1"/>
          </p:cNvSpPr>
          <p:nvPr>
            <p:ph type="title"/>
          </p:nvPr>
        </p:nvSpPr>
        <p:spPr/>
        <p:txBody>
          <a:bodyPr/>
          <a:lstStyle/>
          <a:p>
            <a:r>
              <a:rPr lang="en-GB" dirty="0" smtClean="0"/>
              <a:t>Top view of ISRC &amp; LEBT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27</a:t>
            </a:fld>
            <a:endParaRPr lang="en-GB"/>
          </a:p>
        </p:txBody>
      </p:sp>
      <p:cxnSp>
        <p:nvCxnSpPr>
          <p:cNvPr id="13" name="Straight Arrow Connector 12"/>
          <p:cNvCxnSpPr>
            <a:endCxn id="17" idx="2"/>
          </p:cNvCxnSpPr>
          <p:nvPr/>
        </p:nvCxnSpPr>
        <p:spPr>
          <a:xfrm flipH="1" flipV="1">
            <a:off x="2163837" y="1993516"/>
            <a:ext cx="1267887" cy="427373"/>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506253" y="1593406"/>
            <a:ext cx="1315168" cy="400110"/>
          </a:xfrm>
          <a:prstGeom prst="rect">
            <a:avLst/>
          </a:prstGeom>
          <a:solidFill>
            <a:srgbClr val="FFFFFF"/>
          </a:solidFill>
        </p:spPr>
        <p:txBody>
          <a:bodyPr wrap="none" rtlCol="0">
            <a:spAutoFit/>
          </a:bodyPr>
          <a:lstStyle/>
          <a:p>
            <a:r>
              <a:rPr lang="en-GB" sz="2000" b="1" dirty="0" smtClean="0">
                <a:solidFill>
                  <a:srgbClr val="0094CA"/>
                </a:solidFill>
              </a:rPr>
              <a:t>PSS0 Entry</a:t>
            </a:r>
            <a:endParaRPr lang="en-GB" sz="2000" b="1" dirty="0">
              <a:solidFill>
                <a:srgbClr val="0094CA"/>
              </a:solidFill>
            </a:endParaRPr>
          </a:p>
        </p:txBody>
      </p:sp>
      <p:cxnSp>
        <p:nvCxnSpPr>
          <p:cNvPr id="9" name="Straight Arrow Connector 8"/>
          <p:cNvCxnSpPr>
            <a:endCxn id="10" idx="1"/>
          </p:cNvCxnSpPr>
          <p:nvPr/>
        </p:nvCxnSpPr>
        <p:spPr>
          <a:xfrm flipV="1">
            <a:off x="6960096" y="1910735"/>
            <a:ext cx="432048" cy="150114"/>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2144" y="1556792"/>
            <a:ext cx="2878480" cy="707886"/>
          </a:xfrm>
          <a:prstGeom prst="rect">
            <a:avLst/>
          </a:prstGeom>
          <a:solidFill>
            <a:srgbClr val="FFFFFF"/>
          </a:solidFill>
        </p:spPr>
        <p:txBody>
          <a:bodyPr wrap="none" rtlCol="0">
            <a:spAutoFit/>
          </a:bodyPr>
          <a:lstStyle/>
          <a:p>
            <a:r>
              <a:rPr lang="en-GB" sz="2000" b="1" dirty="0">
                <a:solidFill>
                  <a:srgbClr val="0094CA"/>
                </a:solidFill>
              </a:rPr>
              <a:t>Connection to grounding </a:t>
            </a:r>
          </a:p>
          <a:p>
            <a:r>
              <a:rPr lang="en-GB" sz="2000" b="1" dirty="0">
                <a:solidFill>
                  <a:srgbClr val="0094CA"/>
                </a:solidFill>
              </a:rPr>
              <a:t>mesh in the floor</a:t>
            </a:r>
          </a:p>
        </p:txBody>
      </p:sp>
      <p:cxnSp>
        <p:nvCxnSpPr>
          <p:cNvPr id="14" name="Straight Arrow Connector 13"/>
          <p:cNvCxnSpPr>
            <a:endCxn id="15" idx="3"/>
          </p:cNvCxnSpPr>
          <p:nvPr/>
        </p:nvCxnSpPr>
        <p:spPr>
          <a:xfrm flipH="1">
            <a:off x="4421520" y="5157193"/>
            <a:ext cx="666368" cy="857999"/>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83632" y="5661248"/>
            <a:ext cx="1637888" cy="707886"/>
          </a:xfrm>
          <a:prstGeom prst="rect">
            <a:avLst/>
          </a:prstGeom>
          <a:solidFill>
            <a:srgbClr val="FFFFFF"/>
          </a:solidFill>
        </p:spPr>
        <p:txBody>
          <a:bodyPr wrap="none" rtlCol="0">
            <a:spAutoFit/>
          </a:bodyPr>
          <a:lstStyle/>
          <a:p>
            <a:r>
              <a:rPr lang="en-GB" sz="2000" b="1" dirty="0">
                <a:solidFill>
                  <a:srgbClr val="0094CA"/>
                </a:solidFill>
              </a:rPr>
              <a:t>Ion source </a:t>
            </a:r>
          </a:p>
          <a:p>
            <a:r>
              <a:rPr lang="en-GB" sz="2000" b="1" dirty="0">
                <a:solidFill>
                  <a:srgbClr val="0094CA"/>
                </a:solidFill>
              </a:rPr>
              <a:t>water cooling</a:t>
            </a:r>
          </a:p>
        </p:txBody>
      </p:sp>
      <p:sp>
        <p:nvSpPr>
          <p:cNvPr id="18" name="TextBox 17"/>
          <p:cNvSpPr txBox="1"/>
          <p:nvPr/>
        </p:nvSpPr>
        <p:spPr>
          <a:xfrm>
            <a:off x="8874689" y="4581128"/>
            <a:ext cx="1772140" cy="707886"/>
          </a:xfrm>
          <a:prstGeom prst="rect">
            <a:avLst/>
          </a:prstGeom>
          <a:solidFill>
            <a:srgbClr val="FFFFFF"/>
          </a:solidFill>
        </p:spPr>
        <p:txBody>
          <a:bodyPr wrap="none" rtlCol="0">
            <a:spAutoFit/>
          </a:bodyPr>
          <a:lstStyle/>
          <a:p>
            <a:r>
              <a:rPr lang="en-GB" sz="2000" b="1" dirty="0">
                <a:solidFill>
                  <a:srgbClr val="0094CA"/>
                </a:solidFill>
              </a:rPr>
              <a:t>Connection to </a:t>
            </a:r>
          </a:p>
          <a:p>
            <a:r>
              <a:rPr lang="en-GB" sz="2000" b="1" dirty="0">
                <a:solidFill>
                  <a:srgbClr val="0094CA"/>
                </a:solidFill>
              </a:rPr>
              <a:t>wall grounding</a:t>
            </a:r>
          </a:p>
        </p:txBody>
      </p:sp>
      <p:cxnSp>
        <p:nvCxnSpPr>
          <p:cNvPr id="19" name="Straight Arrow Connector 18"/>
          <p:cNvCxnSpPr>
            <a:endCxn id="18" idx="2"/>
          </p:cNvCxnSpPr>
          <p:nvPr/>
        </p:nvCxnSpPr>
        <p:spPr>
          <a:xfrm flipV="1">
            <a:off x="9264353" y="5289014"/>
            <a:ext cx="496407" cy="1020306"/>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8" idx="2"/>
          </p:cNvCxnSpPr>
          <p:nvPr/>
        </p:nvCxnSpPr>
        <p:spPr>
          <a:xfrm flipV="1">
            <a:off x="6744073" y="5289014"/>
            <a:ext cx="3016687" cy="1092314"/>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5989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287F-B5ED-BF4A-BEA8-EC8F92B97B62}"/>
              </a:ext>
            </a:extLst>
          </p:cNvPr>
          <p:cNvSpPr>
            <a:spLocks noGrp="1"/>
          </p:cNvSpPr>
          <p:nvPr>
            <p:ph type="title"/>
          </p:nvPr>
        </p:nvSpPr>
        <p:spPr/>
        <p:txBody>
          <a:bodyPr/>
          <a:lstStyle/>
          <a:p>
            <a:r>
              <a:rPr lang="en-GB" dirty="0"/>
              <a:t>Ion Source + LEBT</a:t>
            </a:r>
          </a:p>
        </p:txBody>
      </p:sp>
      <p:sp>
        <p:nvSpPr>
          <p:cNvPr id="3" name="Content Placeholder 2">
            <a:extLst>
              <a:ext uri="{FF2B5EF4-FFF2-40B4-BE49-F238E27FC236}">
                <a16:creationId xmlns:a16="http://schemas.microsoft.com/office/drawing/2014/main" id="{A1379CB4-382E-EF4F-A1E5-7FA6ED3C5211}"/>
              </a:ext>
            </a:extLst>
          </p:cNvPr>
          <p:cNvSpPr>
            <a:spLocks noGrp="1"/>
          </p:cNvSpPr>
          <p:nvPr>
            <p:ph idx="1"/>
          </p:nvPr>
        </p:nvSpPr>
        <p:spPr>
          <a:xfrm>
            <a:off x="609600" y="1781000"/>
            <a:ext cx="10972800" cy="4345166"/>
          </a:xfrm>
        </p:spPr>
        <p:txBody>
          <a:bodyPr/>
          <a:lstStyle/>
          <a:p>
            <a:r>
              <a:rPr lang="en-GB" sz="2800" dirty="0"/>
              <a:t>December 2017 – LEBT and source shipped from Catania to Lund</a:t>
            </a:r>
          </a:p>
          <a:p>
            <a:r>
              <a:rPr lang="en-GB" sz="2800" dirty="0"/>
              <a:t>January 2018 to May 2018 – Installations in the tunnel</a:t>
            </a:r>
          </a:p>
          <a:p>
            <a:r>
              <a:rPr lang="en-GB" sz="2800" dirty="0"/>
              <a:t>July 2018 – Safety Readiness Review </a:t>
            </a:r>
          </a:p>
          <a:p>
            <a:r>
              <a:rPr lang="en-GB" sz="2800" dirty="0"/>
              <a:t>September 2018 – Start of commissioning </a:t>
            </a:r>
          </a:p>
          <a:p>
            <a:r>
              <a:rPr lang="en-GB" sz="2800" dirty="0">
                <a:solidFill>
                  <a:srgbClr val="FF0000"/>
                </a:solidFill>
              </a:rPr>
              <a:t>November 2018 to January 2019 – Sparks from the High Voltage cause damages to a few power supplies, new work with grounding required</a:t>
            </a:r>
          </a:p>
          <a:p>
            <a:r>
              <a:rPr lang="en-GB" sz="2800" dirty="0"/>
              <a:t>February 2019 – Commissioning restarts</a:t>
            </a:r>
          </a:p>
          <a:p>
            <a:r>
              <a:rPr lang="en-GB" sz="2800" dirty="0" smtClean="0">
                <a:solidFill>
                  <a:srgbClr val="0070C0"/>
                </a:solidFill>
              </a:rPr>
              <a:t>July </a:t>
            </a:r>
            <a:r>
              <a:rPr lang="en-GB" sz="2800" dirty="0">
                <a:solidFill>
                  <a:srgbClr val="0070C0"/>
                </a:solidFill>
              </a:rPr>
              <a:t>2019 – End of commissioning and start of RFQ installations</a:t>
            </a:r>
          </a:p>
        </p:txBody>
      </p:sp>
      <p:sp>
        <p:nvSpPr>
          <p:cNvPr id="4" name="Slide Number Placeholder 3">
            <a:extLst>
              <a:ext uri="{FF2B5EF4-FFF2-40B4-BE49-F238E27FC236}">
                <a16:creationId xmlns:a16="http://schemas.microsoft.com/office/drawing/2014/main" id="{0976A62E-A842-0D46-91D3-B2A781A806CA}"/>
              </a:ext>
            </a:extLst>
          </p:cNvPr>
          <p:cNvSpPr>
            <a:spLocks noGrp="1"/>
          </p:cNvSpPr>
          <p:nvPr>
            <p:ph type="sldNum" sz="quarter" idx="12"/>
          </p:nvPr>
        </p:nvSpPr>
        <p:spPr/>
        <p:txBody>
          <a:bodyPr/>
          <a:lstStyle/>
          <a:p>
            <a:fld id="{551115BC-487E-4422-894C-CB7CD3E79223}" type="slidenum">
              <a:rPr lang="en-GB" smtClean="0"/>
              <a:pPr/>
              <a:t>28</a:t>
            </a:fld>
            <a:endParaRPr lang="en-GB" dirty="0"/>
          </a:p>
        </p:txBody>
      </p:sp>
      <p:sp>
        <p:nvSpPr>
          <p:cNvPr id="5" name="Text Placeholder 4">
            <a:extLst>
              <a:ext uri="{FF2B5EF4-FFF2-40B4-BE49-F238E27FC236}">
                <a16:creationId xmlns:a16="http://schemas.microsoft.com/office/drawing/2014/main" id="{81BF6CFE-9A10-D149-93F2-AEB8406D3529}"/>
              </a:ext>
            </a:extLst>
          </p:cNvPr>
          <p:cNvSpPr>
            <a:spLocks noGrp="1"/>
          </p:cNvSpPr>
          <p:nvPr>
            <p:ph type="body" sz="quarter" idx="13"/>
          </p:nvPr>
        </p:nvSpPr>
        <p:spPr/>
        <p:txBody>
          <a:bodyPr/>
          <a:lstStyle/>
          <a:p>
            <a:r>
              <a:rPr lang="en-GB" dirty="0"/>
              <a:t>Installation and Commissioning timeline</a:t>
            </a:r>
          </a:p>
        </p:txBody>
      </p:sp>
    </p:spTree>
    <p:extLst>
      <p:ext uri="{BB962C8B-B14F-4D97-AF65-F5344CB8AC3E}">
        <p14:creationId xmlns:p14="http://schemas.microsoft.com/office/powerpoint/2010/main" val="212281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LEBT-RFQ </a:t>
            </a:r>
            <a:r>
              <a:rPr lang="en-US" sz="2800" dirty="0"/>
              <a:t>lattice interface </a:t>
            </a:r>
            <a:endParaRPr lang="en-GB" sz="2800" dirty="0"/>
          </a:p>
        </p:txBody>
      </p:sp>
      <p:sp>
        <p:nvSpPr>
          <p:cNvPr id="4" name="Slide Number Placeholder 3"/>
          <p:cNvSpPr>
            <a:spLocks noGrp="1"/>
          </p:cNvSpPr>
          <p:nvPr>
            <p:ph type="sldNum" sz="quarter" idx="12"/>
          </p:nvPr>
        </p:nvSpPr>
        <p:spPr/>
        <p:txBody>
          <a:bodyPr/>
          <a:lstStyle/>
          <a:p>
            <a:fld id="{551115BC-487E-4422-894C-CB7CD3E79223}" type="slidenum">
              <a:rPr lang="en-GB" smtClean="0"/>
              <a:t>29</a:t>
            </a:fld>
            <a:endParaRPr lang="en-GB"/>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694" b="-17694"/>
          <a:stretch/>
        </p:blipFill>
        <p:spPr bwMode="auto">
          <a:xfrm>
            <a:off x="273522" y="742605"/>
            <a:ext cx="11142623" cy="6128014"/>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4082689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ISRC Coils</a:t>
            </a:r>
            <a:endParaRPr lang="en-US" dirty="0"/>
          </a:p>
        </p:txBody>
      </p:sp>
      <p:sp>
        <p:nvSpPr>
          <p:cNvPr id="3" name="Content Placeholder 2"/>
          <p:cNvSpPr>
            <a:spLocks noGrp="1"/>
          </p:cNvSpPr>
          <p:nvPr>
            <p:ph idx="1"/>
          </p:nvPr>
        </p:nvSpPr>
        <p:spPr>
          <a:xfrm>
            <a:off x="269966" y="1661023"/>
            <a:ext cx="3204754" cy="4525963"/>
          </a:xfrm>
        </p:spPr>
        <p:txBody>
          <a:bodyPr/>
          <a:lstStyle/>
          <a:p>
            <a:r>
              <a:rPr lang="en-US" dirty="0" smtClean="0"/>
              <a:t>Wrong connections</a:t>
            </a:r>
          </a:p>
          <a:p>
            <a:r>
              <a:rPr lang="en-US" dirty="0" smtClean="0"/>
              <a:t>Found out when readouts from coils 1 and 3 were linked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08365" y="919392"/>
            <a:ext cx="6705600" cy="5029200"/>
          </a:xfrm>
          <a:prstGeom prst="rect">
            <a:avLst/>
          </a:prstGeom>
        </p:spPr>
      </p:pic>
    </p:spTree>
    <p:extLst>
      <p:ext uri="{BB962C8B-B14F-4D97-AF65-F5344CB8AC3E}">
        <p14:creationId xmlns:p14="http://schemas.microsoft.com/office/powerpoint/2010/main" val="876633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Ion Source</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30</a:t>
            </a:fld>
            <a:endParaRPr lang="en-GB" noProof="0"/>
          </a:p>
        </p:txBody>
      </p:sp>
      <p:sp>
        <p:nvSpPr>
          <p:cNvPr id="7" name="Text Placeholder 6">
            <a:extLst>
              <a:ext uri="{FF2B5EF4-FFF2-40B4-BE49-F238E27FC236}">
                <a16:creationId xmlns:a16="http://schemas.microsoft.com/office/drawing/2014/main" id="{2D7A67AF-751F-5242-887E-6FE5D65E05EC}"/>
              </a:ext>
            </a:extLst>
          </p:cNvPr>
          <p:cNvSpPr>
            <a:spLocks noGrp="1"/>
          </p:cNvSpPr>
          <p:nvPr>
            <p:ph type="body" sz="quarter" idx="13"/>
          </p:nvPr>
        </p:nvSpPr>
        <p:spPr/>
        <p:txBody>
          <a:bodyPr/>
          <a:lstStyle/>
          <a:p>
            <a:r>
              <a:rPr lang="is-IS" dirty="0"/>
              <a:t>Microwave Discharge Ion Source (MDIS)</a:t>
            </a:r>
            <a:endParaRPr lang="en-GB" dirty="0"/>
          </a:p>
        </p:txBody>
      </p:sp>
      <p:sp>
        <p:nvSpPr>
          <p:cNvPr id="8" name="Slide Number Placeholder 3">
            <a:extLst>
              <a:ext uri="{FF2B5EF4-FFF2-40B4-BE49-F238E27FC236}">
                <a16:creationId xmlns:a16="http://schemas.microsoft.com/office/drawing/2014/main" id="{548C7085-2747-DD46-953F-A0518AC8FD59}"/>
              </a:ext>
            </a:extLst>
          </p:cNvPr>
          <p:cNvSpPr txBox="1">
            <a:spLocks/>
          </p:cNvSpPr>
          <p:nvPr/>
        </p:nvSpPr>
        <p:spPr>
          <a:xfrm>
            <a:off x="9001509" y="6157903"/>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675"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solidFill>
                  <a:prstClr val="black">
                    <a:tint val="75000"/>
                  </a:prstClr>
                </a:solidFill>
                <a:latin typeface="Calibri"/>
              </a:rPr>
              <a:pPr/>
              <a:t>30</a:t>
            </a:fld>
            <a:endParaRPr lang="en-GB">
              <a:solidFill>
                <a:prstClr val="black">
                  <a:tint val="75000"/>
                </a:prstClr>
              </a:solidFill>
              <a:latin typeface="Calibri"/>
            </a:endParaRPr>
          </a:p>
        </p:txBody>
      </p:sp>
      <p:pic>
        <p:nvPicPr>
          <p:cNvPr id="9" name="Picture 8">
            <a:extLst>
              <a:ext uri="{FF2B5EF4-FFF2-40B4-BE49-F238E27FC236}">
                <a16:creationId xmlns:a16="http://schemas.microsoft.com/office/drawing/2014/main" id="{BC3832F5-9879-0D45-B7DD-941C91EBD5D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389" b="98954" l="1349" r="99550">
                        <a14:foregroundMark x1="80210" y1="48745" x2="80210" y2="48745"/>
                        <a14:foregroundMark x1="86507" y1="54184" x2="86507" y2="54184"/>
                        <a14:foregroundMark x1="76612" y1="51046" x2="76612" y2="51046"/>
                        <a14:foregroundMark x1="86207" y1="77615" x2="86207" y2="77615"/>
                        <a14:foregroundMark x1="86957" y1="75732" x2="86957" y2="75732"/>
                        <a14:foregroundMark x1="86057" y1="83473" x2="86057" y2="83473"/>
                        <a14:foregroundMark x1="85757" y1="91841" x2="85757" y2="91841"/>
                        <a14:foregroundMark x1="47076" y1="17573" x2="47076" y2="17573"/>
                        <a14:foregroundMark x1="25037" y1="63389" x2="25037" y2="63389"/>
                        <a14:foregroundMark x1="30735" y1="66946" x2="30735" y2="66946"/>
                        <a14:foregroundMark x1="29835" y1="38912" x2="29835" y2="38912"/>
                        <a14:foregroundMark x1="88156" y1="57322" x2="88156" y2="57322"/>
                        <a14:foregroundMark x1="89505" y1="38703" x2="89505" y2="38703"/>
                        <a14:foregroundMark x1="76462" y1="33264" x2="76462" y2="33264"/>
                        <a14:foregroundMark x1="80660" y1="33682" x2="80660" y2="33682"/>
                        <a14:foregroundMark x1="75712" y1="56276" x2="75712" y2="56276"/>
                        <a14:foregroundMark x1="74513" y1="63180" x2="74513" y2="63180"/>
                        <a14:foregroundMark x1="76012" y1="63389" x2="76012" y2="63389"/>
                        <a14:foregroundMark x1="83208" y1="71967" x2="83208" y2="71967"/>
                        <a14:foregroundMark x1="84258" y1="74268" x2="84258" y2="74268"/>
                        <a14:foregroundMark x1="93253" y1="75732" x2="93253" y2="75732"/>
                        <a14:foregroundMark x1="96402" y1="68619" x2="96402" y2="68619"/>
                        <a14:foregroundMark x1="96102" y1="58159" x2="96102" y2="58159"/>
                        <a14:foregroundMark x1="95802" y1="48536" x2="95802" y2="48536"/>
                        <a14:foregroundMark x1="96252" y1="43305" x2="96252" y2="43305"/>
                        <a14:foregroundMark x1="97301" y1="36402" x2="97301" y2="36402"/>
                        <a14:foregroundMark x1="96552" y1="34310" x2="96552" y2="34310"/>
                        <a14:foregroundMark x1="94303" y1="33682" x2="94303" y2="33682"/>
                        <a14:foregroundMark x1="91454" y1="30335" x2="91454" y2="30335"/>
                        <a14:foregroundMark x1="81859" y1="42259" x2="81859" y2="42259"/>
                        <a14:foregroundMark x1="76912" y1="43933" x2="76912" y2="43933"/>
                        <a14:foregroundMark x1="76912" y1="49372" x2="76912" y2="49372"/>
                        <a14:foregroundMark x1="83058" y1="41423" x2="83058" y2="41423"/>
                        <a14:foregroundMark x1="85007" y1="39749" x2="85007" y2="39749"/>
                        <a14:foregroundMark x1="86507" y1="45188" x2="86507" y2="45188"/>
                        <a14:foregroundMark x1="30135" y1="42469" x2="30135" y2="42469"/>
                        <a14:foregroundMark x1="30135" y1="49372" x2="30135" y2="49372"/>
                        <a14:foregroundMark x1="26687" y1="54603" x2="26687" y2="54603"/>
                        <a14:foregroundMark x1="23088" y1="54603" x2="23088" y2="54603"/>
                        <a14:foregroundMark x1="20090" y1="54603" x2="20090" y2="54603"/>
                        <a14:foregroundMark x1="17691" y1="54603" x2="17691" y2="54603"/>
                        <a14:foregroundMark x1="16042" y1="54603" x2="16042" y2="54603"/>
                        <a14:foregroundMark x1="14243" y1="54603" x2="14243" y2="54603"/>
                        <a14:foregroundMark x1="13193" y1="53975" x2="13193" y2="53975"/>
                        <a14:foregroundMark x1="11544" y1="55021" x2="11544" y2="55021"/>
                        <a14:foregroundMark x1="11394" y1="53347" x2="11394" y2="53347"/>
                        <a14:foregroundMark x1="9295" y1="54812" x2="9295" y2="54812"/>
                        <a14:foregroundMark x1="69565" y1="32008" x2="69565" y2="32008"/>
                        <a14:foregroundMark x1="52024" y1="40795" x2="52024" y2="40795"/>
                        <a14:foregroundMark x1="69415" y1="73640" x2="69415" y2="73640"/>
                        <a14:foregroundMark x1="68366" y1="69874" x2="68366" y2="69874"/>
                        <a14:foregroundMark x1="73613" y1="71339" x2="73613" y2="71339"/>
                        <a14:foregroundMark x1="71514" y1="67992" x2="71514" y2="67992"/>
                        <a14:foregroundMark x1="73763" y1="66946" x2="73763" y2="66946"/>
                        <a14:foregroundMark x1="74063" y1="59833" x2="74063" y2="59833"/>
                        <a14:foregroundMark x1="74213" y1="41632" x2="74213" y2="41632"/>
                        <a14:foregroundMark x1="75262" y1="41004" x2="75262" y2="41004"/>
                        <a14:foregroundMark x1="79010" y1="37657" x2="79010" y2="37657"/>
                        <a14:foregroundMark x1="79010" y1="34310" x2="79010" y2="34310"/>
                        <a14:foregroundMark x1="85157" y1="37029" x2="85157" y2="37029"/>
                        <a14:foregroundMark x1="86207" y1="29707" x2="86207" y2="29707"/>
                        <a14:foregroundMark x1="83958" y1="22594" x2="83958" y2="22594"/>
                        <a14:foregroundMark x1="85757" y1="23013" x2="85757" y2="23013"/>
                        <a14:foregroundMark x1="88006" y1="19038" x2="88006" y2="19038"/>
                        <a14:foregroundMark x1="83208" y1="60251" x2="83208" y2="60251"/>
                        <a14:foregroundMark x1="82309" y1="68410" x2="82309" y2="68410"/>
                        <a14:foregroundMark x1="80060" y1="71130" x2="80060" y2="71130"/>
                        <a14:foregroundMark x1="77661" y1="75105" x2="77661" y2="75105"/>
                        <a14:foregroundMark x1="75412" y1="75941" x2="75412" y2="75941"/>
                        <a14:foregroundMark x1="78111" y1="78661" x2="78111" y2="78661"/>
                        <a14:foregroundMark x1="79460" y1="77824" x2="79460" y2="77824"/>
                        <a14:foregroundMark x1="79460" y1="79289" x2="79460" y2="79289"/>
                        <a14:foregroundMark x1="78111" y1="80753" x2="78111" y2="80753"/>
                        <a14:foregroundMark x1="76612" y1="78661" x2="76612" y2="78661"/>
                        <a14:foregroundMark x1="76612" y1="80335" x2="76612" y2="80335"/>
                        <a14:foregroundMark x1="55922" y1="81799" x2="55922" y2="81799"/>
                        <a14:foregroundMark x1="54273" y1="26360" x2="54273" y2="26360"/>
                        <a14:foregroundMark x1="65817" y1="26778" x2="65817" y2="26778"/>
                        <a14:foregroundMark x1="71514" y1="20921" x2="71514" y2="20921"/>
                        <a14:foregroundMark x1="40630" y1="94142" x2="40630" y2="94142"/>
                        <a14:foregroundMark x1="41529" y1="89958" x2="41529" y2="89958"/>
                        <a14:foregroundMark x1="48876" y1="93515" x2="48876" y2="93515"/>
                        <a14:foregroundMark x1="48276" y1="96444" x2="48276" y2="96444"/>
                        <a14:foregroundMark x1="50675" y1="94351" x2="50675" y2="94351"/>
                        <a14:foregroundMark x1="3448" y1="59833" x2="3448" y2="59833"/>
                        <a14:foregroundMark x1="8396" y1="57741" x2="8396" y2="57741"/>
                        <a14:foregroundMark x1="11994" y1="60251" x2="11994" y2="60251"/>
                        <a14:foregroundMark x1="30135" y1="69665" x2="30135" y2="69665"/>
                        <a14:foregroundMark x1="30285" y1="46234" x2="30285" y2="46234"/>
                        <a14:foregroundMark x1="2999" y1="48536" x2="2999" y2="48536"/>
                        <a14:foregroundMark x1="87406" y1="69665" x2="87406" y2="69665"/>
                        <a14:foregroundMark x1="88006" y1="71339" x2="88006" y2="71339"/>
                        <a14:foregroundMark x1="94003" y1="66527" x2="94003" y2="66527"/>
                        <a14:foregroundMark x1="92054" y1="70293" x2="92054" y2="70293"/>
                        <a14:foregroundMark x1="91604" y1="64435" x2="91604" y2="64435"/>
                        <a14:foregroundMark x1="93403" y1="61925" x2="93403" y2="61925"/>
                        <a14:foregroundMark x1="94303" y1="59205" x2="94303" y2="59205"/>
                        <a14:foregroundMark x1="91904" y1="55649" x2="91904" y2="55649"/>
                        <a14:foregroundMark x1="93403" y1="51883" x2="93403" y2="51883"/>
                        <a14:foregroundMark x1="84558" y1="77406" x2="84558" y2="77406"/>
                        <a14:foregroundMark x1="86507" y1="82008" x2="86507" y2="82008"/>
                        <a14:foregroundMark x1="83208" y1="92469" x2="83208" y2="92469"/>
                        <a14:foregroundMark x1="86657" y1="94770" x2="86657" y2="94770"/>
                        <a14:foregroundMark x1="89205" y1="92259" x2="89205" y2="92259"/>
                        <a14:foregroundMark x1="84858" y1="93933" x2="84858" y2="93933"/>
                        <a14:foregroundMark x1="88156" y1="95188" x2="88156" y2="95188"/>
                        <a14:foregroundMark x1="42129" y1="15063" x2="42129" y2="15063"/>
                        <a14:foregroundMark x1="33283" y1="90167" x2="33283" y2="90167"/>
                        <a14:foregroundMark x1="39280" y1="14644" x2="39280" y2="14644"/>
                        <a14:foregroundMark x1="51424" y1="14435" x2="51424" y2="14435"/>
                        <a14:foregroundMark x1="46477" y1="90167" x2="46477" y2="90167"/>
                        <a14:foregroundMark x1="47076" y1="93305" x2="47076" y2="93305"/>
                      </a14:backgroundRemoval>
                    </a14:imgEffect>
                  </a14:imgLayer>
                </a14:imgProps>
              </a:ext>
              <a:ext uri="{28A0092B-C50C-407E-A947-70E740481C1C}">
                <a14:useLocalDpi xmlns:a14="http://schemas.microsoft.com/office/drawing/2010/main"/>
              </a:ext>
            </a:extLst>
          </a:blip>
          <a:srcRect/>
          <a:stretch/>
        </p:blipFill>
        <p:spPr bwMode="auto">
          <a:xfrm>
            <a:off x="5147893" y="1926450"/>
            <a:ext cx="5550942" cy="3971280"/>
          </a:xfrm>
          <a:prstGeom prst="rect">
            <a:avLst/>
          </a:prstGeom>
          <a:noFill/>
          <a:ln>
            <a:noFill/>
          </a:ln>
        </p:spPr>
      </p:pic>
      <p:cxnSp>
        <p:nvCxnSpPr>
          <p:cNvPr id="10" name="Straight Arrow Connector 9">
            <a:extLst>
              <a:ext uri="{FF2B5EF4-FFF2-40B4-BE49-F238E27FC236}">
                <a16:creationId xmlns:a16="http://schemas.microsoft.com/office/drawing/2014/main" id="{EC42748C-D590-D44D-B36B-49690FE70538}"/>
              </a:ext>
            </a:extLst>
          </p:cNvPr>
          <p:cNvCxnSpPr>
            <a:stCxn id="11" idx="2"/>
          </p:cNvCxnSpPr>
          <p:nvPr/>
        </p:nvCxnSpPr>
        <p:spPr>
          <a:xfrm>
            <a:off x="5424716" y="3461940"/>
            <a:ext cx="631656" cy="609365"/>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84F5929-82FA-DF4C-8F4D-2216A9A28D3F}"/>
              </a:ext>
            </a:extLst>
          </p:cNvPr>
          <p:cNvSpPr txBox="1"/>
          <p:nvPr/>
        </p:nvSpPr>
        <p:spPr>
          <a:xfrm>
            <a:off x="4793060" y="3092608"/>
            <a:ext cx="1263312"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Waveguide</a:t>
            </a:r>
          </a:p>
        </p:txBody>
      </p:sp>
      <p:cxnSp>
        <p:nvCxnSpPr>
          <p:cNvPr id="12" name="Straight Arrow Connector 11">
            <a:extLst>
              <a:ext uri="{FF2B5EF4-FFF2-40B4-BE49-F238E27FC236}">
                <a16:creationId xmlns:a16="http://schemas.microsoft.com/office/drawing/2014/main" id="{BCBD9077-0263-7A48-9FED-0BBC40A8A26A}"/>
              </a:ext>
            </a:extLst>
          </p:cNvPr>
          <p:cNvCxnSpPr>
            <a:stCxn id="13" idx="3"/>
          </p:cNvCxnSpPr>
          <p:nvPr/>
        </p:nvCxnSpPr>
        <p:spPr>
          <a:xfrm flipV="1">
            <a:off x="6582144" y="5002818"/>
            <a:ext cx="743795" cy="1188782"/>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BD896AB-4375-D141-8B3F-8A39E495F38C}"/>
              </a:ext>
            </a:extLst>
          </p:cNvPr>
          <p:cNvSpPr txBox="1"/>
          <p:nvPr/>
        </p:nvSpPr>
        <p:spPr>
          <a:xfrm>
            <a:off x="5305833" y="6006934"/>
            <a:ext cx="1276311"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3 </a:t>
            </a:r>
            <a:r>
              <a:rPr lang="en-US" b="1" dirty="0" smtClean="0">
                <a:solidFill>
                  <a:srgbClr val="0094CA"/>
                </a:solidFill>
                <a:latin typeface="Calibri"/>
              </a:rPr>
              <a:t>Solenoids</a:t>
            </a:r>
            <a:endParaRPr lang="en-US" b="1" dirty="0">
              <a:solidFill>
                <a:srgbClr val="0094CA"/>
              </a:solidFill>
              <a:latin typeface="Calibri"/>
            </a:endParaRPr>
          </a:p>
        </p:txBody>
      </p:sp>
      <p:cxnSp>
        <p:nvCxnSpPr>
          <p:cNvPr id="14" name="Straight Arrow Connector 13">
            <a:extLst>
              <a:ext uri="{FF2B5EF4-FFF2-40B4-BE49-F238E27FC236}">
                <a16:creationId xmlns:a16="http://schemas.microsoft.com/office/drawing/2014/main" id="{2AF14FBA-C3D7-3C49-A5EE-A1E36A60D0F9}"/>
              </a:ext>
            </a:extLst>
          </p:cNvPr>
          <p:cNvCxnSpPr>
            <a:stCxn id="15" idx="2"/>
          </p:cNvCxnSpPr>
          <p:nvPr/>
        </p:nvCxnSpPr>
        <p:spPr>
          <a:xfrm>
            <a:off x="5697281" y="2551124"/>
            <a:ext cx="1540674" cy="1489111"/>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44205C7-54BA-744B-826A-F7B4866FC5FF}"/>
              </a:ext>
            </a:extLst>
          </p:cNvPr>
          <p:cNvSpPr txBox="1"/>
          <p:nvPr/>
        </p:nvSpPr>
        <p:spPr>
          <a:xfrm>
            <a:off x="4813039" y="2181792"/>
            <a:ext cx="1768483"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Plasma chamber</a:t>
            </a:r>
          </a:p>
        </p:txBody>
      </p:sp>
      <p:cxnSp>
        <p:nvCxnSpPr>
          <p:cNvPr id="16" name="Straight Arrow Connector 15">
            <a:extLst>
              <a:ext uri="{FF2B5EF4-FFF2-40B4-BE49-F238E27FC236}">
                <a16:creationId xmlns:a16="http://schemas.microsoft.com/office/drawing/2014/main" id="{9597B232-8D92-C146-A336-7FB75D412BA1}"/>
              </a:ext>
            </a:extLst>
          </p:cNvPr>
          <p:cNvCxnSpPr>
            <a:stCxn id="17" idx="3"/>
          </p:cNvCxnSpPr>
          <p:nvPr/>
        </p:nvCxnSpPr>
        <p:spPr>
          <a:xfrm flipV="1">
            <a:off x="6246117" y="4446418"/>
            <a:ext cx="457921" cy="633394"/>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6E267F3-6216-F546-8428-B0D446F9572B}"/>
              </a:ext>
            </a:extLst>
          </p:cNvPr>
          <p:cNvSpPr txBox="1"/>
          <p:nvPr/>
        </p:nvSpPr>
        <p:spPr>
          <a:xfrm>
            <a:off x="4820727" y="4895146"/>
            <a:ext cx="1425390"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Gas injection</a:t>
            </a:r>
          </a:p>
        </p:txBody>
      </p:sp>
      <p:cxnSp>
        <p:nvCxnSpPr>
          <p:cNvPr id="18" name="Straight Arrow Connector 17">
            <a:extLst>
              <a:ext uri="{FF2B5EF4-FFF2-40B4-BE49-F238E27FC236}">
                <a16:creationId xmlns:a16="http://schemas.microsoft.com/office/drawing/2014/main" id="{3160734C-E1B6-4145-9AE0-F2D02205D1FE}"/>
              </a:ext>
            </a:extLst>
          </p:cNvPr>
          <p:cNvCxnSpPr>
            <a:stCxn id="19" idx="2"/>
          </p:cNvCxnSpPr>
          <p:nvPr/>
        </p:nvCxnSpPr>
        <p:spPr>
          <a:xfrm flipH="1">
            <a:off x="8495081" y="2231732"/>
            <a:ext cx="58235" cy="896051"/>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43B4B6B-03B1-E740-9E80-FA65CD46E7AE}"/>
              </a:ext>
            </a:extLst>
          </p:cNvPr>
          <p:cNvSpPr txBox="1"/>
          <p:nvPr/>
        </p:nvSpPr>
        <p:spPr>
          <a:xfrm>
            <a:off x="7409413" y="1862400"/>
            <a:ext cx="2287806" cy="369332"/>
          </a:xfrm>
          <a:prstGeom prst="rect">
            <a:avLst/>
          </a:prstGeom>
          <a:solidFill>
            <a:schemeClr val="bg1"/>
          </a:solidFill>
          <a:ln w="19050" cmpd="sng">
            <a:noFill/>
          </a:ln>
        </p:spPr>
        <p:txBody>
          <a:bodyPr wrap="none" rtlCol="0">
            <a:spAutoFit/>
          </a:bodyPr>
          <a:lstStyle/>
          <a:p>
            <a:r>
              <a:rPr lang="en-US" b="1" dirty="0">
                <a:solidFill>
                  <a:srgbClr val="0094CA"/>
                </a:solidFill>
                <a:latin typeface="Calibri"/>
              </a:rPr>
              <a:t>High voltage insulator</a:t>
            </a:r>
          </a:p>
        </p:txBody>
      </p:sp>
      <p:cxnSp>
        <p:nvCxnSpPr>
          <p:cNvPr id="20" name="Straight Arrow Connector 19">
            <a:extLst>
              <a:ext uri="{FF2B5EF4-FFF2-40B4-BE49-F238E27FC236}">
                <a16:creationId xmlns:a16="http://schemas.microsoft.com/office/drawing/2014/main" id="{5A035885-DD90-E64A-90F2-C43938986A8A}"/>
              </a:ext>
            </a:extLst>
          </p:cNvPr>
          <p:cNvCxnSpPr>
            <a:stCxn id="21" idx="2"/>
          </p:cNvCxnSpPr>
          <p:nvPr/>
        </p:nvCxnSpPr>
        <p:spPr>
          <a:xfrm flipH="1">
            <a:off x="7838648" y="2343476"/>
            <a:ext cx="3079430" cy="1568614"/>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959B916-3747-3A4B-B511-F7069F115BE7}"/>
              </a:ext>
            </a:extLst>
          </p:cNvPr>
          <p:cNvSpPr txBox="1"/>
          <p:nvPr/>
        </p:nvSpPr>
        <p:spPr>
          <a:xfrm>
            <a:off x="9810443" y="1974144"/>
            <a:ext cx="2215270" cy="369332"/>
          </a:xfrm>
          <a:prstGeom prst="rect">
            <a:avLst/>
          </a:prstGeom>
          <a:solidFill>
            <a:schemeClr val="bg1"/>
          </a:solidFill>
          <a:ln w="19050" cmpd="sng">
            <a:noFill/>
          </a:ln>
        </p:spPr>
        <p:txBody>
          <a:bodyPr wrap="none" rtlCol="0">
            <a:spAutoFit/>
          </a:bodyPr>
          <a:lstStyle/>
          <a:p>
            <a:r>
              <a:rPr lang="en-US" b="1" dirty="0">
                <a:solidFill>
                  <a:srgbClr val="0094CA"/>
                </a:solidFill>
                <a:latin typeface="Calibri"/>
              </a:rPr>
              <a:t>Extraction electrodes</a:t>
            </a:r>
          </a:p>
        </p:txBody>
      </p:sp>
      <p:cxnSp>
        <p:nvCxnSpPr>
          <p:cNvPr id="22" name="Straight Arrow Connector 21">
            <a:extLst>
              <a:ext uri="{FF2B5EF4-FFF2-40B4-BE49-F238E27FC236}">
                <a16:creationId xmlns:a16="http://schemas.microsoft.com/office/drawing/2014/main" id="{A4F9FAA6-5F9A-5641-A966-9E123836F68A}"/>
              </a:ext>
            </a:extLst>
          </p:cNvPr>
          <p:cNvCxnSpPr>
            <a:stCxn id="23" idx="0"/>
          </p:cNvCxnSpPr>
          <p:nvPr/>
        </p:nvCxnSpPr>
        <p:spPr>
          <a:xfrm flipH="1" flipV="1">
            <a:off x="10080101" y="4530868"/>
            <a:ext cx="1092626" cy="733610"/>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2B41E16-1DD2-0946-A965-BF1C1A8250E4}"/>
              </a:ext>
            </a:extLst>
          </p:cNvPr>
          <p:cNvSpPr txBox="1"/>
          <p:nvPr/>
        </p:nvSpPr>
        <p:spPr>
          <a:xfrm>
            <a:off x="10379049" y="5264478"/>
            <a:ext cx="1587356"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Pumping ports</a:t>
            </a:r>
          </a:p>
        </p:txBody>
      </p:sp>
      <p:cxnSp>
        <p:nvCxnSpPr>
          <p:cNvPr id="24" name="Straight Arrow Connector 23">
            <a:extLst>
              <a:ext uri="{FF2B5EF4-FFF2-40B4-BE49-F238E27FC236}">
                <a16:creationId xmlns:a16="http://schemas.microsoft.com/office/drawing/2014/main" id="{3FB7F1D6-B819-F043-AF77-01221FB68116}"/>
              </a:ext>
            </a:extLst>
          </p:cNvPr>
          <p:cNvCxnSpPr/>
          <p:nvPr/>
        </p:nvCxnSpPr>
        <p:spPr>
          <a:xfrm>
            <a:off x="7020101" y="5980854"/>
            <a:ext cx="3060000" cy="0"/>
          </a:xfrm>
          <a:prstGeom prst="straightConnector1">
            <a:avLst/>
          </a:prstGeom>
          <a:ln w="19050" cmpd="sng">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FE252D3-8AE1-5143-B6A5-A986FE3C4164}"/>
              </a:ext>
            </a:extLst>
          </p:cNvPr>
          <p:cNvSpPr txBox="1"/>
          <p:nvPr/>
        </p:nvSpPr>
        <p:spPr>
          <a:xfrm>
            <a:off x="8185190" y="5639230"/>
            <a:ext cx="752843" cy="369332"/>
          </a:xfrm>
          <a:prstGeom prst="rect">
            <a:avLst/>
          </a:prstGeom>
          <a:noFill/>
        </p:spPr>
        <p:txBody>
          <a:bodyPr wrap="none" rtlCol="0">
            <a:spAutoFit/>
          </a:bodyPr>
          <a:lstStyle/>
          <a:p>
            <a:r>
              <a:rPr lang="en-GB" dirty="0">
                <a:solidFill>
                  <a:prstClr val="black"/>
                </a:solidFill>
                <a:latin typeface="Calibri"/>
              </a:rPr>
              <a:t>50 cm</a:t>
            </a:r>
          </a:p>
        </p:txBody>
      </p:sp>
      <p:pic>
        <p:nvPicPr>
          <p:cNvPr id="26" name="Picture 25">
            <a:extLst>
              <a:ext uri="{FF2B5EF4-FFF2-40B4-BE49-F238E27FC236}">
                <a16:creationId xmlns:a16="http://schemas.microsoft.com/office/drawing/2014/main" id="{E00559B3-5C06-7A40-AFD0-FEA40E3607BB}"/>
              </a:ext>
            </a:extLst>
          </p:cNvPr>
          <p:cNvPicPr>
            <a:picLocks noChangeAspect="1"/>
          </p:cNvPicPr>
          <p:nvPr/>
        </p:nvPicPr>
        <p:blipFill>
          <a:blip r:embed="rId5"/>
          <a:stretch>
            <a:fillRect/>
          </a:stretch>
        </p:blipFill>
        <p:spPr>
          <a:xfrm>
            <a:off x="335360" y="2127338"/>
            <a:ext cx="4457700" cy="3448050"/>
          </a:xfrm>
          <a:prstGeom prst="rect">
            <a:avLst/>
          </a:prstGeom>
        </p:spPr>
      </p:pic>
    </p:spTree>
    <p:extLst>
      <p:ext uri="{BB962C8B-B14F-4D97-AF65-F5344CB8AC3E}">
        <p14:creationId xmlns:p14="http://schemas.microsoft.com/office/powerpoint/2010/main" val="2235968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2207"/>
            <a:ext cx="7139136" cy="1143000"/>
          </a:xfrm>
        </p:spPr>
        <p:txBody>
          <a:bodyPr>
            <a:noAutofit/>
          </a:bodyPr>
          <a:lstStyle/>
          <a:p>
            <a:r>
              <a:rPr lang="en-GB" dirty="0" smtClean="0"/>
              <a:t>The ion source sits inside </a:t>
            </a:r>
            <a:br>
              <a:rPr lang="en-GB" dirty="0" smtClean="0"/>
            </a:br>
            <a:r>
              <a:rPr lang="en-GB" dirty="0" smtClean="0"/>
              <a:t>a 75 kV high voltage platform</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31</a:t>
            </a:fld>
            <a:endParaRPr lang="en-GB">
              <a:solidFill>
                <a:prstClr val="black">
                  <a:tint val="75000"/>
                </a:prstClr>
              </a:solidFill>
              <a:latin typeface="Calibri"/>
            </a:endParaRPr>
          </a:p>
        </p:txBody>
      </p:sp>
      <p:pic>
        <p:nvPicPr>
          <p:cNvPr id="5" name="Immagin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854" y="1430780"/>
            <a:ext cx="7236295" cy="5427221"/>
          </a:xfrm>
          <a:prstGeom prst="rect">
            <a:avLst/>
          </a:prstGeom>
        </p:spPr>
      </p:pic>
      <p:cxnSp>
        <p:nvCxnSpPr>
          <p:cNvPr id="6" name="Straight Arrow Connector 5">
            <a:extLst>
              <a:ext uri="{FF2B5EF4-FFF2-40B4-BE49-F238E27FC236}">
                <a16:creationId xmlns:a16="http://schemas.microsoft.com/office/drawing/2014/main" id="{EC42748C-D590-D44D-B36B-49690FE70538}"/>
              </a:ext>
            </a:extLst>
          </p:cNvPr>
          <p:cNvCxnSpPr>
            <a:stCxn id="7" idx="2"/>
          </p:cNvCxnSpPr>
          <p:nvPr/>
        </p:nvCxnSpPr>
        <p:spPr>
          <a:xfrm>
            <a:off x="1525242" y="3255463"/>
            <a:ext cx="3967057" cy="1464021"/>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84F5929-82FA-DF4C-8F4D-2216A9A28D3F}"/>
              </a:ext>
            </a:extLst>
          </p:cNvPr>
          <p:cNvSpPr txBox="1"/>
          <p:nvPr/>
        </p:nvSpPr>
        <p:spPr>
          <a:xfrm>
            <a:off x="893586" y="2886131"/>
            <a:ext cx="1263312" cy="369332"/>
          </a:xfrm>
          <a:prstGeom prst="rect">
            <a:avLst/>
          </a:prstGeom>
          <a:solidFill>
            <a:srgbClr val="FFFFFF"/>
          </a:solidFill>
          <a:ln w="19050" cmpd="sng">
            <a:noFill/>
          </a:ln>
        </p:spPr>
        <p:txBody>
          <a:bodyPr wrap="square" rtlCol="0">
            <a:spAutoFit/>
          </a:bodyPr>
          <a:lstStyle/>
          <a:p>
            <a:r>
              <a:rPr lang="en-US" b="1" dirty="0">
                <a:solidFill>
                  <a:srgbClr val="FF0000"/>
                </a:solidFill>
                <a:latin typeface="Calibri"/>
              </a:rPr>
              <a:t>Waveguide</a:t>
            </a:r>
          </a:p>
        </p:txBody>
      </p:sp>
      <p:cxnSp>
        <p:nvCxnSpPr>
          <p:cNvPr id="8" name="Straight Arrow Connector 7">
            <a:extLst>
              <a:ext uri="{FF2B5EF4-FFF2-40B4-BE49-F238E27FC236}">
                <a16:creationId xmlns:a16="http://schemas.microsoft.com/office/drawing/2014/main" id="{BCBD9077-0263-7A48-9FED-0BBC40A8A26A}"/>
              </a:ext>
            </a:extLst>
          </p:cNvPr>
          <p:cNvCxnSpPr>
            <a:stCxn id="9" idx="3"/>
          </p:cNvCxnSpPr>
          <p:nvPr/>
        </p:nvCxnSpPr>
        <p:spPr>
          <a:xfrm flipV="1">
            <a:off x="2252528" y="5380212"/>
            <a:ext cx="1228091" cy="551816"/>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BD896AB-4375-D141-8B3F-8A39E495F38C}"/>
              </a:ext>
            </a:extLst>
          </p:cNvPr>
          <p:cNvSpPr txBox="1"/>
          <p:nvPr/>
        </p:nvSpPr>
        <p:spPr>
          <a:xfrm>
            <a:off x="976217" y="5747362"/>
            <a:ext cx="1276311" cy="369332"/>
          </a:xfrm>
          <a:prstGeom prst="rect">
            <a:avLst/>
          </a:prstGeom>
          <a:solidFill>
            <a:srgbClr val="FFFFFF"/>
          </a:solidFill>
          <a:ln w="19050" cmpd="sng">
            <a:noFill/>
          </a:ln>
        </p:spPr>
        <p:txBody>
          <a:bodyPr wrap="square" rtlCol="0">
            <a:spAutoFit/>
          </a:bodyPr>
          <a:lstStyle/>
          <a:p>
            <a:r>
              <a:rPr lang="en-US" b="1" dirty="0">
                <a:solidFill>
                  <a:srgbClr val="FF0000"/>
                </a:solidFill>
                <a:latin typeface="Calibri"/>
              </a:rPr>
              <a:t>3 </a:t>
            </a:r>
            <a:r>
              <a:rPr lang="en-US" b="1" dirty="0" smtClean="0">
                <a:solidFill>
                  <a:srgbClr val="FF0000"/>
                </a:solidFill>
                <a:latin typeface="Calibri"/>
              </a:rPr>
              <a:t>Solenoids</a:t>
            </a:r>
            <a:endParaRPr lang="en-US" b="1" dirty="0">
              <a:solidFill>
                <a:srgbClr val="FF0000"/>
              </a:solidFill>
              <a:latin typeface="Calibri"/>
            </a:endParaRPr>
          </a:p>
        </p:txBody>
      </p:sp>
      <p:cxnSp>
        <p:nvCxnSpPr>
          <p:cNvPr id="12" name="Straight Arrow Connector 11">
            <a:extLst>
              <a:ext uri="{FF2B5EF4-FFF2-40B4-BE49-F238E27FC236}">
                <a16:creationId xmlns:a16="http://schemas.microsoft.com/office/drawing/2014/main" id="{BCBD9077-0263-7A48-9FED-0BBC40A8A26A}"/>
              </a:ext>
            </a:extLst>
          </p:cNvPr>
          <p:cNvCxnSpPr>
            <a:stCxn id="13" idx="3"/>
          </p:cNvCxnSpPr>
          <p:nvPr/>
        </p:nvCxnSpPr>
        <p:spPr>
          <a:xfrm>
            <a:off x="1956580" y="2143645"/>
            <a:ext cx="1429650" cy="393078"/>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BD896AB-4375-D141-8B3F-8A39E495F38C}"/>
              </a:ext>
            </a:extLst>
          </p:cNvPr>
          <p:cNvSpPr txBox="1"/>
          <p:nvPr/>
        </p:nvSpPr>
        <p:spPr>
          <a:xfrm>
            <a:off x="100290" y="1958979"/>
            <a:ext cx="1856290"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Magnetron head</a:t>
            </a:r>
            <a:endParaRPr lang="en-US" b="1" dirty="0">
              <a:solidFill>
                <a:srgbClr val="FF0000"/>
              </a:solidFill>
              <a:latin typeface="Calibri"/>
            </a:endParaRPr>
          </a:p>
        </p:txBody>
      </p:sp>
      <p:cxnSp>
        <p:nvCxnSpPr>
          <p:cNvPr id="16" name="Straight Arrow Connector 15">
            <a:extLst>
              <a:ext uri="{FF2B5EF4-FFF2-40B4-BE49-F238E27FC236}">
                <a16:creationId xmlns:a16="http://schemas.microsoft.com/office/drawing/2014/main" id="{BCBD9077-0263-7A48-9FED-0BBC40A8A26A}"/>
              </a:ext>
            </a:extLst>
          </p:cNvPr>
          <p:cNvCxnSpPr>
            <a:stCxn id="17" idx="1"/>
          </p:cNvCxnSpPr>
          <p:nvPr/>
        </p:nvCxnSpPr>
        <p:spPr>
          <a:xfrm flipH="1">
            <a:off x="8049605" y="5195546"/>
            <a:ext cx="1936039" cy="6350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BD896AB-4375-D141-8B3F-8A39E495F38C}"/>
              </a:ext>
            </a:extLst>
          </p:cNvPr>
          <p:cNvSpPr txBox="1"/>
          <p:nvPr/>
        </p:nvSpPr>
        <p:spPr>
          <a:xfrm>
            <a:off x="9985644" y="5010880"/>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Electronics rack</a:t>
            </a:r>
            <a:endParaRPr lang="en-US" b="1" dirty="0">
              <a:solidFill>
                <a:srgbClr val="FF0000"/>
              </a:solidFill>
              <a:latin typeface="Calibri"/>
            </a:endParaRPr>
          </a:p>
        </p:txBody>
      </p:sp>
      <p:cxnSp>
        <p:nvCxnSpPr>
          <p:cNvPr id="22" name="Straight Arrow Connector 21">
            <a:extLst>
              <a:ext uri="{FF2B5EF4-FFF2-40B4-BE49-F238E27FC236}">
                <a16:creationId xmlns:a16="http://schemas.microsoft.com/office/drawing/2014/main" id="{BCBD9077-0263-7A48-9FED-0BBC40A8A26A}"/>
              </a:ext>
            </a:extLst>
          </p:cNvPr>
          <p:cNvCxnSpPr>
            <a:stCxn id="23" idx="1"/>
          </p:cNvCxnSpPr>
          <p:nvPr/>
        </p:nvCxnSpPr>
        <p:spPr>
          <a:xfrm flipH="1">
            <a:off x="8200103" y="5719603"/>
            <a:ext cx="1743265" cy="946668"/>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BD896AB-4375-D141-8B3F-8A39E495F38C}"/>
              </a:ext>
            </a:extLst>
          </p:cNvPr>
          <p:cNvSpPr txBox="1"/>
          <p:nvPr/>
        </p:nvSpPr>
        <p:spPr>
          <a:xfrm>
            <a:off x="9943368" y="5534937"/>
            <a:ext cx="2050019"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Ceramic insulators</a:t>
            </a:r>
            <a:endParaRPr lang="en-US" b="1" dirty="0">
              <a:solidFill>
                <a:srgbClr val="FF0000"/>
              </a:solidFill>
              <a:latin typeface="Calibri"/>
            </a:endParaRPr>
          </a:p>
        </p:txBody>
      </p:sp>
      <p:cxnSp>
        <p:nvCxnSpPr>
          <p:cNvPr id="26" name="Straight Arrow Connector 25">
            <a:extLst>
              <a:ext uri="{FF2B5EF4-FFF2-40B4-BE49-F238E27FC236}">
                <a16:creationId xmlns:a16="http://schemas.microsoft.com/office/drawing/2014/main" id="{BCBD9077-0263-7A48-9FED-0BBC40A8A26A}"/>
              </a:ext>
            </a:extLst>
          </p:cNvPr>
          <p:cNvCxnSpPr>
            <a:stCxn id="27" idx="1"/>
          </p:cNvCxnSpPr>
          <p:nvPr/>
        </p:nvCxnSpPr>
        <p:spPr>
          <a:xfrm flipH="1">
            <a:off x="6465693" y="2929207"/>
            <a:ext cx="3489471" cy="36853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BD896AB-4375-D141-8B3F-8A39E495F38C}"/>
              </a:ext>
            </a:extLst>
          </p:cNvPr>
          <p:cNvSpPr txBox="1"/>
          <p:nvPr/>
        </p:nvSpPr>
        <p:spPr>
          <a:xfrm>
            <a:off x="9955164" y="2744541"/>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Electrical panel</a:t>
            </a:r>
            <a:endParaRPr lang="en-US" b="1" dirty="0">
              <a:solidFill>
                <a:srgbClr val="FF0000"/>
              </a:solidFill>
              <a:latin typeface="Calibri"/>
            </a:endParaRPr>
          </a:p>
        </p:txBody>
      </p:sp>
    </p:spTree>
    <p:extLst>
      <p:ext uri="{BB962C8B-B14F-4D97-AF65-F5344CB8AC3E}">
        <p14:creationId xmlns:p14="http://schemas.microsoft.com/office/powerpoint/2010/main" val="3980267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smtClean="0"/>
              <a:t>The Low Energy </a:t>
            </a:r>
            <a:r>
              <a:rPr lang="is-IS" dirty="0"/>
              <a:t>B</a:t>
            </a:r>
            <a:r>
              <a:rPr lang="is-IS" dirty="0" smtClean="0"/>
              <a:t>eam </a:t>
            </a:r>
            <a:r>
              <a:rPr lang="is-IS" dirty="0"/>
              <a:t>T</a:t>
            </a:r>
            <a:r>
              <a:rPr lang="is-IS" dirty="0" smtClean="0"/>
              <a:t>ransport (LEBT) matches the beam to the RFQ input</a:t>
            </a:r>
            <a:endParaRPr lang="en-GB" dirty="0"/>
          </a:p>
        </p:txBody>
      </p:sp>
      <p:sp>
        <p:nvSpPr>
          <p:cNvPr id="27" name="Slide Number Placeholder 3"/>
          <p:cNvSpPr>
            <a:spLocks noGrp="1"/>
          </p:cNvSpPr>
          <p:nvPr>
            <p:ph type="sldNum" sz="quarter" idx="12"/>
          </p:nvPr>
        </p:nvSpPr>
        <p:spPr>
          <a:xfrm>
            <a:off x="8077200" y="6356351"/>
            <a:ext cx="2133600" cy="365125"/>
          </a:xfrm>
        </p:spPr>
        <p:txBody>
          <a:bodyPr/>
          <a:lstStyle/>
          <a:p>
            <a:fld id="{551115BC-487E-4422-894C-CB7CD3E79223}" type="slidenum">
              <a:rPr lang="sv-SE">
                <a:solidFill>
                  <a:prstClr val="black">
                    <a:tint val="75000"/>
                  </a:prstClr>
                </a:solidFill>
                <a:latin typeface="Calibri"/>
              </a:rPr>
              <a:pPr/>
              <a:t>32</a:t>
            </a:fld>
            <a:endParaRPr lang="sv-SE" dirty="0">
              <a:solidFill>
                <a:prstClr val="black">
                  <a:tint val="75000"/>
                </a:prstClr>
              </a:solidFill>
              <a:latin typeface="Calibri"/>
            </a:endParaRPr>
          </a:p>
        </p:txBody>
      </p:sp>
      <p:pic>
        <p:nvPicPr>
          <p:cNvPr id="28" name="Immagin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524000" y="2132856"/>
            <a:ext cx="9134230" cy="2389770"/>
          </a:xfrm>
          <a:prstGeom prst="rect">
            <a:avLst/>
          </a:prstGeom>
        </p:spPr>
      </p:pic>
      <p:cxnSp>
        <p:nvCxnSpPr>
          <p:cNvPr id="29" name="Straight Arrow Connector 28"/>
          <p:cNvCxnSpPr>
            <a:stCxn id="34" idx="0"/>
          </p:cNvCxnSpPr>
          <p:nvPr/>
        </p:nvCxnSpPr>
        <p:spPr>
          <a:xfrm flipV="1">
            <a:off x="2388539" y="3789041"/>
            <a:ext cx="35053" cy="720080"/>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37" idx="0"/>
          </p:cNvCxnSpPr>
          <p:nvPr/>
        </p:nvCxnSpPr>
        <p:spPr>
          <a:xfrm flipV="1">
            <a:off x="4295706" y="3717032"/>
            <a:ext cx="504150" cy="792088"/>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5" idx="0"/>
          </p:cNvCxnSpPr>
          <p:nvPr/>
        </p:nvCxnSpPr>
        <p:spPr>
          <a:xfrm flipH="1" flipV="1">
            <a:off x="6240020" y="3501008"/>
            <a:ext cx="216565" cy="1008112"/>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6" idx="0"/>
          </p:cNvCxnSpPr>
          <p:nvPr/>
        </p:nvCxnSpPr>
        <p:spPr>
          <a:xfrm flipH="1" flipV="1">
            <a:off x="7320139" y="3429000"/>
            <a:ext cx="1706499" cy="1080120"/>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6" idx="0"/>
          </p:cNvCxnSpPr>
          <p:nvPr/>
        </p:nvCxnSpPr>
        <p:spPr>
          <a:xfrm flipV="1">
            <a:off x="9026638" y="3429002"/>
            <a:ext cx="1029803" cy="1080118"/>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559497" y="4509121"/>
            <a:ext cx="1658083"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I</a:t>
            </a:r>
            <a:r>
              <a:rPr lang="en-US" b="1" dirty="0" smtClean="0">
                <a:solidFill>
                  <a:srgbClr val="0094CA"/>
                </a:solidFill>
                <a:latin typeface="Calibri"/>
              </a:rPr>
              <a:t>on </a:t>
            </a:r>
            <a:r>
              <a:rPr lang="en-US" b="1" dirty="0">
                <a:solidFill>
                  <a:srgbClr val="0094CA"/>
                </a:solidFill>
                <a:latin typeface="Calibri"/>
              </a:rPr>
              <a:t>S</a:t>
            </a:r>
            <a:r>
              <a:rPr lang="en-US" b="1" dirty="0" smtClean="0">
                <a:solidFill>
                  <a:srgbClr val="0094CA"/>
                </a:solidFill>
                <a:latin typeface="Calibri"/>
              </a:rPr>
              <a:t>ource</a:t>
            </a:r>
            <a:endParaRPr lang="en-US" b="1" dirty="0">
              <a:solidFill>
                <a:srgbClr val="0094CA"/>
              </a:solidFill>
              <a:latin typeface="Calibri"/>
            </a:endParaRPr>
          </a:p>
          <a:p>
            <a:r>
              <a:rPr lang="en-US" sz="1400" b="1" dirty="0">
                <a:solidFill>
                  <a:srgbClr val="0094CA"/>
                </a:solidFill>
                <a:latin typeface="Calibri"/>
              </a:rPr>
              <a:t>– creates </a:t>
            </a:r>
            <a:r>
              <a:rPr lang="en-US" sz="1400" b="1" dirty="0" smtClean="0">
                <a:solidFill>
                  <a:srgbClr val="0094CA"/>
                </a:solidFill>
                <a:latin typeface="Calibri"/>
              </a:rPr>
              <a:t>the H</a:t>
            </a:r>
            <a:r>
              <a:rPr lang="en-US" sz="1400" b="1" baseline="30000" dirty="0" smtClean="0">
                <a:solidFill>
                  <a:srgbClr val="0094CA"/>
                </a:solidFill>
                <a:latin typeface="Calibri"/>
              </a:rPr>
              <a:t>+</a:t>
            </a:r>
            <a:r>
              <a:rPr lang="en-US" sz="1400" b="1" dirty="0" smtClean="0">
                <a:solidFill>
                  <a:srgbClr val="0094CA"/>
                </a:solidFill>
                <a:latin typeface="Calibri"/>
              </a:rPr>
              <a:t> </a:t>
            </a:r>
            <a:r>
              <a:rPr lang="en-US" sz="1400" b="1" dirty="0">
                <a:solidFill>
                  <a:srgbClr val="0094CA"/>
                </a:solidFill>
                <a:latin typeface="Calibri"/>
              </a:rPr>
              <a:t>beam</a:t>
            </a:r>
          </a:p>
        </p:txBody>
      </p:sp>
      <p:sp>
        <p:nvSpPr>
          <p:cNvPr id="35" name="TextBox 34"/>
          <p:cNvSpPr txBox="1"/>
          <p:nvPr/>
        </p:nvSpPr>
        <p:spPr>
          <a:xfrm>
            <a:off x="5648671" y="4509121"/>
            <a:ext cx="1615827"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Iris</a:t>
            </a:r>
          </a:p>
          <a:p>
            <a:r>
              <a:rPr lang="en-US" sz="1400" b="1" dirty="0">
                <a:solidFill>
                  <a:srgbClr val="0094CA"/>
                </a:solidFill>
                <a:latin typeface="Calibri"/>
              </a:rPr>
              <a:t>– controls the current</a:t>
            </a:r>
          </a:p>
        </p:txBody>
      </p:sp>
      <p:sp>
        <p:nvSpPr>
          <p:cNvPr id="36" name="TextBox 35"/>
          <p:cNvSpPr txBox="1"/>
          <p:nvPr/>
        </p:nvSpPr>
        <p:spPr>
          <a:xfrm>
            <a:off x="7896201" y="4509121"/>
            <a:ext cx="2260873"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Chopper and collimator</a:t>
            </a:r>
          </a:p>
          <a:p>
            <a:r>
              <a:rPr lang="en-US" sz="1400" b="1" dirty="0">
                <a:solidFill>
                  <a:srgbClr val="0094CA"/>
                </a:solidFill>
                <a:latin typeface="Calibri"/>
              </a:rPr>
              <a:t>– controls the pulse length</a:t>
            </a:r>
          </a:p>
        </p:txBody>
      </p:sp>
      <p:sp>
        <p:nvSpPr>
          <p:cNvPr id="37" name="TextBox 36"/>
          <p:cNvSpPr txBox="1"/>
          <p:nvPr/>
        </p:nvSpPr>
        <p:spPr>
          <a:xfrm>
            <a:off x="3575720" y="4509121"/>
            <a:ext cx="1439972"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Solenoid</a:t>
            </a:r>
          </a:p>
          <a:p>
            <a:r>
              <a:rPr lang="en-US" sz="1400" b="1" dirty="0">
                <a:solidFill>
                  <a:srgbClr val="0094CA"/>
                </a:solidFill>
                <a:latin typeface="Calibri"/>
              </a:rPr>
              <a:t>– focuses the beam</a:t>
            </a:r>
          </a:p>
        </p:txBody>
      </p:sp>
      <p:pic>
        <p:nvPicPr>
          <p:cNvPr id="39" name="Immagin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1705" y="5013177"/>
            <a:ext cx="2160240" cy="1615623"/>
          </a:xfrm>
          <a:prstGeom prst="rect">
            <a:avLst/>
          </a:prstGeom>
        </p:spPr>
      </p:pic>
      <p:pic>
        <p:nvPicPr>
          <p:cNvPr id="40" name="Immagin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4694" y="5013176"/>
            <a:ext cx="1584176" cy="1616530"/>
          </a:xfrm>
          <a:prstGeom prst="rect">
            <a:avLst/>
          </a:prstGeom>
        </p:spPr>
      </p:pic>
      <p:pic>
        <p:nvPicPr>
          <p:cNvPr id="41" name="Picture 3" descr="C:\Users\Lorenzo\Desktop\chopper_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28248" y="5020514"/>
            <a:ext cx="1224136" cy="16090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954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19891" y="4437112"/>
            <a:ext cx="7838339" cy="2304256"/>
            <a:chOff x="1342800" y="4437112"/>
            <a:chExt cx="7693696" cy="2304256"/>
          </a:xfrm>
        </p:grpSpPr>
        <p:pic>
          <p:nvPicPr>
            <p:cNvPr id="10" name="Picture 9" descr="p.pn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619672" y="4437112"/>
              <a:ext cx="7416824" cy="2304256"/>
            </a:xfrm>
            <a:prstGeom prst="rect">
              <a:avLst/>
            </a:prstGeom>
          </p:spPr>
        </p:pic>
        <p:pic>
          <p:nvPicPr>
            <p:cNvPr id="12" name="Picture 11" descr="p_init.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1342800" y="4449834"/>
              <a:ext cx="295200" cy="2285341"/>
            </a:xfrm>
            <a:prstGeom prst="rect">
              <a:avLst/>
            </a:prstGeom>
          </p:spPr>
        </p:pic>
      </p:grpSp>
      <p:sp>
        <p:nvSpPr>
          <p:cNvPr id="2" name="Title 1"/>
          <p:cNvSpPr>
            <a:spLocks noGrp="1"/>
          </p:cNvSpPr>
          <p:nvPr>
            <p:ph type="title"/>
          </p:nvPr>
        </p:nvSpPr>
        <p:spPr/>
        <p:txBody>
          <a:bodyPr/>
          <a:lstStyle/>
          <a:p>
            <a:r>
              <a:rPr lang="en-US" dirty="0" smtClean="0"/>
              <a:t>Using simulations, we can simulate the beam transport through the LEBT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dirty="0"/>
          </a:p>
        </p:txBody>
      </p:sp>
      <p:pic>
        <p:nvPicPr>
          <p:cNvPr id="11" name="Immagin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524000" y="2132856"/>
            <a:ext cx="9134230" cy="2389770"/>
          </a:xfrm>
          <a:prstGeom prst="rect">
            <a:avLst/>
          </a:prstGeom>
        </p:spPr>
      </p:pic>
      <p:sp>
        <p:nvSpPr>
          <p:cNvPr id="3" name="TextBox 2"/>
          <p:cNvSpPr txBox="1"/>
          <p:nvPr/>
        </p:nvSpPr>
        <p:spPr>
          <a:xfrm>
            <a:off x="3791745" y="4941168"/>
            <a:ext cx="405129" cy="369332"/>
          </a:xfrm>
          <a:prstGeom prst="rect">
            <a:avLst/>
          </a:prstGeom>
          <a:noFill/>
        </p:spPr>
        <p:txBody>
          <a:bodyPr wrap="none" rtlCol="0">
            <a:spAutoFit/>
          </a:bodyPr>
          <a:lstStyle/>
          <a:p>
            <a:r>
              <a:rPr lang="en-GB" b="1" dirty="0">
                <a:solidFill>
                  <a:srgbClr val="000099"/>
                </a:solidFill>
              </a:rPr>
              <a:t>H</a:t>
            </a:r>
            <a:r>
              <a:rPr lang="en-GB" b="1" baseline="30000" dirty="0">
                <a:solidFill>
                  <a:srgbClr val="000099"/>
                </a:solidFill>
              </a:rPr>
              <a:t>+</a:t>
            </a:r>
          </a:p>
        </p:txBody>
      </p:sp>
      <p:sp>
        <p:nvSpPr>
          <p:cNvPr id="36" name="TextBox 35"/>
          <p:cNvSpPr txBox="1"/>
          <p:nvPr/>
        </p:nvSpPr>
        <p:spPr>
          <a:xfrm>
            <a:off x="7630733" y="4680385"/>
            <a:ext cx="486030" cy="369332"/>
          </a:xfrm>
          <a:prstGeom prst="rect">
            <a:avLst/>
          </a:prstGeom>
          <a:noFill/>
        </p:spPr>
        <p:txBody>
          <a:bodyPr wrap="square" rtlCol="0">
            <a:spAutoFit/>
          </a:bodyPr>
          <a:lstStyle/>
          <a:p>
            <a:r>
              <a:rPr lang="en-GB" b="1" dirty="0" smtClean="0">
                <a:solidFill>
                  <a:srgbClr val="000099"/>
                </a:solidFill>
              </a:rPr>
              <a:t>H</a:t>
            </a:r>
            <a:r>
              <a:rPr lang="en-GB" b="1" baseline="-25000" dirty="0">
                <a:solidFill>
                  <a:srgbClr val="000099"/>
                </a:solidFill>
              </a:rPr>
              <a:t>3</a:t>
            </a:r>
            <a:r>
              <a:rPr lang="en-GB" b="1" baseline="30000" dirty="0" smtClean="0">
                <a:solidFill>
                  <a:srgbClr val="000099"/>
                </a:solidFill>
              </a:rPr>
              <a:t>+</a:t>
            </a:r>
            <a:endParaRPr lang="en-GB" b="1" baseline="30000" dirty="0">
              <a:solidFill>
                <a:srgbClr val="000099"/>
              </a:solidFill>
            </a:endParaRPr>
          </a:p>
        </p:txBody>
      </p:sp>
      <p:cxnSp>
        <p:nvCxnSpPr>
          <p:cNvPr id="7" name="Straight Connector 6"/>
          <p:cNvCxnSpPr>
            <a:stCxn id="3" idx="2"/>
          </p:cNvCxnSpPr>
          <p:nvPr/>
        </p:nvCxnSpPr>
        <p:spPr>
          <a:xfrm>
            <a:off x="3994310" y="5310500"/>
            <a:ext cx="373499" cy="566772"/>
          </a:xfrm>
          <a:prstGeom prst="line">
            <a:avLst/>
          </a:prstGeom>
          <a:ln w="12700" cmpd="sng"/>
          <a:effectLst/>
        </p:spPr>
        <p:style>
          <a:lnRef idx="2">
            <a:schemeClr val="dk1"/>
          </a:lnRef>
          <a:fillRef idx="0">
            <a:schemeClr val="dk1"/>
          </a:fillRef>
          <a:effectRef idx="1">
            <a:schemeClr val="dk1"/>
          </a:effectRef>
          <a:fontRef idx="minor">
            <a:schemeClr val="tx1"/>
          </a:fontRef>
        </p:style>
      </p:cxnSp>
      <p:cxnSp>
        <p:nvCxnSpPr>
          <p:cNvPr id="37" name="Straight Connector 36"/>
          <p:cNvCxnSpPr>
            <a:stCxn id="36" idx="2"/>
          </p:cNvCxnSpPr>
          <p:nvPr/>
        </p:nvCxnSpPr>
        <p:spPr>
          <a:xfrm>
            <a:off x="7873748" y="5049717"/>
            <a:ext cx="202469" cy="395388"/>
          </a:xfrm>
          <a:prstGeom prst="line">
            <a:avLst/>
          </a:prstGeom>
          <a:ln w="12700" cmpd="sng"/>
          <a:effec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6414485" y="4785587"/>
            <a:ext cx="484928" cy="369332"/>
          </a:xfrm>
          <a:prstGeom prst="rect">
            <a:avLst/>
          </a:prstGeom>
          <a:noFill/>
        </p:spPr>
        <p:txBody>
          <a:bodyPr wrap="none" rtlCol="0">
            <a:spAutoFit/>
          </a:bodyPr>
          <a:lstStyle/>
          <a:p>
            <a:r>
              <a:rPr lang="en-GB" b="1" dirty="0">
                <a:solidFill>
                  <a:srgbClr val="000099"/>
                </a:solidFill>
              </a:rPr>
              <a:t>H</a:t>
            </a:r>
            <a:r>
              <a:rPr lang="en-GB" b="1" baseline="-25000" dirty="0">
                <a:solidFill>
                  <a:srgbClr val="000099"/>
                </a:solidFill>
              </a:rPr>
              <a:t>2</a:t>
            </a:r>
            <a:r>
              <a:rPr lang="en-GB" b="1" baseline="30000" dirty="0">
                <a:solidFill>
                  <a:srgbClr val="000099"/>
                </a:solidFill>
              </a:rPr>
              <a:t>+</a:t>
            </a:r>
          </a:p>
        </p:txBody>
      </p:sp>
      <p:cxnSp>
        <p:nvCxnSpPr>
          <p:cNvPr id="14" name="Straight Connector 13"/>
          <p:cNvCxnSpPr>
            <a:stCxn id="13" idx="2"/>
          </p:cNvCxnSpPr>
          <p:nvPr/>
        </p:nvCxnSpPr>
        <p:spPr>
          <a:xfrm flipH="1">
            <a:off x="6630509" y="5154919"/>
            <a:ext cx="26440" cy="494764"/>
          </a:xfrm>
          <a:prstGeom prst="line">
            <a:avLst/>
          </a:prstGeom>
          <a:ln w="12700" cmpd="sng"/>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9189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Issues: Grounding</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4</a:t>
            </a:fld>
            <a:endParaRPr lang="en-GB">
              <a:solidFill>
                <a:prstClr val="black">
                  <a:tint val="75000"/>
                </a:prstClr>
              </a:solidFill>
              <a:latin typeface="Calibri"/>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56792"/>
            <a:ext cx="9144000" cy="5141596"/>
          </a:xfrm>
          <a:prstGeom prst="rect">
            <a:avLst/>
          </a:prstGeom>
        </p:spPr>
      </p:pic>
      <p:sp>
        <p:nvSpPr>
          <p:cNvPr id="6" name="TextBox 5">
            <a:extLst>
              <a:ext uri="{FF2B5EF4-FFF2-40B4-BE49-F238E27FC236}">
                <a16:creationId xmlns:a16="http://schemas.microsoft.com/office/drawing/2014/main" id="{0BD896AB-4375-D141-8B3F-8A39E495F38C}"/>
              </a:ext>
            </a:extLst>
          </p:cNvPr>
          <p:cNvSpPr txBox="1"/>
          <p:nvPr/>
        </p:nvSpPr>
        <p:spPr>
          <a:xfrm>
            <a:off x="3643836" y="2143790"/>
            <a:ext cx="945861" cy="830997"/>
          </a:xfrm>
          <a:prstGeom prst="rect">
            <a:avLst/>
          </a:prstGeom>
          <a:solidFill>
            <a:srgbClr val="FFFFFF"/>
          </a:solidFill>
          <a:ln w="19050" cmpd="sng">
            <a:solidFill>
              <a:srgbClr val="FF0000"/>
            </a:solidFill>
          </a:ln>
        </p:spPr>
        <p:txBody>
          <a:bodyPr wrap="square" rtlCol="0">
            <a:spAutoFit/>
          </a:bodyPr>
          <a:lstStyle/>
          <a:p>
            <a:r>
              <a:rPr lang="en-US" sz="1600" b="1" dirty="0" smtClean="0">
                <a:solidFill>
                  <a:srgbClr val="FF0000"/>
                </a:solidFill>
                <a:latin typeface="Calibri"/>
              </a:rPr>
              <a:t>Electrical Panel</a:t>
            </a:r>
          </a:p>
          <a:p>
            <a:endParaRPr lang="en-US" sz="1600" b="1" dirty="0">
              <a:solidFill>
                <a:srgbClr val="FF0000"/>
              </a:solidFill>
              <a:latin typeface="Calibri"/>
            </a:endParaRPr>
          </a:p>
        </p:txBody>
      </p:sp>
      <p:cxnSp>
        <p:nvCxnSpPr>
          <p:cNvPr id="7" name="Straight Arrow Connector 6">
            <a:extLst>
              <a:ext uri="{FF2B5EF4-FFF2-40B4-BE49-F238E27FC236}">
                <a16:creationId xmlns:a16="http://schemas.microsoft.com/office/drawing/2014/main" id="{BCBD9077-0263-7A48-9FED-0BBC40A8A26A}"/>
              </a:ext>
            </a:extLst>
          </p:cNvPr>
          <p:cNvCxnSpPr>
            <a:stCxn id="8" idx="2"/>
          </p:cNvCxnSpPr>
          <p:nvPr/>
        </p:nvCxnSpPr>
        <p:spPr>
          <a:xfrm>
            <a:off x="1108096" y="1903036"/>
            <a:ext cx="1534815" cy="49210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BD896AB-4375-D141-8B3F-8A39E495F38C}"/>
              </a:ext>
            </a:extLst>
          </p:cNvPr>
          <p:cNvSpPr txBox="1"/>
          <p:nvPr/>
        </p:nvSpPr>
        <p:spPr>
          <a:xfrm>
            <a:off x="151419" y="1533704"/>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Electronics rack</a:t>
            </a:r>
            <a:endParaRPr lang="en-US" b="1" dirty="0">
              <a:solidFill>
                <a:srgbClr val="FF0000"/>
              </a:solidFill>
              <a:latin typeface="Calibri"/>
            </a:endParaRPr>
          </a:p>
        </p:txBody>
      </p:sp>
    </p:spTree>
    <p:extLst>
      <p:ext uri="{BB962C8B-B14F-4D97-AF65-F5344CB8AC3E}">
        <p14:creationId xmlns:p14="http://schemas.microsoft.com/office/powerpoint/2010/main" val="930673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2424092"/>
            <a:ext cx="8908769" cy="36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57548" y="260649"/>
            <a:ext cx="8758932" cy="492443"/>
          </a:xfrm>
          <a:prstGeom prst="rect">
            <a:avLst/>
          </a:prstGeom>
          <a:noFill/>
        </p:spPr>
        <p:txBody>
          <a:bodyPr wrap="square" rtlCol="0">
            <a:spAutoFit/>
          </a:bodyPr>
          <a:lstStyle/>
          <a:p>
            <a:pPr algn="ctr"/>
            <a:r>
              <a:rPr lang="en-GB" sz="2500" b="1" dirty="0">
                <a:solidFill>
                  <a:prstClr val="black"/>
                </a:solidFill>
                <a:latin typeface="Calibri"/>
              </a:rPr>
              <a:t>Single-phase Model of HV platform Power Distribution </a:t>
            </a:r>
          </a:p>
        </p:txBody>
      </p:sp>
      <p:sp>
        <p:nvSpPr>
          <p:cNvPr id="3" name="Rectangle 2"/>
          <p:cNvSpPr/>
          <p:nvPr/>
        </p:nvSpPr>
        <p:spPr>
          <a:xfrm>
            <a:off x="1703512" y="2276872"/>
            <a:ext cx="504056" cy="2736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Rectangle 4"/>
          <p:cNvSpPr/>
          <p:nvPr/>
        </p:nvSpPr>
        <p:spPr>
          <a:xfrm>
            <a:off x="2279577" y="2276872"/>
            <a:ext cx="2448272" cy="273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6" name="Rectangle 5"/>
          <p:cNvSpPr/>
          <p:nvPr/>
        </p:nvSpPr>
        <p:spPr>
          <a:xfrm>
            <a:off x="4802656" y="2276872"/>
            <a:ext cx="1355241" cy="27363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7" name="Rectangle 6"/>
          <p:cNvSpPr/>
          <p:nvPr/>
        </p:nvSpPr>
        <p:spPr>
          <a:xfrm>
            <a:off x="6240017" y="2276872"/>
            <a:ext cx="648072" cy="187220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Rectangle 7"/>
          <p:cNvSpPr/>
          <p:nvPr/>
        </p:nvSpPr>
        <p:spPr>
          <a:xfrm>
            <a:off x="6960098" y="2280077"/>
            <a:ext cx="1152125" cy="186900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1" name="Rectangle 10"/>
          <p:cNvSpPr/>
          <p:nvPr/>
        </p:nvSpPr>
        <p:spPr>
          <a:xfrm>
            <a:off x="7752183" y="4769533"/>
            <a:ext cx="720081" cy="13237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Rectangle 11"/>
          <p:cNvSpPr/>
          <p:nvPr/>
        </p:nvSpPr>
        <p:spPr>
          <a:xfrm>
            <a:off x="9408369" y="4769534"/>
            <a:ext cx="1203913" cy="1323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4" name="TextBox 3"/>
          <p:cNvSpPr txBox="1"/>
          <p:nvPr/>
        </p:nvSpPr>
        <p:spPr>
          <a:xfrm>
            <a:off x="1524000" y="5422839"/>
            <a:ext cx="1368152" cy="646331"/>
          </a:xfrm>
          <a:prstGeom prst="rect">
            <a:avLst/>
          </a:prstGeom>
          <a:noFill/>
        </p:spPr>
        <p:txBody>
          <a:bodyPr wrap="square" rtlCol="0">
            <a:spAutoFit/>
          </a:bodyPr>
          <a:lstStyle/>
          <a:p>
            <a:pPr algn="ctr"/>
            <a:r>
              <a:rPr lang="en-GB" dirty="0">
                <a:solidFill>
                  <a:srgbClr val="1F497D"/>
                </a:solidFill>
                <a:latin typeface="Calibri"/>
              </a:rPr>
              <a:t>Isolation transformer</a:t>
            </a:r>
          </a:p>
        </p:txBody>
      </p:sp>
      <p:sp>
        <p:nvSpPr>
          <p:cNvPr id="14" name="TextBox 13"/>
          <p:cNvSpPr txBox="1"/>
          <p:nvPr/>
        </p:nvSpPr>
        <p:spPr>
          <a:xfrm>
            <a:off x="2716782" y="5318531"/>
            <a:ext cx="2016976" cy="646331"/>
          </a:xfrm>
          <a:prstGeom prst="rect">
            <a:avLst/>
          </a:prstGeom>
          <a:noFill/>
        </p:spPr>
        <p:txBody>
          <a:bodyPr wrap="square" rtlCol="0">
            <a:spAutoFit/>
          </a:bodyPr>
          <a:lstStyle/>
          <a:p>
            <a:pPr algn="ctr"/>
            <a:r>
              <a:rPr lang="en-GB" dirty="0">
                <a:solidFill>
                  <a:srgbClr val="FF0000"/>
                </a:solidFill>
                <a:latin typeface="Calibri"/>
              </a:rPr>
              <a:t>Phase and Neutral HV cables</a:t>
            </a:r>
          </a:p>
        </p:txBody>
      </p:sp>
      <p:sp>
        <p:nvSpPr>
          <p:cNvPr id="15" name="TextBox 14"/>
          <p:cNvSpPr txBox="1"/>
          <p:nvPr/>
        </p:nvSpPr>
        <p:spPr>
          <a:xfrm>
            <a:off x="4661338" y="5308465"/>
            <a:ext cx="1575855" cy="923330"/>
          </a:xfrm>
          <a:prstGeom prst="rect">
            <a:avLst/>
          </a:prstGeom>
          <a:noFill/>
        </p:spPr>
        <p:txBody>
          <a:bodyPr wrap="square" rtlCol="0">
            <a:spAutoFit/>
          </a:bodyPr>
          <a:lstStyle/>
          <a:p>
            <a:pPr algn="ctr"/>
            <a:r>
              <a:rPr lang="en-GB" dirty="0" smtClean="0">
                <a:solidFill>
                  <a:srgbClr val="00B050"/>
                </a:solidFill>
                <a:latin typeface="Calibri"/>
              </a:rPr>
              <a:t>Electrical Panel </a:t>
            </a:r>
            <a:r>
              <a:rPr lang="en-GB" dirty="0">
                <a:solidFill>
                  <a:srgbClr val="00B050"/>
                </a:solidFill>
                <a:latin typeface="Calibri"/>
              </a:rPr>
              <a:t>Surge Suppressor</a:t>
            </a:r>
          </a:p>
        </p:txBody>
      </p:sp>
      <p:sp>
        <p:nvSpPr>
          <p:cNvPr id="16" name="TextBox 15"/>
          <p:cNvSpPr txBox="1"/>
          <p:nvPr/>
        </p:nvSpPr>
        <p:spPr>
          <a:xfrm>
            <a:off x="5519936" y="1052736"/>
            <a:ext cx="2016976" cy="923330"/>
          </a:xfrm>
          <a:prstGeom prst="rect">
            <a:avLst/>
          </a:prstGeom>
          <a:noFill/>
        </p:spPr>
        <p:txBody>
          <a:bodyPr wrap="square" rtlCol="0">
            <a:spAutoFit/>
          </a:bodyPr>
          <a:lstStyle/>
          <a:p>
            <a:pPr algn="ctr"/>
            <a:r>
              <a:rPr lang="en-GB" dirty="0">
                <a:solidFill>
                  <a:srgbClr val="00B0F0"/>
                </a:solidFill>
                <a:latin typeface="Calibri"/>
              </a:rPr>
              <a:t>Phase and Neutral LV cable to </a:t>
            </a:r>
            <a:r>
              <a:rPr lang="en-GB" dirty="0" smtClean="0">
                <a:solidFill>
                  <a:srgbClr val="00B0F0"/>
                </a:solidFill>
                <a:latin typeface="Calibri"/>
              </a:rPr>
              <a:t>Electronics rack</a:t>
            </a:r>
            <a:endParaRPr lang="en-GB" dirty="0">
              <a:solidFill>
                <a:srgbClr val="00B0F0"/>
              </a:solidFill>
              <a:latin typeface="Calibri"/>
            </a:endParaRPr>
          </a:p>
        </p:txBody>
      </p:sp>
      <p:sp>
        <p:nvSpPr>
          <p:cNvPr id="17" name="TextBox 16"/>
          <p:cNvSpPr txBox="1"/>
          <p:nvPr/>
        </p:nvSpPr>
        <p:spPr>
          <a:xfrm>
            <a:off x="6047376" y="5301208"/>
            <a:ext cx="1355241" cy="923330"/>
          </a:xfrm>
          <a:prstGeom prst="rect">
            <a:avLst/>
          </a:prstGeom>
          <a:noFill/>
        </p:spPr>
        <p:txBody>
          <a:bodyPr wrap="square" rtlCol="0">
            <a:spAutoFit/>
          </a:bodyPr>
          <a:lstStyle/>
          <a:p>
            <a:pPr algn="ctr"/>
            <a:r>
              <a:rPr lang="en-GB" dirty="0">
                <a:solidFill>
                  <a:srgbClr val="1F497D"/>
                </a:solidFill>
                <a:latin typeface="Calibri"/>
              </a:rPr>
              <a:t>Grounding wire to platform</a:t>
            </a:r>
          </a:p>
        </p:txBody>
      </p:sp>
      <p:sp>
        <p:nvSpPr>
          <p:cNvPr id="18" name="TextBox 17"/>
          <p:cNvSpPr txBox="1"/>
          <p:nvPr/>
        </p:nvSpPr>
        <p:spPr>
          <a:xfrm>
            <a:off x="7536160" y="1052736"/>
            <a:ext cx="1872208" cy="923330"/>
          </a:xfrm>
          <a:prstGeom prst="rect">
            <a:avLst/>
          </a:prstGeom>
          <a:noFill/>
        </p:spPr>
        <p:txBody>
          <a:bodyPr wrap="square" rtlCol="0">
            <a:spAutoFit/>
          </a:bodyPr>
          <a:lstStyle/>
          <a:p>
            <a:pPr algn="ctr"/>
            <a:r>
              <a:rPr lang="en-GB" dirty="0">
                <a:solidFill>
                  <a:srgbClr val="7030A0"/>
                </a:solidFill>
                <a:latin typeface="Calibri"/>
              </a:rPr>
              <a:t>Power Supply w/ internal  Surge Suppressor</a:t>
            </a:r>
          </a:p>
        </p:txBody>
      </p:sp>
      <p:sp>
        <p:nvSpPr>
          <p:cNvPr id="20" name="TextBox 19"/>
          <p:cNvSpPr txBox="1"/>
          <p:nvPr/>
        </p:nvSpPr>
        <p:spPr>
          <a:xfrm>
            <a:off x="9480375" y="3645024"/>
            <a:ext cx="2175597" cy="646331"/>
          </a:xfrm>
          <a:prstGeom prst="rect">
            <a:avLst/>
          </a:prstGeom>
          <a:noFill/>
        </p:spPr>
        <p:txBody>
          <a:bodyPr wrap="square" rtlCol="0">
            <a:spAutoFit/>
          </a:bodyPr>
          <a:lstStyle/>
          <a:p>
            <a:pPr algn="ctr"/>
            <a:r>
              <a:rPr lang="en-GB" dirty="0">
                <a:solidFill>
                  <a:prstClr val="black"/>
                </a:solidFill>
                <a:latin typeface="Calibri"/>
              </a:rPr>
              <a:t>FUG HV Power </a:t>
            </a:r>
            <a:r>
              <a:rPr lang="en-GB" dirty="0" smtClean="0">
                <a:solidFill>
                  <a:prstClr val="black"/>
                </a:solidFill>
                <a:latin typeface="Calibri"/>
              </a:rPr>
              <a:t>Supply (100 kV DC)</a:t>
            </a:r>
            <a:endParaRPr lang="en-GB" dirty="0">
              <a:solidFill>
                <a:prstClr val="black"/>
              </a:solidFill>
              <a:latin typeface="Calibri"/>
            </a:endParaRPr>
          </a:p>
        </p:txBody>
      </p:sp>
      <p:sp>
        <p:nvSpPr>
          <p:cNvPr id="21" name="TextBox 20"/>
          <p:cNvSpPr txBox="1"/>
          <p:nvPr/>
        </p:nvSpPr>
        <p:spPr>
          <a:xfrm>
            <a:off x="7820809" y="4129926"/>
            <a:ext cx="1853963" cy="369332"/>
          </a:xfrm>
          <a:prstGeom prst="rect">
            <a:avLst/>
          </a:prstGeom>
          <a:noFill/>
        </p:spPr>
        <p:txBody>
          <a:bodyPr wrap="square" rtlCol="0">
            <a:spAutoFit/>
          </a:bodyPr>
          <a:lstStyle/>
          <a:p>
            <a:pPr algn="ctr"/>
            <a:r>
              <a:rPr lang="en-GB" dirty="0" smtClean="0">
                <a:solidFill>
                  <a:srgbClr val="C00000"/>
                </a:solidFill>
                <a:latin typeface="Calibri"/>
              </a:rPr>
              <a:t>Spark generator</a:t>
            </a:r>
            <a:endParaRPr lang="en-GB" dirty="0">
              <a:solidFill>
                <a:srgbClr val="C00000"/>
              </a:solidFill>
              <a:latin typeface="Calibri"/>
            </a:endParaRPr>
          </a:p>
        </p:txBody>
      </p:sp>
      <p:sp>
        <p:nvSpPr>
          <p:cNvPr id="13" name="TextBox 12"/>
          <p:cNvSpPr txBox="1"/>
          <p:nvPr/>
        </p:nvSpPr>
        <p:spPr>
          <a:xfrm>
            <a:off x="6682584" y="6268670"/>
            <a:ext cx="1325427" cy="369332"/>
          </a:xfrm>
          <a:prstGeom prst="rect">
            <a:avLst/>
          </a:prstGeom>
          <a:noFill/>
        </p:spPr>
        <p:txBody>
          <a:bodyPr wrap="none" rtlCol="0">
            <a:spAutoFit/>
          </a:bodyPr>
          <a:lstStyle/>
          <a:p>
            <a:r>
              <a:rPr lang="en-GB" dirty="0">
                <a:solidFill>
                  <a:srgbClr val="1F497D"/>
                </a:solidFill>
                <a:latin typeface="Calibri"/>
              </a:rPr>
              <a:t>HV platform</a:t>
            </a:r>
          </a:p>
        </p:txBody>
      </p:sp>
      <p:sp>
        <p:nvSpPr>
          <p:cNvPr id="22" name="Oval 21"/>
          <p:cNvSpPr/>
          <p:nvPr/>
        </p:nvSpPr>
        <p:spPr>
          <a:xfrm>
            <a:off x="7245673" y="4510174"/>
            <a:ext cx="154488" cy="1725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24" name="Straight Arrow Connector 23"/>
          <p:cNvCxnSpPr>
            <a:stCxn id="13" idx="0"/>
          </p:cNvCxnSpPr>
          <p:nvPr/>
        </p:nvCxnSpPr>
        <p:spPr>
          <a:xfrm flipH="1" flipV="1">
            <a:off x="7322917" y="4869160"/>
            <a:ext cx="22380" cy="13995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955540" y="5002489"/>
            <a:ext cx="22380" cy="42892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575720" y="5021674"/>
            <a:ext cx="104360" cy="2867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5" idx="0"/>
          </p:cNvCxnSpPr>
          <p:nvPr/>
        </p:nvCxnSpPr>
        <p:spPr>
          <a:xfrm flipV="1">
            <a:off x="5449266" y="5021674"/>
            <a:ext cx="8629" cy="28679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586759" y="4641099"/>
            <a:ext cx="95825" cy="66010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6" idx="2"/>
          </p:cNvCxnSpPr>
          <p:nvPr/>
        </p:nvCxnSpPr>
        <p:spPr>
          <a:xfrm flipH="1">
            <a:off x="6443498" y="1976066"/>
            <a:ext cx="84926" cy="30819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894869" y="1968678"/>
            <a:ext cx="84929" cy="30819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2"/>
          </p:cNvCxnSpPr>
          <p:nvPr/>
        </p:nvCxnSpPr>
        <p:spPr>
          <a:xfrm flipH="1">
            <a:off x="8353804" y="4499258"/>
            <a:ext cx="393987" cy="2702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2"/>
          </p:cNvCxnSpPr>
          <p:nvPr/>
        </p:nvCxnSpPr>
        <p:spPr>
          <a:xfrm flipH="1">
            <a:off x="9917386" y="4291355"/>
            <a:ext cx="650788" cy="4781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5CBA5451-6B6E-4BD9-9226-4014262F3108}" type="slidenum">
              <a:rPr lang="en-GB">
                <a:solidFill>
                  <a:prstClr val="black">
                    <a:tint val="75000"/>
                  </a:prstClr>
                </a:solidFill>
                <a:latin typeface="Calibri"/>
              </a:rPr>
              <a:pPr/>
              <a:t>5</a:t>
            </a:fld>
            <a:endParaRPr lang="en-GB">
              <a:solidFill>
                <a:prstClr val="black">
                  <a:tint val="75000"/>
                </a:prstClr>
              </a:solidFill>
              <a:latin typeface="Calibri"/>
            </a:endParaRPr>
          </a:p>
        </p:txBody>
      </p:sp>
      <p:sp>
        <p:nvSpPr>
          <p:cNvPr id="33" name="Footer Placeholder 1"/>
          <p:cNvSpPr>
            <a:spLocks noGrp="1"/>
          </p:cNvSpPr>
          <p:nvPr>
            <p:ph type="ftr" sz="quarter" idx="11"/>
          </p:nvPr>
        </p:nvSpPr>
        <p:spPr>
          <a:xfrm>
            <a:off x="4165600" y="6503834"/>
            <a:ext cx="3860800" cy="365125"/>
          </a:xfrm>
        </p:spPr>
        <p:txBody>
          <a:bodyPr/>
          <a:lstStyle/>
          <a:p>
            <a:r>
              <a:rPr lang="en-GB" dirty="0" smtClean="0">
                <a:solidFill>
                  <a:prstClr val="black">
                    <a:tint val="75000"/>
                  </a:prstClr>
                </a:solidFill>
                <a:latin typeface="Calibri"/>
              </a:rPr>
              <a:t>Courtesy of Carlos </a:t>
            </a:r>
            <a:r>
              <a:rPr lang="en-GB" dirty="0">
                <a:solidFill>
                  <a:prstClr val="black">
                    <a:tint val="75000"/>
                  </a:prstClr>
                </a:solidFill>
                <a:latin typeface="Calibri"/>
              </a:rPr>
              <a:t>A. Martins</a:t>
            </a:r>
          </a:p>
        </p:txBody>
      </p:sp>
    </p:spTree>
    <p:extLst>
      <p:ext uri="{BB962C8B-B14F-4D97-AF65-F5344CB8AC3E}">
        <p14:creationId xmlns:p14="http://schemas.microsoft.com/office/powerpoint/2010/main" val="1663016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20888"/>
            <a:ext cx="908828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57548" y="260648"/>
            <a:ext cx="8758932" cy="815608"/>
          </a:xfrm>
          <a:prstGeom prst="rect">
            <a:avLst/>
          </a:prstGeom>
          <a:noFill/>
        </p:spPr>
        <p:txBody>
          <a:bodyPr wrap="square" rtlCol="0">
            <a:spAutoFit/>
          </a:bodyPr>
          <a:lstStyle/>
          <a:p>
            <a:pPr algn="ctr"/>
            <a:r>
              <a:rPr lang="en-GB" sz="2500" b="1" dirty="0"/>
              <a:t>Single-phase Model of HV platform Power Distribution</a:t>
            </a:r>
          </a:p>
          <a:p>
            <a:pPr algn="ctr"/>
            <a:r>
              <a:rPr lang="en-GB" sz="2200" i="1" dirty="0"/>
              <a:t>(Simulation model, including sensors and energy estimators)</a:t>
            </a:r>
          </a:p>
        </p:txBody>
      </p:sp>
      <p:sp>
        <p:nvSpPr>
          <p:cNvPr id="4" name="Slide Number Placeholder 3"/>
          <p:cNvSpPr>
            <a:spLocks noGrp="1"/>
          </p:cNvSpPr>
          <p:nvPr>
            <p:ph type="sldNum" sz="quarter" idx="12"/>
          </p:nvPr>
        </p:nvSpPr>
        <p:spPr/>
        <p:txBody>
          <a:bodyPr/>
          <a:lstStyle/>
          <a:p>
            <a:fld id="{5CBA5451-6B6E-4BD9-9226-4014262F3108}" type="slidenum">
              <a:rPr lang="en-GB" smtClean="0"/>
              <a:t>6</a:t>
            </a:fld>
            <a:endParaRPr lang="en-GB"/>
          </a:p>
        </p:txBody>
      </p:sp>
      <p:sp>
        <p:nvSpPr>
          <p:cNvPr id="6" name="Footer Placeholder 1"/>
          <p:cNvSpPr>
            <a:spLocks noGrp="1"/>
          </p:cNvSpPr>
          <p:nvPr>
            <p:ph type="ftr" sz="quarter" idx="11"/>
          </p:nvPr>
        </p:nvSpPr>
        <p:spPr>
          <a:xfrm>
            <a:off x="4165600" y="6503834"/>
            <a:ext cx="3860800" cy="365125"/>
          </a:xfrm>
        </p:spPr>
        <p:txBody>
          <a:bodyPr/>
          <a:lstStyle/>
          <a:p>
            <a:r>
              <a:rPr lang="en-GB" dirty="0" smtClean="0">
                <a:solidFill>
                  <a:prstClr val="black">
                    <a:tint val="75000"/>
                  </a:prstClr>
                </a:solidFill>
                <a:latin typeface="Calibri"/>
              </a:rPr>
              <a:t>Courtesy of Carlos </a:t>
            </a:r>
            <a:r>
              <a:rPr lang="en-GB" dirty="0">
                <a:solidFill>
                  <a:prstClr val="black">
                    <a:tint val="75000"/>
                  </a:prstClr>
                </a:solidFill>
                <a:latin typeface="Calibri"/>
              </a:rPr>
              <a:t>A. Martins</a:t>
            </a:r>
          </a:p>
        </p:txBody>
      </p:sp>
    </p:spTree>
    <p:extLst>
      <p:ext uri="{BB962C8B-B14F-4D97-AF65-F5344CB8AC3E}">
        <p14:creationId xmlns:p14="http://schemas.microsoft.com/office/powerpoint/2010/main" val="1596422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257932"/>
            <a:ext cx="4968552" cy="40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3724" y="2780929"/>
            <a:ext cx="5204844" cy="392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096" y="116632"/>
            <a:ext cx="331236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86506" y="-87779"/>
            <a:ext cx="5085558" cy="492443"/>
          </a:xfrm>
          <a:prstGeom prst="rect">
            <a:avLst/>
          </a:prstGeom>
          <a:noFill/>
        </p:spPr>
        <p:txBody>
          <a:bodyPr wrap="square" rtlCol="0">
            <a:spAutoFit/>
          </a:bodyPr>
          <a:lstStyle/>
          <a:p>
            <a:pPr algn="ctr"/>
            <a:r>
              <a:rPr lang="en-GB" sz="2500" b="1" dirty="0">
                <a:solidFill>
                  <a:prstClr val="black"/>
                </a:solidFill>
                <a:latin typeface="Calibri"/>
              </a:rPr>
              <a:t>Current HV cables:- 20m long cable</a:t>
            </a:r>
          </a:p>
        </p:txBody>
      </p:sp>
      <p:sp>
        <p:nvSpPr>
          <p:cNvPr id="2" name="Bent-Up Arrow 1"/>
          <p:cNvSpPr/>
          <p:nvPr/>
        </p:nvSpPr>
        <p:spPr>
          <a:xfrm rot="5400000">
            <a:off x="4749668" y="4217194"/>
            <a:ext cx="504056" cy="50405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 name="TextBox 2"/>
          <p:cNvSpPr txBox="1"/>
          <p:nvPr/>
        </p:nvSpPr>
        <p:spPr>
          <a:xfrm>
            <a:off x="3215680" y="4509121"/>
            <a:ext cx="1584176" cy="646331"/>
          </a:xfrm>
          <a:prstGeom prst="rect">
            <a:avLst/>
          </a:prstGeom>
          <a:noFill/>
        </p:spPr>
        <p:txBody>
          <a:bodyPr wrap="square" rtlCol="0">
            <a:spAutoFit/>
          </a:bodyPr>
          <a:lstStyle/>
          <a:p>
            <a:r>
              <a:rPr lang="en-GB" dirty="0">
                <a:solidFill>
                  <a:srgbClr val="1F497D"/>
                </a:solidFill>
                <a:latin typeface="Calibri"/>
              </a:rPr>
              <a:t>Zoom at arcing instant</a:t>
            </a:r>
          </a:p>
        </p:txBody>
      </p:sp>
      <p:sp>
        <p:nvSpPr>
          <p:cNvPr id="6" name="Slide Number Placeholder 5"/>
          <p:cNvSpPr>
            <a:spLocks noGrp="1"/>
          </p:cNvSpPr>
          <p:nvPr>
            <p:ph type="sldNum" sz="quarter" idx="12"/>
          </p:nvPr>
        </p:nvSpPr>
        <p:spPr/>
        <p:txBody>
          <a:bodyPr/>
          <a:lstStyle/>
          <a:p>
            <a:fld id="{5CBA5451-6B6E-4BD9-9226-4014262F3108}" type="slidenum">
              <a:rPr lang="en-GB">
                <a:solidFill>
                  <a:prstClr val="black">
                    <a:tint val="75000"/>
                  </a:prstClr>
                </a:solidFill>
                <a:latin typeface="Calibri"/>
              </a:rPr>
              <a:pPr/>
              <a:t>7</a:t>
            </a:fld>
            <a:endParaRPr lang="en-GB">
              <a:solidFill>
                <a:prstClr val="black">
                  <a:tint val="75000"/>
                </a:prstClr>
              </a:solidFill>
              <a:latin typeface="Calibri"/>
            </a:endParaRPr>
          </a:p>
        </p:txBody>
      </p:sp>
      <p:sp>
        <p:nvSpPr>
          <p:cNvPr id="11" name="Footer Placeholder 1"/>
          <p:cNvSpPr>
            <a:spLocks noGrp="1"/>
          </p:cNvSpPr>
          <p:nvPr>
            <p:ph type="ftr" sz="quarter" idx="11"/>
          </p:nvPr>
        </p:nvSpPr>
        <p:spPr>
          <a:xfrm>
            <a:off x="4165600" y="6503834"/>
            <a:ext cx="3860800" cy="365125"/>
          </a:xfrm>
        </p:spPr>
        <p:txBody>
          <a:bodyPr/>
          <a:lstStyle/>
          <a:p>
            <a:r>
              <a:rPr lang="en-GB" dirty="0" smtClean="0">
                <a:solidFill>
                  <a:prstClr val="black">
                    <a:tint val="75000"/>
                  </a:prstClr>
                </a:solidFill>
                <a:latin typeface="Calibri"/>
              </a:rPr>
              <a:t>Courtesy of Carlos </a:t>
            </a:r>
            <a:r>
              <a:rPr lang="en-GB" dirty="0">
                <a:solidFill>
                  <a:prstClr val="black">
                    <a:tint val="75000"/>
                  </a:prstClr>
                </a:solidFill>
                <a:latin typeface="Calibri"/>
              </a:rPr>
              <a:t>A. Martins</a:t>
            </a:r>
          </a:p>
        </p:txBody>
      </p:sp>
      <p:sp>
        <p:nvSpPr>
          <p:cNvPr id="12" name="TextBox 11">
            <a:extLst>
              <a:ext uri="{FF2B5EF4-FFF2-40B4-BE49-F238E27FC236}">
                <a16:creationId xmlns:a16="http://schemas.microsoft.com/office/drawing/2014/main" id="{0BD896AB-4375-D141-8B3F-8A39E495F38C}"/>
              </a:ext>
            </a:extLst>
          </p:cNvPr>
          <p:cNvSpPr txBox="1"/>
          <p:nvPr/>
        </p:nvSpPr>
        <p:spPr>
          <a:xfrm>
            <a:off x="10734433" y="4893842"/>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Electronics rack</a:t>
            </a:r>
            <a:endParaRPr lang="en-US" sz="1100" b="1" dirty="0">
              <a:solidFill>
                <a:srgbClr val="FF0000"/>
              </a:solidFill>
              <a:latin typeface="Calibri"/>
            </a:endParaRPr>
          </a:p>
        </p:txBody>
      </p:sp>
      <p:sp>
        <p:nvSpPr>
          <p:cNvPr id="13" name="TextBox 12">
            <a:extLst>
              <a:ext uri="{FF2B5EF4-FFF2-40B4-BE49-F238E27FC236}">
                <a16:creationId xmlns:a16="http://schemas.microsoft.com/office/drawing/2014/main" id="{0BD896AB-4375-D141-8B3F-8A39E495F38C}"/>
              </a:ext>
            </a:extLst>
          </p:cNvPr>
          <p:cNvSpPr txBox="1"/>
          <p:nvPr/>
        </p:nvSpPr>
        <p:spPr>
          <a:xfrm>
            <a:off x="10470551" y="3594036"/>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Electrical Panel</a:t>
            </a:r>
            <a:endParaRPr lang="en-US" sz="1100" b="1" dirty="0">
              <a:solidFill>
                <a:srgbClr val="FF0000"/>
              </a:solidFill>
              <a:latin typeface="Calibri"/>
            </a:endParaRPr>
          </a:p>
        </p:txBody>
      </p:sp>
      <p:sp>
        <p:nvSpPr>
          <p:cNvPr id="7" name="Right Brace 6"/>
          <p:cNvSpPr/>
          <p:nvPr/>
        </p:nvSpPr>
        <p:spPr>
          <a:xfrm>
            <a:off x="10470551" y="4148211"/>
            <a:ext cx="263882" cy="17691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01188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260648"/>
            <a:ext cx="4968552" cy="40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3724" y="2780929"/>
            <a:ext cx="5204844" cy="392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097" y="116634"/>
            <a:ext cx="3312368"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86506" y="-87779"/>
            <a:ext cx="5373591" cy="477054"/>
          </a:xfrm>
          <a:prstGeom prst="rect">
            <a:avLst/>
          </a:prstGeom>
          <a:noFill/>
        </p:spPr>
        <p:txBody>
          <a:bodyPr wrap="square" rtlCol="0">
            <a:spAutoFit/>
          </a:bodyPr>
          <a:lstStyle/>
          <a:p>
            <a:pPr algn="ctr"/>
            <a:r>
              <a:rPr lang="en-GB" sz="2500" b="1" dirty="0">
                <a:solidFill>
                  <a:prstClr val="black"/>
                </a:solidFill>
                <a:latin typeface="Calibri"/>
              </a:rPr>
              <a:t>Shorten HV cables only:- 5m long cable</a:t>
            </a:r>
          </a:p>
        </p:txBody>
      </p:sp>
      <p:sp>
        <p:nvSpPr>
          <p:cNvPr id="6" name="Bent-Up Arrow 5"/>
          <p:cNvSpPr/>
          <p:nvPr/>
        </p:nvSpPr>
        <p:spPr>
          <a:xfrm rot="5400000">
            <a:off x="4749668" y="4217194"/>
            <a:ext cx="504056" cy="50405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TextBox 7"/>
          <p:cNvSpPr txBox="1"/>
          <p:nvPr/>
        </p:nvSpPr>
        <p:spPr>
          <a:xfrm>
            <a:off x="3215680" y="4509121"/>
            <a:ext cx="1584176" cy="646331"/>
          </a:xfrm>
          <a:prstGeom prst="rect">
            <a:avLst/>
          </a:prstGeom>
          <a:noFill/>
        </p:spPr>
        <p:txBody>
          <a:bodyPr wrap="square" rtlCol="0">
            <a:spAutoFit/>
          </a:bodyPr>
          <a:lstStyle/>
          <a:p>
            <a:r>
              <a:rPr lang="en-GB" dirty="0">
                <a:solidFill>
                  <a:srgbClr val="1F497D"/>
                </a:solidFill>
                <a:latin typeface="Calibri"/>
              </a:rPr>
              <a:t>Zoom at arcing instant</a:t>
            </a:r>
          </a:p>
        </p:txBody>
      </p:sp>
      <p:sp>
        <p:nvSpPr>
          <p:cNvPr id="3" name="Slide Number Placeholder 2"/>
          <p:cNvSpPr>
            <a:spLocks noGrp="1"/>
          </p:cNvSpPr>
          <p:nvPr>
            <p:ph type="sldNum" sz="quarter" idx="12"/>
          </p:nvPr>
        </p:nvSpPr>
        <p:spPr/>
        <p:txBody>
          <a:bodyPr/>
          <a:lstStyle/>
          <a:p>
            <a:fld id="{5CBA5451-6B6E-4BD9-9226-4014262F3108}" type="slidenum">
              <a:rPr lang="en-GB">
                <a:solidFill>
                  <a:prstClr val="black">
                    <a:tint val="75000"/>
                  </a:prstClr>
                </a:solidFill>
                <a:latin typeface="Calibri"/>
              </a:rPr>
              <a:pPr/>
              <a:t>8</a:t>
            </a:fld>
            <a:endParaRPr lang="en-GB">
              <a:solidFill>
                <a:prstClr val="black">
                  <a:tint val="75000"/>
                </a:prstClr>
              </a:solidFill>
              <a:latin typeface="Calibri"/>
            </a:endParaRPr>
          </a:p>
        </p:txBody>
      </p:sp>
      <p:sp>
        <p:nvSpPr>
          <p:cNvPr id="11" name="Footer Placeholder 1"/>
          <p:cNvSpPr>
            <a:spLocks noGrp="1"/>
          </p:cNvSpPr>
          <p:nvPr>
            <p:ph type="ftr" sz="quarter" idx="11"/>
          </p:nvPr>
        </p:nvSpPr>
        <p:spPr>
          <a:xfrm>
            <a:off x="4165600" y="6503834"/>
            <a:ext cx="3860800" cy="365125"/>
          </a:xfrm>
        </p:spPr>
        <p:txBody>
          <a:bodyPr/>
          <a:lstStyle/>
          <a:p>
            <a:r>
              <a:rPr lang="en-GB" dirty="0" smtClean="0">
                <a:solidFill>
                  <a:prstClr val="black">
                    <a:tint val="75000"/>
                  </a:prstClr>
                </a:solidFill>
                <a:latin typeface="Calibri"/>
              </a:rPr>
              <a:t>Courtesy of Carlos </a:t>
            </a:r>
            <a:r>
              <a:rPr lang="en-GB" dirty="0">
                <a:solidFill>
                  <a:prstClr val="black">
                    <a:tint val="75000"/>
                  </a:prstClr>
                </a:solidFill>
                <a:latin typeface="Calibri"/>
              </a:rPr>
              <a:t>A. Martins</a:t>
            </a:r>
          </a:p>
        </p:txBody>
      </p:sp>
      <p:sp>
        <p:nvSpPr>
          <p:cNvPr id="12" name="TextBox 11">
            <a:extLst>
              <a:ext uri="{FF2B5EF4-FFF2-40B4-BE49-F238E27FC236}">
                <a16:creationId xmlns:a16="http://schemas.microsoft.com/office/drawing/2014/main" id="{0BD896AB-4375-D141-8B3F-8A39E495F38C}"/>
              </a:ext>
            </a:extLst>
          </p:cNvPr>
          <p:cNvSpPr txBox="1"/>
          <p:nvPr/>
        </p:nvSpPr>
        <p:spPr>
          <a:xfrm>
            <a:off x="10734433" y="4893842"/>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Electronics rack</a:t>
            </a:r>
            <a:endParaRPr lang="en-US" sz="1100" b="1" dirty="0">
              <a:solidFill>
                <a:srgbClr val="FF0000"/>
              </a:solidFill>
              <a:latin typeface="Calibri"/>
            </a:endParaRPr>
          </a:p>
        </p:txBody>
      </p:sp>
      <p:sp>
        <p:nvSpPr>
          <p:cNvPr id="13" name="TextBox 12">
            <a:extLst>
              <a:ext uri="{FF2B5EF4-FFF2-40B4-BE49-F238E27FC236}">
                <a16:creationId xmlns:a16="http://schemas.microsoft.com/office/drawing/2014/main" id="{0BD896AB-4375-D141-8B3F-8A39E495F38C}"/>
              </a:ext>
            </a:extLst>
          </p:cNvPr>
          <p:cNvSpPr txBox="1"/>
          <p:nvPr/>
        </p:nvSpPr>
        <p:spPr>
          <a:xfrm>
            <a:off x="10470551" y="3594036"/>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Electrical Panel</a:t>
            </a:r>
            <a:endParaRPr lang="en-US" sz="1100" b="1" dirty="0">
              <a:solidFill>
                <a:srgbClr val="FF0000"/>
              </a:solidFill>
              <a:latin typeface="Calibri"/>
            </a:endParaRPr>
          </a:p>
        </p:txBody>
      </p:sp>
      <p:sp>
        <p:nvSpPr>
          <p:cNvPr id="14" name="Right Brace 13"/>
          <p:cNvSpPr/>
          <p:nvPr/>
        </p:nvSpPr>
        <p:spPr>
          <a:xfrm>
            <a:off x="10470551" y="4148211"/>
            <a:ext cx="263882" cy="17691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3554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097" y="116633"/>
            <a:ext cx="3312368" cy="2664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260649"/>
            <a:ext cx="4968552" cy="402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3724" y="2780928"/>
            <a:ext cx="5204844" cy="392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86506" y="-87779"/>
            <a:ext cx="8541943" cy="477054"/>
          </a:xfrm>
          <a:prstGeom prst="rect">
            <a:avLst/>
          </a:prstGeom>
          <a:noFill/>
        </p:spPr>
        <p:txBody>
          <a:bodyPr wrap="square" rtlCol="0">
            <a:spAutoFit/>
          </a:bodyPr>
          <a:lstStyle/>
          <a:p>
            <a:pPr algn="ctr"/>
            <a:r>
              <a:rPr lang="en-GB" sz="2500" b="1" dirty="0">
                <a:solidFill>
                  <a:prstClr val="black"/>
                </a:solidFill>
                <a:latin typeface="Calibri"/>
              </a:rPr>
              <a:t>Current HV cables (20m long) + Foil on GND link + EMC filter</a:t>
            </a:r>
          </a:p>
        </p:txBody>
      </p:sp>
      <p:sp>
        <p:nvSpPr>
          <p:cNvPr id="6" name="Bent-Up Arrow 5"/>
          <p:cNvSpPr/>
          <p:nvPr/>
        </p:nvSpPr>
        <p:spPr>
          <a:xfrm rot="5400000">
            <a:off x="4749668" y="4217194"/>
            <a:ext cx="504056" cy="50405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7" name="TextBox 6"/>
          <p:cNvSpPr txBox="1"/>
          <p:nvPr/>
        </p:nvSpPr>
        <p:spPr>
          <a:xfrm>
            <a:off x="3215680" y="4509121"/>
            <a:ext cx="1584176" cy="646331"/>
          </a:xfrm>
          <a:prstGeom prst="rect">
            <a:avLst/>
          </a:prstGeom>
          <a:noFill/>
        </p:spPr>
        <p:txBody>
          <a:bodyPr wrap="square" rtlCol="0">
            <a:spAutoFit/>
          </a:bodyPr>
          <a:lstStyle/>
          <a:p>
            <a:r>
              <a:rPr lang="en-GB" dirty="0">
                <a:solidFill>
                  <a:srgbClr val="1F497D"/>
                </a:solidFill>
                <a:latin typeface="Calibri"/>
              </a:rPr>
              <a:t>Zoom at arcing instant</a:t>
            </a:r>
          </a:p>
        </p:txBody>
      </p:sp>
      <p:sp>
        <p:nvSpPr>
          <p:cNvPr id="3" name="Slide Number Placeholder 2"/>
          <p:cNvSpPr>
            <a:spLocks noGrp="1"/>
          </p:cNvSpPr>
          <p:nvPr>
            <p:ph type="sldNum" sz="quarter" idx="12"/>
          </p:nvPr>
        </p:nvSpPr>
        <p:spPr/>
        <p:txBody>
          <a:bodyPr/>
          <a:lstStyle/>
          <a:p>
            <a:fld id="{5CBA5451-6B6E-4BD9-9226-4014262F3108}" type="slidenum">
              <a:rPr lang="en-GB">
                <a:solidFill>
                  <a:prstClr val="black">
                    <a:tint val="75000"/>
                  </a:prstClr>
                </a:solidFill>
                <a:latin typeface="Calibri"/>
              </a:rPr>
              <a:pPr/>
              <a:t>9</a:t>
            </a:fld>
            <a:endParaRPr lang="en-GB">
              <a:solidFill>
                <a:prstClr val="black">
                  <a:tint val="75000"/>
                </a:prstClr>
              </a:solidFill>
              <a:latin typeface="Calibri"/>
            </a:endParaRPr>
          </a:p>
        </p:txBody>
      </p:sp>
      <p:sp>
        <p:nvSpPr>
          <p:cNvPr id="11" name="Footer Placeholder 1"/>
          <p:cNvSpPr>
            <a:spLocks noGrp="1"/>
          </p:cNvSpPr>
          <p:nvPr>
            <p:ph type="ftr" sz="quarter" idx="11"/>
          </p:nvPr>
        </p:nvSpPr>
        <p:spPr>
          <a:xfrm>
            <a:off x="4165600" y="6503834"/>
            <a:ext cx="3860800" cy="365125"/>
          </a:xfrm>
        </p:spPr>
        <p:txBody>
          <a:bodyPr/>
          <a:lstStyle/>
          <a:p>
            <a:r>
              <a:rPr lang="en-GB" dirty="0" smtClean="0">
                <a:solidFill>
                  <a:prstClr val="black">
                    <a:tint val="75000"/>
                  </a:prstClr>
                </a:solidFill>
                <a:latin typeface="Calibri"/>
              </a:rPr>
              <a:t>Courtesy of Carlos </a:t>
            </a:r>
            <a:r>
              <a:rPr lang="en-GB" dirty="0">
                <a:solidFill>
                  <a:prstClr val="black">
                    <a:tint val="75000"/>
                  </a:prstClr>
                </a:solidFill>
                <a:latin typeface="Calibri"/>
              </a:rPr>
              <a:t>A. Martins</a:t>
            </a:r>
          </a:p>
        </p:txBody>
      </p:sp>
      <p:sp>
        <p:nvSpPr>
          <p:cNvPr id="12" name="TextBox 11">
            <a:extLst>
              <a:ext uri="{FF2B5EF4-FFF2-40B4-BE49-F238E27FC236}">
                <a16:creationId xmlns:a16="http://schemas.microsoft.com/office/drawing/2014/main" id="{0BD896AB-4375-D141-8B3F-8A39E495F38C}"/>
              </a:ext>
            </a:extLst>
          </p:cNvPr>
          <p:cNvSpPr txBox="1"/>
          <p:nvPr/>
        </p:nvSpPr>
        <p:spPr>
          <a:xfrm>
            <a:off x="10734433" y="4893842"/>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Electronics rack</a:t>
            </a:r>
            <a:endParaRPr lang="en-US" sz="1100" b="1" dirty="0">
              <a:solidFill>
                <a:srgbClr val="FF0000"/>
              </a:solidFill>
              <a:latin typeface="Calibri"/>
            </a:endParaRPr>
          </a:p>
        </p:txBody>
      </p:sp>
      <p:sp>
        <p:nvSpPr>
          <p:cNvPr id="13" name="TextBox 12">
            <a:extLst>
              <a:ext uri="{FF2B5EF4-FFF2-40B4-BE49-F238E27FC236}">
                <a16:creationId xmlns:a16="http://schemas.microsoft.com/office/drawing/2014/main" id="{0BD896AB-4375-D141-8B3F-8A39E495F38C}"/>
              </a:ext>
            </a:extLst>
          </p:cNvPr>
          <p:cNvSpPr txBox="1"/>
          <p:nvPr/>
        </p:nvSpPr>
        <p:spPr>
          <a:xfrm>
            <a:off x="10470551" y="3594036"/>
            <a:ext cx="1111849" cy="261610"/>
          </a:xfrm>
          <a:prstGeom prst="rect">
            <a:avLst/>
          </a:prstGeom>
          <a:solidFill>
            <a:srgbClr val="FFFFFF"/>
          </a:solidFill>
          <a:ln w="19050" cmpd="sng">
            <a:noFill/>
          </a:ln>
        </p:spPr>
        <p:txBody>
          <a:bodyPr wrap="square" rtlCol="0">
            <a:spAutoFit/>
          </a:bodyPr>
          <a:lstStyle/>
          <a:p>
            <a:r>
              <a:rPr lang="en-US" sz="1100" b="1" dirty="0" smtClean="0">
                <a:solidFill>
                  <a:srgbClr val="FF0000"/>
                </a:solidFill>
                <a:latin typeface="Calibri"/>
              </a:rPr>
              <a:t>Electrical Panel</a:t>
            </a:r>
            <a:endParaRPr lang="en-US" sz="1100" b="1" dirty="0">
              <a:solidFill>
                <a:srgbClr val="FF0000"/>
              </a:solidFill>
              <a:latin typeface="Calibri"/>
            </a:endParaRPr>
          </a:p>
        </p:txBody>
      </p:sp>
      <p:sp>
        <p:nvSpPr>
          <p:cNvPr id="14" name="Right Brace 13"/>
          <p:cNvSpPr/>
          <p:nvPr/>
        </p:nvSpPr>
        <p:spPr>
          <a:xfrm>
            <a:off x="10470551" y="4148211"/>
            <a:ext cx="263882" cy="17691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795552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1_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3.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17404</TotalTime>
  <Words>1244</Words>
  <Application>Microsoft Office PowerPoint</Application>
  <PresentationFormat>Widescreen</PresentationFormat>
  <Paragraphs>248</Paragraphs>
  <Slides>33</Slides>
  <Notes>20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33</vt:i4>
      </vt:variant>
    </vt:vector>
  </HeadingPairs>
  <TitlesOfParts>
    <vt:vector size="42" baseType="lpstr">
      <vt:lpstr>Arial</vt:lpstr>
      <vt:lpstr>Arial Narrow</vt:lpstr>
      <vt:lpstr>Calibri</vt:lpstr>
      <vt:lpstr>Optima</vt:lpstr>
      <vt:lpstr>Chess Core Powerpoint</vt:lpstr>
      <vt:lpstr>1_Chess Core Powerpoint</vt:lpstr>
      <vt:lpstr>2_Anpassad formgivning</vt:lpstr>
      <vt:lpstr>Office Theme</vt:lpstr>
      <vt:lpstr>Tema di Office</vt:lpstr>
      <vt:lpstr>Ion Source and LEBT   Transition from Installation to Testing and Commissioning</vt:lpstr>
      <vt:lpstr>Outline</vt:lpstr>
      <vt:lpstr>ISRC Coils</vt:lpstr>
      <vt:lpstr>Issues: Grounding</vt:lpstr>
      <vt:lpstr>PowerPoint Presentation</vt:lpstr>
      <vt:lpstr>PowerPoint Presentation</vt:lpstr>
      <vt:lpstr>PowerPoint Presentation</vt:lpstr>
      <vt:lpstr>PowerPoint Presentation</vt:lpstr>
      <vt:lpstr>PowerPoint Presentation</vt:lpstr>
      <vt:lpstr>EMC grounding</vt:lpstr>
      <vt:lpstr>PowerPoint Presentation</vt:lpstr>
      <vt:lpstr>Issues: LEBT Solenoids</vt:lpstr>
      <vt:lpstr>LEBT Solenoid 2 water leak</vt:lpstr>
      <vt:lpstr>Issues: LEBT Chopper</vt:lpstr>
      <vt:lpstr>PowerPoint Presentation</vt:lpstr>
      <vt:lpstr>Chopper testing setup</vt:lpstr>
      <vt:lpstr>Issues: IRIS</vt:lpstr>
      <vt:lpstr>Issues: IRIS</vt:lpstr>
      <vt:lpstr>ISRC Repeller</vt:lpstr>
      <vt:lpstr>Magnetron issues</vt:lpstr>
      <vt:lpstr>Conclusions</vt:lpstr>
      <vt:lpstr>Top 3 Issues that we need to improve</vt:lpstr>
      <vt:lpstr>Thank you!  Questions?</vt:lpstr>
      <vt:lpstr>PowerPoint Presentation</vt:lpstr>
      <vt:lpstr>3D Model</vt:lpstr>
      <vt:lpstr>3D Model</vt:lpstr>
      <vt:lpstr>Top view of ISRC &amp; LEBT</vt:lpstr>
      <vt:lpstr>Ion Source + LEBT</vt:lpstr>
      <vt:lpstr>LEBT-RFQ lattice interface </vt:lpstr>
      <vt:lpstr>Ion Source</vt:lpstr>
      <vt:lpstr>The ion source sits inside  a 75 kV high voltage platform</vt:lpstr>
      <vt:lpstr>The Low Energy Beam Transport (LEBT) matches the beam to the RFQ input</vt:lpstr>
      <vt:lpstr>Using simulations, we can simulate the beam transport through the LEBT</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Ion Source and LEBT commissioning status and procedure for connection to the RFQ</dc:title>
  <dc:creator>Alejandro Garcia Sosa</dc:creator>
  <cp:lastModifiedBy>Alejandro Garcia Sosa</cp:lastModifiedBy>
  <cp:revision>108</cp:revision>
  <dcterms:created xsi:type="dcterms:W3CDTF">2019-03-14T13:36:29Z</dcterms:created>
  <dcterms:modified xsi:type="dcterms:W3CDTF">2019-08-28T08:18:35Z</dcterms:modified>
</cp:coreProperties>
</file>