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19" r:id="rId2"/>
    <p:sldId id="364" r:id="rId3"/>
    <p:sldId id="370" r:id="rId4"/>
    <p:sldId id="371" r:id="rId5"/>
    <p:sldId id="366" r:id="rId6"/>
    <p:sldId id="367" r:id="rId7"/>
    <p:sldId id="332" r:id="rId8"/>
    <p:sldId id="330" r:id="rId9"/>
    <p:sldId id="329" r:id="rId10"/>
    <p:sldId id="328" r:id="rId11"/>
    <p:sldId id="372" r:id="rId12"/>
    <p:sldId id="348" r:id="rId13"/>
    <p:sldId id="354" r:id="rId14"/>
    <p:sldId id="355" r:id="rId15"/>
    <p:sldId id="359" r:id="rId16"/>
    <p:sldId id="344" r:id="rId17"/>
    <p:sldId id="357" r:id="rId18"/>
    <p:sldId id="349" r:id="rId19"/>
    <p:sldId id="362" r:id="rId20"/>
    <p:sldId id="345" r:id="rId21"/>
    <p:sldId id="356" r:id="rId22"/>
    <p:sldId id="347" r:id="rId23"/>
    <p:sldId id="363" r:id="rId24"/>
    <p:sldId id="343" r:id="rId25"/>
    <p:sldId id="335" r:id="rId26"/>
    <p:sldId id="350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DFF"/>
    <a:srgbClr val="008F00"/>
    <a:srgbClr val="FF00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6" autoAdjust="0"/>
    <p:restoredTop sz="96006" autoAdjust="0"/>
  </p:normalViewPr>
  <p:slideViewPr>
    <p:cSldViewPr>
      <p:cViewPr>
        <p:scale>
          <a:sx n="110" d="100"/>
          <a:sy n="110" d="100"/>
        </p:scale>
        <p:origin x="520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2019-08-26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26/08/2019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4" y="228600"/>
            <a:ext cx="7139136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26/08/2019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26/08/2019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26/08/2019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26/08/2019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FA75-A241-5141-B16C-FD8240EF9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82775"/>
            <a:ext cx="8534400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Overall </a:t>
            </a:r>
            <a:r>
              <a:rPr lang="en-US" sz="2800" dirty="0" err="1"/>
              <a:t>ISrc</a:t>
            </a:r>
            <a:r>
              <a:rPr lang="en-US" sz="2800" dirty="0"/>
              <a:t> and LEBT Beam Commissioning Experiences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8E35-D38D-B54B-836C-64540DF03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676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Ryoichi Miyamoto (AD/BPOD/BD)</a:t>
            </a:r>
          </a:p>
          <a:p>
            <a:r>
              <a:rPr lang="en-US" sz="2000" dirty="0">
                <a:solidFill>
                  <a:schemeClr val="bg1"/>
                </a:solidFill>
              </a:rPr>
              <a:t>Beam Commissioning Coordinator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2019-08-20</a:t>
            </a:r>
          </a:p>
          <a:p>
            <a:r>
              <a:rPr lang="en-US" sz="2000" dirty="0">
                <a:solidFill>
                  <a:schemeClr val="bg1"/>
                </a:solidFill>
              </a:rPr>
              <a:t>Lessons Learned from Testing and Commissioning of the Ion Source and LEBT</a:t>
            </a:r>
          </a:p>
        </p:txBody>
      </p:sp>
    </p:spTree>
    <p:extLst>
      <p:ext uri="{BB962C8B-B14F-4D97-AF65-F5344CB8AC3E}">
        <p14:creationId xmlns:p14="http://schemas.microsoft.com/office/powerpoint/2010/main" val="256221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A41E-CCAE-1845-9EF2-04AC3115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initial vs </a:t>
            </a:r>
            <a:r>
              <a:rPr lang="en-US" u="sng" dirty="0"/>
              <a:t>final</a:t>
            </a:r>
            <a:r>
              <a:rPr lang="en-US" dirty="0"/>
              <a:t>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0EB46-10FC-0046-9C14-6D34134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315C0-DA00-1447-AB6F-B26578BE4244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342210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0918E92F-67C9-4D46-A18F-6FAE917FEFFA}"/>
              </a:ext>
            </a:extLst>
          </p:cNvPr>
          <p:cNvSpPr txBox="1"/>
          <p:nvPr/>
        </p:nvSpPr>
        <p:spPr>
          <a:xfrm>
            <a:off x="1961127" y="5894682"/>
            <a:ext cx="1086873" cy="68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</a:t>
            </a:r>
          </a:p>
          <a:p>
            <a:pPr algn="ctr"/>
            <a:r>
              <a:rPr lang="en-US" sz="1400" b="1" spc="-1" dirty="0"/>
              <a:t>(Steerer 1H</a:t>
            </a:r>
            <a:r>
              <a:rPr lang="en-US" sz="1400" b="1" strike="noStrike" spc="-1" dirty="0"/>
              <a:t>)</a:t>
            </a:r>
          </a:p>
          <a:p>
            <a:pPr algn="ctr"/>
            <a:r>
              <a:rPr lang="en-US" sz="1400" b="1" spc="-1" dirty="0"/>
              <a:t>(Steerer 1V)</a:t>
            </a:r>
            <a:endParaRPr lang="en-US" sz="1400" spc="-1" dirty="0"/>
          </a:p>
          <a:p>
            <a:pPr algn="ctr"/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4EAD89E8-268F-874B-B884-4B6AE270EA36}"/>
              </a:ext>
            </a:extLst>
          </p:cNvPr>
          <p:cNvSpPr txBox="1"/>
          <p:nvPr/>
        </p:nvSpPr>
        <p:spPr>
          <a:xfrm>
            <a:off x="3822128" y="566303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/>
              <a:t>Chopper</a:t>
            </a:r>
            <a:endParaRPr lang="en-US" sz="1400" b="0" spc="-1" dirty="0"/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74D87C34-56A9-4B4E-8E8B-5083145AB973}"/>
              </a:ext>
            </a:extLst>
          </p:cNvPr>
          <p:cNvSpPr txBox="1"/>
          <p:nvPr/>
        </p:nvSpPr>
        <p:spPr>
          <a:xfrm>
            <a:off x="5715000" y="5663034"/>
            <a:ext cx="962744" cy="3118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1BEC2B56-E3B7-A140-B73D-4C4375E2AC72}"/>
              </a:ext>
            </a:extLst>
          </p:cNvPr>
          <p:cNvSpPr txBox="1"/>
          <p:nvPr/>
        </p:nvSpPr>
        <p:spPr>
          <a:xfrm>
            <a:off x="5181600" y="5909922"/>
            <a:ext cx="1143000" cy="74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pc="-1" dirty="0">
                <a:solidFill>
                  <a:srgbClr val="000000"/>
                </a:solidFill>
              </a:rPr>
              <a:t>Solenoid 2</a:t>
            </a:r>
            <a:endParaRPr lang="en-US" sz="1400" b="0" spc="-1" dirty="0"/>
          </a:p>
          <a:p>
            <a:pPr algn="ctr"/>
            <a:r>
              <a:rPr lang="en-US" sz="1400" b="1" strike="noStrike" spc="-1" dirty="0"/>
              <a:t>(</a:t>
            </a:r>
            <a:r>
              <a:rPr lang="en-US" sz="1400" b="1" spc="-1" dirty="0"/>
              <a:t>Steerer 2H</a:t>
            </a:r>
            <a:r>
              <a:rPr lang="en-US" sz="1400" b="1" strike="noStrike" spc="-1" dirty="0"/>
              <a:t>)</a:t>
            </a:r>
          </a:p>
          <a:p>
            <a:pPr algn="ctr"/>
            <a:r>
              <a:rPr lang="en-US" sz="1400" b="1" spc="-1" dirty="0"/>
              <a:t>(Steerer 2V)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C56C3E1A-B25E-9C49-AC5D-F867B3D298EE}"/>
              </a:ext>
            </a:extLst>
          </p:cNvPr>
          <p:cNvSpPr txBox="1"/>
          <p:nvPr/>
        </p:nvSpPr>
        <p:spPr>
          <a:xfrm>
            <a:off x="3429000" y="566303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FF0000"/>
                </a:solidFill>
              </a:rPr>
              <a:t>Iris</a:t>
            </a:r>
            <a:endParaRPr lang="en-US" sz="1400" b="0" spc="-1" dirty="0">
              <a:solidFill>
                <a:srgbClr val="FF0000"/>
              </a:solidFill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F43ADCCF-D3C3-8D44-AB30-144C36CF7E56}"/>
              </a:ext>
            </a:extLst>
          </p:cNvPr>
          <p:cNvSpPr txBox="1"/>
          <p:nvPr/>
        </p:nvSpPr>
        <p:spPr>
          <a:xfrm>
            <a:off x="4315968" y="1752600"/>
            <a:ext cx="865632" cy="140493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EMU (H)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pc="-1" dirty="0"/>
              <a:t>EMU (V)</a:t>
            </a:r>
            <a:endParaRPr lang="en-US" sz="1400" b="0" spc="-1" dirty="0"/>
          </a:p>
          <a:p>
            <a:r>
              <a:rPr lang="en-US" sz="1400" b="1" spc="-1" dirty="0"/>
              <a:t>NPM (H)</a:t>
            </a:r>
            <a:endParaRPr lang="en-US" sz="1400" b="0" spc="-1" dirty="0"/>
          </a:p>
          <a:p>
            <a:r>
              <a:rPr lang="en-US" sz="1400" b="1" spc="-1" dirty="0"/>
              <a:t>NPM (V)</a:t>
            </a:r>
            <a:endParaRPr lang="en-US" sz="1400" b="0" spc="-1" dirty="0"/>
          </a:p>
          <a:p>
            <a:r>
              <a:rPr lang="en-US" sz="1400" b="1" spc="-1" dirty="0" err="1">
                <a:solidFill>
                  <a:srgbClr val="FF0000"/>
                </a:solidFill>
              </a:rPr>
              <a:t>Dpl</a:t>
            </a:r>
            <a:endParaRPr lang="en-US" sz="1400" b="0" spc="-1" dirty="0">
              <a:solidFill>
                <a:srgbClr val="FF0000"/>
              </a:solidFill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B72FCAF-2206-EE4D-8700-41D2F1549B88}"/>
              </a:ext>
            </a:extLst>
          </p:cNvPr>
          <p:cNvSpPr/>
          <p:nvPr/>
        </p:nvSpPr>
        <p:spPr>
          <a:xfrm>
            <a:off x="914400" y="4577010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6A1CEEE-2B7D-8346-A6CE-092A7F9FC8F2}"/>
              </a:ext>
            </a:extLst>
          </p:cNvPr>
          <p:cNvSpPr/>
          <p:nvPr/>
        </p:nvSpPr>
        <p:spPr>
          <a:xfrm>
            <a:off x="2487168" y="4577010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98127AF6-3C37-AB45-BFD4-8BA4A428962A}"/>
              </a:ext>
            </a:extLst>
          </p:cNvPr>
          <p:cNvSpPr/>
          <p:nvPr/>
        </p:nvSpPr>
        <p:spPr>
          <a:xfrm>
            <a:off x="3602736" y="4577010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E7164BE8-39E9-7746-B80F-7E9E1595A176}"/>
              </a:ext>
            </a:extLst>
          </p:cNvPr>
          <p:cNvSpPr/>
          <p:nvPr/>
        </p:nvSpPr>
        <p:spPr>
          <a:xfrm>
            <a:off x="4230368" y="4577010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2E601A1F-288A-0C42-8D60-C88D24AB4AD8}"/>
              </a:ext>
            </a:extLst>
          </p:cNvPr>
          <p:cNvSpPr/>
          <p:nvPr/>
        </p:nvSpPr>
        <p:spPr>
          <a:xfrm>
            <a:off x="5760720" y="4577010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D20D84EB-F5E2-C846-A331-1C99C499B8D9}"/>
              </a:ext>
            </a:extLst>
          </p:cNvPr>
          <p:cNvSpPr/>
          <p:nvPr/>
        </p:nvSpPr>
        <p:spPr>
          <a:xfrm>
            <a:off x="6390368" y="4574898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694FB597-0DED-0B45-BB27-37E85E6F06BF}"/>
              </a:ext>
            </a:extLst>
          </p:cNvPr>
          <p:cNvSpPr txBox="1"/>
          <p:nvPr/>
        </p:nvSpPr>
        <p:spPr>
          <a:xfrm>
            <a:off x="6117336" y="1756074"/>
            <a:ext cx="539496" cy="301446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pc="-1" dirty="0"/>
              <a:t>BCM</a:t>
            </a:r>
            <a:endParaRPr lang="en-US" sz="1400" b="0" strike="noStrike" spc="-1" dirty="0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687EC0A1-D983-D140-848A-5F8813334DDA}"/>
              </a:ext>
            </a:extLst>
          </p:cNvPr>
          <p:cNvSpPr/>
          <p:nvPr/>
        </p:nvSpPr>
        <p:spPr>
          <a:xfrm>
            <a:off x="4770368" y="3157530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A36C8ADB-0011-E74A-B040-0C656BAB7051}"/>
              </a:ext>
            </a:extLst>
          </p:cNvPr>
          <p:cNvSpPr/>
          <p:nvPr/>
        </p:nvSpPr>
        <p:spPr>
          <a:xfrm>
            <a:off x="6390728" y="2057400"/>
            <a:ext cx="0" cy="2468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3AAB867C-FC41-F54A-A849-A3183426A2EC}"/>
              </a:ext>
            </a:extLst>
          </p:cNvPr>
          <p:cNvSpPr/>
          <p:nvPr/>
        </p:nvSpPr>
        <p:spPr>
          <a:xfrm>
            <a:off x="761776" y="2057520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7CA8900A-F5EC-F043-97BE-CA10D82177C9}"/>
              </a:ext>
            </a:extLst>
          </p:cNvPr>
          <p:cNvSpPr/>
          <p:nvPr/>
        </p:nvSpPr>
        <p:spPr>
          <a:xfrm>
            <a:off x="8367904" y="4581570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TextShape 5">
            <a:extLst>
              <a:ext uri="{FF2B5EF4-FFF2-40B4-BE49-F238E27FC236}">
                <a16:creationId xmlns:a16="http://schemas.microsoft.com/office/drawing/2014/main" id="{028A151C-CCC0-4C4B-AA89-6E02DDB36B7B}"/>
              </a:ext>
            </a:extLst>
          </p:cNvPr>
          <p:cNvSpPr txBox="1"/>
          <p:nvPr/>
        </p:nvSpPr>
        <p:spPr>
          <a:xfrm>
            <a:off x="7884368" y="566303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Beam stop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Shape 16">
            <a:extLst>
              <a:ext uri="{FF2B5EF4-FFF2-40B4-BE49-F238E27FC236}">
                <a16:creationId xmlns:a16="http://schemas.microsoft.com/office/drawing/2014/main" id="{CE6F1935-9F53-D641-9491-4E0A1CF4C68A}"/>
              </a:ext>
            </a:extLst>
          </p:cNvPr>
          <p:cNvSpPr txBox="1"/>
          <p:nvPr/>
        </p:nvSpPr>
        <p:spPr>
          <a:xfrm>
            <a:off x="7086600" y="1756074"/>
            <a:ext cx="852632" cy="987552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pc="-1" dirty="0"/>
              <a:t>EMU (V)</a:t>
            </a:r>
          </a:p>
          <a:p>
            <a:r>
              <a:rPr lang="en-US" sz="1400" b="1" spc="-1" dirty="0"/>
              <a:t>NPM (H)</a:t>
            </a:r>
            <a:endParaRPr lang="en-US" sz="1400" b="0" spc="-1" dirty="0"/>
          </a:p>
          <a:p>
            <a:r>
              <a:rPr lang="en-US" sz="1400" b="1" spc="-1" dirty="0">
                <a:ea typeface="Droid Sans Fallback"/>
              </a:rPr>
              <a:t>NPM</a:t>
            </a:r>
            <a:r>
              <a:rPr lang="en-US" sz="1400" b="1" spc="-1" dirty="0"/>
              <a:t> (V)</a:t>
            </a:r>
            <a:endParaRPr lang="en-US" sz="1400" b="0" spc="-1" dirty="0"/>
          </a:p>
          <a:p>
            <a:r>
              <a:rPr lang="en-US" sz="1400" b="1" spc="-1" dirty="0"/>
              <a:t>FC</a:t>
            </a:r>
            <a:endParaRPr lang="en-US" sz="1400" b="0" spc="-1" dirty="0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78CAFD-0560-2344-B48D-B91FD2CA61C1}"/>
              </a:ext>
            </a:extLst>
          </p:cNvPr>
          <p:cNvSpPr/>
          <p:nvPr/>
        </p:nvSpPr>
        <p:spPr>
          <a:xfrm>
            <a:off x="7524328" y="2753922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TextShape 15">
            <a:extLst>
              <a:ext uri="{FF2B5EF4-FFF2-40B4-BE49-F238E27FC236}">
                <a16:creationId xmlns:a16="http://schemas.microsoft.com/office/drawing/2014/main" id="{AE20BDF5-670F-2B4D-A55B-937E66241646}"/>
              </a:ext>
            </a:extLst>
          </p:cNvPr>
          <p:cNvSpPr txBox="1"/>
          <p:nvPr/>
        </p:nvSpPr>
        <p:spPr>
          <a:xfrm>
            <a:off x="457200" y="1752600"/>
            <a:ext cx="620592" cy="30492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pc="-1" dirty="0"/>
              <a:t>ACCT</a:t>
            </a:r>
            <a:endParaRPr lang="en-US" sz="1400" b="0" strike="noStrike" spc="-1" dirty="0"/>
          </a:p>
        </p:txBody>
      </p:sp>
      <p:sp>
        <p:nvSpPr>
          <p:cNvPr id="27" name="TextShape 2">
            <a:extLst>
              <a:ext uri="{FF2B5EF4-FFF2-40B4-BE49-F238E27FC236}">
                <a16:creationId xmlns:a16="http://schemas.microsoft.com/office/drawing/2014/main" id="{D7743DE5-F47B-2042-9BEA-A9C2D2DCC9AE}"/>
              </a:ext>
            </a:extLst>
          </p:cNvPr>
          <p:cNvSpPr txBox="1"/>
          <p:nvPr/>
        </p:nvSpPr>
        <p:spPr>
          <a:xfrm>
            <a:off x="228600" y="5663034"/>
            <a:ext cx="884312" cy="49748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1" spc="-1" dirty="0">
              <a:solidFill>
                <a:srgbClr val="00000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Chamber</a:t>
            </a:r>
            <a:endParaRPr lang="en-US" sz="1400" b="0" strike="noStrike" spc="-1" dirty="0"/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99C3F7D1-C434-E747-BFDA-2306F54DAD2A}"/>
              </a:ext>
            </a:extLst>
          </p:cNvPr>
          <p:cNvSpPr/>
          <p:nvPr/>
        </p:nvSpPr>
        <p:spPr>
          <a:xfrm>
            <a:off x="1088136" y="4574898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TextShape 2">
            <a:extLst>
              <a:ext uri="{FF2B5EF4-FFF2-40B4-BE49-F238E27FC236}">
                <a16:creationId xmlns:a16="http://schemas.microsoft.com/office/drawing/2014/main" id="{02722FAE-BCE0-E04E-A5CB-4DE83001827C}"/>
              </a:ext>
            </a:extLst>
          </p:cNvPr>
          <p:cNvSpPr txBox="1"/>
          <p:nvPr/>
        </p:nvSpPr>
        <p:spPr>
          <a:xfrm>
            <a:off x="956617" y="5663034"/>
            <a:ext cx="795983" cy="51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1" spc="-1" dirty="0"/>
          </a:p>
          <a:p>
            <a:r>
              <a:rPr lang="en-US" sz="1400" b="1" spc="-1" dirty="0" err="1"/>
              <a:t>Repeller</a:t>
            </a:r>
            <a:endParaRPr lang="en-US" sz="1400" b="1" strike="noStrike" spc="-1" dirty="0"/>
          </a:p>
        </p:txBody>
      </p:sp>
      <p:sp>
        <p:nvSpPr>
          <p:cNvPr id="30" name="TextShape 2">
            <a:extLst>
              <a:ext uri="{FF2B5EF4-FFF2-40B4-BE49-F238E27FC236}">
                <a16:creationId xmlns:a16="http://schemas.microsoft.com/office/drawing/2014/main" id="{05E328DC-0347-074C-8108-074B1AB0A457}"/>
              </a:ext>
            </a:extLst>
          </p:cNvPr>
          <p:cNvSpPr txBox="1"/>
          <p:nvPr/>
        </p:nvSpPr>
        <p:spPr>
          <a:xfrm>
            <a:off x="6492240" y="5663033"/>
            <a:ext cx="795983" cy="4974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1" spc="-1" dirty="0"/>
          </a:p>
          <a:p>
            <a:r>
              <a:rPr lang="en-US" sz="1400" b="1" spc="-1" dirty="0" err="1">
                <a:solidFill>
                  <a:srgbClr val="FF0000"/>
                </a:solidFill>
              </a:rPr>
              <a:t>Repeller</a:t>
            </a:r>
            <a:endParaRPr lang="en-US" sz="1400" b="1" spc="-1" dirty="0">
              <a:solidFill>
                <a:srgbClr val="FF0000"/>
              </a:solidFill>
            </a:endParaRPr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37D1F66A-DEA2-8643-BBAA-DEF4CB5A46AB}"/>
              </a:ext>
            </a:extLst>
          </p:cNvPr>
          <p:cNvSpPr txBox="1"/>
          <p:nvPr/>
        </p:nvSpPr>
        <p:spPr>
          <a:xfrm>
            <a:off x="1371600" y="5663034"/>
            <a:ext cx="10668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N</a:t>
            </a:r>
            <a:r>
              <a:rPr lang="en-US" sz="1400" b="1" strike="noStrike" spc="-1" baseline="-25000" dirty="0"/>
              <a:t>2</a:t>
            </a:r>
            <a:r>
              <a:rPr lang="en-US" sz="1400" b="1" strike="noStrike" spc="-1" dirty="0"/>
              <a:t> injection</a:t>
            </a:r>
            <a:endParaRPr lang="en-US" sz="1400" b="0" strike="noStrike" spc="-1" dirty="0"/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380981ED-F47C-B64C-88B4-9A2019628ABB}"/>
              </a:ext>
            </a:extLst>
          </p:cNvPr>
          <p:cNvSpPr/>
          <p:nvPr/>
        </p:nvSpPr>
        <p:spPr>
          <a:xfrm>
            <a:off x="1981200" y="4574898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14">
            <a:extLst>
              <a:ext uri="{FF2B5EF4-FFF2-40B4-BE49-F238E27FC236}">
                <a16:creationId xmlns:a16="http://schemas.microsoft.com/office/drawing/2014/main" id="{84957559-F8F7-E34B-B950-853251E8C1EA}"/>
              </a:ext>
            </a:extLst>
          </p:cNvPr>
          <p:cNvSpPr/>
          <p:nvPr/>
        </p:nvSpPr>
        <p:spPr>
          <a:xfrm>
            <a:off x="6629400" y="4574898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TextShape 2">
            <a:extLst>
              <a:ext uri="{FF2B5EF4-FFF2-40B4-BE49-F238E27FC236}">
                <a16:creationId xmlns:a16="http://schemas.microsoft.com/office/drawing/2014/main" id="{5EB60135-D1B8-A547-88AA-AFE10F31307B}"/>
              </a:ext>
            </a:extLst>
          </p:cNvPr>
          <p:cNvSpPr txBox="1"/>
          <p:nvPr/>
        </p:nvSpPr>
        <p:spPr>
          <a:xfrm>
            <a:off x="475488" y="5658810"/>
            <a:ext cx="39928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HV</a:t>
            </a: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D4748A7A-A9CA-A044-A2BD-E67225BB4F62}"/>
              </a:ext>
            </a:extLst>
          </p:cNvPr>
          <p:cNvSpPr/>
          <p:nvPr/>
        </p:nvSpPr>
        <p:spPr>
          <a:xfrm>
            <a:off x="685800" y="5489298"/>
            <a:ext cx="0" cy="182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7305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2ABC-B24B-2245-87FF-737F3E43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Hindsight views during the start-up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93EF-46DE-5846-BF92-58C0831C9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475"/>
          </a:xfrm>
        </p:spPr>
        <p:txBody>
          <a:bodyPr>
            <a:normAutofit/>
          </a:bodyPr>
          <a:lstStyle/>
          <a:p>
            <a:r>
              <a:rPr lang="en-US" sz="2000" dirty="0"/>
              <a:t>State of the machine was quite limited at the start-up.</a:t>
            </a:r>
          </a:p>
          <a:p>
            <a:r>
              <a:rPr lang="en-US" sz="2000" dirty="0"/>
              <a:t>We also spent very little time to get familiarized to interfaces in control room, even for the interlocks.</a:t>
            </a:r>
          </a:p>
          <a:p>
            <a:r>
              <a:rPr lang="en-US" sz="1800" dirty="0"/>
              <a:t>With no MPS, protection from a beam induced damage was up to physicists (and limited availability of subsystems made it hard). </a:t>
            </a:r>
          </a:p>
          <a:p>
            <a:r>
              <a:rPr lang="en-US" sz="1800" dirty="0"/>
              <a:t>To my view, beam physics should be involved to the decision making process of start-up, unless we predefine minimal conditions to start.</a:t>
            </a:r>
          </a:p>
          <a:p>
            <a:r>
              <a:rPr lang="en-US" sz="2000" dirty="0"/>
              <a:t>Could we get clarifications on responsibilities and authorities for this period?</a:t>
            </a:r>
          </a:p>
          <a:p>
            <a:pPr lvl="1"/>
            <a:r>
              <a:rPr lang="en-US" sz="1800" dirty="0"/>
              <a:t>Especially for those of the line-managers.</a:t>
            </a:r>
          </a:p>
          <a:p>
            <a:pPr lvl="1"/>
            <a:r>
              <a:rPr lang="en-US" sz="1800" dirty="0"/>
              <a:t>My personal idea is to have a committee to advice or approve major status changes of systems and subsystems and the line-managers are in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F0E0-A37E-8E49-B5AD-62FC9332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38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D9D4-06C6-6B45-A34C-7CE140BA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4" y="228600"/>
            <a:ext cx="7139136" cy="1143000"/>
          </a:xfrm>
        </p:spPr>
        <p:txBody>
          <a:bodyPr/>
          <a:lstStyle/>
          <a:p>
            <a:r>
              <a:rPr lang="en-US" dirty="0"/>
              <a:t>Technical issues and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C375-A39B-9049-B950-ECD96E93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dirty="0"/>
              <a:t>Long-known technical issues:</a:t>
            </a:r>
          </a:p>
          <a:p>
            <a:pPr lvl="1"/>
            <a:r>
              <a:rPr lang="en-US" sz="1800" dirty="0"/>
              <a:t>(EMC grounding?)</a:t>
            </a:r>
          </a:p>
          <a:p>
            <a:pPr lvl="1"/>
            <a:r>
              <a:rPr lang="en-US" sz="1800" dirty="0"/>
              <a:t>Solenoid field quality</a:t>
            </a:r>
          </a:p>
          <a:p>
            <a:pPr lvl="1"/>
            <a:r>
              <a:rPr lang="en-US" sz="1800" dirty="0"/>
              <a:t>Chopper design and polarity</a:t>
            </a:r>
          </a:p>
          <a:p>
            <a:pPr lvl="1"/>
            <a:r>
              <a:rPr lang="en-US" sz="1800" dirty="0"/>
              <a:t>Iris vacuum compatibility</a:t>
            </a:r>
          </a:p>
          <a:p>
            <a:pPr lvl="1"/>
            <a:r>
              <a:rPr lang="en-US" sz="1800" dirty="0"/>
              <a:t>Doppler limitation due to its location</a:t>
            </a:r>
          </a:p>
          <a:p>
            <a:r>
              <a:rPr lang="en-US" sz="2000" dirty="0"/>
              <a:t>None of these were clearly highlighted in IRR, TRR, nor SRR.</a:t>
            </a:r>
          </a:p>
          <a:p>
            <a:pPr lvl="1"/>
            <a:r>
              <a:rPr lang="en-US" sz="1800" dirty="0"/>
              <a:t>Even if we don't have resource to fix it, we need regular occasions to highlight an issue.</a:t>
            </a:r>
          </a:p>
          <a:p>
            <a:r>
              <a:rPr lang="en-US" sz="2000" dirty="0"/>
              <a:t>We should have a beam readiness review to highlight issues and check details of subsystems.</a:t>
            </a:r>
          </a:p>
          <a:p>
            <a:pPr lvl="1"/>
            <a:r>
              <a:rPr lang="en-US" sz="1800" dirty="0"/>
              <a:t>Preferably independent from SRR, since the focuses are very different. For example the chopper issue was removed from the presentation since it has no safety/protection function at this phase.</a:t>
            </a:r>
          </a:p>
          <a:p>
            <a:pPr lvl="1"/>
            <a:r>
              <a:rPr lang="en-US" sz="1800" dirty="0"/>
              <a:t>Pros and cons for internal and external.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08DFA-4D6A-D149-9D8A-BC041D1E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95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64AE-6D3F-A743-8FDC-11C162F0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Hand-over and subsystems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67F9-E20F-4E48-B57B-17D3F22D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1600" dirty="0"/>
              <a:t>"Usable": Experts besides the owner, e.g., beam physicists, know how to use the subsystem.</a:t>
            </a:r>
          </a:p>
          <a:p>
            <a:r>
              <a:rPr lang="en-US" sz="1600" dirty="0"/>
              <a:t>"Operational": Operators can use it (with minimal supports).</a:t>
            </a:r>
          </a:p>
          <a:p>
            <a:pPr lvl="1"/>
            <a:r>
              <a:rPr lang="en-US" sz="1400" dirty="0"/>
              <a:t>Testing is completed, including protection functions.</a:t>
            </a:r>
          </a:p>
          <a:p>
            <a:pPr lvl="1"/>
            <a:r>
              <a:rPr lang="en-US" sz="1400" dirty="0"/>
              <a:t>High-level controls (archiving, limits, alarms, configuration restoration, and </a:t>
            </a:r>
            <a:r>
              <a:rPr lang="en-US" sz="1400" dirty="0" err="1"/>
              <a:t>etc</a:t>
            </a:r>
            <a:r>
              <a:rPr lang="en-US" sz="1400" dirty="0"/>
              <a:t>) are set-up.</a:t>
            </a:r>
          </a:p>
          <a:p>
            <a:pPr lvl="1"/>
            <a:r>
              <a:rPr lang="en-US" sz="1400" dirty="0"/>
              <a:t>For a beam line device, set points are defined in </a:t>
            </a:r>
            <a:r>
              <a:rPr lang="en-US" sz="1400" dirty="0" err="1"/>
              <a:t>save&amp;restore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For a diagnostics, required types of processed data are available. </a:t>
            </a:r>
          </a:p>
          <a:p>
            <a:pPr lvl="1"/>
            <a:r>
              <a:rPr lang="en-US" sz="1400" dirty="0"/>
              <a:t>For a diagnostics, allowed machine configurations are defined in </a:t>
            </a:r>
            <a:r>
              <a:rPr lang="en-US" sz="1400" dirty="0" err="1"/>
              <a:t>save&amp;restore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Manual is available.</a:t>
            </a:r>
          </a:p>
          <a:p>
            <a:pPr lvl="1"/>
            <a:r>
              <a:rPr lang="en-US" sz="1400" dirty="0"/>
              <a:t>Operators go through through practical trainings.</a:t>
            </a:r>
          </a:p>
          <a:p>
            <a:pPr lvl="1"/>
            <a:r>
              <a:rPr lang="en-US" sz="1400" dirty="0"/>
              <a:t>...</a:t>
            </a:r>
          </a:p>
          <a:p>
            <a:r>
              <a:rPr lang="en-US" sz="1600" dirty="0"/>
              <a:t>To my view, most of beam line subsystem is not operational.</a:t>
            </a:r>
          </a:p>
          <a:p>
            <a:r>
              <a:rPr lang="en-US" sz="1600" dirty="0"/>
              <a:t>To my view, a subsystem can be handed over to operations, only after becoming operational in above sense.</a:t>
            </a:r>
          </a:p>
          <a:p>
            <a:pPr lvl="1"/>
            <a:r>
              <a:rPr lang="en-US" sz="1400" dirty="0"/>
              <a:t>We should provide a guidance to the system owner for the "high-level control" part. (Marc's new role?) We could also form a team in the transition period.</a:t>
            </a:r>
          </a:p>
          <a:p>
            <a:r>
              <a:rPr lang="en-US" sz="1600" dirty="0"/>
              <a:t>For the next beam commissioning phase, should we focus more to establish "operational" statuses of subsystems, including </a:t>
            </a:r>
            <a:r>
              <a:rPr lang="en-US" sz="1600" dirty="0" err="1"/>
              <a:t>ISrc</a:t>
            </a:r>
            <a:r>
              <a:rPr lang="en-US" sz="1600" dirty="0"/>
              <a:t> and LEBT ones?</a:t>
            </a:r>
          </a:p>
          <a:p>
            <a:pPr lvl="1"/>
            <a:r>
              <a:rPr lang="en-US" sz="1400" dirty="0"/>
              <a:t>Management could define high-level goals and priority.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F84AB-FD22-7A41-8DEB-D300939C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34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76C7-04FC-7C44-BDE3-58560F4A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5F0B-10AE-0B43-A5D3-46AA2505C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r>
              <a:rPr lang="en-US" sz="2000" dirty="0"/>
              <a:t>We didn't have enough people to clean-up issues in parallel to maintain the control room activities.</a:t>
            </a:r>
          </a:p>
          <a:p>
            <a:pPr lvl="1"/>
            <a:r>
              <a:rPr lang="en-US" sz="1800" dirty="0"/>
              <a:t>Some people had multiple roles in "vertical" direction.</a:t>
            </a:r>
          </a:p>
          <a:p>
            <a:r>
              <a:rPr lang="en-US" sz="2000" dirty="0"/>
              <a:t>Not only for hardware and controls, follow-ups of beam studies and data analyses are also still ongoing.</a:t>
            </a:r>
          </a:p>
          <a:p>
            <a:r>
              <a:rPr lang="en-US" sz="2000" dirty="0"/>
              <a:t>The situation remains similar in the next phase.</a:t>
            </a:r>
          </a:p>
          <a:p>
            <a:pPr lvl="1"/>
            <a:r>
              <a:rPr lang="en-US" sz="2000" dirty="0"/>
              <a:t>We should carefully assess how we maintain multiple shifts in the following phases. (Do we have an analysis of how we did in late March and April?)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0333-6625-1547-82BD-86EB12A8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37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D5E446-1B2E-7B4B-96E0-9EC23A98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Trying to map functions to roles.</a:t>
            </a:r>
            <a:br>
              <a:rPr lang="en-US" sz="2800" dirty="0"/>
            </a:br>
            <a:r>
              <a:rPr lang="en-US" sz="2800" dirty="0"/>
              <a:t>- Should we modify the structure a little?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E5B3-B3C0-8749-8183-FF88AE2BC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Linac configuration committee?</a:t>
            </a:r>
          </a:p>
          <a:p>
            <a:pPr lvl="1"/>
            <a:r>
              <a:rPr lang="en-US" sz="1400" dirty="0"/>
              <a:t>Approve or advice transitions of states of systems and subsystems.</a:t>
            </a:r>
          </a:p>
          <a:p>
            <a:pPr lvl="1"/>
            <a:r>
              <a:rPr lang="en-US" sz="1400" dirty="0"/>
              <a:t>SRR vs ARR. This committee could own ARR.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=&gt; Line-mangers of stakeholders?</a:t>
            </a:r>
          </a:p>
          <a:p>
            <a:r>
              <a:rPr lang="en-US" sz="1400" dirty="0"/>
              <a:t>ITC manager</a:t>
            </a:r>
          </a:p>
          <a:p>
            <a:pPr lvl="1"/>
            <a:r>
              <a:rPr lang="en-US" sz="1400" dirty="0" err="1"/>
              <a:t>Ciprian</a:t>
            </a:r>
            <a:r>
              <a:rPr lang="en-US" sz="1400" dirty="0"/>
              <a:t> =&gt; </a:t>
            </a:r>
            <a:r>
              <a:rPr lang="en-US" sz="1400" dirty="0" err="1"/>
              <a:t>Ciprian</a:t>
            </a:r>
            <a:endParaRPr lang="en-US" sz="1400" dirty="0"/>
          </a:p>
          <a:p>
            <a:r>
              <a:rPr lang="en-US" sz="1400" dirty="0"/>
              <a:t>Beam commissioning coordinator</a:t>
            </a:r>
          </a:p>
          <a:p>
            <a:pPr lvl="1"/>
            <a:r>
              <a:rPr lang="en-US" sz="1400" dirty="0"/>
              <a:t>Ryoichi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Control room coordinator</a:t>
            </a:r>
          </a:p>
          <a:p>
            <a:pPr lvl="1"/>
            <a:r>
              <a:rPr lang="en-US" sz="1400" dirty="0"/>
              <a:t>Supervise infra and software.</a:t>
            </a:r>
          </a:p>
          <a:p>
            <a:pPr lvl="1"/>
            <a:r>
              <a:rPr lang="en-US" sz="1400" dirty="0"/>
              <a:t>Supervise high-level integrations of subsystems.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=&gt; Marc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78644-7165-3B4D-8322-06D8A5F26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Run coordinator?</a:t>
            </a:r>
          </a:p>
          <a:p>
            <a:pPr lvl="1"/>
            <a:r>
              <a:rPr lang="en-US" sz="1400" dirty="0"/>
              <a:t>Day-to-day coordination, especially between an intervention and beam time, i.e., "chasing people".</a:t>
            </a:r>
          </a:p>
          <a:p>
            <a:pPr lvl="1"/>
            <a:r>
              <a:rPr lang="en-US" sz="1400" dirty="0"/>
              <a:t>Run daily meetings.</a:t>
            </a:r>
          </a:p>
          <a:p>
            <a:pPr lvl="1"/>
            <a:r>
              <a:rPr lang="en-US" sz="1400" dirty="0"/>
              <a:t>Could be a short term, 1 week to 1 month.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Alex, Marc, Ryoichi =&gt; </a:t>
            </a:r>
            <a:r>
              <a:rPr lang="en-US" sz="1400" dirty="0" err="1">
                <a:solidFill>
                  <a:srgbClr val="FF0000"/>
                </a:solidFill>
              </a:rPr>
              <a:t>Ciprian</a:t>
            </a:r>
            <a:r>
              <a:rPr lang="en-US" sz="1400" dirty="0">
                <a:solidFill>
                  <a:srgbClr val="FF0000"/>
                </a:solidFill>
              </a:rPr>
              <a:t>? Rotate in AD? BPOD?</a:t>
            </a:r>
          </a:p>
          <a:p>
            <a:r>
              <a:rPr lang="en-US" sz="1400" dirty="0"/>
              <a:t>Shift leader</a:t>
            </a:r>
          </a:p>
          <a:p>
            <a:r>
              <a:rPr lang="en-US" sz="1400" dirty="0">
                <a:solidFill>
                  <a:srgbClr val="FF0000"/>
                </a:solidFill>
              </a:rPr>
              <a:t>"Operator"</a:t>
            </a:r>
          </a:p>
          <a:p>
            <a:pPr lvl="1"/>
            <a:r>
              <a:rPr lang="en-US" sz="1400" dirty="0"/>
              <a:t>Acquiring expertise of subsystems.</a:t>
            </a:r>
          </a:p>
          <a:p>
            <a:pPr lvl="1"/>
            <a:r>
              <a:rPr lang="en-US" sz="1400" dirty="0"/>
              <a:t>Co-develop manuals.</a:t>
            </a:r>
          </a:p>
          <a:p>
            <a:pPr lvl="1"/>
            <a:r>
              <a:rPr lang="en-US" sz="1400" dirty="0"/>
              <a:t>Support beam time.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Alex, Marc, Ryoichi, shift leaders (to some extent), Natalia for NPM =&gt; Enough new shift leaders and operators?</a:t>
            </a:r>
          </a:p>
          <a:p>
            <a:r>
              <a:rPr lang="en-US" sz="1400" dirty="0"/>
              <a:t>System experts</a:t>
            </a:r>
          </a:p>
          <a:p>
            <a:pPr lvl="1"/>
            <a:r>
              <a:rPr lang="en-US" sz="1400" dirty="0"/>
              <a:t>Linac, BD</a:t>
            </a:r>
          </a:p>
          <a:p>
            <a:r>
              <a:rPr lang="en-US" sz="1400" dirty="0"/>
              <a:t>Studier</a:t>
            </a:r>
          </a:p>
          <a:p>
            <a:pPr lvl="1"/>
            <a:r>
              <a:rPr lang="en-US" sz="1400" dirty="0"/>
              <a:t>BP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E0B1A-CDB7-F848-B604-1E41DD5C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466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A4D2-8252-6345-9D9F-5D53DB6B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 status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FF52-4776-F546-8175-0928F76E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81600"/>
          </a:xfrm>
        </p:spPr>
        <p:txBody>
          <a:bodyPr>
            <a:noAutofit/>
          </a:bodyPr>
          <a:lstStyle/>
          <a:p>
            <a:r>
              <a:rPr lang="en-US" sz="2000" dirty="0"/>
              <a:t>Common</a:t>
            </a:r>
          </a:p>
          <a:p>
            <a:pPr lvl="1"/>
            <a:r>
              <a:rPr lang="en-US" sz="1800" dirty="0"/>
              <a:t>All types of diagnostics, except for </a:t>
            </a:r>
            <a:r>
              <a:rPr lang="en-US" sz="1800" dirty="0" err="1"/>
              <a:t>Dpl</a:t>
            </a:r>
            <a:r>
              <a:rPr lang="en-US" sz="1800" dirty="0"/>
              <a:t>, were usable and provided good quality signals for characterizations.</a:t>
            </a:r>
          </a:p>
          <a:p>
            <a:pPr lvl="2"/>
            <a:r>
              <a:rPr lang="en-US" sz="1600" dirty="0"/>
              <a:t>One remaining issue is the discrepancy of the LEBT BCM and commissioning tank FC.</a:t>
            </a:r>
          </a:p>
          <a:p>
            <a:pPr lvl="1"/>
            <a:r>
              <a:rPr lang="en-US" sz="1800" dirty="0"/>
              <a:t>High-level Control part should be cleaned-up.</a:t>
            </a:r>
          </a:p>
          <a:p>
            <a:pPr lvl="1"/>
            <a:r>
              <a:rPr lang="en-US" sz="1800" dirty="0"/>
              <a:t>Need to think how to manage large unarchived data of </a:t>
            </a:r>
            <a:r>
              <a:rPr lang="en-US" sz="1800" dirty="0" err="1"/>
              <a:t>Dpl</a:t>
            </a:r>
            <a:r>
              <a:rPr lang="en-US" sz="1800" dirty="0"/>
              <a:t>, NPM, and EMU.</a:t>
            </a:r>
          </a:p>
          <a:p>
            <a:r>
              <a:rPr lang="en-US" sz="2000" dirty="0"/>
              <a:t>FC</a:t>
            </a:r>
          </a:p>
          <a:p>
            <a:pPr lvl="1"/>
            <a:r>
              <a:rPr lang="en-US" sz="1800" dirty="0"/>
              <a:t>Not far from the operational state.</a:t>
            </a:r>
          </a:p>
          <a:p>
            <a:pPr lvl="1"/>
            <a:r>
              <a:rPr lang="en-US" sz="1800" dirty="0"/>
              <a:t>Implementation of region of interest was not what we wanted.</a:t>
            </a:r>
          </a:p>
          <a:p>
            <a:pPr lvl="1"/>
            <a:r>
              <a:rPr lang="en-US" sz="1800" dirty="0"/>
              <a:t>No PV for the decimated signal.</a:t>
            </a:r>
          </a:p>
          <a:p>
            <a:r>
              <a:rPr lang="en-US" sz="2000" dirty="0"/>
              <a:t>BCM</a:t>
            </a:r>
          </a:p>
          <a:p>
            <a:pPr lvl="1"/>
            <a:r>
              <a:rPr lang="en-US" sz="1800" dirty="0"/>
              <a:t>PVs for processed parameters, such as average and min/max in a region of interest, won't be available for the next phase.</a:t>
            </a:r>
          </a:p>
          <a:p>
            <a:pPr lvl="2"/>
            <a:r>
              <a:rPr lang="en-US" sz="1600" dirty="0"/>
              <a:t>The average </a:t>
            </a:r>
            <a:r>
              <a:rPr lang="en-US" sz="1600" dirty="0" err="1"/>
              <a:t>ISrc</a:t>
            </a:r>
            <a:r>
              <a:rPr lang="en-US" sz="1600" dirty="0"/>
              <a:t> current is by far the most important PV, which tags the </a:t>
            </a:r>
            <a:r>
              <a:rPr lang="en-US" sz="1600" dirty="0" err="1"/>
              <a:t>ISrc</a:t>
            </a:r>
            <a:r>
              <a:rPr lang="en-US" sz="1600" dirty="0"/>
              <a:t> setting. The points of FC and BCM highlight importance of regular communication on user requirements in detail.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0FAE7-3138-5140-8599-0D07DC5A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1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A4D2-8252-6345-9D9F-5D53DB6B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 status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FF52-4776-F546-8175-0928F76E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/>
              <a:t>NPM</a:t>
            </a:r>
          </a:p>
          <a:p>
            <a:pPr lvl="1"/>
            <a:r>
              <a:rPr lang="en-US" sz="1600" dirty="0"/>
              <a:t>Required to be configured tens of times, causing to lose multiple shifts in total.</a:t>
            </a:r>
          </a:p>
          <a:p>
            <a:pPr lvl="1"/>
            <a:r>
              <a:rPr lang="en-US" sz="1600" dirty="0"/>
              <a:t>Should save more PVs related to conversions to physical units.</a:t>
            </a:r>
          </a:p>
          <a:p>
            <a:r>
              <a:rPr lang="en-US" sz="1800" dirty="0"/>
              <a:t>EMU</a:t>
            </a:r>
          </a:p>
          <a:p>
            <a:pPr lvl="1"/>
            <a:r>
              <a:rPr lang="en-US" sz="1600" dirty="0"/>
              <a:t>PV names should be cleaned up.</a:t>
            </a:r>
          </a:p>
          <a:p>
            <a:pPr lvl="1"/>
            <a:r>
              <a:rPr lang="en-US" sz="1600" dirty="0"/>
              <a:t>Timing should be checked.</a:t>
            </a:r>
          </a:p>
          <a:p>
            <a:pPr lvl="1"/>
            <a:r>
              <a:rPr lang="en-US" sz="1600" dirty="0"/>
              <a:t>The whole chain is extremely manual.</a:t>
            </a:r>
          </a:p>
          <a:p>
            <a:pPr lvl="2"/>
            <a:r>
              <a:rPr lang="en-US" sz="1400" dirty="0"/>
              <a:t>One OPI for motor and HV.</a:t>
            </a:r>
          </a:p>
          <a:p>
            <a:pPr lvl="2"/>
            <a:r>
              <a:rPr lang="en-US" sz="1400" dirty="0"/>
              <a:t>Another OPI for setting up a scan and display the raw image.</a:t>
            </a:r>
          </a:p>
          <a:p>
            <a:pPr lvl="2"/>
            <a:r>
              <a:rPr lang="en-US" sz="1400" dirty="0"/>
              <a:t>Save more than 10-20 PVs via a </a:t>
            </a:r>
            <a:r>
              <a:rPr lang="en-US" sz="1400" dirty="0" err="1"/>
              <a:t>jupyter</a:t>
            </a:r>
            <a:r>
              <a:rPr lang="en-US" sz="1400" dirty="0"/>
              <a:t> script.</a:t>
            </a:r>
          </a:p>
          <a:p>
            <a:pPr lvl="2"/>
            <a:r>
              <a:rPr lang="en-US" sz="1400" dirty="0"/>
              <a:t>Another script for post-process.</a:t>
            </a:r>
          </a:p>
          <a:p>
            <a:pPr lvl="1"/>
            <a:r>
              <a:rPr lang="en-US" sz="1600" dirty="0"/>
              <a:t>The OPI has a button to save data to an ascii file, but the region of interest wasn't taken into account for this function.</a:t>
            </a:r>
          </a:p>
          <a:p>
            <a:pPr lvl="2"/>
            <a:r>
              <a:rPr lang="en-US" sz="1400" dirty="0"/>
              <a:t>All data from Catania has this issue.</a:t>
            </a:r>
          </a:p>
          <a:p>
            <a:r>
              <a:rPr lang="en-US" sz="1800" dirty="0" err="1"/>
              <a:t>Dpl</a:t>
            </a:r>
            <a:endParaRPr lang="en-US" sz="1800" dirty="0"/>
          </a:p>
          <a:p>
            <a:pPr lvl="1"/>
            <a:r>
              <a:rPr lang="en-US" sz="1600" dirty="0" err="1"/>
              <a:t>Cyrille</a:t>
            </a:r>
            <a:r>
              <a:rPr lang="en-US" sz="1600" dirty="0"/>
              <a:t> managed to took some data, but the device even didn't have a chance to be used by physicists.</a:t>
            </a:r>
          </a:p>
          <a:p>
            <a:pPr lvl="1"/>
            <a:r>
              <a:rPr lang="en-US" sz="1600" dirty="0"/>
              <a:t>Has a design issue of looking at the RFQ 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0FAE7-3138-5140-8599-0D07DC5A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02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46EF-E7DE-E942-883C-FD255CF6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Example of framework and ownership issue</a:t>
            </a:r>
            <a:br>
              <a:rPr lang="en-US" sz="2800" dirty="0"/>
            </a:br>
            <a:r>
              <a:rPr lang="en-US" sz="2800" dirty="0"/>
              <a:t>- PV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3FB56-7CC8-C94A-9E0A-E64BA609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715000"/>
            <a:ext cx="7848600" cy="845820"/>
          </a:xfrm>
        </p:spPr>
        <p:txBody>
          <a:bodyPr>
            <a:normAutofit/>
          </a:bodyPr>
          <a:lstStyle/>
          <a:p>
            <a:r>
              <a:rPr lang="en-US" sz="2000" dirty="0"/>
              <a:t>Either guideline or horizontal communication seems lacking.</a:t>
            </a:r>
          </a:p>
          <a:p>
            <a:r>
              <a:rPr lang="en-US" sz="2000" dirty="0"/>
              <a:t>Could OP and BP be a stakeholder of high-level PVs?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5D567-95E7-E748-8C7B-652844E7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45F68E-E104-DB4E-9DD2-B3D8BE844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37791"/>
              </p:ext>
            </p:extLst>
          </p:nvPr>
        </p:nvGraphicFramePr>
        <p:xfrm>
          <a:off x="762000" y="1752600"/>
          <a:ext cx="7696200" cy="364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49335029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396123641"/>
                    </a:ext>
                  </a:extLst>
                </a:gridCol>
              </a:tblGrid>
              <a:tr h="202843">
                <a:tc>
                  <a:txBody>
                    <a:bodyPr/>
                    <a:lstStyle/>
                    <a:p>
                      <a:r>
                        <a:rPr lang="en-US" sz="1200" dirty="0"/>
                        <a:t>PVs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92065"/>
                  </a:ext>
                </a:extLst>
              </a:tr>
              <a:tr h="308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ISrc-010:ISS-Magtr: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ForwdPwrS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ISrc-010:ISS-Magtr: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PulsHLvlS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Magnetron forward power when triggered internally for conditioning</a:t>
                      </a:r>
                    </a:p>
                    <a:p>
                      <a:r>
                        <a:rPr lang="en-US" sz="1200" dirty="0"/>
                        <a:t>Magnetron forward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60194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LEBT-010:Vac-VGC-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30000</a:t>
                      </a:r>
                      <a:r>
                        <a:rPr lang="en-US" sz="1200" dirty="0">
                          <a:effectLst/>
                        </a:rPr>
                        <a:t>:PrsR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ISrc-010:Vac-VVMC-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01100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FlwSPS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Vacuum pressure level in Permanent Tank</a:t>
                      </a:r>
                    </a:p>
                    <a:p>
                      <a:r>
                        <a:rPr lang="en-US" sz="1200" dirty="0"/>
                        <a:t>H2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09597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LEBT-010:PBI-FC-001: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AMC31-AOI11-SizeR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LEBT-010:PBI-FC-001: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MCU08-PositionR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Size of region of interest in bits, after decimation</a:t>
                      </a:r>
                    </a:p>
                    <a:p>
                      <a:r>
                        <a:rPr lang="en-US" sz="1200" dirty="0"/>
                        <a:t>Status IN vs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09466"/>
                  </a:ext>
                </a:extLst>
              </a:tr>
              <a:tr h="431363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ISrc-010:PBI-BCM-001: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ISrc-010:PBI-BCM-001: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AI4-ArrayData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ISrc-010:PBI-BCM-001: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AI4-IPCH-RBV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Raw pulse waveform</a:t>
                      </a:r>
                    </a:p>
                    <a:p>
                      <a:r>
                        <a:rPr lang="en-US" sz="1200" dirty="0"/>
                        <a:t>Decimated pulse waveform</a:t>
                      </a:r>
                    </a:p>
                    <a:p>
                      <a:r>
                        <a:rPr lang="en-US" sz="1200" dirty="0"/>
                        <a:t>Integrated charge per pulse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36757"/>
                  </a:ext>
                </a:extLst>
              </a:tr>
              <a:tr h="308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LEBT-010:PBI-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NPM-002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VCAM-COM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LEBT-010:PBI-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NPM-002</a:t>
                      </a:r>
                      <a:r>
                        <a:rPr lang="en-US" sz="1200" dirty="0"/>
                        <a:t>: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VCAM-BSZ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Vertical position from a NPM of Permanent Tank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Vertical RMS size from a NPM of Permanent Tank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58379"/>
                  </a:ext>
                </a:extLst>
              </a:tr>
              <a:tr h="554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LNS-ISRC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-010:PBI-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EMH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-FC: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LEBT-010:PBI-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EMU-002</a:t>
                      </a:r>
                      <a:r>
                        <a:rPr lang="en-US" sz="1200" dirty="0">
                          <a:effectLst/>
                        </a:rPr>
                        <a:t>:Mtr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RBV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LEBT-010:PBI-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EMU-001</a:t>
                      </a:r>
                      <a:r>
                        <a:rPr lang="en-US" sz="1200" dirty="0">
                          <a:effectLst/>
                        </a:rPr>
                        <a:t>:Mtr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RBV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LNS-ISRC</a:t>
                      </a:r>
                      <a:r>
                        <a:rPr lang="en-US" sz="1200" dirty="0">
                          <a:effectLst/>
                        </a:rPr>
                        <a:t>-010:PBI-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EMH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PS.NPTS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Raw pulse waveform from EMUH-FC</a:t>
                      </a:r>
                    </a:p>
                    <a:p>
                      <a:r>
                        <a:rPr lang="en-US" sz="1200" dirty="0"/>
                        <a:t>EMUH motor position</a:t>
                      </a:r>
                    </a:p>
                    <a:p>
                      <a:r>
                        <a:rPr lang="en-US" sz="1200" dirty="0"/>
                        <a:t>EMUV motor position</a:t>
                      </a:r>
                    </a:p>
                    <a:p>
                      <a:r>
                        <a:rPr lang="en-US" sz="1200" dirty="0"/>
                        <a:t>Number of angle scan steps of EMUH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76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7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341-40AF-E240-97D5-2613B8B2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vs user requirement issue</a:t>
            </a:r>
            <a:br>
              <a:rPr lang="en-US" dirty="0"/>
            </a:br>
            <a:r>
              <a:rPr lang="en-US" dirty="0"/>
              <a:t>- Logbook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F71E2-816C-314E-865D-F1966D0E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3EBBB-B6C4-6841-9608-4E15F4FD2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8"/>
          <a:stretch/>
        </p:blipFill>
        <p:spPr>
          <a:xfrm>
            <a:off x="292100" y="1600200"/>
            <a:ext cx="52705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FF91FF-5C4E-7A46-BC2D-34AC73529A3B}"/>
              </a:ext>
            </a:extLst>
          </p:cNvPr>
          <p:cNvSpPr/>
          <p:nvPr/>
        </p:nvSpPr>
        <p:spPr>
          <a:xfrm>
            <a:off x="292100" y="2908300"/>
            <a:ext cx="52705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F804B8-09B0-C64B-9FA2-6A957AEEA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7"/>
          <a:stretch/>
        </p:blipFill>
        <p:spPr>
          <a:xfrm>
            <a:off x="3644900" y="1600200"/>
            <a:ext cx="5270500" cy="215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47F820-42B2-1C42-8B2C-79A7FED39549}"/>
              </a:ext>
            </a:extLst>
          </p:cNvPr>
          <p:cNvSpPr/>
          <p:nvPr/>
        </p:nvSpPr>
        <p:spPr>
          <a:xfrm>
            <a:off x="292100" y="4965700"/>
            <a:ext cx="52705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B5584-8F11-DA4D-8A0E-99F90D3A183D}"/>
              </a:ext>
            </a:extLst>
          </p:cNvPr>
          <p:cNvSpPr/>
          <p:nvPr/>
        </p:nvSpPr>
        <p:spPr>
          <a:xfrm>
            <a:off x="3632200" y="1993900"/>
            <a:ext cx="52705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9AF85-4D2B-984A-A60F-138FCA6AB185}"/>
              </a:ext>
            </a:extLst>
          </p:cNvPr>
          <p:cNvSpPr/>
          <p:nvPr/>
        </p:nvSpPr>
        <p:spPr>
          <a:xfrm>
            <a:off x="3644900" y="2801620"/>
            <a:ext cx="52705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1EC94A-72DC-D440-91A8-5F9A79FD4D61}"/>
              </a:ext>
            </a:extLst>
          </p:cNvPr>
          <p:cNvSpPr txBox="1">
            <a:spLocks/>
          </p:cNvSpPr>
          <p:nvPr/>
        </p:nvSpPr>
        <p:spPr>
          <a:xfrm>
            <a:off x="3752850" y="4144433"/>
            <a:ext cx="5029200" cy="2209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Only OP, </a:t>
            </a:r>
            <a:r>
              <a:rPr lang="en-US" sz="1800" dirty="0" err="1"/>
              <a:t>Cryo</a:t>
            </a:r>
            <a:r>
              <a:rPr lang="en-US" sz="1800" dirty="0"/>
              <a:t>, and TS2 have more than 100 entries, followed by BD with 55 entries.</a:t>
            </a:r>
          </a:p>
          <a:p>
            <a:r>
              <a:rPr lang="en-US" sz="1800" dirty="0"/>
              <a:t>Similar situation with the CSS folder structure.</a:t>
            </a:r>
          </a:p>
          <a:p>
            <a:pPr lvl="1"/>
            <a:r>
              <a:rPr lang="en-US" sz="1800" dirty="0"/>
              <a:t>All OPIs are in the temporary "Non-approved" folder.</a:t>
            </a:r>
          </a:p>
        </p:txBody>
      </p:sp>
    </p:spTree>
    <p:extLst>
      <p:ext uri="{BB962C8B-B14F-4D97-AF65-F5344CB8AC3E}">
        <p14:creationId xmlns:p14="http://schemas.microsoft.com/office/powerpoint/2010/main" val="388042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8CB3-CE04-3245-AB90-11646928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3AB7-714C-CF42-BDF9-7EEEC4E7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After the beam commissioning, I have been going through logs and studies and trying to summarize:</a:t>
            </a:r>
          </a:p>
          <a:p>
            <a:pPr lvl="1"/>
            <a:r>
              <a:rPr lang="en-US" sz="2000" dirty="0"/>
              <a:t>Useful machine info</a:t>
            </a:r>
          </a:p>
          <a:p>
            <a:pPr lvl="1"/>
            <a:r>
              <a:rPr lang="en-US" sz="2000" dirty="0"/>
              <a:t>Machine performance</a:t>
            </a:r>
          </a:p>
          <a:p>
            <a:r>
              <a:rPr lang="en-US" sz="2400" dirty="0"/>
              <a:t>We are still analyzing data too.</a:t>
            </a:r>
          </a:p>
          <a:p>
            <a:r>
              <a:rPr lang="en-US" sz="2400" dirty="0"/>
              <a:t>I try to present these results in another forum but not today.</a:t>
            </a:r>
          </a:p>
          <a:p>
            <a:r>
              <a:rPr lang="en-US" sz="2400" dirty="0"/>
              <a:t>Today's focus is on how we worked and how we can improve. I focus to high-level subjects:</a:t>
            </a:r>
            <a:endParaRPr lang="en-US" sz="1600" dirty="0"/>
          </a:p>
          <a:p>
            <a:pPr lvl="1"/>
            <a:r>
              <a:rPr lang="en-US" sz="2000" dirty="0"/>
              <a:t>Planning</a:t>
            </a:r>
          </a:p>
          <a:p>
            <a:pPr lvl="1"/>
            <a:r>
              <a:rPr lang="en-US" sz="2000" dirty="0"/>
              <a:t>Administrative matters</a:t>
            </a:r>
          </a:p>
          <a:p>
            <a:pPr lvl="1"/>
            <a:r>
              <a:rPr lang="en-US" sz="2000" dirty="0"/>
              <a:t>Organizational matters</a:t>
            </a:r>
          </a:p>
          <a:p>
            <a:pPr lvl="1"/>
            <a:r>
              <a:rPr lang="en-US" sz="2000" dirty="0"/>
              <a:t>...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567C8-FC71-8F4B-8728-0D9B6595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9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341-40AF-E240-97D5-2613B8B2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vs user requirement issue</a:t>
            </a:r>
            <a:br>
              <a:rPr lang="en-US" dirty="0"/>
            </a:br>
            <a:r>
              <a:rPr lang="en-US" dirty="0"/>
              <a:t>- Logbook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F71E2-816C-314E-865D-F1966D0E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1EC94A-72DC-D440-91A8-5F9A79FD4D61}"/>
              </a:ext>
            </a:extLst>
          </p:cNvPr>
          <p:cNvSpPr txBox="1">
            <a:spLocks/>
          </p:cNvSpPr>
          <p:nvPr/>
        </p:nvSpPr>
        <p:spPr>
          <a:xfrm>
            <a:off x="685800" y="5030148"/>
            <a:ext cx="7315200" cy="1523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addition, we can also tag with sections and disciplines.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771802-DEE9-7943-83F2-FD015F9B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1211"/>
            <a:ext cx="8503920" cy="30708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E680C7-7A13-5A4C-99FC-AD2F388E92F8}"/>
              </a:ext>
            </a:extLst>
          </p:cNvPr>
          <p:cNvSpPr/>
          <p:nvPr/>
        </p:nvSpPr>
        <p:spPr>
          <a:xfrm>
            <a:off x="304800" y="3276600"/>
            <a:ext cx="850392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9418-4EB3-9B45-BCC4-348ED748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misc</a:t>
            </a:r>
            <a:r>
              <a:rPr lang="en-US" dirty="0"/>
              <a:t> software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74A2-E6A7-0547-83E2-AB7AA1951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617133"/>
            <a:ext cx="4038600" cy="485986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What I open on the main console when starting the </a:t>
            </a:r>
            <a:r>
              <a:rPr lang="en-US" dirty="0" err="1"/>
              <a:t>ISrc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OPI</a:t>
            </a:r>
          </a:p>
          <a:p>
            <a:pPr lvl="2"/>
            <a:r>
              <a:rPr lang="en-US" dirty="0" err="1"/>
              <a:t>ISrc</a:t>
            </a:r>
            <a:endParaRPr lang="en-US" dirty="0"/>
          </a:p>
          <a:p>
            <a:pPr lvl="2"/>
            <a:r>
              <a:rPr lang="en-US" dirty="0"/>
              <a:t>LEBT</a:t>
            </a:r>
          </a:p>
          <a:p>
            <a:pPr lvl="2"/>
            <a:r>
              <a:rPr lang="en-US" dirty="0"/>
              <a:t>Interlock</a:t>
            </a:r>
          </a:p>
          <a:p>
            <a:pPr lvl="2"/>
            <a:r>
              <a:rPr lang="en-US" dirty="0"/>
              <a:t>BCM</a:t>
            </a:r>
          </a:p>
          <a:p>
            <a:pPr lvl="1"/>
            <a:r>
              <a:rPr lang="en-US" dirty="0"/>
              <a:t>Browser</a:t>
            </a:r>
          </a:p>
          <a:p>
            <a:pPr lvl="2"/>
            <a:r>
              <a:rPr lang="en-US" dirty="0"/>
              <a:t>Magnetron forward power</a:t>
            </a:r>
          </a:p>
          <a:p>
            <a:pPr lvl="2"/>
            <a:r>
              <a:rPr lang="en-US" dirty="0"/>
              <a:t>Magnetron reflected power</a:t>
            </a:r>
          </a:p>
          <a:p>
            <a:pPr lvl="2"/>
            <a:r>
              <a:rPr lang="en-US" dirty="0" err="1"/>
              <a:t>Jupyter</a:t>
            </a:r>
            <a:endParaRPr lang="en-US" dirty="0"/>
          </a:p>
          <a:p>
            <a:pPr lvl="3"/>
            <a:r>
              <a:rPr lang="en-US" dirty="0"/>
              <a:t>PV saver</a:t>
            </a:r>
          </a:p>
          <a:p>
            <a:pPr lvl="3"/>
            <a:r>
              <a:rPr lang="en-US" dirty="0"/>
              <a:t>PV viewer (for current waveforms)</a:t>
            </a:r>
          </a:p>
          <a:p>
            <a:pPr lvl="2"/>
            <a:r>
              <a:rPr lang="en-US" dirty="0"/>
              <a:t>Logbook</a:t>
            </a:r>
          </a:p>
          <a:p>
            <a:pPr lvl="2"/>
            <a:r>
              <a:rPr lang="en-US" dirty="0"/>
              <a:t>Confluence</a:t>
            </a:r>
          </a:p>
          <a:p>
            <a:pPr lvl="1"/>
            <a:r>
              <a:rPr lang="en-US" dirty="0"/>
              <a:t>Remote desktop (almost background)</a:t>
            </a:r>
          </a:p>
          <a:p>
            <a:pPr lvl="2"/>
            <a:r>
              <a:rPr lang="en-US" dirty="0"/>
              <a:t>RGA</a:t>
            </a:r>
          </a:p>
          <a:p>
            <a:r>
              <a:rPr lang="en-US" dirty="0"/>
              <a:t>What I open on another console, because they are too heavy:</a:t>
            </a:r>
          </a:p>
          <a:p>
            <a:pPr lvl="1"/>
            <a:r>
              <a:rPr lang="en-US" dirty="0"/>
              <a:t>OPI</a:t>
            </a:r>
          </a:p>
          <a:p>
            <a:pPr lvl="2"/>
            <a:r>
              <a:rPr lang="en-US" dirty="0"/>
              <a:t>FC</a:t>
            </a:r>
          </a:p>
          <a:p>
            <a:pPr lvl="2"/>
            <a:r>
              <a:rPr lang="en-US" dirty="0"/>
              <a:t>NPM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Save&amp;restore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22DB36-5942-F74A-9FFB-9F238DAC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Issues with 14 Hz</a:t>
            </a:r>
          </a:p>
          <a:p>
            <a:pPr lvl="1"/>
            <a:r>
              <a:rPr lang="en-US" dirty="0"/>
              <a:t>FC OPI too heavy.</a:t>
            </a:r>
          </a:p>
          <a:p>
            <a:pPr lvl="1"/>
            <a:r>
              <a:rPr lang="en-US" dirty="0"/>
              <a:t>Enormous lag in NPM image display.</a:t>
            </a:r>
          </a:p>
          <a:p>
            <a:pPr lvl="1"/>
            <a:r>
              <a:rPr lang="en-US" dirty="0"/>
              <a:t>Need to tackle from both sides of checking the infra and making the signals more efficient.</a:t>
            </a:r>
          </a:p>
          <a:p>
            <a:r>
              <a:rPr lang="en-US" dirty="0"/>
              <a:t>Each OPI window is too large.</a:t>
            </a:r>
          </a:p>
          <a:p>
            <a:pPr lvl="1"/>
            <a:r>
              <a:rPr lang="en-US" dirty="0"/>
              <a:t>Lack of communication and approval process between the user and developer.</a:t>
            </a:r>
          </a:p>
          <a:p>
            <a:r>
              <a:rPr lang="en-US" dirty="0"/>
              <a:t>This demonstrates we need some clean-ups of "platforms" and also somewhat formulated training.</a:t>
            </a:r>
          </a:p>
          <a:p>
            <a:r>
              <a:rPr lang="en-US" dirty="0" err="1"/>
              <a:t>Save&amp;restore</a:t>
            </a:r>
            <a:endParaRPr lang="en-US" dirty="0"/>
          </a:p>
          <a:p>
            <a:pPr lvl="1"/>
            <a:r>
              <a:rPr lang="en-US" dirty="0"/>
              <a:t>Too heavy to use on the main console.</a:t>
            </a:r>
          </a:p>
          <a:p>
            <a:pPr lvl="1"/>
            <a:r>
              <a:rPr lang="en-US" dirty="0"/>
              <a:t>CSS "perspective" very confusing and caused a lot of wasted time.</a:t>
            </a:r>
          </a:p>
          <a:p>
            <a:pPr lvl="1"/>
            <a:r>
              <a:rPr lang="en-US" dirty="0"/>
              <a:t>Structure was hard to understand (simply due to my lack of knowledge of git?)</a:t>
            </a:r>
          </a:p>
          <a:p>
            <a:pPr lvl="1"/>
            <a:r>
              <a:rPr lang="en-US" dirty="0"/>
              <a:t>Like logbook, this was also temporary. We need to come back the requirements.</a:t>
            </a:r>
          </a:p>
          <a:p>
            <a:pPr lvl="1"/>
            <a:r>
              <a:rPr lang="en-US" dirty="0"/>
              <a:t>I propose to use it as a part of handing-over process and thus to introduce some administrative control.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5F35A-629E-114B-B078-8F8C8824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92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095E-CD2B-8B49-870E-D0F5E54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and discipline in LCR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4FCD9-68D1-1744-94CE-635E9012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/>
          </a:bodyPr>
          <a:lstStyle/>
          <a:p>
            <a:r>
              <a:rPr lang="en-US" sz="1800" dirty="0"/>
              <a:t>The room was dusty, toilets were not often clean, and there was a report on smell.</a:t>
            </a:r>
          </a:p>
          <a:p>
            <a:r>
              <a:rPr lang="en-US" sz="1800" dirty="0"/>
              <a:t>It happened several times that a work affecting the machine, controls, and or control room is conducted with no communication to LCR.</a:t>
            </a:r>
          </a:p>
          <a:p>
            <a:r>
              <a:rPr lang="en-US" sz="1800" dirty="0"/>
              <a:t>Having no children, I enjoyed to feel like being a "father" and cleaning a dozen cups everyday.</a:t>
            </a:r>
          </a:p>
          <a:p>
            <a:r>
              <a:rPr lang="en-US" sz="1800" dirty="0"/>
              <a:t>It happened many many times that people left a console with an active session and windows open. There was once an unattended terminal logged into an IOC.</a:t>
            </a:r>
          </a:p>
          <a:p>
            <a:pPr lvl="1"/>
            <a:r>
              <a:rPr lang="en-US" sz="1600" dirty="0"/>
              <a:t>BD console is the champion for this.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Should we introduce a training for accessing the control room?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266AD-9B64-934D-94F4-1F565BE2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EFA5F-60ED-114A-944E-0541CC925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5" b="15100"/>
          <a:stretch/>
        </p:blipFill>
        <p:spPr>
          <a:xfrm>
            <a:off x="2514600" y="449580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FA75-A241-5141-B16C-FD8240EF9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720975"/>
            <a:ext cx="8534400" cy="147002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Obsolete</a:t>
            </a:r>
          </a:p>
        </p:txBody>
      </p:sp>
    </p:spTree>
    <p:extLst>
      <p:ext uri="{BB962C8B-B14F-4D97-AF65-F5344CB8AC3E}">
        <p14:creationId xmlns:p14="http://schemas.microsoft.com/office/powerpoint/2010/main" val="116367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673E-CB05-2540-B887-ABCDE2F1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ISrc</a:t>
            </a:r>
            <a:r>
              <a:rPr lang="en-US" dirty="0"/>
              <a:t> and LEBT subsystems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00C58-56AC-ED4E-A528-1891ACCDF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Solenoids</a:t>
            </a:r>
          </a:p>
          <a:p>
            <a:pPr lvl="1"/>
            <a:r>
              <a:rPr lang="en-US" dirty="0"/>
              <a:t>Indication or larger tilt and false nonlinearity in field vs current reality. And, no follow-up and no mentioning on this in any reviews.</a:t>
            </a:r>
          </a:p>
          <a:p>
            <a:pPr lvl="1"/>
            <a:r>
              <a:rPr lang="en-US" dirty="0"/>
              <a:t>Solenoid polarities were not defined (thus not known). We did field measurements and found </a:t>
            </a:r>
            <a:r>
              <a:rPr lang="en-US" dirty="0" err="1"/>
              <a:t>Bz</a:t>
            </a:r>
            <a:r>
              <a:rPr lang="en-US" dirty="0"/>
              <a:t> &lt; 0, which were later verified with beam based measurement.</a:t>
            </a:r>
          </a:p>
          <a:p>
            <a:r>
              <a:rPr lang="en-US" dirty="0"/>
              <a:t>Steerers</a:t>
            </a:r>
          </a:p>
          <a:p>
            <a:pPr lvl="1"/>
            <a:r>
              <a:rPr lang="en-US" dirty="0"/>
              <a:t>Measurement only at the highest current.</a:t>
            </a:r>
          </a:p>
          <a:p>
            <a:pPr lvl="1"/>
            <a:r>
              <a:rPr lang="en-US" dirty="0"/>
              <a:t>Bipolar power supply not reliable.</a:t>
            </a:r>
          </a:p>
          <a:p>
            <a:pPr lvl="1"/>
            <a:r>
              <a:rPr lang="en-US" dirty="0"/>
              <a:t>Response was so slow to prevent scanning.</a:t>
            </a:r>
          </a:p>
          <a:p>
            <a:r>
              <a:rPr lang="en-US" dirty="0"/>
              <a:t>Iris: We never managed to make it work.</a:t>
            </a:r>
          </a:p>
          <a:p>
            <a:r>
              <a:rPr lang="en-US" dirty="0"/>
              <a:t>LEBT </a:t>
            </a:r>
            <a:r>
              <a:rPr lang="en-US" dirty="0" err="1"/>
              <a:t>repeller</a:t>
            </a:r>
            <a:r>
              <a:rPr lang="en-US" dirty="0"/>
              <a:t>: It was available only in Sept, 2018. Due to focuses on short-terms we didn't fixed it but later realized its importance for the LEBT output current measurement with a BCM.</a:t>
            </a:r>
          </a:p>
          <a:p>
            <a:pPr lvl="1"/>
            <a:r>
              <a:rPr lang="en-US" dirty="0"/>
              <a:t>This was the only major regret in terms of coordination.</a:t>
            </a:r>
          </a:p>
          <a:p>
            <a:r>
              <a:rPr lang="en-US" dirty="0"/>
              <a:t>Initial divergence error</a:t>
            </a:r>
          </a:p>
          <a:p>
            <a:r>
              <a:rPr lang="en-US" dirty="0"/>
              <a:t>Not clear whether we can use the permanent tank diagnostics in the next phase, due the layout issue.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0CF2D-7E5E-BA45-9BA5-8F662980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85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348519-D03B-AD40-9A96-05B0D498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categories for </a:t>
            </a:r>
            <a:r>
              <a:rPr lang="en-US" dirty="0" err="1"/>
              <a:t>ISrc</a:t>
            </a:r>
            <a:r>
              <a:rPr lang="en-US" dirty="0"/>
              <a:t>-LEBT lessons learned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2586B1-D0A8-A64D-8A0E-88986E9A4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512127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Status and issues (technical), applies to</a:t>
            </a:r>
          </a:p>
          <a:p>
            <a:pPr lvl="1"/>
            <a:r>
              <a:rPr lang="en-US" dirty="0"/>
              <a:t>Subsystems</a:t>
            </a:r>
          </a:p>
          <a:p>
            <a:pPr lvl="1"/>
            <a:r>
              <a:rPr lang="en-US" dirty="0"/>
              <a:t>Integrations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Performance (beam physics)</a:t>
            </a:r>
          </a:p>
          <a:p>
            <a:pPr lvl="1"/>
            <a:r>
              <a:rPr lang="en-US" dirty="0"/>
              <a:t>Operation and control room (environment)</a:t>
            </a:r>
          </a:p>
          <a:p>
            <a:r>
              <a:rPr lang="en-US" dirty="0"/>
              <a:t>Preparations and executions (technical), applies to</a:t>
            </a:r>
          </a:p>
          <a:p>
            <a:pPr lvl="1"/>
            <a:r>
              <a:rPr lang="en-US" dirty="0"/>
              <a:t>Subsystems</a:t>
            </a:r>
          </a:p>
          <a:p>
            <a:pPr lvl="1"/>
            <a:r>
              <a:rPr lang="en-US" dirty="0"/>
              <a:t>Integrations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Performance (beam physics)</a:t>
            </a:r>
          </a:p>
          <a:p>
            <a:pPr lvl="1"/>
            <a:r>
              <a:rPr lang="en-US" dirty="0"/>
              <a:t>Operation and control room (environment)</a:t>
            </a:r>
          </a:p>
          <a:p>
            <a:r>
              <a:rPr lang="en-US" dirty="0"/>
              <a:t>Interface issues</a:t>
            </a:r>
          </a:p>
          <a:p>
            <a:pPr lvl="1"/>
            <a:r>
              <a:rPr lang="en-US" dirty="0"/>
              <a:t>Whatever issues related to interfaces</a:t>
            </a:r>
          </a:p>
          <a:p>
            <a:r>
              <a:rPr lang="en-US" dirty="0"/>
              <a:t>Planning/coordination</a:t>
            </a:r>
          </a:p>
          <a:p>
            <a:pPr lvl="1"/>
            <a:r>
              <a:rPr lang="en-US" dirty="0"/>
              <a:t>Issues related to the coordination and planning</a:t>
            </a:r>
          </a:p>
          <a:p>
            <a:pPr lvl="1"/>
            <a:r>
              <a:rPr lang="en-US" dirty="0"/>
              <a:t>Meetings</a:t>
            </a:r>
          </a:p>
          <a:p>
            <a:pPr lvl="1"/>
            <a:r>
              <a:rPr lang="en-US" dirty="0"/>
              <a:t>Planner/coordinator should check how their plan/coordination went</a:t>
            </a:r>
          </a:p>
          <a:p>
            <a:r>
              <a:rPr lang="en-US" dirty="0"/>
              <a:t>Administration matters</a:t>
            </a:r>
          </a:p>
          <a:p>
            <a:pPr lvl="1"/>
            <a:r>
              <a:rPr lang="en-US" dirty="0"/>
              <a:t>Paper works (work order, ...)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Handover</a:t>
            </a:r>
          </a:p>
          <a:p>
            <a:pPr lvl="1"/>
            <a:r>
              <a:rPr lang="en-US" dirty="0"/>
              <a:t>Reviews</a:t>
            </a:r>
          </a:p>
          <a:p>
            <a:r>
              <a:rPr lang="en-US" dirty="0"/>
              <a:t>Organizational matters</a:t>
            </a:r>
          </a:p>
          <a:p>
            <a:pPr lvl="1"/>
            <a:r>
              <a:rPr lang="en-US" dirty="0"/>
              <a:t>Resource and manpower</a:t>
            </a:r>
          </a:p>
          <a:p>
            <a:pPr lvl="1"/>
            <a:r>
              <a:rPr lang="en-US" dirty="0"/>
              <a:t>Prioritization</a:t>
            </a:r>
          </a:p>
          <a:p>
            <a:pPr lvl="1"/>
            <a:r>
              <a:rPr lang="en-US" dirty="0"/>
              <a:t>Roles, responsibilities, </a:t>
            </a:r>
            <a:r>
              <a:rPr lang="en-US"/>
              <a:t>and authorities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0CB27-0141-5D4E-87FA-650ED87A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63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CBE6-DBDE-9A46-918E-18848AD8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391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Beam commissioning prerequisites and mandates</a:t>
            </a:r>
            <a:br>
              <a:rPr lang="en-US" sz="2800" dirty="0"/>
            </a:br>
            <a:r>
              <a:rPr lang="en-US" sz="2800" dirty="0"/>
              <a:t>- An idea for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6725-CB8E-0242-8E13-4864C215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Old prerequisites and mandates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All subsystems </a:t>
            </a:r>
            <a:r>
              <a:rPr lang="en-US" sz="2000" dirty="0"/>
              <a:t>are hardware commissioned and handed over to operations before beam commissioning.</a:t>
            </a:r>
          </a:p>
          <a:p>
            <a:pPr lvl="1"/>
            <a:r>
              <a:rPr lang="en-US" sz="2000" dirty="0"/>
              <a:t>Beam commissioning includes verifications of subsystems with beam.</a:t>
            </a:r>
          </a:p>
          <a:p>
            <a:pPr lvl="1"/>
            <a:r>
              <a:rPr lang="en-US" sz="2000" dirty="0"/>
              <a:t>Beam commissioning aims to optimize beam parameters.</a:t>
            </a:r>
          </a:p>
          <a:p>
            <a:pPr lvl="1"/>
            <a:r>
              <a:rPr lang="en-US" sz="2000" dirty="0"/>
              <a:t>Beam commissioning checks operational properties of the machine, e.g., recovery time, stability, and etc.</a:t>
            </a:r>
          </a:p>
          <a:p>
            <a:r>
              <a:rPr lang="en-US" sz="2300" dirty="0"/>
              <a:t>New prerequisites and mandates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Subset of subsystems </a:t>
            </a:r>
            <a:r>
              <a:rPr lang="en-US" sz="2000" dirty="0"/>
              <a:t>are hardware commissioned and handed over to operations before beam commissioning.</a:t>
            </a:r>
          </a:p>
          <a:p>
            <a:pPr lvl="2"/>
            <a:r>
              <a:rPr lang="en-US" sz="1700" dirty="0"/>
              <a:t>The minimum required subset should be agreed among stakeholders.</a:t>
            </a:r>
          </a:p>
          <a:p>
            <a:pPr lvl="2"/>
            <a:r>
              <a:rPr lang="en-US" sz="1700" dirty="0"/>
              <a:t>Hardware commissioning continues in parallel to beam commissioning.</a:t>
            </a:r>
          </a:p>
          <a:p>
            <a:pPr lvl="1"/>
            <a:r>
              <a:rPr lang="en-US" sz="2000" dirty="0"/>
              <a:t>Beam commissioning includes verifications of subsystems with beam.</a:t>
            </a:r>
          </a:p>
          <a:p>
            <a:pPr lvl="1"/>
            <a:r>
              <a:rPr lang="en-US" sz="2000" dirty="0"/>
              <a:t>Beam commissioning aims to optimize beam parameters.</a:t>
            </a:r>
          </a:p>
          <a:p>
            <a:pPr lvl="1"/>
            <a:r>
              <a:rPr lang="en-US" sz="2000" dirty="0"/>
              <a:t>Beam commissioning not only checks operational properties of the machine but </a:t>
            </a:r>
            <a:r>
              <a:rPr lang="en-US" sz="2000" dirty="0">
                <a:solidFill>
                  <a:srgbClr val="FF0000"/>
                </a:solidFill>
              </a:rPr>
              <a:t>includes thorough handing over of subsystems.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7AFDB-C8AF-2843-BCE6-360DA90B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6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744F-864D-BD46-B92B-6E69CBFB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and coordination</a:t>
            </a:r>
            <a:br>
              <a:rPr lang="en-US" dirty="0"/>
            </a:br>
            <a:r>
              <a:rPr lang="en-US" dirty="0"/>
              <a:t>-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FB85-383E-1E4E-B2AF-9FAB38A5A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Dependencies among subsystems and tuning activities were well understood.</a:t>
            </a:r>
          </a:p>
          <a:p>
            <a:pPr lvl="1"/>
            <a:r>
              <a:rPr lang="en-US" sz="2000" dirty="0"/>
              <a:t>This helped </a:t>
            </a:r>
            <a:r>
              <a:rPr lang="en-US" sz="2000" dirty="0" err="1"/>
              <a:t>replanning</a:t>
            </a:r>
            <a:r>
              <a:rPr lang="en-US" sz="2000" dirty="0"/>
              <a:t> while many subsystems were not available.</a:t>
            </a:r>
          </a:p>
          <a:p>
            <a:r>
              <a:rPr lang="en-US" sz="2400" dirty="0"/>
              <a:t>We were very careful to avoid beam induced damages.</a:t>
            </a:r>
          </a:p>
          <a:p>
            <a:r>
              <a:rPr lang="en-US" sz="2400" dirty="0"/>
              <a:t>Participating the test in Catania (Sept 2017) was extremely helpful.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456B9-E3DC-1748-BEA3-DA28A889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3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389E-CC8A-454C-B713-C5DC5C18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coordination</a:t>
            </a:r>
            <a:br>
              <a:rPr lang="en-US" dirty="0"/>
            </a:br>
            <a:r>
              <a:rPr lang="en-US" dirty="0"/>
              <a:t>- What could be improved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FB3D3-195F-BC42-B7E1-9043292F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</p:spPr>
        <p:txBody>
          <a:bodyPr>
            <a:noAutofit/>
          </a:bodyPr>
          <a:lstStyle/>
          <a:p>
            <a:r>
              <a:rPr lang="en-US" sz="2000" dirty="0"/>
              <a:t>Jira plan got behind the reality.</a:t>
            </a:r>
          </a:p>
          <a:p>
            <a:pPr lvl="1"/>
            <a:r>
              <a:rPr lang="en-US" sz="1800" dirty="0"/>
              <a:t>The reality got hard to predict and so separated from the plan.</a:t>
            </a:r>
          </a:p>
          <a:p>
            <a:pPr lvl="1"/>
            <a:r>
              <a:rPr lang="en-US" sz="1800" dirty="0"/>
              <a:t>The plan was too straight-lined and too detailed, and hard to be fixed.</a:t>
            </a:r>
          </a:p>
          <a:p>
            <a:pPr lvl="1"/>
            <a:r>
              <a:rPr lang="en-US" sz="1800" dirty="0"/>
              <a:t>Coordination ended up in a short-term basis.</a:t>
            </a:r>
          </a:p>
          <a:p>
            <a:pPr lvl="1"/>
            <a:r>
              <a:rPr lang="en-US" sz="1800" dirty="0"/>
              <a:t>Too busy for other works.</a:t>
            </a:r>
          </a:p>
          <a:p>
            <a:r>
              <a:rPr lang="en-US" sz="2000" dirty="0"/>
              <a:t>Could have clarified better midterm goals, i.e., "What we're doing now.".</a:t>
            </a:r>
          </a:p>
          <a:p>
            <a:pPr lvl="1"/>
            <a:r>
              <a:rPr lang="en-US" sz="1800" dirty="0" err="1"/>
              <a:t>ISrc+LEBT</a:t>
            </a:r>
            <a:r>
              <a:rPr lang="en-US" sz="1800" dirty="0"/>
              <a:t> is a special and the situation will be clearer in the following phases.</a:t>
            </a:r>
          </a:p>
          <a:p>
            <a:r>
              <a:rPr lang="en-US" sz="2000" dirty="0"/>
              <a:t>Should have spent more effort on supervising preparations of each activity.</a:t>
            </a:r>
          </a:p>
          <a:p>
            <a:pPr lvl="1"/>
            <a:r>
              <a:rPr lang="en-US" sz="1800" dirty="0"/>
              <a:t>Some critical activities, e.g., shielding verification, were well prepared.</a:t>
            </a:r>
          </a:p>
          <a:p>
            <a:r>
              <a:rPr lang="en-US" sz="2000" dirty="0"/>
              <a:t>Should formulate better for transferring expertise and transition to operations, with OP.</a:t>
            </a:r>
          </a:p>
          <a:p>
            <a:r>
              <a:rPr lang="en-US" sz="2000" dirty="0"/>
              <a:t>"Being careful" has limits in protecting components from the beam.</a:t>
            </a:r>
          </a:p>
          <a:p>
            <a:r>
              <a:rPr lang="en-US" sz="2000" dirty="0"/>
              <a:t>Could sort out how to use communication tools: </a:t>
            </a:r>
            <a:r>
              <a:rPr lang="en-US" sz="2000" dirty="0" err="1"/>
              <a:t>jira</a:t>
            </a:r>
            <a:r>
              <a:rPr lang="en-US" sz="2000" dirty="0"/>
              <a:t>, confluence, logbook, meetings, and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D41D-C3C0-4448-B4C0-E78899D1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84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3833-9EB7-E54D-B806-554C5EED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massages for everyone</a:t>
            </a:r>
            <a:br>
              <a:rPr lang="en-US" dirty="0"/>
            </a:br>
            <a:r>
              <a:rPr lang="en-US" dirty="0"/>
              <a:t>-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98B3-C479-2044-B4D3-E26EBA98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 managed most subsystems up and running and sustained beam time for ~2 months.</a:t>
            </a:r>
          </a:p>
          <a:p>
            <a:r>
              <a:rPr lang="en-US" sz="2400" dirty="0"/>
              <a:t>We convinced ourselves that we have enough expertise in house.</a:t>
            </a:r>
          </a:p>
          <a:p>
            <a:r>
              <a:rPr lang="en-US" sz="2400" dirty="0"/>
              <a:t>We could react against "situations", e.g., fixing subsystems.</a:t>
            </a:r>
          </a:p>
          <a:p>
            <a:r>
              <a:rPr lang="en-US" sz="2400" dirty="0"/>
              <a:t>We were not bad at improvising, e.g., developing a script on the fly, adjusting the team.</a:t>
            </a:r>
          </a:p>
          <a:p>
            <a:r>
              <a:rPr lang="en-US" sz="2400" dirty="0"/>
              <a:t>We accumulated a lot of experiences.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EC93-08FF-A947-A72E-A16574A7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43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28FC-5127-7049-8928-9B598155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massages for everyone</a:t>
            </a:r>
            <a:br>
              <a:rPr lang="en-US" dirty="0"/>
            </a:br>
            <a:r>
              <a:rPr lang="en-US" dirty="0"/>
              <a:t>- What could be improved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A688-F28D-604E-AECD-714AC238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dirty="0"/>
              <a:t>We had a lot of situations and made too much improvising.</a:t>
            </a:r>
          </a:p>
          <a:p>
            <a:pPr lvl="1"/>
            <a:r>
              <a:rPr lang="en-US" sz="1800" dirty="0"/>
              <a:t>A lot of room for improvements in terms of preparation (but this is natural).</a:t>
            </a:r>
          </a:p>
          <a:p>
            <a:r>
              <a:rPr lang="en-US" sz="2000" dirty="0"/>
              <a:t>Mismatch in framework (theory) vs reality:</a:t>
            </a:r>
          </a:p>
          <a:p>
            <a:pPr lvl="1"/>
            <a:r>
              <a:rPr lang="en-US" sz="1800" dirty="0"/>
              <a:t>We should have paid much more attention to technical details of the machine during preparation.</a:t>
            </a:r>
          </a:p>
          <a:p>
            <a:pPr lvl="1"/>
            <a:r>
              <a:rPr lang="en-US" sz="1800" dirty="0"/>
              <a:t>Many details were missing or not good enough for "end users" (Beam Physics and Operations). Communication should be improved and they should be involved more during preparations.</a:t>
            </a:r>
          </a:p>
          <a:p>
            <a:r>
              <a:rPr lang="en-US" sz="2000" dirty="0"/>
              <a:t>Too much emphasis on established operations.</a:t>
            </a:r>
          </a:p>
          <a:p>
            <a:pPr lvl="1"/>
            <a:r>
              <a:rPr lang="en-US" sz="1800" dirty="0"/>
              <a:t>We should rather have a strategy to develop an operations team.</a:t>
            </a:r>
          </a:p>
          <a:p>
            <a:pPr lvl="1"/>
            <a:r>
              <a:rPr lang="en-US" sz="1800" dirty="0"/>
              <a:t>We should formulate how to transfer expertise of subsystems (hand-over).</a:t>
            </a:r>
          </a:p>
          <a:p>
            <a:r>
              <a:rPr lang="en-US" sz="2000" dirty="0"/>
              <a:t>As usual difference in opinions between management vs field.</a:t>
            </a:r>
          </a:p>
          <a:p>
            <a:pPr lvl="1"/>
            <a:r>
              <a:rPr lang="en-US" sz="1800" dirty="0"/>
              <a:t>Prioritization</a:t>
            </a:r>
          </a:p>
          <a:p>
            <a:pPr lvl="1"/>
            <a:r>
              <a:rPr lang="en-US" sz="1800" dirty="0"/>
              <a:t>Authorities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9DED6-F3B2-C043-A7DB-458F600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2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491E-EDCC-E345-8648-23B9DA5E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46EE3-E096-B24D-9FCC-A634B7B1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74BB1F-BE80-654D-B467-5D93D8392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11680"/>
              </p:ext>
            </p:extLst>
          </p:nvPr>
        </p:nvGraphicFramePr>
        <p:xfrm>
          <a:off x="533400" y="1600200"/>
          <a:ext cx="7977336" cy="511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661">
                  <a:extLst>
                    <a:ext uri="{9D8B030D-6E8A-4147-A177-3AD203B41FA5}">
                      <a16:colId xmlns:a16="http://schemas.microsoft.com/office/drawing/2014/main" val="4015937762"/>
                    </a:ext>
                  </a:extLst>
                </a:gridCol>
                <a:gridCol w="6566675">
                  <a:extLst>
                    <a:ext uri="{9D8B030D-6E8A-4147-A177-3AD203B41FA5}">
                      <a16:colId xmlns:a16="http://schemas.microsoft.com/office/drawing/2014/main" val="3611540192"/>
                    </a:ext>
                  </a:extLst>
                </a:gridCol>
              </a:tblGrid>
              <a:tr h="365130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97098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2018-09-19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Started beam commissioning and had 1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beam.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78432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2018-10-02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Started the source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repeller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repair and 1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round of EMC grounding work.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92124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2018-11-28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Solenoid 1 power supply damaged (one for Solenoid 2 switched to 1).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30860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2018-12-11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Extracted beam for ~2 min and damaged power supplies of 3 coils.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56820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2018-12-12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Started 2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round of EMC grounding work.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23032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2019-02-08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Effectively started beam commissioning (with only solenoid 1).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84404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2019-03-08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 solenoids became available.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82961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2019-03-19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Started to cover longer hours.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17894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2019-04-05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Chopper became available.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9221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2019-04-25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EMU became available.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33677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2019-04-29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Started the scheduled water pipe works for NC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linac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installation.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20860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2019-06-11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Started the extended period (back to normal hours).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277"/>
                  </a:ext>
                </a:extLst>
              </a:tr>
              <a:tr h="36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2019-07-01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Scheduled to start commissioning tank dismantling.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6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63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25E4-4C7B-9C43-A8E8-958AA6DC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Original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C3D11-1A97-9344-A7DD-9F6579D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44BD2-B632-9641-AA79-ED5294D1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99" t="1" r="6929" b="431"/>
          <a:stretch/>
        </p:blipFill>
        <p:spPr>
          <a:xfrm>
            <a:off x="3921696" y="4149080"/>
            <a:ext cx="4536504" cy="259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197C9-797B-0244-A921-32B6440A3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01"/>
          <a:stretch/>
        </p:blipFill>
        <p:spPr>
          <a:xfrm>
            <a:off x="323516" y="1545580"/>
            <a:ext cx="7200812" cy="260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F11A05-5081-2C4F-B9BB-5043D276048E}"/>
              </a:ext>
            </a:extLst>
          </p:cNvPr>
          <p:cNvSpPr/>
          <p:nvPr/>
        </p:nvSpPr>
        <p:spPr>
          <a:xfrm>
            <a:off x="323516" y="2132856"/>
            <a:ext cx="7196328" cy="17739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66655-916B-2140-9EFC-CB384E62DE3C}"/>
              </a:ext>
            </a:extLst>
          </p:cNvPr>
          <p:cNvSpPr txBox="1"/>
          <p:nvPr/>
        </p:nvSpPr>
        <p:spPr>
          <a:xfrm>
            <a:off x="341843" y="4845059"/>
            <a:ext cx="333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following phases, I change the structure so that the plan can accommodate nested sequence better. </a:t>
            </a:r>
          </a:p>
        </p:txBody>
      </p:sp>
    </p:spTree>
    <p:extLst>
      <p:ext uri="{BB962C8B-B14F-4D97-AF65-F5344CB8AC3E}">
        <p14:creationId xmlns:p14="http://schemas.microsoft.com/office/powerpoint/2010/main" val="175901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A41E-CCAE-1845-9EF2-04AC3115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</a:t>
            </a:r>
            <a:r>
              <a:rPr lang="en-US" u="sng" dirty="0"/>
              <a:t>initial</a:t>
            </a:r>
            <a:r>
              <a:rPr lang="en-US" dirty="0"/>
              <a:t> vs final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0EB46-10FC-0046-9C14-6D34134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315C0-DA00-1447-AB6F-B26578BE4244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342210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0918E92F-67C9-4D46-A18F-6FAE917FEFFA}"/>
              </a:ext>
            </a:extLst>
          </p:cNvPr>
          <p:cNvSpPr txBox="1"/>
          <p:nvPr/>
        </p:nvSpPr>
        <p:spPr>
          <a:xfrm>
            <a:off x="1961127" y="5894682"/>
            <a:ext cx="1086873" cy="68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</a:t>
            </a:r>
          </a:p>
          <a:p>
            <a:pPr algn="ctr"/>
            <a:r>
              <a:rPr lang="en-US" sz="1400" b="1" spc="-1" dirty="0"/>
              <a:t>(</a:t>
            </a:r>
            <a:r>
              <a:rPr lang="en-US" sz="1400" b="1" spc="-1" dirty="0">
                <a:solidFill>
                  <a:srgbClr val="FF0000"/>
                </a:solidFill>
              </a:rPr>
              <a:t>Steerer 1H</a:t>
            </a:r>
            <a:r>
              <a:rPr lang="en-US" sz="1400" b="1" strike="noStrike" spc="-1" dirty="0"/>
              <a:t>)</a:t>
            </a:r>
          </a:p>
          <a:p>
            <a:pPr algn="ctr"/>
            <a:r>
              <a:rPr lang="en-US" sz="1400" b="1" spc="-1" dirty="0"/>
              <a:t>(</a:t>
            </a:r>
            <a:r>
              <a:rPr lang="en-US" sz="1400" b="1" spc="-1" dirty="0">
                <a:solidFill>
                  <a:srgbClr val="FF0000"/>
                </a:solidFill>
              </a:rPr>
              <a:t>Steerer 1V</a:t>
            </a:r>
            <a:r>
              <a:rPr lang="en-US" sz="1400" b="1" spc="-1" dirty="0"/>
              <a:t>)</a:t>
            </a:r>
            <a:endParaRPr lang="en-US" sz="1400" spc="-1" dirty="0"/>
          </a:p>
          <a:p>
            <a:pPr algn="ctr"/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4EAD89E8-268F-874B-B884-4B6AE270EA36}"/>
              </a:ext>
            </a:extLst>
          </p:cNvPr>
          <p:cNvSpPr txBox="1"/>
          <p:nvPr/>
        </p:nvSpPr>
        <p:spPr>
          <a:xfrm>
            <a:off x="3822128" y="566303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FF0000"/>
                </a:solidFill>
              </a:rPr>
              <a:t>Chopper</a:t>
            </a:r>
            <a:endParaRPr lang="en-US" sz="1400" b="0" spc="-1" dirty="0">
              <a:solidFill>
                <a:srgbClr val="FF0000"/>
              </a:solidFill>
            </a:endParaRP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74D87C34-56A9-4B4E-8E8B-5083145AB973}"/>
              </a:ext>
            </a:extLst>
          </p:cNvPr>
          <p:cNvSpPr txBox="1"/>
          <p:nvPr/>
        </p:nvSpPr>
        <p:spPr>
          <a:xfrm>
            <a:off x="5715000" y="5663034"/>
            <a:ext cx="962744" cy="3118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1BEC2B56-E3B7-A140-B73D-4C4375E2AC72}"/>
              </a:ext>
            </a:extLst>
          </p:cNvPr>
          <p:cNvSpPr txBox="1"/>
          <p:nvPr/>
        </p:nvSpPr>
        <p:spPr>
          <a:xfrm>
            <a:off x="5181600" y="5909922"/>
            <a:ext cx="1143000" cy="74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pc="-1" dirty="0">
                <a:solidFill>
                  <a:srgbClr val="000000"/>
                </a:solidFill>
              </a:rPr>
              <a:t>Solenoid 2</a:t>
            </a:r>
            <a:endParaRPr lang="en-US" sz="1400" b="0" spc="-1" dirty="0"/>
          </a:p>
          <a:p>
            <a:pPr algn="ctr"/>
            <a:r>
              <a:rPr lang="en-US" sz="1400" b="1" strike="noStrike" spc="-1" dirty="0"/>
              <a:t>(</a:t>
            </a:r>
            <a:r>
              <a:rPr lang="en-US" sz="1400" b="1" spc="-1" dirty="0">
                <a:solidFill>
                  <a:srgbClr val="FF0000"/>
                </a:solidFill>
              </a:rPr>
              <a:t>Steerer 2H</a:t>
            </a:r>
            <a:r>
              <a:rPr lang="en-US" sz="1400" b="1" strike="noStrike" spc="-1" dirty="0"/>
              <a:t>)</a:t>
            </a:r>
          </a:p>
          <a:p>
            <a:pPr algn="ctr"/>
            <a:r>
              <a:rPr lang="en-US" sz="1400" b="1" spc="-1" dirty="0"/>
              <a:t>(</a:t>
            </a:r>
            <a:r>
              <a:rPr lang="en-US" sz="1400" b="1" spc="-1" dirty="0">
                <a:solidFill>
                  <a:srgbClr val="FF0000"/>
                </a:solidFill>
              </a:rPr>
              <a:t>Steerer 2V</a:t>
            </a:r>
            <a:r>
              <a:rPr lang="en-US" sz="1400" b="1" spc="-1" dirty="0"/>
              <a:t>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C56C3E1A-B25E-9C49-AC5D-F867B3D298EE}"/>
              </a:ext>
            </a:extLst>
          </p:cNvPr>
          <p:cNvSpPr txBox="1"/>
          <p:nvPr/>
        </p:nvSpPr>
        <p:spPr>
          <a:xfrm>
            <a:off x="3429000" y="566303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FF0000"/>
                </a:solidFill>
              </a:rPr>
              <a:t>Iris</a:t>
            </a:r>
            <a:endParaRPr lang="en-US" sz="1400" b="0" spc="-1" dirty="0">
              <a:solidFill>
                <a:srgbClr val="FF0000"/>
              </a:solidFill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F43ADCCF-D3C3-8D44-AB30-144C36CF7E56}"/>
              </a:ext>
            </a:extLst>
          </p:cNvPr>
          <p:cNvSpPr txBox="1"/>
          <p:nvPr/>
        </p:nvSpPr>
        <p:spPr>
          <a:xfrm>
            <a:off x="4315968" y="1752600"/>
            <a:ext cx="865632" cy="140493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EMU (H)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pc="-1" dirty="0">
                <a:solidFill>
                  <a:srgbClr val="FF0000"/>
                </a:solidFill>
              </a:rPr>
              <a:t>EMU (V)</a:t>
            </a:r>
            <a:endParaRPr lang="en-US" sz="1400" b="0" spc="-1" dirty="0">
              <a:solidFill>
                <a:srgbClr val="FF0000"/>
              </a:solidFill>
            </a:endParaRPr>
          </a:p>
          <a:p>
            <a:r>
              <a:rPr lang="en-US" sz="1400" b="1" spc="-1" dirty="0">
                <a:solidFill>
                  <a:srgbClr val="FF0000"/>
                </a:solidFill>
              </a:rPr>
              <a:t>NPM (H)</a:t>
            </a:r>
            <a:endParaRPr lang="en-US" sz="1400" b="0" spc="-1" dirty="0">
              <a:solidFill>
                <a:srgbClr val="FF0000"/>
              </a:solidFill>
            </a:endParaRPr>
          </a:p>
          <a:p>
            <a:r>
              <a:rPr lang="en-US" sz="1400" b="1" spc="-1" dirty="0">
                <a:solidFill>
                  <a:srgbClr val="FF0000"/>
                </a:solidFill>
              </a:rPr>
              <a:t>NPM (V)</a:t>
            </a:r>
            <a:endParaRPr lang="en-US" sz="1400" b="0" spc="-1" dirty="0">
              <a:solidFill>
                <a:srgbClr val="FF0000"/>
              </a:solidFill>
            </a:endParaRPr>
          </a:p>
          <a:p>
            <a:r>
              <a:rPr lang="en-US" sz="1400" b="1" spc="-1" dirty="0" err="1">
                <a:solidFill>
                  <a:srgbClr val="FF0000"/>
                </a:solidFill>
              </a:rPr>
              <a:t>Dpl</a:t>
            </a:r>
            <a:endParaRPr lang="en-US" sz="1400" b="0" spc="-1" dirty="0">
              <a:solidFill>
                <a:srgbClr val="FF0000"/>
              </a:solidFill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B72FCAF-2206-EE4D-8700-41D2F1549B88}"/>
              </a:ext>
            </a:extLst>
          </p:cNvPr>
          <p:cNvSpPr/>
          <p:nvPr/>
        </p:nvSpPr>
        <p:spPr>
          <a:xfrm>
            <a:off x="914400" y="4577010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6A1CEEE-2B7D-8346-A6CE-092A7F9FC8F2}"/>
              </a:ext>
            </a:extLst>
          </p:cNvPr>
          <p:cNvSpPr/>
          <p:nvPr/>
        </p:nvSpPr>
        <p:spPr>
          <a:xfrm>
            <a:off x="2487168" y="4577010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98127AF6-3C37-AB45-BFD4-8BA4A428962A}"/>
              </a:ext>
            </a:extLst>
          </p:cNvPr>
          <p:cNvSpPr/>
          <p:nvPr/>
        </p:nvSpPr>
        <p:spPr>
          <a:xfrm>
            <a:off x="3602736" y="4577010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E7164BE8-39E9-7746-B80F-7E9E1595A176}"/>
              </a:ext>
            </a:extLst>
          </p:cNvPr>
          <p:cNvSpPr/>
          <p:nvPr/>
        </p:nvSpPr>
        <p:spPr>
          <a:xfrm>
            <a:off x="4230368" y="4577010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2E601A1F-288A-0C42-8D60-C88D24AB4AD8}"/>
              </a:ext>
            </a:extLst>
          </p:cNvPr>
          <p:cNvSpPr/>
          <p:nvPr/>
        </p:nvSpPr>
        <p:spPr>
          <a:xfrm>
            <a:off x="5760720" y="4577010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D20D84EB-F5E2-C846-A331-1C99C499B8D9}"/>
              </a:ext>
            </a:extLst>
          </p:cNvPr>
          <p:cNvSpPr/>
          <p:nvPr/>
        </p:nvSpPr>
        <p:spPr>
          <a:xfrm>
            <a:off x="6390368" y="4574898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694FB597-0DED-0B45-BB27-37E85E6F06BF}"/>
              </a:ext>
            </a:extLst>
          </p:cNvPr>
          <p:cNvSpPr txBox="1"/>
          <p:nvPr/>
        </p:nvSpPr>
        <p:spPr>
          <a:xfrm>
            <a:off x="6117336" y="1756074"/>
            <a:ext cx="539496" cy="301446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pc="-1" dirty="0"/>
              <a:t>BCM</a:t>
            </a:r>
            <a:endParaRPr lang="en-US" sz="1400" b="0" strike="noStrike" spc="-1" dirty="0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687EC0A1-D983-D140-848A-5F8813334DDA}"/>
              </a:ext>
            </a:extLst>
          </p:cNvPr>
          <p:cNvSpPr/>
          <p:nvPr/>
        </p:nvSpPr>
        <p:spPr>
          <a:xfrm>
            <a:off x="4770368" y="3157530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A36C8ADB-0011-E74A-B040-0C656BAB7051}"/>
              </a:ext>
            </a:extLst>
          </p:cNvPr>
          <p:cNvSpPr/>
          <p:nvPr/>
        </p:nvSpPr>
        <p:spPr>
          <a:xfrm>
            <a:off x="6390728" y="2057400"/>
            <a:ext cx="0" cy="2468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3AAB867C-FC41-F54A-A849-A3183426A2EC}"/>
              </a:ext>
            </a:extLst>
          </p:cNvPr>
          <p:cNvSpPr/>
          <p:nvPr/>
        </p:nvSpPr>
        <p:spPr>
          <a:xfrm>
            <a:off x="761776" y="2057520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7CA8900A-F5EC-F043-97BE-CA10D82177C9}"/>
              </a:ext>
            </a:extLst>
          </p:cNvPr>
          <p:cNvSpPr/>
          <p:nvPr/>
        </p:nvSpPr>
        <p:spPr>
          <a:xfrm>
            <a:off x="8367904" y="4581570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TextShape 5">
            <a:extLst>
              <a:ext uri="{FF2B5EF4-FFF2-40B4-BE49-F238E27FC236}">
                <a16:creationId xmlns:a16="http://schemas.microsoft.com/office/drawing/2014/main" id="{028A151C-CCC0-4C4B-AA89-6E02DDB36B7B}"/>
              </a:ext>
            </a:extLst>
          </p:cNvPr>
          <p:cNvSpPr txBox="1"/>
          <p:nvPr/>
        </p:nvSpPr>
        <p:spPr>
          <a:xfrm>
            <a:off x="7884368" y="566303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FF0000"/>
                </a:solidFill>
              </a:rPr>
              <a:t>Beam stop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4" name="TextShape 16">
            <a:extLst>
              <a:ext uri="{FF2B5EF4-FFF2-40B4-BE49-F238E27FC236}">
                <a16:creationId xmlns:a16="http://schemas.microsoft.com/office/drawing/2014/main" id="{CE6F1935-9F53-D641-9491-4E0A1CF4C68A}"/>
              </a:ext>
            </a:extLst>
          </p:cNvPr>
          <p:cNvSpPr txBox="1"/>
          <p:nvPr/>
        </p:nvSpPr>
        <p:spPr>
          <a:xfrm>
            <a:off x="7086600" y="1756074"/>
            <a:ext cx="852632" cy="987552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pc="-1" dirty="0">
                <a:solidFill>
                  <a:srgbClr val="FF0000"/>
                </a:solidFill>
              </a:rPr>
              <a:t>EMU (V)</a:t>
            </a:r>
          </a:p>
          <a:p>
            <a:r>
              <a:rPr lang="en-US" sz="1400" b="1" spc="-1" dirty="0">
                <a:solidFill>
                  <a:srgbClr val="FF0000"/>
                </a:solidFill>
              </a:rPr>
              <a:t>NPM (H)</a:t>
            </a:r>
            <a:endParaRPr lang="en-US" sz="1400" b="0" spc="-1" dirty="0">
              <a:solidFill>
                <a:srgbClr val="FF0000"/>
              </a:solidFill>
            </a:endParaRPr>
          </a:p>
          <a:p>
            <a:r>
              <a:rPr lang="en-US" sz="1400" b="1" spc="-1" dirty="0">
                <a:solidFill>
                  <a:srgbClr val="FF0000"/>
                </a:solidFill>
                <a:ea typeface="Droid Sans Fallback"/>
              </a:rPr>
              <a:t>NPM</a:t>
            </a:r>
            <a:r>
              <a:rPr lang="en-US" sz="1400" b="1" spc="-1" dirty="0">
                <a:solidFill>
                  <a:srgbClr val="FF0000"/>
                </a:solidFill>
              </a:rPr>
              <a:t> (V)</a:t>
            </a:r>
            <a:endParaRPr lang="en-US" sz="1400" b="0" spc="-1" dirty="0">
              <a:solidFill>
                <a:srgbClr val="FF0000"/>
              </a:solidFill>
            </a:endParaRPr>
          </a:p>
          <a:p>
            <a:r>
              <a:rPr lang="en-US" sz="1400" b="1" spc="-1" dirty="0"/>
              <a:t>FC</a:t>
            </a:r>
            <a:endParaRPr lang="en-US" sz="1400" b="0" spc="-1" dirty="0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78CAFD-0560-2344-B48D-B91FD2CA61C1}"/>
              </a:ext>
            </a:extLst>
          </p:cNvPr>
          <p:cNvSpPr/>
          <p:nvPr/>
        </p:nvSpPr>
        <p:spPr>
          <a:xfrm>
            <a:off x="7524328" y="2753922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TextShape 15">
            <a:extLst>
              <a:ext uri="{FF2B5EF4-FFF2-40B4-BE49-F238E27FC236}">
                <a16:creationId xmlns:a16="http://schemas.microsoft.com/office/drawing/2014/main" id="{AE20BDF5-670F-2B4D-A55B-937E66241646}"/>
              </a:ext>
            </a:extLst>
          </p:cNvPr>
          <p:cNvSpPr txBox="1"/>
          <p:nvPr/>
        </p:nvSpPr>
        <p:spPr>
          <a:xfrm>
            <a:off x="457200" y="1752600"/>
            <a:ext cx="620592" cy="30492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pc="-1" dirty="0"/>
              <a:t>ACCT</a:t>
            </a:r>
            <a:endParaRPr lang="en-US" sz="1400" b="0" strike="noStrike" spc="-1" dirty="0"/>
          </a:p>
        </p:txBody>
      </p:sp>
      <p:sp>
        <p:nvSpPr>
          <p:cNvPr id="27" name="TextShape 2">
            <a:extLst>
              <a:ext uri="{FF2B5EF4-FFF2-40B4-BE49-F238E27FC236}">
                <a16:creationId xmlns:a16="http://schemas.microsoft.com/office/drawing/2014/main" id="{D7743DE5-F47B-2042-9BEA-A9C2D2DCC9AE}"/>
              </a:ext>
            </a:extLst>
          </p:cNvPr>
          <p:cNvSpPr txBox="1"/>
          <p:nvPr/>
        </p:nvSpPr>
        <p:spPr>
          <a:xfrm>
            <a:off x="228600" y="5663034"/>
            <a:ext cx="884312" cy="49748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1" spc="-1" dirty="0">
              <a:solidFill>
                <a:srgbClr val="00000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Chamber</a:t>
            </a:r>
            <a:endParaRPr lang="en-US" sz="1400" b="0" strike="noStrike" spc="-1" dirty="0"/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99C3F7D1-C434-E747-BFDA-2306F54DAD2A}"/>
              </a:ext>
            </a:extLst>
          </p:cNvPr>
          <p:cNvSpPr/>
          <p:nvPr/>
        </p:nvSpPr>
        <p:spPr>
          <a:xfrm>
            <a:off x="1088136" y="4574898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TextShape 2">
            <a:extLst>
              <a:ext uri="{FF2B5EF4-FFF2-40B4-BE49-F238E27FC236}">
                <a16:creationId xmlns:a16="http://schemas.microsoft.com/office/drawing/2014/main" id="{02722FAE-BCE0-E04E-A5CB-4DE83001827C}"/>
              </a:ext>
            </a:extLst>
          </p:cNvPr>
          <p:cNvSpPr txBox="1"/>
          <p:nvPr/>
        </p:nvSpPr>
        <p:spPr>
          <a:xfrm>
            <a:off x="956617" y="5663034"/>
            <a:ext cx="795983" cy="51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1" spc="-1" dirty="0"/>
          </a:p>
          <a:p>
            <a:r>
              <a:rPr lang="en-US" sz="1400" b="1" spc="-1" dirty="0" err="1"/>
              <a:t>Repeller</a:t>
            </a:r>
            <a:endParaRPr lang="en-US" sz="1400" b="1" strike="noStrike" spc="-1" dirty="0"/>
          </a:p>
        </p:txBody>
      </p:sp>
      <p:sp>
        <p:nvSpPr>
          <p:cNvPr id="30" name="TextShape 2">
            <a:extLst>
              <a:ext uri="{FF2B5EF4-FFF2-40B4-BE49-F238E27FC236}">
                <a16:creationId xmlns:a16="http://schemas.microsoft.com/office/drawing/2014/main" id="{05E328DC-0347-074C-8108-074B1AB0A457}"/>
              </a:ext>
            </a:extLst>
          </p:cNvPr>
          <p:cNvSpPr txBox="1"/>
          <p:nvPr/>
        </p:nvSpPr>
        <p:spPr>
          <a:xfrm>
            <a:off x="6492240" y="5663033"/>
            <a:ext cx="795983" cy="4974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1" spc="-1" dirty="0"/>
          </a:p>
          <a:p>
            <a:r>
              <a:rPr lang="en-US" sz="1400" b="1" spc="-1" dirty="0" err="1"/>
              <a:t>Repeller</a:t>
            </a:r>
            <a:endParaRPr lang="en-US" sz="1400" b="1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37D1F66A-DEA2-8643-BBAA-DEF4CB5A46AB}"/>
              </a:ext>
            </a:extLst>
          </p:cNvPr>
          <p:cNvSpPr txBox="1"/>
          <p:nvPr/>
        </p:nvSpPr>
        <p:spPr>
          <a:xfrm>
            <a:off x="1371600" y="5663034"/>
            <a:ext cx="10668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N</a:t>
            </a:r>
            <a:r>
              <a:rPr lang="en-US" sz="1400" b="1" strike="noStrike" spc="-1" baseline="-25000" dirty="0"/>
              <a:t>2</a:t>
            </a:r>
            <a:r>
              <a:rPr lang="en-US" sz="1400" b="1" strike="noStrike" spc="-1" dirty="0"/>
              <a:t> injection</a:t>
            </a:r>
            <a:endParaRPr lang="en-US" sz="1400" b="0" strike="noStrike" spc="-1" dirty="0"/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380981ED-F47C-B64C-88B4-9A2019628ABB}"/>
              </a:ext>
            </a:extLst>
          </p:cNvPr>
          <p:cNvSpPr/>
          <p:nvPr/>
        </p:nvSpPr>
        <p:spPr>
          <a:xfrm>
            <a:off x="1981200" y="4574898"/>
            <a:ext cx="0" cy="1143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14">
            <a:extLst>
              <a:ext uri="{FF2B5EF4-FFF2-40B4-BE49-F238E27FC236}">
                <a16:creationId xmlns:a16="http://schemas.microsoft.com/office/drawing/2014/main" id="{84957559-F8F7-E34B-B950-853251E8C1EA}"/>
              </a:ext>
            </a:extLst>
          </p:cNvPr>
          <p:cNvSpPr/>
          <p:nvPr/>
        </p:nvSpPr>
        <p:spPr>
          <a:xfrm>
            <a:off x="6629400" y="4574898"/>
            <a:ext cx="0" cy="1325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TextShape 2">
            <a:extLst>
              <a:ext uri="{FF2B5EF4-FFF2-40B4-BE49-F238E27FC236}">
                <a16:creationId xmlns:a16="http://schemas.microsoft.com/office/drawing/2014/main" id="{5EB60135-D1B8-A547-88AA-AFE10F31307B}"/>
              </a:ext>
            </a:extLst>
          </p:cNvPr>
          <p:cNvSpPr txBox="1"/>
          <p:nvPr/>
        </p:nvSpPr>
        <p:spPr>
          <a:xfrm>
            <a:off x="475488" y="5658810"/>
            <a:ext cx="39928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HV</a:t>
            </a: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D4748A7A-A9CA-A044-A2BD-E67225BB4F62}"/>
              </a:ext>
            </a:extLst>
          </p:cNvPr>
          <p:cNvSpPr/>
          <p:nvPr/>
        </p:nvSpPr>
        <p:spPr>
          <a:xfrm>
            <a:off x="685800" y="5489298"/>
            <a:ext cx="0" cy="1828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4423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24164</TotalTime>
  <Words>2832</Words>
  <Application>Microsoft Macintosh PowerPoint</Application>
  <PresentationFormat>On-screen Show (4:3)</PresentationFormat>
  <Paragraphs>407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Droid Sans Fallback</vt:lpstr>
      <vt:lpstr>Arial</vt:lpstr>
      <vt:lpstr>Calibri</vt:lpstr>
      <vt:lpstr>Office Theme</vt:lpstr>
      <vt:lpstr>Overall ISrc and LEBT Beam Commissioning Experiences</vt:lpstr>
      <vt:lpstr>Disclaimers</vt:lpstr>
      <vt:lpstr>Planning and coordination - Positives</vt:lpstr>
      <vt:lpstr>Planning and coordination - What could be improved</vt:lpstr>
      <vt:lpstr>Main massages for everyone - Positives</vt:lpstr>
      <vt:lpstr>Main massages for everyone - What could be improved</vt:lpstr>
      <vt:lpstr>Timeline</vt:lpstr>
      <vt:lpstr>Original plan</vt:lpstr>
      <vt:lpstr>Planning: initial vs final configurations</vt:lpstr>
      <vt:lpstr>Planning: initial vs final configurations</vt:lpstr>
      <vt:lpstr>Hindsight views during the start-up</vt:lpstr>
      <vt:lpstr>Technical issues and reviews</vt:lpstr>
      <vt:lpstr>Hand-over and subsystems states</vt:lpstr>
      <vt:lpstr>Manpower</vt:lpstr>
      <vt:lpstr>Trying to map functions to roles. - Should we modify the structure a little?</vt:lpstr>
      <vt:lpstr>Diagnostics status (1)</vt:lpstr>
      <vt:lpstr>Diagnostics status (2)</vt:lpstr>
      <vt:lpstr>Example of framework and ownership issue - PV names</vt:lpstr>
      <vt:lpstr>Framework vs user requirement issue - Logbook</vt:lpstr>
      <vt:lpstr>Framework vs user requirement issue - Logbook (2)</vt:lpstr>
      <vt:lpstr>Other misc software issues</vt:lpstr>
      <vt:lpstr>Environment and discipline in LCR</vt:lpstr>
      <vt:lpstr>Obsolete</vt:lpstr>
      <vt:lpstr>ISrc and LEBT subsystems</vt:lpstr>
      <vt:lpstr>Tentative categories for ISrc-LEBT lessons learned</vt:lpstr>
      <vt:lpstr>Beam commissioning prerequisites and mandates - An idea for revisions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Ryoichi Miyamoto</dc:creator>
  <cp:lastModifiedBy>Microsoft Office User</cp:lastModifiedBy>
  <cp:revision>477</cp:revision>
  <dcterms:created xsi:type="dcterms:W3CDTF">2018-10-18T16:02:32Z</dcterms:created>
  <dcterms:modified xsi:type="dcterms:W3CDTF">2019-08-28T06:52:45Z</dcterms:modified>
</cp:coreProperties>
</file>