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437" r:id="rId3"/>
    <p:sldId id="449" r:id="rId4"/>
    <p:sldId id="438" r:id="rId5"/>
    <p:sldId id="426" r:id="rId6"/>
    <p:sldId id="440" r:id="rId7"/>
    <p:sldId id="427" r:id="rId8"/>
    <p:sldId id="443" r:id="rId9"/>
    <p:sldId id="444" r:id="rId10"/>
    <p:sldId id="445" r:id="rId11"/>
    <p:sldId id="446" r:id="rId12"/>
    <p:sldId id="447" r:id="rId13"/>
    <p:sldId id="448" r:id="rId14"/>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eed Haghtalab" initials="SH" lastIdx="2" clrIdx="0">
    <p:extLst>
      <p:ext uri="{19B8F6BF-5375-455C-9EA6-DF929625EA0E}">
        <p15:presenceInfo xmlns:p15="http://schemas.microsoft.com/office/powerpoint/2012/main" userId="S-1-5-21-1853637497-491971987-2917381224-136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73837" autoAdjust="0"/>
  </p:normalViewPr>
  <p:slideViewPr>
    <p:cSldViewPr>
      <p:cViewPr varScale="1">
        <p:scale>
          <a:sx n="85" d="100"/>
          <a:sy n="85" d="100"/>
        </p:scale>
        <p:origin x="2406"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2019-08-27</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err="1" smtClean="0"/>
              <a:t>sada</a:t>
            </a:r>
            <a:endParaRPr lang="en-US" sz="1000" dirty="0"/>
          </a:p>
        </p:txBody>
      </p:sp>
      <p:sp>
        <p:nvSpPr>
          <p:cNvPr id="4" name="Slide Number Placeholder 3"/>
          <p:cNvSpPr>
            <a:spLocks noGrp="1"/>
          </p:cNvSpPr>
          <p:nvPr>
            <p:ph type="sldNum" sz="quarter" idx="10"/>
          </p:nvPr>
        </p:nvSpPr>
        <p:spPr/>
        <p:txBody>
          <a:bodyPr/>
          <a:lstStyle/>
          <a:p>
            <a:fld id="{161A53A7-64CD-4D0E-AAE8-1AC9C79D7085}" type="slidenum">
              <a:rPr lang="sv-SE" smtClean="0"/>
              <a:t>1</a:t>
            </a:fld>
            <a:endParaRPr lang="sv-SE" dirty="0"/>
          </a:p>
        </p:txBody>
      </p:sp>
    </p:spTree>
    <p:extLst>
      <p:ext uri="{BB962C8B-B14F-4D97-AF65-F5344CB8AC3E}">
        <p14:creationId xmlns:p14="http://schemas.microsoft.com/office/powerpoint/2010/main" val="3498998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11</a:t>
            </a:fld>
            <a:endParaRPr lang="sv-SE" dirty="0"/>
          </a:p>
        </p:txBody>
      </p:sp>
    </p:spTree>
    <p:extLst>
      <p:ext uri="{BB962C8B-B14F-4D97-AF65-F5344CB8AC3E}">
        <p14:creationId xmlns:p14="http://schemas.microsoft.com/office/powerpoint/2010/main" val="3080147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2</a:t>
            </a:fld>
            <a:endParaRPr lang="sv-SE" dirty="0"/>
          </a:p>
        </p:txBody>
      </p:sp>
    </p:spTree>
    <p:extLst>
      <p:ext uri="{BB962C8B-B14F-4D97-AF65-F5344CB8AC3E}">
        <p14:creationId xmlns:p14="http://schemas.microsoft.com/office/powerpoint/2010/main" val="2365899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3</a:t>
            </a:fld>
            <a:endParaRPr lang="sv-SE" dirty="0"/>
          </a:p>
        </p:txBody>
      </p:sp>
    </p:spTree>
    <p:extLst>
      <p:ext uri="{BB962C8B-B14F-4D97-AF65-F5344CB8AC3E}">
        <p14:creationId xmlns:p14="http://schemas.microsoft.com/office/powerpoint/2010/main" val="214001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76727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r>
              <a:rPr lang="en-GB" dirty="0" err="1" smtClean="0"/>
              <a:t>Isrc</a:t>
            </a:r>
            <a:r>
              <a:rPr lang="en-GB" dirty="0" smtClean="0"/>
              <a:t> controls delivered as a consistent and tested unit</a:t>
            </a:r>
            <a:r>
              <a:rPr lang="en-GB" baseline="0" dirty="0" smtClean="0"/>
              <a:t> as we sometimes say … but it was working in Catania ...</a:t>
            </a:r>
          </a:p>
          <a:p>
            <a:r>
              <a:rPr lang="en-GB" baseline="0" dirty="0" smtClean="0"/>
              <a:t>- There was a very good collaboration between us and in-kind. They were open to help us and answer our questions regarding iris and emu even though it was a long time since they were working on it and they couldn’t remember the details exactly.</a:t>
            </a:r>
          </a:p>
          <a:p>
            <a:r>
              <a:rPr lang="en-GB" dirty="0" smtClean="0"/>
              <a:t>- Many of the current ICS standards</a:t>
            </a:r>
            <a:r>
              <a:rPr lang="en-GB" baseline="0" dirty="0" smtClean="0"/>
              <a:t> that we have now were not exist at the time of the </a:t>
            </a:r>
            <a:r>
              <a:rPr lang="en-GB" baseline="0" dirty="0" err="1" smtClean="0"/>
              <a:t>isrc</a:t>
            </a:r>
            <a:r>
              <a:rPr lang="en-GB" baseline="0" dirty="0" smtClean="0"/>
              <a:t> controls in-kind contract. This is obvious from the changes we saw in previous slides.</a:t>
            </a:r>
          </a:p>
          <a:p>
            <a:pPr marL="171450" indent="-171450" rtl="0">
              <a:buFontTx/>
              <a:buChar char="-"/>
            </a:pPr>
            <a:r>
              <a:rPr lang="en-GB" dirty="0" smtClean="0"/>
              <a:t>We didn’t</a:t>
            </a:r>
            <a:r>
              <a:rPr lang="en-GB" baseline="0" dirty="0" smtClean="0"/>
              <a:t> perform FAT and SAT completely. Due to unavailability of infrastructure in first few months and the configuration change afterwards.</a:t>
            </a:r>
          </a:p>
          <a:p>
            <a:pPr marL="171450" indent="-171450" rtl="0">
              <a:buFontTx/>
              <a:buChar char="-"/>
            </a:pPr>
            <a:r>
              <a:rPr lang="en-GB" baseline="0" dirty="0" smtClean="0"/>
              <a:t>Many documents were missing from in-kind side. This includes not only chess, but confluence etc. For example for EMU development, we would have a much easier job if the configuration and version numbering of EPICS modules were documented in Catania.</a:t>
            </a: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6</a:t>
            </a:fld>
            <a:endParaRPr lang="sv-SE" dirty="0"/>
          </a:p>
        </p:txBody>
      </p:sp>
    </p:spTree>
    <p:extLst>
      <p:ext uri="{BB962C8B-B14F-4D97-AF65-F5344CB8AC3E}">
        <p14:creationId xmlns:p14="http://schemas.microsoft.com/office/powerpoint/2010/main" val="1920398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Installation and commissioning team was a </a:t>
            </a:r>
            <a:r>
              <a:rPr lang="en-GB" dirty="0" smtClean="0"/>
              <a:t>very good </a:t>
            </a:r>
            <a:r>
              <a:rPr lang="en-GB" dirty="0" smtClean="0"/>
              <a:t>initiative in </a:t>
            </a:r>
            <a:r>
              <a:rPr lang="en-GB" dirty="0" err="1" smtClean="0"/>
              <a:t>hwi</a:t>
            </a:r>
            <a:r>
              <a:rPr lang="en-GB" dirty="0" smtClean="0"/>
              <a:t> team. During the </a:t>
            </a:r>
            <a:r>
              <a:rPr lang="en-GB" dirty="0" err="1" smtClean="0"/>
              <a:t>isrc</a:t>
            </a:r>
            <a:r>
              <a:rPr lang="en-GB" baseline="0" dirty="0" smtClean="0"/>
              <a:t> commissioning, we realized that control support during commissioning is not a one-man job but it requires a team. We still have one person as integration coordinator per section but a group of people as installation and commissioning team are supporting him.</a:t>
            </a:r>
          </a:p>
          <a:p>
            <a:pPr marL="171450" indent="-171450">
              <a:buFontTx/>
              <a:buChar char="-"/>
            </a:pPr>
            <a:r>
              <a:rPr lang="en-GB" dirty="0" smtClean="0"/>
              <a:t>Well, this is obvious for everyone.</a:t>
            </a:r>
            <a:r>
              <a:rPr lang="en-GB" baseline="0" dirty="0" smtClean="0"/>
              <a:t> We had many challenges and issues and without a good teamwork and commitments, we wouldn’t have stable beam ever.</a:t>
            </a:r>
          </a:p>
          <a:p>
            <a:pPr marL="171450" indent="-171450">
              <a:buFontTx/>
              <a:buChar char="-"/>
            </a:pPr>
            <a:r>
              <a:rPr lang="en-GB" dirty="0" smtClean="0"/>
              <a:t>There are still many areas that the boundaries between responsibilities</a:t>
            </a:r>
            <a:r>
              <a:rPr lang="en-GB" baseline="0" dirty="0" smtClean="0"/>
              <a:t> are not clearly defined. As an example for interlock system, after vacuum gate valve incident, we realize that there is really no one responsible for it. Power supplies configuration, electrical installation and connections, racks etc.</a:t>
            </a:r>
          </a:p>
          <a:p>
            <a:pPr marL="171450" indent="-171450" rtl="0">
              <a:buFontTx/>
              <a:buChar char="-"/>
            </a:pPr>
            <a:r>
              <a:rPr lang="en-GB" baseline="0" dirty="0" smtClean="0"/>
              <a:t>There were many key persons who were system owners and we don’t have them now. This is a history and experience that being lost completely. If it combined with inappropriate system tests and verification (FAT and SAT) then it means that 1.we don’t have history and 2. there is no reference or base point so the next person should almost start from ground and build the puzzles. One way of mitigating this risk is to choose at least employees as system owner instead of consultants. </a:t>
            </a:r>
            <a:r>
              <a:rPr lang="en-GB" baseline="0" dirty="0" err="1" smtClean="0"/>
              <a:t>Oystein</a:t>
            </a:r>
            <a:r>
              <a:rPr lang="en-GB" baseline="0" dirty="0" smtClean="0"/>
              <a:t> and William were both consultant!</a:t>
            </a:r>
            <a:endParaRPr lang="en-GB" dirty="0" smtClean="0"/>
          </a:p>
        </p:txBody>
      </p:sp>
      <p:sp>
        <p:nvSpPr>
          <p:cNvPr id="4" name="Slide Number Placeholder 3"/>
          <p:cNvSpPr>
            <a:spLocks noGrp="1"/>
          </p:cNvSpPr>
          <p:nvPr>
            <p:ph type="sldNum" sz="quarter" idx="10"/>
          </p:nvPr>
        </p:nvSpPr>
        <p:spPr/>
        <p:txBody>
          <a:bodyPr/>
          <a:lstStyle/>
          <a:p>
            <a:fld id="{161A53A7-64CD-4D0E-AAE8-1AC9C79D7085}" type="slidenum">
              <a:rPr lang="sv-SE" smtClean="0"/>
              <a:t>7</a:t>
            </a:fld>
            <a:endParaRPr lang="sv-SE" dirty="0"/>
          </a:p>
        </p:txBody>
      </p:sp>
    </p:spTree>
    <p:extLst>
      <p:ext uri="{BB962C8B-B14F-4D97-AF65-F5344CB8AC3E}">
        <p14:creationId xmlns:p14="http://schemas.microsoft.com/office/powerpoint/2010/main" val="3001777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 AD-ICS forum was a very big step forward. It reduces the burden on integrators shoulders by defining the priorities</a:t>
            </a:r>
            <a:r>
              <a:rPr lang="en-GB" baseline="0" dirty="0" smtClean="0"/>
              <a:t> and schedules between stakeholders themselves instead of at integrators or WP level.</a:t>
            </a:r>
          </a:p>
          <a:p>
            <a:pPr marL="171450" indent="-171450" rtl="0">
              <a:buFontTx/>
              <a:buChar char="-"/>
            </a:pPr>
            <a:r>
              <a:rPr lang="en-GB" dirty="0" smtClean="0"/>
              <a:t>This was the pros of daily</a:t>
            </a:r>
            <a:r>
              <a:rPr lang="en-GB" baseline="0" dirty="0" smtClean="0"/>
              <a:t> operation meeting as all stakeholders are gather together in the same room which made the prioritization easier BUT …</a:t>
            </a:r>
          </a:p>
          <a:p>
            <a:pPr marL="171450" indent="-171450" rtl="0">
              <a:buFontTx/>
              <a:buChar char="-"/>
            </a:pPr>
            <a:r>
              <a:rPr lang="en-GB" baseline="0" dirty="0" smtClean="0"/>
              <a:t>There were many instant decisions and planning made within 15 minutes meeting. This meeting was intended to follow-up the activities performed in last day and plan of activities for the current day. Longer than one-day planning should be made in appropriate forum including just stakeholders involved.</a:t>
            </a:r>
          </a:p>
          <a:p>
            <a:pPr marL="171450" indent="-171450" rtl="0">
              <a:buFontTx/>
              <a:buChar char="-"/>
            </a:pPr>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8</a:t>
            </a:fld>
            <a:endParaRPr lang="sv-SE" dirty="0"/>
          </a:p>
        </p:txBody>
      </p:sp>
    </p:spTree>
    <p:extLst>
      <p:ext uri="{BB962C8B-B14F-4D97-AF65-F5344CB8AC3E}">
        <p14:creationId xmlns:p14="http://schemas.microsoft.com/office/powerpoint/2010/main" val="1340036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9</a:t>
            </a:fld>
            <a:endParaRPr lang="sv-SE" dirty="0"/>
          </a:p>
        </p:txBody>
      </p:sp>
    </p:spTree>
    <p:extLst>
      <p:ext uri="{BB962C8B-B14F-4D97-AF65-F5344CB8AC3E}">
        <p14:creationId xmlns:p14="http://schemas.microsoft.com/office/powerpoint/2010/main" val="1373050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10</a:t>
            </a:fld>
            <a:endParaRPr lang="sv-SE" dirty="0"/>
          </a:p>
        </p:txBody>
      </p:sp>
    </p:spTree>
    <p:extLst>
      <p:ext uri="{BB962C8B-B14F-4D97-AF65-F5344CB8AC3E}">
        <p14:creationId xmlns:p14="http://schemas.microsoft.com/office/powerpoint/2010/main" val="3208764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2019-08-27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p:cNvSpPr>
            <a:spLocks noGrp="1"/>
          </p:cNvSpPr>
          <p:nvPr>
            <p:ph type="dt" sz="half" idx="10"/>
          </p:nvPr>
        </p:nvSpPr>
        <p:spPr/>
        <p:txBody>
          <a:bodyPr/>
          <a:lstStyle/>
          <a:p>
            <a:fld id="{6EB99CB0-346B-43FA-9EE6-F90C3F3BC0BA}" type="datetime1">
              <a:rPr lang="sv-SE" smtClean="0"/>
              <a:t>2019-08-27</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2019-08-27</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2019-08-27</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9144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375" b="16409"/>
          <a:stretch/>
        </p:blipFill>
        <p:spPr>
          <a:xfrm>
            <a:off x="7596336" y="256034"/>
            <a:ext cx="1513752" cy="894048"/>
          </a:xfrm>
          <a:prstGeom prst="rect">
            <a:avLst/>
          </a:prstGeom>
          <a:solidFill>
            <a:srgbClr val="0094CA"/>
          </a:solidFill>
        </p:spPr>
      </p:pic>
      <p:sp>
        <p:nvSpPr>
          <p:cNvPr id="2" name="Title 1"/>
          <p:cNvSpPr>
            <a:spLocks noGrp="1"/>
          </p:cNvSpPr>
          <p:nvPr>
            <p:ph type="title" hasCustomPrompt="1"/>
          </p:nvPr>
        </p:nvSpPr>
        <p:spPr>
          <a:xfrm>
            <a:off x="457200" y="346646"/>
            <a:ext cx="7139136" cy="562074"/>
          </a:xfrm>
        </p:spPr>
        <p:txBody>
          <a:bodyPr lIns="90000" anchor="b">
            <a:noAutofit/>
          </a:bodyPr>
          <a:lstStyle>
            <a:lvl1pPr algn="l">
              <a:defRPr sz="24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457200" y="1781000"/>
            <a:ext cx="8229600" cy="4345166"/>
          </a:xfrm>
        </p:spPr>
        <p:txBody>
          <a:bodyPr lIns="90000">
            <a:noAutofit/>
          </a:bodyPr>
          <a:lstStyle>
            <a:lvl1pPr marL="257175" indent="-257175">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3124200" y="6453337"/>
            <a:ext cx="28956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6553200" y="6453337"/>
            <a:ext cx="21336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457200" y="797780"/>
            <a:ext cx="7139136" cy="590550"/>
          </a:xfrm>
        </p:spPr>
        <p:txBody>
          <a:bodyPr lIns="90000">
            <a:noAutofit/>
          </a:bodyPr>
          <a:lstStyle>
            <a:lvl1pPr marL="0" indent="0">
              <a:buNone/>
              <a:defRPr lang="sv-SE" sz="18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3112939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2019-08-27</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Lessons Learned from Testing and Commissioning of the Ion Source and LEBT</a:t>
            </a:r>
            <a:endParaRPr lang="sv-SE" dirty="0"/>
          </a:p>
        </p:txBody>
      </p:sp>
      <p:sp>
        <p:nvSpPr>
          <p:cNvPr id="3" name="Subtitle 2"/>
          <p:cNvSpPr>
            <a:spLocks noGrp="1"/>
          </p:cNvSpPr>
          <p:nvPr>
            <p:ph type="subTitle" idx="1"/>
          </p:nvPr>
        </p:nvSpPr>
        <p:spPr>
          <a:xfrm>
            <a:off x="1371600" y="5229200"/>
            <a:ext cx="6400800" cy="576064"/>
          </a:xfrm>
        </p:spPr>
        <p:txBody>
          <a:bodyPr>
            <a:noAutofit/>
          </a:bodyPr>
          <a:lstStyle/>
          <a:p>
            <a:r>
              <a:rPr lang="sv-SE" sz="1800" dirty="0" smtClean="0">
                <a:solidFill>
                  <a:schemeClr val="bg1"/>
                </a:solidFill>
              </a:rPr>
              <a:t>Saeed Haghtalab</a:t>
            </a:r>
            <a:endParaRPr lang="sv-SE" sz="1800" dirty="0">
              <a:solidFill>
                <a:schemeClr val="bg1"/>
              </a:solidFill>
            </a:endParaRPr>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a:solidFill>
                  <a:srgbClr val="FFFFFF"/>
                </a:solidFill>
              </a:rPr>
              <a:t>www.europeanspallationsource.se</a:t>
            </a:r>
          </a:p>
          <a:p>
            <a:pPr algn="ctr"/>
            <a:r>
              <a:rPr lang="en-GB" sz="1400" dirty="0" smtClean="0">
                <a:solidFill>
                  <a:srgbClr val="FFFFFF"/>
                </a:solidFill>
              </a:rPr>
              <a:t>2019-08-28</a:t>
            </a:r>
          </a:p>
        </p:txBody>
      </p:sp>
      <p:sp>
        <p:nvSpPr>
          <p:cNvPr id="6" name="Title 1"/>
          <p:cNvSpPr txBox="1">
            <a:spLocks/>
          </p:cNvSpPr>
          <p:nvPr/>
        </p:nvSpPr>
        <p:spPr>
          <a:xfrm>
            <a:off x="685800" y="3566782"/>
            <a:ext cx="7772400" cy="65430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pPr algn="ctr"/>
            <a:r>
              <a:rPr lang="en-US" sz="2400" dirty="0" smtClean="0"/>
              <a:t>Control System Integration</a:t>
            </a:r>
            <a:endParaRPr lang="sv-SE" sz="2400" dirty="0"/>
          </a:p>
        </p:txBody>
      </p:sp>
    </p:spTree>
    <p:extLst>
      <p:ext uri="{BB962C8B-B14F-4D97-AF65-F5344CB8AC3E}">
        <p14:creationId xmlns:p14="http://schemas.microsoft.com/office/powerpoint/2010/main" val="1394613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Administration</a:t>
            </a: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5" name="TextBox 4"/>
          <p:cNvSpPr txBox="1"/>
          <p:nvPr/>
        </p:nvSpPr>
        <p:spPr>
          <a:xfrm>
            <a:off x="223945" y="5661248"/>
            <a:ext cx="845251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Ensure that system documentations are well addressed in planning and time estimation.</a:t>
            </a:r>
            <a:endParaRPr lang="en-US" dirty="0"/>
          </a:p>
        </p:txBody>
      </p:sp>
      <p:sp>
        <p:nvSpPr>
          <p:cNvPr id="11" name="TextBox 10"/>
          <p:cNvSpPr txBox="1"/>
          <p:nvPr/>
        </p:nvSpPr>
        <p:spPr>
          <a:xfrm>
            <a:off x="7164288" y="2132856"/>
            <a:ext cx="184731" cy="369332"/>
          </a:xfrm>
          <a:prstGeom prst="rect">
            <a:avLst/>
          </a:prstGeom>
          <a:noFill/>
        </p:spPr>
        <p:txBody>
          <a:bodyPr wrap="none" rtlCol="0">
            <a:spAutoFit/>
          </a:bodyPr>
          <a:lstStyle/>
          <a:p>
            <a:endParaRPr lang="en-GB" dirty="0"/>
          </a:p>
        </p:txBody>
      </p:sp>
      <p:sp>
        <p:nvSpPr>
          <p:cNvPr id="12" name="Content Placeholder 2"/>
          <p:cNvSpPr txBox="1">
            <a:spLocks/>
          </p:cNvSpPr>
          <p:nvPr/>
        </p:nvSpPr>
        <p:spPr>
          <a:xfrm>
            <a:off x="395536" y="2195147"/>
            <a:ext cx="8496944" cy="729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800" dirty="0" smtClean="0">
                <a:solidFill>
                  <a:schemeClr val="tx1"/>
                </a:solidFill>
              </a:rPr>
              <a:t>Formal procedure for mask/change interlock system.</a:t>
            </a:r>
          </a:p>
          <a:p>
            <a:pPr>
              <a:spcBef>
                <a:spcPts val="0"/>
              </a:spcBef>
            </a:pPr>
            <a:r>
              <a:rPr lang="en-US" sz="1800" dirty="0" smtClean="0">
                <a:solidFill>
                  <a:schemeClr val="tx1"/>
                </a:solidFill>
              </a:rPr>
              <a:t>Good preparation for ISrc-LEBT SRR.</a:t>
            </a:r>
          </a:p>
          <a:p>
            <a:pPr>
              <a:spcBef>
                <a:spcPts val="0"/>
              </a:spcBef>
            </a:pPr>
            <a:endParaRPr lang="en-US" sz="1800" dirty="0" smtClean="0">
              <a:solidFill>
                <a:schemeClr val="tx1"/>
              </a:solidFill>
            </a:endParaRPr>
          </a:p>
        </p:txBody>
      </p:sp>
      <p:sp>
        <p:nvSpPr>
          <p:cNvPr id="13" name="Rectangle 12"/>
          <p:cNvSpPr/>
          <p:nvPr/>
        </p:nvSpPr>
        <p:spPr>
          <a:xfrm flipV="1">
            <a:off x="472403" y="2100907"/>
            <a:ext cx="7920880" cy="45719"/>
          </a:xfrm>
          <a:prstGeom prst="rect">
            <a:avLst/>
          </a:prstGeom>
          <a:gradFill flip="none" rotWithShape="1">
            <a:gsLst>
              <a:gs pos="0">
                <a:srgbClr val="92D05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5536" y="1716451"/>
            <a:ext cx="1373011" cy="369332"/>
          </a:xfrm>
          <a:prstGeom prst="rect">
            <a:avLst/>
          </a:prstGeom>
          <a:noFill/>
        </p:spPr>
        <p:txBody>
          <a:bodyPr wrap="square" rtlCol="0">
            <a:spAutoFit/>
          </a:bodyPr>
          <a:lstStyle/>
          <a:p>
            <a:r>
              <a:rPr lang="en-US" b="1" dirty="0" smtClean="0"/>
              <a:t>Reinforce</a:t>
            </a:r>
            <a:endParaRPr lang="en-US" b="1" dirty="0"/>
          </a:p>
        </p:txBody>
      </p:sp>
      <p:sp>
        <p:nvSpPr>
          <p:cNvPr id="15" name="Rectangle 14"/>
          <p:cNvSpPr/>
          <p:nvPr/>
        </p:nvSpPr>
        <p:spPr>
          <a:xfrm flipV="1">
            <a:off x="472403" y="3525424"/>
            <a:ext cx="7920880" cy="45719"/>
          </a:xfrm>
          <a:prstGeom prst="rect">
            <a:avLst/>
          </a:prstGeom>
          <a:gradFill flip="none" rotWithShape="1">
            <a:gsLst>
              <a:gs pos="0">
                <a:srgbClr val="FFC00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5536" y="3140968"/>
            <a:ext cx="1373011" cy="369332"/>
          </a:xfrm>
          <a:prstGeom prst="rect">
            <a:avLst/>
          </a:prstGeom>
          <a:noFill/>
        </p:spPr>
        <p:txBody>
          <a:bodyPr wrap="square" rtlCol="0">
            <a:spAutoFit/>
          </a:bodyPr>
          <a:lstStyle/>
          <a:p>
            <a:r>
              <a:rPr lang="en-US" b="1" dirty="0" smtClean="0"/>
              <a:t>Improve</a:t>
            </a:r>
            <a:endParaRPr lang="en-US" b="1" dirty="0"/>
          </a:p>
        </p:txBody>
      </p:sp>
      <p:sp>
        <p:nvSpPr>
          <p:cNvPr id="17" name="Rectangle 16"/>
          <p:cNvSpPr/>
          <p:nvPr/>
        </p:nvSpPr>
        <p:spPr>
          <a:xfrm>
            <a:off x="375522" y="3669905"/>
            <a:ext cx="8516958" cy="646331"/>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smtClean="0"/>
              <a:t>More established procedure and formality in handing over the systems to operation.</a:t>
            </a:r>
          </a:p>
          <a:p>
            <a:pPr marL="285750" indent="-285750">
              <a:spcBef>
                <a:spcPts val="0"/>
              </a:spcBef>
              <a:buFont typeface="Arial" panose="020B0604020202020204" pitchFamily="34" charset="0"/>
              <a:buChar char="•"/>
            </a:pPr>
            <a:r>
              <a:rPr lang="en-US" dirty="0" smtClean="0"/>
              <a:t>Many of documentations were missing or </a:t>
            </a:r>
            <a:r>
              <a:rPr lang="en-US" dirty="0" err="1" smtClean="0"/>
              <a:t>out-dated</a:t>
            </a:r>
            <a:r>
              <a:rPr lang="en-US" dirty="0" smtClean="0"/>
              <a:t>.</a:t>
            </a:r>
          </a:p>
        </p:txBody>
      </p:sp>
      <p:sp>
        <p:nvSpPr>
          <p:cNvPr id="18" name="Slide Number Placeholder 3"/>
          <p:cNvSpPr>
            <a:spLocks noGrp="1"/>
          </p:cNvSpPr>
          <p:nvPr>
            <p:ph type="sldNum" sz="quarter" idx="12"/>
          </p:nvPr>
        </p:nvSpPr>
        <p:spPr>
          <a:xfrm>
            <a:off x="6553200" y="6520259"/>
            <a:ext cx="2133600" cy="365125"/>
          </a:xfrm>
        </p:spPr>
        <p:txBody>
          <a:bodyPr/>
          <a:lstStyle/>
          <a:p>
            <a:fld id="{551115BC-487E-4422-894C-CB7CD3E79223}" type="slidenum">
              <a:rPr lang="sv-SE" smtClean="0"/>
              <a:t>10</a:t>
            </a:fld>
            <a:endParaRPr lang="sv-SE" dirty="0"/>
          </a:p>
        </p:txBody>
      </p:sp>
    </p:spTree>
    <p:extLst>
      <p:ext uri="{BB962C8B-B14F-4D97-AF65-F5344CB8AC3E}">
        <p14:creationId xmlns:p14="http://schemas.microsoft.com/office/powerpoint/2010/main" val="78417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Interfaces</a:t>
            </a: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5" name="TextBox 4"/>
          <p:cNvSpPr txBox="1"/>
          <p:nvPr/>
        </p:nvSpPr>
        <p:spPr>
          <a:xfrm>
            <a:off x="206587" y="5405966"/>
            <a:ext cx="8452511"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spcBef>
                <a:spcPts val="0"/>
              </a:spcBef>
              <a:buFont typeface="Arial" panose="020B0604020202020204" pitchFamily="34" charset="0"/>
              <a:buChar char="•"/>
            </a:pPr>
            <a:r>
              <a:rPr lang="en-US" dirty="0"/>
              <a:t>Issues should be reported to relevant stakeholders and only after initial analysis from operators</a:t>
            </a:r>
            <a:r>
              <a:rPr lang="en-US" dirty="0" smtClean="0"/>
              <a:t>. This requires good tools and services provided to operators.</a:t>
            </a:r>
            <a:endParaRPr lang="en-US" dirty="0"/>
          </a:p>
        </p:txBody>
      </p:sp>
      <p:sp>
        <p:nvSpPr>
          <p:cNvPr id="11" name="TextBox 10"/>
          <p:cNvSpPr txBox="1"/>
          <p:nvPr/>
        </p:nvSpPr>
        <p:spPr>
          <a:xfrm>
            <a:off x="7164288" y="2132856"/>
            <a:ext cx="184731" cy="369332"/>
          </a:xfrm>
          <a:prstGeom prst="rect">
            <a:avLst/>
          </a:prstGeom>
          <a:noFill/>
        </p:spPr>
        <p:txBody>
          <a:bodyPr wrap="none" rtlCol="0">
            <a:spAutoFit/>
          </a:bodyPr>
          <a:lstStyle/>
          <a:p>
            <a:endParaRPr lang="en-GB" dirty="0"/>
          </a:p>
        </p:txBody>
      </p:sp>
      <p:sp>
        <p:nvSpPr>
          <p:cNvPr id="12" name="Content Placeholder 2"/>
          <p:cNvSpPr txBox="1">
            <a:spLocks/>
          </p:cNvSpPr>
          <p:nvPr/>
        </p:nvSpPr>
        <p:spPr>
          <a:xfrm>
            <a:off x="395536" y="2195147"/>
            <a:ext cx="8496944" cy="729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800" dirty="0" smtClean="0">
                <a:solidFill>
                  <a:schemeClr val="tx1"/>
                </a:solidFill>
              </a:rPr>
              <a:t>Good request channel stablished recently ( operator -&gt; stakeholder -&gt; integrator)</a:t>
            </a:r>
          </a:p>
        </p:txBody>
      </p:sp>
      <p:sp>
        <p:nvSpPr>
          <p:cNvPr id="13" name="Rectangle 12"/>
          <p:cNvSpPr/>
          <p:nvPr/>
        </p:nvSpPr>
        <p:spPr>
          <a:xfrm flipV="1">
            <a:off x="472403" y="2100907"/>
            <a:ext cx="7920880" cy="45719"/>
          </a:xfrm>
          <a:prstGeom prst="rect">
            <a:avLst/>
          </a:prstGeom>
          <a:gradFill flip="none" rotWithShape="1">
            <a:gsLst>
              <a:gs pos="0">
                <a:srgbClr val="92D05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5536" y="1716451"/>
            <a:ext cx="1373011" cy="369332"/>
          </a:xfrm>
          <a:prstGeom prst="rect">
            <a:avLst/>
          </a:prstGeom>
          <a:noFill/>
        </p:spPr>
        <p:txBody>
          <a:bodyPr wrap="square" rtlCol="0">
            <a:spAutoFit/>
          </a:bodyPr>
          <a:lstStyle/>
          <a:p>
            <a:r>
              <a:rPr lang="en-US" b="1" dirty="0" smtClean="0"/>
              <a:t>Reinforce</a:t>
            </a:r>
            <a:endParaRPr lang="en-US" b="1" dirty="0"/>
          </a:p>
        </p:txBody>
      </p:sp>
      <p:sp>
        <p:nvSpPr>
          <p:cNvPr id="15" name="Rectangle 14"/>
          <p:cNvSpPr/>
          <p:nvPr/>
        </p:nvSpPr>
        <p:spPr>
          <a:xfrm flipV="1">
            <a:off x="472403" y="3525424"/>
            <a:ext cx="7920880" cy="45719"/>
          </a:xfrm>
          <a:prstGeom prst="rect">
            <a:avLst/>
          </a:prstGeom>
          <a:gradFill flip="none" rotWithShape="1">
            <a:gsLst>
              <a:gs pos="0">
                <a:srgbClr val="FFC00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5536" y="3140968"/>
            <a:ext cx="1373011" cy="369332"/>
          </a:xfrm>
          <a:prstGeom prst="rect">
            <a:avLst/>
          </a:prstGeom>
          <a:noFill/>
        </p:spPr>
        <p:txBody>
          <a:bodyPr wrap="square" rtlCol="0">
            <a:spAutoFit/>
          </a:bodyPr>
          <a:lstStyle/>
          <a:p>
            <a:r>
              <a:rPr lang="en-US" b="1" dirty="0" smtClean="0"/>
              <a:t>Improve</a:t>
            </a:r>
            <a:endParaRPr lang="en-US" b="1" dirty="0"/>
          </a:p>
        </p:txBody>
      </p:sp>
      <p:sp>
        <p:nvSpPr>
          <p:cNvPr id="17" name="Rectangle 16"/>
          <p:cNvSpPr/>
          <p:nvPr/>
        </p:nvSpPr>
        <p:spPr>
          <a:xfrm>
            <a:off x="375522" y="3669905"/>
            <a:ext cx="8516958" cy="646331"/>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smtClean="0"/>
              <a:t>Operator’s involvement in OPI designs and get in touch directly with software group.</a:t>
            </a:r>
          </a:p>
          <a:p>
            <a:pPr marL="285750" indent="-285750">
              <a:spcBef>
                <a:spcPts val="0"/>
              </a:spcBef>
              <a:buFont typeface="Arial" panose="020B0604020202020204" pitchFamily="34" charset="0"/>
              <a:buChar char="•"/>
            </a:pPr>
            <a:r>
              <a:rPr lang="en-US" dirty="0" smtClean="0"/>
              <a:t>Many incoming calls from LCR that were irrelevant to integration.</a:t>
            </a:r>
          </a:p>
        </p:txBody>
      </p:sp>
      <p:sp>
        <p:nvSpPr>
          <p:cNvPr id="18" name="Slide Number Placeholder 3"/>
          <p:cNvSpPr>
            <a:spLocks noGrp="1"/>
          </p:cNvSpPr>
          <p:nvPr>
            <p:ph type="sldNum" sz="quarter" idx="12"/>
          </p:nvPr>
        </p:nvSpPr>
        <p:spPr>
          <a:xfrm>
            <a:off x="6553200" y="6520259"/>
            <a:ext cx="2133600" cy="365125"/>
          </a:xfrm>
        </p:spPr>
        <p:txBody>
          <a:bodyPr/>
          <a:lstStyle/>
          <a:p>
            <a:fld id="{551115BC-487E-4422-894C-CB7CD3E79223}" type="slidenum">
              <a:rPr lang="sv-SE" smtClean="0"/>
              <a:t>11</a:t>
            </a:fld>
            <a:endParaRPr lang="sv-SE" dirty="0"/>
          </a:p>
        </p:txBody>
      </p:sp>
    </p:spTree>
    <p:extLst>
      <p:ext uri="{BB962C8B-B14F-4D97-AF65-F5344CB8AC3E}">
        <p14:creationId xmlns:p14="http://schemas.microsoft.com/office/powerpoint/2010/main" val="116452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DAF6-0843-F749-B064-15D8D3C5F11C}"/>
              </a:ext>
            </a:extLst>
          </p:cNvPr>
          <p:cNvSpPr>
            <a:spLocks noGrp="1"/>
          </p:cNvSpPr>
          <p:nvPr>
            <p:ph type="title"/>
          </p:nvPr>
        </p:nvSpPr>
        <p:spPr/>
        <p:txBody>
          <a:bodyPr/>
          <a:lstStyle/>
          <a:p>
            <a:r>
              <a:rPr lang="en-GB" dirty="0" smtClean="0"/>
              <a:t>Summary</a:t>
            </a:r>
            <a:endParaRPr lang="en-GB" dirty="0"/>
          </a:p>
        </p:txBody>
      </p:sp>
      <p:sp>
        <p:nvSpPr>
          <p:cNvPr id="4" name="Slide Number Placeholder 3">
            <a:extLst>
              <a:ext uri="{FF2B5EF4-FFF2-40B4-BE49-F238E27FC236}">
                <a16:creationId xmlns:a16="http://schemas.microsoft.com/office/drawing/2014/main" id="{BB6903D3-5D44-8643-94C3-608236F6593B}"/>
              </a:ext>
            </a:extLst>
          </p:cNvPr>
          <p:cNvSpPr>
            <a:spLocks noGrp="1"/>
          </p:cNvSpPr>
          <p:nvPr>
            <p:ph type="sldNum" sz="quarter" idx="12"/>
          </p:nvPr>
        </p:nvSpPr>
        <p:spPr/>
        <p:txBody>
          <a:bodyPr/>
          <a:lstStyle/>
          <a:p>
            <a:fld id="{551115BC-487E-4422-894C-CB7CD3E79223}" type="slidenum">
              <a:rPr lang="en-GB" smtClean="0"/>
              <a:pPr/>
              <a:t>12</a:t>
            </a:fld>
            <a:endParaRPr lang="en-GB"/>
          </a:p>
        </p:txBody>
      </p:sp>
      <p:graphicFrame>
        <p:nvGraphicFramePr>
          <p:cNvPr id="6" name="Table 5">
            <a:extLst>
              <a:ext uri="{FF2B5EF4-FFF2-40B4-BE49-F238E27FC236}">
                <a16:creationId xmlns:a16="http://schemas.microsoft.com/office/drawing/2014/main" id="{B87537D4-A47D-F545-8212-58A21A0EA76D}"/>
              </a:ext>
            </a:extLst>
          </p:cNvPr>
          <p:cNvGraphicFramePr>
            <a:graphicFrameLocks noGrp="1"/>
          </p:cNvGraphicFramePr>
          <p:nvPr>
            <p:extLst>
              <p:ext uri="{D42A27DB-BD31-4B8C-83A1-F6EECF244321}">
                <p14:modId xmlns:p14="http://schemas.microsoft.com/office/powerpoint/2010/main" val="3252073297"/>
              </p:ext>
            </p:extLst>
          </p:nvPr>
        </p:nvGraphicFramePr>
        <p:xfrm>
          <a:off x="457200" y="3153426"/>
          <a:ext cx="8229601" cy="2103120"/>
        </p:xfrm>
        <a:graphic>
          <a:graphicData uri="http://schemas.openxmlformats.org/drawingml/2006/table">
            <a:tbl>
              <a:tblPr firstRow="1" bandRow="1">
                <a:tableStyleId>{5C22544A-7EE6-4342-B048-85BDC9FD1C3A}</a:tableStyleId>
              </a:tblPr>
              <a:tblGrid>
                <a:gridCol w="636344">
                  <a:extLst>
                    <a:ext uri="{9D8B030D-6E8A-4147-A177-3AD203B41FA5}">
                      <a16:colId xmlns:a16="http://schemas.microsoft.com/office/drawing/2014/main" val="669891761"/>
                    </a:ext>
                  </a:extLst>
                </a:gridCol>
                <a:gridCol w="2470344">
                  <a:extLst>
                    <a:ext uri="{9D8B030D-6E8A-4147-A177-3AD203B41FA5}">
                      <a16:colId xmlns:a16="http://schemas.microsoft.com/office/drawing/2014/main" val="1329740300"/>
                    </a:ext>
                  </a:extLst>
                </a:gridCol>
                <a:gridCol w="5122913">
                  <a:extLst>
                    <a:ext uri="{9D8B030D-6E8A-4147-A177-3AD203B41FA5}">
                      <a16:colId xmlns:a16="http://schemas.microsoft.com/office/drawing/2014/main" val="3195458224"/>
                    </a:ext>
                  </a:extLst>
                </a:gridCol>
              </a:tblGrid>
              <a:tr h="297180">
                <a:tc>
                  <a:txBody>
                    <a:bodyPr/>
                    <a:lstStyle/>
                    <a:p>
                      <a:endParaRPr lang="en-GB" sz="1500" b="1" dirty="0"/>
                    </a:p>
                  </a:txBody>
                  <a:tcPr marL="68580" marR="68580" marT="34290" marB="34290"/>
                </a:tc>
                <a:tc>
                  <a:txBody>
                    <a:bodyPr/>
                    <a:lstStyle/>
                    <a:p>
                      <a:r>
                        <a:rPr lang="en-GB" sz="1500" b="1" dirty="0"/>
                        <a:t>Issue</a:t>
                      </a:r>
                    </a:p>
                  </a:txBody>
                  <a:tcPr marL="68580" marR="68580" marT="34290" marB="34290"/>
                </a:tc>
                <a:tc>
                  <a:txBody>
                    <a:bodyPr/>
                    <a:lstStyle/>
                    <a:p>
                      <a:r>
                        <a:rPr lang="en-GB" sz="1500" b="1" dirty="0"/>
                        <a:t>Comments</a:t>
                      </a:r>
                    </a:p>
                  </a:txBody>
                  <a:tcPr marL="68580" marR="68580" marT="34290" marB="34290"/>
                </a:tc>
                <a:extLst>
                  <a:ext uri="{0D108BD9-81ED-4DB2-BD59-A6C34878D82A}">
                    <a16:rowId xmlns:a16="http://schemas.microsoft.com/office/drawing/2014/main" val="3072276471"/>
                  </a:ext>
                </a:extLst>
              </a:tr>
              <a:tr h="525780">
                <a:tc>
                  <a:txBody>
                    <a:bodyPr/>
                    <a:lstStyle/>
                    <a:p>
                      <a:r>
                        <a:rPr lang="en-GB" sz="1500" b="1" dirty="0"/>
                        <a:t>1.</a:t>
                      </a:r>
                    </a:p>
                  </a:txBody>
                  <a:tcPr marL="68580" marR="68580" marT="34290" marB="34290"/>
                </a:tc>
                <a:tc>
                  <a:txBody>
                    <a:bodyPr/>
                    <a:lstStyle/>
                    <a:p>
                      <a:r>
                        <a:rPr lang="en-GB" sz="1500" b="1" kern="1200" baseline="0" dirty="0" smtClean="0">
                          <a:solidFill>
                            <a:schemeClr val="dk1"/>
                          </a:solidFill>
                          <a:latin typeface="+mn-lt"/>
                          <a:ea typeface="+mn-ea"/>
                          <a:cs typeface="+mn-cs"/>
                        </a:rPr>
                        <a:t>Planning and coordination</a:t>
                      </a:r>
                      <a:endParaRPr lang="en-GB" sz="1500" b="1" kern="1200" baseline="0" dirty="0">
                        <a:solidFill>
                          <a:schemeClr val="dk1"/>
                        </a:solidFill>
                        <a:latin typeface="+mn-lt"/>
                        <a:ea typeface="+mn-ea"/>
                        <a:cs typeface="+mn-cs"/>
                      </a:endParaRPr>
                    </a:p>
                    <a:p>
                      <a:endParaRPr lang="en-GB" sz="1500" b="1" kern="1200" baseline="0" dirty="0">
                        <a:solidFill>
                          <a:schemeClr val="dk1"/>
                        </a:solidFill>
                        <a:latin typeface="+mn-lt"/>
                        <a:ea typeface="+mn-ea"/>
                        <a:cs typeface="+mn-cs"/>
                      </a:endParaRPr>
                    </a:p>
                  </a:txBody>
                  <a:tcPr marL="68580" marR="68580" marT="34290" marB="34290"/>
                </a:tc>
                <a:tc>
                  <a:txBody>
                    <a:bodyPr/>
                    <a:lstStyle/>
                    <a:p>
                      <a:pPr rtl="0"/>
                      <a:r>
                        <a:rPr lang="en-GB" sz="1500" b="0" kern="1200" baseline="0" dirty="0" smtClean="0">
                          <a:solidFill>
                            <a:schemeClr val="dk1"/>
                          </a:solidFill>
                          <a:latin typeface="+mn-lt"/>
                          <a:ea typeface="+mn-ea"/>
                          <a:cs typeface="+mn-cs"/>
                        </a:rPr>
                        <a:t>The high level ISrc-LEBT commissioning planning was not adjusted based on reality resulted in higher cost, effort and time.</a:t>
                      </a:r>
                      <a:endParaRPr lang="en-GB" sz="15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643166288"/>
                  </a:ext>
                </a:extLst>
              </a:tr>
              <a:tr h="520158">
                <a:tc>
                  <a:txBody>
                    <a:bodyPr/>
                    <a:lstStyle/>
                    <a:p>
                      <a:r>
                        <a:rPr lang="en-GB" sz="1500" b="1" dirty="0"/>
                        <a:t>2.</a:t>
                      </a:r>
                    </a:p>
                  </a:txBody>
                  <a:tcPr marL="68580" marR="68580" marT="34290" marB="34290"/>
                </a:tc>
                <a:tc>
                  <a:txBody>
                    <a:bodyPr/>
                    <a:lstStyle/>
                    <a:p>
                      <a:r>
                        <a:rPr lang="en-US" sz="1500" b="1" kern="1200" baseline="0" dirty="0" smtClean="0">
                          <a:solidFill>
                            <a:schemeClr val="dk1"/>
                          </a:solidFill>
                          <a:latin typeface="+mn-lt"/>
                          <a:ea typeface="+mn-ea"/>
                          <a:cs typeface="+mn-cs"/>
                        </a:rPr>
                        <a:t>Preparation and execution</a:t>
                      </a:r>
                      <a:endParaRPr lang="en-US" sz="1500" b="1" kern="1200" baseline="0" dirty="0">
                        <a:solidFill>
                          <a:schemeClr val="dk1"/>
                        </a:solidFill>
                        <a:latin typeface="+mn-lt"/>
                        <a:ea typeface="+mn-ea"/>
                        <a:cs typeface="+mn-cs"/>
                      </a:endParaRPr>
                    </a:p>
                  </a:txBody>
                  <a:tcPr marL="68580" marR="68580" marT="34290" marB="34290"/>
                </a:tc>
                <a:tc>
                  <a:txBody>
                    <a:bodyPr/>
                    <a:lstStyle/>
                    <a:p>
                      <a:r>
                        <a:rPr lang="en-US" sz="1500" b="0" kern="1200" baseline="0" dirty="0" smtClean="0">
                          <a:solidFill>
                            <a:schemeClr val="dk1"/>
                          </a:solidFill>
                          <a:latin typeface="+mn-lt"/>
                          <a:ea typeface="+mn-ea"/>
                          <a:cs typeface="+mn-cs"/>
                        </a:rPr>
                        <a:t>System tests were not carried out completely which caused many double works and prototype systems.</a:t>
                      </a:r>
                      <a:endParaRPr lang="en-US" sz="15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3171974673"/>
                  </a:ext>
                </a:extLst>
              </a:tr>
              <a:tr h="525780">
                <a:tc>
                  <a:txBody>
                    <a:bodyPr/>
                    <a:lstStyle/>
                    <a:p>
                      <a:r>
                        <a:rPr lang="en-GB" sz="1500" b="1" dirty="0"/>
                        <a:t>3.</a:t>
                      </a:r>
                    </a:p>
                  </a:txBody>
                  <a:tcPr marL="68580" marR="68580" marT="34290" marB="34290"/>
                </a:tc>
                <a:tc>
                  <a:txBody>
                    <a:bodyPr/>
                    <a:lstStyle/>
                    <a:p>
                      <a:r>
                        <a:rPr lang="en-GB" sz="1500" b="1" kern="1200" baseline="0" dirty="0" smtClean="0">
                          <a:solidFill>
                            <a:schemeClr val="dk1"/>
                          </a:solidFill>
                          <a:latin typeface="+mn-lt"/>
                          <a:ea typeface="+mn-ea"/>
                          <a:cs typeface="+mn-cs"/>
                        </a:rPr>
                        <a:t>Clear definition of roles and responsibilities</a:t>
                      </a:r>
                      <a:endParaRPr lang="en-GB" sz="1500" b="1" kern="1200" baseline="0" dirty="0">
                        <a:solidFill>
                          <a:schemeClr val="dk1"/>
                        </a:solidFill>
                        <a:latin typeface="+mn-lt"/>
                        <a:ea typeface="+mn-ea"/>
                        <a:cs typeface="+mn-cs"/>
                      </a:endParaRPr>
                    </a:p>
                  </a:txBody>
                  <a:tcPr marL="68580" marR="68580" marT="34290" marB="34290"/>
                </a:tc>
                <a:tc>
                  <a:txBody>
                    <a:bodyPr/>
                    <a:lstStyle/>
                    <a:p>
                      <a:r>
                        <a:rPr lang="en-GB" sz="1500" b="0" kern="1200" baseline="0" dirty="0" smtClean="0">
                          <a:solidFill>
                            <a:schemeClr val="dk1"/>
                          </a:solidFill>
                          <a:latin typeface="+mn-lt"/>
                          <a:ea typeface="+mn-ea"/>
                          <a:cs typeface="+mn-cs"/>
                        </a:rPr>
                        <a:t>The boundary of system ownerships were not clearly defined that caused some overlap in activities.</a:t>
                      </a:r>
                      <a:endParaRPr lang="en-GB" sz="15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1571287195"/>
                  </a:ext>
                </a:extLst>
              </a:tr>
            </a:tbl>
          </a:graphicData>
        </a:graphic>
      </p:graphicFrame>
      <p:sp>
        <p:nvSpPr>
          <p:cNvPr id="3" name="Rectangle 2"/>
          <p:cNvSpPr/>
          <p:nvPr/>
        </p:nvSpPr>
        <p:spPr>
          <a:xfrm>
            <a:off x="457200" y="2132856"/>
            <a:ext cx="3678956" cy="369332"/>
          </a:xfrm>
          <a:prstGeom prst="rect">
            <a:avLst/>
          </a:prstGeom>
        </p:spPr>
        <p:txBody>
          <a:bodyPr wrap="none">
            <a:spAutoFit/>
          </a:bodyPr>
          <a:lstStyle/>
          <a:p>
            <a:r>
              <a:rPr lang="en-GB" dirty="0"/>
              <a:t>Top 3 Issues that we need to improve</a:t>
            </a:r>
            <a:endParaRPr lang="en-US" dirty="0"/>
          </a:p>
        </p:txBody>
      </p:sp>
    </p:spTree>
    <p:extLst>
      <p:ext uri="{BB962C8B-B14F-4D97-AF65-F5344CB8AC3E}">
        <p14:creationId xmlns:p14="http://schemas.microsoft.com/office/powerpoint/2010/main" val="2938029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C516BA-4C60-C24F-B6AD-98232C1FE1BE}"/>
              </a:ext>
            </a:extLst>
          </p:cNvPr>
          <p:cNvSpPr>
            <a:spLocks noGrp="1"/>
          </p:cNvSpPr>
          <p:nvPr>
            <p:ph type="sldNum" sz="quarter" idx="12"/>
          </p:nvPr>
        </p:nvSpPr>
        <p:spPr/>
        <p:txBody>
          <a:bodyPr/>
          <a:lstStyle/>
          <a:p>
            <a:fld id="{551115BC-487E-4422-894C-CB7CD3E79223}" type="slidenum">
              <a:rPr lang="en-GB" smtClean="0"/>
              <a:pPr/>
              <a:t>13</a:t>
            </a:fld>
            <a:endParaRPr lang="en-GB"/>
          </a:p>
        </p:txBody>
      </p:sp>
      <p:pic>
        <p:nvPicPr>
          <p:cNvPr id="6" name="Picture 5">
            <a:extLst>
              <a:ext uri="{FF2B5EF4-FFF2-40B4-BE49-F238E27FC236}">
                <a16:creationId xmlns:a16="http://schemas.microsoft.com/office/drawing/2014/main" id="{9958B1F6-87B7-6D47-A94C-C1F5BCF7B1A8}"/>
              </a:ext>
            </a:extLst>
          </p:cNvPr>
          <p:cNvPicPr>
            <a:picLocks noChangeAspect="1"/>
          </p:cNvPicPr>
          <p:nvPr/>
        </p:nvPicPr>
        <p:blipFill>
          <a:blip r:embed="rId2"/>
          <a:stretch>
            <a:fillRect/>
          </a:stretch>
        </p:blipFill>
        <p:spPr>
          <a:xfrm>
            <a:off x="1763688" y="2186862"/>
            <a:ext cx="5238582" cy="3487399"/>
          </a:xfrm>
          <a:prstGeom prst="rect">
            <a:avLst/>
          </a:prstGeom>
        </p:spPr>
      </p:pic>
    </p:spTree>
    <p:extLst>
      <p:ext uri="{BB962C8B-B14F-4D97-AF65-F5344CB8AC3E}">
        <p14:creationId xmlns:p14="http://schemas.microsoft.com/office/powerpoint/2010/main" val="1353309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sz="2400"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45"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2</a:t>
            </a:fld>
            <a:endParaRPr lang="sv-SE" dirty="0"/>
          </a:p>
        </p:txBody>
      </p:sp>
      <p:sp>
        <p:nvSpPr>
          <p:cNvPr id="8" name="Content Placeholder 2"/>
          <p:cNvSpPr txBox="1">
            <a:spLocks/>
          </p:cNvSpPr>
          <p:nvPr/>
        </p:nvSpPr>
        <p:spPr>
          <a:xfrm>
            <a:off x="428599" y="1700808"/>
            <a:ext cx="8496944" cy="46555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200" dirty="0">
                <a:solidFill>
                  <a:schemeClr val="tx1"/>
                </a:solidFill>
              </a:rPr>
              <a:t>ISrc-LEBT Control System</a:t>
            </a:r>
          </a:p>
          <a:p>
            <a:pPr lvl="1">
              <a:spcBef>
                <a:spcPts val="0"/>
              </a:spcBef>
            </a:pPr>
            <a:r>
              <a:rPr lang="en-US" sz="1800" dirty="0" smtClean="0">
                <a:solidFill>
                  <a:schemeClr val="tx1"/>
                </a:solidFill>
              </a:rPr>
              <a:t>Catania</a:t>
            </a:r>
          </a:p>
          <a:p>
            <a:pPr lvl="1">
              <a:spcBef>
                <a:spcPts val="0"/>
              </a:spcBef>
            </a:pPr>
            <a:r>
              <a:rPr lang="en-US" sz="1800" dirty="0" smtClean="0">
                <a:solidFill>
                  <a:schemeClr val="tx1"/>
                </a:solidFill>
              </a:rPr>
              <a:t>Lund</a:t>
            </a:r>
          </a:p>
          <a:p>
            <a:pPr marL="457200" lvl="1" indent="0">
              <a:spcBef>
                <a:spcPts val="0"/>
              </a:spcBef>
              <a:buNone/>
            </a:pPr>
            <a:endParaRPr lang="en-US" sz="1400" dirty="0">
              <a:solidFill>
                <a:schemeClr val="tx1"/>
              </a:solidFill>
            </a:endParaRPr>
          </a:p>
          <a:p>
            <a:pPr>
              <a:spcBef>
                <a:spcPts val="0"/>
              </a:spcBef>
            </a:pPr>
            <a:r>
              <a:rPr lang="en-US" sz="2200" dirty="0">
                <a:solidFill>
                  <a:schemeClr val="tx1"/>
                </a:solidFill>
              </a:rPr>
              <a:t>Lessons learned from</a:t>
            </a:r>
            <a:r>
              <a:rPr lang="en-US" sz="2200" dirty="0" smtClean="0">
                <a:solidFill>
                  <a:schemeClr val="tx1"/>
                </a:solidFill>
              </a:rPr>
              <a:t>:</a:t>
            </a:r>
          </a:p>
          <a:p>
            <a:pPr lvl="1">
              <a:spcBef>
                <a:spcPts val="0"/>
              </a:spcBef>
            </a:pPr>
            <a:r>
              <a:rPr lang="en-US" sz="1800" dirty="0" smtClean="0">
                <a:solidFill>
                  <a:schemeClr val="tx1"/>
                </a:solidFill>
              </a:rPr>
              <a:t>In-kind collaboration</a:t>
            </a:r>
          </a:p>
          <a:p>
            <a:pPr lvl="1">
              <a:spcBef>
                <a:spcPts val="0"/>
              </a:spcBef>
            </a:pPr>
            <a:r>
              <a:rPr lang="en-US" sz="1800" dirty="0" smtClean="0">
                <a:solidFill>
                  <a:schemeClr val="tx1"/>
                </a:solidFill>
              </a:rPr>
              <a:t>Organization</a:t>
            </a:r>
          </a:p>
          <a:p>
            <a:pPr lvl="1">
              <a:spcBef>
                <a:spcPts val="0"/>
              </a:spcBef>
            </a:pPr>
            <a:r>
              <a:rPr lang="en-US" sz="1800" dirty="0" smtClean="0">
                <a:solidFill>
                  <a:schemeClr val="tx1"/>
                </a:solidFill>
              </a:rPr>
              <a:t>Planning</a:t>
            </a:r>
          </a:p>
          <a:p>
            <a:pPr lvl="1">
              <a:spcBef>
                <a:spcPts val="0"/>
              </a:spcBef>
            </a:pPr>
            <a:r>
              <a:rPr lang="en-US" sz="1800" dirty="0" smtClean="0">
                <a:solidFill>
                  <a:schemeClr val="tx1"/>
                </a:solidFill>
              </a:rPr>
              <a:t>Preparation and execution</a:t>
            </a:r>
          </a:p>
          <a:p>
            <a:pPr lvl="1">
              <a:spcBef>
                <a:spcPts val="0"/>
              </a:spcBef>
            </a:pPr>
            <a:r>
              <a:rPr lang="en-US" sz="1800" dirty="0" smtClean="0">
                <a:solidFill>
                  <a:schemeClr val="tx1"/>
                </a:solidFill>
              </a:rPr>
              <a:t>Administration</a:t>
            </a:r>
          </a:p>
          <a:p>
            <a:pPr lvl="1">
              <a:spcBef>
                <a:spcPts val="0"/>
              </a:spcBef>
            </a:pPr>
            <a:r>
              <a:rPr lang="en-US" sz="1800" dirty="0" smtClean="0">
                <a:solidFill>
                  <a:schemeClr val="tx1"/>
                </a:solidFill>
              </a:rPr>
              <a:t>Interfaces</a:t>
            </a:r>
          </a:p>
          <a:p>
            <a:pPr>
              <a:spcBef>
                <a:spcPts val="0"/>
              </a:spcBef>
            </a:pPr>
            <a:endParaRPr lang="en-US" sz="2200" dirty="0" smtClean="0">
              <a:solidFill>
                <a:schemeClr val="tx1"/>
              </a:solidFill>
            </a:endParaRPr>
          </a:p>
          <a:p>
            <a:pPr>
              <a:spcBef>
                <a:spcPts val="0"/>
              </a:spcBef>
            </a:pPr>
            <a:r>
              <a:rPr lang="en-US" sz="2200" dirty="0" smtClean="0">
                <a:solidFill>
                  <a:schemeClr val="tx1"/>
                </a:solidFill>
              </a:rPr>
              <a:t>Summary</a:t>
            </a:r>
            <a:endParaRPr lang="en-US" sz="2200" dirty="0">
              <a:solidFill>
                <a:schemeClr val="tx1"/>
              </a:solidFill>
            </a:endParaRPr>
          </a:p>
          <a:p>
            <a:pPr marL="457200" lvl="1" indent="0">
              <a:spcBef>
                <a:spcPts val="0"/>
              </a:spcBef>
              <a:buNone/>
            </a:pPr>
            <a:endParaRPr lang="en-US" sz="1400" dirty="0">
              <a:solidFill>
                <a:schemeClr val="tx1"/>
              </a:solidFill>
            </a:endParaRPr>
          </a:p>
        </p:txBody>
      </p:sp>
    </p:spTree>
    <p:extLst>
      <p:ext uri="{BB962C8B-B14F-4D97-AF65-F5344CB8AC3E}">
        <p14:creationId xmlns:p14="http://schemas.microsoft.com/office/powerpoint/2010/main" val="2622598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ISrc-LEBT Control </a:t>
            </a:r>
            <a:r>
              <a:rPr lang="en-US" dirty="0" smtClean="0"/>
              <a:t>System</a:t>
            </a:r>
            <a:br>
              <a:rPr lang="en-US" dirty="0" smtClean="0"/>
            </a:br>
            <a:r>
              <a:rPr lang="en-US" sz="2400" dirty="0" smtClean="0"/>
              <a:t>Catania</a:t>
            </a:r>
            <a:endParaRPr lang="en-GB" sz="2400"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45" name="Slide Number Placeholder 3"/>
          <p:cNvSpPr>
            <a:spLocks noGrp="1"/>
          </p:cNvSpPr>
          <p:nvPr>
            <p:ph type="sldNum" sz="quarter" idx="12"/>
          </p:nvPr>
        </p:nvSpPr>
        <p:spPr>
          <a:xfrm>
            <a:off x="6553200" y="6356350"/>
            <a:ext cx="2133600" cy="365125"/>
          </a:xfrm>
        </p:spPr>
        <p:txBody>
          <a:bodyPr/>
          <a:lstStyle/>
          <a:p>
            <a:fld id="{551115BC-487E-4422-894C-CB7CD3E79223}" type="slidenum">
              <a:rPr lang="sv-SE" smtClean="0"/>
              <a:t>3</a:t>
            </a:fld>
            <a:endParaRPr lang="sv-SE" dirty="0"/>
          </a:p>
        </p:txBody>
      </p:sp>
      <p:sp>
        <p:nvSpPr>
          <p:cNvPr id="46" name="TextBox 45"/>
          <p:cNvSpPr txBox="1"/>
          <p:nvPr/>
        </p:nvSpPr>
        <p:spPr>
          <a:xfrm>
            <a:off x="323528" y="6016426"/>
            <a:ext cx="2659702" cy="707886"/>
          </a:xfrm>
          <a:prstGeom prst="rect">
            <a:avLst/>
          </a:prstGeom>
          <a:noFill/>
        </p:spPr>
        <p:txBody>
          <a:bodyPr wrap="none" rtlCol="0">
            <a:spAutoFit/>
          </a:bodyPr>
          <a:lstStyle/>
          <a:p>
            <a:pPr>
              <a:tabLst>
                <a:tab pos="342900" algn="l"/>
              </a:tabLst>
            </a:pPr>
            <a:r>
              <a:rPr lang="en-US" sz="800" b="1" dirty="0" smtClean="0">
                <a:solidFill>
                  <a:schemeClr val="bg1">
                    <a:lumMod val="50000"/>
                  </a:schemeClr>
                </a:solidFill>
              </a:rPr>
              <a:t>MC</a:t>
            </a:r>
            <a:r>
              <a:rPr lang="en-US" sz="800" dirty="0" smtClean="0">
                <a:solidFill>
                  <a:schemeClr val="bg1">
                    <a:lumMod val="50000"/>
                  </a:schemeClr>
                </a:solidFill>
              </a:rPr>
              <a:t>	</a:t>
            </a:r>
            <a:r>
              <a:rPr lang="en-US" sz="800" b="1" dirty="0" smtClean="0">
                <a:solidFill>
                  <a:schemeClr val="bg1">
                    <a:lumMod val="50000"/>
                  </a:schemeClr>
                </a:solidFill>
              </a:rPr>
              <a:t>M</a:t>
            </a:r>
            <a:r>
              <a:rPr lang="en-US" sz="800" dirty="0" smtClean="0">
                <a:solidFill>
                  <a:schemeClr val="bg1">
                    <a:lumMod val="50000"/>
                  </a:schemeClr>
                </a:solidFill>
              </a:rPr>
              <a:t>otion </a:t>
            </a:r>
            <a:r>
              <a:rPr lang="en-US" sz="800" b="1" dirty="0" smtClean="0">
                <a:solidFill>
                  <a:schemeClr val="bg1">
                    <a:lumMod val="50000"/>
                  </a:schemeClr>
                </a:solidFill>
              </a:rPr>
              <a:t>C</a:t>
            </a:r>
            <a:r>
              <a:rPr lang="en-US" sz="800" dirty="0" smtClean="0">
                <a:solidFill>
                  <a:schemeClr val="bg1">
                    <a:lumMod val="50000"/>
                  </a:schemeClr>
                </a:solidFill>
              </a:rPr>
              <a:t>ontroller</a:t>
            </a:r>
          </a:p>
          <a:p>
            <a:pPr>
              <a:tabLst>
                <a:tab pos="342900" algn="l"/>
              </a:tabLst>
            </a:pPr>
            <a:r>
              <a:rPr lang="en-US" sz="800" b="1" dirty="0" smtClean="0">
                <a:solidFill>
                  <a:schemeClr val="bg1">
                    <a:lumMod val="50000"/>
                  </a:schemeClr>
                </a:solidFill>
              </a:rPr>
              <a:t>PLC</a:t>
            </a:r>
            <a:r>
              <a:rPr lang="en-US" sz="800" dirty="0" smtClean="0">
                <a:solidFill>
                  <a:schemeClr val="bg1">
                    <a:lumMod val="50000"/>
                  </a:schemeClr>
                </a:solidFill>
              </a:rPr>
              <a:t>	</a:t>
            </a:r>
            <a:r>
              <a:rPr lang="en-US" sz="800" b="1" dirty="0" smtClean="0">
                <a:solidFill>
                  <a:schemeClr val="bg1">
                    <a:lumMod val="50000"/>
                  </a:schemeClr>
                </a:solidFill>
              </a:rPr>
              <a:t>P</a:t>
            </a:r>
            <a:r>
              <a:rPr lang="en-US" sz="800" dirty="0" smtClean="0">
                <a:solidFill>
                  <a:schemeClr val="bg1">
                    <a:lumMod val="50000"/>
                  </a:schemeClr>
                </a:solidFill>
              </a:rPr>
              <a:t>rogrammable </a:t>
            </a:r>
            <a:r>
              <a:rPr lang="en-US" sz="800" b="1" dirty="0">
                <a:solidFill>
                  <a:schemeClr val="bg1">
                    <a:lumMod val="50000"/>
                  </a:schemeClr>
                </a:solidFill>
              </a:rPr>
              <a:t>L</a:t>
            </a:r>
            <a:r>
              <a:rPr lang="en-US" sz="800" dirty="0">
                <a:solidFill>
                  <a:schemeClr val="bg1">
                    <a:lumMod val="50000"/>
                  </a:schemeClr>
                </a:solidFill>
              </a:rPr>
              <a:t>ogic </a:t>
            </a:r>
            <a:r>
              <a:rPr lang="en-US" sz="800" b="1" dirty="0" smtClean="0">
                <a:solidFill>
                  <a:schemeClr val="bg1">
                    <a:lumMod val="50000"/>
                  </a:schemeClr>
                </a:solidFill>
              </a:rPr>
              <a:t>C</a:t>
            </a:r>
            <a:r>
              <a:rPr lang="en-US" sz="800" dirty="0" smtClean="0">
                <a:solidFill>
                  <a:schemeClr val="bg1">
                    <a:lumMod val="50000"/>
                  </a:schemeClr>
                </a:solidFill>
              </a:rPr>
              <a:t>ontroller</a:t>
            </a:r>
          </a:p>
          <a:p>
            <a:pPr>
              <a:tabLst>
                <a:tab pos="342900" algn="l"/>
              </a:tabLst>
            </a:pPr>
            <a:r>
              <a:rPr lang="en-US" sz="800" b="1" dirty="0" smtClean="0">
                <a:solidFill>
                  <a:schemeClr val="bg1">
                    <a:lumMod val="50000"/>
                  </a:schemeClr>
                </a:solidFill>
              </a:rPr>
              <a:t>VME</a:t>
            </a:r>
            <a:r>
              <a:rPr lang="en-US" sz="800" dirty="0" smtClean="0">
                <a:solidFill>
                  <a:schemeClr val="bg1">
                    <a:lumMod val="50000"/>
                  </a:schemeClr>
                </a:solidFill>
              </a:rPr>
              <a:t>	</a:t>
            </a:r>
            <a:r>
              <a:rPr lang="en-US" sz="800" b="1" dirty="0" smtClean="0">
                <a:solidFill>
                  <a:schemeClr val="bg1">
                    <a:lumMod val="50000"/>
                  </a:schemeClr>
                </a:solidFill>
              </a:rPr>
              <a:t>V</a:t>
            </a:r>
            <a:r>
              <a:rPr lang="en-US" sz="800" dirty="0" smtClean="0">
                <a:solidFill>
                  <a:schemeClr val="bg1">
                    <a:lumMod val="50000"/>
                  </a:schemeClr>
                </a:solidFill>
              </a:rPr>
              <a:t>ersa </a:t>
            </a:r>
            <a:r>
              <a:rPr lang="en-US" sz="800" b="1" dirty="0">
                <a:solidFill>
                  <a:schemeClr val="bg1">
                    <a:lumMod val="50000"/>
                  </a:schemeClr>
                </a:solidFill>
              </a:rPr>
              <a:t>M</a:t>
            </a:r>
            <a:r>
              <a:rPr lang="en-US" sz="800" dirty="0">
                <a:solidFill>
                  <a:schemeClr val="bg1">
                    <a:lumMod val="50000"/>
                  </a:schemeClr>
                </a:solidFill>
              </a:rPr>
              <a:t>odule </a:t>
            </a:r>
            <a:r>
              <a:rPr lang="en-US" sz="800" b="1" dirty="0">
                <a:solidFill>
                  <a:schemeClr val="bg1">
                    <a:lumMod val="50000"/>
                  </a:schemeClr>
                </a:solidFill>
              </a:rPr>
              <a:t>E</a:t>
            </a:r>
            <a:r>
              <a:rPr lang="en-US" sz="800" dirty="0">
                <a:solidFill>
                  <a:schemeClr val="bg1">
                    <a:lumMod val="50000"/>
                  </a:schemeClr>
                </a:solidFill>
              </a:rPr>
              <a:t>urocard bus</a:t>
            </a:r>
          </a:p>
          <a:p>
            <a:pPr>
              <a:tabLst>
                <a:tab pos="342900" algn="l"/>
              </a:tabLst>
            </a:pPr>
            <a:r>
              <a:rPr lang="en-US" sz="800" b="1" dirty="0" smtClean="0">
                <a:solidFill>
                  <a:schemeClr val="bg1">
                    <a:lumMod val="50000"/>
                  </a:schemeClr>
                </a:solidFill>
              </a:rPr>
              <a:t>MTCA</a:t>
            </a:r>
            <a:r>
              <a:rPr lang="en-US" sz="800" dirty="0" smtClean="0">
                <a:solidFill>
                  <a:schemeClr val="bg1">
                    <a:lumMod val="50000"/>
                  </a:schemeClr>
                </a:solidFill>
              </a:rPr>
              <a:t>	</a:t>
            </a:r>
            <a:r>
              <a:rPr lang="en-US" sz="800" b="1" dirty="0" smtClean="0">
                <a:solidFill>
                  <a:schemeClr val="bg1">
                    <a:lumMod val="50000"/>
                  </a:schemeClr>
                </a:solidFill>
              </a:rPr>
              <a:t>M</a:t>
            </a:r>
            <a:r>
              <a:rPr lang="en-US" sz="800" dirty="0" smtClean="0">
                <a:solidFill>
                  <a:schemeClr val="bg1">
                    <a:lumMod val="50000"/>
                  </a:schemeClr>
                </a:solidFill>
              </a:rPr>
              <a:t>icro </a:t>
            </a:r>
            <a:r>
              <a:rPr lang="en-US" sz="800" b="1" dirty="0">
                <a:solidFill>
                  <a:schemeClr val="bg1">
                    <a:lumMod val="50000"/>
                  </a:schemeClr>
                </a:solidFill>
              </a:rPr>
              <a:t>T</a:t>
            </a:r>
            <a:r>
              <a:rPr lang="en-US" sz="800" dirty="0">
                <a:solidFill>
                  <a:schemeClr val="bg1">
                    <a:lumMod val="50000"/>
                  </a:schemeClr>
                </a:solidFill>
              </a:rPr>
              <a:t>elecommunication </a:t>
            </a:r>
            <a:r>
              <a:rPr lang="en-US" sz="800" b="1" dirty="0">
                <a:solidFill>
                  <a:schemeClr val="bg1">
                    <a:lumMod val="50000"/>
                  </a:schemeClr>
                </a:solidFill>
              </a:rPr>
              <a:t>C</a:t>
            </a:r>
            <a:r>
              <a:rPr lang="en-US" sz="800" dirty="0">
                <a:solidFill>
                  <a:schemeClr val="bg1">
                    <a:lumMod val="50000"/>
                  </a:schemeClr>
                </a:solidFill>
              </a:rPr>
              <a:t>omputing </a:t>
            </a:r>
            <a:r>
              <a:rPr lang="en-US" sz="800" b="1" dirty="0" smtClean="0">
                <a:solidFill>
                  <a:schemeClr val="bg1">
                    <a:lumMod val="50000"/>
                  </a:schemeClr>
                </a:solidFill>
              </a:rPr>
              <a:t>A</a:t>
            </a:r>
            <a:r>
              <a:rPr lang="en-US" sz="800" dirty="0" smtClean="0">
                <a:solidFill>
                  <a:schemeClr val="bg1">
                    <a:lumMod val="50000"/>
                  </a:schemeClr>
                </a:solidFill>
              </a:rPr>
              <a:t>rchitecture</a:t>
            </a:r>
          </a:p>
          <a:p>
            <a:pPr>
              <a:tabLst>
                <a:tab pos="342900" algn="l"/>
              </a:tabLst>
            </a:pPr>
            <a:r>
              <a:rPr lang="en-US" sz="800" b="1" dirty="0" smtClean="0">
                <a:solidFill>
                  <a:schemeClr val="bg1">
                    <a:lumMod val="50000"/>
                  </a:schemeClr>
                </a:solidFill>
              </a:rPr>
              <a:t>IPC</a:t>
            </a:r>
            <a:r>
              <a:rPr lang="en-US" sz="800" dirty="0" smtClean="0">
                <a:solidFill>
                  <a:schemeClr val="bg1">
                    <a:lumMod val="50000"/>
                  </a:schemeClr>
                </a:solidFill>
              </a:rPr>
              <a:t>	</a:t>
            </a:r>
            <a:r>
              <a:rPr lang="en-US" sz="800" b="1" dirty="0" smtClean="0">
                <a:solidFill>
                  <a:schemeClr val="bg1">
                    <a:lumMod val="50000"/>
                  </a:schemeClr>
                </a:solidFill>
              </a:rPr>
              <a:t>I</a:t>
            </a:r>
            <a:r>
              <a:rPr lang="en-US" sz="800" dirty="0" smtClean="0">
                <a:solidFill>
                  <a:schemeClr val="bg1">
                    <a:lumMod val="50000"/>
                  </a:schemeClr>
                </a:solidFill>
              </a:rPr>
              <a:t>ndustrial </a:t>
            </a:r>
            <a:r>
              <a:rPr lang="en-US" sz="800" b="1" dirty="0" smtClean="0">
                <a:solidFill>
                  <a:schemeClr val="bg1">
                    <a:lumMod val="50000"/>
                  </a:schemeClr>
                </a:solidFill>
              </a:rPr>
              <a:t>P</a:t>
            </a:r>
            <a:r>
              <a:rPr lang="en-US" sz="800" dirty="0" smtClean="0">
                <a:solidFill>
                  <a:schemeClr val="bg1">
                    <a:lumMod val="50000"/>
                  </a:schemeClr>
                </a:solidFill>
              </a:rPr>
              <a:t>ersonal </a:t>
            </a:r>
            <a:r>
              <a:rPr lang="en-US" sz="800" b="1" dirty="0" smtClean="0">
                <a:solidFill>
                  <a:schemeClr val="bg1">
                    <a:lumMod val="50000"/>
                  </a:schemeClr>
                </a:solidFill>
              </a:rPr>
              <a:t>C</a:t>
            </a:r>
            <a:r>
              <a:rPr lang="en-US" sz="800" dirty="0" smtClean="0">
                <a:solidFill>
                  <a:schemeClr val="bg1">
                    <a:lumMod val="50000"/>
                  </a:schemeClr>
                </a:solidFill>
              </a:rPr>
              <a:t>omputer</a:t>
            </a:r>
            <a:endParaRPr lang="en-US" sz="800" dirty="0">
              <a:solidFill>
                <a:schemeClr val="bg1">
                  <a:lumMod val="50000"/>
                </a:schemeClr>
              </a:solidFill>
            </a:endParaRPr>
          </a:p>
        </p:txBody>
      </p:sp>
      <p:cxnSp>
        <p:nvCxnSpPr>
          <p:cNvPr id="47" name="Straight Connector 46"/>
          <p:cNvCxnSpPr/>
          <p:nvPr/>
        </p:nvCxnSpPr>
        <p:spPr>
          <a:xfrm>
            <a:off x="323528" y="6093296"/>
            <a:ext cx="0" cy="576064"/>
          </a:xfrm>
          <a:prstGeom prst="line">
            <a:avLst/>
          </a:prstGeom>
          <a:ln>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3"/>
          <a:stretch>
            <a:fillRect/>
          </a:stretch>
        </p:blipFill>
        <p:spPr>
          <a:xfrm>
            <a:off x="107504" y="1556792"/>
            <a:ext cx="8928992" cy="4333878"/>
          </a:xfrm>
          <a:prstGeom prst="rect">
            <a:avLst/>
          </a:prstGeom>
        </p:spPr>
      </p:pic>
    </p:spTree>
    <p:extLst>
      <p:ext uri="{BB962C8B-B14F-4D97-AF65-F5344CB8AC3E}">
        <p14:creationId xmlns:p14="http://schemas.microsoft.com/office/powerpoint/2010/main" val="151327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ISrc-LEBT Control System</a:t>
            </a:r>
            <a:br>
              <a:rPr lang="en-US" dirty="0" smtClean="0"/>
            </a:br>
            <a:r>
              <a:rPr lang="en-US" sz="2400" dirty="0" smtClean="0"/>
              <a:t>Lund</a:t>
            </a:r>
            <a:endParaRPr lang="en-US" sz="2400"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7" name="TextBox 6"/>
          <p:cNvSpPr txBox="1"/>
          <p:nvPr/>
        </p:nvSpPr>
        <p:spPr>
          <a:xfrm>
            <a:off x="323528" y="6016426"/>
            <a:ext cx="2659702" cy="707886"/>
          </a:xfrm>
          <a:prstGeom prst="rect">
            <a:avLst/>
          </a:prstGeom>
          <a:noFill/>
        </p:spPr>
        <p:txBody>
          <a:bodyPr wrap="none" rtlCol="0">
            <a:spAutoFit/>
          </a:bodyPr>
          <a:lstStyle/>
          <a:p>
            <a:pPr>
              <a:tabLst>
                <a:tab pos="342900" algn="l"/>
              </a:tabLst>
            </a:pPr>
            <a:r>
              <a:rPr lang="en-US" sz="800" b="1" dirty="0" smtClean="0">
                <a:solidFill>
                  <a:schemeClr val="bg1">
                    <a:lumMod val="50000"/>
                  </a:schemeClr>
                </a:solidFill>
              </a:rPr>
              <a:t>MC</a:t>
            </a:r>
            <a:r>
              <a:rPr lang="en-US" sz="800" dirty="0" smtClean="0">
                <a:solidFill>
                  <a:schemeClr val="bg1">
                    <a:lumMod val="50000"/>
                  </a:schemeClr>
                </a:solidFill>
              </a:rPr>
              <a:t>	</a:t>
            </a:r>
            <a:r>
              <a:rPr lang="en-US" sz="800" b="1" dirty="0" smtClean="0">
                <a:solidFill>
                  <a:schemeClr val="bg1">
                    <a:lumMod val="50000"/>
                  </a:schemeClr>
                </a:solidFill>
              </a:rPr>
              <a:t>M</a:t>
            </a:r>
            <a:r>
              <a:rPr lang="en-US" sz="800" dirty="0" smtClean="0">
                <a:solidFill>
                  <a:schemeClr val="bg1">
                    <a:lumMod val="50000"/>
                  </a:schemeClr>
                </a:solidFill>
              </a:rPr>
              <a:t>otion </a:t>
            </a:r>
            <a:r>
              <a:rPr lang="en-US" sz="800" b="1" dirty="0" smtClean="0">
                <a:solidFill>
                  <a:schemeClr val="bg1">
                    <a:lumMod val="50000"/>
                  </a:schemeClr>
                </a:solidFill>
              </a:rPr>
              <a:t>C</a:t>
            </a:r>
            <a:r>
              <a:rPr lang="en-US" sz="800" dirty="0" smtClean="0">
                <a:solidFill>
                  <a:schemeClr val="bg1">
                    <a:lumMod val="50000"/>
                  </a:schemeClr>
                </a:solidFill>
              </a:rPr>
              <a:t>ontroller</a:t>
            </a:r>
          </a:p>
          <a:p>
            <a:pPr>
              <a:tabLst>
                <a:tab pos="342900" algn="l"/>
              </a:tabLst>
            </a:pPr>
            <a:r>
              <a:rPr lang="en-US" sz="800" b="1" dirty="0" smtClean="0">
                <a:solidFill>
                  <a:schemeClr val="bg1">
                    <a:lumMod val="50000"/>
                  </a:schemeClr>
                </a:solidFill>
              </a:rPr>
              <a:t>PLC</a:t>
            </a:r>
            <a:r>
              <a:rPr lang="en-US" sz="800" dirty="0" smtClean="0">
                <a:solidFill>
                  <a:schemeClr val="bg1">
                    <a:lumMod val="50000"/>
                  </a:schemeClr>
                </a:solidFill>
              </a:rPr>
              <a:t>	</a:t>
            </a:r>
            <a:r>
              <a:rPr lang="en-US" sz="800" b="1" dirty="0" smtClean="0">
                <a:solidFill>
                  <a:schemeClr val="bg1">
                    <a:lumMod val="50000"/>
                  </a:schemeClr>
                </a:solidFill>
              </a:rPr>
              <a:t>P</a:t>
            </a:r>
            <a:r>
              <a:rPr lang="en-US" sz="800" dirty="0" smtClean="0">
                <a:solidFill>
                  <a:schemeClr val="bg1">
                    <a:lumMod val="50000"/>
                  </a:schemeClr>
                </a:solidFill>
              </a:rPr>
              <a:t>rogrammable </a:t>
            </a:r>
            <a:r>
              <a:rPr lang="en-US" sz="800" b="1" dirty="0">
                <a:solidFill>
                  <a:schemeClr val="bg1">
                    <a:lumMod val="50000"/>
                  </a:schemeClr>
                </a:solidFill>
              </a:rPr>
              <a:t>L</a:t>
            </a:r>
            <a:r>
              <a:rPr lang="en-US" sz="800" dirty="0">
                <a:solidFill>
                  <a:schemeClr val="bg1">
                    <a:lumMod val="50000"/>
                  </a:schemeClr>
                </a:solidFill>
              </a:rPr>
              <a:t>ogic </a:t>
            </a:r>
            <a:r>
              <a:rPr lang="en-US" sz="800" b="1" dirty="0" smtClean="0">
                <a:solidFill>
                  <a:schemeClr val="bg1">
                    <a:lumMod val="50000"/>
                  </a:schemeClr>
                </a:solidFill>
              </a:rPr>
              <a:t>C</a:t>
            </a:r>
            <a:r>
              <a:rPr lang="en-US" sz="800" dirty="0" smtClean="0">
                <a:solidFill>
                  <a:schemeClr val="bg1">
                    <a:lumMod val="50000"/>
                  </a:schemeClr>
                </a:solidFill>
              </a:rPr>
              <a:t>ontroller</a:t>
            </a:r>
          </a:p>
          <a:p>
            <a:pPr>
              <a:tabLst>
                <a:tab pos="342900" algn="l"/>
              </a:tabLst>
            </a:pPr>
            <a:r>
              <a:rPr lang="en-US" sz="800" b="1" dirty="0" smtClean="0">
                <a:solidFill>
                  <a:schemeClr val="bg1">
                    <a:lumMod val="50000"/>
                  </a:schemeClr>
                </a:solidFill>
              </a:rPr>
              <a:t>VME</a:t>
            </a:r>
            <a:r>
              <a:rPr lang="en-US" sz="800" dirty="0" smtClean="0">
                <a:solidFill>
                  <a:schemeClr val="bg1">
                    <a:lumMod val="50000"/>
                  </a:schemeClr>
                </a:solidFill>
              </a:rPr>
              <a:t>	</a:t>
            </a:r>
            <a:r>
              <a:rPr lang="en-US" sz="800" b="1" dirty="0" smtClean="0">
                <a:solidFill>
                  <a:schemeClr val="bg1">
                    <a:lumMod val="50000"/>
                  </a:schemeClr>
                </a:solidFill>
              </a:rPr>
              <a:t>V</a:t>
            </a:r>
            <a:r>
              <a:rPr lang="en-US" sz="800" dirty="0" smtClean="0">
                <a:solidFill>
                  <a:schemeClr val="bg1">
                    <a:lumMod val="50000"/>
                  </a:schemeClr>
                </a:solidFill>
              </a:rPr>
              <a:t>ersa </a:t>
            </a:r>
            <a:r>
              <a:rPr lang="en-US" sz="800" b="1" dirty="0">
                <a:solidFill>
                  <a:schemeClr val="bg1">
                    <a:lumMod val="50000"/>
                  </a:schemeClr>
                </a:solidFill>
              </a:rPr>
              <a:t>M</a:t>
            </a:r>
            <a:r>
              <a:rPr lang="en-US" sz="800" dirty="0">
                <a:solidFill>
                  <a:schemeClr val="bg1">
                    <a:lumMod val="50000"/>
                  </a:schemeClr>
                </a:solidFill>
              </a:rPr>
              <a:t>odule </a:t>
            </a:r>
            <a:r>
              <a:rPr lang="en-US" sz="800" b="1" dirty="0">
                <a:solidFill>
                  <a:schemeClr val="bg1">
                    <a:lumMod val="50000"/>
                  </a:schemeClr>
                </a:solidFill>
              </a:rPr>
              <a:t>E</a:t>
            </a:r>
            <a:r>
              <a:rPr lang="en-US" sz="800" dirty="0">
                <a:solidFill>
                  <a:schemeClr val="bg1">
                    <a:lumMod val="50000"/>
                  </a:schemeClr>
                </a:solidFill>
              </a:rPr>
              <a:t>urocard bus</a:t>
            </a:r>
          </a:p>
          <a:p>
            <a:pPr>
              <a:tabLst>
                <a:tab pos="342900" algn="l"/>
              </a:tabLst>
            </a:pPr>
            <a:r>
              <a:rPr lang="en-US" sz="800" b="1" dirty="0" smtClean="0">
                <a:solidFill>
                  <a:schemeClr val="bg1">
                    <a:lumMod val="50000"/>
                  </a:schemeClr>
                </a:solidFill>
              </a:rPr>
              <a:t>MTCA</a:t>
            </a:r>
            <a:r>
              <a:rPr lang="en-US" sz="800" dirty="0" smtClean="0">
                <a:solidFill>
                  <a:schemeClr val="bg1">
                    <a:lumMod val="50000"/>
                  </a:schemeClr>
                </a:solidFill>
              </a:rPr>
              <a:t>	</a:t>
            </a:r>
            <a:r>
              <a:rPr lang="en-US" sz="800" b="1" dirty="0" smtClean="0">
                <a:solidFill>
                  <a:schemeClr val="bg1">
                    <a:lumMod val="50000"/>
                  </a:schemeClr>
                </a:solidFill>
              </a:rPr>
              <a:t>M</a:t>
            </a:r>
            <a:r>
              <a:rPr lang="en-US" sz="800" dirty="0" smtClean="0">
                <a:solidFill>
                  <a:schemeClr val="bg1">
                    <a:lumMod val="50000"/>
                  </a:schemeClr>
                </a:solidFill>
              </a:rPr>
              <a:t>icro </a:t>
            </a:r>
            <a:r>
              <a:rPr lang="en-US" sz="800" b="1" dirty="0">
                <a:solidFill>
                  <a:schemeClr val="bg1">
                    <a:lumMod val="50000"/>
                  </a:schemeClr>
                </a:solidFill>
              </a:rPr>
              <a:t>T</a:t>
            </a:r>
            <a:r>
              <a:rPr lang="en-US" sz="800" dirty="0">
                <a:solidFill>
                  <a:schemeClr val="bg1">
                    <a:lumMod val="50000"/>
                  </a:schemeClr>
                </a:solidFill>
              </a:rPr>
              <a:t>elecommunication </a:t>
            </a:r>
            <a:r>
              <a:rPr lang="en-US" sz="800" b="1" dirty="0">
                <a:solidFill>
                  <a:schemeClr val="bg1">
                    <a:lumMod val="50000"/>
                  </a:schemeClr>
                </a:solidFill>
              </a:rPr>
              <a:t>C</a:t>
            </a:r>
            <a:r>
              <a:rPr lang="en-US" sz="800" dirty="0">
                <a:solidFill>
                  <a:schemeClr val="bg1">
                    <a:lumMod val="50000"/>
                  </a:schemeClr>
                </a:solidFill>
              </a:rPr>
              <a:t>omputing </a:t>
            </a:r>
            <a:r>
              <a:rPr lang="en-US" sz="800" b="1" dirty="0" smtClean="0">
                <a:solidFill>
                  <a:schemeClr val="bg1">
                    <a:lumMod val="50000"/>
                  </a:schemeClr>
                </a:solidFill>
              </a:rPr>
              <a:t>A</a:t>
            </a:r>
            <a:r>
              <a:rPr lang="en-US" sz="800" dirty="0" smtClean="0">
                <a:solidFill>
                  <a:schemeClr val="bg1">
                    <a:lumMod val="50000"/>
                  </a:schemeClr>
                </a:solidFill>
              </a:rPr>
              <a:t>rchitecture</a:t>
            </a:r>
          </a:p>
          <a:p>
            <a:pPr>
              <a:tabLst>
                <a:tab pos="342900" algn="l"/>
              </a:tabLst>
            </a:pPr>
            <a:r>
              <a:rPr lang="en-US" sz="800" b="1" dirty="0" smtClean="0">
                <a:solidFill>
                  <a:schemeClr val="bg1">
                    <a:lumMod val="50000"/>
                  </a:schemeClr>
                </a:solidFill>
              </a:rPr>
              <a:t>IPC</a:t>
            </a:r>
            <a:r>
              <a:rPr lang="en-US" sz="800" dirty="0" smtClean="0">
                <a:solidFill>
                  <a:schemeClr val="bg1">
                    <a:lumMod val="50000"/>
                  </a:schemeClr>
                </a:solidFill>
              </a:rPr>
              <a:t>	</a:t>
            </a:r>
            <a:r>
              <a:rPr lang="en-US" sz="800" b="1" dirty="0" smtClean="0">
                <a:solidFill>
                  <a:schemeClr val="bg1">
                    <a:lumMod val="50000"/>
                  </a:schemeClr>
                </a:solidFill>
              </a:rPr>
              <a:t>I</a:t>
            </a:r>
            <a:r>
              <a:rPr lang="en-US" sz="800" dirty="0" smtClean="0">
                <a:solidFill>
                  <a:schemeClr val="bg1">
                    <a:lumMod val="50000"/>
                  </a:schemeClr>
                </a:solidFill>
              </a:rPr>
              <a:t>ndustrial </a:t>
            </a:r>
            <a:r>
              <a:rPr lang="en-US" sz="800" b="1" dirty="0" smtClean="0">
                <a:solidFill>
                  <a:schemeClr val="bg1">
                    <a:lumMod val="50000"/>
                  </a:schemeClr>
                </a:solidFill>
              </a:rPr>
              <a:t>P</a:t>
            </a:r>
            <a:r>
              <a:rPr lang="en-US" sz="800" dirty="0" smtClean="0">
                <a:solidFill>
                  <a:schemeClr val="bg1">
                    <a:lumMod val="50000"/>
                  </a:schemeClr>
                </a:solidFill>
              </a:rPr>
              <a:t>ersonal </a:t>
            </a:r>
            <a:r>
              <a:rPr lang="en-US" sz="800" b="1" dirty="0" smtClean="0">
                <a:solidFill>
                  <a:schemeClr val="bg1">
                    <a:lumMod val="50000"/>
                  </a:schemeClr>
                </a:solidFill>
              </a:rPr>
              <a:t>C</a:t>
            </a:r>
            <a:r>
              <a:rPr lang="en-US" sz="800" dirty="0" smtClean="0">
                <a:solidFill>
                  <a:schemeClr val="bg1">
                    <a:lumMod val="50000"/>
                  </a:schemeClr>
                </a:solidFill>
              </a:rPr>
              <a:t>omputer</a:t>
            </a:r>
            <a:endParaRPr lang="en-US" sz="800" dirty="0">
              <a:solidFill>
                <a:schemeClr val="bg1">
                  <a:lumMod val="50000"/>
                </a:schemeClr>
              </a:solidFill>
            </a:endParaRPr>
          </a:p>
        </p:txBody>
      </p:sp>
      <p:cxnSp>
        <p:nvCxnSpPr>
          <p:cNvPr id="12" name="Straight Connector 11"/>
          <p:cNvCxnSpPr/>
          <p:nvPr/>
        </p:nvCxnSpPr>
        <p:spPr>
          <a:xfrm>
            <a:off x="323528" y="6093296"/>
            <a:ext cx="0" cy="576064"/>
          </a:xfrm>
          <a:prstGeom prst="line">
            <a:avLst/>
          </a:prstGeom>
          <a:ln>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pic>
        <p:nvPicPr>
          <p:cNvPr id="3" name="Picture 2"/>
          <p:cNvPicPr>
            <a:picLocks noChangeAspect="1"/>
          </p:cNvPicPr>
          <p:nvPr/>
        </p:nvPicPr>
        <p:blipFill>
          <a:blip r:embed="rId2"/>
          <a:stretch>
            <a:fillRect/>
          </a:stretch>
        </p:blipFill>
        <p:spPr>
          <a:xfrm>
            <a:off x="107504" y="1556792"/>
            <a:ext cx="8928992" cy="4333878"/>
          </a:xfrm>
          <a:prstGeom prst="rect">
            <a:avLst/>
          </a:prstGeom>
        </p:spPr>
      </p:pic>
    </p:spTree>
    <p:extLst>
      <p:ext uri="{BB962C8B-B14F-4D97-AF65-F5344CB8AC3E}">
        <p14:creationId xmlns:p14="http://schemas.microsoft.com/office/powerpoint/2010/main" val="2667552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In-kind</a:t>
            </a:r>
            <a:br>
              <a:rPr lang="en-GB" dirty="0" smtClean="0"/>
            </a:br>
            <a:r>
              <a:rPr lang="en-GB" sz="2400" dirty="0" smtClean="0"/>
              <a:t>Distributed team</a:t>
            </a:r>
            <a:endParaRPr lang="en-GB" sz="2400"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20" name="Slide Number Placeholder 3">
            <a:extLst>
              <a:ext uri="{FF2B5EF4-FFF2-40B4-BE49-F238E27FC236}">
                <a16:creationId xmlns:a16="http://schemas.microsoft.com/office/drawing/2014/main" id="{94F3478E-006F-464C-8371-A136A0BC357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51115BC-487E-4422-894C-CB7CD3E79223}" type="slidenum">
              <a:rPr lang="en-GB" smtClean="0"/>
              <a:pPr/>
              <a:t>5</a:t>
            </a:fld>
            <a:endParaRPr lang="en-GB" dirty="0"/>
          </a:p>
        </p:txBody>
      </p:sp>
      <p:sp>
        <p:nvSpPr>
          <p:cNvPr id="21" name="Freeform: Shape 21">
            <a:extLst>
              <a:ext uri="{FF2B5EF4-FFF2-40B4-BE49-F238E27FC236}">
                <a16:creationId xmlns:a16="http://schemas.microsoft.com/office/drawing/2014/main" id="{FAF51C9E-0428-49A8-89BC-5A98DF5DCAEC}"/>
              </a:ext>
            </a:extLst>
          </p:cNvPr>
          <p:cNvSpPr/>
          <p:nvPr/>
        </p:nvSpPr>
        <p:spPr>
          <a:xfrm>
            <a:off x="5023051" y="2422900"/>
            <a:ext cx="1990625" cy="1990597"/>
          </a:xfrm>
          <a:custGeom>
            <a:avLst/>
            <a:gdLst>
              <a:gd name="connsiteX0" fmla="*/ 0 w 1990625"/>
              <a:gd name="connsiteY0" fmla="*/ 995299 h 1990597"/>
              <a:gd name="connsiteX1" fmla="*/ 995313 w 1990625"/>
              <a:gd name="connsiteY1" fmla="*/ 0 h 1990597"/>
              <a:gd name="connsiteX2" fmla="*/ 1990626 w 1990625"/>
              <a:gd name="connsiteY2" fmla="*/ 995299 h 1990597"/>
              <a:gd name="connsiteX3" fmla="*/ 995313 w 1990625"/>
              <a:gd name="connsiteY3" fmla="*/ 1990598 h 1990597"/>
              <a:gd name="connsiteX4" fmla="*/ 0 w 1990625"/>
              <a:gd name="connsiteY4" fmla="*/ 995299 h 19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625" h="1990597">
                <a:moveTo>
                  <a:pt x="0" y="995299"/>
                </a:moveTo>
                <a:cubicBezTo>
                  <a:pt x="0" y="445611"/>
                  <a:pt x="445617" y="0"/>
                  <a:pt x="995313" y="0"/>
                </a:cubicBezTo>
                <a:cubicBezTo>
                  <a:pt x="1545009" y="0"/>
                  <a:pt x="1990626" y="445611"/>
                  <a:pt x="1990626" y="995299"/>
                </a:cubicBezTo>
                <a:cubicBezTo>
                  <a:pt x="1990626" y="1544987"/>
                  <a:pt x="1545009" y="1990598"/>
                  <a:pt x="995313" y="1990598"/>
                </a:cubicBezTo>
                <a:cubicBezTo>
                  <a:pt x="445617" y="1990598"/>
                  <a:pt x="0" y="1544987"/>
                  <a:pt x="0" y="995299"/>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2480" tIns="352476" rIns="352480" bIns="352476" numCol="1" spcCol="1270" anchor="ctr" anchorCtr="0">
            <a:noAutofit/>
          </a:bodyPr>
          <a:lstStyle/>
          <a:p>
            <a:pPr marL="0" lvl="0" indent="0" algn="ctr" defTabSz="711200">
              <a:lnSpc>
                <a:spcPct val="90000"/>
              </a:lnSpc>
              <a:spcBef>
                <a:spcPct val="0"/>
              </a:spcBef>
              <a:spcAft>
                <a:spcPct val="35000"/>
              </a:spcAft>
              <a:buNone/>
            </a:pPr>
            <a:r>
              <a:rPr lang="en-US" sz="1600" b="1" kern="1200" dirty="0"/>
              <a:t>INFN-LNS</a:t>
            </a:r>
          </a:p>
          <a:p>
            <a:pPr marL="0" lvl="0" indent="0" algn="ctr" defTabSz="711200">
              <a:lnSpc>
                <a:spcPct val="90000"/>
              </a:lnSpc>
              <a:spcBef>
                <a:spcPct val="0"/>
              </a:spcBef>
              <a:spcAft>
                <a:spcPct val="35000"/>
              </a:spcAft>
              <a:buNone/>
            </a:pPr>
            <a:r>
              <a:rPr lang="en-US" sz="1600" kern="1200" dirty="0"/>
              <a:t>In-kind contributor for the ISRC and LEBT</a:t>
            </a:r>
          </a:p>
        </p:txBody>
      </p:sp>
      <p:sp>
        <p:nvSpPr>
          <p:cNvPr id="22" name="Freeform: Shape 22">
            <a:extLst>
              <a:ext uri="{FF2B5EF4-FFF2-40B4-BE49-F238E27FC236}">
                <a16:creationId xmlns:a16="http://schemas.microsoft.com/office/drawing/2014/main" id="{7AD02BF8-4D1C-4BCC-B22B-9A7A3A535D9A}"/>
              </a:ext>
            </a:extLst>
          </p:cNvPr>
          <p:cNvSpPr/>
          <p:nvPr/>
        </p:nvSpPr>
        <p:spPr>
          <a:xfrm>
            <a:off x="5931052" y="3518255"/>
            <a:ext cx="1990625" cy="1990597"/>
          </a:xfrm>
          <a:custGeom>
            <a:avLst/>
            <a:gdLst>
              <a:gd name="connsiteX0" fmla="*/ 0 w 1990625"/>
              <a:gd name="connsiteY0" fmla="*/ 995299 h 1990597"/>
              <a:gd name="connsiteX1" fmla="*/ 995313 w 1990625"/>
              <a:gd name="connsiteY1" fmla="*/ 0 h 1990597"/>
              <a:gd name="connsiteX2" fmla="*/ 1990626 w 1990625"/>
              <a:gd name="connsiteY2" fmla="*/ 995299 h 1990597"/>
              <a:gd name="connsiteX3" fmla="*/ 995313 w 1990625"/>
              <a:gd name="connsiteY3" fmla="*/ 1990598 h 1990597"/>
              <a:gd name="connsiteX4" fmla="*/ 0 w 1990625"/>
              <a:gd name="connsiteY4" fmla="*/ 995299 h 19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625" h="1990597">
                <a:moveTo>
                  <a:pt x="0" y="995299"/>
                </a:moveTo>
                <a:cubicBezTo>
                  <a:pt x="0" y="445611"/>
                  <a:pt x="445617" y="0"/>
                  <a:pt x="995313" y="0"/>
                </a:cubicBezTo>
                <a:cubicBezTo>
                  <a:pt x="1545009" y="0"/>
                  <a:pt x="1990626" y="445611"/>
                  <a:pt x="1990626" y="995299"/>
                </a:cubicBezTo>
                <a:cubicBezTo>
                  <a:pt x="1990626" y="1544987"/>
                  <a:pt x="1545009" y="1990598"/>
                  <a:pt x="995313" y="1990598"/>
                </a:cubicBezTo>
                <a:cubicBezTo>
                  <a:pt x="445617" y="1990598"/>
                  <a:pt x="0" y="1544987"/>
                  <a:pt x="0" y="995299"/>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000" tIns="180000" rIns="36000" bIns="180000" numCol="1" spcCol="1270" anchor="ctr" anchorCtr="0">
            <a:noAutofit/>
          </a:bodyPr>
          <a:lstStyle/>
          <a:p>
            <a:pPr marL="0" lvl="0" indent="0" algn="ctr" defTabSz="711200">
              <a:lnSpc>
                <a:spcPct val="90000"/>
              </a:lnSpc>
              <a:spcBef>
                <a:spcPct val="0"/>
              </a:spcBef>
              <a:spcAft>
                <a:spcPct val="35000"/>
              </a:spcAft>
              <a:buNone/>
            </a:pPr>
            <a:r>
              <a:rPr lang="en-US" sz="1600" b="1" kern="1200" dirty="0"/>
              <a:t>ESS</a:t>
            </a:r>
          </a:p>
          <a:p>
            <a:pPr algn="ctr" defTabSz="711200">
              <a:lnSpc>
                <a:spcPct val="90000"/>
              </a:lnSpc>
              <a:spcBef>
                <a:spcPct val="0"/>
              </a:spcBef>
              <a:spcAft>
                <a:spcPct val="35000"/>
              </a:spcAft>
            </a:pPr>
            <a:r>
              <a:rPr lang="en-US" sz="1600" dirty="0"/>
              <a:t>Accelerator Division</a:t>
            </a:r>
          </a:p>
          <a:p>
            <a:pPr marL="0" lvl="0" indent="0" algn="ctr" defTabSz="711200">
              <a:lnSpc>
                <a:spcPct val="90000"/>
              </a:lnSpc>
              <a:spcBef>
                <a:spcPct val="0"/>
              </a:spcBef>
              <a:spcAft>
                <a:spcPct val="35000"/>
              </a:spcAft>
              <a:buNone/>
            </a:pPr>
            <a:r>
              <a:rPr lang="en-US" sz="1600" kern="1200" dirty="0"/>
              <a:t>ICS Division</a:t>
            </a:r>
          </a:p>
        </p:txBody>
      </p:sp>
      <p:sp>
        <p:nvSpPr>
          <p:cNvPr id="23" name="Freeform: Shape 23">
            <a:extLst>
              <a:ext uri="{FF2B5EF4-FFF2-40B4-BE49-F238E27FC236}">
                <a16:creationId xmlns:a16="http://schemas.microsoft.com/office/drawing/2014/main" id="{794DFAA3-E43E-4B79-9D98-96A917BEF817}"/>
              </a:ext>
            </a:extLst>
          </p:cNvPr>
          <p:cNvSpPr/>
          <p:nvPr/>
        </p:nvSpPr>
        <p:spPr>
          <a:xfrm>
            <a:off x="6757839" y="2401859"/>
            <a:ext cx="1990625" cy="1990597"/>
          </a:xfrm>
          <a:custGeom>
            <a:avLst/>
            <a:gdLst>
              <a:gd name="connsiteX0" fmla="*/ 0 w 1990625"/>
              <a:gd name="connsiteY0" fmla="*/ 995299 h 1990597"/>
              <a:gd name="connsiteX1" fmla="*/ 995313 w 1990625"/>
              <a:gd name="connsiteY1" fmla="*/ 0 h 1990597"/>
              <a:gd name="connsiteX2" fmla="*/ 1990626 w 1990625"/>
              <a:gd name="connsiteY2" fmla="*/ 995299 h 1990597"/>
              <a:gd name="connsiteX3" fmla="*/ 995313 w 1990625"/>
              <a:gd name="connsiteY3" fmla="*/ 1990598 h 1990597"/>
              <a:gd name="connsiteX4" fmla="*/ 0 w 1990625"/>
              <a:gd name="connsiteY4" fmla="*/ 995299 h 1990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0625" h="1990597">
                <a:moveTo>
                  <a:pt x="0" y="995299"/>
                </a:moveTo>
                <a:cubicBezTo>
                  <a:pt x="0" y="445611"/>
                  <a:pt x="445617" y="0"/>
                  <a:pt x="995313" y="0"/>
                </a:cubicBezTo>
                <a:cubicBezTo>
                  <a:pt x="1545009" y="0"/>
                  <a:pt x="1990626" y="445611"/>
                  <a:pt x="1990626" y="995299"/>
                </a:cubicBezTo>
                <a:cubicBezTo>
                  <a:pt x="1990626" y="1544987"/>
                  <a:pt x="1545009" y="1990598"/>
                  <a:pt x="995313" y="1990598"/>
                </a:cubicBezTo>
                <a:cubicBezTo>
                  <a:pt x="445617" y="1990598"/>
                  <a:pt x="0" y="1544987"/>
                  <a:pt x="0" y="995299"/>
                </a:cubicBezTo>
                <a:close/>
              </a:path>
            </a:pathLst>
          </a:custGeom>
        </p:spPr>
        <p:style>
          <a:lnRef idx="0">
            <a:schemeClr val="lt1">
              <a:hueOff val="0"/>
              <a:satOff val="0"/>
              <a:lumOff val="0"/>
              <a:alphaOff val="0"/>
            </a:schemeClr>
          </a:lnRef>
          <a:fillRef idx="3">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52480" tIns="352476" rIns="352480" bIns="352476" numCol="1" spcCol="1270" anchor="ctr" anchorCtr="0">
            <a:noAutofit/>
          </a:bodyPr>
          <a:lstStyle/>
          <a:p>
            <a:pPr marL="0" lvl="0" indent="0" algn="ctr" defTabSz="711200">
              <a:lnSpc>
                <a:spcPct val="90000"/>
              </a:lnSpc>
              <a:spcBef>
                <a:spcPct val="0"/>
              </a:spcBef>
              <a:spcAft>
                <a:spcPct val="35000"/>
              </a:spcAft>
              <a:buNone/>
            </a:pPr>
            <a:r>
              <a:rPr lang="en-US" sz="1600" b="1" kern="1200" dirty="0"/>
              <a:t>CEA</a:t>
            </a:r>
          </a:p>
          <a:p>
            <a:pPr marL="0" lvl="0" indent="0" algn="ctr" defTabSz="711200">
              <a:lnSpc>
                <a:spcPct val="90000"/>
              </a:lnSpc>
              <a:spcBef>
                <a:spcPct val="0"/>
              </a:spcBef>
              <a:spcAft>
                <a:spcPct val="35000"/>
              </a:spcAft>
              <a:buNone/>
            </a:pPr>
            <a:r>
              <a:rPr lang="en-US" sz="1600" kern="1200" dirty="0"/>
              <a:t>In-kind contributor for the control system</a:t>
            </a:r>
          </a:p>
        </p:txBody>
      </p:sp>
      <p:sp>
        <p:nvSpPr>
          <p:cNvPr id="24" name="Content Placeholder 4">
            <a:extLst>
              <a:ext uri="{FF2B5EF4-FFF2-40B4-BE49-F238E27FC236}">
                <a16:creationId xmlns:a16="http://schemas.microsoft.com/office/drawing/2014/main" id="{9C281CA0-A2F4-4E9C-BF0A-A4612B963877}"/>
              </a:ext>
            </a:extLst>
          </p:cNvPr>
          <p:cNvSpPr>
            <a:spLocks noGrp="1"/>
          </p:cNvSpPr>
          <p:nvPr>
            <p:ph sz="half" idx="1"/>
          </p:nvPr>
        </p:nvSpPr>
        <p:spPr>
          <a:xfrm>
            <a:off x="457200" y="1600200"/>
            <a:ext cx="4038600" cy="4525963"/>
          </a:xfrm>
        </p:spPr>
        <p:txBody>
          <a:bodyPr/>
          <a:lstStyle/>
          <a:p>
            <a:endParaRPr lang="en-GB" dirty="0"/>
          </a:p>
        </p:txBody>
      </p:sp>
      <p:pic>
        <p:nvPicPr>
          <p:cNvPr id="25" name="Picture 2">
            <a:extLst>
              <a:ext uri="{FF2B5EF4-FFF2-40B4-BE49-F238E27FC236}">
                <a16:creationId xmlns:a16="http://schemas.microsoft.com/office/drawing/2014/main" id="{E832F8CD-ED9A-4E3A-A265-9B8DAB5BC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76" y="1493544"/>
            <a:ext cx="4513564" cy="5212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a:extLst>
              <a:ext uri="{FF2B5EF4-FFF2-40B4-BE49-F238E27FC236}">
                <a16:creationId xmlns:a16="http://schemas.microsoft.com/office/drawing/2014/main" id="{1416803D-353D-454D-9848-BB693B68E42E}"/>
              </a:ext>
            </a:extLst>
          </p:cNvPr>
          <p:cNvCxnSpPr/>
          <p:nvPr/>
        </p:nvCxnSpPr>
        <p:spPr>
          <a:xfrm flipH="1">
            <a:off x="1403648" y="1890542"/>
            <a:ext cx="1800200" cy="198037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7" name="Straight Arrow Connector 26">
            <a:extLst>
              <a:ext uri="{FF2B5EF4-FFF2-40B4-BE49-F238E27FC236}">
                <a16:creationId xmlns:a16="http://schemas.microsoft.com/office/drawing/2014/main" id="{91B5306B-069E-41D4-A883-0B5550430513}"/>
              </a:ext>
            </a:extLst>
          </p:cNvPr>
          <p:cNvCxnSpPr/>
          <p:nvPr/>
        </p:nvCxnSpPr>
        <p:spPr>
          <a:xfrm>
            <a:off x="1403648" y="3870921"/>
            <a:ext cx="2088232" cy="25301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4653615B-D688-4705-A9A6-FA817586F615}"/>
              </a:ext>
            </a:extLst>
          </p:cNvPr>
          <p:cNvCxnSpPr/>
          <p:nvPr/>
        </p:nvCxnSpPr>
        <p:spPr>
          <a:xfrm>
            <a:off x="3185337" y="1890543"/>
            <a:ext cx="306543" cy="441877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9" name="TextBox 28">
            <a:extLst>
              <a:ext uri="{FF2B5EF4-FFF2-40B4-BE49-F238E27FC236}">
                <a16:creationId xmlns:a16="http://schemas.microsoft.com/office/drawing/2014/main" id="{EABE2DC5-4419-455B-AF3C-22F2AFF90472}"/>
              </a:ext>
            </a:extLst>
          </p:cNvPr>
          <p:cNvSpPr txBox="1"/>
          <p:nvPr/>
        </p:nvSpPr>
        <p:spPr>
          <a:xfrm>
            <a:off x="2932222" y="1586791"/>
            <a:ext cx="506229" cy="369332"/>
          </a:xfrm>
          <a:prstGeom prst="rect">
            <a:avLst/>
          </a:prstGeom>
          <a:noFill/>
        </p:spPr>
        <p:txBody>
          <a:bodyPr wrap="none" rtlCol="0">
            <a:spAutoFit/>
          </a:bodyPr>
          <a:lstStyle/>
          <a:p>
            <a:r>
              <a:rPr lang="en-GB" dirty="0"/>
              <a:t>ESS</a:t>
            </a:r>
          </a:p>
        </p:txBody>
      </p:sp>
      <p:sp>
        <p:nvSpPr>
          <p:cNvPr id="30" name="TextBox 29">
            <a:extLst>
              <a:ext uri="{FF2B5EF4-FFF2-40B4-BE49-F238E27FC236}">
                <a16:creationId xmlns:a16="http://schemas.microsoft.com/office/drawing/2014/main" id="{6ED9B599-EED4-42D1-815B-B7AD43CF2B50}"/>
              </a:ext>
            </a:extLst>
          </p:cNvPr>
          <p:cNvSpPr txBox="1"/>
          <p:nvPr/>
        </p:nvSpPr>
        <p:spPr>
          <a:xfrm>
            <a:off x="893617" y="3639044"/>
            <a:ext cx="550856" cy="369332"/>
          </a:xfrm>
          <a:prstGeom prst="rect">
            <a:avLst/>
          </a:prstGeom>
          <a:noFill/>
        </p:spPr>
        <p:txBody>
          <a:bodyPr wrap="none" rtlCol="0">
            <a:spAutoFit/>
          </a:bodyPr>
          <a:lstStyle/>
          <a:p>
            <a:r>
              <a:rPr lang="en-GB" dirty="0"/>
              <a:t>CEA</a:t>
            </a:r>
          </a:p>
        </p:txBody>
      </p:sp>
      <p:sp>
        <p:nvSpPr>
          <p:cNvPr id="31" name="TextBox 30">
            <a:extLst>
              <a:ext uri="{FF2B5EF4-FFF2-40B4-BE49-F238E27FC236}">
                <a16:creationId xmlns:a16="http://schemas.microsoft.com/office/drawing/2014/main" id="{07A8508A-71CE-43CE-B6E6-A01DBA03A799}"/>
              </a:ext>
            </a:extLst>
          </p:cNvPr>
          <p:cNvSpPr txBox="1"/>
          <p:nvPr/>
        </p:nvSpPr>
        <p:spPr>
          <a:xfrm>
            <a:off x="3411628" y="6232819"/>
            <a:ext cx="869149" cy="307777"/>
          </a:xfrm>
          <a:prstGeom prst="rect">
            <a:avLst/>
          </a:prstGeom>
          <a:noFill/>
        </p:spPr>
        <p:txBody>
          <a:bodyPr wrap="none" rtlCol="0">
            <a:spAutoFit/>
          </a:bodyPr>
          <a:lstStyle/>
          <a:p>
            <a:r>
              <a:rPr lang="en-GB" sz="1400" dirty="0"/>
              <a:t>INFN-LNS</a:t>
            </a:r>
          </a:p>
        </p:txBody>
      </p:sp>
    </p:spTree>
    <p:extLst>
      <p:ext uri="{BB962C8B-B14F-4D97-AF65-F5344CB8AC3E}">
        <p14:creationId xmlns:p14="http://schemas.microsoft.com/office/powerpoint/2010/main" val="5592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childTnLst>
                          </p:cTn>
                        </p:par>
                        <p:par>
                          <p:cTn id="11" fill="hold">
                            <p:stCondLst>
                              <p:cond delay="500"/>
                            </p:stCondLst>
                            <p:childTnLst>
                              <p:par>
                                <p:cTn id="12" presetID="14" presetClass="entr" presetSubtype="10" fill="hold" grpId="0" nodeType="afterEffect">
                                  <p:stCondLst>
                                    <p:cond delay="100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par>
                                <p:cTn id="15" presetID="14" presetClass="entr" presetSubtype="10" fill="hold" grpId="0" nodeType="withEffect">
                                  <p:stCondLst>
                                    <p:cond delay="1000"/>
                                  </p:stCondLst>
                                  <p:childTnLst>
                                    <p:set>
                                      <p:cBhvr>
                                        <p:cTn id="16" dur="1" fill="hold">
                                          <p:stCondLst>
                                            <p:cond delay="0"/>
                                          </p:stCondLst>
                                        </p:cTn>
                                        <p:tgtEl>
                                          <p:spTgt spid="30"/>
                                        </p:tgtEl>
                                        <p:attrNameLst>
                                          <p:attrName>style.visibility</p:attrName>
                                        </p:attrNameLst>
                                      </p:cBhvr>
                                      <p:to>
                                        <p:strVal val="visible"/>
                                      </p:to>
                                    </p:set>
                                    <p:animEffect transition="in" filter="randombar(horizontal)">
                                      <p:cBhvr>
                                        <p:cTn id="17" dur="500"/>
                                        <p:tgtEl>
                                          <p:spTgt spid="30"/>
                                        </p:tgtEl>
                                      </p:cBhvr>
                                    </p:animEffect>
                                  </p:childTnLst>
                                </p:cTn>
                              </p:par>
                            </p:childTnLst>
                          </p:cTn>
                        </p:par>
                        <p:par>
                          <p:cTn id="18" fill="hold">
                            <p:stCondLst>
                              <p:cond delay="2000"/>
                            </p:stCondLst>
                            <p:childTnLst>
                              <p:par>
                                <p:cTn id="19" presetID="14" presetClass="entr" presetSubtype="10" fill="hold" grpId="0" nodeType="after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randombar(horizontal)">
                                      <p:cBhvr>
                                        <p:cTn id="21" dur="500"/>
                                        <p:tgtEl>
                                          <p:spTgt spid="21"/>
                                        </p:tgtEl>
                                      </p:cBhvr>
                                    </p:animEffect>
                                  </p:childTnLst>
                                </p:cTn>
                              </p:par>
                              <p:par>
                                <p:cTn id="22" presetID="14" presetClass="entr" presetSubtype="10" fill="hold" grpId="0"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In-kind</a:t>
            </a: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7" name="TextBox 6"/>
          <p:cNvSpPr txBox="1"/>
          <p:nvPr/>
        </p:nvSpPr>
        <p:spPr>
          <a:xfrm>
            <a:off x="7164288" y="2132856"/>
            <a:ext cx="184731" cy="369332"/>
          </a:xfrm>
          <a:prstGeom prst="rect">
            <a:avLst/>
          </a:prstGeom>
          <a:noFill/>
        </p:spPr>
        <p:txBody>
          <a:bodyPr wrap="none" rtlCol="0">
            <a:spAutoFit/>
          </a:bodyPr>
          <a:lstStyle/>
          <a:p>
            <a:endParaRPr lang="en-GB" dirty="0"/>
          </a:p>
        </p:txBody>
      </p:sp>
      <p:sp>
        <p:nvSpPr>
          <p:cNvPr id="8" name="Content Placeholder 2"/>
          <p:cNvSpPr txBox="1">
            <a:spLocks/>
          </p:cNvSpPr>
          <p:nvPr/>
        </p:nvSpPr>
        <p:spPr>
          <a:xfrm>
            <a:off x="395536" y="2195147"/>
            <a:ext cx="8496944" cy="13776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800" dirty="0" smtClean="0">
                <a:solidFill>
                  <a:schemeClr val="tx1"/>
                </a:solidFill>
              </a:rPr>
              <a:t>ISrc, LEBT and associated control systems delivered as a consistent (with FAT) and tested unit.</a:t>
            </a:r>
          </a:p>
          <a:p>
            <a:pPr>
              <a:spcBef>
                <a:spcPts val="0"/>
              </a:spcBef>
            </a:pPr>
            <a:r>
              <a:rPr lang="en-US" sz="1800" dirty="0" smtClean="0">
                <a:solidFill>
                  <a:schemeClr val="tx1"/>
                </a:solidFill>
              </a:rPr>
              <a:t>Good collaboration with in-kind partner </a:t>
            </a:r>
            <a:r>
              <a:rPr lang="en-US" sz="1800" dirty="0">
                <a:solidFill>
                  <a:schemeClr val="tx1"/>
                </a:solidFill>
              </a:rPr>
              <a:t>in a constructive and friendly manner</a:t>
            </a:r>
            <a:r>
              <a:rPr lang="en-US" sz="1800" dirty="0" smtClean="0">
                <a:solidFill>
                  <a:schemeClr val="tx1"/>
                </a:solidFill>
              </a:rPr>
              <a:t>.</a:t>
            </a:r>
            <a:endParaRPr lang="en-US" sz="1800" dirty="0">
              <a:solidFill>
                <a:schemeClr val="tx1"/>
              </a:solidFill>
            </a:endParaRPr>
          </a:p>
        </p:txBody>
      </p:sp>
      <p:sp>
        <p:nvSpPr>
          <p:cNvPr id="5" name="TextBox 4"/>
          <p:cNvSpPr txBox="1"/>
          <p:nvPr/>
        </p:nvSpPr>
        <p:spPr>
          <a:xfrm>
            <a:off x="223945" y="5589240"/>
            <a:ext cx="8668535"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Ensure well-defined requirements and standards and close interaction with in-kind partner prior and after delivery to ensure fully documented configuration and comprehensive well-documented FAT and SAT.</a:t>
            </a:r>
            <a:endParaRPr lang="en-US" dirty="0"/>
          </a:p>
        </p:txBody>
      </p:sp>
      <p:sp>
        <p:nvSpPr>
          <p:cNvPr id="13" name="Rectangle 12"/>
          <p:cNvSpPr/>
          <p:nvPr/>
        </p:nvSpPr>
        <p:spPr>
          <a:xfrm flipV="1">
            <a:off x="472403" y="2100907"/>
            <a:ext cx="7920880" cy="45719"/>
          </a:xfrm>
          <a:prstGeom prst="rect">
            <a:avLst/>
          </a:prstGeom>
          <a:gradFill flip="none" rotWithShape="1">
            <a:gsLst>
              <a:gs pos="0">
                <a:srgbClr val="92D05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5536" y="1716451"/>
            <a:ext cx="1373011" cy="369332"/>
          </a:xfrm>
          <a:prstGeom prst="rect">
            <a:avLst/>
          </a:prstGeom>
          <a:noFill/>
        </p:spPr>
        <p:txBody>
          <a:bodyPr wrap="square" rtlCol="0">
            <a:spAutoFit/>
          </a:bodyPr>
          <a:lstStyle/>
          <a:p>
            <a:r>
              <a:rPr lang="en-US" b="1" dirty="0" smtClean="0"/>
              <a:t>Reinforce</a:t>
            </a:r>
            <a:endParaRPr lang="en-US" b="1" dirty="0"/>
          </a:p>
        </p:txBody>
      </p:sp>
      <p:sp>
        <p:nvSpPr>
          <p:cNvPr id="16" name="Rectangle 15"/>
          <p:cNvSpPr/>
          <p:nvPr/>
        </p:nvSpPr>
        <p:spPr>
          <a:xfrm flipV="1">
            <a:off x="472403" y="3885464"/>
            <a:ext cx="7920880" cy="45719"/>
          </a:xfrm>
          <a:prstGeom prst="rect">
            <a:avLst/>
          </a:prstGeom>
          <a:gradFill flip="none" rotWithShape="1">
            <a:gsLst>
              <a:gs pos="0">
                <a:srgbClr val="FFC00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95536" y="3501008"/>
            <a:ext cx="1373011" cy="369332"/>
          </a:xfrm>
          <a:prstGeom prst="rect">
            <a:avLst/>
          </a:prstGeom>
          <a:noFill/>
        </p:spPr>
        <p:txBody>
          <a:bodyPr wrap="square" rtlCol="0">
            <a:spAutoFit/>
          </a:bodyPr>
          <a:lstStyle/>
          <a:p>
            <a:r>
              <a:rPr lang="en-US" b="1" dirty="0" smtClean="0"/>
              <a:t>Improve</a:t>
            </a:r>
            <a:endParaRPr lang="en-US" b="1" dirty="0"/>
          </a:p>
        </p:txBody>
      </p:sp>
      <p:sp>
        <p:nvSpPr>
          <p:cNvPr id="18" name="Rectangle 17"/>
          <p:cNvSpPr/>
          <p:nvPr/>
        </p:nvSpPr>
        <p:spPr>
          <a:xfrm>
            <a:off x="375522" y="4029945"/>
            <a:ext cx="8516958" cy="1200329"/>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a:t>Structure</a:t>
            </a:r>
            <a:r>
              <a:rPr lang="en-US" dirty="0" smtClean="0"/>
              <a:t>, </a:t>
            </a:r>
            <a:r>
              <a:rPr lang="en-US" dirty="0"/>
              <a:t>processes and standards were not fully defined since the </a:t>
            </a:r>
            <a:r>
              <a:rPr lang="en-US" dirty="0" smtClean="0"/>
              <a:t>beginning.</a:t>
            </a:r>
          </a:p>
          <a:p>
            <a:pPr marL="285750" indent="-285750">
              <a:spcBef>
                <a:spcPts val="0"/>
              </a:spcBef>
              <a:buFont typeface="Arial" panose="020B0604020202020204" pitchFamily="34" charset="0"/>
              <a:buChar char="•"/>
            </a:pPr>
            <a:r>
              <a:rPr lang="en-US" dirty="0" smtClean="0"/>
              <a:t>FAT and SAT were not fully conducted and documented.</a:t>
            </a:r>
          </a:p>
          <a:p>
            <a:pPr marL="285750" indent="-285750">
              <a:spcBef>
                <a:spcPts val="0"/>
              </a:spcBef>
              <a:buFont typeface="Arial" panose="020B0604020202020204" pitchFamily="34" charset="0"/>
              <a:buChar char="•"/>
            </a:pPr>
            <a:r>
              <a:rPr lang="en-US" dirty="0" smtClean="0"/>
              <a:t>Documentations (system design, configuration etc.) were not fully completed and reviewed.</a:t>
            </a:r>
            <a:endParaRPr lang="en-US" dirty="0"/>
          </a:p>
        </p:txBody>
      </p:sp>
      <p:sp>
        <p:nvSpPr>
          <p:cNvPr id="19" name="Slide Number Placeholder 3"/>
          <p:cNvSpPr>
            <a:spLocks noGrp="1"/>
          </p:cNvSpPr>
          <p:nvPr>
            <p:ph type="sldNum" sz="quarter" idx="12"/>
          </p:nvPr>
        </p:nvSpPr>
        <p:spPr>
          <a:xfrm>
            <a:off x="6553200" y="6520259"/>
            <a:ext cx="2133600" cy="365125"/>
          </a:xfrm>
        </p:spPr>
        <p:txBody>
          <a:bodyPr/>
          <a:lstStyle/>
          <a:p>
            <a:fld id="{551115BC-487E-4422-894C-CB7CD3E79223}" type="slidenum">
              <a:rPr lang="sv-SE" smtClean="0"/>
              <a:t>6</a:t>
            </a:fld>
            <a:endParaRPr lang="sv-SE" dirty="0"/>
          </a:p>
        </p:txBody>
      </p:sp>
    </p:spTree>
    <p:extLst>
      <p:ext uri="{BB962C8B-B14F-4D97-AF65-F5344CB8AC3E}">
        <p14:creationId xmlns:p14="http://schemas.microsoft.com/office/powerpoint/2010/main" val="29553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Organization</a:t>
            </a: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5" name="TextBox 4"/>
          <p:cNvSpPr txBox="1"/>
          <p:nvPr/>
        </p:nvSpPr>
        <p:spPr>
          <a:xfrm>
            <a:off x="223945" y="5602014"/>
            <a:ext cx="845251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Address commissioning as one cross-division “core team” with clearly defined roles and responsibilities. Engage proactively with the rest of the commissioning team to ensure better coordination of activities</a:t>
            </a:r>
            <a:endParaRPr lang="en-US" dirty="0"/>
          </a:p>
        </p:txBody>
      </p:sp>
      <p:sp>
        <p:nvSpPr>
          <p:cNvPr id="11" name="TextBox 10"/>
          <p:cNvSpPr txBox="1"/>
          <p:nvPr/>
        </p:nvSpPr>
        <p:spPr>
          <a:xfrm>
            <a:off x="7164288" y="2132856"/>
            <a:ext cx="184731" cy="369332"/>
          </a:xfrm>
          <a:prstGeom prst="rect">
            <a:avLst/>
          </a:prstGeom>
          <a:noFill/>
        </p:spPr>
        <p:txBody>
          <a:bodyPr wrap="none" rtlCol="0">
            <a:spAutoFit/>
          </a:bodyPr>
          <a:lstStyle/>
          <a:p>
            <a:endParaRPr lang="en-GB" dirty="0"/>
          </a:p>
        </p:txBody>
      </p:sp>
      <p:sp>
        <p:nvSpPr>
          <p:cNvPr id="12" name="Content Placeholder 2"/>
          <p:cNvSpPr txBox="1">
            <a:spLocks/>
          </p:cNvSpPr>
          <p:nvPr/>
        </p:nvSpPr>
        <p:spPr>
          <a:xfrm>
            <a:off x="395536" y="2195147"/>
            <a:ext cx="8496944" cy="13776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1800" dirty="0">
                <a:solidFill>
                  <a:schemeClr val="tx1"/>
                </a:solidFill>
              </a:rPr>
              <a:t>“Installation and commissioning team” in hardware and integration group</a:t>
            </a:r>
            <a:r>
              <a:rPr lang="en-US" sz="1800" dirty="0" smtClean="0">
                <a:solidFill>
                  <a:schemeClr val="tx1"/>
                </a:solidFill>
              </a:rPr>
              <a:t>.</a:t>
            </a:r>
          </a:p>
          <a:p>
            <a:pPr>
              <a:spcBef>
                <a:spcPts val="0"/>
              </a:spcBef>
            </a:pPr>
            <a:r>
              <a:rPr lang="en-US" sz="1800" dirty="0" smtClean="0">
                <a:solidFill>
                  <a:schemeClr val="tx1"/>
                </a:solidFill>
              </a:rPr>
              <a:t>Effective teamwork with high level of commitments.</a:t>
            </a:r>
            <a:endParaRPr lang="en-US" sz="1800" dirty="0">
              <a:solidFill>
                <a:schemeClr val="tx1"/>
              </a:solidFill>
            </a:endParaRPr>
          </a:p>
          <a:p>
            <a:pPr>
              <a:spcBef>
                <a:spcPts val="0"/>
              </a:spcBef>
            </a:pPr>
            <a:endParaRPr lang="en-US" sz="1800" dirty="0" smtClean="0">
              <a:solidFill>
                <a:schemeClr val="tx1"/>
              </a:solidFill>
            </a:endParaRPr>
          </a:p>
        </p:txBody>
      </p:sp>
      <p:sp>
        <p:nvSpPr>
          <p:cNvPr id="13" name="Rectangle 12"/>
          <p:cNvSpPr/>
          <p:nvPr/>
        </p:nvSpPr>
        <p:spPr>
          <a:xfrm flipV="1">
            <a:off x="472403" y="2100907"/>
            <a:ext cx="7920880" cy="45719"/>
          </a:xfrm>
          <a:prstGeom prst="rect">
            <a:avLst/>
          </a:prstGeom>
          <a:gradFill flip="none" rotWithShape="1">
            <a:gsLst>
              <a:gs pos="0">
                <a:srgbClr val="92D05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5536" y="1716451"/>
            <a:ext cx="1373011" cy="369332"/>
          </a:xfrm>
          <a:prstGeom prst="rect">
            <a:avLst/>
          </a:prstGeom>
          <a:noFill/>
        </p:spPr>
        <p:txBody>
          <a:bodyPr wrap="square" rtlCol="0">
            <a:spAutoFit/>
          </a:bodyPr>
          <a:lstStyle/>
          <a:p>
            <a:r>
              <a:rPr lang="en-US" b="1" dirty="0" smtClean="0"/>
              <a:t>Reinforce</a:t>
            </a:r>
            <a:endParaRPr lang="en-US" b="1" dirty="0"/>
          </a:p>
        </p:txBody>
      </p:sp>
      <p:sp>
        <p:nvSpPr>
          <p:cNvPr id="15" name="Rectangle 14"/>
          <p:cNvSpPr/>
          <p:nvPr/>
        </p:nvSpPr>
        <p:spPr>
          <a:xfrm flipV="1">
            <a:off x="472403" y="3885464"/>
            <a:ext cx="7920880" cy="45719"/>
          </a:xfrm>
          <a:prstGeom prst="rect">
            <a:avLst/>
          </a:prstGeom>
          <a:gradFill flip="none" rotWithShape="1">
            <a:gsLst>
              <a:gs pos="0">
                <a:srgbClr val="FFC00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5536" y="3501008"/>
            <a:ext cx="1373011" cy="369332"/>
          </a:xfrm>
          <a:prstGeom prst="rect">
            <a:avLst/>
          </a:prstGeom>
          <a:noFill/>
        </p:spPr>
        <p:txBody>
          <a:bodyPr wrap="square" rtlCol="0">
            <a:spAutoFit/>
          </a:bodyPr>
          <a:lstStyle/>
          <a:p>
            <a:r>
              <a:rPr lang="en-US" b="1" dirty="0" smtClean="0"/>
              <a:t>Improve</a:t>
            </a:r>
            <a:endParaRPr lang="en-US" b="1" dirty="0"/>
          </a:p>
        </p:txBody>
      </p:sp>
      <p:sp>
        <p:nvSpPr>
          <p:cNvPr id="17" name="Rectangle 16"/>
          <p:cNvSpPr/>
          <p:nvPr/>
        </p:nvSpPr>
        <p:spPr>
          <a:xfrm>
            <a:off x="375522" y="4029945"/>
            <a:ext cx="8516958" cy="1200329"/>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smtClean="0"/>
              <a:t>Clarity in role and responsibility distribution (Interlock system, Power supplies, electrical connection and installation, racks etc.)</a:t>
            </a:r>
          </a:p>
          <a:p>
            <a:pPr marL="285750" indent="-285750">
              <a:spcBef>
                <a:spcPts val="0"/>
              </a:spcBef>
              <a:buFont typeface="Arial" panose="020B0604020202020204" pitchFamily="34" charset="0"/>
              <a:buChar char="•"/>
            </a:pPr>
            <a:r>
              <a:rPr lang="en-US" dirty="0" smtClean="0"/>
              <a:t>Many valuable experiences and information are lost when key system owners leave.</a:t>
            </a:r>
          </a:p>
          <a:p>
            <a:pPr marL="285750" indent="-285750">
              <a:spcBef>
                <a:spcPts val="0"/>
              </a:spcBef>
              <a:buFont typeface="Arial" panose="020B0604020202020204" pitchFamily="34" charset="0"/>
              <a:buChar char="•"/>
            </a:pPr>
            <a:endParaRPr lang="en-US" dirty="0" smtClean="0"/>
          </a:p>
        </p:txBody>
      </p:sp>
      <p:sp>
        <p:nvSpPr>
          <p:cNvPr id="18" name="Slide Number Placeholder 3"/>
          <p:cNvSpPr>
            <a:spLocks noGrp="1"/>
          </p:cNvSpPr>
          <p:nvPr>
            <p:ph type="sldNum" sz="quarter" idx="12"/>
          </p:nvPr>
        </p:nvSpPr>
        <p:spPr>
          <a:xfrm>
            <a:off x="6553200" y="6520259"/>
            <a:ext cx="2133600" cy="365125"/>
          </a:xfrm>
        </p:spPr>
        <p:txBody>
          <a:bodyPr/>
          <a:lstStyle/>
          <a:p>
            <a:fld id="{551115BC-487E-4422-894C-CB7CD3E79223}" type="slidenum">
              <a:rPr lang="sv-SE" smtClean="0"/>
              <a:t>7</a:t>
            </a:fld>
            <a:endParaRPr lang="sv-SE" dirty="0"/>
          </a:p>
        </p:txBody>
      </p:sp>
    </p:spTree>
    <p:extLst>
      <p:ext uri="{BB962C8B-B14F-4D97-AF65-F5344CB8AC3E}">
        <p14:creationId xmlns:p14="http://schemas.microsoft.com/office/powerpoint/2010/main" val="33435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a:t>
            </a: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5" name="TextBox 4"/>
          <p:cNvSpPr txBox="1"/>
          <p:nvPr/>
        </p:nvSpPr>
        <p:spPr>
          <a:xfrm>
            <a:off x="223945" y="5733256"/>
            <a:ext cx="845251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Define objectives, scopes and deliverables well in advance and revise regularly based on compiled data from everyone involved. Inappropriate planning and schedule pressure would lead to “prototype systems” that are expensive to operate and maintain.</a:t>
            </a:r>
            <a:endParaRPr lang="en-US" dirty="0"/>
          </a:p>
        </p:txBody>
      </p:sp>
      <p:sp>
        <p:nvSpPr>
          <p:cNvPr id="11" name="TextBox 10"/>
          <p:cNvSpPr txBox="1"/>
          <p:nvPr/>
        </p:nvSpPr>
        <p:spPr>
          <a:xfrm>
            <a:off x="7164288" y="2132856"/>
            <a:ext cx="184731" cy="369332"/>
          </a:xfrm>
          <a:prstGeom prst="rect">
            <a:avLst/>
          </a:prstGeom>
          <a:noFill/>
        </p:spPr>
        <p:txBody>
          <a:bodyPr wrap="none" rtlCol="0">
            <a:spAutoFit/>
          </a:bodyPr>
          <a:lstStyle/>
          <a:p>
            <a:endParaRPr lang="en-GB" dirty="0"/>
          </a:p>
        </p:txBody>
      </p:sp>
      <p:sp>
        <p:nvSpPr>
          <p:cNvPr id="12" name="Content Placeholder 2"/>
          <p:cNvSpPr txBox="1">
            <a:spLocks/>
          </p:cNvSpPr>
          <p:nvPr/>
        </p:nvSpPr>
        <p:spPr>
          <a:xfrm>
            <a:off x="395536" y="2195147"/>
            <a:ext cx="8496944" cy="729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US" sz="1800" dirty="0" smtClean="0">
              <a:solidFill>
                <a:schemeClr val="tx1"/>
              </a:solidFill>
            </a:endParaRPr>
          </a:p>
        </p:txBody>
      </p:sp>
      <p:sp>
        <p:nvSpPr>
          <p:cNvPr id="13" name="Rectangle 12"/>
          <p:cNvSpPr/>
          <p:nvPr/>
        </p:nvSpPr>
        <p:spPr>
          <a:xfrm flipV="1">
            <a:off x="472403" y="2100907"/>
            <a:ext cx="7920880" cy="45719"/>
          </a:xfrm>
          <a:prstGeom prst="rect">
            <a:avLst/>
          </a:prstGeom>
          <a:gradFill flip="none" rotWithShape="1">
            <a:gsLst>
              <a:gs pos="0">
                <a:srgbClr val="92D05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5536" y="1716451"/>
            <a:ext cx="1373011" cy="369332"/>
          </a:xfrm>
          <a:prstGeom prst="rect">
            <a:avLst/>
          </a:prstGeom>
          <a:noFill/>
        </p:spPr>
        <p:txBody>
          <a:bodyPr wrap="square" rtlCol="0">
            <a:spAutoFit/>
          </a:bodyPr>
          <a:lstStyle/>
          <a:p>
            <a:r>
              <a:rPr lang="en-US" b="1" dirty="0" smtClean="0"/>
              <a:t>Reinforce</a:t>
            </a:r>
            <a:endParaRPr lang="en-US" b="1" dirty="0"/>
          </a:p>
        </p:txBody>
      </p:sp>
      <p:sp>
        <p:nvSpPr>
          <p:cNvPr id="15" name="Rectangle 14"/>
          <p:cNvSpPr/>
          <p:nvPr/>
        </p:nvSpPr>
        <p:spPr>
          <a:xfrm flipV="1">
            <a:off x="472403" y="3525424"/>
            <a:ext cx="7920880" cy="45719"/>
          </a:xfrm>
          <a:prstGeom prst="rect">
            <a:avLst/>
          </a:prstGeom>
          <a:gradFill flip="none" rotWithShape="1">
            <a:gsLst>
              <a:gs pos="0">
                <a:srgbClr val="FFC00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5536" y="3140968"/>
            <a:ext cx="1373011" cy="369332"/>
          </a:xfrm>
          <a:prstGeom prst="rect">
            <a:avLst/>
          </a:prstGeom>
          <a:noFill/>
        </p:spPr>
        <p:txBody>
          <a:bodyPr wrap="square" rtlCol="0">
            <a:spAutoFit/>
          </a:bodyPr>
          <a:lstStyle/>
          <a:p>
            <a:r>
              <a:rPr lang="en-US" b="1" dirty="0" smtClean="0"/>
              <a:t>Improve</a:t>
            </a:r>
            <a:endParaRPr lang="en-US" b="1" dirty="0"/>
          </a:p>
        </p:txBody>
      </p:sp>
      <p:sp>
        <p:nvSpPr>
          <p:cNvPr id="17" name="Rectangle 16"/>
          <p:cNvSpPr/>
          <p:nvPr/>
        </p:nvSpPr>
        <p:spPr>
          <a:xfrm>
            <a:off x="375522" y="3669905"/>
            <a:ext cx="8516958" cy="2031325"/>
          </a:xfrm>
          <a:prstGeom prst="rect">
            <a:avLst/>
          </a:prstGeom>
        </p:spPr>
        <p:txBody>
          <a:bodyPr wrap="square">
            <a:spAutoFit/>
          </a:bodyPr>
          <a:lstStyle/>
          <a:p>
            <a:pPr marL="285750" indent="-285750">
              <a:buFont typeface="Arial" panose="020B0604020202020204" pitchFamily="34" charset="0"/>
              <a:buChar char="•"/>
            </a:pPr>
            <a:r>
              <a:rPr lang="en-US" dirty="0"/>
              <a:t>Instant decisions and planning in daily operation meetings.</a:t>
            </a:r>
          </a:p>
          <a:p>
            <a:pPr marL="285750" indent="-285750">
              <a:spcBef>
                <a:spcPts val="0"/>
              </a:spcBef>
              <a:buFont typeface="Arial" panose="020B0604020202020204" pitchFamily="34" charset="0"/>
              <a:buChar char="•"/>
            </a:pPr>
            <a:r>
              <a:rPr lang="en-US" dirty="0" smtClean="0"/>
              <a:t>More realistic high level commissioning plan. </a:t>
            </a:r>
            <a:r>
              <a:rPr lang="en-US" dirty="0"/>
              <a:t>M</a:t>
            </a:r>
            <a:r>
              <a:rPr lang="en-US" dirty="0" smtClean="0"/>
              <a:t>ove from open loop planning to closed loop with the feedback of stakeholders input.</a:t>
            </a:r>
          </a:p>
          <a:p>
            <a:pPr marL="285750" indent="-285750">
              <a:buFont typeface="Arial" panose="020B0604020202020204" pitchFamily="34" charset="0"/>
              <a:buChar char="•"/>
            </a:pPr>
            <a:r>
              <a:rPr lang="en-US" dirty="0"/>
              <a:t>If critical infrastructure activities are significantly delayed, the commissioning project should be re-planned accordingly.</a:t>
            </a:r>
          </a:p>
          <a:p>
            <a:pPr marL="285750" indent="-285750">
              <a:buFont typeface="Arial" panose="020B0604020202020204" pitchFamily="34" charset="0"/>
              <a:buChar char="•"/>
            </a:pPr>
            <a:r>
              <a:rPr lang="en-US" dirty="0" smtClean="0"/>
              <a:t>Establish </a:t>
            </a:r>
            <a:r>
              <a:rPr lang="en-US" dirty="0"/>
              <a:t>a prioritized list for control systems early in order to allow for correct planning of work</a:t>
            </a:r>
            <a:r>
              <a:rPr lang="en-US" dirty="0" smtClean="0"/>
              <a:t>.</a:t>
            </a:r>
          </a:p>
        </p:txBody>
      </p:sp>
      <p:sp>
        <p:nvSpPr>
          <p:cNvPr id="19" name="Rectangle 18"/>
          <p:cNvSpPr/>
          <p:nvPr/>
        </p:nvSpPr>
        <p:spPr>
          <a:xfrm>
            <a:off x="375522" y="2245388"/>
            <a:ext cx="8516958" cy="646331"/>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smtClean="0"/>
              <a:t>AD-ICS program management forum</a:t>
            </a:r>
          </a:p>
          <a:p>
            <a:pPr marL="285750" indent="-285750">
              <a:buFont typeface="Arial" panose="020B0604020202020204" pitchFamily="34" charset="0"/>
              <a:buChar char="•"/>
            </a:pPr>
            <a:r>
              <a:rPr lang="en-US" dirty="0"/>
              <a:t>Agile and flexible approach to enable rapidly changing </a:t>
            </a:r>
            <a:r>
              <a:rPr lang="en-US" dirty="0" smtClean="0"/>
              <a:t>priorities</a:t>
            </a:r>
            <a:endParaRPr lang="en-US" dirty="0"/>
          </a:p>
        </p:txBody>
      </p:sp>
    </p:spTree>
    <p:extLst>
      <p:ext uri="{BB962C8B-B14F-4D97-AF65-F5344CB8AC3E}">
        <p14:creationId xmlns:p14="http://schemas.microsoft.com/office/powerpoint/2010/main" val="92161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a:t>
            </a:r>
            <a:r>
              <a:rPr lang="en-GB" dirty="0"/>
              <a:t>and </a:t>
            </a:r>
            <a:r>
              <a:rPr lang="en-GB" dirty="0" smtClean="0"/>
              <a:t>execution</a:t>
            </a:r>
            <a:endParaRPr lang="en-GB" dirty="0"/>
          </a:p>
        </p:txBody>
      </p:sp>
      <p:sp>
        <p:nvSpPr>
          <p:cNvPr id="6" name="TextBox 5"/>
          <p:cNvSpPr txBox="1"/>
          <p:nvPr/>
        </p:nvSpPr>
        <p:spPr>
          <a:xfrm>
            <a:off x="7308304" y="-675456"/>
            <a:ext cx="184731" cy="369332"/>
          </a:xfrm>
          <a:prstGeom prst="rect">
            <a:avLst/>
          </a:prstGeom>
          <a:noFill/>
        </p:spPr>
        <p:txBody>
          <a:bodyPr wrap="none" rtlCol="0">
            <a:spAutoFit/>
          </a:bodyPr>
          <a:lstStyle/>
          <a:p>
            <a:endParaRPr lang="en-GB" dirty="0"/>
          </a:p>
        </p:txBody>
      </p:sp>
      <p:sp>
        <p:nvSpPr>
          <p:cNvPr id="5" name="TextBox 4"/>
          <p:cNvSpPr txBox="1"/>
          <p:nvPr/>
        </p:nvSpPr>
        <p:spPr>
          <a:xfrm>
            <a:off x="223945" y="5530006"/>
            <a:ext cx="845251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Ensure that all system tests and integration tests are carried out completely prior to starting commissioning activity. This would help system owners to find faults and bugs before which leads to less incidents and system changes.</a:t>
            </a:r>
            <a:endParaRPr lang="en-US" dirty="0"/>
          </a:p>
        </p:txBody>
      </p:sp>
      <p:sp>
        <p:nvSpPr>
          <p:cNvPr id="11" name="TextBox 10"/>
          <p:cNvSpPr txBox="1"/>
          <p:nvPr/>
        </p:nvSpPr>
        <p:spPr>
          <a:xfrm>
            <a:off x="7164288" y="2132856"/>
            <a:ext cx="184731" cy="369332"/>
          </a:xfrm>
          <a:prstGeom prst="rect">
            <a:avLst/>
          </a:prstGeom>
          <a:noFill/>
        </p:spPr>
        <p:txBody>
          <a:bodyPr wrap="none" rtlCol="0">
            <a:spAutoFit/>
          </a:bodyPr>
          <a:lstStyle/>
          <a:p>
            <a:endParaRPr lang="en-GB" dirty="0"/>
          </a:p>
        </p:txBody>
      </p:sp>
      <p:sp>
        <p:nvSpPr>
          <p:cNvPr id="12" name="Content Placeholder 2"/>
          <p:cNvSpPr txBox="1">
            <a:spLocks/>
          </p:cNvSpPr>
          <p:nvPr/>
        </p:nvSpPr>
        <p:spPr>
          <a:xfrm>
            <a:off x="395536" y="2195147"/>
            <a:ext cx="8496944" cy="729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endParaRPr lang="en-US" sz="1800" dirty="0" smtClean="0">
              <a:solidFill>
                <a:schemeClr val="tx1"/>
              </a:solidFill>
            </a:endParaRPr>
          </a:p>
        </p:txBody>
      </p:sp>
      <p:sp>
        <p:nvSpPr>
          <p:cNvPr id="13" name="Rectangle 12"/>
          <p:cNvSpPr/>
          <p:nvPr/>
        </p:nvSpPr>
        <p:spPr>
          <a:xfrm flipV="1">
            <a:off x="472403" y="2100907"/>
            <a:ext cx="7920880" cy="45719"/>
          </a:xfrm>
          <a:prstGeom prst="rect">
            <a:avLst/>
          </a:prstGeom>
          <a:gradFill flip="none" rotWithShape="1">
            <a:gsLst>
              <a:gs pos="0">
                <a:srgbClr val="92D05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95536" y="1716451"/>
            <a:ext cx="1373011" cy="369332"/>
          </a:xfrm>
          <a:prstGeom prst="rect">
            <a:avLst/>
          </a:prstGeom>
          <a:noFill/>
        </p:spPr>
        <p:txBody>
          <a:bodyPr wrap="square" rtlCol="0">
            <a:spAutoFit/>
          </a:bodyPr>
          <a:lstStyle/>
          <a:p>
            <a:r>
              <a:rPr lang="en-US" b="1" dirty="0" smtClean="0"/>
              <a:t>Reinforce</a:t>
            </a:r>
            <a:endParaRPr lang="en-US" b="1" dirty="0"/>
          </a:p>
        </p:txBody>
      </p:sp>
      <p:sp>
        <p:nvSpPr>
          <p:cNvPr id="15" name="Rectangle 14"/>
          <p:cNvSpPr/>
          <p:nvPr/>
        </p:nvSpPr>
        <p:spPr>
          <a:xfrm flipV="1">
            <a:off x="472403" y="3525424"/>
            <a:ext cx="7920880" cy="45719"/>
          </a:xfrm>
          <a:prstGeom prst="rect">
            <a:avLst/>
          </a:prstGeom>
          <a:gradFill flip="none" rotWithShape="1">
            <a:gsLst>
              <a:gs pos="0">
                <a:srgbClr val="FFC000"/>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95536" y="3140968"/>
            <a:ext cx="1373011" cy="369332"/>
          </a:xfrm>
          <a:prstGeom prst="rect">
            <a:avLst/>
          </a:prstGeom>
          <a:noFill/>
        </p:spPr>
        <p:txBody>
          <a:bodyPr wrap="square" rtlCol="0">
            <a:spAutoFit/>
          </a:bodyPr>
          <a:lstStyle/>
          <a:p>
            <a:r>
              <a:rPr lang="en-US" b="1" dirty="0" smtClean="0"/>
              <a:t>Improve</a:t>
            </a:r>
            <a:endParaRPr lang="en-US" b="1" dirty="0"/>
          </a:p>
        </p:txBody>
      </p:sp>
      <p:sp>
        <p:nvSpPr>
          <p:cNvPr id="17" name="Rectangle 16"/>
          <p:cNvSpPr/>
          <p:nvPr/>
        </p:nvSpPr>
        <p:spPr>
          <a:xfrm>
            <a:off x="375522" y="3669905"/>
            <a:ext cx="8516958" cy="1200329"/>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smtClean="0"/>
              <a:t>Inadequate system/integration tests caused many unexpected problems.</a:t>
            </a:r>
            <a:endParaRPr lang="en-US" dirty="0"/>
          </a:p>
          <a:p>
            <a:pPr marL="285750" indent="-285750">
              <a:spcBef>
                <a:spcPts val="0"/>
              </a:spcBef>
              <a:buFont typeface="Arial" panose="020B0604020202020204" pitchFamily="34" charset="0"/>
              <a:buChar char="•"/>
            </a:pPr>
            <a:r>
              <a:rPr lang="en-US" dirty="0"/>
              <a:t>Many signs were </a:t>
            </a:r>
            <a:r>
              <a:rPr lang="en-US" dirty="0" smtClean="0"/>
              <a:t>observed and ignored </a:t>
            </a:r>
            <a:r>
              <a:rPr lang="en-US" dirty="0"/>
              <a:t>prior to </a:t>
            </a:r>
            <a:r>
              <a:rPr lang="en-US" dirty="0" smtClean="0"/>
              <a:t>incidents. </a:t>
            </a:r>
            <a:r>
              <a:rPr lang="en-US" dirty="0"/>
              <a:t>(Vacuum gate valve, Coils PS</a:t>
            </a:r>
            <a:r>
              <a:rPr lang="en-US" dirty="0" smtClean="0"/>
              <a:t>)</a:t>
            </a:r>
          </a:p>
          <a:p>
            <a:pPr marL="285750" indent="-285750">
              <a:spcBef>
                <a:spcPts val="0"/>
              </a:spcBef>
              <a:buFont typeface="Arial" panose="020B0604020202020204" pitchFamily="34" charset="0"/>
              <a:buChar char="•"/>
            </a:pPr>
            <a:r>
              <a:rPr lang="en-US" dirty="0" smtClean="0"/>
              <a:t>Hardware change -&gt; control system redesign -&gt; Cost and time (Chopper, </a:t>
            </a:r>
            <a:r>
              <a:rPr lang="en-US" dirty="0" err="1" smtClean="0"/>
              <a:t>Steerers</a:t>
            </a:r>
            <a:r>
              <a:rPr lang="en-US" dirty="0" smtClean="0"/>
              <a:t> PS)</a:t>
            </a:r>
          </a:p>
        </p:txBody>
      </p:sp>
      <p:sp>
        <p:nvSpPr>
          <p:cNvPr id="18" name="Rectangle 17"/>
          <p:cNvSpPr/>
          <p:nvPr/>
        </p:nvSpPr>
        <p:spPr>
          <a:xfrm>
            <a:off x="375522" y="2195147"/>
            <a:ext cx="8516958" cy="369332"/>
          </a:xfrm>
          <a:prstGeom prst="rect">
            <a:avLst/>
          </a:prstGeom>
        </p:spPr>
        <p:txBody>
          <a:bodyPr wrap="square">
            <a:spAutoFit/>
          </a:bodyPr>
          <a:lstStyle/>
          <a:p>
            <a:pPr marL="285750" indent="-285750">
              <a:spcBef>
                <a:spcPts val="0"/>
              </a:spcBef>
              <a:buFont typeface="Arial" panose="020B0604020202020204" pitchFamily="34" charset="0"/>
              <a:buChar char="•"/>
            </a:pPr>
            <a:r>
              <a:rPr lang="en-US" dirty="0" smtClean="0"/>
              <a:t>Good examples: Vacuum and Personal Safety System</a:t>
            </a:r>
          </a:p>
        </p:txBody>
      </p:sp>
      <p:sp>
        <p:nvSpPr>
          <p:cNvPr id="19" name="Slide Number Placeholder 3"/>
          <p:cNvSpPr>
            <a:spLocks noGrp="1"/>
          </p:cNvSpPr>
          <p:nvPr>
            <p:ph type="sldNum" sz="quarter" idx="12"/>
          </p:nvPr>
        </p:nvSpPr>
        <p:spPr>
          <a:xfrm>
            <a:off x="6553200" y="6520259"/>
            <a:ext cx="2133600" cy="365125"/>
          </a:xfrm>
        </p:spPr>
        <p:txBody>
          <a:bodyPr/>
          <a:lstStyle/>
          <a:p>
            <a:fld id="{551115BC-487E-4422-894C-CB7CD3E79223}" type="slidenum">
              <a:rPr lang="sv-SE" smtClean="0"/>
              <a:t>9</a:t>
            </a:fld>
            <a:endParaRPr lang="sv-SE" dirty="0"/>
          </a:p>
        </p:txBody>
      </p:sp>
    </p:spTree>
    <p:extLst>
      <p:ext uri="{BB962C8B-B14F-4D97-AF65-F5344CB8AC3E}">
        <p14:creationId xmlns:p14="http://schemas.microsoft.com/office/powerpoint/2010/main" val="257105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10792</TotalTime>
  <Words>1215</Words>
  <Application>Microsoft Office PowerPoint</Application>
  <PresentationFormat>On-screen Show (4:3)</PresentationFormat>
  <Paragraphs>140</Paragraphs>
  <Slides>13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Lessons Learned from Testing and Commissioning of the Ion Source and LEBT</vt:lpstr>
      <vt:lpstr>Outline</vt:lpstr>
      <vt:lpstr>ISrc-LEBT Control System Catania</vt:lpstr>
      <vt:lpstr>ISrc-LEBT Control System Lund</vt:lpstr>
      <vt:lpstr>In-kind Distributed team</vt:lpstr>
      <vt:lpstr>In-kind</vt:lpstr>
      <vt:lpstr>Organization</vt:lpstr>
      <vt:lpstr>Planning</vt:lpstr>
      <vt:lpstr>Preparation and execution</vt:lpstr>
      <vt:lpstr>Administration</vt:lpstr>
      <vt:lpstr>Interfaces</vt:lpstr>
      <vt:lpstr>Summary</vt:lpstr>
      <vt:lpstr>PowerPoint Presentation</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Saeed Haghtalab</cp:lastModifiedBy>
  <cp:revision>436</cp:revision>
  <dcterms:created xsi:type="dcterms:W3CDTF">2013-10-29T16:05:10Z</dcterms:created>
  <dcterms:modified xsi:type="dcterms:W3CDTF">2019-08-27T22:55:44Z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XAccess Type">
    <vt:lpwstr>Inherited</vt:lpwstr>
  </property>
  <property fmtid="{D5CDD505-2E9C-101B-9397-08002B2CF9AE}" pid="3" name="MXActiveVersion">
    <vt:lpwstr>1</vt:lpwstr>
  </property>
  <property fmtid="{D5CDD505-2E9C-101B-9397-08002B2CF9AE}" pid="4" name="MXActual_state_Obsolete">
    <vt:lpwstr>N/A</vt:lpwstr>
  </property>
  <property fmtid="{D5CDD505-2E9C-101B-9397-08002B2CF9AE}" pid="5" name="MXActual_state_Preliminary">
    <vt:lpwstr>Jun 3, 2016</vt:lpwstr>
  </property>
  <property fmtid="{D5CDD505-2E9C-101B-9397-08002B2CF9AE}" pid="6" name="MXActual_state_Release">
    <vt:lpwstr>N/A</vt:lpwstr>
  </property>
  <property fmtid="{D5CDD505-2E9C-101B-9397-08002B2CF9AE}" pid="7" name="MXApprover">
    <vt:lpwstr/>
  </property>
  <property fmtid="{D5CDD505-2E9C-101B-9397-08002B2CF9AE}" pid="8" name="MXAuthor">
    <vt:lpwstr>Karl Vestin</vt:lpwstr>
  </property>
  <property fmtid="{D5CDD505-2E9C-101B-9397-08002B2CF9AE}" pid="9" name="MXCheckin Reason">
    <vt:lpwstr/>
  </property>
  <property fmtid="{D5CDD505-2E9C-101B-9397-08002B2CF9AE}" pid="10" name="MXclau">
    <vt:lpwstr>False</vt:lpwstr>
  </property>
  <property fmtid="{D5CDD505-2E9C-101B-9397-08002B2CF9AE}" pid="11" name="MXConfidentiality">
    <vt:lpwstr>Internal</vt:lpwstr>
  </property>
  <property fmtid="{D5CDD505-2E9C-101B-9397-08002B2CF9AE}" pid="12" name="MXCurrent">
    <vt:lpwstr>Preliminary</vt:lpwstr>
  </property>
  <property fmtid="{D5CDD505-2E9C-101B-9397-08002B2CF9AE}" pid="13" name="MXCurrent.Localized">
    <vt:lpwstr>Preliminary</vt:lpwstr>
  </property>
  <property fmtid="{D5CDD505-2E9C-101B-9397-08002B2CF9AE}" pid="14" name="MXDescription">
    <vt:lpwstr>TAC 19 - Lessons Learned ISLEBT</vt:lpwstr>
  </property>
  <property fmtid="{D5CDD505-2E9C-101B-9397-08002B2CF9AE}" pid="15" name="MXDesignated User">
    <vt:lpwstr>Unassigned</vt:lpwstr>
  </property>
  <property fmtid="{D5CDD505-2E9C-101B-9397-08002B2CF9AE}" pid="16" name="MXdmg_GeneratedFrom">
    <vt:lpwstr/>
  </property>
  <property fmtid="{D5CDD505-2E9C-101B-9397-08002B2CF9AE}" pid="17" name="MXdmg_Language">
    <vt:lpwstr>en</vt:lpwstr>
  </property>
  <property fmtid="{D5CDD505-2E9C-101B-9397-08002B2CF9AE}" pid="18" name="MXdmg_LastSourceFileCheckin">
    <vt:lpwstr>Apr 4, 2019</vt:lpwstr>
  </property>
  <property fmtid="{D5CDD505-2E9C-101B-9397-08002B2CF9AE}" pid="19" name="MXEmail">
    <vt:lpwstr>peter.radahl@esss.se</vt:lpwstr>
  </property>
  <property fmtid="{D5CDD505-2E9C-101B-9397-08002B2CF9AE}" pid="20" name="MXFirstName">
    <vt:lpwstr>Peter</vt:lpwstr>
  </property>
  <property fmtid="{D5CDD505-2E9C-101B-9397-08002B2CF9AE}" pid="21" name="MXIs Version Object">
    <vt:lpwstr>False</vt:lpwstr>
  </property>
  <property fmtid="{D5CDD505-2E9C-101B-9397-08002B2CF9AE}" pid="22" name="MXLanguage">
    <vt:lpwstr>English</vt:lpwstr>
  </property>
  <property fmtid="{D5CDD505-2E9C-101B-9397-08002B2CF9AE}" pid="23" name="MXLastName">
    <vt:lpwstr>Rådahl</vt:lpwstr>
  </property>
  <property fmtid="{D5CDD505-2E9C-101B-9397-08002B2CF9AE}" pid="24" name="MXLatestVersion">
    <vt:lpwstr>1</vt:lpwstr>
  </property>
  <property fmtid="{D5CDD505-2E9C-101B-9397-08002B2CF9AE}" pid="25" name="MXLegacy Id">
    <vt:lpwstr/>
  </property>
  <property fmtid="{D5CDD505-2E9C-101B-9397-08002B2CF9AE}" pid="26" name="MXLink">
    <vt:lpwstr/>
  </property>
  <property fmtid="{D5CDD505-2E9C-101B-9397-08002B2CF9AE}" pid="27" name="MXMiddleName">
    <vt:lpwstr/>
  </property>
  <property fmtid="{D5CDD505-2E9C-101B-9397-08002B2CF9AE}" pid="28" name="MXMove Files To Version">
    <vt:lpwstr>False</vt:lpwstr>
  </property>
  <property fmtid="{D5CDD505-2E9C-101B-9397-08002B2CF9AE}" pid="29" name="MXName">
    <vt:lpwstr>ESS-1090706</vt:lpwstr>
  </property>
  <property fmtid="{D5CDD505-2E9C-101B-9397-08002B2CF9AE}" pid="30" name="MXOriginator">
    <vt:lpwstr>karlvestin</vt:lpwstr>
  </property>
  <property fmtid="{D5CDD505-2E9C-101B-9397-08002B2CF9AE}" pid="31" name="MXPolicy">
    <vt:lpwstr>Open Document</vt:lpwstr>
  </property>
  <property fmtid="{D5CDD505-2E9C-101B-9397-08002B2CF9AE}" pid="32" name="MXPolicy.Localized">
    <vt:lpwstr>Open Document</vt:lpwstr>
  </property>
  <property fmtid="{D5CDD505-2E9C-101B-9397-08002B2CF9AE}" pid="33" name="MXPrinted Date">
    <vt:lpwstr>Apr 4, 2019</vt:lpwstr>
  </property>
  <property fmtid="{D5CDD505-2E9C-101B-9397-08002B2CF9AE}" pid="34" name="MXPrinted Version">
    <vt:lpwstr>(1)</vt:lpwstr>
  </property>
  <property fmtid="{D5CDD505-2E9C-101B-9397-08002B2CF9AE}" pid="35" name="MXReference">
    <vt:lpwstr/>
  </property>
  <property fmtid="{D5CDD505-2E9C-101B-9397-08002B2CF9AE}" pid="36" name="MXRev">
    <vt:lpwstr>1</vt:lpwstr>
  </property>
  <property fmtid="{D5CDD505-2E9C-101B-9397-08002B2CF9AE}" pid="37" name="MXRevision">
    <vt:lpwstr>1</vt:lpwstr>
  </property>
  <property fmtid="{D5CDD505-2E9C-101B-9397-08002B2CF9AE}" pid="38" name="MXSignatures_state_Obsolete">
    <vt:lpwstr/>
  </property>
  <property fmtid="{D5CDD505-2E9C-101B-9397-08002B2CF9AE}" pid="39" name="MXSignatures_state_Preliminary">
    <vt:lpwstr/>
  </property>
  <property fmtid="{D5CDD505-2E9C-101B-9397-08002B2CF9AE}" pid="40" name="MXSignatures_state_Release">
    <vt:lpwstr/>
  </property>
  <property fmtid="{D5CDD505-2E9C-101B-9397-08002B2CF9AE}" pid="41" name="MXSubmitter">
    <vt:lpwstr>Karl Vestin</vt:lpwstr>
  </property>
  <property fmtid="{D5CDD505-2E9C-101B-9397-08002B2CF9AE}" pid="42" name="MXSuspend Versioning">
    <vt:lpwstr>False</vt:lpwstr>
  </property>
  <property fmtid="{D5CDD505-2E9C-101B-9397-08002B2CF9AE}" pid="43" name="MXTitle">
    <vt:lpwstr>TAC 19 - Lessons Learned ISLEBT</vt:lpwstr>
  </property>
  <property fmtid="{D5CDD505-2E9C-101B-9397-08002B2CF9AE}" pid="44" name="MXTVADummy1">
    <vt:lpwstr/>
  </property>
  <property fmtid="{D5CDD505-2E9C-101B-9397-08002B2CF9AE}" pid="45" name="MXTVADummy2">
    <vt:lpwstr/>
  </property>
  <property fmtid="{D5CDD505-2E9C-101B-9397-08002B2CF9AE}" pid="46" name="MXTVADummy3">
    <vt:lpwstr/>
  </property>
  <property fmtid="{D5CDD505-2E9C-101B-9397-08002B2CF9AE}" pid="47" name="MXType">
    <vt:lpwstr>dmg_Presentation</vt:lpwstr>
  </property>
  <property fmtid="{D5CDD505-2E9C-101B-9397-08002B2CF9AE}" pid="48" name="MXType of Decision">
    <vt:lpwstr/>
  </property>
  <property fmtid="{D5CDD505-2E9C-101B-9397-08002B2CF9AE}" pid="49" name="MXType.Localized">
    <vt:lpwstr>Presentation</vt:lpwstr>
  </property>
  <property fmtid="{D5CDD505-2E9C-101B-9397-08002B2CF9AE}" pid="50" name="MXUser">
    <vt:lpwstr>peterradahl</vt:lpwstr>
  </property>
  <property fmtid="{D5CDD505-2E9C-101B-9397-08002B2CF9AE}" pid="51" name="MXVersion">
    <vt:lpwstr>1</vt:lpwstr>
  </property>
</Properties>
</file>