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1"/>
  </p:notesMasterIdLst>
  <p:sldIdLst>
    <p:sldId id="349" r:id="rId3"/>
    <p:sldId id="355" r:id="rId4"/>
    <p:sldId id="350" r:id="rId5"/>
    <p:sldId id="351" r:id="rId6"/>
    <p:sldId id="352" r:id="rId7"/>
    <p:sldId id="353" r:id="rId8"/>
    <p:sldId id="359" r:id="rId9"/>
    <p:sldId id="356" r:id="rId10"/>
    <p:sldId id="358" r:id="rId11"/>
    <p:sldId id="360" r:id="rId12"/>
    <p:sldId id="361" r:id="rId13"/>
    <p:sldId id="364" r:id="rId14"/>
    <p:sldId id="362" r:id="rId15"/>
    <p:sldId id="363" r:id="rId16"/>
    <p:sldId id="365" r:id="rId17"/>
    <p:sldId id="367" r:id="rId18"/>
    <p:sldId id="368" r:id="rId19"/>
    <p:sldId id="369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3" autoAdjust="0"/>
    <p:restoredTop sz="93243" autoAdjust="0"/>
  </p:normalViewPr>
  <p:slideViewPr>
    <p:cSldViewPr>
      <p:cViewPr varScale="1">
        <p:scale>
          <a:sx n="103" d="100"/>
          <a:sy n="103" d="100"/>
        </p:scale>
        <p:origin x="168" y="1296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2019-08-28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28/08/2019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28/08/2019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28/08/2019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2019-08-28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315314"/>
            <a:r>
              <a:rPr lang="en-GB" sz="4000" b="1" dirty="0">
                <a:solidFill>
                  <a:srgbClr val="FFFFFF"/>
                </a:solidFill>
              </a:rPr>
              <a:t>Lessons Learned: </a:t>
            </a:r>
            <a:r>
              <a:rPr lang="sv-SE" sz="4000" dirty="0"/>
              <a:t>Software and </a:t>
            </a:r>
            <a:r>
              <a:rPr lang="sv-SE" sz="4000" dirty="0" err="1"/>
              <a:t>Machine</a:t>
            </a:r>
            <a:r>
              <a:rPr lang="sv-SE" sz="4000" dirty="0"/>
              <a:t> Studies, AD </a:t>
            </a:r>
            <a:r>
              <a:rPr lang="sv-SE" sz="4000" dirty="0" err="1"/>
              <a:t>perspective</a:t>
            </a:r>
            <a:endParaRPr lang="sv-S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Natalia Milas (BP) </a:t>
            </a:r>
          </a:p>
          <a:p>
            <a:pPr defTabSz="315314"/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Lessons Learned from Testing and Commissioning of The Ion Source and LEBT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28.08.2019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C332E-AB0D-DA43-92D5-B3807CE9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4DFD7-B70B-EA48-A563-6008CBCE4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6134472" cy="4345166"/>
          </a:xfrm>
        </p:spPr>
        <p:txBody>
          <a:bodyPr/>
          <a:lstStyle/>
          <a:p>
            <a:r>
              <a:rPr lang="en-GB" dirty="0"/>
              <a:t>Magnet Polarity/Conversion:</a:t>
            </a:r>
          </a:p>
          <a:p>
            <a:pPr lvl="1"/>
            <a:r>
              <a:rPr lang="en-GB" dirty="0"/>
              <a:t>Commissioning officially started in February 8th -&gt; Polarity checks ran throughout until end of April (2 solenoids and 2 pairs of correctors)</a:t>
            </a:r>
          </a:p>
          <a:p>
            <a:pPr lvl="1"/>
            <a:r>
              <a:rPr lang="en-GB" dirty="0"/>
              <a:t>There was no clear definition of which polarity to use for the solenoids</a:t>
            </a:r>
          </a:p>
          <a:p>
            <a:pPr lvl="1"/>
            <a:r>
              <a:rPr lang="en-GB" dirty="0"/>
              <a:t>No indication of correct polarity on the equipment</a:t>
            </a:r>
          </a:p>
          <a:p>
            <a:pPr lvl="1"/>
            <a:r>
              <a:rPr lang="en-GB" dirty="0"/>
              <a:t>Solenoid polarity was very hard to measure once installed and correctors polarity was inconclusive.</a:t>
            </a:r>
          </a:p>
          <a:p>
            <a:pPr lvl="1"/>
            <a:r>
              <a:rPr lang="en-GB" dirty="0"/>
              <a:t>For the correctors we have one single measurement of the field at 120 A (max of the power supply) but we continuously operate around 10-15 A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BCF83-F0BE-B042-BED6-A298BF37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A74F8-B93E-8147-95CB-0492A67B1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301229"/>
            <a:ext cx="4137924" cy="5517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EA7A41-307C-A84F-BE88-15AAF48410E9}"/>
              </a:ext>
            </a:extLst>
          </p:cNvPr>
          <p:cNvSpPr txBox="1"/>
          <p:nvPr/>
        </p:nvSpPr>
        <p:spPr>
          <a:xfrm>
            <a:off x="1847528" y="5904061"/>
            <a:ext cx="6192688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</a:rPr>
              <a:t>What happens when physicist are desperate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F21DBA-A19E-3A41-8249-8F226909B4B6}"/>
              </a:ext>
            </a:extLst>
          </p:cNvPr>
          <p:cNvCxnSpPr/>
          <p:nvPr/>
        </p:nvCxnSpPr>
        <p:spPr>
          <a:xfrm flipV="1">
            <a:off x="5807968" y="4725144"/>
            <a:ext cx="1152128" cy="115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1A061D-7C3B-E94C-AC75-E18A59BAFC11}"/>
              </a:ext>
            </a:extLst>
          </p:cNvPr>
          <p:cNvGrpSpPr/>
          <p:nvPr/>
        </p:nvGrpSpPr>
        <p:grpSpPr>
          <a:xfrm>
            <a:off x="6990725" y="1842802"/>
            <a:ext cx="5994570" cy="4434086"/>
            <a:chOff x="4277894" y="-590304"/>
            <a:chExt cx="5994570" cy="44340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2FE3E0-E020-1045-B17D-68DA512F928A}"/>
                </a:ext>
              </a:extLst>
            </p:cNvPr>
            <p:cNvSpPr/>
            <p:nvPr/>
          </p:nvSpPr>
          <p:spPr>
            <a:xfrm>
              <a:off x="4277894" y="-590304"/>
              <a:ext cx="4608512" cy="44340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8732EF-9A71-3248-9233-F2ACE1EA6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06" y="-531045"/>
              <a:ext cx="5958758" cy="431556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108653-A1D9-404D-A503-7324EEAF2B69}"/>
              </a:ext>
            </a:extLst>
          </p:cNvPr>
          <p:cNvGrpSpPr/>
          <p:nvPr/>
        </p:nvGrpSpPr>
        <p:grpSpPr>
          <a:xfrm>
            <a:off x="1439272" y="5373216"/>
            <a:ext cx="4350790" cy="1257890"/>
            <a:chOff x="68635" y="0"/>
            <a:chExt cx="4350790" cy="12578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8E969EB-6F76-8E49-81B9-E1CBA90AE4EF}"/>
                </a:ext>
              </a:extLst>
            </p:cNvPr>
            <p:cNvSpPr/>
            <p:nvPr/>
          </p:nvSpPr>
          <p:spPr>
            <a:xfrm>
              <a:off x="68635" y="0"/>
              <a:ext cx="4350790" cy="12578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50980AEA-67D8-A141-9BFD-2224F58FA73D}"/>
                </a:ext>
              </a:extLst>
            </p:cNvPr>
            <p:cNvSpPr txBox="1"/>
            <p:nvPr/>
          </p:nvSpPr>
          <p:spPr>
            <a:xfrm>
              <a:off x="130040" y="61405"/>
              <a:ext cx="4227980" cy="1135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Preparations and Execution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D055-79C7-0D47-9A8A-1A6A00EA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5ECF0-EC0D-6C4C-8F5A-42B3DC7F9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Diagnostics:</a:t>
            </a:r>
          </a:p>
          <a:p>
            <a:pPr lvl="1"/>
            <a:r>
              <a:rPr lang="en-GB" dirty="0"/>
              <a:t>Main elements for the measurements: NPMs and BCMs</a:t>
            </a:r>
          </a:p>
          <a:p>
            <a:pPr lvl="1"/>
            <a:r>
              <a:rPr lang="en-GB" dirty="0"/>
              <a:t>NPM horizontal reading still with wrong polarity.</a:t>
            </a:r>
          </a:p>
          <a:p>
            <a:pPr lvl="1"/>
            <a:r>
              <a:rPr lang="en-GB" dirty="0"/>
              <a:t>NPM setup, before every measurement was quite lengthy and very often we did it wrong or could not get it going</a:t>
            </a:r>
          </a:p>
          <a:p>
            <a:pPr lvl="1"/>
            <a:r>
              <a:rPr lang="en-GB" dirty="0"/>
              <a:t>PV with super complicated names which are very often used.</a:t>
            </a:r>
          </a:p>
          <a:p>
            <a:pPr lvl="2"/>
            <a:r>
              <a:rPr lang="sv-SE" dirty="0"/>
              <a:t>LEBT-010:PBI-BCM-001:AI5-IPCH-RBV : </a:t>
            </a: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waveform</a:t>
            </a:r>
            <a:r>
              <a:rPr lang="sv-SE" dirty="0"/>
              <a:t> in the BCM</a:t>
            </a:r>
          </a:p>
          <a:p>
            <a:pPr lvl="2"/>
            <a:r>
              <a:rPr lang="sv-SE" dirty="0"/>
              <a:t>LEBT-010:PBI-NPM-001:HCAM-COM: NPM1, </a:t>
            </a:r>
            <a:r>
              <a:rPr lang="sv-SE" dirty="0" err="1"/>
              <a:t>horizontal</a:t>
            </a:r>
            <a:r>
              <a:rPr lang="sv-SE" dirty="0"/>
              <a:t> </a:t>
            </a:r>
            <a:r>
              <a:rPr lang="sv-SE" dirty="0" err="1"/>
              <a:t>centroid</a:t>
            </a:r>
            <a:r>
              <a:rPr lang="sv-SE" dirty="0"/>
              <a:t> position (from fit), </a:t>
            </a:r>
            <a:r>
              <a:rPr lang="sv-SE" dirty="0" err="1"/>
              <a:t>scalar</a:t>
            </a:r>
            <a:endParaRPr lang="sv-SE" dirty="0"/>
          </a:p>
          <a:p>
            <a:pPr lvl="2"/>
            <a:r>
              <a:rPr lang="sv-SE" dirty="0"/>
              <a:t>LEBT-010:PBI-NPM-002:VCAM-BSZ: NPM1, </a:t>
            </a:r>
            <a:r>
              <a:rPr lang="sv-SE" dirty="0" err="1"/>
              <a:t>vertical</a:t>
            </a:r>
            <a:r>
              <a:rPr lang="sv-SE" dirty="0"/>
              <a:t> </a:t>
            </a:r>
            <a:r>
              <a:rPr lang="sv-SE" dirty="0" err="1"/>
              <a:t>bema</a:t>
            </a:r>
            <a:r>
              <a:rPr lang="sv-SE" dirty="0"/>
              <a:t> </a:t>
            </a:r>
            <a:r>
              <a:rPr lang="sv-SE" dirty="0" err="1"/>
              <a:t>size</a:t>
            </a:r>
            <a:r>
              <a:rPr lang="sv-SE" dirty="0"/>
              <a:t> (from fit), </a:t>
            </a:r>
            <a:r>
              <a:rPr lang="sv-SE" dirty="0" err="1"/>
              <a:t>scalar</a:t>
            </a:r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34B16-C510-C548-8400-51A1BA4E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F1AF7E-CC2F-1D45-A4C6-C5832CE48BCE}"/>
              </a:ext>
            </a:extLst>
          </p:cNvPr>
          <p:cNvGrpSpPr/>
          <p:nvPr/>
        </p:nvGrpSpPr>
        <p:grpSpPr>
          <a:xfrm>
            <a:off x="6572998" y="5090219"/>
            <a:ext cx="4329203" cy="1291109"/>
            <a:chOff x="765" y="1411982"/>
            <a:chExt cx="4329203" cy="129110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22C4673-F57A-0340-8F9F-C15E38B8940A}"/>
                </a:ext>
              </a:extLst>
            </p:cNvPr>
            <p:cNvSpPr/>
            <p:nvPr/>
          </p:nvSpPr>
          <p:spPr>
            <a:xfrm>
              <a:off x="765" y="1411982"/>
              <a:ext cx="4329203" cy="129110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9DF437DF-88D3-AA4D-9680-E17D9180D007}"/>
                </a:ext>
              </a:extLst>
            </p:cNvPr>
            <p:cNvSpPr txBox="1"/>
            <p:nvPr/>
          </p:nvSpPr>
          <p:spPr>
            <a:xfrm>
              <a:off x="63792" y="1475009"/>
              <a:ext cx="4203149" cy="1165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/>
                <a:t>Organisational</a:t>
              </a:r>
              <a:endParaRPr lang="en-US" sz="2400" b="1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F9ECE7E-AB2C-274C-B70A-21DE8398AFF1}"/>
              </a:ext>
            </a:extLst>
          </p:cNvPr>
          <p:cNvGrpSpPr/>
          <p:nvPr/>
        </p:nvGrpSpPr>
        <p:grpSpPr>
          <a:xfrm>
            <a:off x="1523733" y="5087322"/>
            <a:ext cx="4350790" cy="1257890"/>
            <a:chOff x="68635" y="0"/>
            <a:chExt cx="4350790" cy="125789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6FCE434-5BD6-664A-958A-C82EEADD2F54}"/>
                </a:ext>
              </a:extLst>
            </p:cNvPr>
            <p:cNvSpPr/>
            <p:nvPr/>
          </p:nvSpPr>
          <p:spPr>
            <a:xfrm>
              <a:off x="68635" y="0"/>
              <a:ext cx="4350790" cy="12578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744F9648-C8B4-0349-996D-2F9AC37BE2C7}"/>
                </a:ext>
              </a:extLst>
            </p:cNvPr>
            <p:cNvSpPr txBox="1"/>
            <p:nvPr/>
          </p:nvSpPr>
          <p:spPr>
            <a:xfrm>
              <a:off x="130040" y="61405"/>
              <a:ext cx="4227980" cy="1135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Preparations and Execution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4C151-B10C-0548-9A40-83AF315C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A29782-2277-0945-897E-1159401B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73452"/>
            <a:ext cx="6207546" cy="5041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90D20-CB5F-054B-8CFC-ADA7F544B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13" y="2219993"/>
            <a:ext cx="5456643" cy="3429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98A9D0-F27A-A34D-96AC-A072DC417E50}"/>
              </a:ext>
            </a:extLst>
          </p:cNvPr>
          <p:cNvCxnSpPr>
            <a:cxnSpLocks/>
          </p:cNvCxnSpPr>
          <p:nvPr/>
        </p:nvCxnSpPr>
        <p:spPr>
          <a:xfrm flipH="1" flipV="1">
            <a:off x="2351584" y="3212976"/>
            <a:ext cx="4530392" cy="21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93FC36-0BF4-924A-985E-032EF7CB367F}"/>
              </a:ext>
            </a:extLst>
          </p:cNvPr>
          <p:cNvCxnSpPr>
            <a:cxnSpLocks/>
          </p:cNvCxnSpPr>
          <p:nvPr/>
        </p:nvCxnSpPr>
        <p:spPr>
          <a:xfrm flipH="1" flipV="1">
            <a:off x="2711624" y="4774460"/>
            <a:ext cx="4608512" cy="598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370B54-66A4-4F44-A539-B26F0A041419}"/>
              </a:ext>
            </a:extLst>
          </p:cNvPr>
          <p:cNvCxnSpPr>
            <a:cxnSpLocks/>
          </p:cNvCxnSpPr>
          <p:nvPr/>
        </p:nvCxnSpPr>
        <p:spPr>
          <a:xfrm flipH="1">
            <a:off x="2423592" y="5511105"/>
            <a:ext cx="4458384" cy="48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6C1025-3E99-E846-9001-C39FD485361C}"/>
              </a:ext>
            </a:extLst>
          </p:cNvPr>
          <p:cNvCxnSpPr>
            <a:cxnSpLocks/>
          </p:cNvCxnSpPr>
          <p:nvPr/>
        </p:nvCxnSpPr>
        <p:spPr>
          <a:xfrm flipH="1">
            <a:off x="6204012" y="5509063"/>
            <a:ext cx="1188132" cy="246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ACEF77-0720-354E-9EED-E0E5463B2491}"/>
              </a:ext>
            </a:extLst>
          </p:cNvPr>
          <p:cNvCxnSpPr>
            <a:cxnSpLocks/>
          </p:cNvCxnSpPr>
          <p:nvPr/>
        </p:nvCxnSpPr>
        <p:spPr>
          <a:xfrm flipH="1" flipV="1">
            <a:off x="5672336" y="3581401"/>
            <a:ext cx="2799928" cy="1756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6C337D7-00D1-E14A-BDEF-E566987E1055}"/>
              </a:ext>
            </a:extLst>
          </p:cNvPr>
          <p:cNvSpPr/>
          <p:nvPr/>
        </p:nvSpPr>
        <p:spPr>
          <a:xfrm>
            <a:off x="832215" y="2708920"/>
            <a:ext cx="87129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546934-ADD4-5E41-A09C-7551F7B180F6}"/>
              </a:ext>
            </a:extLst>
          </p:cNvPr>
          <p:cNvSpPr/>
          <p:nvPr/>
        </p:nvSpPr>
        <p:spPr>
          <a:xfrm>
            <a:off x="839416" y="3645024"/>
            <a:ext cx="87129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4E2C41-5410-B54B-BDCF-15DAEE0786C3}"/>
              </a:ext>
            </a:extLst>
          </p:cNvPr>
          <p:cNvSpPr/>
          <p:nvPr/>
        </p:nvSpPr>
        <p:spPr>
          <a:xfrm>
            <a:off x="220147" y="4998048"/>
            <a:ext cx="2346354" cy="1455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4BF6E7-7B1F-5C43-816D-944AD3B73B05}"/>
              </a:ext>
            </a:extLst>
          </p:cNvPr>
          <p:cNvSpPr/>
          <p:nvPr/>
        </p:nvSpPr>
        <p:spPr>
          <a:xfrm>
            <a:off x="4070135" y="3861048"/>
            <a:ext cx="1665825" cy="742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92F072-245B-B947-AC5A-7C15153E76D3}"/>
              </a:ext>
            </a:extLst>
          </p:cNvPr>
          <p:cNvSpPr/>
          <p:nvPr/>
        </p:nvSpPr>
        <p:spPr>
          <a:xfrm>
            <a:off x="5855887" y="3007633"/>
            <a:ext cx="456138" cy="170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4E2204-0E3D-3B4E-BD94-3BC78B48A87F}"/>
              </a:ext>
            </a:extLst>
          </p:cNvPr>
          <p:cNvSpPr/>
          <p:nvPr/>
        </p:nvSpPr>
        <p:spPr>
          <a:xfrm>
            <a:off x="3853979" y="3496251"/>
            <a:ext cx="456138" cy="170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C7022-C9AE-A64C-8CB9-6686E800BD98}"/>
              </a:ext>
            </a:extLst>
          </p:cNvPr>
          <p:cNvSpPr/>
          <p:nvPr/>
        </p:nvSpPr>
        <p:spPr>
          <a:xfrm>
            <a:off x="7656086" y="5411065"/>
            <a:ext cx="456138" cy="170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CE83EF-0B85-2640-9D02-44AF03295A68}"/>
              </a:ext>
            </a:extLst>
          </p:cNvPr>
          <p:cNvCxnSpPr>
            <a:cxnSpLocks/>
          </p:cNvCxnSpPr>
          <p:nvPr/>
        </p:nvCxnSpPr>
        <p:spPr>
          <a:xfrm>
            <a:off x="7884156" y="5523818"/>
            <a:ext cx="527450" cy="384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2553086-1960-5348-954F-18054450CCAA}"/>
              </a:ext>
            </a:extLst>
          </p:cNvPr>
          <p:cNvSpPr txBox="1"/>
          <p:nvPr/>
        </p:nvSpPr>
        <p:spPr>
          <a:xfrm>
            <a:off x="7079432" y="5853449"/>
            <a:ext cx="5112568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sz="2000" dirty="0"/>
              <a:t>Another bunch of windows to check for </a:t>
            </a:r>
          </a:p>
          <a:p>
            <a:pPr algn="l"/>
            <a:r>
              <a:rPr lang="en-GB" sz="2000" dirty="0"/>
              <a:t>Binning and Background Subtraction</a:t>
            </a:r>
          </a:p>
        </p:txBody>
      </p:sp>
    </p:spTree>
    <p:extLst>
      <p:ext uri="{BB962C8B-B14F-4D97-AF65-F5344CB8AC3E}">
        <p14:creationId xmlns:p14="http://schemas.microsoft.com/office/powerpoint/2010/main" val="31425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4160B87-CBD7-6F45-A6A0-2BEFC9F122DD}"/>
              </a:ext>
            </a:extLst>
          </p:cNvPr>
          <p:cNvGrpSpPr/>
          <p:nvPr/>
        </p:nvGrpSpPr>
        <p:grpSpPr>
          <a:xfrm>
            <a:off x="4367808" y="5515440"/>
            <a:ext cx="3364669" cy="1130810"/>
            <a:chOff x="765" y="1411982"/>
            <a:chExt cx="4329203" cy="129110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BB87574-1740-2943-B347-9CC1A53D30E0}"/>
                </a:ext>
              </a:extLst>
            </p:cNvPr>
            <p:cNvSpPr/>
            <p:nvPr/>
          </p:nvSpPr>
          <p:spPr>
            <a:xfrm>
              <a:off x="765" y="1411982"/>
              <a:ext cx="4329203" cy="129110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F1BF6882-684E-5445-9C72-8ED82EF787B4}"/>
                </a:ext>
              </a:extLst>
            </p:cNvPr>
            <p:cNvSpPr txBox="1"/>
            <p:nvPr/>
          </p:nvSpPr>
          <p:spPr>
            <a:xfrm>
              <a:off x="63792" y="1475009"/>
              <a:ext cx="4203149" cy="1165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/>
                <a:t>Organisational</a:t>
              </a:r>
              <a:endParaRPr lang="en-US" sz="2400" b="1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3F8F63-95AF-CF40-B04F-3510A1422A86}"/>
              </a:ext>
            </a:extLst>
          </p:cNvPr>
          <p:cNvGrpSpPr/>
          <p:nvPr/>
        </p:nvGrpSpPr>
        <p:grpSpPr>
          <a:xfrm>
            <a:off x="719816" y="5515440"/>
            <a:ext cx="3384376" cy="1153920"/>
            <a:chOff x="68635" y="0"/>
            <a:chExt cx="4350790" cy="125789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F8E5397-94C4-8A45-A57C-0566F5049E37}"/>
                </a:ext>
              </a:extLst>
            </p:cNvPr>
            <p:cNvSpPr/>
            <p:nvPr/>
          </p:nvSpPr>
          <p:spPr>
            <a:xfrm>
              <a:off x="68635" y="0"/>
              <a:ext cx="4350790" cy="12578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BBE63A85-7B56-EE49-BB65-452C71C55651}"/>
                </a:ext>
              </a:extLst>
            </p:cNvPr>
            <p:cNvSpPr txBox="1"/>
            <p:nvPr/>
          </p:nvSpPr>
          <p:spPr>
            <a:xfrm>
              <a:off x="130040" y="61405"/>
              <a:ext cx="4227980" cy="1135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Preparations and Execution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CD6127-0837-DB41-AD32-6F91BB06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C0F6-B891-BB4B-A05F-69F23F5A0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Software/Control</a:t>
            </a:r>
          </a:p>
          <a:p>
            <a:pPr lvl="1"/>
            <a:r>
              <a:rPr lang="en-GB" dirty="0"/>
              <a:t>Lots of PVS with wrong names at start (quite some work to redo the names)</a:t>
            </a:r>
          </a:p>
          <a:p>
            <a:pPr lvl="1"/>
            <a:r>
              <a:rPr lang="en-GB" dirty="0"/>
              <a:t>Lots of PVS that are not configured correctly (connected to Archiver issues)</a:t>
            </a:r>
          </a:p>
          <a:p>
            <a:pPr lvl="1"/>
            <a:r>
              <a:rPr lang="en-GB" dirty="0"/>
              <a:t>Correctors have an unipolar power supply -&gt; made correctors scan painful and awfully lengthy</a:t>
            </a:r>
          </a:p>
          <a:p>
            <a:pPr lvl="1"/>
            <a:r>
              <a:rPr lang="en-GB" dirty="0"/>
              <a:t>Patch: sequence in EPICS to switch polarity -&gt; still slow (since it the bottleneck was hardware) but a bit better</a:t>
            </a:r>
          </a:p>
          <a:p>
            <a:pPr lvl="1"/>
            <a:r>
              <a:rPr lang="en-GB" dirty="0"/>
              <a:t>At start we only had current PV -&gt; Add filed PV with the correct calibration</a:t>
            </a:r>
          </a:p>
          <a:p>
            <a:pPr lvl="1"/>
            <a:r>
              <a:rPr lang="en-GB" dirty="0"/>
              <a:t>As for many other elements in the machine: screens have way more information or controls than needed -&gt; you have to set </a:t>
            </a:r>
            <a:r>
              <a:rPr lang="en-GB" u="sng" dirty="0"/>
              <a:t>max Voltage</a:t>
            </a:r>
            <a:r>
              <a:rPr lang="en-GB" dirty="0"/>
              <a:t> and then </a:t>
            </a:r>
            <a:r>
              <a:rPr lang="en-GB" u="sng" dirty="0"/>
              <a:t>current</a:t>
            </a:r>
            <a:r>
              <a:rPr lang="en-GB" dirty="0"/>
              <a:t> in the correctors.</a:t>
            </a:r>
          </a:p>
          <a:p>
            <a:pPr lvl="1"/>
            <a:r>
              <a:rPr lang="en-GB" dirty="0"/>
              <a:t>In particular for the correctors: save a restore usually did not bring them back (partially because of the slow response)</a:t>
            </a:r>
          </a:p>
          <a:p>
            <a:pPr lvl="1"/>
            <a:r>
              <a:rPr lang="en-GB" dirty="0"/>
              <a:t>Difficulties with our Scanner Application -&gt; outsourced scans to scripts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566BF-F3A1-2B40-87D7-84D128AF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031ED2-36F5-9D4C-8A30-7040517AC911}"/>
              </a:ext>
            </a:extLst>
          </p:cNvPr>
          <p:cNvGrpSpPr/>
          <p:nvPr/>
        </p:nvGrpSpPr>
        <p:grpSpPr>
          <a:xfrm>
            <a:off x="7841210" y="5515440"/>
            <a:ext cx="4004806" cy="1130810"/>
            <a:chOff x="68635" y="3026889"/>
            <a:chExt cx="4350790" cy="125789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D08879D-AEE5-E643-A126-391B73C801C9}"/>
                </a:ext>
              </a:extLst>
            </p:cNvPr>
            <p:cNvSpPr/>
            <p:nvPr/>
          </p:nvSpPr>
          <p:spPr>
            <a:xfrm>
              <a:off x="68635" y="3026889"/>
              <a:ext cx="4350790" cy="125789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39854C59-31D4-0140-AA77-F189F8CA3B07}"/>
                </a:ext>
              </a:extLst>
            </p:cNvPr>
            <p:cNvSpPr txBox="1"/>
            <p:nvPr/>
          </p:nvSpPr>
          <p:spPr>
            <a:xfrm>
              <a:off x="130040" y="3088294"/>
              <a:ext cx="4227980" cy="1135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Planning and Coordination</a:t>
              </a:r>
              <a:endParaRPr lang="en-US" sz="24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669930-8EA5-B64A-B38B-4B1EE0F3645D}"/>
              </a:ext>
            </a:extLst>
          </p:cNvPr>
          <p:cNvGrpSpPr/>
          <p:nvPr/>
        </p:nvGrpSpPr>
        <p:grpSpPr>
          <a:xfrm>
            <a:off x="289560" y="6876"/>
            <a:ext cx="11612880" cy="6858000"/>
            <a:chOff x="911424" y="-1395536"/>
            <a:chExt cx="1161288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380477-0340-BB4A-90F0-5722796E0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24" y="-1395536"/>
              <a:ext cx="1161288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768381-EECD-394C-AF56-3475F2E5646D}"/>
                </a:ext>
              </a:extLst>
            </p:cNvPr>
            <p:cNvSpPr/>
            <p:nvPr/>
          </p:nvSpPr>
          <p:spPr>
            <a:xfrm>
              <a:off x="4295800" y="1145664"/>
              <a:ext cx="129614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434CCE-E0C1-5649-8A4E-6884F6A863A3}"/>
                </a:ext>
              </a:extLst>
            </p:cNvPr>
            <p:cNvSpPr/>
            <p:nvPr/>
          </p:nvSpPr>
          <p:spPr>
            <a:xfrm>
              <a:off x="4007768" y="19476"/>
              <a:ext cx="2311152" cy="3705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84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BEDD-9C79-A040-BDD2-8389572C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worked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75081-061F-F946-B944-F33FB5E61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dynamics between ICS, Beam Dynamics, diagnostics and </a:t>
            </a:r>
            <a:r>
              <a:rPr lang="en-GB" dirty="0" err="1"/>
              <a:t>Linac</a:t>
            </a:r>
            <a:r>
              <a:rPr lang="en-GB" dirty="0"/>
              <a:t> groups was quite nice.</a:t>
            </a:r>
          </a:p>
          <a:p>
            <a:r>
              <a:rPr lang="en-GB" dirty="0"/>
              <a:t>Fast fixes and patches (for the correctors control for example)</a:t>
            </a:r>
          </a:p>
          <a:p>
            <a:r>
              <a:rPr lang="en-GB" dirty="0"/>
              <a:t>Support was always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BECC4-80C4-E043-86CA-D8D7183D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14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8AE35D-31D7-204E-8792-264CEDEFCD56}"/>
              </a:ext>
            </a:extLst>
          </p:cNvPr>
          <p:cNvGrpSpPr/>
          <p:nvPr/>
        </p:nvGrpSpPr>
        <p:grpSpPr>
          <a:xfrm>
            <a:off x="4367808" y="4293096"/>
            <a:ext cx="7605029" cy="938365"/>
            <a:chOff x="4423679" y="1542796"/>
            <a:chExt cx="7605029" cy="938365"/>
          </a:xfrm>
        </p:grpSpPr>
        <p:sp>
          <p:nvSpPr>
            <p:cNvPr id="8" name="Round Same Side Corner Rectangle 7">
              <a:extLst>
                <a:ext uri="{FF2B5EF4-FFF2-40B4-BE49-F238E27FC236}">
                  <a16:creationId xmlns:a16="http://schemas.microsoft.com/office/drawing/2014/main" id="{CC230260-9983-4845-BBC2-5AC65A2BBF56}"/>
                </a:ext>
              </a:extLst>
            </p:cNvPr>
            <p:cNvSpPr/>
            <p:nvPr/>
          </p:nvSpPr>
          <p:spPr>
            <a:xfrm rot="5400000">
              <a:off x="7757011" y="-1790536"/>
              <a:ext cx="938365" cy="7605029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4">
              <a:extLst>
                <a:ext uri="{FF2B5EF4-FFF2-40B4-BE49-F238E27FC236}">
                  <a16:creationId xmlns:a16="http://schemas.microsoft.com/office/drawing/2014/main" id="{2F0FC70A-2A42-F445-800C-BB2132962063}"/>
                </a:ext>
              </a:extLst>
            </p:cNvPr>
            <p:cNvSpPr txBox="1"/>
            <p:nvPr/>
          </p:nvSpPr>
          <p:spPr>
            <a:xfrm>
              <a:off x="4423680" y="1588602"/>
              <a:ext cx="7559222" cy="84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One of the things that worked really well </a:t>
              </a:r>
              <a:r>
                <a:rPr lang="en-US" sz="1400" b="1" u="sng" kern="1200" dirty="0"/>
                <a:t>during</a:t>
              </a:r>
              <a:r>
                <a:rPr lang="en-US" sz="1400" kern="1200" dirty="0"/>
                <a:t> commissioning for this example case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7FF59E-8EAF-3F44-84EE-74988ED061EC}"/>
              </a:ext>
            </a:extLst>
          </p:cNvPr>
          <p:cNvGrpSpPr/>
          <p:nvPr/>
        </p:nvGrpSpPr>
        <p:grpSpPr>
          <a:xfrm>
            <a:off x="216828" y="4133332"/>
            <a:ext cx="4355043" cy="1257890"/>
            <a:chOff x="68635" y="1383033"/>
            <a:chExt cx="4355043" cy="125789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CD520BF-4CBB-1C49-ACD2-B4AA35CB2D9C}"/>
                </a:ext>
              </a:extLst>
            </p:cNvPr>
            <p:cNvSpPr/>
            <p:nvPr/>
          </p:nvSpPr>
          <p:spPr>
            <a:xfrm>
              <a:off x="68635" y="1383033"/>
              <a:ext cx="4355043" cy="125789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382AC3F0-F85E-5E47-A0F3-3B3B47E93006}"/>
                </a:ext>
              </a:extLst>
            </p:cNvPr>
            <p:cNvSpPr txBox="1"/>
            <p:nvPr/>
          </p:nvSpPr>
          <p:spPr>
            <a:xfrm>
              <a:off x="130040" y="1444438"/>
              <a:ext cx="4232233" cy="1135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Interfaces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6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6F86-5060-3A49-9EA4-3389DBA1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for the next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A5ADC-C00D-5A48-BDFC-DF44CBAD1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345166"/>
          </a:xfrm>
        </p:spPr>
        <p:txBody>
          <a:bodyPr/>
          <a:lstStyle/>
          <a:p>
            <a:r>
              <a:rPr lang="en-GB" dirty="0"/>
              <a:t>Magnets:</a:t>
            </a:r>
          </a:p>
          <a:p>
            <a:pPr lvl="1"/>
            <a:r>
              <a:rPr lang="en-GB" dirty="0"/>
              <a:t>Check polarity in advance</a:t>
            </a:r>
          </a:p>
          <a:p>
            <a:pPr lvl="1"/>
            <a:r>
              <a:rPr lang="en-GB" dirty="0"/>
              <a:t>Beam Physics should get more involved in some aspects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Go into more details what is coming from the IK, maybe request extra measurements if time is still available</a:t>
            </a:r>
          </a:p>
          <a:p>
            <a:pPr lvl="1"/>
            <a:r>
              <a:rPr lang="en-GB" dirty="0"/>
              <a:t>Check with the IK partners while disassembly or assembly here at ESS that cable for magnets has correct polarity marks</a:t>
            </a:r>
          </a:p>
          <a:p>
            <a:pPr lvl="1"/>
            <a:r>
              <a:rPr lang="en-GB" dirty="0"/>
              <a:t>Have equipment at had for polarity checks (gaussmeter for example, maybe more?)</a:t>
            </a:r>
          </a:p>
          <a:p>
            <a:r>
              <a:rPr lang="en-GB" dirty="0"/>
              <a:t>Diagnostics:</a:t>
            </a:r>
          </a:p>
          <a:p>
            <a:pPr lvl="1"/>
            <a:r>
              <a:rPr lang="en-GB" dirty="0"/>
              <a:t>Check in advance the conventions for axis direction for ESS (right-hand rule) and have diagnostics to respect those</a:t>
            </a:r>
          </a:p>
          <a:p>
            <a:pPr lvl="1"/>
            <a:r>
              <a:rPr lang="en-GB" dirty="0"/>
              <a:t>Have a self config routine/file</a:t>
            </a:r>
          </a:p>
          <a:p>
            <a:pPr lvl="1"/>
            <a:r>
              <a:rPr lang="en-GB" dirty="0"/>
              <a:t>Have a dedicated time for diagnostics commissioning</a:t>
            </a:r>
          </a:p>
          <a:p>
            <a:r>
              <a:rPr lang="en-GB" dirty="0"/>
              <a:t>Controls/Software</a:t>
            </a:r>
          </a:p>
          <a:p>
            <a:pPr lvl="1"/>
            <a:r>
              <a:rPr lang="en-GB" dirty="0"/>
              <a:t>Simplified operation controls</a:t>
            </a:r>
          </a:p>
          <a:p>
            <a:pPr lvl="1"/>
            <a:r>
              <a:rPr lang="en-GB" dirty="0"/>
              <a:t>Scripts over fully functional GUIs for commissioning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C1727-0BD4-8440-9D57-264B1D1D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7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39FB9-4221-8A48-9885-45540037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696CA-E14D-F241-87A7-4579FC23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C7F8D9-3300-D540-A530-3617AA851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7467"/>
              </p:ext>
            </p:extLst>
          </p:nvPr>
        </p:nvGraphicFramePr>
        <p:xfrm>
          <a:off x="609600" y="1844824"/>
          <a:ext cx="10972801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459">
                  <a:extLst>
                    <a:ext uri="{9D8B030D-6E8A-4147-A177-3AD203B41FA5}">
                      <a16:colId xmlns:a16="http://schemas.microsoft.com/office/drawing/2014/main" val="669891761"/>
                    </a:ext>
                  </a:extLst>
                </a:gridCol>
                <a:gridCol w="6466742">
                  <a:extLst>
                    <a:ext uri="{9D8B030D-6E8A-4147-A177-3AD203B41FA5}">
                      <a16:colId xmlns:a16="http://schemas.microsoft.com/office/drawing/2014/main" val="13297403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195458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7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Preparation and Execution</a:t>
                      </a:r>
                    </a:p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Obstacles and unanticipated </a:t>
                      </a:r>
                      <a:r>
                        <a:rPr lang="en-GB" sz="2000" b="1" dirty="0" err="1"/>
                        <a:t>circunstances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16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Planning and coordination</a:t>
                      </a:r>
                    </a:p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97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Organizational</a:t>
                      </a:r>
                    </a:p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Prioritization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28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54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A43DD-2F08-C549-A91F-594C5498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C729-8E12-B145-B6A2-7100D3771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9408"/>
            <a:ext cx="10972800" cy="532859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Data saving:</a:t>
            </a:r>
          </a:p>
          <a:p>
            <a:pPr lvl="1"/>
            <a:r>
              <a:rPr lang="en-GB" dirty="0"/>
              <a:t>Storage (</a:t>
            </a:r>
            <a:r>
              <a:rPr lang="en-GB" dirty="0" err="1"/>
              <a:t>NextCloud</a:t>
            </a:r>
            <a:r>
              <a:rPr lang="en-GB" dirty="0"/>
              <a:t> was a solution for now but, should we keep it?)</a:t>
            </a:r>
          </a:p>
          <a:p>
            <a:pPr lvl="1"/>
            <a:r>
              <a:rPr lang="en-GB" dirty="0"/>
              <a:t>Formats (HDF5 should be enforced? Common header for all saved data to allow future search/</a:t>
            </a:r>
            <a:r>
              <a:rPr lang="en-GB" dirty="0" err="1"/>
              <a:t>reatrieval</a:t>
            </a:r>
            <a:r>
              <a:rPr lang="en-GB" dirty="0"/>
              <a:t>?)</a:t>
            </a:r>
          </a:p>
          <a:p>
            <a:pPr lvl="1"/>
            <a:r>
              <a:rPr lang="en-GB" dirty="0"/>
              <a:t>Data retrieval (how? At which level? Who should be involved?)</a:t>
            </a:r>
          </a:p>
          <a:p>
            <a:r>
              <a:rPr lang="en-GB" dirty="0"/>
              <a:t>Diagnostics integration:</a:t>
            </a:r>
          </a:p>
          <a:p>
            <a:pPr lvl="1"/>
            <a:r>
              <a:rPr lang="en-GB" dirty="0"/>
              <a:t>We need a dedicated time for diagnostics debug and tests</a:t>
            </a:r>
          </a:p>
          <a:p>
            <a:pPr lvl="1"/>
            <a:r>
              <a:rPr lang="en-GB" dirty="0"/>
              <a:t>Review how this data is saved ( issues with PVs not being saved, or saved at wrong intervals, etc)</a:t>
            </a:r>
          </a:p>
          <a:p>
            <a:r>
              <a:rPr lang="en-GB" dirty="0"/>
              <a:t>Data in general</a:t>
            </a:r>
          </a:p>
          <a:p>
            <a:pPr lvl="1"/>
            <a:r>
              <a:rPr lang="en-GB" dirty="0"/>
              <a:t>Wrong data stored (solenoids and corrects with wrong polarity, positions with wrong sign)</a:t>
            </a:r>
          </a:p>
          <a:p>
            <a:pPr lvl="1"/>
            <a:r>
              <a:rPr lang="en-GB" dirty="0"/>
              <a:t>Archiver cannot support big waveforms</a:t>
            </a:r>
          </a:p>
          <a:p>
            <a:r>
              <a:rPr lang="en-GB" dirty="0"/>
              <a:t>EPICS:</a:t>
            </a:r>
          </a:p>
          <a:p>
            <a:pPr lvl="1"/>
            <a:r>
              <a:rPr lang="en-GB" dirty="0"/>
              <a:t>PVs ownership</a:t>
            </a:r>
          </a:p>
          <a:p>
            <a:pPr lvl="1"/>
            <a:r>
              <a:rPr lang="en-GB" dirty="0"/>
              <a:t>PV correct definitions -&gt; </a:t>
            </a:r>
            <a:r>
              <a:rPr lang="en-GB" dirty="0" err="1"/>
              <a:t>impacs</a:t>
            </a:r>
            <a:r>
              <a:rPr lang="en-GB" dirty="0"/>
              <a:t> how PV is archived, alarms, etc.</a:t>
            </a:r>
          </a:p>
          <a:p>
            <a:r>
              <a:rPr lang="en-GB" dirty="0"/>
              <a:t>Timing:</a:t>
            </a:r>
          </a:p>
          <a:p>
            <a:pPr lvl="1"/>
            <a:r>
              <a:rPr lang="en-GB" dirty="0"/>
              <a:t>Lots of PVs with wrong timestamp at start</a:t>
            </a:r>
          </a:p>
          <a:p>
            <a:pPr lvl="1"/>
            <a:r>
              <a:rPr lang="en-GB" dirty="0"/>
              <a:t>EPICS doesn’t make it easy to get data synchronously</a:t>
            </a:r>
          </a:p>
          <a:p>
            <a:pPr lvl="1"/>
            <a:r>
              <a:rPr lang="en-GB" dirty="0"/>
              <a:t>How to get easily request data from the same pulse?</a:t>
            </a:r>
          </a:p>
          <a:p>
            <a:r>
              <a:rPr lang="en-GB" dirty="0" err="1"/>
              <a:t>OpenXAL</a:t>
            </a:r>
            <a:endParaRPr lang="en-GB" dirty="0"/>
          </a:p>
          <a:p>
            <a:pPr lvl="1"/>
            <a:r>
              <a:rPr lang="en-GB" dirty="0"/>
              <a:t>Java coding support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F3B98-1EA2-9048-B29F-75B8563C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0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F91554-B205-5943-854D-3A7A2007C9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Thanks! </a:t>
            </a:r>
            <a:br>
              <a:rPr lang="en-GB" sz="4200" dirty="0"/>
            </a:br>
            <a:r>
              <a:rPr lang="en-GB" sz="42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A19C1-A5E7-014C-9DEA-41248A76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43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DE7FB5-1C5F-3C4A-B882-F12406F75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Software – Part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C0B59-7F41-0B45-BB14-9F69BEDE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0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Specialized software (Phase Scan, Trajectory correction, Matching, etc) is under the Beam Physics Section responsibilities.</a:t>
            </a:r>
          </a:p>
          <a:p>
            <a:r>
              <a:rPr lang="en-GB" dirty="0"/>
              <a:t>Operator screens, motion control, display screes are </a:t>
            </a:r>
            <a:r>
              <a:rPr lang="en-GB" b="1" dirty="0">
                <a:solidFill>
                  <a:srgbClr val="FF0000"/>
                </a:solidFill>
              </a:rPr>
              <a:t>NOT</a:t>
            </a:r>
            <a:r>
              <a:rPr lang="en-GB" dirty="0"/>
              <a:t> under our scope but we do use it a lot.</a:t>
            </a:r>
          </a:p>
          <a:p>
            <a:r>
              <a:rPr lang="en-GB" dirty="0"/>
              <a:t>Specialized Software: </a:t>
            </a:r>
            <a:r>
              <a:rPr lang="en-GB" dirty="0" err="1"/>
              <a:t>OpenXAL</a:t>
            </a:r>
            <a:r>
              <a:rPr lang="en-GB" dirty="0"/>
              <a:t> (Java based library for GUI, Applications and Services)</a:t>
            </a:r>
          </a:p>
          <a:p>
            <a:r>
              <a:rPr lang="en-GB" dirty="0"/>
              <a:t>EPICS is the connection we use to talk to the machine and </a:t>
            </a:r>
            <a:r>
              <a:rPr lang="en-GB" dirty="0" err="1"/>
              <a:t>OpenXAL</a:t>
            </a:r>
            <a:r>
              <a:rPr lang="en-GB" dirty="0"/>
              <a:t> uses it as well</a:t>
            </a:r>
          </a:p>
          <a:p>
            <a:r>
              <a:rPr lang="en-GB" dirty="0"/>
              <a:t>For the Applications to be successful there is a direct link to how well the machine is working and performing (Diagnostics in place and working, network, etc)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39CC0-6C36-FC4E-9F04-AE98F4095E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Lattice file for the LEBT with the main EPICS channels and diagnostics</a:t>
            </a:r>
          </a:p>
          <a:p>
            <a:r>
              <a:rPr lang="en-GB" dirty="0"/>
              <a:t>A launcher (from SNS)</a:t>
            </a:r>
          </a:p>
          <a:p>
            <a:r>
              <a:rPr lang="en-GB" dirty="0"/>
              <a:t>A configurator APP (to set the lattice file and some other common variables for </a:t>
            </a:r>
            <a:r>
              <a:rPr lang="en-GB" dirty="0" err="1"/>
              <a:t>OpenXAL</a:t>
            </a:r>
            <a:r>
              <a:rPr lang="en-GB" dirty="0"/>
              <a:t>)</a:t>
            </a:r>
          </a:p>
          <a:p>
            <a:r>
              <a:rPr lang="en-GB" dirty="0"/>
              <a:t>A Scanner App (multi dimensional App, functional boundary conditions)</a:t>
            </a:r>
          </a:p>
          <a:p>
            <a:r>
              <a:rPr lang="en-GB" dirty="0"/>
              <a:t>A LEBT viewer App (Access to main equipment from the LEBT, live model and comparison to diagnostics readings)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80BB6-EBFF-004A-AA1A-EDE39ECFE3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Services:</a:t>
            </a:r>
          </a:p>
          <a:p>
            <a:pPr lvl="1"/>
            <a:r>
              <a:rPr lang="en-GB" dirty="0"/>
              <a:t>Direct connection from the App to the </a:t>
            </a:r>
            <a:r>
              <a:rPr lang="en-GB" dirty="0" err="1"/>
              <a:t>LogBook</a:t>
            </a:r>
            <a:r>
              <a:rPr lang="en-GB" dirty="0"/>
              <a:t> allowed to create an entry from with multiple figures and text.</a:t>
            </a:r>
          </a:p>
          <a:p>
            <a:pPr lvl="1"/>
            <a:r>
              <a:rPr lang="en-GB" dirty="0"/>
              <a:t>Direct connection to a confluence page with a basics “user guide” to for each App.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EFD6C-9FC9-9D45-8594-432F9496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C0C86-48E1-924C-BD85-FCCC0964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have for the LEBT Commissioning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08E77-9C51-A442-B379-DFB3EF79F2BA}"/>
              </a:ext>
            </a:extLst>
          </p:cNvPr>
          <p:cNvSpPr txBox="1"/>
          <p:nvPr/>
        </p:nvSpPr>
        <p:spPr>
          <a:xfrm>
            <a:off x="1703512" y="5668966"/>
            <a:ext cx="83312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GB" sz="3400" dirty="0">
                <a:solidFill>
                  <a:srgbClr val="FF0000"/>
                </a:solidFill>
              </a:rPr>
              <a:t>Almost all the time the only people using the </a:t>
            </a:r>
          </a:p>
          <a:p>
            <a:pPr algn="ctr"/>
            <a:r>
              <a:rPr lang="en-GB" sz="3400" dirty="0">
                <a:solidFill>
                  <a:srgbClr val="FF0000"/>
                </a:solidFill>
              </a:rPr>
              <a:t>App was the developer only</a:t>
            </a:r>
          </a:p>
        </p:txBody>
      </p:sp>
    </p:spTree>
    <p:extLst>
      <p:ext uri="{BB962C8B-B14F-4D97-AF65-F5344CB8AC3E}">
        <p14:creationId xmlns:p14="http://schemas.microsoft.com/office/powerpoint/2010/main" val="177383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7FEE60-6170-4843-AF19-76480864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9518848" cy="562074"/>
          </a:xfrm>
        </p:spPr>
        <p:txBody>
          <a:bodyPr/>
          <a:lstStyle/>
          <a:p>
            <a:r>
              <a:rPr lang="en-GB" dirty="0"/>
              <a:t>Problems we faced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6A1AEF-AEE3-AD48-8B8B-14F797AF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time for Application debug previous to commissioning, GUI and code bugs had to be fixed on-the-fly and multiple times in the LCR during commissioning.</a:t>
            </a:r>
          </a:p>
          <a:p>
            <a:r>
              <a:rPr lang="en-GB" dirty="0"/>
              <a:t>The Java interface and GUI (and the fact that myself and </a:t>
            </a:r>
            <a:r>
              <a:rPr lang="en-GB" dirty="0" err="1"/>
              <a:t>Yngve</a:t>
            </a:r>
            <a:r>
              <a:rPr lang="en-GB" dirty="0"/>
              <a:t> are not Java born developers) made the addition of features requested or the bug fixing work slow.</a:t>
            </a:r>
          </a:p>
          <a:p>
            <a:r>
              <a:rPr lang="en-GB" dirty="0" err="1"/>
              <a:t>OpenXAL</a:t>
            </a:r>
            <a:r>
              <a:rPr lang="en-GB" dirty="0"/>
              <a:t> was one huge big blob (core, services , apps). Once a bug was fixed or a new featured added we had to make a full release of the code, the ask Benjamin to install in the workstations and notify Operations about it.</a:t>
            </a:r>
          </a:p>
          <a:p>
            <a:r>
              <a:rPr lang="en-GB" dirty="0"/>
              <a:t>Diagnostics were not ready or reported “wrong readings” rendering some apps not that useful.</a:t>
            </a:r>
          </a:p>
          <a:p>
            <a:r>
              <a:rPr lang="en-GB" dirty="0"/>
              <a:t>People developing the GUIs were also commissioning the machine. No dedicated developer was available full time.</a:t>
            </a:r>
          </a:p>
          <a:p>
            <a:r>
              <a:rPr lang="en-GB" dirty="0"/>
              <a:t>No clear way to save data: format and storage place. No easy was to retrieve it as well.</a:t>
            </a:r>
          </a:p>
          <a:p>
            <a:r>
              <a:rPr lang="en-GB" dirty="0"/>
              <a:t>Timing issues (timestamps, getting data from the same pulse)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5D26A-9075-AD4E-9341-1EA5B8DB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51CE7-74C8-3E48-BE46-B7D4BCC1F9DC}"/>
              </a:ext>
            </a:extLst>
          </p:cNvPr>
          <p:cNvSpPr txBox="1"/>
          <p:nvPr/>
        </p:nvSpPr>
        <p:spPr>
          <a:xfrm rot="20069152">
            <a:off x="2261050" y="3575895"/>
            <a:ext cx="7560840" cy="914400"/>
          </a:xfrm>
          <a:prstGeom prst="rect">
            <a:avLst/>
          </a:prstGeom>
          <a:solidFill>
            <a:srgbClr val="FFFF00"/>
          </a:solidFill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sz="4000" dirty="0">
                <a:solidFill>
                  <a:srgbClr val="FF0000"/>
                </a:solidFill>
              </a:rPr>
              <a:t>Scripts took over the commissioning</a:t>
            </a:r>
          </a:p>
        </p:txBody>
      </p:sp>
    </p:spTree>
    <p:extLst>
      <p:ext uri="{BB962C8B-B14F-4D97-AF65-F5344CB8AC3E}">
        <p14:creationId xmlns:p14="http://schemas.microsoft.com/office/powerpoint/2010/main" val="12847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C45C-A24F-EC45-9C9B-69980982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move forward (from our side)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45F9D-7E70-654F-B48E-EBE7DBE6E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GUI vs Scripts: for the commissioning phase we decided to start with scripts</a:t>
            </a:r>
          </a:p>
          <a:p>
            <a:pPr lvl="1"/>
            <a:r>
              <a:rPr lang="en-GB" dirty="0"/>
              <a:t>Fast</a:t>
            </a:r>
          </a:p>
          <a:p>
            <a:pPr lvl="1"/>
            <a:r>
              <a:rPr lang="en-GB" dirty="0"/>
              <a:t>Easier to get ready</a:t>
            </a:r>
          </a:p>
          <a:p>
            <a:pPr lvl="1"/>
            <a:r>
              <a:rPr lang="en-GB" dirty="0"/>
              <a:t>Simpler to modify/add features/fix bugs</a:t>
            </a:r>
          </a:p>
          <a:p>
            <a:pPr lvl="1"/>
            <a:r>
              <a:rPr lang="en-GB" dirty="0"/>
              <a:t>Commissioning and development are easier to do at the same time</a:t>
            </a:r>
          </a:p>
          <a:p>
            <a:r>
              <a:rPr lang="en-GB" dirty="0"/>
              <a:t>Once a script is well established and there is the need (and time) -&gt; move to a dedicated GUI</a:t>
            </a:r>
          </a:p>
          <a:p>
            <a:pPr lvl="1"/>
            <a:r>
              <a:rPr lang="en-GB" dirty="0"/>
              <a:t>We start with a fully developed script</a:t>
            </a:r>
          </a:p>
          <a:p>
            <a:pPr lvl="1"/>
            <a:r>
              <a:rPr lang="en-GB" dirty="0"/>
              <a:t>App developed interleaved between commissioning periods</a:t>
            </a:r>
          </a:p>
          <a:p>
            <a:pPr lvl="1"/>
            <a:r>
              <a:rPr lang="en-GB" dirty="0"/>
              <a:t>We would like here to request some Java support in order for us to structure better the Java code. Someone that could either help us write and structure and/or review the logic.</a:t>
            </a:r>
          </a:p>
          <a:p>
            <a:r>
              <a:rPr lang="en-GB" dirty="0"/>
              <a:t>We (Juan) separated the release of </a:t>
            </a:r>
            <a:r>
              <a:rPr lang="en-GB" dirty="0" err="1"/>
              <a:t>OpenXAL</a:t>
            </a:r>
            <a:r>
              <a:rPr lang="en-GB" dirty="0"/>
              <a:t> core and the applications making updates a lot easier and simpler. We still have some protocol to follow before releasing.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5B664-7165-714F-8ED3-8B61D93C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2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39FB9-4221-8A48-9885-45540037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696CA-E14D-F241-87A7-4579FC23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C7F8D9-3300-D540-A530-3617AA851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39415"/>
              </p:ext>
            </p:extLst>
          </p:nvPr>
        </p:nvGraphicFramePr>
        <p:xfrm>
          <a:off x="609600" y="2348880"/>
          <a:ext cx="10972801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459">
                  <a:extLst>
                    <a:ext uri="{9D8B030D-6E8A-4147-A177-3AD203B41FA5}">
                      <a16:colId xmlns:a16="http://schemas.microsoft.com/office/drawing/2014/main" val="669891761"/>
                    </a:ext>
                  </a:extLst>
                </a:gridCol>
                <a:gridCol w="6466742">
                  <a:extLst>
                    <a:ext uri="{9D8B030D-6E8A-4147-A177-3AD203B41FA5}">
                      <a16:colId xmlns:a16="http://schemas.microsoft.com/office/drawing/2014/main" val="13297403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195458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7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Organizational (Lack of manpower)</a:t>
                      </a:r>
                    </a:p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Same people developing the code heavily involved in commissioning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16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Preparations</a:t>
                      </a:r>
                    </a:p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No time, before commissioning, to test with equipment (connection, units) also no debugging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97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Planning</a:t>
                      </a:r>
                    </a:p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There was a disconnection between when Software and instrumentation were ready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28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18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C2AA82-FDE9-444D-8CC0-B357BB51F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Machine Studies – 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5CD0C-C36C-7B41-86EB-AD7C0B15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9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5DCF-0513-EF4F-99FD-96DBBDBB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Corrector scan and model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3D81-4FC0-5C4F-9699-C95DD2956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345166"/>
          </a:xfrm>
        </p:spPr>
        <p:txBody>
          <a:bodyPr/>
          <a:lstStyle/>
          <a:p>
            <a:r>
              <a:rPr lang="en-GB" sz="2600" dirty="0"/>
              <a:t>Machine Study Planning:</a:t>
            </a:r>
          </a:p>
          <a:p>
            <a:pPr lvl="1"/>
            <a:r>
              <a:rPr lang="en-GB" sz="2100" dirty="0"/>
              <a:t>Work to be performed:</a:t>
            </a:r>
          </a:p>
          <a:p>
            <a:pPr lvl="2"/>
            <a:r>
              <a:rPr lang="en-GB" sz="1800" dirty="0"/>
              <a:t>Move corrector setting from -20 A to +20 A and difference solenoid settings</a:t>
            </a:r>
          </a:p>
          <a:p>
            <a:pPr lvl="2"/>
            <a:r>
              <a:rPr lang="en-GB" sz="1800" dirty="0"/>
              <a:t>Observe centroid motion on the NPMs (depending which correctors we scan)</a:t>
            </a:r>
          </a:p>
          <a:p>
            <a:pPr lvl="2"/>
            <a:r>
              <a:rPr lang="en-GB" sz="1800" dirty="0"/>
              <a:t>Compare the result with the model</a:t>
            </a:r>
          </a:p>
          <a:p>
            <a:pPr lvl="1"/>
            <a:r>
              <a:rPr lang="en-GB" sz="2100" dirty="0"/>
              <a:t>Why do this:</a:t>
            </a:r>
          </a:p>
          <a:p>
            <a:pPr lvl="2"/>
            <a:r>
              <a:rPr lang="en-GB" sz="1800" dirty="0"/>
              <a:t>Understand the machine</a:t>
            </a:r>
          </a:p>
          <a:p>
            <a:pPr lvl="2"/>
            <a:r>
              <a:rPr lang="en-GB" sz="1800" dirty="0"/>
              <a:t>Validate the model</a:t>
            </a:r>
          </a:p>
          <a:p>
            <a:pPr lvl="2"/>
            <a:r>
              <a:rPr lang="en-GB" sz="1800" dirty="0"/>
              <a:t>Validate instrumentation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02AD3-22F7-4C4A-8082-F9D8C9A4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4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6984</TotalTime>
  <Words>1480</Words>
  <Application>Microsoft Macintosh PowerPoint</Application>
  <PresentationFormat>Widescreen</PresentationFormat>
  <Paragraphs>172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Office-tema</vt:lpstr>
      <vt:lpstr>2_Anpassad formgivning</vt:lpstr>
      <vt:lpstr>Lessons Learned: Software and Machine Studies, AD perspective</vt:lpstr>
      <vt:lpstr>Software – Part 1</vt:lpstr>
      <vt:lpstr>Background info:</vt:lpstr>
      <vt:lpstr>What did we have for the LEBT Commissioning</vt:lpstr>
      <vt:lpstr>Problems we faced</vt:lpstr>
      <vt:lpstr>How to move forward (from our side)</vt:lpstr>
      <vt:lpstr>Analysis</vt:lpstr>
      <vt:lpstr>Machine Studies – Part 2</vt:lpstr>
      <vt:lpstr>Example: Corrector scan and model comparison</vt:lpstr>
      <vt:lpstr>Issues</vt:lpstr>
      <vt:lpstr>Issues</vt:lpstr>
      <vt:lpstr>PowerPoint Presentation</vt:lpstr>
      <vt:lpstr>Issues</vt:lpstr>
      <vt:lpstr>What worked</vt:lpstr>
      <vt:lpstr>What can we do for the next phase</vt:lpstr>
      <vt:lpstr>Analysis</vt:lpstr>
      <vt:lpstr>Open Issues</vt:lpstr>
      <vt:lpstr>Thanks!  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Learned: Software and Machine Studies, AD perspective</dc:title>
  <dc:creator>Microsoft Office User</dc:creator>
  <cp:lastModifiedBy>Microsoft Office User</cp:lastModifiedBy>
  <cp:revision>48</cp:revision>
  <dcterms:created xsi:type="dcterms:W3CDTF">2019-08-22T06:39:13Z</dcterms:created>
  <dcterms:modified xsi:type="dcterms:W3CDTF">2019-08-28T09:43:00Z</dcterms:modified>
</cp:coreProperties>
</file>