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6" r:id="rId4"/>
    <p:sldId id="259" r:id="rId5"/>
    <p:sldId id="267" r:id="rId6"/>
    <p:sldId id="262" r:id="rId7"/>
    <p:sldId id="268" r:id="rId8"/>
    <p:sldId id="269" r:id="rId9"/>
    <p:sldId id="265" r:id="rId10"/>
    <p:sldId id="270" r:id="rId11"/>
    <p:sldId id="257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8" autoAdjust="0"/>
    <p:restoredTop sz="94745" autoAdjust="0"/>
  </p:normalViewPr>
  <p:slideViewPr>
    <p:cSldViewPr>
      <p:cViewPr varScale="1">
        <p:scale>
          <a:sx n="69" d="100"/>
          <a:sy n="69" d="100"/>
        </p:scale>
        <p:origin x="12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2019-08-28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28/08/2019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28/08/2019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28/08/2019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28/08/2019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7596336" y="256034"/>
            <a:ext cx="1513752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6646"/>
            <a:ext cx="7139136" cy="562074"/>
          </a:xfrm>
        </p:spPr>
        <p:txBody>
          <a:bodyPr lIns="90000" anchor="b">
            <a:noAutofit/>
          </a:bodyPr>
          <a:lstStyle>
            <a:lvl1pPr algn="l">
              <a:defRPr sz="24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81000"/>
            <a:ext cx="8229600" cy="4345166"/>
          </a:xfrm>
        </p:spPr>
        <p:txBody>
          <a:bodyPr lIns="90000">
            <a:noAutofit/>
          </a:bodyPr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7"/>
            <a:ext cx="28956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7780"/>
            <a:ext cx="7139136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18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7683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28/08/2019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Lessons learned from the Ion </a:t>
            </a:r>
            <a:r>
              <a:rPr lang="en-GB" sz="4000" dirty="0"/>
              <a:t>source and LEBT Test </a:t>
            </a:r>
            <a:r>
              <a:rPr lang="en-GB" sz="4000" dirty="0" smtClean="0"/>
              <a:t>stand commissioning:</a:t>
            </a:r>
            <a:br>
              <a:rPr lang="en-GB" sz="4000" dirty="0" smtClean="0"/>
            </a:br>
            <a:r>
              <a:rPr lang="en-GB" sz="4000" dirty="0" smtClean="0"/>
              <a:t>PSS0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Stuart </a:t>
            </a:r>
            <a:r>
              <a:rPr lang="en-GB" sz="2000" dirty="0" smtClean="0">
                <a:solidFill>
                  <a:schemeClr val="bg1"/>
                </a:solidFill>
              </a:rPr>
              <a:t>Birch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On behalf of Protection Systems Group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Lessons </a:t>
            </a:r>
            <a:r>
              <a:rPr lang="en-GB" sz="1600" dirty="0">
                <a:solidFill>
                  <a:srgbClr val="FFFFFF"/>
                </a:solidFill>
              </a:rPr>
              <a:t>Learned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2019-08-28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2F7-A07F-DE46-9693-58C06B1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Lessons </a:t>
            </a:r>
            <a:r>
              <a:rPr lang="sv-SE" dirty="0" err="1"/>
              <a:t>learned</a:t>
            </a:r>
            <a:r>
              <a:rPr lang="sv-SE" dirty="0"/>
              <a:t> </a:t>
            </a:r>
            <a:r>
              <a:rPr lang="sv-SE" dirty="0" smtClean="0"/>
              <a:t>– </a:t>
            </a:r>
            <a:r>
              <a:rPr lang="sv-SE" dirty="0" err="1" smtClean="0"/>
              <a:t>Conclusion</a:t>
            </a:r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31D61-34DF-E347-B7E8-1AE16C83CFF0}"/>
              </a:ext>
            </a:extLst>
          </p:cNvPr>
          <p:cNvSpPr txBox="1"/>
          <p:nvPr/>
        </p:nvSpPr>
        <p:spPr>
          <a:xfrm>
            <a:off x="251520" y="1628800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5587" y="1628800"/>
            <a:ext cx="841512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PSG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Planning and resources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Documentation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Software design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Software simulation.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Installation </a:t>
            </a:r>
            <a:r>
              <a:rPr lang="en-US" dirty="0" smtClean="0"/>
              <a:t>with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Improve communication with our stakeholders particularly agreeing interfaces early.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Three for our Stakeholders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Complete hazard and risk assessments earlier.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 delivery of commissioned stakeholder interface systems.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operational procedures documented as soon as possible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85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3068960"/>
            <a:ext cx="4608512" cy="67667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12800" dirty="0" smtClean="0"/>
              <a:t>Thank </a:t>
            </a:r>
            <a:r>
              <a:rPr lang="en-GB" sz="12800" dirty="0"/>
              <a:t>you</a:t>
            </a:r>
            <a:r>
              <a:rPr lang="en-GB" sz="12800" dirty="0" smtClean="0"/>
              <a:t>!</a:t>
            </a:r>
          </a:p>
          <a:p>
            <a:pPr marL="0" indent="0" algn="ctr">
              <a:buNone/>
            </a:pPr>
            <a:r>
              <a:rPr lang="en-US" sz="12800" dirty="0" smtClean="0"/>
              <a:t>Questions</a:t>
            </a:r>
            <a:endParaRPr lang="en-GB" sz="1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Contents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5" name="TextBox 4"/>
          <p:cNvSpPr txBox="1"/>
          <p:nvPr/>
        </p:nvSpPr>
        <p:spPr>
          <a:xfrm>
            <a:off x="457200" y="1844824"/>
            <a:ext cx="20233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Lessons learned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Positives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Negatives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4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PSS0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5" name="Rectangle 4"/>
          <p:cNvSpPr/>
          <p:nvPr/>
        </p:nvSpPr>
        <p:spPr>
          <a:xfrm>
            <a:off x="457200" y="1757353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Personnel Safety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ystem at ESS.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Ion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ource and LEBT was not in the original scope of the protection systems group.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of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PSS0 was </a:t>
            </a:r>
            <a:r>
              <a:rPr lang="en-GB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primarily to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 </a:t>
            </a:r>
            <a:r>
              <a:rPr lang="en-GB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PSS0 controlled areas during operation and </a:t>
            </a:r>
            <a:r>
              <a:rPr lang="en-GB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that personnel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GB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protected from being harmed by exposure to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voltage during access</a:t>
            </a:r>
          </a:p>
        </p:txBody>
      </p:sp>
    </p:spTree>
    <p:extLst>
      <p:ext uri="{BB962C8B-B14F-4D97-AF65-F5344CB8AC3E}">
        <p14:creationId xmlns:p14="http://schemas.microsoft.com/office/powerpoint/2010/main" val="23160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2F7-A07F-DE46-9693-58C06B1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Lessons learned (positives)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31D61-34DF-E347-B7E8-1AE16C83CFF0}"/>
              </a:ext>
            </a:extLst>
          </p:cNvPr>
          <p:cNvSpPr txBox="1"/>
          <p:nvPr/>
        </p:nvSpPr>
        <p:spPr>
          <a:xfrm>
            <a:off x="457200" y="1556792"/>
            <a:ext cx="8435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PSG </a:t>
            </a:r>
            <a:r>
              <a:rPr lang="en-GB" dirty="0"/>
              <a:t>team delivered a well structured </a:t>
            </a:r>
            <a:r>
              <a:rPr lang="en-GB" dirty="0" smtClean="0"/>
              <a:t>set of personnel safety system documentation.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Excellent </a:t>
            </a:r>
            <a:r>
              <a:rPr lang="en-GB" dirty="0"/>
              <a:t>system </a:t>
            </a:r>
            <a:r>
              <a:rPr lang="en-GB" dirty="0" smtClean="0"/>
              <a:t>delivery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/>
              <a:t>D</a:t>
            </a:r>
            <a:r>
              <a:rPr lang="en-GB" dirty="0" smtClean="0"/>
              <a:t>esign</a:t>
            </a:r>
            <a:r>
              <a:rPr lang="en-GB" dirty="0"/>
              <a:t>, </a:t>
            </a:r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/>
              <a:t>I</a:t>
            </a:r>
            <a:r>
              <a:rPr lang="en-GB" dirty="0" smtClean="0"/>
              <a:t>nstallation,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/>
              <a:t>V</a:t>
            </a:r>
            <a:r>
              <a:rPr lang="en-GB" dirty="0" smtClean="0"/>
              <a:t>erification and commissioning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9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Documentation/ Development Flow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9" y="2223390"/>
            <a:ext cx="9146559" cy="323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2F7-A07F-DE46-9693-58C06B1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err="1"/>
              <a:t>Lessons</a:t>
            </a:r>
            <a:r>
              <a:rPr lang="sv-SE" sz="2800" dirty="0"/>
              <a:t> </a:t>
            </a:r>
            <a:r>
              <a:rPr lang="sv-SE" sz="2800" dirty="0" err="1" smtClean="0"/>
              <a:t>learned</a:t>
            </a:r>
            <a:r>
              <a:rPr lang="sv-SE" sz="2800" dirty="0"/>
              <a:t> </a:t>
            </a:r>
            <a:r>
              <a:rPr lang="sv-SE" sz="2800" dirty="0" smtClean="0"/>
              <a:t>– Negatives - </a:t>
            </a:r>
            <a:r>
              <a:rPr lang="sv-SE" sz="2800" dirty="0" err="1" smtClean="0"/>
              <a:t>Documentation</a:t>
            </a:r>
            <a:endParaRPr lang="sv-SE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31D61-34DF-E347-B7E8-1AE16C83CFF0}"/>
              </a:ext>
            </a:extLst>
          </p:cNvPr>
          <p:cNvSpPr txBox="1"/>
          <p:nvPr/>
        </p:nvSpPr>
        <p:spPr>
          <a:xfrm>
            <a:off x="251520" y="1740646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PSS0 Documentation:</a:t>
            </a:r>
          </a:p>
          <a:p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To </a:t>
            </a:r>
            <a:r>
              <a:rPr lang="en-US" dirty="0" smtClean="0"/>
              <a:t>produce documents for a PSS system takes a </a:t>
            </a:r>
            <a:r>
              <a:rPr lang="en-US" dirty="0" smtClean="0"/>
              <a:t>large </a:t>
            </a:r>
            <a:r>
              <a:rPr lang="en-US" dirty="0" smtClean="0"/>
              <a:t>amount of time and resource. </a:t>
            </a:r>
            <a:r>
              <a:rPr lang="en-US" dirty="0" smtClean="0"/>
              <a:t>It was the first PSS </a:t>
            </a:r>
            <a:r>
              <a:rPr lang="en-US" dirty="0" smtClean="0"/>
              <a:t>at </a:t>
            </a:r>
            <a:r>
              <a:rPr lang="en-US" dirty="0" smtClean="0"/>
              <a:t>ESS and we </a:t>
            </a:r>
            <a:r>
              <a:rPr lang="en-US" dirty="0" smtClean="0"/>
              <a:t>underestimated the true impact of producing documents.</a:t>
            </a:r>
          </a:p>
          <a:p>
            <a:pPr lvl="1"/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Document approval too many reviewers and approvers so it took considerable time to get documents finally approved</a:t>
            </a:r>
          </a:p>
          <a:p>
            <a:pPr lvl="1"/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We spent too much time revising the documents and changing after comments from reviewers.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758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2F7-A07F-DE46-9693-58C06B1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Lessons</a:t>
            </a:r>
            <a:r>
              <a:rPr lang="sv-SE" dirty="0"/>
              <a:t> </a:t>
            </a:r>
            <a:r>
              <a:rPr lang="sv-SE" dirty="0" err="1" smtClean="0"/>
              <a:t>learned</a:t>
            </a:r>
            <a:r>
              <a:rPr lang="sv-SE" dirty="0"/>
              <a:t> </a:t>
            </a:r>
            <a:r>
              <a:rPr lang="sv-SE" dirty="0" smtClean="0"/>
              <a:t>– Negatives - </a:t>
            </a:r>
            <a:r>
              <a:rPr lang="sv-SE" dirty="0" err="1" smtClean="0"/>
              <a:t>Analysis</a:t>
            </a:r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31D61-34DF-E347-B7E8-1AE16C83CFF0}"/>
              </a:ext>
            </a:extLst>
          </p:cNvPr>
          <p:cNvSpPr txBox="1"/>
          <p:nvPr/>
        </p:nvSpPr>
        <p:spPr>
          <a:xfrm>
            <a:off x="251520" y="1740646"/>
            <a:ext cx="87129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PSS0 Analysis</a:t>
            </a:r>
          </a:p>
          <a:p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At the start of the process there was a lack of hazard and risk assessment information. So it was difficult to obtain a real set of PSS0 overall safety requirements.</a:t>
            </a:r>
          </a:p>
          <a:p>
            <a:pPr lvl="1"/>
            <a:endParaRPr lang="en-US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This was addressed very late during the </a:t>
            </a:r>
            <a:r>
              <a:rPr lang="en-US" dirty="0"/>
              <a:t>I</a:t>
            </a:r>
            <a:r>
              <a:rPr lang="en-US" dirty="0" smtClean="0"/>
              <a:t>on Source and LEBT design process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It is really important that the hazard and risk assessments are carried out as early as possible!!</a:t>
            </a:r>
          </a:p>
        </p:txBody>
      </p:sp>
    </p:spTree>
    <p:extLst>
      <p:ext uri="{BB962C8B-B14F-4D97-AF65-F5344CB8AC3E}">
        <p14:creationId xmlns:p14="http://schemas.microsoft.com/office/powerpoint/2010/main" val="8547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2F7-A07F-DE46-9693-58C06B1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Lessons</a:t>
            </a:r>
            <a:r>
              <a:rPr lang="sv-SE" dirty="0"/>
              <a:t> </a:t>
            </a:r>
            <a:r>
              <a:rPr lang="sv-SE" dirty="0" err="1" smtClean="0"/>
              <a:t>learned</a:t>
            </a:r>
            <a:r>
              <a:rPr lang="sv-SE" dirty="0"/>
              <a:t> </a:t>
            </a:r>
            <a:r>
              <a:rPr lang="sv-SE" dirty="0" smtClean="0"/>
              <a:t>– Negatives – Design and Installation</a:t>
            </a:r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31D61-34DF-E347-B7E8-1AE16C83CFF0}"/>
              </a:ext>
            </a:extLst>
          </p:cNvPr>
          <p:cNvSpPr txBox="1"/>
          <p:nvPr/>
        </p:nvSpPr>
        <p:spPr>
          <a:xfrm>
            <a:off x="251520" y="1740646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PSS0 Design</a:t>
            </a:r>
          </a:p>
          <a:p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Hardware no real issues.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Software planning and design and simulation took longer than anticipated.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PSS0 </a:t>
            </a:r>
            <a:r>
              <a:rPr lang="en-GB" b="1" dirty="0" smtClean="0"/>
              <a:t>Installation</a:t>
            </a:r>
            <a:endParaRPr lang="en-GB" b="1" dirty="0"/>
          </a:p>
          <a:p>
            <a:endParaRPr lang="en-GB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dirty="0" smtClean="0"/>
              <a:t>Installation was slow. Required </a:t>
            </a:r>
            <a:r>
              <a:rPr lang="en-GB" dirty="0"/>
              <a:t>improved communication and planning with CF </a:t>
            </a:r>
            <a:r>
              <a:rPr lang="en-GB" dirty="0" smtClean="0"/>
              <a:t>and AD stakeholders</a:t>
            </a:r>
          </a:p>
          <a:p>
            <a:pPr lvl="1"/>
            <a:endParaRPr lang="en-GB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dirty="0" smtClean="0"/>
              <a:t>in </a:t>
            </a:r>
            <a:r>
              <a:rPr lang="en-GB" dirty="0"/>
              <a:t>PSS0 case, late delivery of mains power and Safety fence </a:t>
            </a:r>
            <a:r>
              <a:rPr lang="en-GB" dirty="0" smtClean="0"/>
              <a:t>cost the PSS team a </a:t>
            </a:r>
            <a:r>
              <a:rPr lang="en-GB" dirty="0"/>
              <a:t>considerable amount of </a:t>
            </a:r>
            <a:r>
              <a:rPr lang="en-GB" dirty="0" smtClean="0"/>
              <a:t>installation downtime.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61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C2F7-A07F-DE46-9693-58C06B1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Lessons </a:t>
            </a:r>
            <a:r>
              <a:rPr lang="sv-SE" dirty="0" err="1"/>
              <a:t>learned</a:t>
            </a:r>
            <a:r>
              <a:rPr lang="sv-SE" dirty="0"/>
              <a:t> </a:t>
            </a:r>
            <a:r>
              <a:rPr lang="sv-SE" dirty="0" smtClean="0"/>
              <a:t>– Negatives</a:t>
            </a:r>
            <a:r>
              <a:rPr lang="sv-SE" dirty="0"/>
              <a:t> </a:t>
            </a:r>
            <a:r>
              <a:rPr lang="sv-SE" dirty="0" smtClean="0"/>
              <a:t>- </a:t>
            </a:r>
            <a:r>
              <a:rPr lang="sv-SE" dirty="0" err="1" smtClean="0"/>
              <a:t>Verification</a:t>
            </a:r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31D61-34DF-E347-B7E8-1AE16C83CFF0}"/>
              </a:ext>
            </a:extLst>
          </p:cNvPr>
          <p:cNvSpPr txBox="1"/>
          <p:nvPr/>
        </p:nvSpPr>
        <p:spPr>
          <a:xfrm>
            <a:off x="251520" y="1628800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PSS0 Verification and Validation</a:t>
            </a:r>
          </a:p>
          <a:p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Cyber </a:t>
            </a:r>
            <a:r>
              <a:rPr lang="en-GB" dirty="0"/>
              <a:t>security and software management.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dirty="0"/>
              <a:t>Lacked information on how we introduce new software and firmware to the systems. </a:t>
            </a:r>
          </a:p>
          <a:p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Interface devices.</a:t>
            </a:r>
            <a:endParaRPr lang="en-GB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dirty="0" smtClean="0"/>
              <a:t>The PSG team felt that the systems that we interfaced with had not been fully commissioned or commissioning had been rushed, HV power supply </a:t>
            </a:r>
            <a:r>
              <a:rPr lang="en-GB" dirty="0" err="1" smtClean="0"/>
              <a:t>etc</a:t>
            </a:r>
            <a:r>
              <a:rPr lang="en-GB" dirty="0" smtClean="0"/>
              <a:t> etc. Final integration tests were delayed. This leads to partial PSS commissioning.</a:t>
            </a:r>
          </a:p>
          <a:p>
            <a:pPr lvl="2"/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/>
              <a:t>Procedures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dirty="0"/>
              <a:t>Ensure that all stakeholder operational procedure documentation is completed and approved well before operation starts. (key handling, alarm handling, system re-set etc. etc</a:t>
            </a:r>
            <a:r>
              <a:rPr lang="en-GB" dirty="0" smtClean="0"/>
              <a:t>.)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SRR</a:t>
            </a:r>
            <a:endParaRPr lang="en-GB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GB" dirty="0" smtClean="0"/>
              <a:t>ESS as a facility was not ready for SRR.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3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16046</TotalTime>
  <Words>512</Words>
  <Application>Microsoft Office PowerPoint</Application>
  <PresentationFormat>On-screen Show (4:3)</PresentationFormat>
  <Paragraphs>108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Lessons learned from the Ion source and LEBT Test stand commissioning: PSS0</vt:lpstr>
      <vt:lpstr>Contents</vt:lpstr>
      <vt:lpstr>PSS0</vt:lpstr>
      <vt:lpstr>Lessons learned (positives)</vt:lpstr>
      <vt:lpstr>Documentation/ Development Flow</vt:lpstr>
      <vt:lpstr>Lessons learned – Negatives - Documentation</vt:lpstr>
      <vt:lpstr>Lessons learned – Negatives - Analysis</vt:lpstr>
      <vt:lpstr>Lessons learned – Negatives – Design and Installation</vt:lpstr>
      <vt:lpstr>Lessons learned – Negatives - Verification</vt:lpstr>
      <vt:lpstr>Lessons learned – Conclusion</vt:lpstr>
      <vt:lpstr>Lessons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Jacobsson</dc:creator>
  <cp:lastModifiedBy>Stuart Birch</cp:lastModifiedBy>
  <cp:revision>155</cp:revision>
  <dcterms:created xsi:type="dcterms:W3CDTF">2018-07-05T05:52:31Z</dcterms:created>
  <dcterms:modified xsi:type="dcterms:W3CDTF">2019-08-28T08:36:06Z</dcterms:modified>
</cp:coreProperties>
</file>