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349" r:id="rId3"/>
    <p:sldId id="350" r:id="rId4"/>
    <p:sldId id="357" r:id="rId5"/>
    <p:sldId id="356" r:id="rId6"/>
    <p:sldId id="351" r:id="rId7"/>
    <p:sldId id="352" r:id="rId8"/>
    <p:sldId id="353" r:id="rId9"/>
    <p:sldId id="358" r:id="rId10"/>
    <p:sldId id="355" r:id="rId11"/>
    <p:sldId id="360" r:id="rId12"/>
    <p:sldId id="359" r:id="rId13"/>
    <p:sldId id="36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00" autoAdjust="0"/>
    <p:restoredTop sz="93243" autoAdjust="0"/>
  </p:normalViewPr>
  <p:slideViewPr>
    <p:cSldViewPr>
      <p:cViewPr varScale="1">
        <p:scale>
          <a:sx n="112" d="100"/>
          <a:sy n="112" d="100"/>
        </p:scale>
        <p:origin x="200" y="51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2A25C7-C2F2-FD42-A47C-F0084C2BD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EC08E-2D6C-1540-859E-1624D89922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A8C3F-A412-FA44-902E-BAE7042A330D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E587D-8EA7-684E-82F7-03B10A354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94C0-F901-024B-8429-D7F6600ED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6A3EE-6B96-AC4A-A4B7-DDA5A00B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4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2019-08-22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571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13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97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96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739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53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27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6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45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85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90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22/08/2019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22/08/2019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22/08/2019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Lessons Learned: Comments from Operations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Marc Munoz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8B11-453A-2B46-849F-31C4428C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689C-D47E-A049-A891-15EE8AF5C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Archiver/Data saving</a:t>
            </a:r>
          </a:p>
          <a:p>
            <a:pPr lvl="1"/>
            <a:r>
              <a:rPr lang="en-GB" dirty="0"/>
              <a:t>Archiver works if the </a:t>
            </a:r>
            <a:r>
              <a:rPr lang="en-GB" dirty="0" err="1"/>
              <a:t>pvs</a:t>
            </a:r>
            <a:r>
              <a:rPr lang="en-GB" dirty="0"/>
              <a:t> configuration is right</a:t>
            </a:r>
          </a:p>
          <a:p>
            <a:pPr lvl="1"/>
            <a:r>
              <a:rPr lang="en-GB" dirty="0"/>
              <a:t>We need to do some work in the postprocessing</a:t>
            </a:r>
          </a:p>
          <a:p>
            <a:pPr lvl="1"/>
            <a:r>
              <a:rPr lang="en-GB" dirty="0"/>
              <a:t>We need to understand better the limitations of the archiver</a:t>
            </a:r>
          </a:p>
          <a:p>
            <a:pPr lvl="1"/>
            <a:r>
              <a:rPr lang="en-GB" dirty="0"/>
              <a:t>We need a better method to save data on demand</a:t>
            </a:r>
          </a:p>
          <a:p>
            <a:pPr lvl="1"/>
            <a:r>
              <a:rPr lang="en-GB" dirty="0"/>
              <a:t>Related to that, sending data to the office network is a bit cumbersome</a:t>
            </a:r>
          </a:p>
          <a:p>
            <a:r>
              <a:rPr lang="en-GB" dirty="0"/>
              <a:t>Alarms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pvs</a:t>
            </a:r>
            <a:r>
              <a:rPr lang="en-GB" dirty="0"/>
              <a:t> needs to be well configured</a:t>
            </a:r>
          </a:p>
          <a:p>
            <a:pPr lvl="1"/>
            <a:r>
              <a:rPr lang="en-GB" dirty="0"/>
              <a:t>Logging of the alarms</a:t>
            </a:r>
          </a:p>
          <a:p>
            <a:pPr lvl="1"/>
            <a:r>
              <a:rPr lang="en-GB" dirty="0"/>
              <a:t>We need to add audio signals and notifications for some alarms</a:t>
            </a:r>
          </a:p>
          <a:p>
            <a:pPr lvl="1"/>
            <a:r>
              <a:rPr lang="en-GB" dirty="0"/>
              <a:t>Ops needs to understand better the system (</a:t>
            </a:r>
            <a:r>
              <a:rPr lang="en-GB" dirty="0" err="1"/>
              <a:t>eg</a:t>
            </a:r>
            <a:r>
              <a:rPr lang="en-GB" dirty="0"/>
              <a:t>, can we do alarms when a </a:t>
            </a:r>
            <a:r>
              <a:rPr lang="en-GB" dirty="0" err="1"/>
              <a:t>pv</a:t>
            </a:r>
            <a:r>
              <a:rPr lang="en-GB" dirty="0"/>
              <a:t> stops updating?)</a:t>
            </a:r>
          </a:p>
          <a:p>
            <a:r>
              <a:rPr lang="en-GB" dirty="0"/>
              <a:t>Save/Restore</a:t>
            </a:r>
          </a:p>
          <a:p>
            <a:pPr lvl="1"/>
            <a:r>
              <a:rPr lang="en-GB" dirty="0"/>
              <a:t>Works but the git backend is not the most adequate</a:t>
            </a:r>
          </a:p>
          <a:p>
            <a:pPr lvl="1"/>
            <a:r>
              <a:rPr lang="en-GB" dirty="0"/>
              <a:t>Golden settings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3E20E-D31F-ED4A-B45B-C73C810A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BB513-F999-1446-A840-E929F0EC2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5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DAF6-0843-F749-B064-15D8D3C5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3 Issues that we need to improve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03D3-5D44-8643-94C3-608236F6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537D4-A47D-F545-8212-58A21A0EA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99362"/>
              </p:ext>
            </p:extLst>
          </p:nvPr>
        </p:nvGraphicFramePr>
        <p:xfrm>
          <a:off x="609600" y="3061568"/>
          <a:ext cx="109728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59">
                  <a:extLst>
                    <a:ext uri="{9D8B030D-6E8A-4147-A177-3AD203B41FA5}">
                      <a16:colId xmlns:a16="http://schemas.microsoft.com/office/drawing/2014/main" val="669891761"/>
                    </a:ext>
                  </a:extLst>
                </a:gridCol>
                <a:gridCol w="6466742">
                  <a:extLst>
                    <a:ext uri="{9D8B030D-6E8A-4147-A177-3AD203B41FA5}">
                      <a16:colId xmlns:a16="http://schemas.microsoft.com/office/drawing/2014/main" val="13297403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9545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  <a:p>
                      <a:r>
                        <a:rPr lang="en-GB" sz="2000" b="1" dirty="0"/>
                        <a:t>CS-Studio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6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  <a:p>
                      <a:r>
                        <a:rPr lang="en-GB" sz="2000" b="1" dirty="0"/>
                        <a:t>Dry runs before start beam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7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  <a:p>
                      <a:r>
                        <a:rPr lang="en-GB" sz="2000" b="1" dirty="0"/>
                        <a:t>Manpower for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8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5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5A17-C8C0-C44F-A000-415EDB46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B143B-9EBD-1F47-8D3F-BA7A3152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AEE9B-2381-BE49-A279-A2A7484FE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491B8F-BCC2-2647-87F2-C4CA7E25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8" y="0"/>
            <a:ext cx="11925279" cy="67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Comments</a:t>
            </a:r>
          </a:p>
          <a:p>
            <a:r>
              <a:rPr lang="en-GB" dirty="0"/>
              <a:t>Beam overview</a:t>
            </a:r>
          </a:p>
          <a:p>
            <a:r>
              <a:rPr lang="en-GB" dirty="0"/>
              <a:t>Training and Operators</a:t>
            </a:r>
          </a:p>
          <a:p>
            <a:r>
              <a:rPr lang="en-GB" dirty="0"/>
              <a:t>Procedures and Shift Organization</a:t>
            </a:r>
          </a:p>
          <a:p>
            <a:r>
              <a:rPr lang="en-GB" dirty="0"/>
              <a:t>Utilities</a:t>
            </a:r>
          </a:p>
          <a:p>
            <a:r>
              <a:rPr lang="en-GB" dirty="0"/>
              <a:t>Interlocks</a:t>
            </a:r>
          </a:p>
          <a:p>
            <a:r>
              <a:rPr lang="en-GB" dirty="0"/>
              <a:t>Software tools</a:t>
            </a:r>
          </a:p>
          <a:p>
            <a:pPr lvl="1"/>
            <a:r>
              <a:rPr lang="en-GB" dirty="0"/>
              <a:t>CS-Studio and OPIs</a:t>
            </a:r>
          </a:p>
          <a:p>
            <a:pPr lvl="1"/>
            <a:r>
              <a:rPr lang="en-GB" dirty="0" err="1"/>
              <a:t>Elog</a:t>
            </a:r>
            <a:endParaRPr lang="en-GB" dirty="0"/>
          </a:p>
          <a:p>
            <a:pPr lvl="1"/>
            <a:r>
              <a:rPr lang="en-GB" dirty="0"/>
              <a:t>Archiver</a:t>
            </a:r>
          </a:p>
          <a:p>
            <a:pPr lvl="1"/>
            <a:r>
              <a:rPr lang="en-GB" dirty="0"/>
              <a:t>Save/Restore</a:t>
            </a:r>
          </a:p>
          <a:p>
            <a:pPr lvl="1"/>
            <a:r>
              <a:rPr lang="en-GB" dirty="0"/>
              <a:t>Alarms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3F80-ED61-B548-B41B-83DFD1CD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E271-C47A-184D-B9C6-03072D9D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ISrc</a:t>
            </a:r>
            <a:r>
              <a:rPr lang="en-GB" dirty="0"/>
              <a:t> itself operates quite well: easy to start, stable</a:t>
            </a:r>
          </a:p>
          <a:p>
            <a:r>
              <a:rPr lang="en-GB" dirty="0"/>
              <a:t>After the initial problems due to the </a:t>
            </a:r>
            <a:r>
              <a:rPr lang="en-GB" dirty="0" err="1"/>
              <a:t>pvs</a:t>
            </a:r>
            <a:r>
              <a:rPr lang="en-GB" dirty="0"/>
              <a:t> not fully configurated, epics and associate services (alarms, archiver) work at a good level</a:t>
            </a:r>
          </a:p>
          <a:p>
            <a:r>
              <a:rPr lang="en-GB" dirty="0"/>
              <a:t>CS-Studio (with Display Builder)is too unstable and slow to be used when going forward</a:t>
            </a:r>
          </a:p>
          <a:p>
            <a:r>
              <a:rPr lang="en-GB" dirty="0"/>
              <a:t>Issues with the small spares is not acceptable when going forward</a:t>
            </a:r>
          </a:p>
          <a:p>
            <a:r>
              <a:rPr lang="en-GB" dirty="0"/>
              <a:t>Temporary Shift Leaders worked well, but we got issues with replacements and capturing information and developing the procedures</a:t>
            </a:r>
          </a:p>
          <a:p>
            <a:r>
              <a:rPr lang="en-GB" dirty="0"/>
              <a:t>Operations will need to do a better job developing procedures learned during operations</a:t>
            </a:r>
          </a:p>
          <a:p>
            <a:r>
              <a:rPr lang="en-GB" dirty="0"/>
              <a:t>Fixing of priorities during Commissioning</a:t>
            </a:r>
          </a:p>
          <a:p>
            <a:pPr lvl="1"/>
            <a:r>
              <a:rPr lang="en-GB" dirty="0"/>
              <a:t>If you have beam time, get to the LCR in time</a:t>
            </a:r>
          </a:p>
          <a:p>
            <a:pPr lvl="1"/>
            <a:r>
              <a:rPr lang="en-GB" dirty="0"/>
              <a:t>Abusing of the poor integrators (Not well defined and changing  priorities for integrators)</a:t>
            </a:r>
          </a:p>
          <a:p>
            <a:r>
              <a:rPr lang="en-GB" dirty="0"/>
              <a:t>The LCR is almost to the desired level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38C03-D3D2-4445-85B9-E0CDD338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370AD-7628-974A-82B5-291712C75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9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E75475-FE94-7649-9D12-F38436F0C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270919"/>
            <a:ext cx="5384800" cy="33655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586AE-4DFD-BA4B-A7AA-B1C67CCD4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Getting the data from the Archiver</a:t>
            </a:r>
          </a:p>
          <a:p>
            <a:r>
              <a:rPr lang="en-GB" dirty="0"/>
              <a:t>~65.5  Millions points from the archiver</a:t>
            </a:r>
          </a:p>
          <a:p>
            <a:pPr lvl="1"/>
            <a:r>
              <a:rPr lang="en-GB" dirty="0"/>
              <a:t>And is still missing points</a:t>
            </a:r>
          </a:p>
          <a:p>
            <a:pPr lvl="1"/>
            <a:r>
              <a:rPr lang="en-GB" dirty="0"/>
              <a:t>+53 Millions more if we add the LEBT</a:t>
            </a:r>
          </a:p>
          <a:p>
            <a:r>
              <a:rPr lang="en-GB" dirty="0"/>
              <a:t>We do not have a </a:t>
            </a:r>
            <a:r>
              <a:rPr lang="en-GB" dirty="0" err="1"/>
              <a:t>pv</a:t>
            </a:r>
            <a:r>
              <a:rPr lang="en-GB" dirty="0"/>
              <a:t> archived with the status of the source (plasma, extraction, etc) or the uptime</a:t>
            </a:r>
          </a:p>
          <a:p>
            <a:r>
              <a:rPr lang="en-GB" dirty="0"/>
              <a:t>The plot is wrong. Why?</a:t>
            </a:r>
          </a:p>
          <a:p>
            <a:r>
              <a:rPr lang="en-GB" dirty="0"/>
              <a:t>Also, some of the data is wrong.</a:t>
            </a:r>
          </a:p>
          <a:p>
            <a:r>
              <a:rPr lang="en-GB" dirty="0"/>
              <a:t>It is possible to add the pulse number to the archived data?</a:t>
            </a:r>
          </a:p>
          <a:p>
            <a:r>
              <a:rPr lang="en-GB" dirty="0"/>
              <a:t>Working at the end of the commissioning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517F-166B-EE45-9536-0D43CB60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03D40-7F57-8F49-8B5A-0E6CE669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64583C-3295-E14A-8321-232AA2F64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And the troubles to get this picture….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CC7A3-90AB-904A-8A7B-1899C8F68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2" y="1451813"/>
            <a:ext cx="4002832" cy="2501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149720-9C61-D04F-8939-04E95BB58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64" y="4420955"/>
            <a:ext cx="4002832" cy="24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5ED5-EB20-4A4C-8DC9-26A8FF62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and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32D-9E20-5B44-8BD7-93A3F9A6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 provided was adequate</a:t>
            </a:r>
          </a:p>
          <a:p>
            <a:r>
              <a:rPr lang="en-GB" dirty="0"/>
              <a:t>Part time operators worked hard</a:t>
            </a:r>
          </a:p>
          <a:p>
            <a:r>
              <a:rPr lang="en-GB" dirty="0"/>
              <a:t>Problems filling the shift list</a:t>
            </a:r>
          </a:p>
          <a:p>
            <a:r>
              <a:rPr lang="en-GB" dirty="0"/>
              <a:t>No replacement in case of unexpected absence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CE923-4DDD-BB44-B35B-3CE6F509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99EFE-AD44-3449-9CA8-B84C1E25E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AD44-F74A-0D42-8ED2-07E5E429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Procedures, Operations, LCR and Shift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945DF-1B65-9344-AC3B-70B6F059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procedures defined (shift start, </a:t>
            </a:r>
            <a:r>
              <a:rPr lang="en-GB" dirty="0" err="1"/>
              <a:t>elog</a:t>
            </a:r>
            <a:r>
              <a:rPr lang="en-GB" dirty="0"/>
              <a:t>) were adequate, but should be refined </a:t>
            </a:r>
          </a:p>
          <a:p>
            <a:r>
              <a:rPr lang="en-GB" dirty="0"/>
              <a:t>Ops needs to do a better job to update the procedures during commissioning time</a:t>
            </a:r>
          </a:p>
          <a:p>
            <a:r>
              <a:rPr lang="en-GB" dirty="0"/>
              <a:t>The Handover procedure needs to be refined, taking in account things not fully working</a:t>
            </a:r>
          </a:p>
          <a:p>
            <a:r>
              <a:rPr lang="en-GB" dirty="0"/>
              <a:t>Still trying to get the fix phone line to the LCR</a:t>
            </a:r>
          </a:p>
          <a:p>
            <a:r>
              <a:rPr lang="en-GB" dirty="0"/>
              <a:t>We need some </a:t>
            </a:r>
            <a:r>
              <a:rPr lang="en-GB" dirty="0" err="1"/>
              <a:t>pv</a:t>
            </a:r>
            <a:r>
              <a:rPr lang="en-GB" dirty="0"/>
              <a:t> that summarizes the machine status and the uptime</a:t>
            </a:r>
          </a:p>
          <a:p>
            <a:r>
              <a:rPr lang="en-GB" dirty="0"/>
              <a:t>More dry runs and testing before start of commissioning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9461-9D80-EB49-8526-E369A4B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5730E-4473-2449-BA1B-5F527DA44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5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92A9-2062-A648-BFBB-63AC3F9A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F405-6E93-A14A-B342-970901E4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Teams were very supportive and understanding of commissioning needs but:</a:t>
            </a:r>
          </a:p>
          <a:p>
            <a:pPr lvl="1"/>
            <a:r>
              <a:rPr lang="en-GB" dirty="0"/>
              <a:t>We saw the problems of coordinating Commissioning and Installation</a:t>
            </a:r>
          </a:p>
          <a:p>
            <a:r>
              <a:rPr lang="en-GB" dirty="0"/>
              <a:t>Management needs to set the priorities</a:t>
            </a:r>
          </a:p>
          <a:p>
            <a:r>
              <a:rPr lang="en-GB" dirty="0"/>
              <a:t>Small spares situation, we had to delay the commissioning for a 2 days because a piece that cost less that 50 €.</a:t>
            </a:r>
          </a:p>
          <a:p>
            <a:r>
              <a:rPr lang="en-GB" dirty="0"/>
              <a:t>Interlock every 48 hours when switching pumps.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726B1-9501-D842-BFBE-A21D9BDD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BBC27-581F-804D-BB46-F317E9736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2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B62E-A090-F249-8F60-C60DFBF4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Interlocks/Timing/MPS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2898-1614-6E47-927D-CE5E5835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to do with Interlocks of missing/broken components?</a:t>
            </a:r>
          </a:p>
          <a:p>
            <a:r>
              <a:rPr lang="en-GB" dirty="0"/>
              <a:t>Change of interlock logic during operation:</a:t>
            </a:r>
          </a:p>
          <a:p>
            <a:pPr lvl="1"/>
            <a:r>
              <a:rPr lang="en-GB" dirty="0"/>
              <a:t>The problem with the gate valve</a:t>
            </a:r>
          </a:p>
          <a:p>
            <a:pPr lvl="1"/>
            <a:r>
              <a:rPr lang="en-GB" dirty="0"/>
              <a:t>Wrong analysis from operators/commission team from the danger of removing the interlock</a:t>
            </a:r>
          </a:p>
          <a:p>
            <a:pPr lvl="2"/>
            <a:r>
              <a:rPr lang="en-GB" dirty="0"/>
              <a:t>Fixed in part by the new interlock bypass procedure</a:t>
            </a:r>
          </a:p>
          <a:p>
            <a:pPr lvl="1"/>
            <a:r>
              <a:rPr lang="en-GB" dirty="0"/>
              <a:t>But it also shows the danger of having systems run from outside the LCR and just getting a green light saying that everything is working</a:t>
            </a:r>
          </a:p>
          <a:p>
            <a:r>
              <a:rPr lang="en-GB" dirty="0"/>
              <a:t>Transition to the new timing system</a:t>
            </a:r>
          </a:p>
          <a:p>
            <a:r>
              <a:rPr lang="en-GB" dirty="0"/>
              <a:t>Transition to working with MPS and beam permit system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E3D64-C2E5-154F-9490-CDF701DD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5F8C8-F12B-E241-9D4A-0744D6F21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9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6BB1-7B50-DA4F-B9D8-98924C01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1902-7256-E444-96F2-1155D817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88360"/>
          </a:xfrm>
        </p:spPr>
        <p:txBody>
          <a:bodyPr/>
          <a:lstStyle/>
          <a:p>
            <a:r>
              <a:rPr lang="en-GB" dirty="0"/>
              <a:t>CS-Studio. Some good things (archiver integration, easy to create simple applications, the </a:t>
            </a:r>
            <a:r>
              <a:rPr lang="en-GB" dirty="0" err="1"/>
              <a:t>pv</a:t>
            </a:r>
            <a:r>
              <a:rPr lang="en-GB" dirty="0"/>
              <a:t> tables can prove useful) but not usable on the long run:</a:t>
            </a:r>
          </a:p>
          <a:p>
            <a:pPr lvl="1"/>
            <a:r>
              <a:rPr lang="en-GB" dirty="0"/>
              <a:t>It gets slow and </a:t>
            </a:r>
            <a:r>
              <a:rPr lang="en-GB" dirty="0" err="1"/>
              <a:t>laggy</a:t>
            </a:r>
            <a:r>
              <a:rPr lang="en-GB" dirty="0"/>
              <a:t> with time (sometimes gets almost impossible to enter a value in an input field)</a:t>
            </a:r>
          </a:p>
          <a:p>
            <a:pPr lvl="1"/>
            <a:r>
              <a:rPr lang="en-GB" dirty="0"/>
              <a:t>The window management model of eclipse is confusing for operations (windows will hide if you change perspective, you do not get a list of open windows)</a:t>
            </a:r>
          </a:p>
          <a:p>
            <a:pPr lvl="1"/>
            <a:r>
              <a:rPr lang="en-GB" dirty="0"/>
              <a:t>We should have done more test without the beam</a:t>
            </a:r>
          </a:p>
          <a:p>
            <a:pPr lvl="1"/>
            <a:r>
              <a:rPr lang="en-GB" dirty="0"/>
              <a:t>The application launcher/list needs to be better organized</a:t>
            </a:r>
          </a:p>
          <a:p>
            <a:pPr lvl="1"/>
            <a:r>
              <a:rPr lang="en-GB" dirty="0"/>
              <a:t>Deployment and approval of OPIs needs to be fixed </a:t>
            </a:r>
          </a:p>
          <a:p>
            <a:r>
              <a:rPr lang="en-GB" dirty="0" err="1"/>
              <a:t>Elog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Acceptable but has some bugs:</a:t>
            </a:r>
          </a:p>
          <a:p>
            <a:pPr lvl="2"/>
            <a:r>
              <a:rPr lang="en-GB" dirty="0"/>
              <a:t>Problem with inserting images</a:t>
            </a:r>
          </a:p>
          <a:p>
            <a:pPr lvl="2"/>
            <a:r>
              <a:rPr lang="en-GB" dirty="0"/>
              <a:t>Needs access to Internet for some of the tools</a:t>
            </a:r>
          </a:p>
          <a:p>
            <a:pPr lvl="2"/>
            <a:r>
              <a:rPr lang="en-GB" dirty="0"/>
              <a:t>Telegram integration from </a:t>
            </a:r>
            <a:r>
              <a:rPr lang="en-GB" dirty="0" err="1"/>
              <a:t>Ema</a:t>
            </a:r>
            <a:r>
              <a:rPr lang="en-GB" dirty="0"/>
              <a:t> was a godsend for me</a:t>
            </a:r>
          </a:p>
          <a:p>
            <a:pPr lvl="1"/>
            <a:r>
              <a:rPr lang="en-GB" dirty="0"/>
              <a:t>We need to learn to use it better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402CE-D88D-1D42-8471-9EB67433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CFAFF-C567-8149-91E9-5437E13B2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9726</TotalTime>
  <Words>838</Words>
  <Application>Microsoft Macintosh PowerPoint</Application>
  <PresentationFormat>Widescreen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Office-tema</vt:lpstr>
      <vt:lpstr>2_Anpassad formgivning</vt:lpstr>
      <vt:lpstr>Lessons Learned: Comments from Operations </vt:lpstr>
      <vt:lpstr>Summary</vt:lpstr>
      <vt:lpstr>General remarks</vt:lpstr>
      <vt:lpstr>Beam overview</vt:lpstr>
      <vt:lpstr>Training and Operators</vt:lpstr>
      <vt:lpstr>Procedures, Operations, LCR and Shift Organization</vt:lpstr>
      <vt:lpstr>Utilities</vt:lpstr>
      <vt:lpstr>Interlocks/Timing/MPS</vt:lpstr>
      <vt:lpstr>Software tools</vt:lpstr>
      <vt:lpstr>PowerPoint Presentation</vt:lpstr>
      <vt:lpstr>Top 3 Issues that we need to improve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Marc Munoz</dc:creator>
  <cp:lastModifiedBy>Marc Munoz</cp:lastModifiedBy>
  <cp:revision>44</cp:revision>
  <cp:lastPrinted>2019-08-26T13:21:11Z</cp:lastPrinted>
  <dcterms:created xsi:type="dcterms:W3CDTF">2019-08-21T08:04:24Z</dcterms:created>
  <dcterms:modified xsi:type="dcterms:W3CDTF">2019-08-28T06:38:08Z</dcterms:modified>
</cp:coreProperties>
</file>