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6" r:id="rId2"/>
  </p:sldMasterIdLst>
  <p:notesMasterIdLst>
    <p:notesMasterId r:id="rId39"/>
  </p:notesMasterIdLst>
  <p:sldIdLst>
    <p:sldId id="349" r:id="rId3"/>
    <p:sldId id="383" r:id="rId4"/>
    <p:sldId id="350" r:id="rId5"/>
    <p:sldId id="351" r:id="rId6"/>
    <p:sldId id="384" r:id="rId7"/>
    <p:sldId id="385" r:id="rId8"/>
    <p:sldId id="386" r:id="rId9"/>
    <p:sldId id="387" r:id="rId10"/>
    <p:sldId id="357" r:id="rId11"/>
    <p:sldId id="360" r:id="rId12"/>
    <p:sldId id="358" r:id="rId13"/>
    <p:sldId id="359" r:id="rId14"/>
    <p:sldId id="362" r:id="rId15"/>
    <p:sldId id="363" r:id="rId16"/>
    <p:sldId id="365" r:id="rId17"/>
    <p:sldId id="364" r:id="rId18"/>
    <p:sldId id="366" r:id="rId19"/>
    <p:sldId id="368" r:id="rId20"/>
    <p:sldId id="369" r:id="rId21"/>
    <p:sldId id="367" r:id="rId22"/>
    <p:sldId id="370" r:id="rId23"/>
    <p:sldId id="372" r:id="rId24"/>
    <p:sldId id="371" r:id="rId25"/>
    <p:sldId id="375" r:id="rId26"/>
    <p:sldId id="377" r:id="rId27"/>
    <p:sldId id="376" r:id="rId28"/>
    <p:sldId id="378" r:id="rId29"/>
    <p:sldId id="379" r:id="rId30"/>
    <p:sldId id="381" r:id="rId31"/>
    <p:sldId id="382" r:id="rId32"/>
    <p:sldId id="354" r:id="rId33"/>
    <p:sldId id="361" r:id="rId34"/>
    <p:sldId id="380" r:id="rId35"/>
    <p:sldId id="388" r:id="rId36"/>
    <p:sldId id="390" r:id="rId37"/>
    <p:sldId id="389" r:id="rId3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111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yoichi Miyamoto" initials="MOU" lastIdx="7" clrIdx="0">
    <p:extLst>
      <p:ext uri="{19B8F6BF-5375-455C-9EA6-DF929625EA0E}">
        <p15:presenceInfo xmlns:p15="http://schemas.microsoft.com/office/powerpoint/2012/main" userId="Ryoichi Miyamo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BFBFBF"/>
    <a:srgbClr val="1E9FDB"/>
    <a:srgbClr val="76D6FF"/>
    <a:srgbClr val="0094CA"/>
    <a:srgbClr val="13A1DD"/>
    <a:srgbClr val="FFFFFF"/>
    <a:srgbClr val="13A0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13" autoAdjust="0"/>
    <p:restoredTop sz="93243" autoAdjust="0"/>
  </p:normalViewPr>
  <p:slideViewPr>
    <p:cSldViewPr>
      <p:cViewPr varScale="1">
        <p:scale>
          <a:sx n="156" d="100"/>
          <a:sy n="156" d="100"/>
        </p:scale>
        <p:origin x="872" y="176"/>
      </p:cViewPr>
      <p:guideLst>
        <p:guide pos="3840"/>
        <p:guide orient="horz" pos="111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2019-12-06</a:t>
            </a:fld>
            <a:endParaRPr lang="sv-SE"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rgbClr val="13A0D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normAutofit/>
          </a:bodyPr>
          <a:lstStyle>
            <a:lvl1pPr algn="ctr">
              <a:defRPr sz="3200"/>
            </a:lvl1pPr>
          </a:lstStyle>
          <a:p>
            <a:r>
              <a:rPr lang="en-US" noProof="0"/>
              <a:t>Click to edit Master title style</a:t>
            </a:r>
            <a:endParaRPr lang="en-GB" noProof="0" dirty="0"/>
          </a:p>
        </p:txBody>
      </p:sp>
      <p:sp>
        <p:nvSpPr>
          <p:cNvPr id="3" name="Subtitle 2"/>
          <p:cNvSpPr>
            <a:spLocks noGrp="1"/>
          </p:cNvSpPr>
          <p:nvPr>
            <p:ph type="subTitle" idx="1" hasCustomPrompt="1"/>
          </p:nvPr>
        </p:nvSpPr>
        <p:spPr>
          <a:xfrm>
            <a:off x="1828800" y="3886200"/>
            <a:ext cx="8534400" cy="1752600"/>
          </a:xfrm>
        </p:spPr>
        <p:txBody>
          <a:bodyPr/>
          <a:lstStyle>
            <a:lvl1pPr marL="0" indent="0" algn="ctr">
              <a:buNone/>
              <a:defRPr>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noProof="0" dirty="0"/>
              <a:t>Presenter name</a:t>
            </a:r>
            <a:endParaRPr lang="en-GB" noProof="0" dirty="0"/>
          </a:p>
        </p:txBody>
      </p:sp>
      <p:sp>
        <p:nvSpPr>
          <p:cNvPr id="4" name="Date Placeholder 3"/>
          <p:cNvSpPr>
            <a:spLocks noGrp="1"/>
          </p:cNvSpPr>
          <p:nvPr>
            <p:ph type="dt" sz="half" idx="10"/>
          </p:nvPr>
        </p:nvSpPr>
        <p:spPr>
          <a:xfrm>
            <a:off x="609600" y="6453336"/>
            <a:ext cx="2844800" cy="365125"/>
          </a:xfrm>
        </p:spPr>
        <p:txBody>
          <a:bodyPr anchor="b"/>
          <a:lstStyle>
            <a:lvl1pPr>
              <a:defRPr>
                <a:solidFill>
                  <a:schemeClr val="bg1"/>
                </a:solidFill>
              </a:defRPr>
            </a:lvl1pPr>
          </a:lstStyle>
          <a:p>
            <a:fld id="{5ED7AC81-318B-4D49-A602-9E30227C87EC}" type="datetime1">
              <a:rPr lang="en-GB" smtClean="0"/>
              <a:pPr/>
              <a:t>06/12/2019</a:t>
            </a:fld>
            <a:endParaRPr lang="en-GB" dirty="0"/>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bg1"/>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bg1"/>
                </a:solidFill>
              </a:defRPr>
            </a:lvl1pPr>
          </a:lstStyle>
          <a:p>
            <a:fld id="{551115BC-487E-4422-894C-CB7CD3E79223}" type="slidenum">
              <a:rPr lang="en-GB" smtClean="0"/>
              <a:pPr/>
              <a:t>‹#›</a:t>
            </a:fld>
            <a:endParaRPr lang="en-GB"/>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44407" y="260651"/>
            <a:ext cx="2208245" cy="886059"/>
          </a:xfrm>
          <a:prstGeom prst="rect">
            <a:avLst/>
          </a:prstGeom>
        </p:spPr>
      </p:pic>
      <p:pic>
        <p:nvPicPr>
          <p:cNvPr id="11" name="Picture 10">
            <a:extLst>
              <a:ext uri="{FF2B5EF4-FFF2-40B4-BE49-F238E27FC236}">
                <a16:creationId xmlns:a16="http://schemas.microsoft.com/office/drawing/2014/main" id="{3B77A986-290F-D34E-872B-A89DF3BE59A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3375" b="16409"/>
          <a:stretch/>
        </p:blipFill>
        <p:spPr>
          <a:xfrm>
            <a:off x="9219135" y="260651"/>
            <a:ext cx="2972865" cy="1316868"/>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609604" y="1535116"/>
            <a:ext cx="5386917"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4" name="Platshållare för innehåll 3"/>
          <p:cNvSpPr>
            <a:spLocks noGrp="1"/>
          </p:cNvSpPr>
          <p:nvPr>
            <p:ph sz="half" idx="2"/>
          </p:nvPr>
        </p:nvSpPr>
        <p:spPr>
          <a:xfrm>
            <a:off x="609604" y="2174878"/>
            <a:ext cx="5386917"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93374" y="1535116"/>
            <a:ext cx="5389033" cy="639762"/>
          </a:xfrm>
        </p:spPr>
        <p:txBody>
          <a:bodyPr anchor="b"/>
          <a:lstStyle>
            <a:lvl1pPr marL="0" indent="0">
              <a:buNone/>
              <a:defRPr sz="1661" b="1"/>
            </a:lvl1pPr>
            <a:lvl2pPr marL="315314" indent="0">
              <a:buNone/>
              <a:defRPr sz="1385" b="1"/>
            </a:lvl2pPr>
            <a:lvl3pPr marL="630630" indent="0">
              <a:buNone/>
              <a:defRPr sz="1247" b="1"/>
            </a:lvl3pPr>
            <a:lvl4pPr marL="945947" indent="0">
              <a:buNone/>
              <a:defRPr sz="1108" b="1"/>
            </a:lvl4pPr>
            <a:lvl5pPr marL="1261265" indent="0">
              <a:buNone/>
              <a:defRPr sz="1108" b="1"/>
            </a:lvl5pPr>
            <a:lvl6pPr marL="1576588" indent="0">
              <a:buNone/>
              <a:defRPr sz="1108" b="1"/>
            </a:lvl6pPr>
            <a:lvl7pPr marL="1891904" indent="0">
              <a:buNone/>
              <a:defRPr sz="1108" b="1"/>
            </a:lvl7pPr>
            <a:lvl8pPr marL="2207225" indent="0">
              <a:buNone/>
              <a:defRPr sz="1108" b="1"/>
            </a:lvl8pPr>
            <a:lvl9pPr marL="2522543" indent="0">
              <a:buNone/>
              <a:defRPr sz="1108"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93374" y="2174878"/>
            <a:ext cx="5389033" cy="3951288"/>
          </a:xfrm>
        </p:spPr>
        <p:txBody>
          <a:bodyPr/>
          <a:lstStyle>
            <a:lvl1pPr>
              <a:defRPr sz="1661"/>
            </a:lvl1pPr>
            <a:lvl2pPr>
              <a:defRPr sz="1385"/>
            </a:lvl2pPr>
            <a:lvl3pPr>
              <a:defRPr sz="1247"/>
            </a:lvl3pPr>
            <a:lvl4pPr>
              <a:defRPr sz="1108"/>
            </a:lvl4pPr>
            <a:lvl5pPr>
              <a:defRPr sz="1108"/>
            </a:lvl5pPr>
            <a:lvl6pPr>
              <a:defRPr sz="1108"/>
            </a:lvl6pPr>
            <a:lvl7pPr>
              <a:defRPr sz="1108"/>
            </a:lvl7pPr>
            <a:lvl8pPr>
              <a:defRPr sz="1108"/>
            </a:lvl8pPr>
            <a:lvl9pPr>
              <a:defRPr sz="1108"/>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8" name="Platshållare för sidfot 7"/>
          <p:cNvSpPr>
            <a:spLocks noGrp="1"/>
          </p:cNvSpPr>
          <p:nvPr>
            <p:ph type="ftr" sz="quarter" idx="11"/>
          </p:nvPr>
        </p:nvSpPr>
        <p:spPr/>
        <p:txBody>
          <a:bodyPr/>
          <a:lstStyle/>
          <a:p>
            <a:endParaRPr lang="sv-SE">
              <a:solidFill>
                <a:prstClr val="black">
                  <a:tint val="75000"/>
                </a:prstClr>
              </a:solidFill>
            </a:endParaRPr>
          </a:p>
        </p:txBody>
      </p:sp>
      <p:sp>
        <p:nvSpPr>
          <p:cNvPr id="9" name="Platshållare för bildnummer 8"/>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622844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
        <p:nvSpPr>
          <p:cNvPr id="5" name="Platshållare för bildnummer 4"/>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224216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
        <p:nvSpPr>
          <p:cNvPr id="4" name="Platshållare för bildnummer 3"/>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632342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09611" y="273052"/>
            <a:ext cx="4011084" cy="1162050"/>
          </a:xfrm>
        </p:spPr>
        <p:txBody>
          <a:bodyPr anchor="b"/>
          <a:lstStyle>
            <a:lvl1pPr algn="l">
              <a:defRPr sz="1385" b="1"/>
            </a:lvl1pPr>
          </a:lstStyle>
          <a:p>
            <a:r>
              <a:rPr lang="sv-SE"/>
              <a:t>Klicka här för att ändra format</a:t>
            </a:r>
          </a:p>
        </p:txBody>
      </p:sp>
      <p:sp>
        <p:nvSpPr>
          <p:cNvPr id="3" name="Platshållare för innehåll 2"/>
          <p:cNvSpPr>
            <a:spLocks noGrp="1"/>
          </p:cNvSpPr>
          <p:nvPr>
            <p:ph idx="1"/>
          </p:nvPr>
        </p:nvSpPr>
        <p:spPr>
          <a:xfrm>
            <a:off x="4766743" y="273401"/>
            <a:ext cx="6815668" cy="5853113"/>
          </a:xfrm>
        </p:spPr>
        <p:txBody>
          <a:bodyPr/>
          <a:lstStyle>
            <a:lvl1pPr>
              <a:defRPr sz="2216"/>
            </a:lvl1pPr>
            <a:lvl2pPr>
              <a:defRPr sz="1939"/>
            </a:lvl2pPr>
            <a:lvl3pPr>
              <a:defRPr sz="1661"/>
            </a:lvl3pPr>
            <a:lvl4pPr>
              <a:defRPr sz="1385"/>
            </a:lvl4pPr>
            <a:lvl5pPr>
              <a:defRPr sz="1385"/>
            </a:lvl5pPr>
            <a:lvl6pPr>
              <a:defRPr sz="1385"/>
            </a:lvl6pPr>
            <a:lvl7pPr>
              <a:defRPr sz="1385"/>
            </a:lvl7pPr>
            <a:lvl8pPr>
              <a:defRPr sz="1385"/>
            </a:lvl8pPr>
            <a:lvl9pPr>
              <a:defRPr sz="1385"/>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09611" y="1435104"/>
            <a:ext cx="4011084" cy="4691063"/>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011530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389717" y="4800603"/>
            <a:ext cx="7315200" cy="566738"/>
          </a:xfrm>
        </p:spPr>
        <p:txBody>
          <a:bodyPr anchor="b"/>
          <a:lstStyle>
            <a:lvl1pPr algn="l">
              <a:defRPr sz="1385" b="1"/>
            </a:lvl1pPr>
          </a:lstStyle>
          <a:p>
            <a:r>
              <a:rPr lang="sv-SE"/>
              <a:t>Klicka här för att ändra format</a:t>
            </a:r>
          </a:p>
        </p:txBody>
      </p:sp>
      <p:sp>
        <p:nvSpPr>
          <p:cNvPr id="3" name="Platshållare för bild 2"/>
          <p:cNvSpPr>
            <a:spLocks noGrp="1"/>
          </p:cNvSpPr>
          <p:nvPr>
            <p:ph type="pic" idx="1"/>
          </p:nvPr>
        </p:nvSpPr>
        <p:spPr>
          <a:xfrm>
            <a:off x="2389717" y="612775"/>
            <a:ext cx="7315200" cy="4114800"/>
          </a:xfrm>
        </p:spPr>
        <p:txBody>
          <a:bodyPr/>
          <a:lstStyle>
            <a:lvl1pPr marL="0" indent="0">
              <a:buNone/>
              <a:defRPr sz="2216"/>
            </a:lvl1pPr>
            <a:lvl2pPr marL="315314" indent="0">
              <a:buNone/>
              <a:defRPr sz="1939"/>
            </a:lvl2pPr>
            <a:lvl3pPr marL="630630" indent="0">
              <a:buNone/>
              <a:defRPr sz="1661"/>
            </a:lvl3pPr>
            <a:lvl4pPr marL="945947" indent="0">
              <a:buNone/>
              <a:defRPr sz="1385"/>
            </a:lvl4pPr>
            <a:lvl5pPr marL="1261265" indent="0">
              <a:buNone/>
              <a:defRPr sz="1385"/>
            </a:lvl5pPr>
            <a:lvl6pPr marL="1576588" indent="0">
              <a:buNone/>
              <a:defRPr sz="1385"/>
            </a:lvl6pPr>
            <a:lvl7pPr marL="1891904" indent="0">
              <a:buNone/>
              <a:defRPr sz="1385"/>
            </a:lvl7pPr>
            <a:lvl8pPr marL="2207225" indent="0">
              <a:buNone/>
              <a:defRPr sz="1385"/>
            </a:lvl8pPr>
            <a:lvl9pPr marL="2522543" indent="0">
              <a:buNone/>
              <a:defRPr sz="1385"/>
            </a:lvl9pPr>
          </a:lstStyle>
          <a:p>
            <a:endParaRPr lang="sv-SE"/>
          </a:p>
        </p:txBody>
      </p:sp>
      <p:sp>
        <p:nvSpPr>
          <p:cNvPr id="4" name="Platshållare för text 3"/>
          <p:cNvSpPr>
            <a:spLocks noGrp="1"/>
          </p:cNvSpPr>
          <p:nvPr>
            <p:ph type="body" sz="half" idx="2"/>
          </p:nvPr>
        </p:nvSpPr>
        <p:spPr>
          <a:xfrm>
            <a:off x="2389717" y="5367341"/>
            <a:ext cx="7315200" cy="804862"/>
          </a:xfrm>
        </p:spPr>
        <p:txBody>
          <a:bodyPr/>
          <a:lstStyle>
            <a:lvl1pPr marL="0" indent="0">
              <a:buNone/>
              <a:defRPr sz="969"/>
            </a:lvl1pPr>
            <a:lvl2pPr marL="315314" indent="0">
              <a:buNone/>
              <a:defRPr sz="831"/>
            </a:lvl2pPr>
            <a:lvl3pPr marL="630630" indent="0">
              <a:buNone/>
              <a:defRPr sz="692"/>
            </a:lvl3pPr>
            <a:lvl4pPr marL="945947" indent="0">
              <a:buNone/>
              <a:defRPr sz="623"/>
            </a:lvl4pPr>
            <a:lvl5pPr marL="1261265" indent="0">
              <a:buNone/>
              <a:defRPr sz="623"/>
            </a:lvl5pPr>
            <a:lvl6pPr marL="1576588" indent="0">
              <a:buNone/>
              <a:defRPr sz="623"/>
            </a:lvl6pPr>
            <a:lvl7pPr marL="1891904" indent="0">
              <a:buNone/>
              <a:defRPr sz="623"/>
            </a:lvl7pPr>
            <a:lvl8pPr marL="2207225" indent="0">
              <a:buNone/>
              <a:defRPr sz="623"/>
            </a:lvl8pPr>
            <a:lvl9pPr marL="2522543" indent="0">
              <a:buNone/>
              <a:defRPr sz="623"/>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59222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24160471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839200" y="275036"/>
            <a:ext cx="27432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09600" y="275036"/>
            <a:ext cx="80264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1509003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791349" y="301"/>
            <a:ext cx="7683499" cy="1441451"/>
          </a:xfrm>
        </p:spPr>
        <p:txBody>
          <a:bodyPr/>
          <a:lstStyle/>
          <a:p>
            <a:r>
              <a:rPr lang="sv-SE"/>
              <a:t>Klicka här för att ändra format</a:t>
            </a:r>
          </a:p>
        </p:txBody>
      </p:sp>
      <p:cxnSp>
        <p:nvCxnSpPr>
          <p:cNvPr id="3" name="Rak 7"/>
          <p:cNvCxnSpPr/>
          <p:nvPr userDrawn="1"/>
        </p:nvCxnSpPr>
        <p:spPr>
          <a:xfrm>
            <a:off x="-434760" y="1452400"/>
            <a:ext cx="12928527"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3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76DC40F-55C4-384F-A14E-20FF4C53AB90}"/>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9" name="Picture 8">
            <a:extLst>
              <a:ext uri="{FF2B5EF4-FFF2-40B4-BE49-F238E27FC236}">
                <a16:creationId xmlns:a16="http://schemas.microsoft.com/office/drawing/2014/main" id="{C7D684BB-AC49-4844-95DA-6540E04D6DE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2" name="Title 1"/>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3" name="Content Placeholder 2"/>
          <p:cNvSpPr>
            <a:spLocks noGrp="1"/>
          </p:cNvSpPr>
          <p:nvPr>
            <p:ph idx="1" hasCustomPrompt="1"/>
          </p:nvPr>
        </p:nvSpPr>
        <p:spPr>
          <a:xfrm>
            <a:off x="609600" y="1781000"/>
            <a:ext cx="10972800" cy="4345166"/>
          </a:xfrm>
        </p:spPr>
        <p:txBody>
          <a:bodyPr lIns="90000">
            <a:noAutofit/>
          </a:bodyPr>
          <a:lstStyle>
            <a:lvl1pPr marL="342900" indent="-342900">
              <a:buFont typeface="Arial" panose="020B0604020202020204" pitchFamily="34" charset="0"/>
              <a:buChar char="•"/>
              <a:defRPr/>
            </a:lvl1pPr>
          </a:lstStyle>
          <a:p>
            <a:pPr lvl="0"/>
            <a:r>
              <a:rPr lang="en-US" noProof="0" dirty="0"/>
              <a:t>Avoid text less than 16 points.  Always use Calibri font</a:t>
            </a:r>
          </a:p>
        </p:txBody>
      </p:sp>
      <p:sp>
        <p:nvSpPr>
          <p:cNvPr id="5" name="Footer Placeholder 4"/>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6" name="Slide Number Placeholder 5"/>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sp>
        <p:nvSpPr>
          <p:cNvPr id="17" name="Text Placeholder 16">
            <a:extLst>
              <a:ext uri="{FF2B5EF4-FFF2-40B4-BE49-F238E27FC236}">
                <a16:creationId xmlns:a16="http://schemas.microsoft.com/office/drawing/2014/main" id="{38011E48-F5AC-104B-BB7F-6322AAB1F2D8}"/>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636088-FAD8-024C-A1D7-D74763A458C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Content Placeholder 2"/>
          <p:cNvSpPr>
            <a:spLocks noGrp="1"/>
          </p:cNvSpPr>
          <p:nvPr>
            <p:ph sz="half" idx="1" hasCustomPrompt="1"/>
          </p:nvPr>
        </p:nvSpPr>
        <p:spPr>
          <a:xfrm>
            <a:off x="609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4" name="Content Placeholder 3"/>
          <p:cNvSpPr>
            <a:spLocks noGrp="1"/>
          </p:cNvSpPr>
          <p:nvPr>
            <p:ph sz="half" idx="2" hasCustomPrompt="1"/>
          </p:nvPr>
        </p:nvSpPr>
        <p:spPr>
          <a:xfrm>
            <a:off x="6197600" y="1781000"/>
            <a:ext cx="5384800" cy="4345166"/>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noProof="0" dirty="0"/>
              <a:t>Avoid text less than 16 points.  Always use Calibri font</a:t>
            </a:r>
          </a:p>
        </p:txBody>
      </p:sp>
      <p:sp>
        <p:nvSpPr>
          <p:cNvPr id="6" name="Footer Placeholder 5"/>
          <p:cNvSpPr>
            <a:spLocks noGrp="1"/>
          </p:cNvSpPr>
          <p:nvPr>
            <p:ph type="ftr" sz="quarter" idx="11"/>
          </p:nvPr>
        </p:nvSpPr>
        <p:spPr>
          <a:xfrm>
            <a:off x="4165600" y="6448251"/>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7" name="Slide Number Placeholder 6"/>
          <p:cNvSpPr>
            <a:spLocks noGrp="1"/>
          </p:cNvSpPr>
          <p:nvPr>
            <p:ph type="sldNum" sz="quarter" idx="12"/>
          </p:nvPr>
        </p:nvSpPr>
        <p:spPr>
          <a:xfrm>
            <a:off x="8737600" y="6448251"/>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a:p>
        </p:txBody>
      </p:sp>
      <p:pic>
        <p:nvPicPr>
          <p:cNvPr id="13" name="Picture 12">
            <a:extLst>
              <a:ext uri="{FF2B5EF4-FFF2-40B4-BE49-F238E27FC236}">
                <a16:creationId xmlns:a16="http://schemas.microsoft.com/office/drawing/2014/main" id="{EE7D9470-03DC-FB43-B831-D8BEB33949E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4" name="Title 1">
            <a:extLst>
              <a:ext uri="{FF2B5EF4-FFF2-40B4-BE49-F238E27FC236}">
                <a16:creationId xmlns:a16="http://schemas.microsoft.com/office/drawing/2014/main" id="{51282D3D-8FD4-E041-9B14-07B58C6C3A79}"/>
              </a:ext>
            </a:extLst>
          </p:cNvPr>
          <p:cNvSpPr>
            <a:spLocks noGrp="1"/>
          </p:cNvSpPr>
          <p:nvPr>
            <p:ph type="title" hasCustomPrompt="1"/>
          </p:nvPr>
        </p:nvSpPr>
        <p:spPr>
          <a:xfrm>
            <a:off x="609600" y="346646"/>
            <a:ext cx="9518848" cy="562074"/>
          </a:xfrm>
        </p:spPr>
        <p:txBody>
          <a:bodyPr lIns="90000"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sp>
        <p:nvSpPr>
          <p:cNvPr id="16" name="Text Placeholder 16">
            <a:extLst>
              <a:ext uri="{FF2B5EF4-FFF2-40B4-BE49-F238E27FC236}">
                <a16:creationId xmlns:a16="http://schemas.microsoft.com/office/drawing/2014/main" id="{2852DFA2-0FC7-BC44-83D5-11A0ECDA5943}"/>
              </a:ext>
            </a:extLst>
          </p:cNvPr>
          <p:cNvSpPr>
            <a:spLocks noGrp="1"/>
          </p:cNvSpPr>
          <p:nvPr>
            <p:ph type="body" sz="quarter" idx="13" hasCustomPrompt="1"/>
          </p:nvPr>
        </p:nvSpPr>
        <p:spPr>
          <a:xfrm>
            <a:off x="609600" y="797780"/>
            <a:ext cx="9518848" cy="590550"/>
          </a:xfrm>
        </p:spPr>
        <p:txBody>
          <a:bodyPr lIns="90000">
            <a:no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4" name="Content Placeholder 3"/>
          <p:cNvSpPr>
            <a:spLocks noGrp="1"/>
          </p:cNvSpPr>
          <p:nvPr>
            <p:ph sz="half" idx="2" hasCustomPrompt="1"/>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dirty="0"/>
              <a:t>Avoid text less than 16 points.</a:t>
            </a:r>
          </a:p>
          <a:p>
            <a:pPr lvl="0"/>
            <a:r>
              <a:rPr lang="en-US" noProof="0" dirty="0"/>
              <a:t>Always use Calibri font</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lvl1pPr>
              <a:defRPr>
                <a:solidFill>
                  <a:schemeClr val="tx1">
                    <a:lumMod val="65000"/>
                    <a:lumOff val="35000"/>
                  </a:schemeClr>
                </a:solidFill>
              </a:defRPr>
            </a:lvl1pPr>
          </a:lstStyle>
          <a:p>
            <a:r>
              <a:rPr lang="en-GB"/>
              <a:t>© European Spallation Source ERIC</a:t>
            </a:r>
            <a:endParaRPr lang="en-GB" dirty="0"/>
          </a:p>
        </p:txBody>
      </p:sp>
      <p:sp>
        <p:nvSpPr>
          <p:cNvPr id="9" name="Slide Number Placeholder 8"/>
          <p:cNvSpPr>
            <a:spLocks noGrp="1"/>
          </p:cNvSpPr>
          <p:nvPr>
            <p:ph type="sldNum" sz="quarter" idx="12"/>
          </p:nvPr>
        </p:nvSpPr>
        <p:spPr>
          <a:xfrm>
            <a:off x="8737600" y="6453336"/>
            <a:ext cx="2844800" cy="365125"/>
          </a:xfrm>
        </p:spPr>
        <p:txBody>
          <a:bodyPr anchor="b"/>
          <a:lstStyle>
            <a:lvl1pPr>
              <a:defRPr>
                <a:solidFill>
                  <a:schemeClr val="tx1">
                    <a:lumMod val="65000"/>
                    <a:lumOff val="35000"/>
                  </a:schemeClr>
                </a:solidFill>
              </a:defRPr>
            </a:lvl1pPr>
          </a:lstStyle>
          <a:p>
            <a:fld id="{551115BC-487E-4422-894C-CB7CD3E79223}" type="slidenum">
              <a:rPr lang="en-GB" smtClean="0"/>
              <a:pPr/>
              <a:t>‹#›</a:t>
            </a:fld>
            <a:endParaRPr lang="en-GB"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24974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Jämförels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669E2A3-BE71-6440-9127-D0B8B7CC9739}"/>
              </a:ext>
            </a:extLst>
          </p:cNvPr>
          <p:cNvSpPr/>
          <p:nvPr userDrawn="1"/>
        </p:nvSpPr>
        <p:spPr>
          <a:xfrm>
            <a:off x="0" y="0"/>
            <a:ext cx="12192000" cy="1434354"/>
          </a:xfrm>
          <a:prstGeom prst="rect">
            <a:avLst/>
          </a:prstGeom>
          <a:solidFill>
            <a:srgbClr val="13A0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 name="Date Placeholder 6"/>
          <p:cNvSpPr>
            <a:spLocks noGrp="1"/>
          </p:cNvSpPr>
          <p:nvPr>
            <p:ph type="dt" sz="half" idx="10"/>
          </p:nvPr>
        </p:nvSpPr>
        <p:spPr>
          <a:xfrm>
            <a:off x="609600" y="6453336"/>
            <a:ext cx="2844800" cy="365125"/>
          </a:xfrm>
        </p:spPr>
        <p:txBody>
          <a:bodyPr anchor="b"/>
          <a:lstStyle/>
          <a:p>
            <a:fld id="{3C7D23FA-05C4-4CC1-B281-2F815585BC1C}" type="datetime1">
              <a:rPr lang="en-GB" noProof="0" smtClean="0"/>
              <a:t>06/12/2019</a:t>
            </a:fld>
            <a:endParaRPr lang="en-GB" noProof="0"/>
          </a:p>
        </p:txBody>
      </p:sp>
      <p:sp>
        <p:nvSpPr>
          <p:cNvPr id="8" name="Footer Placeholder 7"/>
          <p:cNvSpPr>
            <a:spLocks noGrp="1"/>
          </p:cNvSpPr>
          <p:nvPr>
            <p:ph type="ftr" sz="quarter" idx="11"/>
          </p:nvPr>
        </p:nvSpPr>
        <p:spPr>
          <a:xfrm>
            <a:off x="4165600" y="6453336"/>
            <a:ext cx="3860800" cy="365125"/>
          </a:xfrm>
        </p:spPr>
        <p:txBody>
          <a:bodyPr anchor="b"/>
          <a:lstStyle/>
          <a:p>
            <a:r>
              <a:rPr lang="en-GB" dirty="0"/>
              <a:t>© European Spallation Source ERIC</a:t>
            </a:r>
          </a:p>
        </p:txBody>
      </p:sp>
      <p:sp>
        <p:nvSpPr>
          <p:cNvPr id="9" name="Slide Number Placeholder 8"/>
          <p:cNvSpPr>
            <a:spLocks noGrp="1"/>
          </p:cNvSpPr>
          <p:nvPr>
            <p:ph type="sldNum" sz="quarter" idx="12"/>
          </p:nvPr>
        </p:nvSpPr>
        <p:spPr>
          <a:xfrm>
            <a:off x="8737600" y="6453336"/>
            <a:ext cx="2844800" cy="365125"/>
          </a:xfrm>
        </p:spPr>
        <p:txBody>
          <a:bodyPr anchor="b"/>
          <a:lstStyle/>
          <a:p>
            <a:fld id="{551115BC-487E-4422-894C-CB7CD3E79223}" type="slidenum">
              <a:rPr lang="en-GB" noProof="0" smtClean="0"/>
              <a:t>‹#›</a:t>
            </a:fld>
            <a:endParaRPr lang="en-GB" noProof="0" dirty="0"/>
          </a:p>
        </p:txBody>
      </p:sp>
      <p:sp>
        <p:nvSpPr>
          <p:cNvPr id="14" name="Title 1">
            <a:extLst>
              <a:ext uri="{FF2B5EF4-FFF2-40B4-BE49-F238E27FC236}">
                <a16:creationId xmlns:a16="http://schemas.microsoft.com/office/drawing/2014/main" id="{F3169E67-0A12-B74D-AF26-4E88E2ACDB9B}"/>
              </a:ext>
            </a:extLst>
          </p:cNvPr>
          <p:cNvSpPr>
            <a:spLocks noGrp="1"/>
          </p:cNvSpPr>
          <p:nvPr>
            <p:ph type="title" hasCustomPrompt="1"/>
          </p:nvPr>
        </p:nvSpPr>
        <p:spPr>
          <a:xfrm>
            <a:off x="609600" y="346646"/>
            <a:ext cx="9518848" cy="562074"/>
          </a:xfrm>
        </p:spPr>
        <p:txBody>
          <a:bodyPr anchor="b">
            <a:noAutofit/>
          </a:bodyPr>
          <a:lstStyle>
            <a:lvl1pPr algn="l">
              <a:defRPr sz="3200" b="1" baseline="0"/>
            </a:lvl1pPr>
          </a:lstStyle>
          <a:p>
            <a:r>
              <a:rPr lang="sv-SE" noProof="0" dirty="0" err="1"/>
              <a:t>Headline</a:t>
            </a:r>
            <a:r>
              <a:rPr lang="sv-SE" noProof="0" dirty="0"/>
              <a:t>, </a:t>
            </a:r>
            <a:r>
              <a:rPr lang="sv-SE" noProof="0" dirty="0" err="1"/>
              <a:t>type</a:t>
            </a:r>
            <a:r>
              <a:rPr lang="sv-SE" noProof="0" dirty="0"/>
              <a:t> </a:t>
            </a:r>
            <a:r>
              <a:rPr lang="sv-SE" noProof="0" dirty="0" err="1"/>
              <a:t>Calibri</a:t>
            </a:r>
            <a:r>
              <a:rPr lang="sv-SE" noProof="0" dirty="0"/>
              <a:t>, </a:t>
            </a:r>
            <a:r>
              <a:rPr lang="sv-SE" noProof="0" dirty="0" err="1"/>
              <a:t>Size</a:t>
            </a:r>
            <a:r>
              <a:rPr lang="sv-SE" noProof="0" dirty="0"/>
              <a:t> 32</a:t>
            </a:r>
            <a:endParaRPr lang="en-GB" noProof="0" dirty="0"/>
          </a:p>
        </p:txBody>
      </p:sp>
      <p:pic>
        <p:nvPicPr>
          <p:cNvPr id="16" name="Picture 15">
            <a:extLst>
              <a:ext uri="{FF2B5EF4-FFF2-40B4-BE49-F238E27FC236}">
                <a16:creationId xmlns:a16="http://schemas.microsoft.com/office/drawing/2014/main" id="{1EC61DED-7621-EB4E-8EAC-F939BC061D3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3375" b="16409"/>
          <a:stretch/>
        </p:blipFill>
        <p:spPr>
          <a:xfrm>
            <a:off x="10128448" y="256034"/>
            <a:ext cx="2018336" cy="894048"/>
          </a:xfrm>
          <a:prstGeom prst="rect">
            <a:avLst/>
          </a:prstGeom>
          <a:solidFill>
            <a:srgbClr val="0094CA"/>
          </a:solidFill>
        </p:spPr>
      </p:pic>
      <p:sp>
        <p:nvSpPr>
          <p:cNvPr id="17" name="Text Placeholder 16">
            <a:extLst>
              <a:ext uri="{FF2B5EF4-FFF2-40B4-BE49-F238E27FC236}">
                <a16:creationId xmlns:a16="http://schemas.microsoft.com/office/drawing/2014/main" id="{A616A99C-711C-4B40-89A4-39C8721F15DC}"/>
              </a:ext>
            </a:extLst>
          </p:cNvPr>
          <p:cNvSpPr>
            <a:spLocks noGrp="1"/>
          </p:cNvSpPr>
          <p:nvPr>
            <p:ph type="body" sz="quarter" idx="13" hasCustomPrompt="1"/>
          </p:nvPr>
        </p:nvSpPr>
        <p:spPr>
          <a:xfrm>
            <a:off x="609600" y="797780"/>
            <a:ext cx="9518848" cy="590550"/>
          </a:xfrm>
        </p:spPr>
        <p:txBody>
          <a:bodyPr>
            <a:normAutofit/>
          </a:bodyPr>
          <a:lstStyle>
            <a:lvl1pPr marL="0" indent="0">
              <a:buNone/>
              <a:defRPr lang="sv-SE" sz="2400" kern="1200" baseline="0" dirty="0">
                <a:solidFill>
                  <a:schemeClr val="bg1"/>
                </a:solidFill>
                <a:latin typeface="+mj-lt"/>
                <a:ea typeface="+mj-ea"/>
                <a:cs typeface="+mj-cs"/>
              </a:defRPr>
            </a:lvl1pPr>
          </a:lstStyle>
          <a:p>
            <a:pPr lvl="0"/>
            <a:r>
              <a:rPr lang="sv-SE" dirty="0" err="1"/>
              <a:t>Sub</a:t>
            </a:r>
            <a:r>
              <a:rPr lang="sv-SE" dirty="0"/>
              <a:t> </a:t>
            </a:r>
            <a:r>
              <a:rPr lang="sv-SE" dirty="0" err="1"/>
              <a:t>headline</a:t>
            </a:r>
            <a:r>
              <a:rPr lang="sv-SE" dirty="0"/>
              <a:t>, </a:t>
            </a:r>
            <a:r>
              <a:rPr lang="sv-SE" dirty="0" err="1"/>
              <a:t>type</a:t>
            </a:r>
            <a:r>
              <a:rPr lang="sv-SE" dirty="0"/>
              <a:t> </a:t>
            </a:r>
            <a:r>
              <a:rPr lang="sv-SE" dirty="0" err="1"/>
              <a:t>Calibri</a:t>
            </a:r>
            <a:r>
              <a:rPr lang="sv-SE" dirty="0"/>
              <a:t>, </a:t>
            </a:r>
            <a:r>
              <a:rPr lang="sv-SE" dirty="0" err="1"/>
              <a:t>Size</a:t>
            </a:r>
            <a:r>
              <a:rPr lang="sv-SE" dirty="0"/>
              <a:t> 24</a:t>
            </a:r>
          </a:p>
        </p:txBody>
      </p:sp>
    </p:spTree>
    <p:extLst>
      <p:ext uri="{BB962C8B-B14F-4D97-AF65-F5344CB8AC3E}">
        <p14:creationId xmlns:p14="http://schemas.microsoft.com/office/powerpoint/2010/main" val="1498801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15314" indent="0" algn="ctr">
              <a:buNone/>
              <a:defRPr>
                <a:solidFill>
                  <a:schemeClr val="tx1">
                    <a:tint val="75000"/>
                  </a:schemeClr>
                </a:solidFill>
              </a:defRPr>
            </a:lvl2pPr>
            <a:lvl3pPr marL="630630" indent="0" algn="ctr">
              <a:buNone/>
              <a:defRPr>
                <a:solidFill>
                  <a:schemeClr val="tx1">
                    <a:tint val="75000"/>
                  </a:schemeClr>
                </a:solidFill>
              </a:defRPr>
            </a:lvl3pPr>
            <a:lvl4pPr marL="945947" indent="0" algn="ctr">
              <a:buNone/>
              <a:defRPr>
                <a:solidFill>
                  <a:schemeClr val="tx1">
                    <a:tint val="75000"/>
                  </a:schemeClr>
                </a:solidFill>
              </a:defRPr>
            </a:lvl4pPr>
            <a:lvl5pPr marL="1261265" indent="0" algn="ctr">
              <a:buNone/>
              <a:defRPr>
                <a:solidFill>
                  <a:schemeClr val="tx1">
                    <a:tint val="75000"/>
                  </a:schemeClr>
                </a:solidFill>
              </a:defRPr>
            </a:lvl5pPr>
            <a:lvl6pPr marL="1576588" indent="0" algn="ctr">
              <a:buNone/>
              <a:defRPr>
                <a:solidFill>
                  <a:schemeClr val="tx1">
                    <a:tint val="75000"/>
                  </a:schemeClr>
                </a:solidFill>
              </a:defRPr>
            </a:lvl6pPr>
            <a:lvl7pPr marL="1891904" indent="0" algn="ctr">
              <a:buNone/>
              <a:defRPr>
                <a:solidFill>
                  <a:schemeClr val="tx1">
                    <a:tint val="75000"/>
                  </a:schemeClr>
                </a:solidFill>
              </a:defRPr>
            </a:lvl7pPr>
            <a:lvl8pPr marL="2207225" indent="0" algn="ctr">
              <a:buNone/>
              <a:defRPr>
                <a:solidFill>
                  <a:schemeClr val="tx1">
                    <a:tint val="75000"/>
                  </a:schemeClr>
                </a:solidFill>
              </a:defRPr>
            </a:lvl8pPr>
            <a:lvl9pPr marL="2522543" indent="0" algn="ctr">
              <a:buNone/>
              <a:defRPr>
                <a:solidFill>
                  <a:schemeClr val="tx1">
                    <a:tint val="75000"/>
                  </a:schemeClr>
                </a:solidFill>
              </a:defRPr>
            </a:lvl9pPr>
          </a:lstStyle>
          <a:p>
            <a:r>
              <a:rPr lang="sv-SE"/>
              <a:t>Klicka här för att ändra format på underrubrik i bakgrunden</a:t>
            </a:r>
          </a:p>
        </p:txBody>
      </p:sp>
    </p:spTree>
    <p:extLst>
      <p:ext uri="{BB962C8B-B14F-4D97-AF65-F5344CB8AC3E}">
        <p14:creationId xmlns:p14="http://schemas.microsoft.com/office/powerpoint/2010/main" val="288360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499831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963087" y="4407120"/>
            <a:ext cx="10363200" cy="1362076"/>
          </a:xfrm>
        </p:spPr>
        <p:txBody>
          <a:bodyPr anchor="t"/>
          <a:lstStyle>
            <a:lvl1pPr algn="l">
              <a:defRPr sz="2700" b="1" cap="all"/>
            </a:lvl1pPr>
          </a:lstStyle>
          <a:p>
            <a:r>
              <a:rPr lang="sv-SE"/>
              <a:t>Klicka här för att ändra format</a:t>
            </a:r>
          </a:p>
        </p:txBody>
      </p:sp>
      <p:sp>
        <p:nvSpPr>
          <p:cNvPr id="3" name="Platshållare för text 2"/>
          <p:cNvSpPr>
            <a:spLocks noGrp="1"/>
          </p:cNvSpPr>
          <p:nvPr>
            <p:ph type="body" idx="1"/>
          </p:nvPr>
        </p:nvSpPr>
        <p:spPr>
          <a:xfrm>
            <a:off x="963087" y="2906723"/>
            <a:ext cx="10363200" cy="1500187"/>
          </a:xfrm>
        </p:spPr>
        <p:txBody>
          <a:bodyPr anchor="b"/>
          <a:lstStyle>
            <a:lvl1pPr marL="0" indent="0">
              <a:buNone/>
              <a:defRPr sz="1385">
                <a:solidFill>
                  <a:schemeClr val="tx1">
                    <a:tint val="75000"/>
                  </a:schemeClr>
                </a:solidFill>
              </a:defRPr>
            </a:lvl1pPr>
            <a:lvl2pPr marL="315314" indent="0">
              <a:buNone/>
              <a:defRPr sz="1247">
                <a:solidFill>
                  <a:schemeClr val="tx1">
                    <a:tint val="75000"/>
                  </a:schemeClr>
                </a:solidFill>
              </a:defRPr>
            </a:lvl2pPr>
            <a:lvl3pPr marL="630630" indent="0">
              <a:buNone/>
              <a:defRPr sz="1108">
                <a:solidFill>
                  <a:schemeClr val="tx1">
                    <a:tint val="75000"/>
                  </a:schemeClr>
                </a:solidFill>
              </a:defRPr>
            </a:lvl3pPr>
            <a:lvl4pPr marL="945947" indent="0">
              <a:buNone/>
              <a:defRPr sz="969">
                <a:solidFill>
                  <a:schemeClr val="tx1">
                    <a:tint val="75000"/>
                  </a:schemeClr>
                </a:solidFill>
              </a:defRPr>
            </a:lvl4pPr>
            <a:lvl5pPr marL="1261265" indent="0">
              <a:buNone/>
              <a:defRPr sz="969">
                <a:solidFill>
                  <a:schemeClr val="tx1">
                    <a:tint val="75000"/>
                  </a:schemeClr>
                </a:solidFill>
              </a:defRPr>
            </a:lvl5pPr>
            <a:lvl6pPr marL="1576588" indent="0">
              <a:buNone/>
              <a:defRPr sz="969">
                <a:solidFill>
                  <a:schemeClr val="tx1">
                    <a:tint val="75000"/>
                  </a:schemeClr>
                </a:solidFill>
              </a:defRPr>
            </a:lvl6pPr>
            <a:lvl7pPr marL="1891904" indent="0">
              <a:buNone/>
              <a:defRPr sz="969">
                <a:solidFill>
                  <a:schemeClr val="tx1">
                    <a:tint val="75000"/>
                  </a:schemeClr>
                </a:solidFill>
              </a:defRPr>
            </a:lvl7pPr>
            <a:lvl8pPr marL="2207225" indent="0">
              <a:buNone/>
              <a:defRPr sz="969">
                <a:solidFill>
                  <a:schemeClr val="tx1">
                    <a:tint val="75000"/>
                  </a:schemeClr>
                </a:solidFill>
              </a:defRPr>
            </a:lvl8pPr>
            <a:lvl9pPr marL="2522543" indent="0">
              <a:buNone/>
              <a:defRPr sz="969">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
        <p:nvSpPr>
          <p:cNvPr id="6" name="Platshållare för bildnummer 5"/>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44815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09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97600" y="1600206"/>
            <a:ext cx="5384800" cy="4525963"/>
          </a:xfrm>
        </p:spPr>
        <p:txBody>
          <a:bodyPr/>
          <a:lstStyle>
            <a:lvl1pPr>
              <a:defRPr sz="1939"/>
            </a:lvl1pPr>
            <a:lvl2pPr>
              <a:defRPr sz="1661"/>
            </a:lvl2pPr>
            <a:lvl3pPr>
              <a:defRPr sz="1385"/>
            </a:lvl3pPr>
            <a:lvl4pPr>
              <a:defRPr sz="1247"/>
            </a:lvl4pPr>
            <a:lvl5pPr>
              <a:defRPr sz="1247"/>
            </a:lvl5pPr>
            <a:lvl6pPr>
              <a:defRPr sz="1247"/>
            </a:lvl6pPr>
            <a:lvl7pPr>
              <a:defRPr sz="1247"/>
            </a:lvl7pPr>
            <a:lvl8pPr>
              <a:defRPr sz="1247"/>
            </a:lvl8pPr>
            <a:lvl9pPr>
              <a:defRPr sz="1247"/>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49A5678A-D05F-FD42-9890-CCECCD9C8C54}" type="datetimeFigureOut">
              <a:rPr lang="sv-SE" smtClean="0">
                <a:solidFill>
                  <a:prstClr val="black">
                    <a:tint val="75000"/>
                  </a:prstClr>
                </a:solidFill>
              </a:rPr>
              <a:pPr/>
              <a:t>2019-12-06</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
        <p:nvSpPr>
          <p:cNvPr id="7" name="Platshållare för bildnummer 6"/>
          <p:cNvSpPr>
            <a:spLocks noGrp="1"/>
          </p:cNvSpPr>
          <p:nvPr>
            <p:ph type="sldNum" sz="quarter" idx="12"/>
          </p:nvPr>
        </p:nvSpPr>
        <p:spPr/>
        <p:txBody>
          <a:bodyPr/>
          <a:lstStyle/>
          <a:p>
            <a:fld id="{276797C7-3D02-2A4F-97AD-9EB2A99A67F0}" type="slidenum">
              <a:rPr lang="sv-SE" smtClean="0">
                <a:solidFill>
                  <a:prstClr val="black">
                    <a:tint val="75000"/>
                  </a:prstClr>
                </a:solidFill>
              </a:rPr>
              <a:pPr/>
              <a:t>‹#›</a:t>
            </a:fld>
            <a:endParaRPr lang="sv-SE">
              <a:solidFill>
                <a:prstClr val="black">
                  <a:tint val="75000"/>
                </a:prstClr>
              </a:solidFill>
            </a:endParaRPr>
          </a:p>
        </p:txBody>
      </p:sp>
    </p:spTree>
    <p:extLst>
      <p:ext uri="{BB962C8B-B14F-4D97-AF65-F5344CB8AC3E}">
        <p14:creationId xmlns:p14="http://schemas.microsoft.com/office/powerpoint/2010/main" val="3144712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9518848" cy="1143000"/>
          </a:xfrm>
          <a:prstGeom prst="rect">
            <a:avLst/>
          </a:prstGeom>
        </p:spPr>
        <p:txBody>
          <a:bodyPr vert="horz" lIns="91440" tIns="45720" rIns="91440" bIns="45720" rtlCol="0" anchor="ctr">
            <a:normAutofit/>
          </a:bodyPr>
          <a:lstStyle/>
          <a:p>
            <a:r>
              <a:rPr lang="sv-SE" noProof="0"/>
              <a:t>Klicka här för att ändra format</a:t>
            </a:r>
            <a:endParaRPr lang="en-GB" noProof="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103233B-D569-4A6E-878F-CDE152514C47}" type="datetime1">
              <a:rPr lang="en-GB" noProof="0" smtClean="0"/>
              <a:t>06/12/2019</a:t>
            </a:fld>
            <a:endParaRPr lang="en-GB" noProof="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69" r:id="rId5"/>
  </p:sldLayoutIdLst>
  <p:hf hdr="0" ftr="0" dt="0"/>
  <p:txStyles>
    <p:titleStyle>
      <a:lvl1pPr algn="l" defTabSz="685800" rtl="0" eaLnBrk="1" latinLnBrk="0" hangingPunct="1">
        <a:spcBef>
          <a:spcPct val="0"/>
        </a:spcBef>
        <a:buNone/>
        <a:defRPr sz="2400" kern="1200" baseline="0">
          <a:solidFill>
            <a:schemeClr val="bg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09600" y="274638"/>
            <a:ext cx="10972800" cy="1143000"/>
          </a:xfrm>
          <a:prstGeom prst="rect">
            <a:avLst/>
          </a:prstGeom>
        </p:spPr>
        <p:txBody>
          <a:bodyPr vert="horz" lIns="91090" tIns="45549" rIns="91090" bIns="45549" rtlCol="0" anchor="ctr">
            <a:normAutofit/>
          </a:bodyPr>
          <a:lstStyle/>
          <a:p>
            <a:r>
              <a:rPr lang="sv-SE"/>
              <a:t>Klicka här för att ändra format</a:t>
            </a:r>
          </a:p>
        </p:txBody>
      </p:sp>
      <p:sp>
        <p:nvSpPr>
          <p:cNvPr id="3" name="Platshållare för text 2"/>
          <p:cNvSpPr>
            <a:spLocks noGrp="1"/>
          </p:cNvSpPr>
          <p:nvPr>
            <p:ph type="body" idx="1"/>
          </p:nvPr>
        </p:nvSpPr>
        <p:spPr>
          <a:xfrm>
            <a:off x="609600" y="1600206"/>
            <a:ext cx="10972800" cy="4525963"/>
          </a:xfrm>
          <a:prstGeom prst="rect">
            <a:avLst/>
          </a:prstGeom>
        </p:spPr>
        <p:txBody>
          <a:bodyPr vert="horz" lIns="91090" tIns="45549" rIns="91090" bIns="4554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09604" y="6356748"/>
            <a:ext cx="2844800" cy="365125"/>
          </a:xfrm>
          <a:prstGeom prst="rect">
            <a:avLst/>
          </a:prstGeom>
        </p:spPr>
        <p:txBody>
          <a:bodyPr vert="horz" lIns="91090" tIns="45549" rIns="91090" bIns="45549" rtlCol="0" anchor="ctr"/>
          <a:lstStyle>
            <a:lvl1pPr algn="l">
              <a:defRPr sz="831">
                <a:solidFill>
                  <a:schemeClr val="tx1">
                    <a:tint val="75000"/>
                  </a:schemeClr>
                </a:solidFill>
              </a:defRPr>
            </a:lvl1pPr>
          </a:lstStyle>
          <a:p>
            <a:pPr defTabSz="315314"/>
            <a:fld id="{49A5678A-D05F-FD42-9890-CCECCD9C8C54}" type="datetimeFigureOut">
              <a:rPr lang="sv-SE" smtClean="0">
                <a:solidFill>
                  <a:prstClr val="black">
                    <a:tint val="75000"/>
                  </a:prstClr>
                </a:solidFill>
              </a:rPr>
              <a:pPr defTabSz="315314"/>
              <a:t>2019-12-06</a:t>
            </a:fld>
            <a:endParaRPr lang="sv-SE">
              <a:solidFill>
                <a:prstClr val="black">
                  <a:tint val="75000"/>
                </a:prstClr>
              </a:solidFill>
            </a:endParaRPr>
          </a:p>
        </p:txBody>
      </p:sp>
      <p:sp>
        <p:nvSpPr>
          <p:cNvPr id="5" name="Platshållare för sidfot 4"/>
          <p:cNvSpPr>
            <a:spLocks noGrp="1"/>
          </p:cNvSpPr>
          <p:nvPr>
            <p:ph type="ftr" sz="quarter" idx="3"/>
          </p:nvPr>
        </p:nvSpPr>
        <p:spPr>
          <a:xfrm>
            <a:off x="4165600" y="6356748"/>
            <a:ext cx="3860800" cy="365125"/>
          </a:xfrm>
          <a:prstGeom prst="rect">
            <a:avLst/>
          </a:prstGeom>
        </p:spPr>
        <p:txBody>
          <a:bodyPr vert="horz" lIns="91090" tIns="45549" rIns="91090" bIns="45549" rtlCol="0" anchor="ctr"/>
          <a:lstStyle>
            <a:lvl1pPr algn="ctr">
              <a:defRPr sz="831">
                <a:solidFill>
                  <a:schemeClr val="tx1">
                    <a:tint val="75000"/>
                  </a:schemeClr>
                </a:solidFill>
              </a:defRPr>
            </a:lvl1pPr>
          </a:lstStyle>
          <a:p>
            <a:pPr defTabSz="315314"/>
            <a:endParaRPr lang="sv-SE">
              <a:solidFill>
                <a:prstClr val="black">
                  <a:tint val="75000"/>
                </a:prstClr>
              </a:solidFill>
            </a:endParaRPr>
          </a:p>
        </p:txBody>
      </p:sp>
      <p:sp>
        <p:nvSpPr>
          <p:cNvPr id="6" name="Platshållare för bildnummer 5"/>
          <p:cNvSpPr>
            <a:spLocks noGrp="1"/>
          </p:cNvSpPr>
          <p:nvPr>
            <p:ph type="sldNum" sz="quarter" idx="4"/>
          </p:nvPr>
        </p:nvSpPr>
        <p:spPr>
          <a:xfrm>
            <a:off x="8737600" y="6356748"/>
            <a:ext cx="2844800" cy="365125"/>
          </a:xfrm>
          <a:prstGeom prst="rect">
            <a:avLst/>
          </a:prstGeom>
        </p:spPr>
        <p:txBody>
          <a:bodyPr vert="horz" lIns="91090" tIns="45549" rIns="91090" bIns="45549" rtlCol="0" anchor="ctr"/>
          <a:lstStyle>
            <a:lvl1pPr algn="r">
              <a:defRPr sz="831">
                <a:solidFill>
                  <a:schemeClr val="tx1">
                    <a:tint val="75000"/>
                  </a:schemeClr>
                </a:solidFill>
              </a:defRPr>
            </a:lvl1pPr>
          </a:lstStyle>
          <a:p>
            <a:pPr defTabSz="315314"/>
            <a:fld id="{276797C7-3D02-2A4F-97AD-9EB2A99A67F0}" type="slidenum">
              <a:rPr lang="sv-SE" smtClean="0">
                <a:solidFill>
                  <a:prstClr val="black">
                    <a:tint val="75000"/>
                  </a:prstClr>
                </a:solidFill>
              </a:rPr>
              <a:pPr defTabSz="315314"/>
              <a:t>‹#›</a:t>
            </a:fld>
            <a:endParaRPr lang="sv-SE">
              <a:solidFill>
                <a:prstClr val="black">
                  <a:tint val="75000"/>
                </a:prstClr>
              </a:solidFill>
            </a:endParaRPr>
          </a:p>
        </p:txBody>
      </p:sp>
    </p:spTree>
    <p:extLst>
      <p:ext uri="{BB962C8B-B14F-4D97-AF65-F5344CB8AC3E}">
        <p14:creationId xmlns:p14="http://schemas.microsoft.com/office/powerpoint/2010/main" val="3378207998"/>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defTabSz="315314" rtl="0" eaLnBrk="1" latinLnBrk="0" hangingPunct="1">
        <a:spcBef>
          <a:spcPct val="0"/>
        </a:spcBef>
        <a:buNone/>
        <a:defRPr sz="3047" kern="1200">
          <a:solidFill>
            <a:schemeClr val="tx1"/>
          </a:solidFill>
          <a:latin typeface="+mj-lt"/>
          <a:ea typeface="+mj-ea"/>
          <a:cs typeface="+mj-cs"/>
        </a:defRPr>
      </a:lvl1pPr>
    </p:titleStyle>
    <p:bodyStyle>
      <a:lvl1pPr marL="236484" indent="-236484" algn="l" defTabSz="315314" rtl="0" eaLnBrk="1" latinLnBrk="0" hangingPunct="1">
        <a:spcBef>
          <a:spcPct val="20000"/>
        </a:spcBef>
        <a:buFont typeface="Arial"/>
        <a:buChar char="•"/>
        <a:defRPr sz="2216" kern="1200">
          <a:solidFill>
            <a:schemeClr val="tx1"/>
          </a:solidFill>
          <a:latin typeface="+mn-lt"/>
          <a:ea typeface="+mn-ea"/>
          <a:cs typeface="+mn-cs"/>
        </a:defRPr>
      </a:lvl1pPr>
      <a:lvl2pPr marL="512390" indent="-197066" algn="l" defTabSz="315314" rtl="0" eaLnBrk="1" latinLnBrk="0" hangingPunct="1">
        <a:spcBef>
          <a:spcPct val="20000"/>
        </a:spcBef>
        <a:buFont typeface="Arial"/>
        <a:buChar char="–"/>
        <a:defRPr sz="1939" kern="1200">
          <a:solidFill>
            <a:schemeClr val="tx1"/>
          </a:solidFill>
          <a:latin typeface="+mn-lt"/>
          <a:ea typeface="+mn-ea"/>
          <a:cs typeface="+mn-cs"/>
        </a:defRPr>
      </a:lvl2pPr>
      <a:lvl3pPr marL="788276" indent="-157655" algn="l" defTabSz="315314" rtl="0" eaLnBrk="1" latinLnBrk="0" hangingPunct="1">
        <a:spcBef>
          <a:spcPct val="20000"/>
        </a:spcBef>
        <a:buFont typeface="Arial"/>
        <a:buChar char="•"/>
        <a:defRPr sz="1661" kern="1200">
          <a:solidFill>
            <a:schemeClr val="tx1"/>
          </a:solidFill>
          <a:latin typeface="+mn-lt"/>
          <a:ea typeface="+mn-ea"/>
          <a:cs typeface="+mn-cs"/>
        </a:defRPr>
      </a:lvl3pPr>
      <a:lvl4pPr marL="1103609" indent="-157655" algn="l" defTabSz="315314" rtl="0" eaLnBrk="1" latinLnBrk="0" hangingPunct="1">
        <a:spcBef>
          <a:spcPct val="20000"/>
        </a:spcBef>
        <a:buFont typeface="Arial"/>
        <a:buChar char="–"/>
        <a:defRPr sz="1385" kern="1200">
          <a:solidFill>
            <a:schemeClr val="tx1"/>
          </a:solidFill>
          <a:latin typeface="+mn-lt"/>
          <a:ea typeface="+mn-ea"/>
          <a:cs typeface="+mn-cs"/>
        </a:defRPr>
      </a:lvl4pPr>
      <a:lvl5pPr marL="1418929" indent="-157655" algn="l" defTabSz="315314" rtl="0" eaLnBrk="1" latinLnBrk="0" hangingPunct="1">
        <a:spcBef>
          <a:spcPct val="20000"/>
        </a:spcBef>
        <a:buFont typeface="Arial"/>
        <a:buChar char="»"/>
        <a:defRPr sz="1385" kern="1200">
          <a:solidFill>
            <a:schemeClr val="tx1"/>
          </a:solidFill>
          <a:latin typeface="+mn-lt"/>
          <a:ea typeface="+mn-ea"/>
          <a:cs typeface="+mn-cs"/>
        </a:defRPr>
      </a:lvl5pPr>
      <a:lvl6pPr marL="1734244" indent="-157655" algn="l" defTabSz="315314" rtl="0" eaLnBrk="1" latinLnBrk="0" hangingPunct="1">
        <a:spcBef>
          <a:spcPct val="20000"/>
        </a:spcBef>
        <a:buFont typeface="Arial"/>
        <a:buChar char="•"/>
        <a:defRPr sz="1385" kern="1200">
          <a:solidFill>
            <a:schemeClr val="tx1"/>
          </a:solidFill>
          <a:latin typeface="+mn-lt"/>
          <a:ea typeface="+mn-ea"/>
          <a:cs typeface="+mn-cs"/>
        </a:defRPr>
      </a:lvl6pPr>
      <a:lvl7pPr marL="2049560" indent="-157655" algn="l" defTabSz="315314" rtl="0" eaLnBrk="1" latinLnBrk="0" hangingPunct="1">
        <a:spcBef>
          <a:spcPct val="20000"/>
        </a:spcBef>
        <a:buFont typeface="Arial"/>
        <a:buChar char="•"/>
        <a:defRPr sz="1385" kern="1200">
          <a:solidFill>
            <a:schemeClr val="tx1"/>
          </a:solidFill>
          <a:latin typeface="+mn-lt"/>
          <a:ea typeface="+mn-ea"/>
          <a:cs typeface="+mn-cs"/>
        </a:defRPr>
      </a:lvl7pPr>
      <a:lvl8pPr marL="2364882" indent="-157655" algn="l" defTabSz="315314" rtl="0" eaLnBrk="1" latinLnBrk="0" hangingPunct="1">
        <a:spcBef>
          <a:spcPct val="20000"/>
        </a:spcBef>
        <a:buFont typeface="Arial"/>
        <a:buChar char="•"/>
        <a:defRPr sz="1385" kern="1200">
          <a:solidFill>
            <a:schemeClr val="tx1"/>
          </a:solidFill>
          <a:latin typeface="+mn-lt"/>
          <a:ea typeface="+mn-ea"/>
          <a:cs typeface="+mn-cs"/>
        </a:defRPr>
      </a:lvl8pPr>
      <a:lvl9pPr marL="2680197" indent="-157655" algn="l" defTabSz="315314" rtl="0" eaLnBrk="1" latinLnBrk="0" hangingPunct="1">
        <a:spcBef>
          <a:spcPct val="20000"/>
        </a:spcBef>
        <a:buFont typeface="Arial"/>
        <a:buChar char="•"/>
        <a:defRPr sz="1385" kern="1200">
          <a:solidFill>
            <a:schemeClr val="tx1"/>
          </a:solidFill>
          <a:latin typeface="+mn-lt"/>
          <a:ea typeface="+mn-ea"/>
          <a:cs typeface="+mn-cs"/>
        </a:defRPr>
      </a:lvl9pPr>
    </p:bodyStyle>
    <p:otherStyle>
      <a:defPPr>
        <a:defRPr lang="sv-SE"/>
      </a:defPPr>
      <a:lvl1pPr marL="0" algn="l" defTabSz="315314" rtl="0" eaLnBrk="1" latinLnBrk="0" hangingPunct="1">
        <a:defRPr sz="1247" kern="1200">
          <a:solidFill>
            <a:schemeClr val="tx1"/>
          </a:solidFill>
          <a:latin typeface="+mn-lt"/>
          <a:ea typeface="+mn-ea"/>
          <a:cs typeface="+mn-cs"/>
        </a:defRPr>
      </a:lvl1pPr>
      <a:lvl2pPr marL="315314" algn="l" defTabSz="315314" rtl="0" eaLnBrk="1" latinLnBrk="0" hangingPunct="1">
        <a:defRPr sz="1247" kern="1200">
          <a:solidFill>
            <a:schemeClr val="tx1"/>
          </a:solidFill>
          <a:latin typeface="+mn-lt"/>
          <a:ea typeface="+mn-ea"/>
          <a:cs typeface="+mn-cs"/>
        </a:defRPr>
      </a:lvl2pPr>
      <a:lvl3pPr marL="630630" algn="l" defTabSz="315314" rtl="0" eaLnBrk="1" latinLnBrk="0" hangingPunct="1">
        <a:defRPr sz="1247" kern="1200">
          <a:solidFill>
            <a:schemeClr val="tx1"/>
          </a:solidFill>
          <a:latin typeface="+mn-lt"/>
          <a:ea typeface="+mn-ea"/>
          <a:cs typeface="+mn-cs"/>
        </a:defRPr>
      </a:lvl3pPr>
      <a:lvl4pPr marL="945947" algn="l" defTabSz="315314" rtl="0" eaLnBrk="1" latinLnBrk="0" hangingPunct="1">
        <a:defRPr sz="1247" kern="1200">
          <a:solidFill>
            <a:schemeClr val="tx1"/>
          </a:solidFill>
          <a:latin typeface="+mn-lt"/>
          <a:ea typeface="+mn-ea"/>
          <a:cs typeface="+mn-cs"/>
        </a:defRPr>
      </a:lvl4pPr>
      <a:lvl5pPr marL="1261265" algn="l" defTabSz="315314" rtl="0" eaLnBrk="1" latinLnBrk="0" hangingPunct="1">
        <a:defRPr sz="1247" kern="1200">
          <a:solidFill>
            <a:schemeClr val="tx1"/>
          </a:solidFill>
          <a:latin typeface="+mn-lt"/>
          <a:ea typeface="+mn-ea"/>
          <a:cs typeface="+mn-cs"/>
        </a:defRPr>
      </a:lvl5pPr>
      <a:lvl6pPr marL="1576588" algn="l" defTabSz="315314" rtl="0" eaLnBrk="1" latinLnBrk="0" hangingPunct="1">
        <a:defRPr sz="1247" kern="1200">
          <a:solidFill>
            <a:schemeClr val="tx1"/>
          </a:solidFill>
          <a:latin typeface="+mn-lt"/>
          <a:ea typeface="+mn-ea"/>
          <a:cs typeface="+mn-cs"/>
        </a:defRPr>
      </a:lvl6pPr>
      <a:lvl7pPr marL="1891904" algn="l" defTabSz="315314" rtl="0" eaLnBrk="1" latinLnBrk="0" hangingPunct="1">
        <a:defRPr sz="1247" kern="1200">
          <a:solidFill>
            <a:schemeClr val="tx1"/>
          </a:solidFill>
          <a:latin typeface="+mn-lt"/>
          <a:ea typeface="+mn-ea"/>
          <a:cs typeface="+mn-cs"/>
        </a:defRPr>
      </a:lvl7pPr>
      <a:lvl8pPr marL="2207225" algn="l" defTabSz="315314" rtl="0" eaLnBrk="1" latinLnBrk="0" hangingPunct="1">
        <a:defRPr sz="1247" kern="1200">
          <a:solidFill>
            <a:schemeClr val="tx1"/>
          </a:solidFill>
          <a:latin typeface="+mn-lt"/>
          <a:ea typeface="+mn-ea"/>
          <a:cs typeface="+mn-cs"/>
        </a:defRPr>
      </a:lvl8pPr>
      <a:lvl9pPr marL="2522543" algn="l" defTabSz="315314" rtl="0" eaLnBrk="1" latinLnBrk="0" hangingPunct="1">
        <a:defRPr sz="12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2CE98-D5A2-0648-AD18-116338EADBE6}"/>
              </a:ext>
            </a:extLst>
          </p:cNvPr>
          <p:cNvSpPr>
            <a:spLocks noGrp="1"/>
          </p:cNvSpPr>
          <p:nvPr>
            <p:ph type="ctrTitle"/>
          </p:nvPr>
        </p:nvSpPr>
        <p:spPr/>
        <p:txBody>
          <a:bodyPr>
            <a:normAutofit fontScale="90000"/>
          </a:bodyPr>
          <a:lstStyle/>
          <a:p>
            <a:pPr algn="ctr" defTabSz="315314"/>
            <a:r>
              <a:rPr lang="en-GB" sz="4000" b="1" dirty="0">
                <a:solidFill>
                  <a:srgbClr val="FFFFFF"/>
                </a:solidFill>
              </a:rPr>
              <a:t>Lessons Learned from the Ion Source and LEBT Testing and Commissioning</a:t>
            </a:r>
            <a:br>
              <a:rPr lang="en-GB" sz="4000" b="1" dirty="0">
                <a:solidFill>
                  <a:srgbClr val="FFFFFF"/>
                </a:solidFill>
              </a:rPr>
            </a:br>
            <a:r>
              <a:rPr lang="en-GB" sz="4000" b="1" dirty="0">
                <a:solidFill>
                  <a:srgbClr val="FFFFFF"/>
                </a:solidFill>
              </a:rPr>
              <a:t>- Summary - </a:t>
            </a:r>
            <a:endParaRPr lang="sv-SE" dirty="0"/>
          </a:p>
        </p:txBody>
      </p:sp>
      <p:sp>
        <p:nvSpPr>
          <p:cNvPr id="3" name="Subtitle 2">
            <a:extLst>
              <a:ext uri="{FF2B5EF4-FFF2-40B4-BE49-F238E27FC236}">
                <a16:creationId xmlns:a16="http://schemas.microsoft.com/office/drawing/2014/main" id="{6547BB3A-0D99-9D43-ADAF-EC7E12B7F5FA}"/>
              </a:ext>
            </a:extLst>
          </p:cNvPr>
          <p:cNvSpPr>
            <a:spLocks noGrp="1"/>
          </p:cNvSpPr>
          <p:nvPr>
            <p:ph type="subTitle" idx="1"/>
          </p:nvPr>
        </p:nvSpPr>
        <p:spPr/>
        <p:txBody>
          <a:bodyPr>
            <a:normAutofit/>
          </a:bodyPr>
          <a:lstStyle/>
          <a:p>
            <a:pPr defTabSz="315314"/>
            <a:endParaRPr lang="en-GB" sz="2400" b="1" dirty="0">
              <a:solidFill>
                <a:prstClr val="white"/>
              </a:solidFill>
            </a:endParaRPr>
          </a:p>
          <a:p>
            <a:pPr defTabSz="315314"/>
            <a:r>
              <a:rPr lang="en-GB" sz="1800" dirty="0">
                <a:solidFill>
                  <a:srgbClr val="FFFFFF"/>
                </a:solidFill>
              </a:rPr>
              <a:t>Ciprian Plostinar </a:t>
            </a:r>
          </a:p>
          <a:p>
            <a:pPr defTabSz="315314"/>
            <a:r>
              <a:rPr lang="en-GB" sz="1800" dirty="0">
                <a:solidFill>
                  <a:srgbClr val="FFFFFF"/>
                </a:solidFill>
              </a:rPr>
              <a:t>AD-ICS Testing and Commissioning Manager</a:t>
            </a:r>
            <a:endParaRPr lang="en-GB" sz="1400" dirty="0">
              <a:solidFill>
                <a:prstClr val="white"/>
              </a:solidFill>
            </a:endParaRPr>
          </a:p>
          <a:p>
            <a:pPr defTabSz="315314"/>
            <a:r>
              <a:rPr lang="en-GB" sz="1400" dirty="0">
                <a:solidFill>
                  <a:srgbClr val="FFFFFF"/>
                </a:solidFill>
              </a:rPr>
              <a:t>European Spallation Source ERIC</a:t>
            </a:r>
          </a:p>
        </p:txBody>
      </p:sp>
    </p:spTree>
    <p:extLst>
      <p:ext uri="{BB962C8B-B14F-4D97-AF65-F5344CB8AC3E}">
        <p14:creationId xmlns:p14="http://schemas.microsoft.com/office/powerpoint/2010/main" val="3263847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4BB5-7157-6842-B33C-3092B4082842}"/>
              </a:ext>
            </a:extLst>
          </p:cNvPr>
          <p:cNvSpPr>
            <a:spLocks noGrp="1"/>
          </p:cNvSpPr>
          <p:nvPr>
            <p:ph type="title"/>
          </p:nvPr>
        </p:nvSpPr>
        <p:spPr/>
        <p:txBody>
          <a:bodyPr/>
          <a:lstStyle/>
          <a:p>
            <a:r>
              <a:rPr lang="en-GB" dirty="0"/>
              <a:t>BI: Diagnostics Deployment - Elena </a:t>
            </a:r>
            <a:r>
              <a:rPr lang="en-GB" dirty="0" err="1"/>
              <a:t>Donegani</a:t>
            </a:r>
            <a:r>
              <a:rPr lang="en-GB" dirty="0"/>
              <a:t> </a:t>
            </a:r>
          </a:p>
        </p:txBody>
      </p:sp>
      <p:sp>
        <p:nvSpPr>
          <p:cNvPr id="3" name="Content Placeholder 2">
            <a:extLst>
              <a:ext uri="{FF2B5EF4-FFF2-40B4-BE49-F238E27FC236}">
                <a16:creationId xmlns:a16="http://schemas.microsoft.com/office/drawing/2014/main" id="{3B992262-D135-2048-93E2-A2677CE1D8F4}"/>
              </a:ext>
            </a:extLst>
          </p:cNvPr>
          <p:cNvSpPr>
            <a:spLocks noGrp="1"/>
          </p:cNvSpPr>
          <p:nvPr>
            <p:ph idx="1"/>
          </p:nvPr>
        </p:nvSpPr>
        <p:spPr/>
        <p:txBody>
          <a:bodyPr/>
          <a:lstStyle/>
          <a:p>
            <a:r>
              <a:rPr lang="en-GB" dirty="0"/>
              <a:t>The way BI currently split the systems mean they have no redundant system leads. This is again a manpower issue.</a:t>
            </a:r>
          </a:p>
          <a:p>
            <a:r>
              <a:rPr lang="en-GB" dirty="0"/>
              <a:t>We lack a machine overview, we have multiple sources of the machine current status. We need a “status screen.”</a:t>
            </a:r>
          </a:p>
          <a:p>
            <a:r>
              <a:rPr lang="en-GB" dirty="0"/>
              <a:t>A better (more pragmatic) workflow for the OPI development is needed. </a:t>
            </a:r>
          </a:p>
          <a:p>
            <a:r>
              <a:rPr lang="en-GB" dirty="0"/>
              <a:t>Systems replica needed, and assets traceability (Infra has cables, but what is the status?). </a:t>
            </a:r>
          </a:p>
          <a:p>
            <a:r>
              <a:rPr lang="en-GB" dirty="0"/>
              <a:t>In terms of documentation, user manuals, rack cabling documents and device status &amp; history should be documented better.</a:t>
            </a:r>
          </a:p>
        </p:txBody>
      </p:sp>
      <p:sp>
        <p:nvSpPr>
          <p:cNvPr id="4" name="Slide Number Placeholder 3">
            <a:extLst>
              <a:ext uri="{FF2B5EF4-FFF2-40B4-BE49-F238E27FC236}">
                <a16:creationId xmlns:a16="http://schemas.microsoft.com/office/drawing/2014/main" id="{DAE7942C-657D-2D4F-93D0-403A8E0F4128}"/>
              </a:ext>
            </a:extLst>
          </p:cNvPr>
          <p:cNvSpPr>
            <a:spLocks noGrp="1"/>
          </p:cNvSpPr>
          <p:nvPr>
            <p:ph type="sldNum" sz="quarter" idx="12"/>
          </p:nvPr>
        </p:nvSpPr>
        <p:spPr/>
        <p:txBody>
          <a:bodyPr/>
          <a:lstStyle/>
          <a:p>
            <a:fld id="{551115BC-487E-4422-894C-CB7CD3E79223}" type="slidenum">
              <a:rPr lang="en-GB" smtClean="0"/>
              <a:pPr/>
              <a:t>10</a:t>
            </a:fld>
            <a:endParaRPr lang="en-GB"/>
          </a:p>
        </p:txBody>
      </p:sp>
      <p:sp>
        <p:nvSpPr>
          <p:cNvPr id="5" name="Text Placeholder 4">
            <a:extLst>
              <a:ext uri="{FF2B5EF4-FFF2-40B4-BE49-F238E27FC236}">
                <a16:creationId xmlns:a16="http://schemas.microsoft.com/office/drawing/2014/main" id="{2439AE1C-C25E-2944-813E-70DB788A5073}"/>
              </a:ext>
            </a:extLst>
          </p:cNvPr>
          <p:cNvSpPr>
            <a:spLocks noGrp="1"/>
          </p:cNvSpPr>
          <p:nvPr>
            <p:ph type="body" sz="quarter" idx="13"/>
          </p:nvPr>
        </p:nvSpPr>
        <p:spPr/>
        <p:txBody>
          <a:bodyPr/>
          <a:lstStyle/>
          <a:p>
            <a:r>
              <a:rPr lang="en-GB" dirty="0"/>
              <a:t>Findings</a:t>
            </a:r>
          </a:p>
        </p:txBody>
      </p:sp>
    </p:spTree>
    <p:extLst>
      <p:ext uri="{BB962C8B-B14F-4D97-AF65-F5344CB8AC3E}">
        <p14:creationId xmlns:p14="http://schemas.microsoft.com/office/powerpoint/2010/main" val="648459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p:txBody>
          <a:bodyPr/>
          <a:lstStyle/>
          <a:p>
            <a:r>
              <a:rPr lang="en-GB" dirty="0"/>
              <a:t>BI: Diagnostics Deployment - Elena </a:t>
            </a:r>
            <a:r>
              <a:rPr lang="en-GB" dirty="0" err="1"/>
              <a:t>Donegani</a:t>
            </a:r>
            <a:r>
              <a:rPr lang="en-GB" dirty="0"/>
              <a:t> </a:t>
            </a:r>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9600" y="1484784"/>
            <a:ext cx="5342384" cy="3384376"/>
          </a:xfrm>
        </p:spPr>
        <p:txBody>
          <a:bodyPr/>
          <a:lstStyle/>
          <a:p>
            <a:r>
              <a:rPr lang="en-GB" dirty="0"/>
              <a:t>Preparation and Execution</a:t>
            </a:r>
          </a:p>
          <a:p>
            <a:pPr lvl="1"/>
            <a:r>
              <a:rPr lang="en-GB" dirty="0"/>
              <a:t>Cable routing</a:t>
            </a:r>
          </a:p>
          <a:p>
            <a:pPr lvl="1"/>
            <a:r>
              <a:rPr lang="en-GB" dirty="0">
                <a:solidFill>
                  <a:srgbClr val="FF0000"/>
                </a:solidFill>
              </a:rPr>
              <a:t>Cable termination</a:t>
            </a:r>
          </a:p>
          <a:p>
            <a:pPr lvl="1"/>
            <a:r>
              <a:rPr lang="en-GB" dirty="0"/>
              <a:t>Assembly verification </a:t>
            </a:r>
          </a:p>
          <a:p>
            <a:pPr lvl="1"/>
            <a:r>
              <a:rPr lang="en-GB" dirty="0"/>
              <a:t>Rack population</a:t>
            </a:r>
          </a:p>
          <a:p>
            <a:pPr lvl="1"/>
            <a:r>
              <a:rPr lang="en-GB" dirty="0"/>
              <a:t>Collision avoidance</a:t>
            </a:r>
          </a:p>
          <a:p>
            <a:pPr lvl="1"/>
            <a:r>
              <a:rPr lang="en-GB" dirty="0"/>
              <a:t>Verification w/o beam</a:t>
            </a:r>
          </a:p>
          <a:p>
            <a:pPr lvl="1"/>
            <a:r>
              <a:rPr lang="en-GB" dirty="0"/>
              <a:t>Operational limits</a:t>
            </a:r>
          </a:p>
          <a:p>
            <a:pPr lvl="1"/>
            <a:r>
              <a:rPr lang="en-GB" dirty="0"/>
              <a:t>Verification with beam</a:t>
            </a:r>
          </a:p>
          <a:p>
            <a:endParaRPr lang="en-GB" dirty="0"/>
          </a:p>
          <a:p>
            <a:endParaRPr lang="en-GB"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11</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p:txBody>
          <a:bodyPr/>
          <a:lstStyle/>
          <a:p>
            <a:r>
              <a:rPr lang="en-GB" dirty="0"/>
              <a:t>Findings</a:t>
            </a:r>
          </a:p>
        </p:txBody>
      </p:sp>
      <p:sp>
        <p:nvSpPr>
          <p:cNvPr id="6" name="Content Placeholder 2">
            <a:extLst>
              <a:ext uri="{FF2B5EF4-FFF2-40B4-BE49-F238E27FC236}">
                <a16:creationId xmlns:a16="http://schemas.microsoft.com/office/drawing/2014/main" id="{66152496-C9CD-C342-98F3-9A498DF1227E}"/>
              </a:ext>
            </a:extLst>
          </p:cNvPr>
          <p:cNvSpPr txBox="1">
            <a:spLocks/>
          </p:cNvSpPr>
          <p:nvPr/>
        </p:nvSpPr>
        <p:spPr>
          <a:xfrm>
            <a:off x="6270576" y="1484784"/>
            <a:ext cx="5514056" cy="4641382"/>
          </a:xfrm>
          <a:prstGeom prst="rect">
            <a:avLst/>
          </a:prstGeom>
        </p:spPr>
        <p:txBody>
          <a:bodyPr vert="horz" lIns="90000" tIns="45720" rIns="91440" bIns="45720" rtlCol="0">
            <a:noAutofit/>
          </a:bodyPr>
          <a:lstStyle>
            <a:lvl1pPr marL="342900" indent="-342900"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a:t>Interfaces</a:t>
            </a:r>
          </a:p>
          <a:p>
            <a:pPr lvl="1"/>
            <a:r>
              <a:rPr lang="en-GB" dirty="0">
                <a:solidFill>
                  <a:srgbClr val="FF0000"/>
                </a:solidFill>
              </a:rPr>
              <a:t>OPIs not approved</a:t>
            </a:r>
          </a:p>
          <a:p>
            <a:pPr lvl="1"/>
            <a:r>
              <a:rPr lang="en-GB" dirty="0">
                <a:solidFill>
                  <a:srgbClr val="FF0000"/>
                </a:solidFill>
              </a:rPr>
              <a:t>OPI workflow needs improvement </a:t>
            </a:r>
          </a:p>
          <a:p>
            <a:pPr lvl="1"/>
            <a:r>
              <a:rPr lang="en-GB" dirty="0"/>
              <a:t>Meeting structure and time can be optimised.</a:t>
            </a:r>
          </a:p>
          <a:p>
            <a:pPr lvl="1"/>
            <a:r>
              <a:rPr lang="en-GB" dirty="0">
                <a:solidFill>
                  <a:srgbClr val="FF0000"/>
                </a:solidFill>
              </a:rPr>
              <a:t>No alarms</a:t>
            </a:r>
          </a:p>
          <a:p>
            <a:pPr lvl="1"/>
            <a:r>
              <a:rPr lang="en-GB" dirty="0">
                <a:solidFill>
                  <a:srgbClr val="FF0000"/>
                </a:solidFill>
              </a:rPr>
              <a:t>Interlocks not optimal</a:t>
            </a:r>
          </a:p>
          <a:p>
            <a:pPr lvl="1"/>
            <a:r>
              <a:rPr lang="en-GB" dirty="0"/>
              <a:t>Preliminary ESS Logbook</a:t>
            </a:r>
          </a:p>
          <a:p>
            <a:pPr lvl="1"/>
            <a:r>
              <a:rPr lang="en-GB" dirty="0"/>
              <a:t>Timestamps</a:t>
            </a:r>
          </a:p>
          <a:p>
            <a:pPr lvl="1"/>
            <a:r>
              <a:rPr lang="en-GB" dirty="0"/>
              <a:t>PVs saved manually</a:t>
            </a:r>
          </a:p>
          <a:p>
            <a:pPr lvl="1"/>
            <a:r>
              <a:rPr lang="en-GB" dirty="0"/>
              <a:t>No triggers after EMC</a:t>
            </a:r>
          </a:p>
          <a:p>
            <a:endParaRPr lang="en-GB" dirty="0"/>
          </a:p>
          <a:p>
            <a:endParaRPr lang="en-GB" dirty="0"/>
          </a:p>
          <a:p>
            <a:endParaRPr lang="en-GB" dirty="0"/>
          </a:p>
        </p:txBody>
      </p:sp>
    </p:spTree>
    <p:extLst>
      <p:ext uri="{BB962C8B-B14F-4D97-AF65-F5344CB8AC3E}">
        <p14:creationId xmlns:p14="http://schemas.microsoft.com/office/powerpoint/2010/main" val="163667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p:txBody>
          <a:bodyPr/>
          <a:lstStyle/>
          <a:p>
            <a:r>
              <a:rPr lang="en-GB" dirty="0"/>
              <a:t>BI: Diagnostics Deployment - Elena </a:t>
            </a:r>
            <a:r>
              <a:rPr lang="en-GB" dirty="0" err="1"/>
              <a:t>Donegani</a:t>
            </a:r>
            <a:r>
              <a:rPr lang="en-GB" dirty="0"/>
              <a:t> </a:t>
            </a:r>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9600" y="1451914"/>
            <a:ext cx="5270376" cy="4641382"/>
          </a:xfrm>
        </p:spPr>
        <p:txBody>
          <a:bodyPr/>
          <a:lstStyle/>
          <a:p>
            <a:r>
              <a:rPr lang="en-GB" sz="2000" dirty="0"/>
              <a:t>Planning and Coordination</a:t>
            </a:r>
          </a:p>
          <a:p>
            <a:pPr lvl="1"/>
            <a:r>
              <a:rPr lang="en-GB" sz="1600" dirty="0"/>
              <a:t>System relocations</a:t>
            </a:r>
          </a:p>
          <a:p>
            <a:pPr lvl="1"/>
            <a:r>
              <a:rPr lang="en-GB" sz="1600" dirty="0">
                <a:solidFill>
                  <a:srgbClr val="FF0000"/>
                </a:solidFill>
              </a:rPr>
              <a:t>Underestimated EMC</a:t>
            </a:r>
          </a:p>
          <a:p>
            <a:pPr lvl="1"/>
            <a:r>
              <a:rPr lang="en-GB" sz="1600" dirty="0">
                <a:solidFill>
                  <a:srgbClr val="FF0000"/>
                </a:solidFill>
              </a:rPr>
              <a:t>Lost beam time</a:t>
            </a:r>
          </a:p>
          <a:p>
            <a:pPr lvl="1"/>
            <a:r>
              <a:rPr lang="en-GB" sz="1600" dirty="0"/>
              <a:t>System handover needs improvement and no papers</a:t>
            </a:r>
          </a:p>
          <a:p>
            <a:pPr lvl="1"/>
            <a:r>
              <a:rPr lang="en-GB" sz="1600" dirty="0">
                <a:solidFill>
                  <a:srgbClr val="FF0000"/>
                </a:solidFill>
              </a:rPr>
              <a:t>Machine status overview</a:t>
            </a:r>
          </a:p>
          <a:p>
            <a:pPr lvl="1"/>
            <a:r>
              <a:rPr lang="en-GB" sz="1600" dirty="0"/>
              <a:t>Public webpages (</a:t>
            </a:r>
            <a:r>
              <a:rPr lang="en-GB" sz="1600" dirty="0" err="1"/>
              <a:t>webpv</a:t>
            </a:r>
            <a:r>
              <a:rPr lang="en-GB" sz="1600" dirty="0"/>
              <a:t>, etc.)</a:t>
            </a:r>
          </a:p>
          <a:p>
            <a:pPr lvl="1"/>
            <a:r>
              <a:rPr lang="en-GB" sz="1600" dirty="0">
                <a:solidFill>
                  <a:srgbClr val="FF0000"/>
                </a:solidFill>
              </a:rPr>
              <a:t>Communication with LCR and morning meeting</a:t>
            </a:r>
          </a:p>
          <a:p>
            <a:pPr lvl="1"/>
            <a:r>
              <a:rPr lang="en-GB" sz="1600" dirty="0">
                <a:solidFill>
                  <a:srgbClr val="FF0000"/>
                </a:solidFill>
              </a:rPr>
              <a:t>Priorities</a:t>
            </a:r>
          </a:p>
          <a:p>
            <a:pPr lvl="1"/>
            <a:r>
              <a:rPr lang="en-GB" sz="1600" dirty="0">
                <a:solidFill>
                  <a:srgbClr val="FF0000"/>
                </a:solidFill>
              </a:rPr>
              <a:t>No spare time for surprises</a:t>
            </a:r>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12</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p:txBody>
          <a:bodyPr/>
          <a:lstStyle/>
          <a:p>
            <a:r>
              <a:rPr lang="en-GB" dirty="0"/>
              <a:t>Findings</a:t>
            </a:r>
          </a:p>
        </p:txBody>
      </p:sp>
      <p:sp>
        <p:nvSpPr>
          <p:cNvPr id="6" name="Content Placeholder 2">
            <a:extLst>
              <a:ext uri="{FF2B5EF4-FFF2-40B4-BE49-F238E27FC236}">
                <a16:creationId xmlns:a16="http://schemas.microsoft.com/office/drawing/2014/main" id="{B029A663-D5A2-4B4C-8561-D6C79E2C792F}"/>
              </a:ext>
            </a:extLst>
          </p:cNvPr>
          <p:cNvSpPr txBox="1">
            <a:spLocks/>
          </p:cNvSpPr>
          <p:nvPr/>
        </p:nvSpPr>
        <p:spPr>
          <a:xfrm>
            <a:off x="5650160" y="1451913"/>
            <a:ext cx="6278488" cy="5366547"/>
          </a:xfrm>
          <a:prstGeom prst="rect">
            <a:avLst/>
          </a:prstGeom>
        </p:spPr>
        <p:txBody>
          <a:bodyPr vert="horz" lIns="90000" tIns="45720" rIns="91440" bIns="45720" rtlCol="0">
            <a:noAutofit/>
          </a:bodyPr>
          <a:lstStyle>
            <a:lvl1pPr marL="342900" indent="-342900"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2000" dirty="0"/>
              <a:t>Administration</a:t>
            </a:r>
          </a:p>
          <a:p>
            <a:pPr lvl="1"/>
            <a:r>
              <a:rPr lang="en-GB" sz="1600" dirty="0">
                <a:solidFill>
                  <a:srgbClr val="FF0000"/>
                </a:solidFill>
              </a:rPr>
              <a:t>No device history (what is the usage integrated time?)</a:t>
            </a:r>
          </a:p>
          <a:p>
            <a:pPr lvl="1"/>
            <a:r>
              <a:rPr lang="en-GB" sz="1600" dirty="0">
                <a:solidFill>
                  <a:srgbClr val="FF0000"/>
                </a:solidFill>
              </a:rPr>
              <a:t>Archiver</a:t>
            </a:r>
          </a:p>
          <a:p>
            <a:pPr lvl="1"/>
            <a:r>
              <a:rPr lang="en-GB" sz="1600" dirty="0"/>
              <a:t>No spares</a:t>
            </a:r>
          </a:p>
          <a:p>
            <a:pPr lvl="1"/>
            <a:r>
              <a:rPr lang="en-GB" sz="1600" dirty="0">
                <a:solidFill>
                  <a:srgbClr val="FF0000"/>
                </a:solidFill>
              </a:rPr>
              <a:t>Documentation</a:t>
            </a:r>
          </a:p>
          <a:p>
            <a:pPr lvl="1"/>
            <a:r>
              <a:rPr lang="en-GB" sz="1600" dirty="0"/>
              <a:t>No user manuals</a:t>
            </a:r>
          </a:p>
          <a:p>
            <a:pPr lvl="1"/>
            <a:r>
              <a:rPr lang="en-GB" sz="1600" dirty="0">
                <a:solidFill>
                  <a:srgbClr val="FF0000"/>
                </a:solidFill>
              </a:rPr>
              <a:t>Database</a:t>
            </a:r>
          </a:p>
          <a:p>
            <a:pPr lvl="1"/>
            <a:r>
              <a:rPr lang="en-GB" sz="1600" dirty="0"/>
              <a:t>Catania legacy</a:t>
            </a:r>
          </a:p>
          <a:p>
            <a:pPr lvl="1"/>
            <a:r>
              <a:rPr lang="en-GB" sz="1600" dirty="0">
                <a:solidFill>
                  <a:srgbClr val="FF0000"/>
                </a:solidFill>
              </a:rPr>
              <a:t>No asset traceability</a:t>
            </a:r>
          </a:p>
          <a:p>
            <a:r>
              <a:rPr lang="en-GB" sz="2000" dirty="0"/>
              <a:t>Organisational </a:t>
            </a:r>
          </a:p>
          <a:p>
            <a:pPr lvl="1"/>
            <a:r>
              <a:rPr lang="en-GB" sz="1600" dirty="0">
                <a:solidFill>
                  <a:srgbClr val="FF0000"/>
                </a:solidFill>
              </a:rPr>
              <a:t>No automated tests</a:t>
            </a:r>
          </a:p>
          <a:p>
            <a:pPr lvl="1"/>
            <a:r>
              <a:rPr lang="en-GB" sz="1600" dirty="0"/>
              <a:t>No remote power monitoring</a:t>
            </a:r>
          </a:p>
          <a:p>
            <a:pPr lvl="1"/>
            <a:r>
              <a:rPr lang="en-GB" sz="1600" dirty="0"/>
              <a:t>Limited remote access</a:t>
            </a:r>
          </a:p>
          <a:p>
            <a:pPr lvl="1"/>
            <a:r>
              <a:rPr lang="en-GB" sz="1600" dirty="0"/>
              <a:t>Restart after power cut</a:t>
            </a:r>
          </a:p>
          <a:p>
            <a:pPr lvl="1"/>
            <a:r>
              <a:rPr lang="en-GB" sz="1600" dirty="0"/>
              <a:t>No list of safe/default parameters</a:t>
            </a:r>
          </a:p>
          <a:p>
            <a:pPr lvl="1"/>
            <a:r>
              <a:rPr lang="en-GB" sz="1600" dirty="0"/>
              <a:t>Technicians availability</a:t>
            </a:r>
          </a:p>
          <a:p>
            <a:pPr lvl="1"/>
            <a:r>
              <a:rPr lang="en-GB" sz="1600" dirty="0">
                <a:solidFill>
                  <a:srgbClr val="FF0000"/>
                </a:solidFill>
              </a:rPr>
              <a:t>No redundant system leads</a:t>
            </a:r>
          </a:p>
          <a:p>
            <a:pPr lvl="1"/>
            <a:r>
              <a:rPr lang="en-GB" sz="1600" dirty="0">
                <a:solidFill>
                  <a:srgbClr val="FF0000"/>
                </a:solidFill>
              </a:rPr>
              <a:t>No system replica in the lab, no LCR replica.</a:t>
            </a:r>
          </a:p>
        </p:txBody>
      </p:sp>
    </p:spTree>
    <p:extLst>
      <p:ext uri="{BB962C8B-B14F-4D97-AF65-F5344CB8AC3E}">
        <p14:creationId xmlns:p14="http://schemas.microsoft.com/office/powerpoint/2010/main" val="396378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4BB5-7157-6842-B33C-3092B4082842}"/>
              </a:ext>
            </a:extLst>
          </p:cNvPr>
          <p:cNvSpPr>
            <a:spLocks noGrp="1"/>
          </p:cNvSpPr>
          <p:nvPr>
            <p:ph type="title"/>
          </p:nvPr>
        </p:nvSpPr>
        <p:spPr/>
        <p:txBody>
          <a:bodyPr/>
          <a:lstStyle/>
          <a:p>
            <a:r>
              <a:rPr lang="en-GB" dirty="0"/>
              <a:t>BI: Diagnostics Deployment - Elena </a:t>
            </a:r>
            <a:r>
              <a:rPr lang="en-GB" dirty="0" err="1"/>
              <a:t>Donegani</a:t>
            </a:r>
            <a:r>
              <a:rPr lang="en-GB" dirty="0"/>
              <a:t> </a:t>
            </a:r>
          </a:p>
        </p:txBody>
      </p:sp>
      <p:sp>
        <p:nvSpPr>
          <p:cNvPr id="3" name="Content Placeholder 2">
            <a:extLst>
              <a:ext uri="{FF2B5EF4-FFF2-40B4-BE49-F238E27FC236}">
                <a16:creationId xmlns:a16="http://schemas.microsoft.com/office/drawing/2014/main" id="{3B992262-D135-2048-93E2-A2677CE1D8F4}"/>
              </a:ext>
            </a:extLst>
          </p:cNvPr>
          <p:cNvSpPr>
            <a:spLocks noGrp="1"/>
          </p:cNvSpPr>
          <p:nvPr>
            <p:ph idx="1"/>
          </p:nvPr>
        </p:nvSpPr>
        <p:spPr/>
        <p:txBody>
          <a:bodyPr/>
          <a:lstStyle/>
          <a:p>
            <a:r>
              <a:rPr lang="en-GB" dirty="0"/>
              <a:t>Lack of spares</a:t>
            </a:r>
          </a:p>
          <a:p>
            <a:r>
              <a:rPr lang="en-GB" dirty="0"/>
              <a:t>Documentation, user manuals, etc. needs to be improved.</a:t>
            </a:r>
          </a:p>
          <a:p>
            <a:r>
              <a:rPr lang="en-GB" dirty="0"/>
              <a:t>More testing time is needed to verify systems prior to commissioning </a:t>
            </a:r>
          </a:p>
          <a:p>
            <a:r>
              <a:rPr lang="en-GB" dirty="0"/>
              <a:t>System replica in the lab is essential for debugging, upgrades, etc. to avoid interference with the CR activities. </a:t>
            </a:r>
          </a:p>
          <a:p>
            <a:r>
              <a:rPr lang="en-GB" dirty="0"/>
              <a:t>Asset traceability is critical as we increase the number of devices. Is EAM suitable? Is it widely adopted by all stakeholders?</a:t>
            </a:r>
          </a:p>
          <a:p>
            <a:r>
              <a:rPr lang="en-GB" dirty="0"/>
              <a:t>OPI workflow has to be improved.</a:t>
            </a:r>
          </a:p>
          <a:p>
            <a:r>
              <a:rPr lang="en-GB" dirty="0"/>
              <a:t>High-level overview with the status of each device is needed. One unique source of information would simplify the work. Currently we use many communication channels which are hard to follow: Jira, Confluence, Logbook, Slack, Email, Chess, etc. </a:t>
            </a:r>
          </a:p>
          <a:p>
            <a:r>
              <a:rPr lang="en-GB" dirty="0"/>
              <a:t>The meeting structure and time should be optimised to suit all stakeholders.</a:t>
            </a:r>
          </a:p>
          <a:p>
            <a:endParaRPr lang="en-GB" dirty="0"/>
          </a:p>
          <a:p>
            <a:endParaRPr lang="en-GB" dirty="0"/>
          </a:p>
        </p:txBody>
      </p:sp>
      <p:sp>
        <p:nvSpPr>
          <p:cNvPr id="4" name="Slide Number Placeholder 3">
            <a:extLst>
              <a:ext uri="{FF2B5EF4-FFF2-40B4-BE49-F238E27FC236}">
                <a16:creationId xmlns:a16="http://schemas.microsoft.com/office/drawing/2014/main" id="{DAE7942C-657D-2D4F-93D0-403A8E0F4128}"/>
              </a:ext>
            </a:extLst>
          </p:cNvPr>
          <p:cNvSpPr>
            <a:spLocks noGrp="1"/>
          </p:cNvSpPr>
          <p:nvPr>
            <p:ph type="sldNum" sz="quarter" idx="12"/>
          </p:nvPr>
        </p:nvSpPr>
        <p:spPr/>
        <p:txBody>
          <a:bodyPr/>
          <a:lstStyle/>
          <a:p>
            <a:fld id="{551115BC-487E-4422-894C-CB7CD3E79223}" type="slidenum">
              <a:rPr lang="en-GB" smtClean="0"/>
              <a:pPr/>
              <a:t>13</a:t>
            </a:fld>
            <a:endParaRPr lang="en-GB"/>
          </a:p>
        </p:txBody>
      </p:sp>
      <p:sp>
        <p:nvSpPr>
          <p:cNvPr id="5" name="Text Placeholder 4">
            <a:extLst>
              <a:ext uri="{FF2B5EF4-FFF2-40B4-BE49-F238E27FC236}">
                <a16:creationId xmlns:a16="http://schemas.microsoft.com/office/drawing/2014/main" id="{2439AE1C-C25E-2944-813E-70DB788A5073}"/>
              </a:ext>
            </a:extLst>
          </p:cNvPr>
          <p:cNvSpPr>
            <a:spLocks noGrp="1"/>
          </p:cNvSpPr>
          <p:nvPr>
            <p:ph type="body" sz="quarter" idx="13"/>
          </p:nvPr>
        </p:nvSpPr>
        <p:spPr/>
        <p:txBody>
          <a:bodyPr/>
          <a:lstStyle/>
          <a:p>
            <a:r>
              <a:rPr lang="en-GB" dirty="0"/>
              <a:t>Generic Lessons </a:t>
            </a:r>
          </a:p>
        </p:txBody>
      </p:sp>
    </p:spTree>
    <p:extLst>
      <p:ext uri="{BB962C8B-B14F-4D97-AF65-F5344CB8AC3E}">
        <p14:creationId xmlns:p14="http://schemas.microsoft.com/office/powerpoint/2010/main" val="69663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p:txBody>
          <a:bodyPr/>
          <a:lstStyle/>
          <a:p>
            <a:r>
              <a:rPr lang="en-US" dirty="0"/>
              <a:t>Control System Integration – Saeed </a:t>
            </a:r>
            <a:r>
              <a:rPr lang="en-US" dirty="0" err="1"/>
              <a:t>Haghtalab</a:t>
            </a:r>
            <a:endParaRPr lang="sv-SE"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9600" y="1484784"/>
            <a:ext cx="10972800" cy="5077001"/>
          </a:xfrm>
        </p:spPr>
        <p:txBody>
          <a:bodyPr/>
          <a:lstStyle/>
          <a:p>
            <a:pPr marL="285750" indent="-285750">
              <a:spcBef>
                <a:spcPts val="0"/>
              </a:spcBef>
            </a:pPr>
            <a:r>
              <a:rPr lang="en-US" sz="2000" dirty="0"/>
              <a:t>Structure, processes and standards were not fully defined since the beginning.</a:t>
            </a:r>
          </a:p>
          <a:p>
            <a:pPr marL="285750" indent="-285750">
              <a:spcBef>
                <a:spcPts val="0"/>
              </a:spcBef>
            </a:pPr>
            <a:r>
              <a:rPr lang="en-US" sz="2000" dirty="0"/>
              <a:t>FAT and SAT were not fully conducted and documented.</a:t>
            </a:r>
          </a:p>
          <a:p>
            <a:pPr marL="285750" indent="-285750">
              <a:spcBef>
                <a:spcPts val="0"/>
              </a:spcBef>
            </a:pPr>
            <a:r>
              <a:rPr lang="en-US" sz="2000" dirty="0"/>
              <a:t>Documentations (system design, configuration etc.) were not fully completed and reviewed.</a:t>
            </a:r>
          </a:p>
          <a:p>
            <a:pPr marL="285750" indent="-285750">
              <a:spcBef>
                <a:spcPts val="0"/>
              </a:spcBef>
            </a:pPr>
            <a:r>
              <a:rPr lang="en-US" sz="2000" dirty="0"/>
              <a:t>We need clarity in role and responsibility distribution (Interlock system, Power supplies, electrical connection and installation, racks, cabling and wiring etc.)</a:t>
            </a:r>
          </a:p>
          <a:p>
            <a:pPr marL="285750" indent="-285750">
              <a:spcBef>
                <a:spcPts val="0"/>
              </a:spcBef>
            </a:pPr>
            <a:r>
              <a:rPr lang="en-US" sz="2000" dirty="0"/>
              <a:t>Many valuable experiences and information are lost when key system owners leave.</a:t>
            </a:r>
          </a:p>
          <a:p>
            <a:pPr marL="285750" indent="-285750"/>
            <a:r>
              <a:rPr lang="en-US" sz="2000" dirty="0"/>
              <a:t>Many instant decisions and planning in daily operation meetings.</a:t>
            </a:r>
          </a:p>
          <a:p>
            <a:pPr marL="285750" indent="-285750">
              <a:spcBef>
                <a:spcPts val="0"/>
              </a:spcBef>
            </a:pPr>
            <a:r>
              <a:rPr lang="en-US" sz="2000" dirty="0"/>
              <a:t>More realistic high level commissioning plan. Move from open loop planning to closed loop with the feedback of stakeholder’s input.</a:t>
            </a:r>
          </a:p>
          <a:p>
            <a:pPr marL="285750" indent="-285750"/>
            <a:r>
              <a:rPr lang="en-US" sz="2000" dirty="0"/>
              <a:t>If critical infrastructure activities are significantly delayed, the commissioning project should be re-planned accordingly.</a:t>
            </a:r>
          </a:p>
          <a:p>
            <a:pPr marL="285750" indent="-285750"/>
            <a:r>
              <a:rPr lang="en-US" sz="2000" dirty="0"/>
              <a:t>Establish a prioritized list for control systems early in order to allow for correct planning of work.</a:t>
            </a:r>
          </a:p>
          <a:p>
            <a:pPr marL="285750" indent="-285750">
              <a:spcBef>
                <a:spcPts val="0"/>
              </a:spcBef>
            </a:pPr>
            <a:r>
              <a:rPr lang="en-US" sz="2000" dirty="0"/>
              <a:t>Inadequate system/integration tests caused many unexpected problems.</a:t>
            </a:r>
          </a:p>
          <a:p>
            <a:pPr marL="285750" indent="-285750">
              <a:spcBef>
                <a:spcPts val="0"/>
              </a:spcBef>
            </a:pPr>
            <a:r>
              <a:rPr lang="en-US" sz="2000" dirty="0"/>
              <a:t>Many signs were observed and ignored prior to incidents. (Vacuum gate valve, Coils PS)</a:t>
            </a:r>
          </a:p>
          <a:p>
            <a:pPr marL="285750" indent="-285750">
              <a:spcBef>
                <a:spcPts val="0"/>
              </a:spcBef>
            </a:pPr>
            <a:r>
              <a:rPr lang="en-US" sz="2000" dirty="0"/>
              <a:t>Hardware change -&gt; control system redesign -&gt; Cost and time (Chopper, Steerers PS)</a:t>
            </a:r>
          </a:p>
          <a:p>
            <a:pPr marL="285750" indent="-285750">
              <a:spcBef>
                <a:spcPts val="0"/>
              </a:spcBef>
            </a:pPr>
            <a:endParaRPr lang="en-US" sz="2000" dirty="0"/>
          </a:p>
          <a:p>
            <a:pPr marL="285750" indent="-285750">
              <a:spcBef>
                <a:spcPts val="0"/>
              </a:spcBef>
            </a:pPr>
            <a:endParaRPr lang="en-US" sz="2000" dirty="0"/>
          </a:p>
          <a:p>
            <a:endParaRPr lang="en-GB" sz="2000"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14</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p:txBody>
          <a:bodyPr/>
          <a:lstStyle/>
          <a:p>
            <a:r>
              <a:rPr lang="en-GB" dirty="0"/>
              <a:t>Findings</a:t>
            </a:r>
          </a:p>
        </p:txBody>
      </p:sp>
    </p:spTree>
    <p:extLst>
      <p:ext uri="{BB962C8B-B14F-4D97-AF65-F5344CB8AC3E}">
        <p14:creationId xmlns:p14="http://schemas.microsoft.com/office/powerpoint/2010/main" val="384488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p:txBody>
          <a:bodyPr/>
          <a:lstStyle/>
          <a:p>
            <a:r>
              <a:rPr lang="en-US" dirty="0"/>
              <a:t>Control System Integration – Saeed </a:t>
            </a:r>
            <a:r>
              <a:rPr lang="en-US" dirty="0" err="1"/>
              <a:t>Haghtalab</a:t>
            </a:r>
            <a:endParaRPr lang="sv-SE"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9600" y="1484785"/>
            <a:ext cx="10972800" cy="4392488"/>
          </a:xfrm>
        </p:spPr>
        <p:txBody>
          <a:bodyPr/>
          <a:lstStyle/>
          <a:p>
            <a:pPr marL="285750" indent="-285750">
              <a:spcBef>
                <a:spcPts val="0"/>
              </a:spcBef>
            </a:pPr>
            <a:r>
              <a:rPr lang="en-US" dirty="0"/>
              <a:t>More established procedure and formality in handing over the systems to operation.</a:t>
            </a:r>
          </a:p>
          <a:p>
            <a:pPr marL="285750" indent="-285750">
              <a:spcBef>
                <a:spcPts val="0"/>
              </a:spcBef>
            </a:pPr>
            <a:r>
              <a:rPr lang="en-US" dirty="0"/>
              <a:t>Many of documentations were missing or </a:t>
            </a:r>
            <a:r>
              <a:rPr lang="en-US" dirty="0" err="1"/>
              <a:t>out-dated</a:t>
            </a:r>
            <a:r>
              <a:rPr lang="en-US" dirty="0"/>
              <a:t>.</a:t>
            </a:r>
          </a:p>
          <a:p>
            <a:pPr marL="285750" indent="-285750">
              <a:spcBef>
                <a:spcPts val="0"/>
              </a:spcBef>
            </a:pPr>
            <a:r>
              <a:rPr lang="en-US" dirty="0"/>
              <a:t>Operator’s involvement in OPI designs and get in touch directly with software group.</a:t>
            </a:r>
          </a:p>
          <a:p>
            <a:pPr marL="285750" indent="-285750">
              <a:spcBef>
                <a:spcPts val="0"/>
              </a:spcBef>
            </a:pPr>
            <a:r>
              <a:rPr lang="en-US" dirty="0"/>
              <a:t>Lack of the controls monitoring tools provided to operators resulted in many calls from LCR to integrators which were not related to integrations.</a:t>
            </a:r>
          </a:p>
          <a:p>
            <a:pPr marL="285750" indent="-285750">
              <a:spcBef>
                <a:spcPts val="0"/>
              </a:spcBef>
            </a:pPr>
            <a:r>
              <a:rPr lang="en-GB" dirty="0">
                <a:solidFill>
                  <a:schemeClr val="dk1"/>
                </a:solidFill>
              </a:rPr>
              <a:t>The high level ISrc-LEBT commissioning planning was not adjusted based on reality resulted in higher cost, effort and time.</a:t>
            </a:r>
          </a:p>
          <a:p>
            <a:pPr marL="285750" indent="-285750">
              <a:spcBef>
                <a:spcPts val="0"/>
              </a:spcBef>
            </a:pPr>
            <a:r>
              <a:rPr lang="en-GB" dirty="0"/>
              <a:t>Several hardware changes between the Catania control system and ours. There were massive changes on the interlock system.</a:t>
            </a:r>
          </a:p>
          <a:p>
            <a:pPr marL="0" indent="0">
              <a:spcBef>
                <a:spcPts val="0"/>
              </a:spcBef>
              <a:buNone/>
            </a:pPr>
            <a:endParaRPr lang="en-GB" dirty="0">
              <a:solidFill>
                <a:schemeClr val="dk1"/>
              </a:solidFill>
            </a:endParaRPr>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15</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p:txBody>
          <a:bodyPr/>
          <a:lstStyle/>
          <a:p>
            <a:r>
              <a:rPr lang="en-GB" dirty="0"/>
              <a:t>Findings</a:t>
            </a:r>
          </a:p>
        </p:txBody>
      </p:sp>
    </p:spTree>
    <p:extLst>
      <p:ext uri="{BB962C8B-B14F-4D97-AF65-F5344CB8AC3E}">
        <p14:creationId xmlns:p14="http://schemas.microsoft.com/office/powerpoint/2010/main" val="1857440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2D51-1414-224D-AD26-342CB20361A5}"/>
              </a:ext>
            </a:extLst>
          </p:cNvPr>
          <p:cNvSpPr>
            <a:spLocks noGrp="1"/>
          </p:cNvSpPr>
          <p:nvPr>
            <p:ph type="title"/>
          </p:nvPr>
        </p:nvSpPr>
        <p:spPr/>
        <p:txBody>
          <a:bodyPr/>
          <a:lstStyle/>
          <a:p>
            <a:r>
              <a:rPr lang="en-US" dirty="0"/>
              <a:t>Control System Integration – Saeed </a:t>
            </a:r>
            <a:r>
              <a:rPr lang="en-US" dirty="0" err="1"/>
              <a:t>Haghtalab</a:t>
            </a:r>
            <a:endParaRPr lang="en-GB" dirty="0"/>
          </a:p>
        </p:txBody>
      </p:sp>
      <p:sp>
        <p:nvSpPr>
          <p:cNvPr id="3" name="Content Placeholder 2">
            <a:extLst>
              <a:ext uri="{FF2B5EF4-FFF2-40B4-BE49-F238E27FC236}">
                <a16:creationId xmlns:a16="http://schemas.microsoft.com/office/drawing/2014/main" id="{809EBFD4-E1E9-B54C-BD53-BF54624C9755}"/>
              </a:ext>
            </a:extLst>
          </p:cNvPr>
          <p:cNvSpPr>
            <a:spLocks noGrp="1"/>
          </p:cNvSpPr>
          <p:nvPr>
            <p:ph idx="1"/>
          </p:nvPr>
        </p:nvSpPr>
        <p:spPr>
          <a:xfrm>
            <a:off x="609600" y="1388330"/>
            <a:ext cx="10972800" cy="5469670"/>
          </a:xfrm>
        </p:spPr>
        <p:txBody>
          <a:bodyPr/>
          <a:lstStyle/>
          <a:p>
            <a:r>
              <a:rPr lang="en-US" sz="2000" dirty="0"/>
              <a:t>Ensure well-defined requirements and standards and close interaction with in-kind partner prior and after delivery to ensure fully documented configuration and comprehensive well-documented FAT and SAT.</a:t>
            </a:r>
          </a:p>
          <a:p>
            <a:r>
              <a:rPr lang="en-US" sz="2000" dirty="0"/>
              <a:t>Address commissioning as one cross-division “core team” with clearly defined roles and responsibilities. Engage proactively with the rest of the commissioning team to ensure better coordination of activities.</a:t>
            </a:r>
          </a:p>
          <a:p>
            <a:r>
              <a:rPr lang="en-US" sz="2000" dirty="0"/>
              <a:t>Define objectives, scopes and deliverables well in advance and revise regularly based on compiled data from everyone involved. Inappropriate planning and schedule pressure would lead to “prototype systems” that are expensive to operate and maintain.</a:t>
            </a:r>
          </a:p>
          <a:p>
            <a:r>
              <a:rPr lang="en-US" sz="2000" dirty="0"/>
              <a:t>Ensure that all system tests and integration tests are carried out completely prior to starting commissioning activity. This would help system owners to find faults and bugs before which leads to less incidents and system changes.</a:t>
            </a:r>
          </a:p>
          <a:p>
            <a:r>
              <a:rPr lang="en-US" sz="2000" dirty="0"/>
              <a:t>Ensure that system documentations are well addressed in planning and time estimation.</a:t>
            </a:r>
          </a:p>
          <a:p>
            <a:r>
              <a:rPr lang="en-US" sz="2000" dirty="0"/>
              <a:t>Issues should be reported to relevant stakeholders and only after initial analysis from operators. This requires good tools and services provided to operators.</a:t>
            </a:r>
          </a:p>
          <a:p>
            <a:r>
              <a:rPr lang="en-GB" sz="2000" dirty="0">
                <a:solidFill>
                  <a:schemeClr val="dk1"/>
                </a:solidFill>
              </a:rPr>
              <a:t>The boundary of system ownerships should be clearly defined to avoid overlap in activities.</a:t>
            </a:r>
            <a:endParaRPr lang="en-US" sz="2000" dirty="0"/>
          </a:p>
          <a:p>
            <a:endParaRPr lang="en-US" sz="2000" dirty="0"/>
          </a:p>
          <a:p>
            <a:endParaRPr lang="en-US" sz="2000" dirty="0"/>
          </a:p>
          <a:p>
            <a:endParaRPr lang="en-US" sz="2000" dirty="0"/>
          </a:p>
          <a:p>
            <a:endParaRPr lang="en-US" sz="2000" dirty="0"/>
          </a:p>
          <a:p>
            <a:endParaRPr lang="en-US" sz="2000" dirty="0"/>
          </a:p>
          <a:p>
            <a:endParaRPr lang="en-GB" sz="2000" dirty="0"/>
          </a:p>
        </p:txBody>
      </p:sp>
      <p:sp>
        <p:nvSpPr>
          <p:cNvPr id="4" name="Slide Number Placeholder 3">
            <a:extLst>
              <a:ext uri="{FF2B5EF4-FFF2-40B4-BE49-F238E27FC236}">
                <a16:creationId xmlns:a16="http://schemas.microsoft.com/office/drawing/2014/main" id="{8DF42B2F-91F3-0C41-B6F4-251DCA37D97F}"/>
              </a:ext>
            </a:extLst>
          </p:cNvPr>
          <p:cNvSpPr>
            <a:spLocks noGrp="1"/>
          </p:cNvSpPr>
          <p:nvPr>
            <p:ph type="sldNum" sz="quarter" idx="12"/>
          </p:nvPr>
        </p:nvSpPr>
        <p:spPr/>
        <p:txBody>
          <a:bodyPr/>
          <a:lstStyle/>
          <a:p>
            <a:fld id="{551115BC-487E-4422-894C-CB7CD3E79223}" type="slidenum">
              <a:rPr lang="en-GB" smtClean="0"/>
              <a:pPr/>
              <a:t>16</a:t>
            </a:fld>
            <a:endParaRPr lang="en-GB" dirty="0"/>
          </a:p>
        </p:txBody>
      </p:sp>
      <p:sp>
        <p:nvSpPr>
          <p:cNvPr id="5" name="Text Placeholder 4">
            <a:extLst>
              <a:ext uri="{FF2B5EF4-FFF2-40B4-BE49-F238E27FC236}">
                <a16:creationId xmlns:a16="http://schemas.microsoft.com/office/drawing/2014/main" id="{E8C99FC0-60B4-8049-88E0-A3A4DA59345B}"/>
              </a:ext>
            </a:extLst>
          </p:cNvPr>
          <p:cNvSpPr>
            <a:spLocks noGrp="1"/>
          </p:cNvSpPr>
          <p:nvPr>
            <p:ph type="body" sz="quarter" idx="13"/>
          </p:nvPr>
        </p:nvSpPr>
        <p:spPr/>
        <p:txBody>
          <a:bodyPr/>
          <a:lstStyle/>
          <a:p>
            <a:r>
              <a:rPr lang="en-GB" dirty="0"/>
              <a:t>Generic Lessons</a:t>
            </a:r>
          </a:p>
        </p:txBody>
      </p:sp>
    </p:spTree>
    <p:extLst>
      <p:ext uri="{BB962C8B-B14F-4D97-AF65-F5344CB8AC3E}">
        <p14:creationId xmlns:p14="http://schemas.microsoft.com/office/powerpoint/2010/main" val="3971745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US" sz="2800" dirty="0"/>
              <a:t>Software and Machine Studies ICS Perspective – Emanuele </a:t>
            </a:r>
            <a:r>
              <a:rPr lang="en-US" sz="2800" dirty="0" err="1"/>
              <a:t>Laface</a:t>
            </a:r>
            <a:endParaRPr lang="sv-SE" sz="28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9600" y="1484784"/>
            <a:ext cx="10972800" cy="5373216"/>
          </a:xfrm>
        </p:spPr>
        <p:txBody>
          <a:bodyPr/>
          <a:lstStyle/>
          <a:p>
            <a:r>
              <a:rPr lang="en-GB" dirty="0"/>
              <a:t>Porting Catania’s IOC to ESS</a:t>
            </a:r>
          </a:p>
          <a:p>
            <a:pPr lvl="1"/>
            <a:r>
              <a:rPr lang="en-GB" dirty="0"/>
              <a:t>IOCs not compatible with E3, so they will have to change again. Naming convention not always followed. Device configuration not always ready for production usage. The infrastructure for creation and deployment only partially used to create the IOCs. </a:t>
            </a:r>
          </a:p>
          <a:p>
            <a:r>
              <a:rPr lang="en-GB" dirty="0"/>
              <a:t>Timing system</a:t>
            </a:r>
          </a:p>
          <a:p>
            <a:pPr lvl="1"/>
            <a:r>
              <a:rPr lang="en-GB" dirty="0"/>
              <a:t>This is a temporary setup. </a:t>
            </a:r>
          </a:p>
          <a:p>
            <a:r>
              <a:rPr lang="en-GB" dirty="0"/>
              <a:t>Network and data infrastructure</a:t>
            </a:r>
          </a:p>
          <a:p>
            <a:pPr lvl="1"/>
            <a:r>
              <a:rPr lang="en-GB" dirty="0"/>
              <a:t>Several issues with EPICS gateway were fixed by removing them. Long term data storage not defined. </a:t>
            </a:r>
          </a:p>
          <a:p>
            <a:r>
              <a:rPr lang="en-GB" dirty="0"/>
              <a:t>CSS</a:t>
            </a:r>
          </a:p>
          <a:p>
            <a:pPr lvl="1"/>
            <a:r>
              <a:rPr lang="en-GB" dirty="0"/>
              <a:t>Significant performance issues. Running in Eclipse is one factor, but also the OPIs that were quickly ported from Catania generate many errors. No OPI responsible. </a:t>
            </a:r>
          </a:p>
          <a:p>
            <a:r>
              <a:rPr lang="en-GB" dirty="0"/>
              <a:t>Online Model simulator and applications</a:t>
            </a:r>
          </a:p>
          <a:p>
            <a:pPr lvl="1"/>
            <a:r>
              <a:rPr lang="en-GB" dirty="0"/>
              <a:t>People prefer to use Python as creation of new applications requires training and time. </a:t>
            </a:r>
          </a:p>
          <a:p>
            <a:r>
              <a:rPr lang="en-GB" dirty="0"/>
              <a:t>Archiver</a:t>
            </a:r>
          </a:p>
          <a:p>
            <a:pPr lvl="1"/>
            <a:r>
              <a:rPr lang="en-GB" dirty="0"/>
              <a:t>It cannot handle big datasets. It cannot be used to store large PVs. It is hard to keep track of what is archived as everyone can add or remove PVs.</a:t>
            </a:r>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17</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dirty="0"/>
              <a:t>Findings</a:t>
            </a:r>
          </a:p>
        </p:txBody>
      </p:sp>
    </p:spTree>
    <p:extLst>
      <p:ext uri="{BB962C8B-B14F-4D97-AF65-F5344CB8AC3E}">
        <p14:creationId xmlns:p14="http://schemas.microsoft.com/office/powerpoint/2010/main" val="377447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US" sz="2800" dirty="0"/>
              <a:t>Software and Machine Studies ICS Perspective – Emanuele </a:t>
            </a:r>
            <a:r>
              <a:rPr lang="en-US" sz="2800" dirty="0" err="1"/>
              <a:t>Laface</a:t>
            </a:r>
            <a:endParaRPr lang="sv-SE" sz="28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9600" y="1484784"/>
            <a:ext cx="10972800" cy="5373216"/>
          </a:xfrm>
        </p:spPr>
        <p:txBody>
          <a:bodyPr/>
          <a:lstStyle/>
          <a:p>
            <a:r>
              <a:rPr lang="en-GB" dirty="0"/>
              <a:t>Logbook</a:t>
            </a:r>
          </a:p>
          <a:p>
            <a:pPr lvl="1"/>
            <a:r>
              <a:rPr lang="en-GB" dirty="0"/>
              <a:t>Not final</a:t>
            </a:r>
          </a:p>
          <a:p>
            <a:r>
              <a:rPr lang="en-GB" dirty="0"/>
              <a:t>Python environment</a:t>
            </a:r>
          </a:p>
          <a:p>
            <a:pPr lvl="1"/>
            <a:r>
              <a:rPr lang="en-GB" dirty="0"/>
              <a:t>Stability and usability issues. Many upgrades during commissioning. Some configurations lost at each restart.</a:t>
            </a:r>
          </a:p>
          <a:p>
            <a:pPr lvl="1"/>
            <a:r>
              <a:rPr lang="en-GB" dirty="0"/>
              <a:t>Bandwidth and disk usage and stability issues.</a:t>
            </a:r>
          </a:p>
          <a:p>
            <a:r>
              <a:rPr lang="en-GB" dirty="0"/>
              <a:t>Alarms</a:t>
            </a:r>
          </a:p>
          <a:p>
            <a:pPr lvl="1"/>
            <a:r>
              <a:rPr lang="en-GB" dirty="0"/>
              <a:t>Alarm system is in place, but almost no IOC has the alarms set.</a:t>
            </a:r>
          </a:p>
          <a:p>
            <a:r>
              <a:rPr lang="en-GB" dirty="0"/>
              <a:t>Save and restore.</a:t>
            </a:r>
          </a:p>
          <a:p>
            <a:pPr lvl="1"/>
            <a:r>
              <a:rPr lang="en-GB" dirty="0"/>
              <a:t>Heavy and unusable. Not final. </a:t>
            </a:r>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18</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dirty="0"/>
              <a:t>Findings</a:t>
            </a:r>
          </a:p>
        </p:txBody>
      </p:sp>
    </p:spTree>
    <p:extLst>
      <p:ext uri="{BB962C8B-B14F-4D97-AF65-F5344CB8AC3E}">
        <p14:creationId xmlns:p14="http://schemas.microsoft.com/office/powerpoint/2010/main" val="22550548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US" sz="2800" dirty="0"/>
              <a:t>Software and Machine Studies ICS Perspective – Emanuele </a:t>
            </a:r>
            <a:r>
              <a:rPr lang="en-US" sz="2800" dirty="0" err="1"/>
              <a:t>Laface</a:t>
            </a:r>
            <a:endParaRPr lang="sv-SE" sz="28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9600" y="1484784"/>
            <a:ext cx="10972800" cy="4464496"/>
          </a:xfrm>
        </p:spPr>
        <p:txBody>
          <a:bodyPr/>
          <a:lstStyle/>
          <a:p>
            <a:r>
              <a:rPr lang="en-GB" dirty="0"/>
              <a:t>Time schedule. We underestimated the effort required so we didn’t have a proper detailed plan and we were not ready for a production setup. The result was a constantly moving schedule and plans with beam time used for hardware local and integrated testing. </a:t>
            </a:r>
          </a:p>
          <a:p>
            <a:r>
              <a:rPr lang="en-GB" dirty="0"/>
              <a:t>Communication. System owners sent very few requirements to the software group in preparation for commissioning about the tools and applications needed. As a result, an overload of requests arrived during commissioning for most devices. We did not have a dry run to identify these needs. We spent very little time in Catania during their tests. </a:t>
            </a:r>
          </a:p>
          <a:p>
            <a:r>
              <a:rPr lang="en-GB" dirty="0"/>
              <a:t>Responsibilities. We require clear owners and responsibilities to avoid the difficulties we had with CSS and orphan OPIs. The Catania control system didn’t have an ICS owner when it arrived.</a:t>
            </a:r>
          </a:p>
          <a:p>
            <a:r>
              <a:rPr lang="en-GB" dirty="0"/>
              <a:t>Priorities. The importance of beam commissioning needs to be reflected in the resources and weight management allocates for this. We cannot lose weeks of beam time for water pipe cleaning that could be done at a later stage. HR was also largely unprepared for night shift work.</a:t>
            </a:r>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19</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dirty="0"/>
              <a:t>Findings</a:t>
            </a:r>
          </a:p>
        </p:txBody>
      </p:sp>
    </p:spTree>
    <p:extLst>
      <p:ext uri="{BB962C8B-B14F-4D97-AF65-F5344CB8AC3E}">
        <p14:creationId xmlns:p14="http://schemas.microsoft.com/office/powerpoint/2010/main" val="1739792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B7865-FD45-C441-AEA4-DF349417E3CC}"/>
              </a:ext>
            </a:extLst>
          </p:cNvPr>
          <p:cNvSpPr>
            <a:spLocks noGrp="1"/>
          </p:cNvSpPr>
          <p:nvPr>
            <p:ph type="title"/>
          </p:nvPr>
        </p:nvSpPr>
        <p:spPr/>
        <p:txBody>
          <a:bodyPr/>
          <a:lstStyle/>
          <a:p>
            <a:r>
              <a:rPr lang="en-GB" sz="2400" dirty="0"/>
              <a:t>Overview</a:t>
            </a:r>
          </a:p>
        </p:txBody>
      </p:sp>
      <p:sp>
        <p:nvSpPr>
          <p:cNvPr id="3" name="Content Placeholder 2">
            <a:extLst>
              <a:ext uri="{FF2B5EF4-FFF2-40B4-BE49-F238E27FC236}">
                <a16:creationId xmlns:a16="http://schemas.microsoft.com/office/drawing/2014/main" id="{5BFA01A2-E748-9142-AA43-C5666FB3552D}"/>
              </a:ext>
            </a:extLst>
          </p:cNvPr>
          <p:cNvSpPr>
            <a:spLocks noGrp="1"/>
          </p:cNvSpPr>
          <p:nvPr>
            <p:ph idx="1"/>
          </p:nvPr>
        </p:nvSpPr>
        <p:spPr>
          <a:xfrm>
            <a:off x="609600" y="1781000"/>
            <a:ext cx="10972800" cy="4528320"/>
          </a:xfrm>
        </p:spPr>
        <p:txBody>
          <a:bodyPr/>
          <a:lstStyle/>
          <a:p>
            <a:r>
              <a:rPr lang="en-GB" sz="2000" dirty="0"/>
              <a:t>Topics</a:t>
            </a:r>
          </a:p>
          <a:p>
            <a:pPr lvl="1"/>
            <a:r>
              <a:rPr lang="en-GB" sz="1700" dirty="0"/>
              <a:t>Ion Source and LEBT, Transition from Installation to Testing and Commissioning - Alejandro Garcia Sosa</a:t>
            </a:r>
          </a:p>
          <a:p>
            <a:pPr lvl="1"/>
            <a:r>
              <a:rPr lang="en-GB" sz="1700" dirty="0"/>
              <a:t>Overall Beam Commissioning Experience - Ryoichi Miyamoto </a:t>
            </a:r>
          </a:p>
          <a:p>
            <a:pPr lvl="1"/>
            <a:r>
              <a:rPr lang="en-GB" sz="1700" dirty="0"/>
              <a:t>BI: Diagnostics Deployment - Elena </a:t>
            </a:r>
            <a:r>
              <a:rPr lang="en-GB" sz="1700" dirty="0" err="1"/>
              <a:t>Donegani</a:t>
            </a:r>
            <a:r>
              <a:rPr lang="en-GB" sz="1700" dirty="0"/>
              <a:t> </a:t>
            </a:r>
          </a:p>
          <a:p>
            <a:pPr lvl="1"/>
            <a:r>
              <a:rPr lang="en-US" sz="1700" dirty="0"/>
              <a:t>Control System Integration – Saeed </a:t>
            </a:r>
            <a:r>
              <a:rPr lang="en-US" sz="1700" dirty="0" err="1"/>
              <a:t>Haghtalab</a:t>
            </a:r>
            <a:r>
              <a:rPr lang="en-GB" sz="1700" dirty="0"/>
              <a:t> </a:t>
            </a:r>
          </a:p>
          <a:p>
            <a:pPr lvl="1"/>
            <a:r>
              <a:rPr lang="en-US" sz="1700" dirty="0"/>
              <a:t>Software and Machine Studies ICS Perspective – Emanuele </a:t>
            </a:r>
            <a:r>
              <a:rPr lang="en-US" sz="1700" dirty="0" err="1"/>
              <a:t>Laface</a:t>
            </a:r>
            <a:endParaRPr lang="en-US" sz="1700" dirty="0"/>
          </a:p>
          <a:p>
            <a:pPr lvl="1"/>
            <a:r>
              <a:rPr lang="en-US" sz="1700" dirty="0"/>
              <a:t>Software and Machine Studies AD Perspective – Natalia </a:t>
            </a:r>
            <a:r>
              <a:rPr lang="en-US" sz="1700" dirty="0" err="1"/>
              <a:t>Milas</a:t>
            </a:r>
            <a:endParaRPr lang="en-US" sz="1700" dirty="0"/>
          </a:p>
          <a:p>
            <a:pPr lvl="1"/>
            <a:r>
              <a:rPr lang="en-GB" sz="1700" dirty="0"/>
              <a:t>Control Room Experience and Operational Perspective – Marc Munoz</a:t>
            </a:r>
          </a:p>
          <a:p>
            <a:pPr lvl="1"/>
            <a:r>
              <a:rPr lang="en-GB" sz="1700" dirty="0"/>
              <a:t>Personnel Safety Systems – Stuart Birch</a:t>
            </a:r>
          </a:p>
          <a:p>
            <a:pPr lvl="1"/>
            <a:r>
              <a:rPr lang="en-GB" sz="1700" dirty="0"/>
              <a:t>Safety and Radiation Protection – Helen Boyer</a:t>
            </a:r>
            <a:endParaRPr lang="en-US" sz="1700" dirty="0"/>
          </a:p>
          <a:p>
            <a:r>
              <a:rPr lang="en-GB" sz="2000" dirty="0"/>
              <a:t>Summary</a:t>
            </a:r>
          </a:p>
          <a:p>
            <a:pPr lvl="1"/>
            <a:r>
              <a:rPr lang="en-GB" sz="1700" dirty="0"/>
              <a:t>Findings</a:t>
            </a:r>
          </a:p>
          <a:p>
            <a:pPr lvl="1"/>
            <a:r>
              <a:rPr lang="en-GB" sz="1700" dirty="0"/>
              <a:t>Generic Lessons Learned</a:t>
            </a:r>
          </a:p>
        </p:txBody>
      </p:sp>
      <p:sp>
        <p:nvSpPr>
          <p:cNvPr id="4" name="Slide Number Placeholder 3">
            <a:extLst>
              <a:ext uri="{FF2B5EF4-FFF2-40B4-BE49-F238E27FC236}">
                <a16:creationId xmlns:a16="http://schemas.microsoft.com/office/drawing/2014/main" id="{7141D173-0751-5544-A171-74E668667F56}"/>
              </a:ext>
            </a:extLst>
          </p:cNvPr>
          <p:cNvSpPr>
            <a:spLocks noGrp="1"/>
          </p:cNvSpPr>
          <p:nvPr>
            <p:ph type="sldNum" sz="quarter" idx="12"/>
          </p:nvPr>
        </p:nvSpPr>
        <p:spPr/>
        <p:txBody>
          <a:bodyPr/>
          <a:lstStyle/>
          <a:p>
            <a:fld id="{551115BC-487E-4422-894C-CB7CD3E79223}" type="slidenum">
              <a:rPr lang="en-GB" smtClean="0"/>
              <a:pPr/>
              <a:t>2</a:t>
            </a:fld>
            <a:endParaRPr lang="en-GB"/>
          </a:p>
        </p:txBody>
      </p:sp>
    </p:spTree>
    <p:extLst>
      <p:ext uri="{BB962C8B-B14F-4D97-AF65-F5344CB8AC3E}">
        <p14:creationId xmlns:p14="http://schemas.microsoft.com/office/powerpoint/2010/main" val="39323609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2D51-1414-224D-AD26-342CB20361A5}"/>
              </a:ext>
            </a:extLst>
          </p:cNvPr>
          <p:cNvSpPr>
            <a:spLocks noGrp="1"/>
          </p:cNvSpPr>
          <p:nvPr>
            <p:ph type="title"/>
          </p:nvPr>
        </p:nvSpPr>
        <p:spPr>
          <a:xfrm>
            <a:off x="609600" y="188640"/>
            <a:ext cx="10094912" cy="562074"/>
          </a:xfrm>
        </p:spPr>
        <p:txBody>
          <a:bodyPr/>
          <a:lstStyle/>
          <a:p>
            <a:r>
              <a:rPr lang="en-US" sz="2800" dirty="0"/>
              <a:t>Software and Machine Studies ICS Perspective – Emanuele </a:t>
            </a:r>
            <a:r>
              <a:rPr lang="en-US" sz="2800" dirty="0" err="1"/>
              <a:t>Laface</a:t>
            </a:r>
            <a:endParaRPr lang="en-GB" sz="2800" dirty="0"/>
          </a:p>
        </p:txBody>
      </p:sp>
      <p:sp>
        <p:nvSpPr>
          <p:cNvPr id="3" name="Content Placeholder 2">
            <a:extLst>
              <a:ext uri="{FF2B5EF4-FFF2-40B4-BE49-F238E27FC236}">
                <a16:creationId xmlns:a16="http://schemas.microsoft.com/office/drawing/2014/main" id="{809EBFD4-E1E9-B54C-BD53-BF54624C9755}"/>
              </a:ext>
            </a:extLst>
          </p:cNvPr>
          <p:cNvSpPr>
            <a:spLocks noGrp="1"/>
          </p:cNvSpPr>
          <p:nvPr>
            <p:ph idx="1"/>
          </p:nvPr>
        </p:nvSpPr>
        <p:spPr>
          <a:xfrm>
            <a:off x="609600" y="1388330"/>
            <a:ext cx="10972800" cy="3480830"/>
          </a:xfrm>
        </p:spPr>
        <p:txBody>
          <a:bodyPr/>
          <a:lstStyle/>
          <a:p>
            <a:endParaRPr lang="en-US" sz="2000" dirty="0"/>
          </a:p>
          <a:p>
            <a:endParaRPr lang="en-US" sz="2000" dirty="0"/>
          </a:p>
          <a:p>
            <a:endParaRPr lang="en-US" sz="2000" dirty="0"/>
          </a:p>
          <a:p>
            <a:endParaRPr lang="en-US" sz="2000" dirty="0"/>
          </a:p>
          <a:p>
            <a:endParaRPr lang="en-GB" sz="2000" dirty="0"/>
          </a:p>
        </p:txBody>
      </p:sp>
      <p:sp>
        <p:nvSpPr>
          <p:cNvPr id="4" name="Slide Number Placeholder 3">
            <a:extLst>
              <a:ext uri="{FF2B5EF4-FFF2-40B4-BE49-F238E27FC236}">
                <a16:creationId xmlns:a16="http://schemas.microsoft.com/office/drawing/2014/main" id="{8DF42B2F-91F3-0C41-B6F4-251DCA37D97F}"/>
              </a:ext>
            </a:extLst>
          </p:cNvPr>
          <p:cNvSpPr>
            <a:spLocks noGrp="1"/>
          </p:cNvSpPr>
          <p:nvPr>
            <p:ph type="sldNum" sz="quarter" idx="12"/>
          </p:nvPr>
        </p:nvSpPr>
        <p:spPr/>
        <p:txBody>
          <a:bodyPr/>
          <a:lstStyle/>
          <a:p>
            <a:fld id="{551115BC-487E-4422-894C-CB7CD3E79223}" type="slidenum">
              <a:rPr lang="en-GB" smtClean="0"/>
              <a:pPr/>
              <a:t>20</a:t>
            </a:fld>
            <a:endParaRPr lang="en-GB"/>
          </a:p>
        </p:txBody>
      </p:sp>
      <p:sp>
        <p:nvSpPr>
          <p:cNvPr id="5" name="Text Placeholder 4">
            <a:extLst>
              <a:ext uri="{FF2B5EF4-FFF2-40B4-BE49-F238E27FC236}">
                <a16:creationId xmlns:a16="http://schemas.microsoft.com/office/drawing/2014/main" id="{E8C99FC0-60B4-8049-88E0-A3A4DA59345B}"/>
              </a:ext>
            </a:extLst>
          </p:cNvPr>
          <p:cNvSpPr>
            <a:spLocks noGrp="1"/>
          </p:cNvSpPr>
          <p:nvPr>
            <p:ph type="body" sz="quarter" idx="13"/>
          </p:nvPr>
        </p:nvSpPr>
        <p:spPr/>
        <p:txBody>
          <a:bodyPr/>
          <a:lstStyle/>
          <a:p>
            <a:r>
              <a:rPr lang="en-GB" dirty="0"/>
              <a:t>Generic Lessons</a:t>
            </a:r>
          </a:p>
        </p:txBody>
      </p:sp>
      <p:sp>
        <p:nvSpPr>
          <p:cNvPr id="6" name="Content Placeholder 2">
            <a:extLst>
              <a:ext uri="{FF2B5EF4-FFF2-40B4-BE49-F238E27FC236}">
                <a16:creationId xmlns:a16="http://schemas.microsoft.com/office/drawing/2014/main" id="{076A6F0A-DB63-E046-AEA0-B611125EC1F2}"/>
              </a:ext>
            </a:extLst>
          </p:cNvPr>
          <p:cNvSpPr txBox="1">
            <a:spLocks/>
          </p:cNvSpPr>
          <p:nvPr/>
        </p:nvSpPr>
        <p:spPr>
          <a:xfrm>
            <a:off x="609600" y="1484784"/>
            <a:ext cx="10972800" cy="5373216"/>
          </a:xfrm>
          <a:prstGeom prst="rect">
            <a:avLst/>
          </a:prstGeom>
        </p:spPr>
        <p:txBody>
          <a:bodyPr vert="horz" lIns="90000" tIns="45720" rIns="91440" bIns="45720" rtlCol="0">
            <a:noAutofit/>
          </a:bodyPr>
          <a:lstStyle>
            <a:lvl1pPr marL="342900" indent="-342900"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a:t>We need a strict, but realistic plan, with wide visibility that everyone follows. All stakeholders must understand that their work is critical.</a:t>
            </a:r>
          </a:p>
          <a:p>
            <a:r>
              <a:rPr lang="en-GB" dirty="0"/>
              <a:t>AD should keep ICS in the loop about all devices that need even the simplest control. ICS also has to be proactive in establishing communication channels.</a:t>
            </a:r>
          </a:p>
          <a:p>
            <a:r>
              <a:rPr lang="en-GB" dirty="0"/>
              <a:t>Every system from hardware to software should have a clear person responsible from the end of manufacturing to end of commissioning that ends when handed over in a stable state to operations.</a:t>
            </a:r>
          </a:p>
          <a:p>
            <a:r>
              <a:rPr lang="en-GB" dirty="0"/>
              <a:t>We need clear statements from management at all levels that once beam commissioning has started, it has high priority. </a:t>
            </a:r>
          </a:p>
        </p:txBody>
      </p:sp>
    </p:spTree>
    <p:extLst>
      <p:ext uri="{BB962C8B-B14F-4D97-AF65-F5344CB8AC3E}">
        <p14:creationId xmlns:p14="http://schemas.microsoft.com/office/powerpoint/2010/main" val="600206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US" sz="2800" dirty="0"/>
              <a:t>Software and Machine Studies AD Perspective – Natalia </a:t>
            </a:r>
            <a:r>
              <a:rPr lang="en-US" sz="2800" dirty="0" err="1"/>
              <a:t>Milas</a:t>
            </a:r>
            <a:endParaRPr lang="sv-SE" sz="28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7542" y="1546336"/>
            <a:ext cx="11105082" cy="5311664"/>
          </a:xfrm>
        </p:spPr>
        <p:txBody>
          <a:bodyPr/>
          <a:lstStyle/>
          <a:p>
            <a:r>
              <a:rPr lang="en-GB" dirty="0"/>
              <a:t>No time for debugging applications before commissioning. Many fixes had to be done on-the-fly</a:t>
            </a:r>
          </a:p>
          <a:p>
            <a:r>
              <a:rPr lang="en-GB" dirty="0"/>
              <a:t>The Java interface and GUI and the lack of specialised skills, made feature implementation and bug fixing slow. Professional Java coding support would be useful.</a:t>
            </a:r>
          </a:p>
          <a:p>
            <a:r>
              <a:rPr lang="en-GB" dirty="0"/>
              <a:t>No dedicated developer was available full time. People developing the GUI were also commissioning the machine.</a:t>
            </a:r>
          </a:p>
          <a:p>
            <a:r>
              <a:rPr lang="en-GB" dirty="0" err="1"/>
              <a:t>OpenXAL</a:t>
            </a:r>
            <a:r>
              <a:rPr lang="en-GB" dirty="0"/>
              <a:t> updates were cumbersome mainly because it was released as a single big .jar file making it hard to do small updates in the Applications</a:t>
            </a:r>
          </a:p>
          <a:p>
            <a:r>
              <a:rPr lang="en-GB" dirty="0"/>
              <a:t>During commissioning, it was found that the scripting environment was significantly more agile, and completely took over in the commissioning.</a:t>
            </a:r>
          </a:p>
          <a:p>
            <a:r>
              <a:rPr lang="en-GB" dirty="0"/>
              <a:t>There was no clear definition of what polarity of the solenoids should be, or if it even matters (as long as the two follow the same convention). The equipment had no indication of what convention it followed.</a:t>
            </a:r>
          </a:p>
          <a:p>
            <a:r>
              <a:rPr lang="en-GB" dirty="0"/>
              <a:t>This is also true for the correctors.</a:t>
            </a:r>
          </a:p>
          <a:p>
            <a:r>
              <a:rPr lang="en-GB" dirty="0"/>
              <a:t>Diagnostics were not ready and providing wrong readings, making some apps unusable and hard to debug.</a:t>
            </a:r>
          </a:p>
          <a:p>
            <a:pPr marL="0" indent="0">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21</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dirty="0"/>
              <a:t>Findings</a:t>
            </a:r>
          </a:p>
        </p:txBody>
      </p:sp>
    </p:spTree>
    <p:extLst>
      <p:ext uri="{BB962C8B-B14F-4D97-AF65-F5344CB8AC3E}">
        <p14:creationId xmlns:p14="http://schemas.microsoft.com/office/powerpoint/2010/main" val="1048011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US" sz="2800" dirty="0"/>
              <a:t>Software and Machine Studies AD Perspective – Natalia </a:t>
            </a:r>
            <a:r>
              <a:rPr lang="en-US" sz="2800" dirty="0" err="1"/>
              <a:t>Milas</a:t>
            </a:r>
            <a:endParaRPr lang="sv-SE" sz="28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767408" y="1546336"/>
            <a:ext cx="11161240" cy="5106096"/>
          </a:xfrm>
        </p:spPr>
        <p:txBody>
          <a:bodyPr/>
          <a:lstStyle/>
          <a:p>
            <a:r>
              <a:rPr lang="en-GB" dirty="0"/>
              <a:t>NPM setup was lengthy, application confusing and hard to use, horizontal reading still has the wrong polarity. </a:t>
            </a:r>
          </a:p>
          <a:p>
            <a:r>
              <a:rPr lang="en-GB" dirty="0"/>
              <a:t>It was challenging to use some of the OPI’s from diagnostics because they needed a lot of configuration every time they were started. </a:t>
            </a:r>
          </a:p>
          <a:p>
            <a:r>
              <a:rPr lang="en-GB" dirty="0"/>
              <a:t>Timing issues.</a:t>
            </a:r>
          </a:p>
          <a:p>
            <a:r>
              <a:rPr lang="en-GB" dirty="0"/>
              <a:t>No clear way to save big data (format and storage) or waveform data. We ended up using a folder mounted in </a:t>
            </a:r>
            <a:r>
              <a:rPr lang="en-GB" dirty="0" err="1"/>
              <a:t>Nextcloud</a:t>
            </a:r>
            <a:r>
              <a:rPr lang="en-GB" dirty="0"/>
              <a:t> and rely only on the users to put the data back on the correct folder (with dates). Even then it is very hard to retrieve data now since there was no established format and requirement for metadata.</a:t>
            </a:r>
          </a:p>
          <a:p>
            <a:r>
              <a:rPr lang="en-GB" dirty="0"/>
              <a:t>Data. Storage solution not clear. Formats not defined. Wrong data stored. Archiver issues. </a:t>
            </a:r>
          </a:p>
          <a:p>
            <a:r>
              <a:rPr lang="en-GB" dirty="0"/>
              <a:t>EPICS. PV ownership, PV definitions, naming. </a:t>
            </a:r>
          </a:p>
          <a:p>
            <a:r>
              <a:rPr lang="en-GB" dirty="0"/>
              <a:t>PV naming convention not followed systematically and hard to be understood by people other than system owners.</a:t>
            </a:r>
          </a:p>
          <a:p>
            <a:endParaRPr lang="en-GB"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22</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dirty="0"/>
              <a:t>Findings</a:t>
            </a:r>
          </a:p>
        </p:txBody>
      </p:sp>
    </p:spTree>
    <p:extLst>
      <p:ext uri="{BB962C8B-B14F-4D97-AF65-F5344CB8AC3E}">
        <p14:creationId xmlns:p14="http://schemas.microsoft.com/office/powerpoint/2010/main" val="1412689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2D51-1414-224D-AD26-342CB20361A5}"/>
              </a:ext>
            </a:extLst>
          </p:cNvPr>
          <p:cNvSpPr>
            <a:spLocks noGrp="1"/>
          </p:cNvSpPr>
          <p:nvPr>
            <p:ph type="title"/>
          </p:nvPr>
        </p:nvSpPr>
        <p:spPr>
          <a:xfrm>
            <a:off x="609600" y="188640"/>
            <a:ext cx="10094912" cy="562074"/>
          </a:xfrm>
        </p:spPr>
        <p:txBody>
          <a:bodyPr/>
          <a:lstStyle/>
          <a:p>
            <a:r>
              <a:rPr lang="en-US" sz="2800" dirty="0"/>
              <a:t>Software and Machine Studies AD Perspective – Natalia </a:t>
            </a:r>
            <a:r>
              <a:rPr lang="en-US" sz="2800" dirty="0" err="1"/>
              <a:t>Milas</a:t>
            </a:r>
            <a:endParaRPr lang="en-GB" sz="2800" dirty="0"/>
          </a:p>
        </p:txBody>
      </p:sp>
      <p:sp>
        <p:nvSpPr>
          <p:cNvPr id="3" name="Content Placeholder 2">
            <a:extLst>
              <a:ext uri="{FF2B5EF4-FFF2-40B4-BE49-F238E27FC236}">
                <a16:creationId xmlns:a16="http://schemas.microsoft.com/office/drawing/2014/main" id="{809EBFD4-E1E9-B54C-BD53-BF54624C9755}"/>
              </a:ext>
            </a:extLst>
          </p:cNvPr>
          <p:cNvSpPr>
            <a:spLocks noGrp="1"/>
          </p:cNvSpPr>
          <p:nvPr>
            <p:ph idx="1"/>
          </p:nvPr>
        </p:nvSpPr>
        <p:spPr>
          <a:xfrm>
            <a:off x="609600" y="1388330"/>
            <a:ext cx="10972800" cy="3480830"/>
          </a:xfrm>
        </p:spPr>
        <p:txBody>
          <a:bodyPr/>
          <a:lstStyle/>
          <a:p>
            <a:endParaRPr lang="en-US" sz="2000" dirty="0"/>
          </a:p>
          <a:p>
            <a:endParaRPr lang="en-US" sz="2000" dirty="0"/>
          </a:p>
          <a:p>
            <a:endParaRPr lang="en-US" sz="2000" dirty="0"/>
          </a:p>
          <a:p>
            <a:endParaRPr lang="en-US" sz="2000" dirty="0"/>
          </a:p>
          <a:p>
            <a:endParaRPr lang="en-GB" sz="2000" dirty="0"/>
          </a:p>
        </p:txBody>
      </p:sp>
      <p:sp>
        <p:nvSpPr>
          <p:cNvPr id="4" name="Slide Number Placeholder 3">
            <a:extLst>
              <a:ext uri="{FF2B5EF4-FFF2-40B4-BE49-F238E27FC236}">
                <a16:creationId xmlns:a16="http://schemas.microsoft.com/office/drawing/2014/main" id="{8DF42B2F-91F3-0C41-B6F4-251DCA37D97F}"/>
              </a:ext>
            </a:extLst>
          </p:cNvPr>
          <p:cNvSpPr>
            <a:spLocks noGrp="1"/>
          </p:cNvSpPr>
          <p:nvPr>
            <p:ph type="sldNum" sz="quarter" idx="12"/>
          </p:nvPr>
        </p:nvSpPr>
        <p:spPr/>
        <p:txBody>
          <a:bodyPr/>
          <a:lstStyle/>
          <a:p>
            <a:fld id="{551115BC-487E-4422-894C-CB7CD3E79223}" type="slidenum">
              <a:rPr lang="en-GB" smtClean="0"/>
              <a:pPr/>
              <a:t>23</a:t>
            </a:fld>
            <a:endParaRPr lang="en-GB"/>
          </a:p>
        </p:txBody>
      </p:sp>
      <p:sp>
        <p:nvSpPr>
          <p:cNvPr id="5" name="Text Placeholder 4">
            <a:extLst>
              <a:ext uri="{FF2B5EF4-FFF2-40B4-BE49-F238E27FC236}">
                <a16:creationId xmlns:a16="http://schemas.microsoft.com/office/drawing/2014/main" id="{E8C99FC0-60B4-8049-88E0-A3A4DA59345B}"/>
              </a:ext>
            </a:extLst>
          </p:cNvPr>
          <p:cNvSpPr>
            <a:spLocks noGrp="1"/>
          </p:cNvSpPr>
          <p:nvPr>
            <p:ph type="body" sz="quarter" idx="13"/>
          </p:nvPr>
        </p:nvSpPr>
        <p:spPr/>
        <p:txBody>
          <a:bodyPr/>
          <a:lstStyle/>
          <a:p>
            <a:r>
              <a:rPr lang="en-GB" dirty="0"/>
              <a:t>Generic Lessons</a:t>
            </a:r>
          </a:p>
        </p:txBody>
      </p:sp>
      <p:sp>
        <p:nvSpPr>
          <p:cNvPr id="6" name="Content Placeholder 2">
            <a:extLst>
              <a:ext uri="{FF2B5EF4-FFF2-40B4-BE49-F238E27FC236}">
                <a16:creationId xmlns:a16="http://schemas.microsoft.com/office/drawing/2014/main" id="{076A6F0A-DB63-E046-AEA0-B611125EC1F2}"/>
              </a:ext>
            </a:extLst>
          </p:cNvPr>
          <p:cNvSpPr txBox="1">
            <a:spLocks/>
          </p:cNvSpPr>
          <p:nvPr/>
        </p:nvSpPr>
        <p:spPr>
          <a:xfrm>
            <a:off x="609600" y="1484784"/>
            <a:ext cx="10972800" cy="5112568"/>
          </a:xfrm>
          <a:prstGeom prst="rect">
            <a:avLst/>
          </a:prstGeom>
        </p:spPr>
        <p:txBody>
          <a:bodyPr vert="horz" lIns="90000" tIns="45720" rIns="91440" bIns="45720" rtlCol="0">
            <a:noAutofit/>
          </a:bodyPr>
          <a:lstStyle>
            <a:lvl1pPr marL="342900" indent="-342900"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a:t>Primary issues, organisational (lack of manpower), preparations and planning were difficult because there was no time to test connecting to equipment before the commissioning, and equipment became available throughout the commissioning.</a:t>
            </a:r>
          </a:p>
          <a:p>
            <a:r>
              <a:rPr lang="en-GB" dirty="0"/>
              <a:t>Professional Java coding support would be useful.</a:t>
            </a:r>
          </a:p>
          <a:p>
            <a:r>
              <a:rPr lang="en-GB" dirty="0"/>
              <a:t>For the next stage, it is planned to primarily stay with scripts initially, and then develop graphical interfaces once the logic is more mature.</a:t>
            </a:r>
          </a:p>
          <a:p>
            <a:r>
              <a:rPr lang="en-GB" dirty="0"/>
              <a:t>For the next phase Beam Physics should get involved more in understanding available measurements and hardware details for equipment arriving from IK partners.</a:t>
            </a:r>
          </a:p>
          <a:p>
            <a:r>
              <a:rPr lang="en-GB" dirty="0"/>
              <a:t>Conventions have to be understood in advance and enforced. For everything, from Magnets polarities (and have checks prior to start of commissioning) to PVs naming and Archiving setups for the important PV</a:t>
            </a:r>
          </a:p>
          <a:p>
            <a:r>
              <a:rPr lang="en-GB" dirty="0"/>
              <a:t>We need basic measurement devices available at ESS for quick checks. </a:t>
            </a:r>
          </a:p>
          <a:p>
            <a:r>
              <a:rPr lang="en-GB" dirty="0"/>
              <a:t>Diagnostics integration. Dedicated time is needed before commissioning for debugging and testing. </a:t>
            </a:r>
          </a:p>
          <a:p>
            <a:endParaRPr lang="en-GB" dirty="0"/>
          </a:p>
          <a:p>
            <a:endParaRPr lang="en-GB" dirty="0"/>
          </a:p>
          <a:p>
            <a:endParaRPr lang="en-GB" dirty="0"/>
          </a:p>
        </p:txBody>
      </p:sp>
    </p:spTree>
    <p:extLst>
      <p:ext uri="{BB962C8B-B14F-4D97-AF65-F5344CB8AC3E}">
        <p14:creationId xmlns:p14="http://schemas.microsoft.com/office/powerpoint/2010/main" val="19160982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GB" sz="2400" dirty="0"/>
              <a:t>Control Room Experience and Operational Perspective – Marc Munoz</a:t>
            </a:r>
            <a:endParaRPr lang="sv-SE" sz="20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767408" y="1546336"/>
            <a:ext cx="11161240" cy="5311664"/>
          </a:xfrm>
        </p:spPr>
        <p:txBody>
          <a:bodyPr/>
          <a:lstStyle/>
          <a:p>
            <a:r>
              <a:rPr lang="en-GB" sz="2000" dirty="0"/>
              <a:t>Issues with lack of spares which are cheap, significantly delaying the commissioning activities for something that only cost a few euros.</a:t>
            </a:r>
          </a:p>
          <a:p>
            <a:r>
              <a:rPr lang="en-GB" sz="2000" dirty="0"/>
              <a:t>The temporary shift leaders did a very good job, but now we have the issue of transition their experience to the incoming operations team that is currently being hired.</a:t>
            </a:r>
          </a:p>
          <a:p>
            <a:r>
              <a:rPr lang="en-GB" sz="2000" dirty="0"/>
              <a:t>Getting data from the archiver is currently somewhat challenging, which makes running analysis more difficult. Looking at the data stored, there is a clear improvement when we look at the data from the end of this commissioning run compared to the start. </a:t>
            </a:r>
          </a:p>
          <a:p>
            <a:r>
              <a:rPr lang="en-GB" sz="2000" dirty="0"/>
              <a:t>One of the most important data for the archiver, the average current during the (3 </a:t>
            </a:r>
            <a:r>
              <a:rPr lang="en-GB" sz="2000" dirty="0" err="1"/>
              <a:t>ms</a:t>
            </a:r>
            <a:r>
              <a:rPr lang="en-GB" sz="2000" dirty="0"/>
              <a:t>) plateau, is not available. Also, more generally, data saving is cumbersome. </a:t>
            </a:r>
          </a:p>
          <a:p>
            <a:r>
              <a:rPr lang="en-GB" sz="2000" dirty="0"/>
              <a:t>There were no replacement in case of absence of shift leaders, this should not happen in the future (requires more staff)</a:t>
            </a:r>
          </a:p>
          <a:p>
            <a:r>
              <a:rPr lang="en-GB" sz="2000" dirty="0"/>
              <a:t>It is important to track remaining minor issues and fix them before the next commissioning phase.</a:t>
            </a:r>
          </a:p>
          <a:p>
            <a:r>
              <a:rPr lang="en-GB" sz="2000" dirty="0"/>
              <a:t>The issue with the gate valve shows the importance of defining proper procedures (for bypassing interlocks in this example)</a:t>
            </a:r>
          </a:p>
          <a:p>
            <a:endParaRPr lang="en-GB" sz="2000"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24</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dirty="0"/>
              <a:t>Findings</a:t>
            </a:r>
          </a:p>
        </p:txBody>
      </p:sp>
    </p:spTree>
    <p:extLst>
      <p:ext uri="{BB962C8B-B14F-4D97-AF65-F5344CB8AC3E}">
        <p14:creationId xmlns:p14="http://schemas.microsoft.com/office/powerpoint/2010/main" val="1742650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GB" sz="2400" dirty="0"/>
              <a:t>Control Room Experience and Operational Perspective – Marc Munoz</a:t>
            </a:r>
            <a:endParaRPr lang="sv-SE" sz="20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767408" y="1546336"/>
            <a:ext cx="11161240" cy="5311664"/>
          </a:xfrm>
        </p:spPr>
        <p:txBody>
          <a:bodyPr/>
          <a:lstStyle/>
          <a:p>
            <a:r>
              <a:rPr lang="en-GB" dirty="0"/>
              <a:t>CS-Studio (with Display Builder) is too unstable and slow to be used when going forward</a:t>
            </a:r>
          </a:p>
          <a:p>
            <a:r>
              <a:rPr lang="en-GB" dirty="0"/>
              <a:t>We need some PV that summarize the machine status and the uptime</a:t>
            </a:r>
          </a:p>
          <a:p>
            <a:r>
              <a:rPr lang="en-GB" dirty="0"/>
              <a:t>Many systems that are considered working will change for the next phase (i.e. timing system)</a:t>
            </a:r>
          </a:p>
          <a:p>
            <a:r>
              <a:rPr lang="en-GB" dirty="0" err="1"/>
              <a:t>Elog</a:t>
            </a:r>
            <a:r>
              <a:rPr lang="en-GB" dirty="0"/>
              <a:t> is acceptable but has some bugs.</a:t>
            </a:r>
          </a:p>
          <a:p>
            <a:r>
              <a:rPr lang="en-GB" dirty="0"/>
              <a:t>We need a clear plan for alarm configuration, logging and operator training. </a:t>
            </a:r>
          </a:p>
          <a:p>
            <a:r>
              <a:rPr lang="en-GB" dirty="0"/>
              <a:t>Save/Restore works but the backend can be improved</a:t>
            </a:r>
          </a:p>
          <a:p>
            <a:endParaRPr lang="en-GB" dirty="0"/>
          </a:p>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25</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dirty="0"/>
              <a:t>Findings</a:t>
            </a:r>
          </a:p>
        </p:txBody>
      </p:sp>
    </p:spTree>
    <p:extLst>
      <p:ext uri="{BB962C8B-B14F-4D97-AF65-F5344CB8AC3E}">
        <p14:creationId xmlns:p14="http://schemas.microsoft.com/office/powerpoint/2010/main" val="541209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2D51-1414-224D-AD26-342CB20361A5}"/>
              </a:ext>
            </a:extLst>
          </p:cNvPr>
          <p:cNvSpPr>
            <a:spLocks noGrp="1"/>
          </p:cNvSpPr>
          <p:nvPr>
            <p:ph type="title"/>
          </p:nvPr>
        </p:nvSpPr>
        <p:spPr>
          <a:xfrm>
            <a:off x="609600" y="188640"/>
            <a:ext cx="10094912" cy="562074"/>
          </a:xfrm>
        </p:spPr>
        <p:txBody>
          <a:bodyPr/>
          <a:lstStyle/>
          <a:p>
            <a:r>
              <a:rPr lang="en-GB" sz="2400" dirty="0"/>
              <a:t>Control Room Experience and Operational Perspective – Marc Munoz</a:t>
            </a:r>
          </a:p>
        </p:txBody>
      </p:sp>
      <p:sp>
        <p:nvSpPr>
          <p:cNvPr id="3" name="Content Placeholder 2">
            <a:extLst>
              <a:ext uri="{FF2B5EF4-FFF2-40B4-BE49-F238E27FC236}">
                <a16:creationId xmlns:a16="http://schemas.microsoft.com/office/drawing/2014/main" id="{809EBFD4-E1E9-B54C-BD53-BF54624C9755}"/>
              </a:ext>
            </a:extLst>
          </p:cNvPr>
          <p:cNvSpPr>
            <a:spLocks noGrp="1"/>
          </p:cNvSpPr>
          <p:nvPr>
            <p:ph idx="1"/>
          </p:nvPr>
        </p:nvSpPr>
        <p:spPr>
          <a:xfrm>
            <a:off x="609600" y="1388330"/>
            <a:ext cx="10972800" cy="3480830"/>
          </a:xfrm>
        </p:spPr>
        <p:txBody>
          <a:bodyPr/>
          <a:lstStyle/>
          <a:p>
            <a:endParaRPr lang="en-US" sz="2000" dirty="0"/>
          </a:p>
          <a:p>
            <a:endParaRPr lang="en-US" sz="2000" dirty="0"/>
          </a:p>
          <a:p>
            <a:endParaRPr lang="en-US" sz="2000" dirty="0"/>
          </a:p>
          <a:p>
            <a:endParaRPr lang="en-US" sz="2000" dirty="0"/>
          </a:p>
          <a:p>
            <a:endParaRPr lang="en-GB" sz="2000" dirty="0"/>
          </a:p>
        </p:txBody>
      </p:sp>
      <p:sp>
        <p:nvSpPr>
          <p:cNvPr id="4" name="Slide Number Placeholder 3">
            <a:extLst>
              <a:ext uri="{FF2B5EF4-FFF2-40B4-BE49-F238E27FC236}">
                <a16:creationId xmlns:a16="http://schemas.microsoft.com/office/drawing/2014/main" id="{8DF42B2F-91F3-0C41-B6F4-251DCA37D97F}"/>
              </a:ext>
            </a:extLst>
          </p:cNvPr>
          <p:cNvSpPr>
            <a:spLocks noGrp="1"/>
          </p:cNvSpPr>
          <p:nvPr>
            <p:ph type="sldNum" sz="quarter" idx="12"/>
          </p:nvPr>
        </p:nvSpPr>
        <p:spPr/>
        <p:txBody>
          <a:bodyPr/>
          <a:lstStyle/>
          <a:p>
            <a:fld id="{551115BC-487E-4422-894C-CB7CD3E79223}" type="slidenum">
              <a:rPr lang="en-GB" smtClean="0"/>
              <a:pPr/>
              <a:t>26</a:t>
            </a:fld>
            <a:endParaRPr lang="en-GB"/>
          </a:p>
        </p:txBody>
      </p:sp>
      <p:sp>
        <p:nvSpPr>
          <p:cNvPr id="5" name="Text Placeholder 4">
            <a:extLst>
              <a:ext uri="{FF2B5EF4-FFF2-40B4-BE49-F238E27FC236}">
                <a16:creationId xmlns:a16="http://schemas.microsoft.com/office/drawing/2014/main" id="{E8C99FC0-60B4-8049-88E0-A3A4DA59345B}"/>
              </a:ext>
            </a:extLst>
          </p:cNvPr>
          <p:cNvSpPr>
            <a:spLocks noGrp="1"/>
          </p:cNvSpPr>
          <p:nvPr>
            <p:ph type="body" sz="quarter" idx="13"/>
          </p:nvPr>
        </p:nvSpPr>
        <p:spPr/>
        <p:txBody>
          <a:bodyPr/>
          <a:lstStyle/>
          <a:p>
            <a:r>
              <a:rPr lang="en-GB" dirty="0"/>
              <a:t>Generic Lessons</a:t>
            </a:r>
          </a:p>
        </p:txBody>
      </p:sp>
      <p:sp>
        <p:nvSpPr>
          <p:cNvPr id="6" name="Content Placeholder 2">
            <a:extLst>
              <a:ext uri="{FF2B5EF4-FFF2-40B4-BE49-F238E27FC236}">
                <a16:creationId xmlns:a16="http://schemas.microsoft.com/office/drawing/2014/main" id="{076A6F0A-DB63-E046-AEA0-B611125EC1F2}"/>
              </a:ext>
            </a:extLst>
          </p:cNvPr>
          <p:cNvSpPr txBox="1">
            <a:spLocks/>
          </p:cNvSpPr>
          <p:nvPr/>
        </p:nvSpPr>
        <p:spPr>
          <a:xfrm>
            <a:off x="609600" y="1484784"/>
            <a:ext cx="10972800" cy="5373216"/>
          </a:xfrm>
          <a:prstGeom prst="rect">
            <a:avLst/>
          </a:prstGeom>
        </p:spPr>
        <p:txBody>
          <a:bodyPr vert="horz" lIns="90000" tIns="45720" rIns="91440" bIns="45720" rtlCol="0">
            <a:noAutofit/>
          </a:bodyPr>
          <a:lstStyle>
            <a:lvl1pPr marL="342900" indent="-342900"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a:t>Operations procedures will need to be updated, based on the lessons learned during this commissioning phase. Some procedures will need to be updated during commissioning as well. </a:t>
            </a:r>
          </a:p>
          <a:p>
            <a:r>
              <a:rPr lang="en-GB" dirty="0"/>
              <a:t>The handover procedure needs to be refined, taking in account things not fully working.</a:t>
            </a:r>
          </a:p>
          <a:p>
            <a:r>
              <a:rPr lang="en-GB" dirty="0"/>
              <a:t>We need dry runs and testing without beam before start of commissioning.</a:t>
            </a:r>
          </a:p>
          <a:p>
            <a:r>
              <a:rPr lang="en-GB" dirty="0"/>
              <a:t>We need to address the problems of coordinating and prioritising commissioning and installation.</a:t>
            </a:r>
          </a:p>
          <a:p>
            <a:r>
              <a:rPr lang="en-GB" dirty="0"/>
              <a:t>Priorities need to be clearly set by the management. </a:t>
            </a:r>
          </a:p>
          <a:p>
            <a:r>
              <a:rPr lang="en-GB" dirty="0"/>
              <a:t>Lack of cheap spares is costly.</a:t>
            </a:r>
          </a:p>
          <a:p>
            <a:r>
              <a:rPr lang="en-GB" dirty="0"/>
              <a:t>Change of interlock logic during commissioning has to be done under strict control and with a clear procedure for bypassing. </a:t>
            </a:r>
          </a:p>
          <a:p>
            <a:r>
              <a:rPr lang="en-GB" dirty="0"/>
              <a:t>Clarify and speed the approval of OPIs. Create operator OPIs with only relevant information and well defined layout. What we have for ISrc and LEBT is not scalable for the full NCL.</a:t>
            </a:r>
          </a:p>
          <a:p>
            <a:r>
              <a:rPr lang="en-GB" dirty="0"/>
              <a:t>Manpower clearly needs to be more adequate for the next phase.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743217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GB" sz="2400" dirty="0"/>
              <a:t>Personnel Safety Systems – Stuart Birch</a:t>
            </a:r>
            <a:endParaRPr lang="sv-SE" sz="20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767408" y="1546336"/>
            <a:ext cx="11161240" cy="5123024"/>
          </a:xfrm>
        </p:spPr>
        <p:txBody>
          <a:bodyPr/>
          <a:lstStyle/>
          <a:p>
            <a:pPr marL="285750" indent="-285750"/>
            <a:r>
              <a:rPr lang="en-US" dirty="0"/>
              <a:t>To produce documents for a PSS system takes a large amount of time and resource. It was the first PSS at ESS and we underestimated the true impact of producing documents.</a:t>
            </a:r>
          </a:p>
          <a:p>
            <a:pPr marL="285750" indent="-285750"/>
            <a:r>
              <a:rPr lang="en-US" dirty="0"/>
              <a:t>Document approval too many reviewers and approvers so it took considerable time to get documents finally approved</a:t>
            </a:r>
          </a:p>
          <a:p>
            <a:pPr marL="285750" indent="-285750"/>
            <a:r>
              <a:rPr lang="en-US" dirty="0"/>
              <a:t>We spent too much time revising the documents and changing after comments from reviewers.</a:t>
            </a:r>
          </a:p>
          <a:p>
            <a:pPr marL="285750" indent="-285750"/>
            <a:r>
              <a:rPr lang="en-US" dirty="0"/>
              <a:t>At the start of the process there was a lack of hazard and risk assessment information. So it was difficult to obtain a real set of PSS0 overall safety requirements.</a:t>
            </a:r>
          </a:p>
          <a:p>
            <a:pPr marL="285750" indent="-285750"/>
            <a:r>
              <a:rPr lang="en-GB" dirty="0"/>
              <a:t>PSS0 Design </a:t>
            </a:r>
            <a:r>
              <a:rPr lang="en-US" dirty="0"/>
              <a:t>software planning and design and simulation took longer than anticipated.</a:t>
            </a:r>
          </a:p>
          <a:p>
            <a:pPr marL="285750" indent="-285750"/>
            <a:r>
              <a:rPr lang="en-GB" dirty="0"/>
              <a:t>PSS0 Installation was slow. Required improved communication and planning with CF and AD stakeholders. In PSS0 case, late delivery of mains power and Safety fence cost the PSS team a considerable amount of installation downtime.</a:t>
            </a:r>
          </a:p>
          <a:p>
            <a:pPr marL="285750" indent="-285750"/>
            <a:r>
              <a:rPr lang="en-GB" dirty="0"/>
              <a:t>ESS as a facility was not ready for SRR.</a:t>
            </a:r>
          </a:p>
          <a:p>
            <a:pPr marL="285750" indent="-285750"/>
            <a:r>
              <a:rPr lang="en-GB" dirty="0"/>
              <a:t>The PSG team felt that the systems that we interfaced with had not been fully commissioned or commissioning had been rushed, HV power supply etc etc. Final integration tests were delayed.</a:t>
            </a:r>
          </a:p>
          <a:p>
            <a:pPr marL="285750" indent="-285750"/>
            <a:endParaRPr lang="en-US" dirty="0"/>
          </a:p>
          <a:p>
            <a:pPr marL="285750" indent="-285750"/>
            <a:endParaRPr lang="en-GB"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27</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dirty="0"/>
              <a:t>Findings</a:t>
            </a:r>
          </a:p>
        </p:txBody>
      </p:sp>
    </p:spTree>
    <p:extLst>
      <p:ext uri="{BB962C8B-B14F-4D97-AF65-F5344CB8AC3E}">
        <p14:creationId xmlns:p14="http://schemas.microsoft.com/office/powerpoint/2010/main" val="727554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2D51-1414-224D-AD26-342CB20361A5}"/>
              </a:ext>
            </a:extLst>
          </p:cNvPr>
          <p:cNvSpPr>
            <a:spLocks noGrp="1"/>
          </p:cNvSpPr>
          <p:nvPr>
            <p:ph type="title"/>
          </p:nvPr>
        </p:nvSpPr>
        <p:spPr>
          <a:xfrm>
            <a:off x="609600" y="188640"/>
            <a:ext cx="10094912" cy="562074"/>
          </a:xfrm>
        </p:spPr>
        <p:txBody>
          <a:bodyPr/>
          <a:lstStyle/>
          <a:p>
            <a:r>
              <a:rPr lang="en-GB" sz="2400" dirty="0"/>
              <a:t>Personnel Safety Systems – Stuart Birch</a:t>
            </a:r>
          </a:p>
        </p:txBody>
      </p:sp>
      <p:sp>
        <p:nvSpPr>
          <p:cNvPr id="3" name="Content Placeholder 2">
            <a:extLst>
              <a:ext uri="{FF2B5EF4-FFF2-40B4-BE49-F238E27FC236}">
                <a16:creationId xmlns:a16="http://schemas.microsoft.com/office/drawing/2014/main" id="{809EBFD4-E1E9-B54C-BD53-BF54624C9755}"/>
              </a:ext>
            </a:extLst>
          </p:cNvPr>
          <p:cNvSpPr>
            <a:spLocks noGrp="1"/>
          </p:cNvSpPr>
          <p:nvPr>
            <p:ph idx="1"/>
          </p:nvPr>
        </p:nvSpPr>
        <p:spPr>
          <a:xfrm>
            <a:off x="609600" y="1388330"/>
            <a:ext cx="10972800" cy="3480830"/>
          </a:xfrm>
        </p:spPr>
        <p:txBody>
          <a:bodyPr/>
          <a:lstStyle/>
          <a:p>
            <a:endParaRPr lang="en-US" sz="2000" dirty="0"/>
          </a:p>
          <a:p>
            <a:endParaRPr lang="en-US" sz="2000" dirty="0"/>
          </a:p>
          <a:p>
            <a:endParaRPr lang="en-US" sz="2000" dirty="0"/>
          </a:p>
          <a:p>
            <a:endParaRPr lang="en-US" sz="2000" dirty="0"/>
          </a:p>
          <a:p>
            <a:endParaRPr lang="en-GB" sz="2000" dirty="0"/>
          </a:p>
        </p:txBody>
      </p:sp>
      <p:sp>
        <p:nvSpPr>
          <p:cNvPr id="4" name="Slide Number Placeholder 3">
            <a:extLst>
              <a:ext uri="{FF2B5EF4-FFF2-40B4-BE49-F238E27FC236}">
                <a16:creationId xmlns:a16="http://schemas.microsoft.com/office/drawing/2014/main" id="{8DF42B2F-91F3-0C41-B6F4-251DCA37D97F}"/>
              </a:ext>
            </a:extLst>
          </p:cNvPr>
          <p:cNvSpPr>
            <a:spLocks noGrp="1"/>
          </p:cNvSpPr>
          <p:nvPr>
            <p:ph type="sldNum" sz="quarter" idx="12"/>
          </p:nvPr>
        </p:nvSpPr>
        <p:spPr/>
        <p:txBody>
          <a:bodyPr/>
          <a:lstStyle/>
          <a:p>
            <a:fld id="{551115BC-487E-4422-894C-CB7CD3E79223}" type="slidenum">
              <a:rPr lang="en-GB" smtClean="0"/>
              <a:pPr/>
              <a:t>28</a:t>
            </a:fld>
            <a:endParaRPr lang="en-GB"/>
          </a:p>
        </p:txBody>
      </p:sp>
      <p:sp>
        <p:nvSpPr>
          <p:cNvPr id="5" name="Text Placeholder 4">
            <a:extLst>
              <a:ext uri="{FF2B5EF4-FFF2-40B4-BE49-F238E27FC236}">
                <a16:creationId xmlns:a16="http://schemas.microsoft.com/office/drawing/2014/main" id="{E8C99FC0-60B4-8049-88E0-A3A4DA59345B}"/>
              </a:ext>
            </a:extLst>
          </p:cNvPr>
          <p:cNvSpPr>
            <a:spLocks noGrp="1"/>
          </p:cNvSpPr>
          <p:nvPr>
            <p:ph type="body" sz="quarter" idx="13"/>
          </p:nvPr>
        </p:nvSpPr>
        <p:spPr/>
        <p:txBody>
          <a:bodyPr/>
          <a:lstStyle/>
          <a:p>
            <a:r>
              <a:rPr lang="en-GB" dirty="0"/>
              <a:t>Generic Lessons</a:t>
            </a:r>
          </a:p>
        </p:txBody>
      </p:sp>
      <p:sp>
        <p:nvSpPr>
          <p:cNvPr id="6" name="Content Placeholder 2">
            <a:extLst>
              <a:ext uri="{FF2B5EF4-FFF2-40B4-BE49-F238E27FC236}">
                <a16:creationId xmlns:a16="http://schemas.microsoft.com/office/drawing/2014/main" id="{076A6F0A-DB63-E046-AEA0-B611125EC1F2}"/>
              </a:ext>
            </a:extLst>
          </p:cNvPr>
          <p:cNvSpPr txBox="1">
            <a:spLocks/>
          </p:cNvSpPr>
          <p:nvPr/>
        </p:nvSpPr>
        <p:spPr>
          <a:xfrm>
            <a:off x="609600" y="1484784"/>
            <a:ext cx="10972800" cy="5373216"/>
          </a:xfrm>
          <a:prstGeom prst="rect">
            <a:avLst/>
          </a:prstGeom>
        </p:spPr>
        <p:txBody>
          <a:bodyPr vert="horz" lIns="90000" tIns="45720" rIns="91440" bIns="45720" rtlCol="0">
            <a:noAutofit/>
          </a:bodyPr>
          <a:lstStyle>
            <a:lvl1pPr marL="342900" indent="-342900"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dirty="0"/>
              <a:t>Ensure that all stakeholder operational procedure documentation is completed and approved well before operation starts. (key handling, alarm handling, system re-set etc. etc.). Allocate sufficient time for documentation</a:t>
            </a:r>
          </a:p>
          <a:p>
            <a:r>
              <a:rPr lang="en-US" dirty="0"/>
              <a:t>Improve delivery of commissioned stakeholder interface systems.</a:t>
            </a:r>
            <a:endParaRPr lang="en-GB" dirty="0"/>
          </a:p>
          <a:p>
            <a:r>
              <a:rPr lang="en-GB" dirty="0"/>
              <a:t>It is really important that the hazard and risk assessments are carried out as early as possible</a:t>
            </a:r>
          </a:p>
          <a:p>
            <a:r>
              <a:rPr lang="en-GB" dirty="0"/>
              <a:t>SRR should not be rushed</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876573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a:xfrm>
            <a:off x="607542" y="188640"/>
            <a:ext cx="9952953" cy="562074"/>
          </a:xfrm>
        </p:spPr>
        <p:txBody>
          <a:bodyPr/>
          <a:lstStyle/>
          <a:p>
            <a:r>
              <a:rPr lang="en-GB" sz="2400" dirty="0"/>
              <a:t>Safety and Radiation Protection – Helen Boyer</a:t>
            </a:r>
            <a:endParaRPr lang="en-GB" sz="2000" dirty="0"/>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767408" y="1546336"/>
            <a:ext cx="11161240" cy="5123024"/>
          </a:xfrm>
        </p:spPr>
        <p:txBody>
          <a:bodyPr/>
          <a:lstStyle/>
          <a:p>
            <a:pPr marL="285750" indent="-285750"/>
            <a:r>
              <a:rPr lang="en-GB" sz="2000" dirty="0"/>
              <a:t>There was one near miss incident, where beam was on during exchange of radiation monitors inside shielding wall.</a:t>
            </a:r>
          </a:p>
          <a:p>
            <a:pPr marL="285750" indent="-285750"/>
            <a:r>
              <a:rPr lang="en-GB" sz="2000" dirty="0"/>
              <a:t>Part of G01 found pitch-black</a:t>
            </a:r>
          </a:p>
          <a:p>
            <a:pPr marL="285750" indent="-285750"/>
            <a:r>
              <a:rPr lang="en-GB" sz="2000" dirty="0"/>
              <a:t>Water leakage during the relocation of the LEBT Faraday cup</a:t>
            </a:r>
          </a:p>
          <a:p>
            <a:pPr marL="285750" indent="-285750"/>
            <a:r>
              <a:rPr lang="en-GB" sz="2000" dirty="0">
                <a:solidFill>
                  <a:srgbClr val="000000"/>
                </a:solidFill>
              </a:rPr>
              <a:t>Nitrogen gas bottle not properly fixed in a safe state next to equipment</a:t>
            </a:r>
          </a:p>
          <a:p>
            <a:pPr marL="285750" indent="-285750"/>
            <a:r>
              <a:rPr lang="en-GB" sz="2000" dirty="0">
                <a:solidFill>
                  <a:srgbClr val="000000"/>
                </a:solidFill>
              </a:rPr>
              <a:t>Sparking of cable trays</a:t>
            </a:r>
          </a:p>
          <a:p>
            <a:pPr marL="285750" indent="-285750"/>
            <a:r>
              <a:rPr lang="en-GB" sz="2000" dirty="0">
                <a:solidFill>
                  <a:srgbClr val="000000"/>
                </a:solidFill>
              </a:rPr>
              <a:t>Masking of interlock signal during integration test of PSS0 for the Ion Source and LEBT Test stand</a:t>
            </a:r>
          </a:p>
          <a:p>
            <a:pPr marL="285750" indent="-285750"/>
            <a:r>
              <a:rPr lang="en-GB" sz="2000" dirty="0">
                <a:solidFill>
                  <a:srgbClr val="000000"/>
                </a:solidFill>
              </a:rPr>
              <a:t>Temporary removal of shielding material and attached dosimeters</a:t>
            </a:r>
          </a:p>
          <a:p>
            <a:pPr marL="285750" indent="-285750"/>
            <a:r>
              <a:rPr lang="en-GB" sz="2000" dirty="0">
                <a:solidFill>
                  <a:srgbClr val="000000"/>
                </a:solidFill>
              </a:rPr>
              <a:t>Control Room air quality was lacking</a:t>
            </a:r>
          </a:p>
          <a:p>
            <a:pPr marL="285750" indent="-285750"/>
            <a:endParaRPr lang="en-GB" sz="2000" dirty="0"/>
          </a:p>
          <a:p>
            <a:pPr marL="285750" indent="-285750"/>
            <a:endParaRPr lang="en-GB" sz="2000" dirty="0"/>
          </a:p>
          <a:p>
            <a:pPr marL="285750" indent="-285750"/>
            <a:endParaRPr lang="en-GB" sz="2000" dirty="0"/>
          </a:p>
          <a:p>
            <a:pPr marL="285750" indent="-285750"/>
            <a:endParaRPr lang="en-GB" sz="2000"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29</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a:xfrm>
            <a:off x="609600" y="908720"/>
            <a:ext cx="9518848" cy="479610"/>
          </a:xfrm>
        </p:spPr>
        <p:txBody>
          <a:bodyPr/>
          <a:lstStyle/>
          <a:p>
            <a:r>
              <a:rPr lang="en-GB" b="1" dirty="0"/>
              <a:t>Findings</a:t>
            </a:r>
          </a:p>
        </p:txBody>
      </p:sp>
    </p:spTree>
    <p:extLst>
      <p:ext uri="{BB962C8B-B14F-4D97-AF65-F5344CB8AC3E}">
        <p14:creationId xmlns:p14="http://schemas.microsoft.com/office/powerpoint/2010/main" val="739898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a:xfrm>
            <a:off x="609600" y="0"/>
            <a:ext cx="9518848" cy="908720"/>
          </a:xfrm>
        </p:spPr>
        <p:txBody>
          <a:bodyPr/>
          <a:lstStyle/>
          <a:p>
            <a:r>
              <a:rPr lang="en-GB" sz="2400" dirty="0"/>
              <a:t>Ion Source and LEBT, Transition from Installation to Testing and Commissioning - Alejandro Garcia Sosa </a:t>
            </a:r>
          </a:p>
        </p:txBody>
      </p:sp>
      <p:sp>
        <p:nvSpPr>
          <p:cNvPr id="3" name="Content Placeholder 2">
            <a:extLst>
              <a:ext uri="{FF2B5EF4-FFF2-40B4-BE49-F238E27FC236}">
                <a16:creationId xmlns:a16="http://schemas.microsoft.com/office/drawing/2014/main" id="{9B6AA8DE-5F9C-774D-A251-7A091E2C214E}"/>
              </a:ext>
            </a:extLst>
          </p:cNvPr>
          <p:cNvSpPr>
            <a:spLocks noGrp="1"/>
          </p:cNvSpPr>
          <p:nvPr>
            <p:ph idx="1"/>
          </p:nvPr>
        </p:nvSpPr>
        <p:spPr>
          <a:xfrm>
            <a:off x="609600" y="1780999"/>
            <a:ext cx="10972800" cy="5037461"/>
          </a:xfrm>
        </p:spPr>
        <p:txBody>
          <a:bodyPr/>
          <a:lstStyle/>
          <a:p>
            <a:r>
              <a:rPr lang="en-GB" sz="2000" dirty="0"/>
              <a:t>Wrong connections on the coils</a:t>
            </a:r>
          </a:p>
          <a:p>
            <a:r>
              <a:rPr lang="en-GB" sz="2000" dirty="0"/>
              <a:t>Grounding not fit for purpose. Design not suitable for the local conditions at ESS. Overall impact was a delay of ~5 months and damaged equipment.</a:t>
            </a:r>
          </a:p>
          <a:p>
            <a:r>
              <a:rPr lang="en-GB" sz="2000" dirty="0"/>
              <a:t>Cooling water leaks in the magnets.</a:t>
            </a:r>
          </a:p>
          <a:p>
            <a:pPr lvl="1"/>
            <a:r>
              <a:rPr lang="en-GB" sz="1600" dirty="0"/>
              <a:t>Design makes maintenance difficult (hard to access components)</a:t>
            </a:r>
          </a:p>
          <a:p>
            <a:pPr lvl="1"/>
            <a:r>
              <a:rPr lang="en-GB" sz="1600" dirty="0"/>
              <a:t>Water quality issues</a:t>
            </a:r>
          </a:p>
          <a:p>
            <a:r>
              <a:rPr lang="en-GB" sz="2000" dirty="0" err="1"/>
              <a:t>Uncomissioned</a:t>
            </a:r>
            <a:r>
              <a:rPr lang="en-GB" sz="2000" dirty="0"/>
              <a:t> components</a:t>
            </a:r>
          </a:p>
          <a:p>
            <a:pPr lvl="1"/>
            <a:r>
              <a:rPr lang="en-GB" sz="1600" dirty="0"/>
              <a:t>LEBT Chopper.</a:t>
            </a:r>
          </a:p>
          <a:p>
            <a:pPr lvl="2"/>
            <a:r>
              <a:rPr lang="en-GB" sz="1400" dirty="0"/>
              <a:t>Installation setup not suitable for the ESS requirements </a:t>
            </a:r>
          </a:p>
          <a:p>
            <a:pPr lvl="2"/>
            <a:r>
              <a:rPr lang="en-GB" sz="1400" dirty="0"/>
              <a:t>Electrical infrastructure in the tunnel needs improvement</a:t>
            </a:r>
          </a:p>
          <a:p>
            <a:pPr lvl="1"/>
            <a:r>
              <a:rPr lang="en-GB" sz="1600" dirty="0"/>
              <a:t>IRIS</a:t>
            </a:r>
          </a:p>
          <a:p>
            <a:pPr lvl="2"/>
            <a:r>
              <a:rPr lang="en-GB" sz="1400" dirty="0"/>
              <a:t>Different standard for controls</a:t>
            </a:r>
          </a:p>
          <a:p>
            <a:pPr lvl="2"/>
            <a:r>
              <a:rPr lang="en-GB" sz="1400" dirty="0"/>
              <a:t>Wrong cable terminations</a:t>
            </a:r>
          </a:p>
          <a:p>
            <a:endParaRPr lang="en-GB" sz="2000" dirty="0"/>
          </a:p>
        </p:txBody>
      </p:sp>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3</a:t>
            </a:fld>
            <a:endParaRPr lang="en-GB" noProof="0"/>
          </a:p>
        </p:txBody>
      </p:sp>
      <p:sp>
        <p:nvSpPr>
          <p:cNvPr id="5" name="Text Placeholder 4">
            <a:extLst>
              <a:ext uri="{FF2B5EF4-FFF2-40B4-BE49-F238E27FC236}">
                <a16:creationId xmlns:a16="http://schemas.microsoft.com/office/drawing/2014/main" id="{B3B9121C-D607-7542-93FF-48514E772843}"/>
              </a:ext>
            </a:extLst>
          </p:cNvPr>
          <p:cNvSpPr>
            <a:spLocks noGrp="1"/>
          </p:cNvSpPr>
          <p:nvPr>
            <p:ph type="body" sz="quarter" idx="13"/>
          </p:nvPr>
        </p:nvSpPr>
        <p:spPr>
          <a:xfrm>
            <a:off x="609600" y="908720"/>
            <a:ext cx="9518848" cy="479610"/>
          </a:xfrm>
        </p:spPr>
        <p:txBody>
          <a:bodyPr/>
          <a:lstStyle/>
          <a:p>
            <a:r>
              <a:rPr lang="en-GB" sz="2000" b="1" dirty="0">
                <a:solidFill>
                  <a:srgbClr val="FF0000"/>
                </a:solidFill>
              </a:rPr>
              <a:t>Findings</a:t>
            </a:r>
          </a:p>
        </p:txBody>
      </p:sp>
    </p:spTree>
    <p:extLst>
      <p:ext uri="{BB962C8B-B14F-4D97-AF65-F5344CB8AC3E}">
        <p14:creationId xmlns:p14="http://schemas.microsoft.com/office/powerpoint/2010/main" val="527374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22D51-1414-224D-AD26-342CB20361A5}"/>
              </a:ext>
            </a:extLst>
          </p:cNvPr>
          <p:cNvSpPr>
            <a:spLocks noGrp="1"/>
          </p:cNvSpPr>
          <p:nvPr>
            <p:ph type="title"/>
          </p:nvPr>
        </p:nvSpPr>
        <p:spPr>
          <a:xfrm>
            <a:off x="609600" y="188640"/>
            <a:ext cx="10094912" cy="562074"/>
          </a:xfrm>
        </p:spPr>
        <p:txBody>
          <a:bodyPr/>
          <a:lstStyle/>
          <a:p>
            <a:r>
              <a:rPr lang="en-GB" sz="2400" dirty="0"/>
              <a:t>Safety and Radiation Protection – Helen Boyer</a:t>
            </a:r>
          </a:p>
        </p:txBody>
      </p:sp>
      <p:sp>
        <p:nvSpPr>
          <p:cNvPr id="4" name="Slide Number Placeholder 3">
            <a:extLst>
              <a:ext uri="{FF2B5EF4-FFF2-40B4-BE49-F238E27FC236}">
                <a16:creationId xmlns:a16="http://schemas.microsoft.com/office/drawing/2014/main" id="{8DF42B2F-91F3-0C41-B6F4-251DCA37D97F}"/>
              </a:ext>
            </a:extLst>
          </p:cNvPr>
          <p:cNvSpPr>
            <a:spLocks noGrp="1"/>
          </p:cNvSpPr>
          <p:nvPr>
            <p:ph type="sldNum" sz="quarter" idx="12"/>
          </p:nvPr>
        </p:nvSpPr>
        <p:spPr/>
        <p:txBody>
          <a:bodyPr/>
          <a:lstStyle/>
          <a:p>
            <a:fld id="{551115BC-487E-4422-894C-CB7CD3E79223}" type="slidenum">
              <a:rPr lang="en-GB" smtClean="0"/>
              <a:pPr/>
              <a:t>30</a:t>
            </a:fld>
            <a:endParaRPr lang="en-GB"/>
          </a:p>
        </p:txBody>
      </p:sp>
      <p:sp>
        <p:nvSpPr>
          <p:cNvPr id="5" name="Text Placeholder 4">
            <a:extLst>
              <a:ext uri="{FF2B5EF4-FFF2-40B4-BE49-F238E27FC236}">
                <a16:creationId xmlns:a16="http://schemas.microsoft.com/office/drawing/2014/main" id="{E8C99FC0-60B4-8049-88E0-A3A4DA59345B}"/>
              </a:ext>
            </a:extLst>
          </p:cNvPr>
          <p:cNvSpPr>
            <a:spLocks noGrp="1"/>
          </p:cNvSpPr>
          <p:nvPr>
            <p:ph type="body" sz="quarter" idx="13"/>
          </p:nvPr>
        </p:nvSpPr>
        <p:spPr/>
        <p:txBody>
          <a:bodyPr/>
          <a:lstStyle/>
          <a:p>
            <a:r>
              <a:rPr lang="en-GB" b="1" dirty="0">
                <a:solidFill>
                  <a:srgbClr val="FF0000"/>
                </a:solidFill>
              </a:rPr>
              <a:t>Generic Lessons</a:t>
            </a:r>
          </a:p>
        </p:txBody>
      </p:sp>
      <p:sp>
        <p:nvSpPr>
          <p:cNvPr id="6" name="Content Placeholder 2">
            <a:extLst>
              <a:ext uri="{FF2B5EF4-FFF2-40B4-BE49-F238E27FC236}">
                <a16:creationId xmlns:a16="http://schemas.microsoft.com/office/drawing/2014/main" id="{076A6F0A-DB63-E046-AEA0-B611125EC1F2}"/>
              </a:ext>
            </a:extLst>
          </p:cNvPr>
          <p:cNvSpPr txBox="1">
            <a:spLocks/>
          </p:cNvSpPr>
          <p:nvPr/>
        </p:nvSpPr>
        <p:spPr>
          <a:xfrm>
            <a:off x="609600" y="1484784"/>
            <a:ext cx="10972800" cy="4248472"/>
          </a:xfrm>
          <a:prstGeom prst="rect">
            <a:avLst/>
          </a:prstGeom>
        </p:spPr>
        <p:txBody>
          <a:bodyPr vert="horz" lIns="90000" tIns="45720" rIns="91440" bIns="45720" rtlCol="0">
            <a:noAutofit/>
          </a:bodyPr>
          <a:lstStyle>
            <a:lvl1pPr marL="342900" indent="-342900" algn="l" defTabSz="685800" rtl="0" eaLnBrk="1" latinLnBrk="0" hangingPunct="1">
              <a:spcBef>
                <a:spcPct val="20000"/>
              </a:spcBef>
              <a:buFont typeface="Arial" panose="020B0604020202020204" pitchFamily="34" charset="0"/>
              <a:buChar char="•"/>
              <a:defRPr sz="2100" kern="1200" baseline="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500" kern="1200" baseline="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350" kern="1200" baseline="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2000" dirty="0"/>
              <a:t>There needs to be a proper management system in place for removable shielding. </a:t>
            </a:r>
          </a:p>
          <a:p>
            <a:r>
              <a:rPr lang="en-GB" sz="2000" dirty="0"/>
              <a:t>Communication practices have to be enhanced</a:t>
            </a:r>
          </a:p>
          <a:p>
            <a:r>
              <a:rPr lang="sv-SE" sz="2000" dirty="0"/>
              <a:t>Demonstration </a:t>
            </a:r>
            <a:r>
              <a:rPr lang="sv-SE" sz="2000" dirty="0" err="1"/>
              <a:t>of</a:t>
            </a:r>
            <a:r>
              <a:rPr lang="sv-SE" sz="2000" dirty="0"/>
              <a:t> </a:t>
            </a:r>
            <a:r>
              <a:rPr lang="sv-SE" sz="2000" dirty="0" err="1"/>
              <a:t>shutdown</a:t>
            </a:r>
            <a:r>
              <a:rPr lang="sv-SE" sz="2000" dirty="0"/>
              <a:t> </a:t>
            </a:r>
            <a:r>
              <a:rPr lang="sv-SE" sz="2000" dirty="0" err="1"/>
              <a:t>of</a:t>
            </a:r>
            <a:r>
              <a:rPr lang="sv-SE" sz="2000" dirty="0"/>
              <a:t> </a:t>
            </a:r>
            <a:r>
              <a:rPr lang="sv-SE" sz="2000" dirty="0" err="1"/>
              <a:t>equipment</a:t>
            </a:r>
            <a:r>
              <a:rPr lang="sv-SE" sz="2000" dirty="0"/>
              <a:t> </a:t>
            </a:r>
            <a:r>
              <a:rPr lang="sv-SE" sz="2000" dirty="0" err="1"/>
              <a:t>if</a:t>
            </a:r>
            <a:r>
              <a:rPr lang="sv-SE" sz="2000" dirty="0"/>
              <a:t> </a:t>
            </a:r>
            <a:r>
              <a:rPr lang="sv-SE" sz="2000" dirty="0" err="1"/>
              <a:t>emergency</a:t>
            </a:r>
            <a:r>
              <a:rPr lang="sv-SE" sz="2000" dirty="0"/>
              <a:t> services intervention </a:t>
            </a:r>
            <a:r>
              <a:rPr lang="sv-SE" sz="2000" dirty="0" err="1"/>
              <a:t>required</a:t>
            </a:r>
            <a:endParaRPr lang="en-GB" sz="2000" dirty="0"/>
          </a:p>
          <a:p>
            <a:r>
              <a:rPr lang="sv-SE" sz="2000" dirty="0" err="1"/>
              <a:t>Ensure</a:t>
            </a:r>
            <a:r>
              <a:rPr lang="sv-SE" sz="2000" dirty="0"/>
              <a:t> design and implementation </a:t>
            </a:r>
            <a:r>
              <a:rPr lang="sv-SE" sz="2000" dirty="0" err="1"/>
              <a:t>of</a:t>
            </a:r>
            <a:r>
              <a:rPr lang="sv-SE" sz="2000" dirty="0"/>
              <a:t> </a:t>
            </a:r>
            <a:r>
              <a:rPr lang="sv-SE" sz="2000" dirty="0" err="1"/>
              <a:t>grounding</a:t>
            </a:r>
            <a:r>
              <a:rPr lang="sv-SE" sz="2000" dirty="0"/>
              <a:t> </a:t>
            </a:r>
            <a:r>
              <a:rPr lang="sv-SE" sz="2000" dirty="0" err="1"/>
              <a:t>fully</a:t>
            </a:r>
            <a:r>
              <a:rPr lang="sv-SE" sz="2000" dirty="0"/>
              <a:t> in </a:t>
            </a:r>
            <a:r>
              <a:rPr lang="sv-SE" sz="2000" dirty="0" err="1"/>
              <a:t>place</a:t>
            </a:r>
            <a:endParaRPr lang="sv-SE" sz="2000" dirty="0"/>
          </a:p>
          <a:p>
            <a:endParaRPr lang="en-GB" sz="2000" dirty="0"/>
          </a:p>
        </p:txBody>
      </p:sp>
    </p:spTree>
    <p:extLst>
      <p:ext uri="{BB962C8B-B14F-4D97-AF65-F5344CB8AC3E}">
        <p14:creationId xmlns:p14="http://schemas.microsoft.com/office/powerpoint/2010/main" val="2604998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AC2EE-06DA-A146-BBFD-56CEA6EE75D7}"/>
              </a:ext>
            </a:extLst>
          </p:cNvPr>
          <p:cNvSpPr>
            <a:spLocks noGrp="1"/>
          </p:cNvSpPr>
          <p:nvPr>
            <p:ph type="title"/>
          </p:nvPr>
        </p:nvSpPr>
        <p:spPr/>
        <p:txBody>
          <a:bodyPr/>
          <a:lstStyle/>
          <a:p>
            <a:r>
              <a:rPr lang="en-GB" dirty="0"/>
              <a:t>Overall Positives</a:t>
            </a:r>
          </a:p>
        </p:txBody>
      </p:sp>
      <p:sp>
        <p:nvSpPr>
          <p:cNvPr id="3" name="Content Placeholder 2">
            <a:extLst>
              <a:ext uri="{FF2B5EF4-FFF2-40B4-BE49-F238E27FC236}">
                <a16:creationId xmlns:a16="http://schemas.microsoft.com/office/drawing/2014/main" id="{CA1DF036-944D-7D46-ACD0-125525699882}"/>
              </a:ext>
            </a:extLst>
          </p:cNvPr>
          <p:cNvSpPr>
            <a:spLocks noGrp="1"/>
          </p:cNvSpPr>
          <p:nvPr>
            <p:ph idx="1"/>
          </p:nvPr>
        </p:nvSpPr>
        <p:spPr>
          <a:xfrm>
            <a:off x="609600" y="1781000"/>
            <a:ext cx="11582400" cy="4345166"/>
          </a:xfrm>
        </p:spPr>
        <p:txBody>
          <a:bodyPr/>
          <a:lstStyle/>
          <a:p>
            <a:r>
              <a:rPr lang="en-GB" sz="2000" dirty="0"/>
              <a:t>Good team of professionals, many dedicated people in the team who go far beyond the expected performance. We have good expertise in house.</a:t>
            </a:r>
          </a:p>
          <a:p>
            <a:r>
              <a:rPr lang="en-US" sz="2000" dirty="0"/>
              <a:t>Dependencies among subsystems and tuning activities were well understood.</a:t>
            </a:r>
          </a:p>
          <a:p>
            <a:pPr lvl="1"/>
            <a:r>
              <a:rPr lang="en-US" sz="2000" dirty="0"/>
              <a:t>This helped re-planning while many subsystems were not available.</a:t>
            </a:r>
          </a:p>
          <a:p>
            <a:r>
              <a:rPr lang="en-US" sz="2000" dirty="0"/>
              <a:t>We were very careful to avoid beam induced damages.</a:t>
            </a:r>
          </a:p>
          <a:p>
            <a:r>
              <a:rPr lang="en-US" sz="2000" dirty="0"/>
              <a:t>Participating the test in Catania was extremely helpful.</a:t>
            </a:r>
          </a:p>
          <a:p>
            <a:r>
              <a:rPr lang="en-GB" sz="2000" dirty="0"/>
              <a:t>We managed to bring most subsystems up and running</a:t>
            </a:r>
          </a:p>
          <a:p>
            <a:r>
              <a:rPr lang="en-GB" sz="2000" dirty="0"/>
              <a:t>We reacted well to different "situations", e.g., fixing subsystems.</a:t>
            </a:r>
          </a:p>
          <a:p>
            <a:r>
              <a:rPr lang="en-GB" sz="2000" dirty="0"/>
              <a:t>We were reasonably good at improvising, e.g., developing a script on the fly, adjusting the team, etc.</a:t>
            </a:r>
          </a:p>
          <a:p>
            <a:r>
              <a:rPr lang="en-GB" sz="2000" dirty="0"/>
              <a:t>We accumulated a lot of experience.</a:t>
            </a:r>
          </a:p>
          <a:p>
            <a:r>
              <a:rPr lang="en-GB" sz="2000" dirty="0"/>
              <a:t>Good experience with work request process, risk assessment. Collaboration with the rigging team was also a positive experience.</a:t>
            </a:r>
          </a:p>
          <a:p>
            <a:endParaRPr lang="en-GB" sz="2000" dirty="0"/>
          </a:p>
          <a:p>
            <a:endParaRPr lang="en-GB" sz="2000" dirty="0"/>
          </a:p>
        </p:txBody>
      </p:sp>
      <p:sp>
        <p:nvSpPr>
          <p:cNvPr id="4" name="Slide Number Placeholder 3">
            <a:extLst>
              <a:ext uri="{FF2B5EF4-FFF2-40B4-BE49-F238E27FC236}">
                <a16:creationId xmlns:a16="http://schemas.microsoft.com/office/drawing/2014/main" id="{E8AE3356-48BF-A346-8B85-134D11528645}"/>
              </a:ext>
            </a:extLst>
          </p:cNvPr>
          <p:cNvSpPr>
            <a:spLocks noGrp="1"/>
          </p:cNvSpPr>
          <p:nvPr>
            <p:ph type="sldNum" sz="quarter" idx="12"/>
          </p:nvPr>
        </p:nvSpPr>
        <p:spPr/>
        <p:txBody>
          <a:bodyPr/>
          <a:lstStyle/>
          <a:p>
            <a:fld id="{551115BC-487E-4422-894C-CB7CD3E79223}" type="slidenum">
              <a:rPr lang="en-GB" smtClean="0"/>
              <a:pPr/>
              <a:t>31</a:t>
            </a:fld>
            <a:endParaRPr lang="en-GB"/>
          </a:p>
        </p:txBody>
      </p:sp>
    </p:spTree>
    <p:extLst>
      <p:ext uri="{BB962C8B-B14F-4D97-AF65-F5344CB8AC3E}">
        <p14:creationId xmlns:p14="http://schemas.microsoft.com/office/powerpoint/2010/main" val="1922797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AC2EE-06DA-A146-BBFD-56CEA6EE75D7}"/>
              </a:ext>
            </a:extLst>
          </p:cNvPr>
          <p:cNvSpPr>
            <a:spLocks noGrp="1"/>
          </p:cNvSpPr>
          <p:nvPr>
            <p:ph type="title"/>
          </p:nvPr>
        </p:nvSpPr>
        <p:spPr/>
        <p:txBody>
          <a:bodyPr/>
          <a:lstStyle/>
          <a:p>
            <a:r>
              <a:rPr lang="en-GB" dirty="0"/>
              <a:t>Overall Positives</a:t>
            </a:r>
          </a:p>
        </p:txBody>
      </p:sp>
      <p:sp>
        <p:nvSpPr>
          <p:cNvPr id="3" name="Content Placeholder 2">
            <a:extLst>
              <a:ext uri="{FF2B5EF4-FFF2-40B4-BE49-F238E27FC236}">
                <a16:creationId xmlns:a16="http://schemas.microsoft.com/office/drawing/2014/main" id="{CA1DF036-944D-7D46-ACD0-125525699882}"/>
              </a:ext>
            </a:extLst>
          </p:cNvPr>
          <p:cNvSpPr>
            <a:spLocks noGrp="1"/>
          </p:cNvSpPr>
          <p:nvPr>
            <p:ph idx="1"/>
          </p:nvPr>
        </p:nvSpPr>
        <p:spPr>
          <a:xfrm>
            <a:off x="609600" y="1781000"/>
            <a:ext cx="11582400" cy="4345166"/>
          </a:xfrm>
        </p:spPr>
        <p:txBody>
          <a:bodyPr/>
          <a:lstStyle/>
          <a:p>
            <a:r>
              <a:rPr lang="en-GB" sz="2000" dirty="0"/>
              <a:t>Good on-call support </a:t>
            </a:r>
          </a:p>
          <a:p>
            <a:pPr>
              <a:spcBef>
                <a:spcPts val="0"/>
              </a:spcBef>
            </a:pPr>
            <a:r>
              <a:rPr lang="en-US" sz="2000" dirty="0"/>
              <a:t>ISrc, LEBT and associated control systems delivered as a consistent and tested unit.</a:t>
            </a:r>
          </a:p>
          <a:p>
            <a:pPr>
              <a:spcBef>
                <a:spcPts val="0"/>
              </a:spcBef>
            </a:pPr>
            <a:r>
              <a:rPr lang="en-US" sz="2000" dirty="0"/>
              <a:t>Good collaboration with in-kind partner in a constructive and friendly manner.</a:t>
            </a:r>
          </a:p>
          <a:p>
            <a:pPr>
              <a:spcBef>
                <a:spcPts val="0"/>
              </a:spcBef>
            </a:pPr>
            <a:r>
              <a:rPr lang="en-GB" sz="2000" dirty="0"/>
              <a:t>The AD-ICS forum was a very big step forward. It reduces the burden on integrators shoulders by defining the priorities and schedules between stakeholders themselves instead of at integrators or WP level.</a:t>
            </a:r>
          </a:p>
          <a:p>
            <a:pPr>
              <a:spcBef>
                <a:spcPts val="0"/>
              </a:spcBef>
            </a:pPr>
            <a:r>
              <a:rPr lang="en-GB" sz="2000" dirty="0"/>
              <a:t>Vacuum and PSS were well prepared and executed. </a:t>
            </a:r>
          </a:p>
          <a:p>
            <a:pPr>
              <a:spcBef>
                <a:spcPts val="0"/>
              </a:spcBef>
            </a:pPr>
            <a:r>
              <a:rPr lang="en-GB" sz="2000" dirty="0"/>
              <a:t>Effective team-work with high level of commitment.</a:t>
            </a:r>
          </a:p>
          <a:p>
            <a:pPr>
              <a:spcBef>
                <a:spcPts val="0"/>
              </a:spcBef>
            </a:pPr>
            <a:r>
              <a:rPr lang="en-GB" sz="2000" dirty="0"/>
              <a:t>Good collaboration and commitment between the people involved in the commissioning. </a:t>
            </a:r>
          </a:p>
          <a:p>
            <a:r>
              <a:rPr lang="en-GB" sz="2000" dirty="0"/>
              <a:t>The dynamics between ICS, Beam Dynamics, diagnostics and Linac groups was quite nice.</a:t>
            </a:r>
          </a:p>
          <a:p>
            <a:r>
              <a:rPr lang="en-GB" sz="2000" dirty="0"/>
              <a:t>Fast fixes and patches (for the correctors control for example)</a:t>
            </a:r>
          </a:p>
          <a:p>
            <a:r>
              <a:rPr lang="en-GB" sz="2000" dirty="0"/>
              <a:t>Support was always available</a:t>
            </a:r>
          </a:p>
          <a:p>
            <a:r>
              <a:rPr lang="en-GB" sz="2000" dirty="0"/>
              <a:t>The ISrc itself works relatively well, it is easy to start and it is stable</a:t>
            </a:r>
          </a:p>
          <a:p>
            <a:r>
              <a:rPr lang="en-GB" sz="2000" dirty="0"/>
              <a:t>Training provided to operators was adequate</a:t>
            </a:r>
          </a:p>
          <a:p>
            <a:endParaRPr lang="en-GB" sz="2000" dirty="0"/>
          </a:p>
          <a:p>
            <a:endParaRPr lang="en-GB" sz="2000" dirty="0"/>
          </a:p>
          <a:p>
            <a:pPr>
              <a:spcBef>
                <a:spcPts val="0"/>
              </a:spcBef>
            </a:pPr>
            <a:endParaRPr lang="en-GB" sz="2000" dirty="0"/>
          </a:p>
          <a:p>
            <a:pPr>
              <a:spcBef>
                <a:spcPts val="0"/>
              </a:spcBef>
            </a:pPr>
            <a:endParaRPr lang="en-GB" sz="2000" dirty="0"/>
          </a:p>
          <a:p>
            <a:pPr>
              <a:spcBef>
                <a:spcPts val="0"/>
              </a:spcBef>
            </a:pPr>
            <a:endParaRPr lang="en-GB" sz="2000" dirty="0"/>
          </a:p>
          <a:p>
            <a:endParaRPr lang="en-GB" sz="2000" dirty="0"/>
          </a:p>
        </p:txBody>
      </p:sp>
      <p:sp>
        <p:nvSpPr>
          <p:cNvPr id="4" name="Slide Number Placeholder 3">
            <a:extLst>
              <a:ext uri="{FF2B5EF4-FFF2-40B4-BE49-F238E27FC236}">
                <a16:creationId xmlns:a16="http://schemas.microsoft.com/office/drawing/2014/main" id="{E8AE3356-48BF-A346-8B85-134D11528645}"/>
              </a:ext>
            </a:extLst>
          </p:cNvPr>
          <p:cNvSpPr>
            <a:spLocks noGrp="1"/>
          </p:cNvSpPr>
          <p:nvPr>
            <p:ph type="sldNum" sz="quarter" idx="12"/>
          </p:nvPr>
        </p:nvSpPr>
        <p:spPr/>
        <p:txBody>
          <a:bodyPr/>
          <a:lstStyle/>
          <a:p>
            <a:fld id="{551115BC-487E-4422-894C-CB7CD3E79223}" type="slidenum">
              <a:rPr lang="en-GB" smtClean="0"/>
              <a:pPr/>
              <a:t>32</a:t>
            </a:fld>
            <a:endParaRPr lang="en-GB"/>
          </a:p>
        </p:txBody>
      </p:sp>
    </p:spTree>
    <p:extLst>
      <p:ext uri="{BB962C8B-B14F-4D97-AF65-F5344CB8AC3E}">
        <p14:creationId xmlns:p14="http://schemas.microsoft.com/office/powerpoint/2010/main" val="4007198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B9A05-BAC6-D341-A6FB-74F2BD42718C}"/>
              </a:ext>
            </a:extLst>
          </p:cNvPr>
          <p:cNvSpPr>
            <a:spLocks noGrp="1"/>
          </p:cNvSpPr>
          <p:nvPr>
            <p:ph type="title"/>
          </p:nvPr>
        </p:nvSpPr>
        <p:spPr/>
        <p:txBody>
          <a:bodyPr/>
          <a:lstStyle/>
          <a:p>
            <a:r>
              <a:rPr lang="en-GB" dirty="0"/>
              <a:t>Overall Positives</a:t>
            </a:r>
          </a:p>
        </p:txBody>
      </p:sp>
      <p:sp>
        <p:nvSpPr>
          <p:cNvPr id="3" name="Content Placeholder 2">
            <a:extLst>
              <a:ext uri="{FF2B5EF4-FFF2-40B4-BE49-F238E27FC236}">
                <a16:creationId xmlns:a16="http://schemas.microsoft.com/office/drawing/2014/main" id="{69B000DE-ED06-5A44-B9F1-6E2736FE88FA}"/>
              </a:ext>
            </a:extLst>
          </p:cNvPr>
          <p:cNvSpPr>
            <a:spLocks noGrp="1"/>
          </p:cNvSpPr>
          <p:nvPr>
            <p:ph idx="1"/>
          </p:nvPr>
        </p:nvSpPr>
        <p:spPr/>
        <p:txBody>
          <a:bodyPr/>
          <a:lstStyle/>
          <a:p>
            <a:pPr marL="285750" indent="-285750"/>
            <a:r>
              <a:rPr lang="en-GB" sz="2000" dirty="0"/>
              <a:t>The PSG team delivered a well structured set of personnel safety system documentation. Excellent system delivery: Design, Installation, Verification and commissioning.</a:t>
            </a:r>
          </a:p>
          <a:p>
            <a:pPr marL="285750" indent="-285750"/>
            <a:r>
              <a:rPr lang="en-GB" sz="2000" dirty="0"/>
              <a:t>Radiation Protection. </a:t>
            </a:r>
            <a:r>
              <a:rPr lang="sv-SE" sz="2000" dirty="0"/>
              <a:t>Communication </a:t>
            </a:r>
            <a:r>
              <a:rPr lang="sv-SE" sz="2000" dirty="0" err="1"/>
              <a:t>with</a:t>
            </a:r>
            <a:r>
              <a:rPr lang="sv-SE" sz="2000" dirty="0"/>
              <a:t> RPO in </a:t>
            </a:r>
            <a:r>
              <a:rPr lang="sv-SE" sz="2000" dirty="0" err="1"/>
              <a:t>daily</a:t>
            </a:r>
            <a:r>
              <a:rPr lang="sv-SE" sz="2000" dirty="0"/>
              <a:t> meetings </a:t>
            </a:r>
            <a:r>
              <a:rPr lang="sv-SE" sz="2000" dirty="0" err="1"/>
              <a:t>was</a:t>
            </a:r>
            <a:r>
              <a:rPr lang="sv-SE" sz="2000" dirty="0"/>
              <a:t> </a:t>
            </a:r>
            <a:r>
              <a:rPr lang="sv-SE" sz="2000" dirty="0" err="1"/>
              <a:t>very</a:t>
            </a:r>
            <a:r>
              <a:rPr lang="sv-SE" sz="2000" dirty="0"/>
              <a:t> </a:t>
            </a:r>
            <a:r>
              <a:rPr lang="sv-SE" sz="2000" dirty="0" err="1"/>
              <a:t>good</a:t>
            </a:r>
            <a:r>
              <a:rPr lang="sv-SE" sz="2000" dirty="0"/>
              <a:t> </a:t>
            </a:r>
            <a:r>
              <a:rPr lang="sv-SE" sz="2000" dirty="0" err="1"/>
              <a:t>with</a:t>
            </a:r>
            <a:r>
              <a:rPr lang="sv-SE" sz="2000" dirty="0"/>
              <a:t> </a:t>
            </a:r>
            <a:r>
              <a:rPr lang="sv-SE" sz="2000" dirty="0" err="1"/>
              <a:t>good</a:t>
            </a:r>
            <a:r>
              <a:rPr lang="sv-SE" sz="2000" dirty="0"/>
              <a:t> support </a:t>
            </a:r>
            <a:r>
              <a:rPr lang="sv-SE" sz="2000" dirty="0" err="1"/>
              <a:t>during</a:t>
            </a:r>
            <a:r>
              <a:rPr lang="sv-SE" sz="2000" dirty="0"/>
              <a:t> </a:t>
            </a:r>
            <a:r>
              <a:rPr lang="en-GB" sz="2000" dirty="0"/>
              <a:t>surveys</a:t>
            </a:r>
            <a:r>
              <a:rPr lang="sv-SE" sz="2000" dirty="0"/>
              <a:t> and dosimeter </a:t>
            </a:r>
            <a:r>
              <a:rPr lang="sv-SE" sz="2000" dirty="0" err="1"/>
              <a:t>exchange</a:t>
            </a:r>
            <a:r>
              <a:rPr lang="sv-SE" sz="2000" dirty="0"/>
              <a:t>. </a:t>
            </a:r>
            <a:r>
              <a:rPr lang="sv-SE" sz="2000" dirty="0" err="1"/>
              <a:t>Good</a:t>
            </a:r>
            <a:r>
              <a:rPr lang="sv-SE" sz="2000" dirty="0"/>
              <a:t> </a:t>
            </a:r>
            <a:r>
              <a:rPr lang="sv-SE" sz="2000" dirty="0" err="1"/>
              <a:t>control</a:t>
            </a:r>
            <a:r>
              <a:rPr lang="sv-SE" sz="2000" dirty="0"/>
              <a:t> </a:t>
            </a:r>
            <a:r>
              <a:rPr lang="sv-SE" sz="2000" dirty="0" err="1"/>
              <a:t>of</a:t>
            </a:r>
            <a:r>
              <a:rPr lang="sv-SE" sz="2000" dirty="0"/>
              <a:t> area, </a:t>
            </a:r>
            <a:r>
              <a:rPr lang="sv-SE" sz="2000" dirty="0" err="1"/>
              <a:t>good</a:t>
            </a:r>
            <a:r>
              <a:rPr lang="sv-SE" sz="2000" dirty="0"/>
              <a:t> </a:t>
            </a:r>
            <a:r>
              <a:rPr lang="sv-SE" sz="2000" dirty="0" err="1"/>
              <a:t>fencing</a:t>
            </a:r>
            <a:r>
              <a:rPr lang="sv-SE" sz="2000" dirty="0"/>
              <a:t> and management </a:t>
            </a:r>
            <a:r>
              <a:rPr lang="sv-SE" sz="2000" dirty="0" err="1"/>
              <a:t>of</a:t>
            </a:r>
            <a:r>
              <a:rPr lang="sv-SE" sz="2000" dirty="0"/>
              <a:t> area. ATEX area </a:t>
            </a:r>
            <a:r>
              <a:rPr lang="sv-SE" sz="2000" dirty="0" err="1"/>
              <a:t>was</a:t>
            </a:r>
            <a:r>
              <a:rPr lang="sv-SE" sz="2000" dirty="0"/>
              <a:t> </a:t>
            </a:r>
            <a:r>
              <a:rPr lang="sv-SE" sz="2000" dirty="0" err="1"/>
              <a:t>respected</a:t>
            </a:r>
            <a:r>
              <a:rPr lang="sv-SE" sz="2000" dirty="0"/>
              <a:t>.</a:t>
            </a:r>
          </a:p>
          <a:p>
            <a:pPr marL="0" indent="0">
              <a:buNone/>
            </a:pPr>
            <a:endParaRPr lang="en-GB" sz="2000" dirty="0"/>
          </a:p>
        </p:txBody>
      </p:sp>
      <p:sp>
        <p:nvSpPr>
          <p:cNvPr id="4" name="Slide Number Placeholder 3">
            <a:extLst>
              <a:ext uri="{FF2B5EF4-FFF2-40B4-BE49-F238E27FC236}">
                <a16:creationId xmlns:a16="http://schemas.microsoft.com/office/drawing/2014/main" id="{22748EE7-14D1-B84D-808B-6D54BA546EF7}"/>
              </a:ext>
            </a:extLst>
          </p:cNvPr>
          <p:cNvSpPr>
            <a:spLocks noGrp="1"/>
          </p:cNvSpPr>
          <p:nvPr>
            <p:ph type="sldNum" sz="quarter" idx="12"/>
          </p:nvPr>
        </p:nvSpPr>
        <p:spPr/>
        <p:txBody>
          <a:bodyPr/>
          <a:lstStyle/>
          <a:p>
            <a:fld id="{551115BC-487E-4422-894C-CB7CD3E79223}" type="slidenum">
              <a:rPr lang="en-GB" smtClean="0"/>
              <a:pPr/>
              <a:t>33</a:t>
            </a:fld>
            <a:endParaRPr lang="en-GB"/>
          </a:p>
        </p:txBody>
      </p:sp>
    </p:spTree>
    <p:extLst>
      <p:ext uri="{BB962C8B-B14F-4D97-AF65-F5344CB8AC3E}">
        <p14:creationId xmlns:p14="http://schemas.microsoft.com/office/powerpoint/2010/main" val="33869405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F5AF7-0EC1-B44B-9BC3-C8581AEC3FFC}"/>
              </a:ext>
            </a:extLst>
          </p:cNvPr>
          <p:cNvSpPr>
            <a:spLocks noGrp="1"/>
          </p:cNvSpPr>
          <p:nvPr>
            <p:ph type="title"/>
          </p:nvPr>
        </p:nvSpPr>
        <p:spPr/>
        <p:txBody>
          <a:bodyPr/>
          <a:lstStyle/>
          <a:p>
            <a:r>
              <a:rPr lang="en-GB" dirty="0">
                <a:solidFill>
                  <a:srgbClr val="FF0000"/>
                </a:solidFill>
              </a:rPr>
              <a:t>Overall Lessons Learned</a:t>
            </a:r>
          </a:p>
        </p:txBody>
      </p:sp>
      <p:sp>
        <p:nvSpPr>
          <p:cNvPr id="3" name="Content Placeholder 2">
            <a:extLst>
              <a:ext uri="{FF2B5EF4-FFF2-40B4-BE49-F238E27FC236}">
                <a16:creationId xmlns:a16="http://schemas.microsoft.com/office/drawing/2014/main" id="{3BA85B21-BC1D-F44A-97FF-EF527656741E}"/>
              </a:ext>
            </a:extLst>
          </p:cNvPr>
          <p:cNvSpPr>
            <a:spLocks noGrp="1"/>
          </p:cNvSpPr>
          <p:nvPr>
            <p:ph idx="1"/>
          </p:nvPr>
        </p:nvSpPr>
        <p:spPr>
          <a:xfrm>
            <a:off x="407368" y="1484783"/>
            <a:ext cx="11784632" cy="5333677"/>
          </a:xfrm>
        </p:spPr>
        <p:txBody>
          <a:bodyPr/>
          <a:lstStyle/>
          <a:p>
            <a:r>
              <a:rPr lang="en-GB" dirty="0"/>
              <a:t>Allow sufficient time for local and integrated hardware testing prior to commissioning with beam.</a:t>
            </a:r>
          </a:p>
          <a:p>
            <a:r>
              <a:rPr lang="en-GB" dirty="0"/>
              <a:t>Improve level of documentation. </a:t>
            </a:r>
            <a:r>
              <a:rPr lang="en-US" sz="2000" dirty="0"/>
              <a:t>Ensure requirements and standards are well defined. Allocate time in the planning for the development of documentation. </a:t>
            </a:r>
            <a:endParaRPr lang="en-GB" dirty="0"/>
          </a:p>
          <a:p>
            <a:r>
              <a:rPr lang="en-GB" dirty="0"/>
              <a:t>Make provisions for common spares, consumables and basic measurement devices for quick checks. Where appropriate, develop system replicas in the lab.</a:t>
            </a:r>
          </a:p>
          <a:p>
            <a:r>
              <a:rPr lang="en-GB" dirty="0"/>
              <a:t>Ensure suitable asset traceability. </a:t>
            </a:r>
          </a:p>
          <a:p>
            <a:r>
              <a:rPr lang="en-GB" dirty="0"/>
              <a:t>Hold adequate technical reviews (SAT, TRR). </a:t>
            </a:r>
            <a:r>
              <a:rPr lang="en-US" sz="2000" dirty="0"/>
              <a:t>Hold a technical ”beam readiness review” independent of the SRR.</a:t>
            </a:r>
            <a:endParaRPr lang="en-GB" dirty="0"/>
          </a:p>
          <a:p>
            <a:r>
              <a:rPr lang="en-GB" dirty="0"/>
              <a:t>Clarify authority and priorities. Define a commissioning team with clear roles. Assign clear owners for </a:t>
            </a:r>
            <a:r>
              <a:rPr lang="en-GB" sz="2000" dirty="0"/>
              <a:t>every system from hardware to software. </a:t>
            </a:r>
          </a:p>
          <a:p>
            <a:r>
              <a:rPr lang="en-GB" dirty="0"/>
              <a:t>Improve communication with stakeholders and clarify the use of communication tools. Management should make clear what are the priorities. </a:t>
            </a:r>
          </a:p>
          <a:p>
            <a:r>
              <a:rPr lang="en-GB" dirty="0"/>
              <a:t>Establish and review procedures when testing and commissioning components without protection functions in place. </a:t>
            </a:r>
          </a:p>
          <a:p>
            <a:r>
              <a:rPr lang="en-GB" dirty="0"/>
              <a:t>Allocate sufficient resources to address identified issues during testing and commissioning.</a:t>
            </a:r>
          </a:p>
        </p:txBody>
      </p:sp>
      <p:sp>
        <p:nvSpPr>
          <p:cNvPr id="4" name="Slide Number Placeholder 3">
            <a:extLst>
              <a:ext uri="{FF2B5EF4-FFF2-40B4-BE49-F238E27FC236}">
                <a16:creationId xmlns:a16="http://schemas.microsoft.com/office/drawing/2014/main" id="{49813CFD-BC15-4745-90D7-48723BADD724}"/>
              </a:ext>
            </a:extLst>
          </p:cNvPr>
          <p:cNvSpPr>
            <a:spLocks noGrp="1"/>
          </p:cNvSpPr>
          <p:nvPr>
            <p:ph type="sldNum" sz="quarter" idx="12"/>
          </p:nvPr>
        </p:nvSpPr>
        <p:spPr/>
        <p:txBody>
          <a:bodyPr/>
          <a:lstStyle/>
          <a:p>
            <a:fld id="{551115BC-487E-4422-894C-CB7CD3E79223}" type="slidenum">
              <a:rPr lang="en-GB" smtClean="0"/>
              <a:pPr/>
              <a:t>34</a:t>
            </a:fld>
            <a:endParaRPr lang="en-GB"/>
          </a:p>
        </p:txBody>
      </p:sp>
    </p:spTree>
    <p:extLst>
      <p:ext uri="{BB962C8B-B14F-4D97-AF65-F5344CB8AC3E}">
        <p14:creationId xmlns:p14="http://schemas.microsoft.com/office/powerpoint/2010/main" val="36327412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BAF1B-6DD9-034C-B4B3-C546EAF8472C}"/>
              </a:ext>
            </a:extLst>
          </p:cNvPr>
          <p:cNvSpPr>
            <a:spLocks noGrp="1"/>
          </p:cNvSpPr>
          <p:nvPr>
            <p:ph type="title"/>
          </p:nvPr>
        </p:nvSpPr>
        <p:spPr/>
        <p:txBody>
          <a:bodyPr/>
          <a:lstStyle/>
          <a:p>
            <a:r>
              <a:rPr lang="en-GB" dirty="0">
                <a:solidFill>
                  <a:srgbClr val="FF0000"/>
                </a:solidFill>
              </a:rPr>
              <a:t>Overall Lessons Learned</a:t>
            </a:r>
          </a:p>
        </p:txBody>
      </p:sp>
      <p:sp>
        <p:nvSpPr>
          <p:cNvPr id="3" name="Content Placeholder 2">
            <a:extLst>
              <a:ext uri="{FF2B5EF4-FFF2-40B4-BE49-F238E27FC236}">
                <a16:creationId xmlns:a16="http://schemas.microsoft.com/office/drawing/2014/main" id="{0CB910A1-6693-084B-8DF8-1C7CDE453710}"/>
              </a:ext>
            </a:extLst>
          </p:cNvPr>
          <p:cNvSpPr>
            <a:spLocks noGrp="1"/>
          </p:cNvSpPr>
          <p:nvPr>
            <p:ph idx="1"/>
          </p:nvPr>
        </p:nvSpPr>
        <p:spPr>
          <a:xfrm>
            <a:off x="263352" y="1412776"/>
            <a:ext cx="11319048" cy="5445224"/>
          </a:xfrm>
        </p:spPr>
        <p:txBody>
          <a:bodyPr/>
          <a:lstStyle/>
          <a:p>
            <a:r>
              <a:rPr lang="en-GB" sz="2000" dirty="0"/>
              <a:t>Ensure that processes, conventions, deployments are clear to all stakeholders. </a:t>
            </a:r>
            <a:endParaRPr lang="en-US" sz="2000" dirty="0"/>
          </a:p>
          <a:p>
            <a:r>
              <a:rPr lang="en-US" sz="2000" dirty="0"/>
              <a:t>Improve procedure and formality in handing over the systems to operation.</a:t>
            </a:r>
          </a:p>
          <a:p>
            <a:r>
              <a:rPr lang="en-US" sz="2000" dirty="0"/>
              <a:t>Improve interaction with in-kind partner prior and after delivery of equipment to ensure fully documented configuration and comprehensive FAT and SAT.</a:t>
            </a:r>
          </a:p>
          <a:p>
            <a:r>
              <a:rPr lang="en-GB" sz="2000" dirty="0"/>
              <a:t>Ensure that critical infrastructure is available prior to testing and commissioning. Clarify status on an ongoing basis. </a:t>
            </a:r>
          </a:p>
          <a:p>
            <a:r>
              <a:rPr lang="en-GB" sz="2000" dirty="0"/>
              <a:t>Develop a strict, but realistic plan, with wide visibility that everyone follows. </a:t>
            </a:r>
            <a:r>
              <a:rPr lang="en-US" sz="2000" dirty="0"/>
              <a:t>Define objectives, scopes and deliverables well in advance and revise regularly based on compiled data from stakeholders.</a:t>
            </a:r>
            <a:endParaRPr lang="en-GB" sz="2000" dirty="0"/>
          </a:p>
          <a:p>
            <a:r>
              <a:rPr lang="en-GB" sz="2000" dirty="0"/>
              <a:t>Improve the communication and collaboration between AD and ICS. </a:t>
            </a:r>
          </a:p>
          <a:p>
            <a:r>
              <a:rPr lang="en-GB" sz="2000" dirty="0"/>
              <a:t>The commissioning team needs to become familiar with all relevant hardware details prior to commissioning.</a:t>
            </a:r>
          </a:p>
          <a:p>
            <a:r>
              <a:rPr lang="en-GB" sz="2000" dirty="0"/>
              <a:t>Update operation procedures, based on the learning during this commissioning phase.</a:t>
            </a:r>
          </a:p>
          <a:p>
            <a:r>
              <a:rPr lang="en-GB" sz="2000" dirty="0"/>
              <a:t>Change of interlock logic during commissioning has to be done under strict control and with a clear procedure for bypassing. </a:t>
            </a:r>
          </a:p>
          <a:p>
            <a:r>
              <a:rPr lang="en-GB" sz="2000" dirty="0"/>
              <a:t>Improve the SRR process.</a:t>
            </a:r>
          </a:p>
        </p:txBody>
      </p:sp>
      <p:sp>
        <p:nvSpPr>
          <p:cNvPr id="4" name="Slide Number Placeholder 3">
            <a:extLst>
              <a:ext uri="{FF2B5EF4-FFF2-40B4-BE49-F238E27FC236}">
                <a16:creationId xmlns:a16="http://schemas.microsoft.com/office/drawing/2014/main" id="{AC0DAF56-9F75-A14B-B228-090277CDB7ED}"/>
              </a:ext>
            </a:extLst>
          </p:cNvPr>
          <p:cNvSpPr>
            <a:spLocks noGrp="1"/>
          </p:cNvSpPr>
          <p:nvPr>
            <p:ph type="sldNum" sz="quarter" idx="12"/>
          </p:nvPr>
        </p:nvSpPr>
        <p:spPr/>
        <p:txBody>
          <a:bodyPr/>
          <a:lstStyle/>
          <a:p>
            <a:fld id="{551115BC-487E-4422-894C-CB7CD3E79223}" type="slidenum">
              <a:rPr lang="en-GB" smtClean="0"/>
              <a:pPr/>
              <a:t>35</a:t>
            </a:fld>
            <a:endParaRPr lang="en-GB"/>
          </a:p>
        </p:txBody>
      </p:sp>
    </p:spTree>
    <p:extLst>
      <p:ext uri="{BB962C8B-B14F-4D97-AF65-F5344CB8AC3E}">
        <p14:creationId xmlns:p14="http://schemas.microsoft.com/office/powerpoint/2010/main" val="36859743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F811A-5E66-4442-B028-C61524A0D914}"/>
              </a:ext>
            </a:extLst>
          </p:cNvPr>
          <p:cNvSpPr>
            <a:spLocks noGrp="1"/>
          </p:cNvSpPr>
          <p:nvPr>
            <p:ph type="title"/>
          </p:nvPr>
        </p:nvSpPr>
        <p:spPr/>
        <p:txBody>
          <a:bodyPr/>
          <a:lstStyle/>
          <a:p>
            <a:r>
              <a:rPr lang="en-GB" dirty="0"/>
              <a:t>Identified Risks</a:t>
            </a:r>
          </a:p>
        </p:txBody>
      </p:sp>
      <p:sp>
        <p:nvSpPr>
          <p:cNvPr id="3" name="Content Placeholder 2">
            <a:extLst>
              <a:ext uri="{FF2B5EF4-FFF2-40B4-BE49-F238E27FC236}">
                <a16:creationId xmlns:a16="http://schemas.microsoft.com/office/drawing/2014/main" id="{9953DCB5-94AD-AA41-A7CC-4C0EDF9D4E25}"/>
              </a:ext>
            </a:extLst>
          </p:cNvPr>
          <p:cNvSpPr>
            <a:spLocks noGrp="1"/>
          </p:cNvSpPr>
          <p:nvPr>
            <p:ph idx="1"/>
          </p:nvPr>
        </p:nvSpPr>
        <p:spPr/>
        <p:txBody>
          <a:bodyPr/>
          <a:lstStyle/>
          <a:p>
            <a:r>
              <a:rPr lang="en-GB" dirty="0"/>
              <a:t>Loss of key personnel at the wrong time</a:t>
            </a:r>
          </a:p>
          <a:p>
            <a:r>
              <a:rPr lang="en-GB" dirty="0"/>
              <a:t>Testing and commissioning procedures prone to human error</a:t>
            </a:r>
          </a:p>
          <a:p>
            <a:r>
              <a:rPr lang="en-GB" dirty="0"/>
              <a:t>Transition from commissioning to operations not clear/not defined</a:t>
            </a:r>
          </a:p>
          <a:p>
            <a:endParaRPr lang="en-GB" dirty="0"/>
          </a:p>
        </p:txBody>
      </p:sp>
      <p:sp>
        <p:nvSpPr>
          <p:cNvPr id="4" name="Slide Number Placeholder 3">
            <a:extLst>
              <a:ext uri="{FF2B5EF4-FFF2-40B4-BE49-F238E27FC236}">
                <a16:creationId xmlns:a16="http://schemas.microsoft.com/office/drawing/2014/main" id="{01D3C009-E935-114B-AFE4-4085D2E933CB}"/>
              </a:ext>
            </a:extLst>
          </p:cNvPr>
          <p:cNvSpPr>
            <a:spLocks noGrp="1"/>
          </p:cNvSpPr>
          <p:nvPr>
            <p:ph type="sldNum" sz="quarter" idx="12"/>
          </p:nvPr>
        </p:nvSpPr>
        <p:spPr/>
        <p:txBody>
          <a:bodyPr/>
          <a:lstStyle/>
          <a:p>
            <a:fld id="{551115BC-487E-4422-894C-CB7CD3E79223}" type="slidenum">
              <a:rPr lang="en-GB" smtClean="0"/>
              <a:pPr/>
              <a:t>36</a:t>
            </a:fld>
            <a:endParaRPr lang="en-GB"/>
          </a:p>
        </p:txBody>
      </p:sp>
    </p:spTree>
    <p:extLst>
      <p:ext uri="{BB962C8B-B14F-4D97-AF65-F5344CB8AC3E}">
        <p14:creationId xmlns:p14="http://schemas.microsoft.com/office/powerpoint/2010/main" val="265427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EB5C7-599C-1B46-B63E-974118B0D5EF}"/>
              </a:ext>
            </a:extLst>
          </p:cNvPr>
          <p:cNvSpPr>
            <a:spLocks noGrp="1"/>
          </p:cNvSpPr>
          <p:nvPr>
            <p:ph type="title"/>
          </p:nvPr>
        </p:nvSpPr>
        <p:spPr>
          <a:xfrm>
            <a:off x="609600" y="0"/>
            <a:ext cx="9518848" cy="908720"/>
          </a:xfrm>
        </p:spPr>
        <p:txBody>
          <a:bodyPr/>
          <a:lstStyle/>
          <a:p>
            <a:r>
              <a:rPr lang="en-GB" sz="2400" dirty="0"/>
              <a:t>Ion Source and LEBT, Transition from Installation to Testing and Commissioning - Alejandro Garcia Sosa </a:t>
            </a:r>
          </a:p>
        </p:txBody>
      </p:sp>
      <p:sp>
        <p:nvSpPr>
          <p:cNvPr id="3" name="Content Placeholder 2">
            <a:extLst>
              <a:ext uri="{FF2B5EF4-FFF2-40B4-BE49-F238E27FC236}">
                <a16:creationId xmlns:a16="http://schemas.microsoft.com/office/drawing/2014/main" id="{9B6AA8DE-5F9C-774D-A251-7A091E2C214E}"/>
              </a:ext>
            </a:extLst>
          </p:cNvPr>
          <p:cNvSpPr>
            <a:spLocks noGrp="1"/>
          </p:cNvSpPr>
          <p:nvPr>
            <p:ph idx="1"/>
          </p:nvPr>
        </p:nvSpPr>
        <p:spPr>
          <a:xfrm>
            <a:off x="609600" y="1440160"/>
            <a:ext cx="11175032" cy="5417840"/>
          </a:xfrm>
        </p:spPr>
        <p:txBody>
          <a:bodyPr/>
          <a:lstStyle/>
          <a:p>
            <a:r>
              <a:rPr lang="en-GB" sz="2000" dirty="0"/>
              <a:t>Insufficient time for local and integrated tests of each system.</a:t>
            </a:r>
          </a:p>
          <a:p>
            <a:pPr lvl="1"/>
            <a:r>
              <a:rPr lang="en-GB" sz="1600" dirty="0"/>
              <a:t>Rushed process to start commissioning.</a:t>
            </a:r>
          </a:p>
          <a:p>
            <a:pPr lvl="1"/>
            <a:r>
              <a:rPr lang="en-GB" sz="1600" dirty="0"/>
              <a:t>This can be traced down to the fact that for a long time we could not energise equipment.</a:t>
            </a:r>
          </a:p>
          <a:p>
            <a:r>
              <a:rPr lang="en-GB" sz="2000" dirty="0"/>
              <a:t>Undocumented design changes or poorly defined requirements and documentation.</a:t>
            </a:r>
          </a:p>
          <a:p>
            <a:pPr lvl="1"/>
            <a:r>
              <a:rPr lang="en-GB" sz="1600" dirty="0"/>
              <a:t>Swapped magnet polarities. Design changes not documented because it was expected that they would have no impact.</a:t>
            </a:r>
          </a:p>
          <a:p>
            <a:pPr lvl="1"/>
            <a:r>
              <a:rPr lang="en-GB" sz="1600" dirty="0"/>
              <a:t>ISRC Repeller. Parts installed do not match drawings. </a:t>
            </a:r>
          </a:p>
          <a:p>
            <a:pPr lvl="1"/>
            <a:r>
              <a:rPr lang="en-GB" sz="1600" dirty="0"/>
              <a:t>In some cases the polarities weren’t properly defined anywhere.</a:t>
            </a:r>
          </a:p>
          <a:p>
            <a:pPr lvl="1"/>
            <a:r>
              <a:rPr lang="en-GB" sz="1600" dirty="0"/>
              <a:t>Cabling documentation status unclear as each group own their own cables, so coordination is not obvious.</a:t>
            </a:r>
          </a:p>
          <a:p>
            <a:pPr lvl="1"/>
            <a:r>
              <a:rPr lang="en-GB" sz="1600" dirty="0"/>
              <a:t>Issues with water connectors inside vacuum were highlighted during reviews, but not documented.</a:t>
            </a:r>
          </a:p>
          <a:p>
            <a:r>
              <a:rPr lang="en-GB" sz="2000" dirty="0"/>
              <a:t>Lack of common spares.</a:t>
            </a:r>
          </a:p>
          <a:p>
            <a:r>
              <a:rPr lang="en-GB" sz="2000" dirty="0"/>
              <a:t>Lack a comprehensive acceptance test and review of  components from IK-partners.</a:t>
            </a:r>
          </a:p>
          <a:p>
            <a:r>
              <a:rPr lang="en-GB" sz="2000" dirty="0"/>
              <a:t>Compartmentalised nature of work at ESS.</a:t>
            </a:r>
          </a:p>
          <a:p>
            <a:pPr lvl="1"/>
            <a:r>
              <a:rPr lang="en-GB" sz="1600" dirty="0"/>
              <a:t>We knew early on that grounding was not done properly, but kept running.</a:t>
            </a:r>
          </a:p>
          <a:p>
            <a:r>
              <a:rPr lang="en-GB" sz="2000" dirty="0"/>
              <a:t>Excessive bureaucracy and volatile rules.</a:t>
            </a:r>
          </a:p>
          <a:p>
            <a:r>
              <a:rPr lang="en-GB" sz="2000" dirty="0"/>
              <a:t>No SAT was held for the Ion Source.</a:t>
            </a:r>
          </a:p>
          <a:p>
            <a:r>
              <a:rPr lang="en-GB" sz="2000" dirty="0"/>
              <a:t>Key personnel lost in the middle of the process. Lack of ownership of various systems. </a:t>
            </a:r>
          </a:p>
        </p:txBody>
      </p:sp>
      <p:sp>
        <p:nvSpPr>
          <p:cNvPr id="4" name="Slide Number Placeholder 3">
            <a:extLst>
              <a:ext uri="{FF2B5EF4-FFF2-40B4-BE49-F238E27FC236}">
                <a16:creationId xmlns:a16="http://schemas.microsoft.com/office/drawing/2014/main" id="{6A729294-037D-554D-92C3-515551AEB95C}"/>
              </a:ext>
            </a:extLst>
          </p:cNvPr>
          <p:cNvSpPr>
            <a:spLocks noGrp="1"/>
          </p:cNvSpPr>
          <p:nvPr>
            <p:ph type="sldNum" sz="quarter" idx="12"/>
          </p:nvPr>
        </p:nvSpPr>
        <p:spPr/>
        <p:txBody>
          <a:bodyPr/>
          <a:lstStyle/>
          <a:p>
            <a:fld id="{551115BC-487E-4422-894C-CB7CD3E79223}" type="slidenum">
              <a:rPr lang="en-GB" noProof="0" smtClean="0"/>
              <a:t>4</a:t>
            </a:fld>
            <a:endParaRPr lang="en-GB" noProof="0"/>
          </a:p>
        </p:txBody>
      </p:sp>
      <p:sp>
        <p:nvSpPr>
          <p:cNvPr id="5" name="Text Placeholder 4">
            <a:extLst>
              <a:ext uri="{FF2B5EF4-FFF2-40B4-BE49-F238E27FC236}">
                <a16:creationId xmlns:a16="http://schemas.microsoft.com/office/drawing/2014/main" id="{B3B9121C-D607-7542-93FF-48514E772843}"/>
              </a:ext>
            </a:extLst>
          </p:cNvPr>
          <p:cNvSpPr>
            <a:spLocks noGrp="1"/>
          </p:cNvSpPr>
          <p:nvPr>
            <p:ph type="body" sz="quarter" idx="13"/>
          </p:nvPr>
        </p:nvSpPr>
        <p:spPr>
          <a:xfrm>
            <a:off x="609600" y="908720"/>
            <a:ext cx="9518848" cy="479610"/>
          </a:xfrm>
        </p:spPr>
        <p:txBody>
          <a:bodyPr/>
          <a:lstStyle/>
          <a:p>
            <a:r>
              <a:rPr lang="en-GB" sz="2000" b="1" dirty="0">
                <a:solidFill>
                  <a:srgbClr val="FF0000"/>
                </a:solidFill>
              </a:rPr>
              <a:t>Generic Lessons</a:t>
            </a:r>
          </a:p>
        </p:txBody>
      </p:sp>
    </p:spTree>
    <p:extLst>
      <p:ext uri="{BB962C8B-B14F-4D97-AF65-F5344CB8AC3E}">
        <p14:creationId xmlns:p14="http://schemas.microsoft.com/office/powerpoint/2010/main" val="3590257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ED1AA-D221-544B-8945-C534DE2B8140}"/>
              </a:ext>
            </a:extLst>
          </p:cNvPr>
          <p:cNvSpPr>
            <a:spLocks noGrp="1"/>
          </p:cNvSpPr>
          <p:nvPr>
            <p:ph type="title"/>
          </p:nvPr>
        </p:nvSpPr>
        <p:spPr/>
        <p:txBody>
          <a:bodyPr/>
          <a:lstStyle/>
          <a:p>
            <a:r>
              <a:rPr lang="en-GB" sz="2800" dirty="0"/>
              <a:t>Overall Beam Commissioning Experience - Ryoichi Miyamoto  </a:t>
            </a:r>
          </a:p>
        </p:txBody>
      </p:sp>
      <p:sp>
        <p:nvSpPr>
          <p:cNvPr id="3" name="Content Placeholder 2">
            <a:extLst>
              <a:ext uri="{FF2B5EF4-FFF2-40B4-BE49-F238E27FC236}">
                <a16:creationId xmlns:a16="http://schemas.microsoft.com/office/drawing/2014/main" id="{5C3EC40E-5A50-6448-BCF4-78D3ED83344C}"/>
              </a:ext>
            </a:extLst>
          </p:cNvPr>
          <p:cNvSpPr>
            <a:spLocks noGrp="1"/>
          </p:cNvSpPr>
          <p:nvPr>
            <p:ph idx="1"/>
          </p:nvPr>
        </p:nvSpPr>
        <p:spPr>
          <a:xfrm>
            <a:off x="609600" y="1556792"/>
            <a:ext cx="10972800" cy="5077000"/>
          </a:xfrm>
        </p:spPr>
        <p:txBody>
          <a:bodyPr/>
          <a:lstStyle/>
          <a:p>
            <a:r>
              <a:rPr lang="en-US" sz="2000" dirty="0"/>
              <a:t>Jira plan got behind the reality. Coordination ended up on a short-term basis.</a:t>
            </a:r>
          </a:p>
          <a:p>
            <a:pPr lvl="1"/>
            <a:r>
              <a:rPr lang="en-US" dirty="0"/>
              <a:t>The plan was too straight-lined and too detailed, and hard to be fixed given all the changes and uncertainties.</a:t>
            </a:r>
          </a:p>
          <a:p>
            <a:r>
              <a:rPr lang="en-US" sz="2000" dirty="0"/>
              <a:t>We need to define and communicate better mid-term goals.</a:t>
            </a:r>
          </a:p>
          <a:p>
            <a:r>
              <a:rPr lang="en-US" sz="2000" dirty="0"/>
              <a:t>We should have paid much more attention to technical details of the machine during preparation.</a:t>
            </a:r>
          </a:p>
          <a:p>
            <a:pPr lvl="1"/>
            <a:r>
              <a:rPr lang="en-US" sz="1600" dirty="0"/>
              <a:t>Many details were missing or not good enough for "end users" (Beam Physics and Operations). </a:t>
            </a:r>
          </a:p>
          <a:p>
            <a:pPr lvl="1"/>
            <a:r>
              <a:rPr lang="en-US" sz="1600" dirty="0"/>
              <a:t>Communication should be improved and BI and Operations should be involved more during preparations.</a:t>
            </a:r>
          </a:p>
          <a:p>
            <a:pPr lvl="1"/>
            <a:r>
              <a:rPr lang="en-US" sz="1600" dirty="0"/>
              <a:t>We also spent very little time to get familiarized to interfaces in control room, even for the interlocks.</a:t>
            </a:r>
          </a:p>
          <a:p>
            <a:r>
              <a:rPr lang="en-US" sz="2000" dirty="0"/>
              <a:t>One useful addition could be a committee that includes line-managers to advise or approve major status changes of systems and subsystems.</a:t>
            </a:r>
          </a:p>
          <a:p>
            <a:pPr lvl="1"/>
            <a:r>
              <a:rPr lang="en-US" sz="1700" dirty="0"/>
              <a:t>Roles of the line-managers were not necessarily clear, and including them into a committee provides better defined roles.</a:t>
            </a:r>
          </a:p>
          <a:p>
            <a:pPr lvl="1"/>
            <a:r>
              <a:rPr lang="en-US" sz="1700" dirty="0"/>
              <a:t>This set-up suites the phased approach than one having a single commissioning period</a:t>
            </a:r>
          </a:p>
          <a:p>
            <a:r>
              <a:rPr lang="en-US" sz="2000" dirty="0"/>
              <a:t>Long-known technical issues were not clearly highlighted in IRR, TRR, nor SRR.</a:t>
            </a:r>
          </a:p>
          <a:p>
            <a:pPr lvl="1"/>
            <a:r>
              <a:rPr lang="en-US" sz="1600" dirty="0"/>
              <a:t>Solenoid field quality, Chopper design and polarity, Iris vacuum compatibility, Doppler limitation due to its location.</a:t>
            </a:r>
            <a:endParaRPr lang="en-US" sz="1900" dirty="0"/>
          </a:p>
          <a:p>
            <a:endParaRPr lang="en-US" sz="2000" dirty="0"/>
          </a:p>
        </p:txBody>
      </p:sp>
      <p:sp>
        <p:nvSpPr>
          <p:cNvPr id="4" name="Slide Number Placeholder 3">
            <a:extLst>
              <a:ext uri="{FF2B5EF4-FFF2-40B4-BE49-F238E27FC236}">
                <a16:creationId xmlns:a16="http://schemas.microsoft.com/office/drawing/2014/main" id="{85C258A0-8757-6D4C-ABB6-0CD717E5FCF3}"/>
              </a:ext>
            </a:extLst>
          </p:cNvPr>
          <p:cNvSpPr>
            <a:spLocks noGrp="1"/>
          </p:cNvSpPr>
          <p:nvPr>
            <p:ph type="sldNum" sz="quarter" idx="12"/>
          </p:nvPr>
        </p:nvSpPr>
        <p:spPr/>
        <p:txBody>
          <a:bodyPr/>
          <a:lstStyle/>
          <a:p>
            <a:fld id="{551115BC-487E-4422-894C-CB7CD3E79223}" type="slidenum">
              <a:rPr lang="en-GB" smtClean="0"/>
              <a:pPr/>
              <a:t>5</a:t>
            </a:fld>
            <a:endParaRPr lang="en-GB"/>
          </a:p>
        </p:txBody>
      </p:sp>
      <p:sp>
        <p:nvSpPr>
          <p:cNvPr id="5" name="Text Placeholder 4">
            <a:extLst>
              <a:ext uri="{FF2B5EF4-FFF2-40B4-BE49-F238E27FC236}">
                <a16:creationId xmlns:a16="http://schemas.microsoft.com/office/drawing/2014/main" id="{88994B77-A066-1449-9AA7-55C768F2CFA4}"/>
              </a:ext>
            </a:extLst>
          </p:cNvPr>
          <p:cNvSpPr>
            <a:spLocks noGrp="1"/>
          </p:cNvSpPr>
          <p:nvPr>
            <p:ph type="body" sz="quarter" idx="13"/>
          </p:nvPr>
        </p:nvSpPr>
        <p:spPr/>
        <p:txBody>
          <a:bodyPr/>
          <a:lstStyle/>
          <a:p>
            <a:r>
              <a:rPr lang="en-GB" b="1" dirty="0">
                <a:solidFill>
                  <a:srgbClr val="FF0000"/>
                </a:solidFill>
              </a:rPr>
              <a:t>Findings</a:t>
            </a:r>
          </a:p>
        </p:txBody>
      </p:sp>
    </p:spTree>
    <p:extLst>
      <p:ext uri="{BB962C8B-B14F-4D97-AF65-F5344CB8AC3E}">
        <p14:creationId xmlns:p14="http://schemas.microsoft.com/office/powerpoint/2010/main" val="413050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ED1AA-D221-544B-8945-C534DE2B8140}"/>
              </a:ext>
            </a:extLst>
          </p:cNvPr>
          <p:cNvSpPr>
            <a:spLocks noGrp="1"/>
          </p:cNvSpPr>
          <p:nvPr>
            <p:ph type="title"/>
          </p:nvPr>
        </p:nvSpPr>
        <p:spPr/>
        <p:txBody>
          <a:bodyPr/>
          <a:lstStyle/>
          <a:p>
            <a:r>
              <a:rPr lang="en-GB" sz="2800" dirty="0"/>
              <a:t>Overall Beam Commissioning Experience - Ryoichi Miyamoto  </a:t>
            </a:r>
          </a:p>
        </p:txBody>
      </p:sp>
      <p:sp>
        <p:nvSpPr>
          <p:cNvPr id="3" name="Content Placeholder 2">
            <a:extLst>
              <a:ext uri="{FF2B5EF4-FFF2-40B4-BE49-F238E27FC236}">
                <a16:creationId xmlns:a16="http://schemas.microsoft.com/office/drawing/2014/main" id="{5C3EC40E-5A50-6448-BCF4-78D3ED83344C}"/>
              </a:ext>
            </a:extLst>
          </p:cNvPr>
          <p:cNvSpPr>
            <a:spLocks noGrp="1"/>
          </p:cNvSpPr>
          <p:nvPr>
            <p:ph idx="1"/>
          </p:nvPr>
        </p:nvSpPr>
        <p:spPr>
          <a:xfrm>
            <a:off x="609600" y="1781000"/>
            <a:ext cx="10972800" cy="5077000"/>
          </a:xfrm>
        </p:spPr>
        <p:txBody>
          <a:bodyPr/>
          <a:lstStyle/>
          <a:p>
            <a:r>
              <a:rPr lang="en-US" sz="2000" dirty="0"/>
              <a:t>After the commissioning was completed, we believe that most subsystems are “usable”, but not “operational” in a rigorous sense.</a:t>
            </a:r>
          </a:p>
          <a:p>
            <a:pPr lvl="1"/>
            <a:r>
              <a:rPr lang="en-US" sz="1600" dirty="0"/>
              <a:t>Full testing completed, high-level controls operational, set-points and machine configuration defined, manual available, operator training, etc.  </a:t>
            </a:r>
            <a:endParaRPr lang="en-US" sz="2000" dirty="0"/>
          </a:p>
          <a:p>
            <a:r>
              <a:rPr lang="en-US" sz="2000" dirty="0"/>
              <a:t>All high-level controls require “cleaning-up”.</a:t>
            </a:r>
          </a:p>
          <a:p>
            <a:r>
              <a:rPr lang="en-US" sz="2000" dirty="0"/>
              <a:t>We need a much stronger communication on user requirements.</a:t>
            </a:r>
          </a:p>
          <a:p>
            <a:r>
              <a:rPr lang="en-US" sz="2000" dirty="0"/>
              <a:t>Control Room environment needs improvement.</a:t>
            </a:r>
          </a:p>
          <a:p>
            <a:endParaRPr lang="en-US" sz="2000" dirty="0"/>
          </a:p>
          <a:p>
            <a:endParaRPr lang="en-US" sz="2000" dirty="0"/>
          </a:p>
        </p:txBody>
      </p:sp>
      <p:sp>
        <p:nvSpPr>
          <p:cNvPr id="4" name="Slide Number Placeholder 3">
            <a:extLst>
              <a:ext uri="{FF2B5EF4-FFF2-40B4-BE49-F238E27FC236}">
                <a16:creationId xmlns:a16="http://schemas.microsoft.com/office/drawing/2014/main" id="{85C258A0-8757-6D4C-ABB6-0CD717E5FCF3}"/>
              </a:ext>
            </a:extLst>
          </p:cNvPr>
          <p:cNvSpPr>
            <a:spLocks noGrp="1"/>
          </p:cNvSpPr>
          <p:nvPr>
            <p:ph type="sldNum" sz="quarter" idx="12"/>
          </p:nvPr>
        </p:nvSpPr>
        <p:spPr/>
        <p:txBody>
          <a:bodyPr/>
          <a:lstStyle/>
          <a:p>
            <a:fld id="{551115BC-487E-4422-894C-CB7CD3E79223}" type="slidenum">
              <a:rPr lang="en-GB" smtClean="0"/>
              <a:pPr/>
              <a:t>6</a:t>
            </a:fld>
            <a:endParaRPr lang="en-GB"/>
          </a:p>
        </p:txBody>
      </p:sp>
      <p:sp>
        <p:nvSpPr>
          <p:cNvPr id="5" name="Text Placeholder 4">
            <a:extLst>
              <a:ext uri="{FF2B5EF4-FFF2-40B4-BE49-F238E27FC236}">
                <a16:creationId xmlns:a16="http://schemas.microsoft.com/office/drawing/2014/main" id="{88994B77-A066-1449-9AA7-55C768F2CFA4}"/>
              </a:ext>
            </a:extLst>
          </p:cNvPr>
          <p:cNvSpPr>
            <a:spLocks noGrp="1"/>
          </p:cNvSpPr>
          <p:nvPr>
            <p:ph type="body" sz="quarter" idx="13"/>
          </p:nvPr>
        </p:nvSpPr>
        <p:spPr/>
        <p:txBody>
          <a:bodyPr/>
          <a:lstStyle/>
          <a:p>
            <a:r>
              <a:rPr lang="en-GB" b="1" dirty="0">
                <a:solidFill>
                  <a:srgbClr val="FF0000"/>
                </a:solidFill>
              </a:rPr>
              <a:t>Findings</a:t>
            </a:r>
          </a:p>
        </p:txBody>
      </p:sp>
    </p:spTree>
    <p:extLst>
      <p:ext uri="{BB962C8B-B14F-4D97-AF65-F5344CB8AC3E}">
        <p14:creationId xmlns:p14="http://schemas.microsoft.com/office/powerpoint/2010/main" val="32330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1A60C-6548-B846-9703-C48E8B5D623F}"/>
              </a:ext>
            </a:extLst>
          </p:cNvPr>
          <p:cNvSpPr>
            <a:spLocks noGrp="1"/>
          </p:cNvSpPr>
          <p:nvPr>
            <p:ph type="title"/>
          </p:nvPr>
        </p:nvSpPr>
        <p:spPr/>
        <p:txBody>
          <a:bodyPr/>
          <a:lstStyle/>
          <a:p>
            <a:r>
              <a:rPr lang="en-GB" sz="2800" dirty="0"/>
              <a:t>Overall Beam Commissioning Experience - Ryoichi Miyamoto </a:t>
            </a:r>
          </a:p>
        </p:txBody>
      </p:sp>
      <p:sp>
        <p:nvSpPr>
          <p:cNvPr id="3" name="Content Placeholder 2">
            <a:extLst>
              <a:ext uri="{FF2B5EF4-FFF2-40B4-BE49-F238E27FC236}">
                <a16:creationId xmlns:a16="http://schemas.microsoft.com/office/drawing/2014/main" id="{186A512A-6B42-E449-BD2B-4AA6AEA30FAE}"/>
              </a:ext>
            </a:extLst>
          </p:cNvPr>
          <p:cNvSpPr>
            <a:spLocks noGrp="1"/>
          </p:cNvSpPr>
          <p:nvPr>
            <p:ph idx="1"/>
          </p:nvPr>
        </p:nvSpPr>
        <p:spPr>
          <a:xfrm>
            <a:off x="609600" y="1376336"/>
            <a:ext cx="10972800" cy="5481664"/>
          </a:xfrm>
        </p:spPr>
        <p:txBody>
          <a:bodyPr/>
          <a:lstStyle/>
          <a:p>
            <a:r>
              <a:rPr lang="en-US" sz="2400" dirty="0"/>
              <a:t>More effort is needed on supervising and </a:t>
            </a:r>
            <a:r>
              <a:rPr lang="en-US" sz="2400" dirty="0" err="1"/>
              <a:t>centralising</a:t>
            </a:r>
            <a:r>
              <a:rPr lang="en-US" sz="2400" dirty="0"/>
              <a:t> preparation status of each activity.</a:t>
            </a:r>
            <a:endParaRPr lang="en-US" sz="2100" dirty="0"/>
          </a:p>
          <a:p>
            <a:r>
              <a:rPr lang="en-US" sz="2400" dirty="0"/>
              <a:t>Transition from Commissioning to Operation should be formulated better.</a:t>
            </a:r>
          </a:p>
          <a:p>
            <a:pPr lvl="1"/>
            <a:r>
              <a:rPr lang="en-US" sz="2000" dirty="0"/>
              <a:t>We should formulate how to transfer expertise of subsystems (hand-over).</a:t>
            </a:r>
            <a:endParaRPr lang="en-US" sz="2100" dirty="0"/>
          </a:p>
          <a:p>
            <a:r>
              <a:rPr lang="en-US" sz="2400" dirty="0"/>
              <a:t>In the absence of MPS, the component protection was done procedurally. This has obvious limitations. </a:t>
            </a:r>
          </a:p>
          <a:p>
            <a:r>
              <a:rPr lang="en-US" sz="2400" dirty="0"/>
              <a:t>Clarify the use of communication tools: </a:t>
            </a:r>
            <a:r>
              <a:rPr lang="en-US" sz="2400" dirty="0" err="1"/>
              <a:t>jira</a:t>
            </a:r>
            <a:r>
              <a:rPr lang="en-US" sz="2400" dirty="0"/>
              <a:t>, confluence, logbook, meetings, etc.</a:t>
            </a:r>
          </a:p>
          <a:p>
            <a:r>
              <a:rPr lang="en-US" sz="2400" dirty="0"/>
              <a:t>We need better preparation as too often we had to improvise.</a:t>
            </a:r>
          </a:p>
          <a:p>
            <a:r>
              <a:rPr lang="en-US" sz="2400" dirty="0"/>
              <a:t>We need a strategy to develop a commissioning and operations team with clear roles and authorities.</a:t>
            </a:r>
          </a:p>
          <a:p>
            <a:r>
              <a:rPr lang="en-US" sz="2400" dirty="0"/>
              <a:t>Authority and priorities need to be better clarified.</a:t>
            </a:r>
          </a:p>
          <a:p>
            <a:pPr lvl="1"/>
            <a:r>
              <a:rPr lang="en-US" sz="2000" dirty="0"/>
              <a:t>Beam physics should be involved in the decision making process of start-up.</a:t>
            </a:r>
          </a:p>
          <a:p>
            <a:pPr lvl="1"/>
            <a:r>
              <a:rPr lang="en-US" sz="2000" dirty="0"/>
              <a:t>Different priorities between line managers and the commissioning team.</a:t>
            </a:r>
          </a:p>
          <a:p>
            <a:endParaRPr lang="en-GB" sz="2400" dirty="0"/>
          </a:p>
          <a:p>
            <a:endParaRPr lang="en-US" sz="2400" dirty="0"/>
          </a:p>
          <a:p>
            <a:endParaRPr lang="en-GB" dirty="0"/>
          </a:p>
        </p:txBody>
      </p:sp>
      <p:sp>
        <p:nvSpPr>
          <p:cNvPr id="4" name="Slide Number Placeholder 3">
            <a:extLst>
              <a:ext uri="{FF2B5EF4-FFF2-40B4-BE49-F238E27FC236}">
                <a16:creationId xmlns:a16="http://schemas.microsoft.com/office/drawing/2014/main" id="{793C3A6E-A383-1042-9B2B-101A1722F022}"/>
              </a:ext>
            </a:extLst>
          </p:cNvPr>
          <p:cNvSpPr>
            <a:spLocks noGrp="1"/>
          </p:cNvSpPr>
          <p:nvPr>
            <p:ph type="sldNum" sz="quarter" idx="12"/>
          </p:nvPr>
        </p:nvSpPr>
        <p:spPr/>
        <p:txBody>
          <a:bodyPr/>
          <a:lstStyle/>
          <a:p>
            <a:fld id="{551115BC-487E-4422-894C-CB7CD3E79223}" type="slidenum">
              <a:rPr lang="en-GB" smtClean="0"/>
              <a:pPr/>
              <a:t>7</a:t>
            </a:fld>
            <a:endParaRPr lang="en-GB" dirty="0"/>
          </a:p>
        </p:txBody>
      </p:sp>
      <p:sp>
        <p:nvSpPr>
          <p:cNvPr id="5" name="Text Placeholder 4">
            <a:extLst>
              <a:ext uri="{FF2B5EF4-FFF2-40B4-BE49-F238E27FC236}">
                <a16:creationId xmlns:a16="http://schemas.microsoft.com/office/drawing/2014/main" id="{870A52AC-564E-2340-B6E4-0FF3B997A9DE}"/>
              </a:ext>
            </a:extLst>
          </p:cNvPr>
          <p:cNvSpPr>
            <a:spLocks noGrp="1"/>
          </p:cNvSpPr>
          <p:nvPr>
            <p:ph type="body" sz="quarter" idx="13"/>
          </p:nvPr>
        </p:nvSpPr>
        <p:spPr/>
        <p:txBody>
          <a:bodyPr/>
          <a:lstStyle/>
          <a:p>
            <a:r>
              <a:rPr lang="en-GB" b="1" dirty="0">
                <a:solidFill>
                  <a:srgbClr val="FF0000"/>
                </a:solidFill>
              </a:rPr>
              <a:t>Generic Lessons</a:t>
            </a:r>
          </a:p>
        </p:txBody>
      </p:sp>
    </p:spTree>
    <p:extLst>
      <p:ext uri="{BB962C8B-B14F-4D97-AF65-F5344CB8AC3E}">
        <p14:creationId xmlns:p14="http://schemas.microsoft.com/office/powerpoint/2010/main" val="108627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1A60C-6548-B846-9703-C48E8B5D623F}"/>
              </a:ext>
            </a:extLst>
          </p:cNvPr>
          <p:cNvSpPr>
            <a:spLocks noGrp="1"/>
          </p:cNvSpPr>
          <p:nvPr>
            <p:ph type="title"/>
          </p:nvPr>
        </p:nvSpPr>
        <p:spPr/>
        <p:txBody>
          <a:bodyPr/>
          <a:lstStyle/>
          <a:p>
            <a:r>
              <a:rPr lang="en-GB" sz="2800" dirty="0"/>
              <a:t>Overall Beam Commissioning Experience - Ryoichi Miyamoto </a:t>
            </a:r>
          </a:p>
        </p:txBody>
      </p:sp>
      <p:sp>
        <p:nvSpPr>
          <p:cNvPr id="3" name="Content Placeholder 2">
            <a:extLst>
              <a:ext uri="{FF2B5EF4-FFF2-40B4-BE49-F238E27FC236}">
                <a16:creationId xmlns:a16="http://schemas.microsoft.com/office/drawing/2014/main" id="{186A512A-6B42-E449-BD2B-4AA6AEA30FAE}"/>
              </a:ext>
            </a:extLst>
          </p:cNvPr>
          <p:cNvSpPr>
            <a:spLocks noGrp="1"/>
          </p:cNvSpPr>
          <p:nvPr>
            <p:ph idx="1"/>
          </p:nvPr>
        </p:nvSpPr>
        <p:spPr>
          <a:xfrm>
            <a:off x="609600" y="1376336"/>
            <a:ext cx="10972800" cy="5481664"/>
          </a:xfrm>
        </p:spPr>
        <p:txBody>
          <a:bodyPr/>
          <a:lstStyle/>
          <a:p>
            <a:r>
              <a:rPr lang="en-US" sz="2000" dirty="0"/>
              <a:t>In preparation for and during beam commissioning, we need a forum to highlight technical issues even of we don’t have the resources to tackle them.</a:t>
            </a:r>
          </a:p>
          <a:p>
            <a:r>
              <a:rPr lang="en-US" sz="2000" dirty="0"/>
              <a:t>We need a separate “beam readiness review”, independent of the SRR since the focus is fundamentally different. </a:t>
            </a:r>
          </a:p>
          <a:p>
            <a:r>
              <a:rPr lang="en-US" sz="2000" dirty="0"/>
              <a:t>Current status of the Ion Source and LEBT will require more effort to be elevated from ”usable” to ”operational”.</a:t>
            </a:r>
          </a:p>
          <a:p>
            <a:r>
              <a:rPr lang="en-US" sz="2000" dirty="0"/>
              <a:t>Communication between the field and management can be improved, especially for agreeing on high-level goals and priorities.</a:t>
            </a:r>
          </a:p>
          <a:p>
            <a:r>
              <a:rPr lang="en-US" sz="2000" dirty="0"/>
              <a:t>Insufficient resources to clean-up identified issues in parallel to maintain the control room activities. This problem is likely to continue in the next phase.</a:t>
            </a:r>
          </a:p>
          <a:p>
            <a:r>
              <a:rPr lang="en-US" sz="2000" dirty="0"/>
              <a:t>PV naming convention not followed systematically. </a:t>
            </a:r>
          </a:p>
          <a:p>
            <a:r>
              <a:rPr lang="en-US" sz="2000" dirty="0"/>
              <a:t>For the control room software, the process for approval and handing-over shall be revised, since the process was not working.</a:t>
            </a:r>
          </a:p>
          <a:p>
            <a:r>
              <a:rPr lang="en-US" sz="2000" dirty="0"/>
              <a:t>Communication process between the developer and user has to be improved.</a:t>
            </a:r>
          </a:p>
        </p:txBody>
      </p:sp>
      <p:sp>
        <p:nvSpPr>
          <p:cNvPr id="4" name="Slide Number Placeholder 3">
            <a:extLst>
              <a:ext uri="{FF2B5EF4-FFF2-40B4-BE49-F238E27FC236}">
                <a16:creationId xmlns:a16="http://schemas.microsoft.com/office/drawing/2014/main" id="{793C3A6E-A383-1042-9B2B-101A1722F022}"/>
              </a:ext>
            </a:extLst>
          </p:cNvPr>
          <p:cNvSpPr>
            <a:spLocks noGrp="1"/>
          </p:cNvSpPr>
          <p:nvPr>
            <p:ph type="sldNum" sz="quarter" idx="12"/>
          </p:nvPr>
        </p:nvSpPr>
        <p:spPr/>
        <p:txBody>
          <a:bodyPr/>
          <a:lstStyle/>
          <a:p>
            <a:fld id="{551115BC-487E-4422-894C-CB7CD3E79223}" type="slidenum">
              <a:rPr lang="en-GB" smtClean="0"/>
              <a:pPr/>
              <a:t>8</a:t>
            </a:fld>
            <a:endParaRPr lang="en-GB" dirty="0"/>
          </a:p>
        </p:txBody>
      </p:sp>
      <p:sp>
        <p:nvSpPr>
          <p:cNvPr id="5" name="Text Placeholder 4">
            <a:extLst>
              <a:ext uri="{FF2B5EF4-FFF2-40B4-BE49-F238E27FC236}">
                <a16:creationId xmlns:a16="http://schemas.microsoft.com/office/drawing/2014/main" id="{870A52AC-564E-2340-B6E4-0FF3B997A9DE}"/>
              </a:ext>
            </a:extLst>
          </p:cNvPr>
          <p:cNvSpPr>
            <a:spLocks noGrp="1"/>
          </p:cNvSpPr>
          <p:nvPr>
            <p:ph type="body" sz="quarter" idx="13"/>
          </p:nvPr>
        </p:nvSpPr>
        <p:spPr/>
        <p:txBody>
          <a:bodyPr/>
          <a:lstStyle/>
          <a:p>
            <a:r>
              <a:rPr lang="en-GB" b="1" dirty="0">
                <a:solidFill>
                  <a:srgbClr val="FF0000"/>
                </a:solidFill>
              </a:rPr>
              <a:t>Generic Lessons</a:t>
            </a:r>
          </a:p>
        </p:txBody>
      </p:sp>
    </p:spTree>
    <p:extLst>
      <p:ext uri="{BB962C8B-B14F-4D97-AF65-F5344CB8AC3E}">
        <p14:creationId xmlns:p14="http://schemas.microsoft.com/office/powerpoint/2010/main" val="4202972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DE3E-1769-B64D-B4F1-45893A83F99A}"/>
              </a:ext>
            </a:extLst>
          </p:cNvPr>
          <p:cNvSpPr>
            <a:spLocks noGrp="1"/>
          </p:cNvSpPr>
          <p:nvPr>
            <p:ph type="title"/>
          </p:nvPr>
        </p:nvSpPr>
        <p:spPr/>
        <p:txBody>
          <a:bodyPr/>
          <a:lstStyle/>
          <a:p>
            <a:r>
              <a:rPr lang="en-GB" dirty="0"/>
              <a:t>BI: Diagnostics Deployment - Elena </a:t>
            </a:r>
            <a:r>
              <a:rPr lang="en-GB" dirty="0" err="1"/>
              <a:t>Donegani</a:t>
            </a:r>
            <a:r>
              <a:rPr lang="en-GB" dirty="0"/>
              <a:t> </a:t>
            </a:r>
          </a:p>
        </p:txBody>
      </p:sp>
      <p:sp>
        <p:nvSpPr>
          <p:cNvPr id="3" name="Content Placeholder 2">
            <a:extLst>
              <a:ext uri="{FF2B5EF4-FFF2-40B4-BE49-F238E27FC236}">
                <a16:creationId xmlns:a16="http://schemas.microsoft.com/office/drawing/2014/main" id="{F292B8C8-0E2B-EF4C-AFAC-7012B1524862}"/>
              </a:ext>
            </a:extLst>
          </p:cNvPr>
          <p:cNvSpPr>
            <a:spLocks noGrp="1"/>
          </p:cNvSpPr>
          <p:nvPr>
            <p:ph idx="1"/>
          </p:nvPr>
        </p:nvSpPr>
        <p:spPr>
          <a:xfrm>
            <a:off x="609600" y="1484784"/>
            <a:ext cx="10972800" cy="5077001"/>
          </a:xfrm>
        </p:spPr>
        <p:txBody>
          <a:bodyPr/>
          <a:lstStyle/>
          <a:p>
            <a:r>
              <a:rPr lang="en-GB" sz="2000" dirty="0"/>
              <a:t>Many issues were discovered too late, in the CR</a:t>
            </a:r>
          </a:p>
          <a:p>
            <a:r>
              <a:rPr lang="en-GB" sz="2000" dirty="0"/>
              <a:t>Cable routing and in particular cable termination was a significant issue. </a:t>
            </a:r>
          </a:p>
          <a:p>
            <a:r>
              <a:rPr lang="en-GB" sz="2000" dirty="0"/>
              <a:t>It took a long time to recover from power cuts, both planned and accidental because many systems don’t have automatic rebooting with nominal safe starting parameters so the process is done manually. We had one incident where a planned power cut in one area took out devices in another area that were not supposed to be affected. Automatic rebooting is possible, but it needs to be implemented (BI provides safe working points, ICS does the implementation).</a:t>
            </a:r>
          </a:p>
          <a:p>
            <a:r>
              <a:rPr lang="en-GB" sz="2000" dirty="0"/>
              <a:t>The EMU collided with the Doppler window, this was not identified as a risk prior to installation.</a:t>
            </a:r>
          </a:p>
          <a:p>
            <a:r>
              <a:rPr lang="en-GB" sz="2000" dirty="0"/>
              <a:t>Lack of system replica and LCR replica to anticipate issues in the control room, which means a lot of issues are not discovered before the system is used in the control room.</a:t>
            </a:r>
          </a:p>
          <a:p>
            <a:r>
              <a:rPr lang="en-GB" sz="2000" dirty="0"/>
              <a:t>Lack of timestamp/trigger. PV data have a timestamp that may or may not be possible to correlate to other timestamps (may be off by a small time delta). Having a trigger (integer) number associated with each PV would be extremely helpful for later data analysis (correlation of data).</a:t>
            </a:r>
          </a:p>
          <a:p>
            <a:r>
              <a:rPr lang="en-GB" sz="2000" dirty="0"/>
              <a:t>For the verification without beam, there were a lot of plans (documented in Chess), but many were skipped due to lack of time, lack of manpower, or even lack of power.</a:t>
            </a:r>
          </a:p>
          <a:p>
            <a:endParaRPr lang="en-GB" sz="2000" dirty="0"/>
          </a:p>
          <a:p>
            <a:endParaRPr lang="en-GB" sz="2000" dirty="0"/>
          </a:p>
          <a:p>
            <a:endParaRPr lang="en-GB" sz="2000" dirty="0"/>
          </a:p>
          <a:p>
            <a:endParaRPr lang="en-GB" sz="2000" dirty="0"/>
          </a:p>
          <a:p>
            <a:endParaRPr lang="en-GB" sz="2000" dirty="0"/>
          </a:p>
          <a:p>
            <a:endParaRPr lang="en-GB" sz="2000" dirty="0"/>
          </a:p>
        </p:txBody>
      </p:sp>
      <p:sp>
        <p:nvSpPr>
          <p:cNvPr id="4" name="Slide Number Placeholder 3">
            <a:extLst>
              <a:ext uri="{FF2B5EF4-FFF2-40B4-BE49-F238E27FC236}">
                <a16:creationId xmlns:a16="http://schemas.microsoft.com/office/drawing/2014/main" id="{4DFBFC7B-1FB1-3E4C-876A-F59C30366B30}"/>
              </a:ext>
            </a:extLst>
          </p:cNvPr>
          <p:cNvSpPr>
            <a:spLocks noGrp="1"/>
          </p:cNvSpPr>
          <p:nvPr>
            <p:ph type="sldNum" sz="quarter" idx="12"/>
          </p:nvPr>
        </p:nvSpPr>
        <p:spPr/>
        <p:txBody>
          <a:bodyPr/>
          <a:lstStyle/>
          <a:p>
            <a:fld id="{551115BC-487E-4422-894C-CB7CD3E79223}" type="slidenum">
              <a:rPr lang="en-GB" smtClean="0"/>
              <a:pPr/>
              <a:t>9</a:t>
            </a:fld>
            <a:endParaRPr lang="en-GB"/>
          </a:p>
        </p:txBody>
      </p:sp>
      <p:sp>
        <p:nvSpPr>
          <p:cNvPr id="5" name="Text Placeholder 4">
            <a:extLst>
              <a:ext uri="{FF2B5EF4-FFF2-40B4-BE49-F238E27FC236}">
                <a16:creationId xmlns:a16="http://schemas.microsoft.com/office/drawing/2014/main" id="{4EA555FC-9806-CA4E-9398-071FF4A08455}"/>
              </a:ext>
            </a:extLst>
          </p:cNvPr>
          <p:cNvSpPr>
            <a:spLocks noGrp="1"/>
          </p:cNvSpPr>
          <p:nvPr>
            <p:ph type="body" sz="quarter" idx="13"/>
          </p:nvPr>
        </p:nvSpPr>
        <p:spPr/>
        <p:txBody>
          <a:bodyPr/>
          <a:lstStyle/>
          <a:p>
            <a:r>
              <a:rPr lang="en-GB" dirty="0"/>
              <a:t>Findings</a:t>
            </a:r>
          </a:p>
        </p:txBody>
      </p:sp>
    </p:spTree>
    <p:extLst>
      <p:ext uri="{BB962C8B-B14F-4D97-AF65-F5344CB8AC3E}">
        <p14:creationId xmlns:p14="http://schemas.microsoft.com/office/powerpoint/2010/main" val="227309822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t">
        <a:normAutofit/>
      </a:bodyPr>
      <a:lstStyle>
        <a:defPPr algn="l">
          <a:defRPr sz="2000" dirty="0" smtClean="0"/>
        </a:defPPr>
      </a:lstStyle>
    </a:txDef>
  </a:objectDefaults>
  <a:extraClrSchemeLst/>
  <a:extLst>
    <a:ext uri="{05A4C25C-085E-4340-85A3-A5531E510DB2}">
      <thm15:themeFamily xmlns:thm15="http://schemas.microsoft.com/office/thememl/2012/main" name="Presentation5" id="{837FB91F-CDC5-4BC6-A162-22F8370E1EC4}" vid="{C4EAEFBE-156F-4FEE-9F2B-BE5A854A00D8}"/>
    </a:ext>
  </a:extLst>
</a:theme>
</file>

<file path=ppt/theme/theme2.xml><?xml version="1.0" encoding="utf-8"?>
<a:theme xmlns:a="http://schemas.openxmlformats.org/drawingml/2006/main" name="2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5" id="{837FB91F-CDC5-4BC6-A162-22F8370E1EC4}" vid="{76958EC4-F568-4D68-98B3-6BA4183AD24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Office-tema</Template>
  <TotalTime>63269</TotalTime>
  <Words>3778</Words>
  <Application>Microsoft Macintosh PowerPoint</Application>
  <PresentationFormat>Widescreen</PresentationFormat>
  <Paragraphs>449</Paragraphs>
  <Slides>36</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36</vt:i4>
      </vt:variant>
    </vt:vector>
  </HeadingPairs>
  <TitlesOfParts>
    <vt:vector size="40" baseType="lpstr">
      <vt:lpstr>Arial</vt:lpstr>
      <vt:lpstr>Calibri</vt:lpstr>
      <vt:lpstr>Office-tema</vt:lpstr>
      <vt:lpstr>2_Anpassad formgivning</vt:lpstr>
      <vt:lpstr>Lessons Learned from the Ion Source and LEBT Testing and Commissioning - Summary - </vt:lpstr>
      <vt:lpstr>Overview</vt:lpstr>
      <vt:lpstr>Ion Source and LEBT, Transition from Installation to Testing and Commissioning - Alejandro Garcia Sosa </vt:lpstr>
      <vt:lpstr>Ion Source and LEBT, Transition from Installation to Testing and Commissioning - Alejandro Garcia Sosa </vt:lpstr>
      <vt:lpstr>Overall Beam Commissioning Experience - Ryoichi Miyamoto  </vt:lpstr>
      <vt:lpstr>Overall Beam Commissioning Experience - Ryoichi Miyamoto  </vt:lpstr>
      <vt:lpstr>Overall Beam Commissioning Experience - Ryoichi Miyamoto </vt:lpstr>
      <vt:lpstr>Overall Beam Commissioning Experience - Ryoichi Miyamoto </vt:lpstr>
      <vt:lpstr>BI: Diagnostics Deployment - Elena Donegani </vt:lpstr>
      <vt:lpstr>BI: Diagnostics Deployment - Elena Donegani </vt:lpstr>
      <vt:lpstr>BI: Diagnostics Deployment - Elena Donegani </vt:lpstr>
      <vt:lpstr>BI: Diagnostics Deployment - Elena Donegani </vt:lpstr>
      <vt:lpstr>BI: Diagnostics Deployment - Elena Donegani </vt:lpstr>
      <vt:lpstr>Control System Integration – Saeed Haghtalab</vt:lpstr>
      <vt:lpstr>Control System Integration – Saeed Haghtalab</vt:lpstr>
      <vt:lpstr>Control System Integration – Saeed Haghtalab</vt:lpstr>
      <vt:lpstr>Software and Machine Studies ICS Perspective – Emanuele Laface</vt:lpstr>
      <vt:lpstr>Software and Machine Studies ICS Perspective – Emanuele Laface</vt:lpstr>
      <vt:lpstr>Software and Machine Studies ICS Perspective – Emanuele Laface</vt:lpstr>
      <vt:lpstr>Software and Machine Studies ICS Perspective – Emanuele Laface</vt:lpstr>
      <vt:lpstr>Software and Machine Studies AD Perspective – Natalia Milas</vt:lpstr>
      <vt:lpstr>Software and Machine Studies AD Perspective – Natalia Milas</vt:lpstr>
      <vt:lpstr>Software and Machine Studies AD Perspective – Natalia Milas</vt:lpstr>
      <vt:lpstr>Control Room Experience and Operational Perspective – Marc Munoz</vt:lpstr>
      <vt:lpstr>Control Room Experience and Operational Perspective – Marc Munoz</vt:lpstr>
      <vt:lpstr>Control Room Experience and Operational Perspective – Marc Munoz</vt:lpstr>
      <vt:lpstr>Personnel Safety Systems – Stuart Birch</vt:lpstr>
      <vt:lpstr>Personnel Safety Systems – Stuart Birch</vt:lpstr>
      <vt:lpstr>Safety and Radiation Protection – Helen Boyer</vt:lpstr>
      <vt:lpstr>Safety and Radiation Protection – Helen Boyer</vt:lpstr>
      <vt:lpstr>Overall Positives</vt:lpstr>
      <vt:lpstr>Overall Positives</vt:lpstr>
      <vt:lpstr>Overall Positives</vt:lpstr>
      <vt:lpstr>Overall Lessons Learned</vt:lpstr>
      <vt:lpstr>Overall Lessons Learned</vt:lpstr>
      <vt:lpstr>Identified Risks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Learned Summary</dc:title>
  <dc:creator>Ciprian Plostinar</dc:creator>
  <cp:lastModifiedBy>Ciprian Plostinar</cp:lastModifiedBy>
  <cp:revision>92</cp:revision>
  <dcterms:created xsi:type="dcterms:W3CDTF">2019-10-11T09:17:32Z</dcterms:created>
  <dcterms:modified xsi:type="dcterms:W3CDTF">2019-12-12T08:40:10Z</dcterms:modified>
</cp:coreProperties>
</file>