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6" r:id="rId2"/>
  </p:sldMasterIdLst>
  <p:notesMasterIdLst>
    <p:notesMasterId r:id="rId12"/>
  </p:notesMasterIdLst>
  <p:sldIdLst>
    <p:sldId id="349" r:id="rId3"/>
    <p:sldId id="356" r:id="rId4"/>
    <p:sldId id="357" r:id="rId5"/>
    <p:sldId id="350" r:id="rId6"/>
    <p:sldId id="351" r:id="rId7"/>
    <p:sldId id="352" r:id="rId8"/>
    <p:sldId id="353" r:id="rId9"/>
    <p:sldId id="358" r:id="rId10"/>
    <p:sldId id="354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11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FFCC"/>
    <a:srgbClr val="D9D9D9"/>
    <a:srgbClr val="BFBFBF"/>
    <a:srgbClr val="1E9FDB"/>
    <a:srgbClr val="76D6FF"/>
    <a:srgbClr val="0094CA"/>
    <a:srgbClr val="13A1DD"/>
    <a:srgbClr val="FFFFFF"/>
    <a:srgbClr val="13A0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243" autoAdjust="0"/>
  </p:normalViewPr>
  <p:slideViewPr>
    <p:cSldViewPr>
      <p:cViewPr varScale="1">
        <p:scale>
          <a:sx n="88" d="100"/>
          <a:sy n="88" d="100"/>
        </p:scale>
        <p:origin x="496" y="72"/>
      </p:cViewPr>
      <p:guideLst>
        <p:guide pos="3840"/>
        <p:guide orient="horz" pos="11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2019-08-28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13A0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Presenter name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D7AC81-318B-4D49-A602-9E30227C87EC}" type="datetime1">
              <a:rPr lang="en-GB" smtClean="0"/>
              <a:pPr/>
              <a:t>28/08/2019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407" y="260651"/>
            <a:ext cx="2208245" cy="8860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B77A986-290F-D34E-872B-A89DF3BE5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9219135" y="260651"/>
            <a:ext cx="2972865" cy="131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4" y="1535116"/>
            <a:ext cx="5386917" cy="639762"/>
          </a:xfrm>
        </p:spPr>
        <p:txBody>
          <a:bodyPr anchor="b"/>
          <a:lstStyle>
            <a:lvl1pPr marL="0" indent="0">
              <a:buNone/>
              <a:defRPr sz="1661" b="1"/>
            </a:lvl1pPr>
            <a:lvl2pPr marL="315314" indent="0">
              <a:buNone/>
              <a:defRPr sz="1385" b="1"/>
            </a:lvl2pPr>
            <a:lvl3pPr marL="630630" indent="0">
              <a:buNone/>
              <a:defRPr sz="1247" b="1"/>
            </a:lvl3pPr>
            <a:lvl4pPr marL="945947" indent="0">
              <a:buNone/>
              <a:defRPr sz="1108" b="1"/>
            </a:lvl4pPr>
            <a:lvl5pPr marL="1261265" indent="0">
              <a:buNone/>
              <a:defRPr sz="1108" b="1"/>
            </a:lvl5pPr>
            <a:lvl6pPr marL="1576588" indent="0">
              <a:buNone/>
              <a:defRPr sz="1108" b="1"/>
            </a:lvl6pPr>
            <a:lvl7pPr marL="1891904" indent="0">
              <a:buNone/>
              <a:defRPr sz="1108" b="1"/>
            </a:lvl7pPr>
            <a:lvl8pPr marL="2207225" indent="0">
              <a:buNone/>
              <a:defRPr sz="1108" b="1"/>
            </a:lvl8pPr>
            <a:lvl9pPr marL="2522543" indent="0">
              <a:buNone/>
              <a:defRPr sz="1108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4" y="2174878"/>
            <a:ext cx="5386917" cy="3951288"/>
          </a:xfrm>
        </p:spPr>
        <p:txBody>
          <a:bodyPr/>
          <a:lstStyle>
            <a:lvl1pPr>
              <a:defRPr sz="1661"/>
            </a:lvl1pPr>
            <a:lvl2pPr>
              <a:defRPr sz="1385"/>
            </a:lvl2pPr>
            <a:lvl3pPr>
              <a:defRPr sz="1247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74" y="1535116"/>
            <a:ext cx="5389033" cy="639762"/>
          </a:xfrm>
        </p:spPr>
        <p:txBody>
          <a:bodyPr anchor="b"/>
          <a:lstStyle>
            <a:lvl1pPr marL="0" indent="0">
              <a:buNone/>
              <a:defRPr sz="1661" b="1"/>
            </a:lvl1pPr>
            <a:lvl2pPr marL="315314" indent="0">
              <a:buNone/>
              <a:defRPr sz="1385" b="1"/>
            </a:lvl2pPr>
            <a:lvl3pPr marL="630630" indent="0">
              <a:buNone/>
              <a:defRPr sz="1247" b="1"/>
            </a:lvl3pPr>
            <a:lvl4pPr marL="945947" indent="0">
              <a:buNone/>
              <a:defRPr sz="1108" b="1"/>
            </a:lvl4pPr>
            <a:lvl5pPr marL="1261265" indent="0">
              <a:buNone/>
              <a:defRPr sz="1108" b="1"/>
            </a:lvl5pPr>
            <a:lvl6pPr marL="1576588" indent="0">
              <a:buNone/>
              <a:defRPr sz="1108" b="1"/>
            </a:lvl6pPr>
            <a:lvl7pPr marL="1891904" indent="0">
              <a:buNone/>
              <a:defRPr sz="1108" b="1"/>
            </a:lvl7pPr>
            <a:lvl8pPr marL="2207225" indent="0">
              <a:buNone/>
              <a:defRPr sz="1108" b="1"/>
            </a:lvl8pPr>
            <a:lvl9pPr marL="2522543" indent="0">
              <a:buNone/>
              <a:defRPr sz="1108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74" y="2174878"/>
            <a:ext cx="5389033" cy="3951288"/>
          </a:xfrm>
        </p:spPr>
        <p:txBody>
          <a:bodyPr/>
          <a:lstStyle>
            <a:lvl1pPr>
              <a:defRPr sz="1661"/>
            </a:lvl1pPr>
            <a:lvl2pPr>
              <a:defRPr sz="1385"/>
            </a:lvl2pPr>
            <a:lvl3pPr>
              <a:defRPr sz="1247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2019-08-28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84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2019-08-28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216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2019-08-28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42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11" y="273052"/>
            <a:ext cx="4011084" cy="1162050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43" y="273401"/>
            <a:ext cx="6815668" cy="5853113"/>
          </a:xfrm>
        </p:spPr>
        <p:txBody>
          <a:bodyPr/>
          <a:lstStyle>
            <a:lvl1pPr>
              <a:defRPr sz="2216"/>
            </a:lvl1pPr>
            <a:lvl2pPr>
              <a:defRPr sz="1939"/>
            </a:lvl2pPr>
            <a:lvl3pPr>
              <a:defRPr sz="1661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11" y="1435104"/>
            <a:ext cx="4011084" cy="4691063"/>
          </a:xfrm>
        </p:spPr>
        <p:txBody>
          <a:bodyPr/>
          <a:lstStyle>
            <a:lvl1pPr marL="0" indent="0">
              <a:buNone/>
              <a:defRPr sz="969"/>
            </a:lvl1pPr>
            <a:lvl2pPr marL="315314" indent="0">
              <a:buNone/>
              <a:defRPr sz="831"/>
            </a:lvl2pPr>
            <a:lvl3pPr marL="630630" indent="0">
              <a:buNone/>
              <a:defRPr sz="692"/>
            </a:lvl3pPr>
            <a:lvl4pPr marL="945947" indent="0">
              <a:buNone/>
              <a:defRPr sz="623"/>
            </a:lvl4pPr>
            <a:lvl5pPr marL="1261265" indent="0">
              <a:buNone/>
              <a:defRPr sz="623"/>
            </a:lvl5pPr>
            <a:lvl6pPr marL="1576588" indent="0">
              <a:buNone/>
              <a:defRPr sz="623"/>
            </a:lvl6pPr>
            <a:lvl7pPr marL="1891904" indent="0">
              <a:buNone/>
              <a:defRPr sz="623"/>
            </a:lvl7pPr>
            <a:lvl8pPr marL="2207225" indent="0">
              <a:buNone/>
              <a:defRPr sz="623"/>
            </a:lvl8pPr>
            <a:lvl9pPr marL="2522543" indent="0">
              <a:buNone/>
              <a:defRPr sz="62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2019-08-28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530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3"/>
            <a:ext cx="7315200" cy="566738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216"/>
            </a:lvl1pPr>
            <a:lvl2pPr marL="315314" indent="0">
              <a:buNone/>
              <a:defRPr sz="1939"/>
            </a:lvl2pPr>
            <a:lvl3pPr marL="630630" indent="0">
              <a:buNone/>
              <a:defRPr sz="1661"/>
            </a:lvl3pPr>
            <a:lvl4pPr marL="945947" indent="0">
              <a:buNone/>
              <a:defRPr sz="1385"/>
            </a:lvl4pPr>
            <a:lvl5pPr marL="1261265" indent="0">
              <a:buNone/>
              <a:defRPr sz="1385"/>
            </a:lvl5pPr>
            <a:lvl6pPr marL="1576588" indent="0">
              <a:buNone/>
              <a:defRPr sz="1385"/>
            </a:lvl6pPr>
            <a:lvl7pPr marL="1891904" indent="0">
              <a:buNone/>
              <a:defRPr sz="1385"/>
            </a:lvl7pPr>
            <a:lvl8pPr marL="2207225" indent="0">
              <a:buNone/>
              <a:defRPr sz="1385"/>
            </a:lvl8pPr>
            <a:lvl9pPr marL="2522543" indent="0">
              <a:buNone/>
              <a:defRPr sz="1385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2"/>
          </a:xfrm>
        </p:spPr>
        <p:txBody>
          <a:bodyPr/>
          <a:lstStyle>
            <a:lvl1pPr marL="0" indent="0">
              <a:buNone/>
              <a:defRPr sz="969"/>
            </a:lvl1pPr>
            <a:lvl2pPr marL="315314" indent="0">
              <a:buNone/>
              <a:defRPr sz="831"/>
            </a:lvl2pPr>
            <a:lvl3pPr marL="630630" indent="0">
              <a:buNone/>
              <a:defRPr sz="692"/>
            </a:lvl3pPr>
            <a:lvl4pPr marL="945947" indent="0">
              <a:buNone/>
              <a:defRPr sz="623"/>
            </a:lvl4pPr>
            <a:lvl5pPr marL="1261265" indent="0">
              <a:buNone/>
              <a:defRPr sz="623"/>
            </a:lvl5pPr>
            <a:lvl6pPr marL="1576588" indent="0">
              <a:buNone/>
              <a:defRPr sz="623"/>
            </a:lvl6pPr>
            <a:lvl7pPr marL="1891904" indent="0">
              <a:buNone/>
              <a:defRPr sz="623"/>
            </a:lvl7pPr>
            <a:lvl8pPr marL="2207225" indent="0">
              <a:buNone/>
              <a:defRPr sz="623"/>
            </a:lvl8pPr>
            <a:lvl9pPr marL="2522543" indent="0">
              <a:buNone/>
              <a:defRPr sz="62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2019-08-28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222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2019-08-28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047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839200" y="275036"/>
            <a:ext cx="27432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09600" y="275036"/>
            <a:ext cx="80264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2019-08-28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003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bil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1349" y="301"/>
            <a:ext cx="7683499" cy="1441451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cxnSp>
        <p:nvCxnSpPr>
          <p:cNvPr id="3" name="Rak 7"/>
          <p:cNvCxnSpPr/>
          <p:nvPr userDrawn="1"/>
        </p:nvCxnSpPr>
        <p:spPr>
          <a:xfrm>
            <a:off x="-434760" y="1452400"/>
            <a:ext cx="12928527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73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76DC40F-55C4-384F-A14E-20FF4C53AB90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D684BB-AC49-4844-95DA-6540E04D6D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lIns="90000"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781000"/>
            <a:ext cx="10972800" cy="4345166"/>
          </a:xfrm>
        </p:spPr>
        <p:txBody>
          <a:bodyPr lIns="90000">
            <a:noAutofit/>
          </a:bodyPr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8011E48-F5AC-104B-BB7F-6322AAB1F2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 lIns="90000">
            <a:no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E636088-FAD8-024C-A1D7-D74763A458C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781000"/>
            <a:ext cx="5384800" cy="43451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781000"/>
            <a:ext cx="5384800" cy="43451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448251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448251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E7D9470-03DC-FB43-B831-D8BEB33949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51282D3D-8FD4-E041-9B14-07B58C6C3A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lIns="90000"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16" name="Text Placeholder 16">
            <a:extLst>
              <a:ext uri="{FF2B5EF4-FFF2-40B4-BE49-F238E27FC236}">
                <a16:creationId xmlns:a16="http://schemas.microsoft.com/office/drawing/2014/main" id="{2852DFA2-0FC7-BC44-83D5-11A0ECDA594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 lIns="90000">
            <a:no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69E2A3-BE71-6440-9127-D0B8B7CC973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 dirty="0"/>
              <a:t>Avoid text less than 16 points.</a:t>
            </a:r>
          </a:p>
          <a:p>
            <a:pPr lvl="0"/>
            <a:r>
              <a:rPr lang="en-US" noProof="0" dirty="0"/>
              <a:t>Always use Calibri font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3169E67-0A12-B74D-AF26-4E88E2ACDB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EC61DED-7621-EB4E-8EAC-F939BC061D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616A99C-711C-4B40-89A4-39C8721F15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>
            <a:norm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69E2A3-BE71-6440-9127-D0B8B7CC973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453336"/>
            <a:ext cx="2844800" cy="365125"/>
          </a:xfrm>
        </p:spPr>
        <p:txBody>
          <a:bodyPr anchor="b"/>
          <a:lstStyle/>
          <a:p>
            <a:fld id="{3C7D23FA-05C4-4CC1-B281-2F815585BC1C}" type="datetime1">
              <a:rPr lang="en-GB" noProof="0" smtClean="0"/>
              <a:t>28/08/2019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/>
          <a:p>
            <a:r>
              <a:rPr lang="en-GB" dirty="0"/>
              <a:t>© European Spallation Source ERIC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3169E67-0A12-B74D-AF26-4E88E2ACDB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EC61DED-7621-EB4E-8EAC-F939BC061D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616A99C-711C-4B40-89A4-39C8721F15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>
            <a:norm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49880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0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1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76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1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07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22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288360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2019-08-28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831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7" y="4407120"/>
            <a:ext cx="10363200" cy="1362076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7" y="2906723"/>
            <a:ext cx="10363200" cy="1500187"/>
          </a:xfrm>
        </p:spPr>
        <p:txBody>
          <a:bodyPr anchor="b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1pPr>
            <a:lvl2pPr marL="315314" indent="0">
              <a:buNone/>
              <a:defRPr sz="1247">
                <a:solidFill>
                  <a:schemeClr val="tx1">
                    <a:tint val="75000"/>
                  </a:schemeClr>
                </a:solidFill>
              </a:defRPr>
            </a:lvl2pPr>
            <a:lvl3pPr marL="630630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594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1265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7658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1904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07225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22543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2019-08-28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15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1939"/>
            </a:lvl1pPr>
            <a:lvl2pPr>
              <a:defRPr sz="1661"/>
            </a:lvl2pPr>
            <a:lvl3pPr>
              <a:defRPr sz="1385"/>
            </a:lvl3pPr>
            <a:lvl4pPr>
              <a:defRPr sz="1247"/>
            </a:lvl4pPr>
            <a:lvl5pPr>
              <a:defRPr sz="1247"/>
            </a:lvl5pPr>
            <a:lvl6pPr>
              <a:defRPr sz="1247"/>
            </a:lvl6pPr>
            <a:lvl7pPr>
              <a:defRPr sz="1247"/>
            </a:lvl7pPr>
            <a:lvl8pPr>
              <a:defRPr sz="1247"/>
            </a:lvl8pPr>
            <a:lvl9pPr>
              <a:defRPr sz="124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1939"/>
            </a:lvl1pPr>
            <a:lvl2pPr>
              <a:defRPr sz="1661"/>
            </a:lvl2pPr>
            <a:lvl3pPr>
              <a:defRPr sz="1385"/>
            </a:lvl3pPr>
            <a:lvl4pPr>
              <a:defRPr sz="1247"/>
            </a:lvl4pPr>
            <a:lvl5pPr>
              <a:defRPr sz="1247"/>
            </a:lvl5pPr>
            <a:lvl6pPr>
              <a:defRPr sz="1247"/>
            </a:lvl6pPr>
            <a:lvl7pPr>
              <a:defRPr sz="1247"/>
            </a:lvl7pPr>
            <a:lvl8pPr>
              <a:defRPr sz="1247"/>
            </a:lvl8pPr>
            <a:lvl9pPr>
              <a:defRPr sz="124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2019-08-28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71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5188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/>
              <a:t>Klicka här för att ändra format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28/08/2019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69" r:id="rId5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090" tIns="45549" rIns="91090" bIns="45549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090" tIns="45549" rIns="91090" bIns="45549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09604" y="6356748"/>
            <a:ext cx="2844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315314"/>
              <a:t>2019-08-28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65600" y="6356748"/>
            <a:ext cx="3860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748"/>
            <a:ext cx="2844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315314"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20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ctr" defTabSz="315314" rtl="0" eaLnBrk="1" latinLnBrk="0" hangingPunct="1">
        <a:spcBef>
          <a:spcPct val="0"/>
        </a:spcBef>
        <a:buNone/>
        <a:defRPr sz="30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6484" indent="-236484" algn="l" defTabSz="315314" rtl="0" eaLnBrk="1" latinLnBrk="0" hangingPunct="1">
        <a:spcBef>
          <a:spcPct val="20000"/>
        </a:spcBef>
        <a:buFont typeface="Arial"/>
        <a:buChar char="•"/>
        <a:defRPr sz="2216" kern="1200">
          <a:solidFill>
            <a:schemeClr val="tx1"/>
          </a:solidFill>
          <a:latin typeface="+mn-lt"/>
          <a:ea typeface="+mn-ea"/>
          <a:cs typeface="+mn-cs"/>
        </a:defRPr>
      </a:lvl1pPr>
      <a:lvl2pPr marL="512390" indent="-197066" algn="l" defTabSz="315314" rtl="0" eaLnBrk="1" latinLnBrk="0" hangingPunct="1">
        <a:spcBef>
          <a:spcPct val="20000"/>
        </a:spcBef>
        <a:buFont typeface="Arial"/>
        <a:buChar char="–"/>
        <a:defRPr sz="1939" kern="1200">
          <a:solidFill>
            <a:schemeClr val="tx1"/>
          </a:solidFill>
          <a:latin typeface="+mn-lt"/>
          <a:ea typeface="+mn-ea"/>
          <a:cs typeface="+mn-cs"/>
        </a:defRPr>
      </a:lvl2pPr>
      <a:lvl3pPr marL="788276" indent="-157655" algn="l" defTabSz="315314" rtl="0" eaLnBrk="1" latinLnBrk="0" hangingPunct="1">
        <a:spcBef>
          <a:spcPct val="20000"/>
        </a:spcBef>
        <a:buFont typeface="Arial"/>
        <a:buChar char="•"/>
        <a:defRPr sz="1661" kern="1200">
          <a:solidFill>
            <a:schemeClr val="tx1"/>
          </a:solidFill>
          <a:latin typeface="+mn-lt"/>
          <a:ea typeface="+mn-ea"/>
          <a:cs typeface="+mn-cs"/>
        </a:defRPr>
      </a:lvl3pPr>
      <a:lvl4pPr marL="1103609" indent="-157655" algn="l" defTabSz="315314" rtl="0" eaLnBrk="1" latinLnBrk="0" hangingPunct="1">
        <a:spcBef>
          <a:spcPct val="20000"/>
        </a:spcBef>
        <a:buFont typeface="Arial"/>
        <a:buChar char="–"/>
        <a:defRPr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18929" indent="-157655" algn="l" defTabSz="315314" rtl="0" eaLnBrk="1" latinLnBrk="0" hangingPunct="1">
        <a:spcBef>
          <a:spcPct val="20000"/>
        </a:spcBef>
        <a:buFont typeface="Arial"/>
        <a:buChar char="»"/>
        <a:defRPr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34244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49560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64882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80197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1pPr>
      <a:lvl2pPr marL="315314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2pPr>
      <a:lvl3pPr marL="630630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3pPr>
      <a:lvl4pPr marL="945947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4pPr>
      <a:lvl5pPr marL="1261265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5pPr>
      <a:lvl6pPr marL="1576588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6pPr>
      <a:lvl7pPr marL="1891904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7pPr>
      <a:lvl8pPr marL="2207225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8pPr>
      <a:lvl9pPr marL="2522543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2CE98-D5A2-0648-AD18-116338EADB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defTabSz="315314"/>
            <a:r>
              <a:rPr lang="sv-SE" dirty="0" smtClean="0"/>
              <a:t>IS&amp;LEBT </a:t>
            </a:r>
            <a:r>
              <a:rPr lang="sv-SE" dirty="0" err="1" smtClean="0"/>
              <a:t>Commissioning</a:t>
            </a:r>
            <a:r>
              <a:rPr lang="sv-SE" dirty="0" smtClean="0"/>
              <a:t> Review</a:t>
            </a:r>
            <a:br>
              <a:rPr lang="sv-SE" dirty="0" smtClean="0"/>
            </a:br>
            <a:r>
              <a:rPr lang="sv-SE" dirty="0" err="1" smtClean="0"/>
              <a:t>Safety</a:t>
            </a:r>
            <a:r>
              <a:rPr lang="sv-SE" dirty="0" smtClean="0"/>
              <a:t> and </a:t>
            </a:r>
            <a:r>
              <a:rPr lang="sv-SE" dirty="0" err="1" smtClean="0"/>
              <a:t>Radiation</a:t>
            </a:r>
            <a:r>
              <a:rPr lang="sv-SE" dirty="0" smtClean="0"/>
              <a:t> </a:t>
            </a:r>
            <a:r>
              <a:rPr lang="sv-SE" dirty="0" err="1" smtClean="0"/>
              <a:t>Protection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47BB3A-0D99-9D43-ADAF-EC7E12B7F5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defTabSz="315314"/>
            <a:endParaRPr lang="en-GB" sz="2400" b="1" dirty="0">
              <a:solidFill>
                <a:prstClr val="white"/>
              </a:solidFill>
            </a:endParaRPr>
          </a:p>
          <a:p>
            <a:pPr defTabSz="315314"/>
            <a:r>
              <a:rPr lang="sv-SE" sz="1800" dirty="0" smtClean="0">
                <a:solidFill>
                  <a:srgbClr val="FFFFFF"/>
                </a:solidFill>
              </a:rPr>
              <a:t>Helen Boyer / Sigrid Kozielski </a:t>
            </a:r>
            <a:endParaRPr lang="sv-SE" sz="1800" dirty="0">
              <a:solidFill>
                <a:srgbClr val="FFFFFF"/>
              </a:solidFill>
            </a:endParaRPr>
          </a:p>
          <a:p>
            <a:pPr defTabSz="315314"/>
            <a:r>
              <a:rPr lang="en-GB" sz="1400" dirty="0" smtClean="0">
                <a:solidFill>
                  <a:srgbClr val="FFFFFF"/>
                </a:solidFill>
              </a:rPr>
              <a:t>ESH Division</a:t>
            </a:r>
          </a:p>
          <a:p>
            <a:pPr defTabSz="315314"/>
            <a:r>
              <a:rPr lang="en-GB" sz="1400" dirty="0" smtClean="0">
                <a:solidFill>
                  <a:srgbClr val="FFFFFF"/>
                </a:solidFill>
              </a:rPr>
              <a:t>European </a:t>
            </a:r>
            <a:r>
              <a:rPr lang="en-GB" sz="1400" dirty="0">
                <a:solidFill>
                  <a:srgbClr val="FFFFFF"/>
                </a:solidFill>
              </a:rPr>
              <a:t>Spallation Source ERIC</a:t>
            </a:r>
          </a:p>
          <a:p>
            <a:r>
              <a:rPr lang="sv-SE" sz="1400" dirty="0" smtClean="0"/>
              <a:t>28 August 2019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26384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Positive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 err="1" smtClean="0"/>
              <a:t>Radiation</a:t>
            </a:r>
            <a:r>
              <a:rPr lang="sv-SE" b="1" dirty="0" smtClean="0"/>
              <a:t> </a:t>
            </a:r>
            <a:r>
              <a:rPr lang="sv-SE" b="1" dirty="0" err="1" smtClean="0"/>
              <a:t>Protection</a:t>
            </a:r>
            <a:endParaRPr lang="sv-SE" b="1" dirty="0" smtClean="0"/>
          </a:p>
          <a:p>
            <a:pPr marL="0" indent="0">
              <a:buNone/>
            </a:pPr>
            <a:r>
              <a:rPr lang="sv-SE" dirty="0" smtClean="0"/>
              <a:t>Communication </a:t>
            </a:r>
            <a:r>
              <a:rPr lang="sv-SE" dirty="0" err="1" smtClean="0"/>
              <a:t>with</a:t>
            </a:r>
            <a:r>
              <a:rPr lang="sv-SE" dirty="0" smtClean="0"/>
              <a:t> RPO in </a:t>
            </a:r>
            <a:r>
              <a:rPr lang="sv-SE" dirty="0" err="1" smtClean="0"/>
              <a:t>daily</a:t>
            </a:r>
            <a:r>
              <a:rPr lang="sv-SE" dirty="0" smtClean="0"/>
              <a:t> meetings</a:t>
            </a:r>
          </a:p>
          <a:p>
            <a:pPr marL="0" indent="0">
              <a:buNone/>
            </a:pPr>
            <a:r>
              <a:rPr lang="sv-SE" dirty="0" smtClean="0"/>
              <a:t>Support </a:t>
            </a:r>
            <a:r>
              <a:rPr lang="sv-SE" dirty="0" err="1" smtClean="0"/>
              <a:t>during</a:t>
            </a:r>
            <a:r>
              <a:rPr lang="sv-SE" dirty="0" smtClean="0"/>
              <a:t> </a:t>
            </a:r>
            <a:r>
              <a:rPr lang="sv-SE" dirty="0" err="1" smtClean="0"/>
              <a:t>surveys</a:t>
            </a:r>
            <a:r>
              <a:rPr lang="sv-SE" dirty="0" smtClean="0"/>
              <a:t> and dosimeter </a:t>
            </a:r>
            <a:r>
              <a:rPr lang="sv-SE" dirty="0" err="1" smtClean="0"/>
              <a:t>exchange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dirty="0"/>
              <a:t>OHS</a:t>
            </a:r>
          </a:p>
          <a:p>
            <a:pPr marL="0" indent="0">
              <a:buNone/>
            </a:pPr>
            <a:r>
              <a:rPr lang="sv-SE" dirty="0" err="1"/>
              <a:t>Good</a:t>
            </a:r>
            <a:r>
              <a:rPr lang="sv-SE" dirty="0"/>
              <a:t> </a:t>
            </a:r>
            <a:r>
              <a:rPr lang="sv-SE" dirty="0" err="1"/>
              <a:t>control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area, </a:t>
            </a:r>
            <a:r>
              <a:rPr lang="sv-SE" dirty="0" err="1"/>
              <a:t>good</a:t>
            </a:r>
            <a:r>
              <a:rPr lang="sv-SE" dirty="0"/>
              <a:t> </a:t>
            </a:r>
            <a:r>
              <a:rPr lang="sv-SE" dirty="0" err="1"/>
              <a:t>fencing</a:t>
            </a:r>
            <a:r>
              <a:rPr lang="sv-SE" dirty="0"/>
              <a:t> and management </a:t>
            </a:r>
            <a:r>
              <a:rPr lang="sv-SE" dirty="0" err="1"/>
              <a:t>of</a:t>
            </a:r>
            <a:r>
              <a:rPr lang="sv-SE" dirty="0"/>
              <a:t> area. </a:t>
            </a:r>
          </a:p>
          <a:p>
            <a:pPr marL="0" indent="0">
              <a:buNone/>
            </a:pPr>
            <a:r>
              <a:rPr lang="sv-SE" dirty="0"/>
              <a:t>ATEX area </a:t>
            </a:r>
            <a:r>
              <a:rPr lang="sv-SE" dirty="0" err="1"/>
              <a:t>was</a:t>
            </a:r>
            <a:r>
              <a:rPr lang="sv-SE" dirty="0"/>
              <a:t> </a:t>
            </a:r>
            <a:r>
              <a:rPr lang="sv-SE" dirty="0" err="1"/>
              <a:t>respected</a:t>
            </a: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0617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Negative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 err="1" smtClean="0"/>
              <a:t>Radiation</a:t>
            </a:r>
            <a:r>
              <a:rPr lang="sv-SE" b="1" dirty="0" smtClean="0"/>
              <a:t> </a:t>
            </a:r>
            <a:r>
              <a:rPr lang="sv-SE" b="1" dirty="0" err="1" smtClean="0"/>
              <a:t>Protection</a:t>
            </a:r>
            <a:endParaRPr lang="sv-SE" b="1" dirty="0" smtClean="0"/>
          </a:p>
          <a:p>
            <a:pPr marL="0" indent="0">
              <a:buNone/>
            </a:pPr>
            <a:r>
              <a:rPr lang="sv-SE" dirty="0" smtClean="0"/>
              <a:t>Management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removable</a:t>
            </a:r>
            <a:r>
              <a:rPr lang="sv-SE" dirty="0" smtClean="0"/>
              <a:t> </a:t>
            </a:r>
            <a:r>
              <a:rPr lang="sv-SE" dirty="0" err="1" smtClean="0"/>
              <a:t>shielding</a:t>
            </a:r>
            <a:r>
              <a:rPr lang="sv-SE" dirty="0" smtClean="0"/>
              <a:t> </a:t>
            </a:r>
          </a:p>
          <a:p>
            <a:pPr marL="0" indent="0">
              <a:buNone/>
            </a:pPr>
            <a:r>
              <a:rPr lang="sv-SE" dirty="0" smtClean="0"/>
              <a:t>Near miss (</a:t>
            </a:r>
            <a:r>
              <a:rPr lang="sv-SE" dirty="0" err="1" smtClean="0"/>
              <a:t>see</a:t>
            </a:r>
            <a:r>
              <a:rPr lang="sv-SE" dirty="0" smtClean="0"/>
              <a:t> </a:t>
            </a:r>
            <a:r>
              <a:rPr lang="sv-SE" dirty="0" err="1" smtClean="0"/>
              <a:t>other</a:t>
            </a:r>
            <a:r>
              <a:rPr lang="sv-SE" dirty="0" smtClean="0"/>
              <a:t> </a:t>
            </a:r>
            <a:r>
              <a:rPr lang="sv-SE" dirty="0" err="1" smtClean="0"/>
              <a:t>slide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dirty="0" smtClean="0"/>
              <a:t>OHS</a:t>
            </a:r>
          </a:p>
          <a:p>
            <a:pPr marL="0" indent="0">
              <a:buNone/>
            </a:pPr>
            <a:r>
              <a:rPr lang="sv-SE" dirty="0" err="1" smtClean="0"/>
              <a:t>See</a:t>
            </a:r>
            <a:r>
              <a:rPr lang="sv-SE" dirty="0" smtClean="0"/>
              <a:t> </a:t>
            </a:r>
            <a:r>
              <a:rPr lang="sv-SE" dirty="0" err="1" smtClean="0"/>
              <a:t>fire</a:t>
            </a:r>
            <a:r>
              <a:rPr lang="sv-SE" dirty="0" smtClean="0"/>
              <a:t> and </a:t>
            </a:r>
            <a:r>
              <a:rPr lang="sv-SE" dirty="0" err="1" smtClean="0"/>
              <a:t>electrical</a:t>
            </a:r>
            <a:r>
              <a:rPr lang="sv-SE" dirty="0" smtClean="0"/>
              <a:t> </a:t>
            </a:r>
            <a:r>
              <a:rPr lang="sv-SE" dirty="0" err="1" smtClean="0"/>
              <a:t>issues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329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EB5C7-599C-1B46-B63E-974118B0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Safety and RP Incidents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AA8DE-5F9C-774D-A251-7A091E2C2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29294-037D-554D-92C3-515551AE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4</a:t>
            </a:fld>
            <a:endParaRPr lang="en-GB" noProof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103996"/>
              </p:ext>
            </p:extLst>
          </p:nvPr>
        </p:nvGraphicFramePr>
        <p:xfrm>
          <a:off x="1775520" y="1781000"/>
          <a:ext cx="7632848" cy="4024265"/>
        </p:xfrm>
        <a:graphic>
          <a:graphicData uri="http://schemas.openxmlformats.org/drawingml/2006/table">
            <a:tbl>
              <a:tblPr/>
              <a:tblGrid>
                <a:gridCol w="774581">
                  <a:extLst>
                    <a:ext uri="{9D8B030D-6E8A-4147-A177-3AD203B41FA5}">
                      <a16:colId xmlns:a16="http://schemas.microsoft.com/office/drawing/2014/main" val="1982306242"/>
                    </a:ext>
                  </a:extLst>
                </a:gridCol>
                <a:gridCol w="3614710">
                  <a:extLst>
                    <a:ext uri="{9D8B030D-6E8A-4147-A177-3AD203B41FA5}">
                      <a16:colId xmlns:a16="http://schemas.microsoft.com/office/drawing/2014/main" val="3447748158"/>
                    </a:ext>
                  </a:extLst>
                </a:gridCol>
                <a:gridCol w="1581436">
                  <a:extLst>
                    <a:ext uri="{9D8B030D-6E8A-4147-A177-3AD203B41FA5}">
                      <a16:colId xmlns:a16="http://schemas.microsoft.com/office/drawing/2014/main" val="2345910164"/>
                    </a:ext>
                  </a:extLst>
                </a:gridCol>
                <a:gridCol w="1662121">
                  <a:extLst>
                    <a:ext uri="{9D8B030D-6E8A-4147-A177-3AD203B41FA5}">
                      <a16:colId xmlns:a16="http://schemas.microsoft.com/office/drawing/2014/main" val="3133518127"/>
                    </a:ext>
                  </a:extLst>
                </a:gridCol>
              </a:tblGrid>
              <a:tr h="473443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Occurrence title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Occurrence unit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 of occurrence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605679"/>
                  </a:ext>
                </a:extLst>
              </a:tr>
              <a:tr h="473443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2019-83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of accelerator tunnel found pitchblack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G01 Accelerator Tunnel (AT)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observation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131669"/>
                  </a:ext>
                </a:extLst>
              </a:tr>
              <a:tr h="473443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2019-22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 left on while working inside shielding wall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 </a:t>
                      </a:r>
                      <a:r>
                        <a:rPr lang="sv-SE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Conducting</a:t>
                      </a:r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v-SE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Linac</a:t>
                      </a:r>
                      <a:r>
                        <a:rPr lang="sv-SE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(NCL)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Near miss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946901"/>
                  </a:ext>
                </a:extLst>
              </a:tr>
              <a:tr h="473443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leakage during the relocation of the LEBT Faraday cup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G01 Accelerator Tunnel (AT)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Near miss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447454"/>
                  </a:ext>
                </a:extLst>
              </a:tr>
              <a:tr h="473443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2018-170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Nitrogen gas bottle not properly fixed in a safe state next to equipment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 End Building (FEB) Level 90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observation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341060"/>
                  </a:ext>
                </a:extLst>
              </a:tr>
              <a:tr h="473443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2018-90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Sparking of Cable Tray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 </a:t>
                      </a:r>
                      <a:r>
                        <a:rPr lang="sv-S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Conducting</a:t>
                      </a: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v-S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Linac</a:t>
                      </a: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(NCL)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Near miss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423697"/>
                  </a:ext>
                </a:extLst>
              </a:tr>
              <a:tr h="710164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2018-89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Masking of interlock signal during integration test of PSS0 for the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Ion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Source and LEBT Test stand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 End Building (FEB) Level 90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observation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24102"/>
                  </a:ext>
                </a:extLst>
              </a:tr>
              <a:tr h="473443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2018-80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Temporary removal of shielding material and attached dosimeters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 Conducting Linac (NCL)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observation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718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374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RP Incidents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err="1" smtClean="0"/>
              <a:t>Beam</a:t>
            </a:r>
            <a:r>
              <a:rPr lang="sv-SE" dirty="0" smtClean="0"/>
              <a:t> </a:t>
            </a:r>
            <a:r>
              <a:rPr lang="sv-SE" dirty="0" err="1" smtClean="0"/>
              <a:t>left</a:t>
            </a:r>
            <a:r>
              <a:rPr lang="sv-SE" dirty="0" smtClean="0"/>
              <a:t> on </a:t>
            </a:r>
            <a:r>
              <a:rPr lang="sv-SE" dirty="0" err="1" smtClean="0"/>
              <a:t>during</a:t>
            </a:r>
            <a:r>
              <a:rPr lang="sv-SE" dirty="0" smtClean="0"/>
              <a:t> </a:t>
            </a:r>
            <a:r>
              <a:rPr lang="sv-SE" dirty="0" err="1" smtClean="0"/>
              <a:t>exchange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radiation</a:t>
            </a:r>
            <a:r>
              <a:rPr lang="sv-SE" dirty="0" smtClean="0"/>
              <a:t> monitors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Initial Cause</a:t>
            </a:r>
            <a:r>
              <a:rPr lang="sv-S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r>
              <a:rPr lang="sv-SE" dirty="0" smtClean="0"/>
              <a:t>		</a:t>
            </a:r>
            <a:r>
              <a:rPr lang="sv-SE" dirty="0" err="1" smtClean="0"/>
              <a:t>failure</a:t>
            </a:r>
            <a:r>
              <a:rPr lang="sv-SE" dirty="0" smtClean="0"/>
              <a:t> in </a:t>
            </a:r>
            <a:r>
              <a:rPr lang="sv-SE" dirty="0" err="1" smtClean="0"/>
              <a:t>communication</a:t>
            </a:r>
            <a:endParaRPr lang="sv-SE" dirty="0" smtClean="0"/>
          </a:p>
          <a:p>
            <a:pPr marL="0" indent="0">
              <a:buNone/>
            </a:pPr>
            <a:r>
              <a:rPr lang="sv-SE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Root</a:t>
            </a:r>
            <a:r>
              <a:rPr lang="sv-SE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cause</a:t>
            </a:r>
            <a:r>
              <a:rPr lang="sv-SE" dirty="0" smtClean="0"/>
              <a:t>: 			s</a:t>
            </a:r>
            <a:r>
              <a:rPr lang="en-US" dirty="0" smtClean="0"/>
              <a:t>tress </a:t>
            </a:r>
            <a:r>
              <a:rPr lang="en-US" dirty="0"/>
              <a:t>applied to the shift leaders to extract as much beam as possible and </a:t>
            </a:r>
            <a:r>
              <a:rPr lang="en-US" dirty="0" smtClean="0"/>
              <a:t>				causing </a:t>
            </a:r>
            <a:r>
              <a:rPr lang="en-US" dirty="0"/>
              <a:t>safety measures to be set aside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Recommendations</a:t>
            </a:r>
            <a:r>
              <a:rPr lang="sv-SE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endParaRPr lang="sv-S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sv-SE" dirty="0" smtClean="0"/>
              <a:t>				</a:t>
            </a:r>
            <a:r>
              <a:rPr lang="sv-SE" dirty="0" err="1" smtClean="0"/>
              <a:t>Local</a:t>
            </a:r>
            <a:r>
              <a:rPr lang="sv-SE" dirty="0" smtClean="0"/>
              <a:t> panel </a:t>
            </a:r>
            <a:r>
              <a:rPr lang="sv-SE" dirty="0" err="1" smtClean="0"/>
              <a:t>showing</a:t>
            </a:r>
            <a:r>
              <a:rPr lang="sv-SE" dirty="0" smtClean="0"/>
              <a:t> </a:t>
            </a:r>
            <a:r>
              <a:rPr lang="sv-SE" dirty="0" err="1" smtClean="0"/>
              <a:t>if</a:t>
            </a:r>
            <a:r>
              <a:rPr lang="sv-SE" dirty="0" smtClean="0"/>
              <a:t> </a:t>
            </a:r>
            <a:r>
              <a:rPr lang="sv-SE" dirty="0" err="1" smtClean="0"/>
              <a:t>beam</a:t>
            </a:r>
            <a:r>
              <a:rPr lang="sv-SE" dirty="0" smtClean="0"/>
              <a:t> is on or off</a:t>
            </a:r>
          </a:p>
          <a:p>
            <a:pPr marL="0" indent="0">
              <a:buNone/>
            </a:pPr>
            <a:r>
              <a:rPr lang="sv-SE" dirty="0" smtClean="0"/>
              <a:t>				RP risk </a:t>
            </a:r>
            <a:r>
              <a:rPr lang="sv-SE" dirty="0" err="1" smtClean="0"/>
              <a:t>assessment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placement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dosimeters</a:t>
            </a:r>
          </a:p>
          <a:p>
            <a:pPr marL="0" indent="0">
              <a:buNone/>
            </a:pPr>
            <a:r>
              <a:rPr lang="sv-SE" dirty="0" smtClean="0"/>
              <a:t>				Review </a:t>
            </a:r>
            <a:r>
              <a:rPr lang="sv-SE" dirty="0" err="1" smtClean="0"/>
              <a:t>communication</a:t>
            </a:r>
            <a:r>
              <a:rPr lang="sv-SE" dirty="0" smtClean="0"/>
              <a:t> </a:t>
            </a:r>
            <a:r>
              <a:rPr lang="sv-SE" dirty="0" err="1" smtClean="0"/>
              <a:t>practices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5424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4509120"/>
            <a:ext cx="10972800" cy="1696442"/>
          </a:xfrm>
          <a:prstGeom prst="rect">
            <a:avLst/>
          </a:prstGeom>
          <a:solidFill>
            <a:srgbClr val="FFFFCC"/>
          </a:solidFill>
          <a:ln>
            <a:solidFill>
              <a:srgbClr val="FFFF00"/>
            </a:solidFill>
          </a:ln>
        </p:spPr>
        <p:txBody>
          <a:bodyPr vert="horz" wrap="square" lIns="91440" tIns="45720" rIns="91440" bIns="45720" rtlCol="0" anchor="t">
            <a:normAutofit/>
          </a:bodyPr>
          <a:lstStyle/>
          <a:p>
            <a:r>
              <a:rPr lang="sv-SE" sz="2000" b="1" dirty="0" err="1"/>
              <a:t>Electrical</a:t>
            </a:r>
            <a:endParaRPr lang="sv-SE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err="1"/>
              <a:t>Ensure</a:t>
            </a:r>
            <a:r>
              <a:rPr lang="sv-SE" sz="2000" dirty="0"/>
              <a:t> design and implementation </a:t>
            </a:r>
            <a:r>
              <a:rPr lang="sv-SE" sz="2000" dirty="0" err="1"/>
              <a:t>of</a:t>
            </a:r>
            <a:r>
              <a:rPr lang="sv-SE" sz="2000" dirty="0"/>
              <a:t> </a:t>
            </a:r>
            <a:r>
              <a:rPr lang="sv-SE" sz="2000" dirty="0" err="1"/>
              <a:t>grounding</a:t>
            </a:r>
            <a:r>
              <a:rPr lang="sv-SE" sz="2000" dirty="0"/>
              <a:t> </a:t>
            </a:r>
            <a:r>
              <a:rPr lang="sv-SE" sz="2000" dirty="0" err="1"/>
              <a:t>fully</a:t>
            </a:r>
            <a:r>
              <a:rPr lang="sv-SE" sz="2000" dirty="0"/>
              <a:t> in </a:t>
            </a:r>
            <a:r>
              <a:rPr lang="sv-SE" sz="2000" dirty="0" err="1"/>
              <a:t>place</a:t>
            </a: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err="1"/>
              <a:t>Issues</a:t>
            </a:r>
            <a:r>
              <a:rPr lang="sv-SE" sz="2000" dirty="0"/>
              <a:t> </a:t>
            </a:r>
            <a:r>
              <a:rPr lang="sv-SE" sz="2000" dirty="0" err="1"/>
              <a:t>associated</a:t>
            </a:r>
            <a:r>
              <a:rPr lang="sv-SE" sz="2000" dirty="0"/>
              <a:t> </a:t>
            </a:r>
            <a:r>
              <a:rPr lang="sv-SE" sz="2000" dirty="0" err="1"/>
              <a:t>with</a:t>
            </a:r>
            <a:r>
              <a:rPr lang="sv-SE" sz="2000" dirty="0"/>
              <a:t> </a:t>
            </a:r>
            <a:r>
              <a:rPr lang="sv-SE" sz="2000" dirty="0" err="1"/>
              <a:t>high</a:t>
            </a:r>
            <a:r>
              <a:rPr lang="sv-SE" sz="2000" dirty="0"/>
              <a:t> </a:t>
            </a:r>
            <a:r>
              <a:rPr lang="sv-SE" sz="2000" dirty="0" err="1"/>
              <a:t>voltage</a:t>
            </a:r>
            <a:r>
              <a:rPr lang="sv-SE" sz="2000" dirty="0"/>
              <a:t> test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Demonstration </a:t>
            </a:r>
            <a:r>
              <a:rPr lang="sv-SE" sz="2000" dirty="0" err="1"/>
              <a:t>of</a:t>
            </a:r>
            <a:r>
              <a:rPr lang="sv-SE" sz="2000" dirty="0"/>
              <a:t> </a:t>
            </a:r>
            <a:r>
              <a:rPr lang="sv-SE" sz="2000" dirty="0" err="1"/>
              <a:t>safe</a:t>
            </a:r>
            <a:r>
              <a:rPr lang="sv-SE" sz="2000" dirty="0"/>
              <a:t> </a:t>
            </a:r>
            <a:r>
              <a:rPr lang="sv-SE" sz="2000" dirty="0" err="1"/>
              <a:t>shutdown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</a:t>
            </a:r>
            <a:r>
              <a:rPr lang="sv-SE" sz="2000" dirty="0" err="1"/>
              <a:t>equipment</a:t>
            </a:r>
            <a:r>
              <a:rPr lang="sv-SE" sz="2000" dirty="0"/>
              <a:t> in the event </a:t>
            </a:r>
            <a:r>
              <a:rPr lang="sv-SE" sz="2000" dirty="0" err="1"/>
              <a:t>of</a:t>
            </a:r>
            <a:r>
              <a:rPr lang="sv-SE" sz="2000" dirty="0"/>
              <a:t>  a </a:t>
            </a:r>
            <a:r>
              <a:rPr lang="sv-SE" sz="2000" dirty="0" err="1"/>
              <a:t>need</a:t>
            </a:r>
            <a:r>
              <a:rPr lang="sv-SE" sz="2000" dirty="0"/>
              <a:t> for </a:t>
            </a:r>
            <a:r>
              <a:rPr lang="sv-SE" sz="2000" dirty="0" err="1"/>
              <a:t>emergency</a:t>
            </a:r>
            <a:r>
              <a:rPr lang="sv-SE" sz="2000" dirty="0"/>
              <a:t> intervention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OHS </a:t>
            </a:r>
            <a:r>
              <a:rPr lang="sv-SE" dirty="0" err="1" smtClean="0"/>
              <a:t>Issues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25016"/>
            <a:ext cx="10972800" cy="215205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sv-SE" b="1" dirty="0" err="1" smtClean="0"/>
              <a:t>Fire</a:t>
            </a:r>
            <a:r>
              <a:rPr lang="sv-SE" b="1" dirty="0" smtClean="0"/>
              <a:t> and explosion</a:t>
            </a:r>
          </a:p>
          <a:p>
            <a:r>
              <a:rPr lang="sv-SE" dirty="0" smtClean="0"/>
              <a:t>ATEX </a:t>
            </a:r>
            <a:r>
              <a:rPr lang="sv-SE" dirty="0" err="1" smtClean="0"/>
              <a:t>assessment</a:t>
            </a:r>
            <a:r>
              <a:rPr lang="sv-SE" dirty="0" smtClean="0"/>
              <a:t> and </a:t>
            </a:r>
            <a:r>
              <a:rPr lang="sv-SE" dirty="0" err="1" smtClean="0"/>
              <a:t>follow</a:t>
            </a:r>
            <a:r>
              <a:rPr lang="sv-SE" dirty="0" smtClean="0"/>
              <a:t> </a:t>
            </a:r>
            <a:r>
              <a:rPr lang="sv-SE" dirty="0" err="1" smtClean="0"/>
              <a:t>up</a:t>
            </a:r>
            <a:r>
              <a:rPr lang="sv-SE" dirty="0" smtClean="0"/>
              <a:t> actions – permanent hydrogen monitor</a:t>
            </a:r>
          </a:p>
          <a:p>
            <a:r>
              <a:rPr lang="sv-SE" dirty="0" err="1" smtClean="0"/>
              <a:t>Minimising</a:t>
            </a:r>
            <a:r>
              <a:rPr lang="sv-SE" dirty="0" smtClean="0"/>
              <a:t> </a:t>
            </a:r>
            <a:r>
              <a:rPr lang="sv-SE" dirty="0" err="1" smtClean="0"/>
              <a:t>fire</a:t>
            </a:r>
            <a:r>
              <a:rPr lang="sv-SE" dirty="0" smtClean="0"/>
              <a:t> </a:t>
            </a:r>
            <a:r>
              <a:rPr lang="sv-SE" dirty="0" err="1" smtClean="0"/>
              <a:t>load</a:t>
            </a:r>
            <a:r>
              <a:rPr lang="sv-SE" dirty="0" smtClean="0"/>
              <a:t> in area</a:t>
            </a:r>
          </a:p>
          <a:p>
            <a:r>
              <a:rPr lang="sv-SE" dirty="0" err="1" smtClean="0"/>
              <a:t>Shutdown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fire</a:t>
            </a:r>
            <a:r>
              <a:rPr lang="sv-SE" dirty="0" smtClean="0"/>
              <a:t> </a:t>
            </a:r>
            <a:r>
              <a:rPr lang="sv-SE" dirty="0" err="1" smtClean="0"/>
              <a:t>suppression</a:t>
            </a:r>
            <a:r>
              <a:rPr lang="sv-SE" dirty="0" smtClean="0"/>
              <a:t> system and no </a:t>
            </a:r>
            <a:r>
              <a:rPr lang="sv-SE" dirty="0" err="1" smtClean="0"/>
              <a:t>compensatory</a:t>
            </a:r>
            <a:r>
              <a:rPr lang="sv-SE" dirty="0" smtClean="0"/>
              <a:t> </a:t>
            </a:r>
            <a:r>
              <a:rPr lang="sv-SE" dirty="0" err="1" smtClean="0"/>
              <a:t>measures</a:t>
            </a:r>
            <a:r>
              <a:rPr lang="sv-SE" dirty="0" smtClean="0"/>
              <a:t> in </a:t>
            </a:r>
            <a:r>
              <a:rPr lang="sv-SE" dirty="0" err="1" smtClean="0"/>
              <a:t>place</a:t>
            </a:r>
            <a:endParaRPr lang="sv-SE" dirty="0" smtClean="0"/>
          </a:p>
          <a:p>
            <a:r>
              <a:rPr lang="sv-SE" dirty="0" err="1" smtClean="0"/>
              <a:t>Sealing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pipes and </a:t>
            </a:r>
            <a:r>
              <a:rPr lang="sv-SE" dirty="0" err="1" smtClean="0"/>
              <a:t>cables</a:t>
            </a:r>
            <a:r>
              <a:rPr lang="sv-SE" dirty="0" smtClean="0"/>
              <a:t> </a:t>
            </a:r>
            <a:r>
              <a:rPr lang="sv-SE" dirty="0" err="1" smtClean="0"/>
              <a:t>between</a:t>
            </a:r>
            <a:r>
              <a:rPr lang="sv-SE" dirty="0" smtClean="0"/>
              <a:t> </a:t>
            </a:r>
            <a:r>
              <a:rPr lang="sv-SE" dirty="0" err="1" smtClean="0"/>
              <a:t>fire</a:t>
            </a:r>
            <a:r>
              <a:rPr lang="sv-SE" dirty="0" smtClean="0"/>
              <a:t> </a:t>
            </a:r>
            <a:r>
              <a:rPr lang="sv-SE" dirty="0" err="1" smtClean="0"/>
              <a:t>compartments</a:t>
            </a: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887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OHS </a:t>
            </a:r>
            <a:r>
              <a:rPr lang="sv-SE" dirty="0" err="1" smtClean="0"/>
              <a:t>Issues</a:t>
            </a:r>
            <a:r>
              <a:rPr lang="sv-SE" dirty="0" smtClean="0"/>
              <a:t> - 2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Control </a:t>
            </a:r>
            <a:r>
              <a:rPr lang="sv-SE" dirty="0" err="1" smtClean="0"/>
              <a:t>room</a:t>
            </a:r>
            <a:r>
              <a:rPr lang="sv-SE" dirty="0" smtClean="0"/>
              <a:t> air </a:t>
            </a:r>
            <a:r>
              <a:rPr lang="sv-SE" dirty="0" err="1" smtClean="0"/>
              <a:t>quality</a:t>
            </a:r>
            <a:endParaRPr lang="sv-SE" dirty="0" smtClean="0"/>
          </a:p>
          <a:p>
            <a:r>
              <a:rPr lang="sv-SE" dirty="0" smtClean="0"/>
              <a:t>Meeting to understand </a:t>
            </a:r>
            <a:r>
              <a:rPr lang="sv-SE" dirty="0" err="1" smtClean="0"/>
              <a:t>issues</a:t>
            </a:r>
            <a:endParaRPr lang="sv-SE" dirty="0" smtClean="0"/>
          </a:p>
          <a:p>
            <a:r>
              <a:rPr lang="sv-SE" dirty="0" smtClean="0"/>
              <a:t>Checks </a:t>
            </a:r>
            <a:r>
              <a:rPr lang="sv-SE" dirty="0" err="1" smtClean="0"/>
              <a:t>of</a:t>
            </a:r>
            <a:r>
              <a:rPr lang="sv-SE" dirty="0" smtClean="0"/>
              <a:t> air handling </a:t>
            </a:r>
            <a:r>
              <a:rPr lang="sv-SE" dirty="0" err="1" smtClean="0"/>
              <a:t>units</a:t>
            </a:r>
            <a:r>
              <a:rPr lang="sv-SE" dirty="0" smtClean="0"/>
              <a:t> and filters</a:t>
            </a:r>
          </a:p>
          <a:p>
            <a:r>
              <a:rPr lang="sv-SE" dirty="0" smtClean="0"/>
              <a:t>Deep </a:t>
            </a:r>
            <a:r>
              <a:rPr lang="sv-SE" dirty="0" err="1" smtClean="0"/>
              <a:t>clean</a:t>
            </a:r>
            <a:endParaRPr lang="sv-SE" dirty="0" smtClean="0"/>
          </a:p>
          <a:p>
            <a:r>
              <a:rPr lang="sv-SE" dirty="0" smtClean="0"/>
              <a:t>Change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furniture</a:t>
            </a:r>
            <a:endParaRPr lang="sv-SE" dirty="0" smtClean="0"/>
          </a:p>
          <a:p>
            <a:r>
              <a:rPr lang="sv-SE" dirty="0" smtClean="0"/>
              <a:t>Consultant to </a:t>
            </a:r>
            <a:r>
              <a:rPr lang="sv-SE" dirty="0" err="1" smtClean="0"/>
              <a:t>carry</a:t>
            </a:r>
            <a:r>
              <a:rPr lang="sv-SE" dirty="0" smtClean="0"/>
              <a:t> </a:t>
            </a:r>
            <a:r>
              <a:rPr lang="sv-SE" dirty="0" err="1" smtClean="0"/>
              <a:t>out</a:t>
            </a:r>
            <a:r>
              <a:rPr lang="sv-SE" dirty="0" smtClean="0"/>
              <a:t>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detailed</a:t>
            </a:r>
            <a:r>
              <a:rPr lang="sv-SE" dirty="0" smtClean="0"/>
              <a:t> </a:t>
            </a:r>
            <a:r>
              <a:rPr lang="sv-SE" dirty="0" err="1" smtClean="0"/>
              <a:t>analysis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554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Top</a:t>
            </a:r>
            <a:r>
              <a:rPr lang="sv-SE" dirty="0" smtClean="0"/>
              <a:t> 3 </a:t>
            </a:r>
            <a:r>
              <a:rPr lang="sv-SE" dirty="0" err="1" smtClean="0"/>
              <a:t>issues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Control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removable</a:t>
            </a:r>
            <a:r>
              <a:rPr lang="sv-SE" dirty="0" smtClean="0"/>
              <a:t> </a:t>
            </a:r>
            <a:r>
              <a:rPr lang="sv-SE" dirty="0" err="1" smtClean="0"/>
              <a:t>shielding</a:t>
            </a:r>
            <a:endParaRPr lang="sv-SE" dirty="0" smtClean="0"/>
          </a:p>
          <a:p>
            <a:r>
              <a:rPr lang="sv-SE" dirty="0" smtClean="0"/>
              <a:t>Review </a:t>
            </a:r>
            <a:r>
              <a:rPr lang="sv-SE" dirty="0" err="1" smtClean="0"/>
              <a:t>of</a:t>
            </a:r>
            <a:r>
              <a:rPr lang="sv-SE" dirty="0" smtClean="0"/>
              <a:t> ATEX </a:t>
            </a:r>
            <a:r>
              <a:rPr lang="sv-SE" dirty="0" err="1" smtClean="0"/>
              <a:t>controls</a:t>
            </a:r>
            <a:endParaRPr lang="sv-SE" dirty="0" smtClean="0"/>
          </a:p>
          <a:p>
            <a:r>
              <a:rPr lang="sv-SE" dirty="0" smtClean="0"/>
              <a:t>Demonstration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shutdown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equipment</a:t>
            </a:r>
            <a:r>
              <a:rPr lang="sv-SE" dirty="0" smtClean="0"/>
              <a:t> </a:t>
            </a:r>
            <a:r>
              <a:rPr lang="sv-SE" dirty="0" err="1" smtClean="0"/>
              <a:t>if</a:t>
            </a:r>
            <a:r>
              <a:rPr lang="sv-SE" dirty="0" smtClean="0"/>
              <a:t> </a:t>
            </a:r>
            <a:r>
              <a:rPr lang="sv-SE" dirty="0" err="1" smtClean="0"/>
              <a:t>emergency</a:t>
            </a:r>
            <a:r>
              <a:rPr lang="sv-SE" dirty="0" smtClean="0"/>
              <a:t> services intervention </a:t>
            </a:r>
            <a:r>
              <a:rPr lang="sv-SE" smtClean="0"/>
              <a:t>required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75491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Questions</a:t>
            </a:r>
            <a:endParaRPr lang="sv-SE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824" y="2204864"/>
            <a:ext cx="2599159" cy="334740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30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>
        <a:normAutofit/>
      </a:bodyPr>
      <a:lstStyle>
        <a:defPPr algn="l"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837FB91F-CDC5-4BC6-A162-22F8370E1EC4}" vid="{C4EAEFBE-156F-4FEE-9F2B-BE5A854A00D8}"/>
    </a:ext>
  </a:extLst>
</a:theme>
</file>

<file path=ppt/theme/theme2.xml><?xml version="1.0" encoding="utf-8"?>
<a:theme xmlns:a="http://schemas.openxmlformats.org/drawingml/2006/main" name="2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5" id="{837FB91F-CDC5-4BC6-A162-22F8370E1EC4}" vid="{76958EC4-F568-4D68-98B3-6BA4183AD24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ESS-0060907 - Chess Core Powerpoint</Template>
  <TotalTime>125</TotalTime>
  <Words>358</Words>
  <Application>Microsoft Office PowerPoint</Application>
  <PresentationFormat>Widescreen</PresentationFormat>
  <Paragraphs>97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Office-tema</vt:lpstr>
      <vt:lpstr>2_Anpassad formgivning</vt:lpstr>
      <vt:lpstr>IS&amp;LEBT Commissioning Review Safety and Radiation Protection</vt:lpstr>
      <vt:lpstr>Positive</vt:lpstr>
      <vt:lpstr>Negative</vt:lpstr>
      <vt:lpstr>Safety and RP Incidents</vt:lpstr>
      <vt:lpstr>RP Incidents</vt:lpstr>
      <vt:lpstr>OHS Issues</vt:lpstr>
      <vt:lpstr>OHS Issues - 2</vt:lpstr>
      <vt:lpstr>Top 3 issues</vt:lpstr>
      <vt:lpstr>Questions</vt:lpstr>
    </vt:vector>
  </TitlesOfParts>
  <Company>European Spallation Source ERIC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IS&amp;LEBT Commissioning Review Safety and Radiation Protection</dc:title>
  <dc:creator>Helen Boyer</dc:creator>
  <cp:lastModifiedBy>Helen Boyer</cp:lastModifiedBy>
  <cp:revision>18</cp:revision>
  <dcterms:created xsi:type="dcterms:W3CDTF">2019-08-28T06:25:36Z</dcterms:created>
  <dcterms:modified xsi:type="dcterms:W3CDTF">2019-08-28T09:58:30Z</dcterms:modified>
</cp:coreProperties>
</file>