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736" r:id="rId2"/>
    <p:sldId id="590" r:id="rId3"/>
    <p:sldId id="705" r:id="rId4"/>
    <p:sldId id="659" r:id="rId5"/>
    <p:sldId id="706" r:id="rId6"/>
    <p:sldId id="707" r:id="rId7"/>
    <p:sldId id="717" r:id="rId8"/>
    <p:sldId id="718" r:id="rId9"/>
    <p:sldId id="731" r:id="rId10"/>
    <p:sldId id="723" r:id="rId11"/>
    <p:sldId id="715" r:id="rId12"/>
    <p:sldId id="732" r:id="rId13"/>
    <p:sldId id="729" r:id="rId14"/>
    <p:sldId id="738" r:id="rId15"/>
    <p:sldId id="714" r:id="rId16"/>
    <p:sldId id="713" r:id="rId17"/>
    <p:sldId id="727" r:id="rId18"/>
    <p:sldId id="728" r:id="rId19"/>
    <p:sldId id="734" r:id="rId20"/>
    <p:sldId id="730" r:id="rId21"/>
    <p:sldId id="641" r:id="rId22"/>
    <p:sldId id="735" r:id="rId23"/>
    <p:sldId id="704" r:id="rId24"/>
    <p:sldId id="708" r:id="rId25"/>
    <p:sldId id="733" r:id="rId26"/>
  </p:sldIdLst>
  <p:sldSz cx="9144000" cy="6858000" type="screen4x3"/>
  <p:notesSz cx="6670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5EB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750" autoAdjust="0"/>
  </p:normalViewPr>
  <p:slideViewPr>
    <p:cSldViewPr>
      <p:cViewPr varScale="1">
        <p:scale>
          <a:sx n="101" d="100"/>
          <a:sy n="101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B0502-117B-4022-AB14-7F082157D180}" type="datetimeFigureOut">
              <a:rPr lang="en-US" smtClean="0"/>
              <a:pPr/>
              <a:t>2012-05-04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716661"/>
            <a:ext cx="53365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5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42D4-0676-4064-9798-E247B5FDFAA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17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942D4-0676-4064-9798-E247B5FDFAA1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84931"/>
            <a:ext cx="6781800" cy="396875"/>
          </a:xfrm>
        </p:spPr>
        <p:txBody>
          <a:bodyPr/>
          <a:lstStyle>
            <a:lvl1pPr>
              <a:defRPr sz="14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Workshop on cryogenic and vacuum </a:t>
            </a:r>
            <a:r>
              <a:rPr lang="en-US" dirty="0" err="1" smtClean="0"/>
              <a:t>sectorisations</a:t>
            </a:r>
            <a:r>
              <a:rPr lang="en-US" dirty="0" smtClean="0"/>
              <a:t> of the SPL, CERN 9-10 November 2009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2" y="6416681"/>
            <a:ext cx="2133600" cy="365125"/>
          </a:xfrm>
        </p:spPr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152400"/>
            <a:ext cx="77724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6"/>
            <a:ext cx="8229600" cy="5059363"/>
          </a:xfrm>
        </p:spPr>
        <p:txBody>
          <a:bodyPr/>
          <a:lstStyle>
            <a:lvl1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lvl1pPr>
            <a:lvl2pPr>
              <a:defRPr>
                <a:solidFill>
                  <a:srgbClr val="0070C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4038600" cy="4525963"/>
          </a:xfr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4"/>
            <a:ext cx="4038600" cy="4525963"/>
          </a:xfr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696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6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6"/>
            <a:ext cx="213360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2012-05-04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space.cern.ch/spl-cryomodule/default.aspx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72066" name="Picture 2" descr="C:\Documents and Settings\vparma\Private\My photos\Sicile\DSC01774 m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990600"/>
            <a:ext cx="7772400" cy="1905000"/>
          </a:xfrm>
          <a:prstGeom prst="rect">
            <a:avLst/>
          </a:prstGeom>
          <a:solidFill>
            <a:srgbClr val="FFFF00">
              <a:alpha val="55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itchFamily="34" charset="0"/>
                <a:ea typeface="+mj-ea"/>
                <a:cs typeface="+mj-cs"/>
              </a:rPr>
              <a:t>The SPL Short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itchFamily="34" charset="0"/>
                <a:ea typeface="+mj-ea"/>
                <a:cs typeface="+mj-cs"/>
              </a:rPr>
              <a:t>Cryo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itchFamily="34" charset="0"/>
                <a:ea typeface="+mj-ea"/>
                <a:cs typeface="+mj-cs"/>
              </a:rPr>
              <a:t>-module: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itchFamily="34" charset="0"/>
                <a:ea typeface="+mj-ea"/>
                <a:cs typeface="+mj-cs"/>
              </a:rPr>
            </a:b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0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itchFamily="34" charset="0"/>
                <a:ea typeface="+mj-ea"/>
                <a:cs typeface="+mj-cs"/>
              </a:rPr>
              <a:t>Status Report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1505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85800" y="3200400"/>
            <a:ext cx="7696200" cy="160020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V.Parma,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CERN,  TE-MSC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50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itchFamily="34" charset="0"/>
                <a:ea typeface="+mn-ea"/>
                <a:cs typeface="+mn-cs"/>
              </a:rPr>
              <a:t>On bahalf of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505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itchFamily="34" charset="0"/>
                <a:ea typeface="+mn-ea"/>
                <a:cs typeface="+mn-cs"/>
              </a:rPr>
              <a:t>Cryomodule development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8600" y="5791200"/>
            <a:ext cx="8686800" cy="990600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dirty="0" smtClean="0">
                <a:latin typeface="Gill Sans MT" pitchFamily="34" charset="0"/>
              </a:rPr>
              <a:t>2</a:t>
            </a:r>
            <a:r>
              <a:rPr lang="en-US" baseline="30000" dirty="0" smtClean="0">
                <a:latin typeface="Gill Sans MT" pitchFamily="34" charset="0"/>
              </a:rPr>
              <a:t>nd</a:t>
            </a:r>
            <a:r>
              <a:rPr lang="en-US" dirty="0" smtClean="0">
                <a:latin typeface="Gill Sans MT" pitchFamily="34" charset="0"/>
              </a:rPr>
              <a:t> Open Collaboration Meeting on </a:t>
            </a:r>
            <a:r>
              <a:rPr lang="en-US" dirty="0" err="1" smtClean="0">
                <a:latin typeface="Gill Sans MT" pitchFamily="34" charset="0"/>
              </a:rPr>
              <a:t>Superconduting</a:t>
            </a:r>
            <a:r>
              <a:rPr lang="en-US" dirty="0" smtClean="0">
                <a:latin typeface="Gill Sans MT" pitchFamily="34" charset="0"/>
              </a:rPr>
              <a:t> </a:t>
            </a:r>
            <a:r>
              <a:rPr lang="en-US" dirty="0" err="1" smtClean="0">
                <a:latin typeface="Gill Sans MT" pitchFamily="34" charset="0"/>
              </a:rPr>
              <a:t>Linacs</a:t>
            </a:r>
            <a:r>
              <a:rPr lang="en-US" dirty="0" smtClean="0">
                <a:latin typeface="Gill Sans MT" pitchFamily="34" charset="0"/>
              </a:rPr>
              <a:t> for High Power Proton Beams (SLHiPP-1), </a:t>
            </a:r>
            <a:r>
              <a:rPr lang="en-US" i="1" dirty="0" smtClean="0">
                <a:latin typeface="Gill Sans MT" pitchFamily="34" charset="0"/>
              </a:rPr>
              <a:t>3-4 May 2012, INFN-Catania</a:t>
            </a:r>
          </a:p>
          <a:p>
            <a:pPr algn="ctr">
              <a:spcBef>
                <a:spcPct val="20000"/>
              </a:spcBef>
              <a:defRPr/>
            </a:pPr>
            <a:endParaRPr kumimoji="0" lang="it-IT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0"/>
            <a:ext cx="7772400" cy="715962"/>
          </a:xfrm>
        </p:spPr>
        <p:txBody>
          <a:bodyPr/>
          <a:lstStyle/>
          <a:p>
            <a:r>
              <a:rPr lang="en-US" sz="4000" dirty="0" smtClean="0"/>
              <a:t>Technical Service module: features</a:t>
            </a:r>
            <a:endParaRPr lang="en-US" sz="4000" dirty="0"/>
          </a:p>
        </p:txBody>
      </p:sp>
      <p:pic>
        <p:nvPicPr>
          <p:cNvPr id="9" name="Image 9" descr="coupe axonoTSM01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2748306"/>
            <a:ext cx="4752528" cy="4109694"/>
          </a:xfrm>
          <a:prstGeom prst="rect">
            <a:avLst/>
          </a:prstGeom>
        </p:spPr>
      </p:pic>
      <p:pic>
        <p:nvPicPr>
          <p:cNvPr id="10" name="Image 8" descr="coupe axonoTSM0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355976" y="836712"/>
            <a:ext cx="4896544" cy="370519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3429000" y="2133600"/>
            <a:ext cx="3124200" cy="5334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5791200" y="3505200"/>
            <a:ext cx="914400" cy="19050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447800" y="1524000"/>
            <a:ext cx="2245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4.5 K vapor generator</a:t>
            </a:r>
          </a:p>
          <a:p>
            <a:r>
              <a:rPr lang="en-US" b="1" dirty="0" smtClean="0"/>
              <a:t>reservoir  </a:t>
            </a:r>
          </a:p>
          <a:p>
            <a:r>
              <a:rPr lang="en-US" b="1" dirty="0" smtClean="0"/>
              <a:t>(with </a:t>
            </a:r>
            <a:r>
              <a:rPr lang="en-US" b="1" dirty="0" err="1" smtClean="0"/>
              <a:t>elect.heater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5410200"/>
            <a:ext cx="108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standard </a:t>
            </a:r>
          </a:p>
          <a:p>
            <a:r>
              <a:rPr lang="en-US" b="1" dirty="0" smtClean="0"/>
              <a:t>support 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715000" y="2819400"/>
            <a:ext cx="304800" cy="15240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953000" y="4267200"/>
            <a:ext cx="1230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Last cavity </a:t>
            </a:r>
          </a:p>
          <a:p>
            <a:r>
              <a:rPr lang="en-US" b="1" dirty="0" smtClean="0"/>
              <a:t>IC support</a:t>
            </a:r>
            <a:endParaRPr lang="en-US" b="1" dirty="0"/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 bwMode="auto">
          <a:xfrm>
            <a:off x="3810000" y="1085166"/>
            <a:ext cx="2819400" cy="743634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286000" y="762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Ph.Separator</a:t>
            </a:r>
            <a:r>
              <a:rPr lang="en-US" b="1" dirty="0" smtClean="0"/>
              <a:t> pot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7696200" y="3429000"/>
            <a:ext cx="304800" cy="18288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934200" y="5334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DN80 gate valve (single valve)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6858000" y="2971800"/>
            <a:ext cx="533400" cy="18288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172200" y="4724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CWT 50 K heat intercept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990329" y="6260068"/>
            <a:ext cx="308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(views </a:t>
            </a:r>
            <a:r>
              <a:rPr lang="en-US" b="1" dirty="0" err="1" smtClean="0"/>
              <a:t>S.Rousselot</a:t>
            </a:r>
            <a:r>
              <a:rPr lang="en-US" b="1" dirty="0" smtClean="0"/>
              <a:t>, IPN-</a:t>
            </a:r>
            <a:r>
              <a:rPr lang="en-US" b="1" dirty="0" err="1" smtClean="0"/>
              <a:t>Orsay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04800" y="6336268"/>
            <a:ext cx="312726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More in </a:t>
            </a:r>
            <a:r>
              <a:rPr lang="fr-FR" dirty="0" err="1" smtClean="0"/>
              <a:t>P.Duthil’s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Cooling, Filling, level gauges </a:t>
            </a:r>
            <a:endParaRPr lang="en-US" dirty="0"/>
          </a:p>
        </p:txBody>
      </p:sp>
      <p:pic>
        <p:nvPicPr>
          <p:cNvPr id="4" name="Picture 3" descr="K:\SPL\REUNIONS\CERN\20111104_REVUECONCEPTUELLE\Images Patxi\distrib_cryo_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418917" y="2332530"/>
            <a:ext cx="2554514" cy="2893449"/>
          </a:xfrm>
          <a:prstGeom prst="rect">
            <a:avLst/>
          </a:prstGeom>
          <a:noFill/>
        </p:spPr>
      </p:pic>
      <p:grpSp>
        <p:nvGrpSpPr>
          <p:cNvPr id="5" name="Groupe 67"/>
          <p:cNvGrpSpPr/>
          <p:nvPr/>
        </p:nvGrpSpPr>
        <p:grpSpPr>
          <a:xfrm flipH="1">
            <a:off x="6974492" y="2136647"/>
            <a:ext cx="1713681" cy="4026677"/>
            <a:chOff x="6785300" y="1837093"/>
            <a:chExt cx="1713681" cy="4026677"/>
          </a:xfrm>
        </p:grpSpPr>
        <p:pic>
          <p:nvPicPr>
            <p:cNvPr id="6" name="Picture 4" descr="N:\SPL\REUNIONS\CERN\20111104_REVUECONCEPTUELLE\Images Patxi\Tube remplissage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785300" y="2048400"/>
              <a:ext cx="1713681" cy="3600000"/>
            </a:xfrm>
            <a:prstGeom prst="rect">
              <a:avLst/>
            </a:prstGeom>
            <a:noFill/>
          </p:spPr>
        </p:pic>
        <p:cxnSp>
          <p:nvCxnSpPr>
            <p:cNvPr id="7" name="Connecteur droit 12"/>
            <p:cNvCxnSpPr/>
            <p:nvPr/>
          </p:nvCxnSpPr>
          <p:spPr>
            <a:xfrm rot="16200000" flipH="1">
              <a:off x="5611846" y="3846285"/>
              <a:ext cx="4026676" cy="8293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15"/>
            <p:cNvCxnSpPr/>
            <p:nvPr/>
          </p:nvCxnSpPr>
          <p:spPr>
            <a:xfrm rot="16200000" flipH="1">
              <a:off x="7226043" y="2658189"/>
              <a:ext cx="1645299" cy="3108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24"/>
          <p:cNvGrpSpPr/>
          <p:nvPr/>
        </p:nvGrpSpPr>
        <p:grpSpPr>
          <a:xfrm flipH="1">
            <a:off x="3170560" y="2063815"/>
            <a:ext cx="1745181" cy="4026677"/>
            <a:chOff x="4288138" y="1626633"/>
            <a:chExt cx="1745181" cy="4026677"/>
          </a:xfrm>
        </p:grpSpPr>
        <p:sp>
          <p:nvSpPr>
            <p:cNvPr id="10" name="Rectangle 9"/>
            <p:cNvSpPr/>
            <p:nvPr/>
          </p:nvSpPr>
          <p:spPr>
            <a:xfrm rot="5400000">
              <a:off x="5045889" y="4567030"/>
              <a:ext cx="213258" cy="1712571"/>
            </a:xfrm>
            <a:prstGeom prst="rect">
              <a:avLst/>
            </a:prstGeom>
            <a:blipFill>
              <a:blip r:embed="rId4" cstate="screen"/>
              <a:tile tx="0" ty="0" sx="100000" sy="100000" flip="none" algn="tl"/>
            </a:blip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1" name="Arc 10"/>
            <p:cNvSpPr>
              <a:spLocks noChangeAspect="1"/>
            </p:cNvSpPr>
            <p:nvPr/>
          </p:nvSpPr>
          <p:spPr>
            <a:xfrm rot="5400000">
              <a:off x="4470399" y="2206175"/>
              <a:ext cx="1471883" cy="1471883"/>
            </a:xfrm>
            <a:prstGeom prst="arc">
              <a:avLst>
                <a:gd name="adj1" fmla="val 16200000"/>
                <a:gd name="adj2" fmla="val 5466674"/>
              </a:avLst>
            </a:prstGeom>
            <a:blipFill>
              <a:blip r:embed="rId4" cstate="screen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  <p:pic>
          <p:nvPicPr>
            <p:cNvPr id="12" name="Picture 5" descr="N:\SPL\REUNIONS\CERN\20111104_REVUECONCEPTUELLE\Images Patxi\ligne_remplissage_1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288138" y="1984082"/>
              <a:ext cx="1745181" cy="3458775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5254171" y="3294742"/>
              <a:ext cx="576000" cy="2196000"/>
            </a:xfrm>
            <a:prstGeom prst="rect">
              <a:avLst/>
            </a:prstGeom>
            <a:blipFill>
              <a:blip r:embed="rId4" cstate="screen"/>
              <a:tile tx="0" ty="0" sx="100000" sy="100000" flip="none" algn="tl"/>
            </a:blip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79273" y="3272974"/>
              <a:ext cx="252000" cy="2196000"/>
            </a:xfrm>
            <a:prstGeom prst="rect">
              <a:avLst/>
            </a:prstGeom>
            <a:blipFill>
              <a:blip r:embed="rId4" cstate="screen"/>
              <a:tile tx="0" ty="0" sx="100000" sy="100000" flip="none" algn="tl"/>
            </a:blip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34875" y="3294747"/>
              <a:ext cx="234000" cy="2196000"/>
            </a:xfrm>
            <a:prstGeom prst="rect">
              <a:avLst/>
            </a:prstGeom>
            <a:blipFill>
              <a:blip r:embed="rId4" cstate="screen"/>
              <a:tile tx="0" ty="0" sx="100000" sy="100000" flip="none" algn="tl"/>
            </a:blip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6" name="Connecteur droit 22"/>
            <p:cNvCxnSpPr/>
            <p:nvPr/>
          </p:nvCxnSpPr>
          <p:spPr>
            <a:xfrm rot="16200000" flipH="1">
              <a:off x="3195219" y="3635825"/>
              <a:ext cx="4026676" cy="8293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23"/>
            <p:cNvCxnSpPr/>
            <p:nvPr/>
          </p:nvCxnSpPr>
          <p:spPr>
            <a:xfrm rot="16200000" flipH="1">
              <a:off x="4823930" y="2447729"/>
              <a:ext cx="1645299" cy="3108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Connecteur droit 26"/>
          <p:cNvCxnSpPr/>
          <p:nvPr/>
        </p:nvCxnSpPr>
        <p:spPr>
          <a:xfrm>
            <a:off x="3579029" y="3258708"/>
            <a:ext cx="2632585" cy="4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égende sans bordure 2 28"/>
          <p:cNvSpPr/>
          <p:nvPr/>
        </p:nvSpPr>
        <p:spPr>
          <a:xfrm>
            <a:off x="4196689" y="886630"/>
            <a:ext cx="2988058" cy="482463"/>
          </a:xfrm>
          <a:prstGeom prst="callout2">
            <a:avLst>
              <a:gd name="adj1" fmla="val 54794"/>
              <a:gd name="adj2" fmla="val -1147"/>
              <a:gd name="adj3" fmla="val 54795"/>
              <a:gd name="adj4" fmla="val -10696"/>
              <a:gd name="adj5" fmla="val 476633"/>
              <a:gd name="adj6" fmla="val -21483"/>
            </a:avLst>
          </a:prstGeom>
          <a:noFill/>
          <a:ln cmpd="sng"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err="1" smtClean="0">
                <a:solidFill>
                  <a:srgbClr val="150399"/>
                </a:solidFill>
              </a:rPr>
              <a:t>filling</a:t>
            </a:r>
            <a:r>
              <a:rPr lang="fr-FR" sz="1600" dirty="0" smtClean="0">
                <a:solidFill>
                  <a:srgbClr val="150399"/>
                </a:solidFill>
              </a:rPr>
              <a:t> line</a:t>
            </a:r>
            <a:endParaRPr lang="fr-FR" sz="1600" dirty="0">
              <a:solidFill>
                <a:srgbClr val="150399"/>
              </a:solidFill>
            </a:endParaRPr>
          </a:p>
        </p:txBody>
      </p:sp>
      <p:grpSp>
        <p:nvGrpSpPr>
          <p:cNvPr id="21" name="Groupe 55"/>
          <p:cNvGrpSpPr/>
          <p:nvPr/>
        </p:nvGrpSpPr>
        <p:grpSpPr>
          <a:xfrm>
            <a:off x="3640813" y="6008663"/>
            <a:ext cx="961487" cy="699437"/>
            <a:chOff x="7270753" y="5536012"/>
            <a:chExt cx="961487" cy="699437"/>
          </a:xfrm>
        </p:grpSpPr>
        <p:cxnSp>
          <p:nvCxnSpPr>
            <p:cNvPr id="22" name="Connecteur droit avec flèche 30"/>
            <p:cNvCxnSpPr/>
            <p:nvPr/>
          </p:nvCxnSpPr>
          <p:spPr>
            <a:xfrm>
              <a:off x="7631028" y="6107831"/>
              <a:ext cx="513540" cy="141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31"/>
            <p:cNvCxnSpPr/>
            <p:nvPr/>
          </p:nvCxnSpPr>
          <p:spPr>
            <a:xfrm rot="16200000">
              <a:off x="7358503" y="5852977"/>
              <a:ext cx="508284" cy="142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32"/>
            <p:cNvSpPr txBox="1"/>
            <p:nvPr/>
          </p:nvSpPr>
          <p:spPr>
            <a:xfrm>
              <a:off x="7962614" y="579657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X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  <p:sp>
          <p:nvSpPr>
            <p:cNvPr id="25" name="ZoneTexte 33"/>
            <p:cNvSpPr txBox="1"/>
            <p:nvPr/>
          </p:nvSpPr>
          <p:spPr>
            <a:xfrm>
              <a:off x="7310066" y="5536012"/>
              <a:ext cx="232196" cy="246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Z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  <p:sp>
          <p:nvSpPr>
            <p:cNvPr id="26" name="Ellipse 34"/>
            <p:cNvSpPr/>
            <p:nvPr/>
          </p:nvSpPr>
          <p:spPr>
            <a:xfrm>
              <a:off x="7521630" y="6006994"/>
              <a:ext cx="192577" cy="190606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prstClr val="white"/>
                </a:solidFill>
              </a:endParaRPr>
            </a:p>
          </p:txBody>
        </p:sp>
        <p:sp>
          <p:nvSpPr>
            <p:cNvPr id="27" name="ZoneTexte 37"/>
            <p:cNvSpPr txBox="1"/>
            <p:nvPr/>
          </p:nvSpPr>
          <p:spPr>
            <a:xfrm>
              <a:off x="7270753" y="5943458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Y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  <p:sp>
          <p:nvSpPr>
            <p:cNvPr id="28" name="Multiplier 46"/>
            <p:cNvSpPr>
              <a:spLocks noChangeAspect="1"/>
            </p:cNvSpPr>
            <p:nvPr/>
          </p:nvSpPr>
          <p:spPr>
            <a:xfrm>
              <a:off x="7483896" y="5983449"/>
              <a:ext cx="252000" cy="252000"/>
            </a:xfrm>
            <a:prstGeom prst="mathMultiply">
              <a:avLst>
                <a:gd name="adj1" fmla="val 10822"/>
              </a:avLst>
            </a:prstGeom>
            <a:solidFill>
              <a:schemeClr val="accent1"/>
            </a:solid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499808" y="6016159"/>
            <a:ext cx="961490" cy="684445"/>
            <a:chOff x="4568723" y="5857892"/>
            <a:chExt cx="1070014" cy="769576"/>
          </a:xfrm>
        </p:grpSpPr>
        <p:cxnSp>
          <p:nvCxnSpPr>
            <p:cNvPr id="30" name="Connecteur droit avec flèche 48"/>
            <p:cNvCxnSpPr/>
            <p:nvPr/>
          </p:nvCxnSpPr>
          <p:spPr>
            <a:xfrm>
              <a:off x="4969666" y="6500834"/>
              <a:ext cx="571504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49"/>
            <p:cNvCxnSpPr/>
            <p:nvPr/>
          </p:nvCxnSpPr>
          <p:spPr>
            <a:xfrm rot="16200000">
              <a:off x="4663456" y="6214289"/>
              <a:ext cx="571504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50"/>
            <p:cNvSpPr txBox="1"/>
            <p:nvPr/>
          </p:nvSpPr>
          <p:spPr>
            <a:xfrm>
              <a:off x="5338678" y="6150861"/>
              <a:ext cx="300059" cy="31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Y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  <p:sp>
          <p:nvSpPr>
            <p:cNvPr id="33" name="ZoneTexte 51"/>
            <p:cNvSpPr txBox="1"/>
            <p:nvPr/>
          </p:nvSpPr>
          <p:spPr>
            <a:xfrm>
              <a:off x="4612476" y="5857892"/>
              <a:ext cx="2584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Z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  <p:sp>
          <p:nvSpPr>
            <p:cNvPr id="34" name="Ellipse 52"/>
            <p:cNvSpPr/>
            <p:nvPr/>
          </p:nvSpPr>
          <p:spPr>
            <a:xfrm>
              <a:off x="4847920" y="6387454"/>
              <a:ext cx="214314" cy="214314"/>
            </a:xfrm>
            <a:prstGeom prst="ellipse">
              <a:avLst/>
            </a:prstGeom>
            <a:noFill/>
            <a:ln w="3810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prstClr val="white"/>
                </a:solidFill>
              </a:endParaRPr>
            </a:p>
          </p:txBody>
        </p:sp>
        <p:sp>
          <p:nvSpPr>
            <p:cNvPr id="35" name="Ellipse 53"/>
            <p:cNvSpPr/>
            <p:nvPr/>
          </p:nvSpPr>
          <p:spPr>
            <a:xfrm>
              <a:off x="4919358" y="6458892"/>
              <a:ext cx="71438" cy="71438"/>
            </a:xfrm>
            <a:prstGeom prst="ellipse">
              <a:avLst/>
            </a:prstGeom>
            <a:solidFill>
              <a:schemeClr val="accent1"/>
            </a:solidFill>
            <a:ln w="3810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prstClr val="white"/>
                </a:solidFill>
              </a:endParaRPr>
            </a:p>
          </p:txBody>
        </p:sp>
        <p:sp>
          <p:nvSpPr>
            <p:cNvPr id="36" name="ZoneTexte 54"/>
            <p:cNvSpPr txBox="1"/>
            <p:nvPr/>
          </p:nvSpPr>
          <p:spPr>
            <a:xfrm>
              <a:off x="4568723" y="6316016"/>
              <a:ext cx="300059" cy="31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X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37" name="Groupe 70"/>
          <p:cNvGrpSpPr/>
          <p:nvPr/>
        </p:nvGrpSpPr>
        <p:grpSpPr>
          <a:xfrm>
            <a:off x="339829" y="2369500"/>
            <a:ext cx="1052599" cy="791320"/>
            <a:chOff x="1695705" y="1486604"/>
            <a:chExt cx="1052599" cy="791320"/>
          </a:xfrm>
        </p:grpSpPr>
        <p:cxnSp>
          <p:nvCxnSpPr>
            <p:cNvPr id="38" name="Connecteur droit avec flèche 57"/>
            <p:cNvCxnSpPr>
              <a:cxnSpLocks noChangeAspect="1"/>
            </p:cNvCxnSpPr>
            <p:nvPr/>
          </p:nvCxnSpPr>
          <p:spPr>
            <a:xfrm rot="8700000">
              <a:off x="1706642" y="2221739"/>
              <a:ext cx="482449" cy="132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58"/>
            <p:cNvCxnSpPr/>
            <p:nvPr/>
          </p:nvCxnSpPr>
          <p:spPr>
            <a:xfrm rot="16200000">
              <a:off x="1890333" y="1803569"/>
              <a:ext cx="508284" cy="142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59"/>
            <p:cNvSpPr txBox="1"/>
            <p:nvPr/>
          </p:nvSpPr>
          <p:spPr>
            <a:xfrm>
              <a:off x="2478678" y="193716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X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  <p:sp>
          <p:nvSpPr>
            <p:cNvPr id="41" name="ZoneTexte 60"/>
            <p:cNvSpPr txBox="1"/>
            <p:nvPr/>
          </p:nvSpPr>
          <p:spPr>
            <a:xfrm>
              <a:off x="1841895" y="1486604"/>
              <a:ext cx="232196" cy="246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Z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  <p:sp>
          <p:nvSpPr>
            <p:cNvPr id="42" name="ZoneTexte 63"/>
            <p:cNvSpPr txBox="1"/>
            <p:nvPr/>
          </p:nvSpPr>
          <p:spPr>
            <a:xfrm>
              <a:off x="1695705" y="200092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1F497D"/>
                  </a:solidFill>
                </a:rPr>
                <a:t>Y</a:t>
              </a:r>
              <a:endParaRPr lang="fr-FR" sz="1200" b="1" dirty="0">
                <a:solidFill>
                  <a:srgbClr val="1F497D"/>
                </a:solidFill>
              </a:endParaRPr>
            </a:p>
          </p:txBody>
        </p:sp>
        <p:cxnSp>
          <p:nvCxnSpPr>
            <p:cNvPr id="43" name="Connecteur droit avec flèche 64"/>
            <p:cNvCxnSpPr/>
            <p:nvPr/>
          </p:nvCxnSpPr>
          <p:spPr>
            <a:xfrm rot="1740000">
              <a:off x="2137128" y="2198944"/>
              <a:ext cx="513540" cy="141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égende sans bordure 2 66"/>
          <p:cNvSpPr/>
          <p:nvPr/>
        </p:nvSpPr>
        <p:spPr>
          <a:xfrm flipH="1">
            <a:off x="4912886" y="1619899"/>
            <a:ext cx="2228890" cy="482463"/>
          </a:xfrm>
          <a:prstGeom prst="callout2">
            <a:avLst>
              <a:gd name="adj1" fmla="val 36164"/>
              <a:gd name="adj2" fmla="val 62"/>
              <a:gd name="adj3" fmla="val 36165"/>
              <a:gd name="adj4" fmla="val -5296"/>
              <a:gd name="adj5" fmla="val 107847"/>
              <a:gd name="adj6" fmla="val -13345"/>
            </a:avLst>
          </a:prstGeom>
          <a:noFill/>
          <a:ln cmpd="sng"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err="1" smtClean="0">
                <a:solidFill>
                  <a:srgbClr val="150399"/>
                </a:solidFill>
              </a:rPr>
              <a:t>Filling</a:t>
            </a:r>
            <a:r>
              <a:rPr lang="fr-FR" sz="1600" dirty="0" smtClean="0">
                <a:solidFill>
                  <a:srgbClr val="150399"/>
                </a:solidFill>
              </a:rPr>
              <a:t> line </a:t>
            </a:r>
            <a:r>
              <a:rPr lang="fr-FR" sz="1600" dirty="0" err="1" smtClean="0">
                <a:solidFill>
                  <a:srgbClr val="150399"/>
                </a:solidFill>
              </a:rPr>
              <a:t>shifted</a:t>
            </a:r>
            <a:r>
              <a:rPr lang="fr-FR" sz="1600" dirty="0" smtClean="0">
                <a:solidFill>
                  <a:srgbClr val="150399"/>
                </a:solidFill>
              </a:rPr>
              <a:t> </a:t>
            </a:r>
            <a:r>
              <a:rPr lang="fr-FR" sz="1600" dirty="0" err="1" smtClean="0">
                <a:solidFill>
                  <a:srgbClr val="150399"/>
                </a:solidFill>
              </a:rPr>
              <a:t>from</a:t>
            </a:r>
            <a:r>
              <a:rPr lang="fr-FR" sz="1600" dirty="0" smtClean="0">
                <a:solidFill>
                  <a:srgbClr val="150399"/>
                </a:solidFill>
              </a:rPr>
              <a:t> the </a:t>
            </a:r>
            <a:r>
              <a:rPr lang="fr-FR" sz="1600" dirty="0" err="1" smtClean="0">
                <a:solidFill>
                  <a:srgbClr val="150399"/>
                </a:solidFill>
              </a:rPr>
              <a:t>cavity</a:t>
            </a:r>
            <a:r>
              <a:rPr lang="fr-FR" sz="1600" dirty="0" smtClean="0">
                <a:solidFill>
                  <a:srgbClr val="150399"/>
                </a:solidFill>
              </a:rPr>
              <a:t> bath</a:t>
            </a:r>
            <a:endParaRPr lang="fr-FR" sz="1600" dirty="0">
              <a:solidFill>
                <a:srgbClr val="150399"/>
              </a:solidFill>
            </a:endParaRPr>
          </a:p>
        </p:txBody>
      </p:sp>
      <p:sp>
        <p:nvSpPr>
          <p:cNvPr id="45" name="Flèche droite 73"/>
          <p:cNvSpPr/>
          <p:nvPr/>
        </p:nvSpPr>
        <p:spPr>
          <a:xfrm>
            <a:off x="6505902" y="3163635"/>
            <a:ext cx="693683" cy="362607"/>
          </a:xfrm>
          <a:prstGeom prst="rightArrow">
            <a:avLst/>
          </a:prstGeom>
          <a:solidFill>
            <a:schemeClr val="accent1"/>
          </a:solidFill>
          <a:ln w="381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6" name="TextBox 22"/>
          <p:cNvSpPr txBox="1">
            <a:spLocks noChangeArrowheads="1"/>
          </p:cNvSpPr>
          <p:nvPr/>
        </p:nvSpPr>
        <p:spPr bwMode="auto">
          <a:xfrm>
            <a:off x="6416927" y="2979760"/>
            <a:ext cx="70908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b="1" dirty="0" smtClean="0">
                <a:solidFill>
                  <a:srgbClr val="0070C0"/>
                </a:solidFill>
                <a:cs typeface="Calibri" pitchFamily="34" charset="0"/>
              </a:rPr>
              <a:t>INLET</a:t>
            </a:r>
            <a:endParaRPr lang="it-IT" sz="1500" b="1" dirty="0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47" name="TextBox 22"/>
          <p:cNvSpPr txBox="1">
            <a:spLocks noChangeArrowheads="1"/>
          </p:cNvSpPr>
          <p:nvPr/>
        </p:nvSpPr>
        <p:spPr bwMode="auto">
          <a:xfrm>
            <a:off x="8003989" y="2990270"/>
            <a:ext cx="87199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b="1" dirty="0" smtClean="0">
                <a:solidFill>
                  <a:srgbClr val="0070C0"/>
                </a:solidFill>
                <a:cs typeface="Calibri" pitchFamily="34" charset="0"/>
              </a:rPr>
              <a:t>OUTLET</a:t>
            </a:r>
            <a:endParaRPr lang="it-IT" sz="1500" b="1" dirty="0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000" y="990600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(</a:t>
            </a:r>
            <a:r>
              <a:rPr lang="fr-FR" b="1" dirty="0" err="1" smtClean="0"/>
              <a:t>views</a:t>
            </a:r>
            <a:r>
              <a:rPr lang="fr-FR" b="1" dirty="0" smtClean="0"/>
              <a:t> IPN-Orsay)</a:t>
            </a:r>
            <a:endParaRPr lang="fr-FR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Valves Box</a:t>
            </a:r>
            <a:endParaRPr lang="fr-FR" dirty="0"/>
          </a:p>
        </p:txBody>
      </p:sp>
      <p:pic>
        <p:nvPicPr>
          <p:cNvPr id="4" name="Picture 4" descr="K:\SPL\REUNIONS\CERN\WG_MEETING_2\Coupe BV.pn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142273"/>
            <a:ext cx="7667443" cy="50799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6600" y="5943600"/>
            <a:ext cx="24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S.Rousselot</a:t>
            </a:r>
            <a:r>
              <a:rPr lang="en-US" b="1" dirty="0" smtClean="0"/>
              <a:t>, IPN-</a:t>
            </a:r>
            <a:r>
              <a:rPr lang="en-US" b="1" dirty="0" err="1" smtClean="0"/>
              <a:t>Orsay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-76200"/>
            <a:ext cx="7772400" cy="715962"/>
          </a:xfrm>
        </p:spPr>
        <p:txBody>
          <a:bodyPr/>
          <a:lstStyle/>
          <a:p>
            <a:r>
              <a:rPr lang="en-US" sz="2800" dirty="0" smtClean="0"/>
              <a:t>RF Bunker integration study (CERN, SM18) </a:t>
            </a:r>
            <a:endParaRPr lang="en-US" sz="2800" dirty="0"/>
          </a:p>
        </p:txBody>
      </p:sp>
      <p:pic>
        <p:nvPicPr>
          <p:cNvPr id="5" name="Picture 3" descr="K:\SPL\REUNIONS\CERN\WG_MEETING_2\Vue dessus bunker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2286000" y="3810000"/>
            <a:ext cx="6445548" cy="28707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2" descr="K:\SPL\REUNIONS\CERN\WG_MEETING_2\Vue dans bunker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480000">
            <a:off x="583271" y="955126"/>
            <a:ext cx="6752733" cy="29758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2400" y="5715000"/>
            <a:ext cx="1912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views</a:t>
            </a:r>
            <a:r>
              <a:rPr lang="fr-FR" dirty="0" smtClean="0"/>
              <a:t>: IPN-Orsay</a:t>
            </a:r>
          </a:p>
          <a:p>
            <a:r>
              <a:rPr lang="fr-FR" dirty="0" smtClean="0"/>
              <a:t>and TE-CRG CERN)</a:t>
            </a:r>
            <a:endParaRPr lang="fr-FR" dirty="0"/>
          </a:p>
        </p:txBody>
      </p:sp>
      <p:cxnSp>
        <p:nvCxnSpPr>
          <p:cNvPr id="6" name="Straight Arrow Connector 5"/>
          <p:cNvCxnSpPr>
            <a:stCxn id="8" idx="0"/>
          </p:cNvCxnSpPr>
          <p:nvPr/>
        </p:nvCxnSpPr>
        <p:spPr bwMode="auto">
          <a:xfrm flipV="1">
            <a:off x="1442065" y="3352800"/>
            <a:ext cx="1224935" cy="9144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85800" y="4267200"/>
            <a:ext cx="1512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Flexible Link</a:t>
            </a:r>
          </a:p>
          <a:p>
            <a:r>
              <a:rPr lang="en-US" sz="1600" dirty="0" smtClean="0"/>
              <a:t>(allows ±2% tilt)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914400" y="3544669"/>
            <a:ext cx="762000" cy="189131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4802" y="3745468"/>
            <a:ext cx="1519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Distribution line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990600" y="2398932"/>
            <a:ext cx="1143000" cy="268068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81000" y="2133600"/>
            <a:ext cx="979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Valve Box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2" name="Connecteur droit 1381"/>
          <p:cNvCxnSpPr>
            <a:endCxn id="1621" idx="2"/>
          </p:cNvCxnSpPr>
          <p:nvPr/>
        </p:nvCxnSpPr>
        <p:spPr>
          <a:xfrm flipH="1" flipV="1">
            <a:off x="5104950" y="5455735"/>
            <a:ext cx="2268" cy="1235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SM18_RF_Upgrade - 2012 02 15 Bunker SPL.png"/>
          <p:cNvPicPr>
            <a:picLocks noChangeAspect="1"/>
          </p:cNvPicPr>
          <p:nvPr/>
        </p:nvPicPr>
        <p:blipFill>
          <a:blip r:embed="rId2" cstate="print"/>
          <a:srcRect b="32143"/>
          <a:stretch>
            <a:fillRect/>
          </a:stretch>
        </p:blipFill>
        <p:spPr>
          <a:xfrm>
            <a:off x="285720" y="61209"/>
            <a:ext cx="8616958" cy="4653651"/>
          </a:xfrm>
          <a:prstGeom prst="rect">
            <a:avLst/>
          </a:prstGeom>
        </p:spPr>
      </p:pic>
      <p:grpSp>
        <p:nvGrpSpPr>
          <p:cNvPr id="3" name="Groupe 664"/>
          <p:cNvGrpSpPr/>
          <p:nvPr/>
        </p:nvGrpSpPr>
        <p:grpSpPr>
          <a:xfrm>
            <a:off x="3523973" y="5720591"/>
            <a:ext cx="22478" cy="25123"/>
            <a:chOff x="1000100" y="3700463"/>
            <a:chExt cx="1394446" cy="1738327"/>
          </a:xfrm>
        </p:grpSpPr>
        <p:sp>
          <p:nvSpPr>
            <p:cNvPr id="315" name="Forme libre 314"/>
            <p:cNvSpPr/>
            <p:nvPr/>
          </p:nvSpPr>
          <p:spPr>
            <a:xfrm>
              <a:off x="1000101" y="3700463"/>
              <a:ext cx="1379249" cy="499884"/>
            </a:xfrm>
            <a:custGeom>
              <a:avLst/>
              <a:gdLst>
                <a:gd name="connsiteX0" fmla="*/ 10319 w 1549797"/>
                <a:gd name="connsiteY0" fmla="*/ 526256 h 649684"/>
                <a:gd name="connsiteX1" fmla="*/ 76994 w 1549797"/>
                <a:gd name="connsiteY1" fmla="*/ 511969 h 649684"/>
                <a:gd name="connsiteX2" fmla="*/ 138906 w 1549797"/>
                <a:gd name="connsiteY2" fmla="*/ 454819 h 649684"/>
                <a:gd name="connsiteX3" fmla="*/ 186531 w 1549797"/>
                <a:gd name="connsiteY3" fmla="*/ 383381 h 649684"/>
                <a:gd name="connsiteX4" fmla="*/ 207962 w 1549797"/>
                <a:gd name="connsiteY4" fmla="*/ 261938 h 649684"/>
                <a:gd name="connsiteX5" fmla="*/ 217487 w 1549797"/>
                <a:gd name="connsiteY5" fmla="*/ 178594 h 649684"/>
                <a:gd name="connsiteX6" fmla="*/ 246062 w 1549797"/>
                <a:gd name="connsiteY6" fmla="*/ 104775 h 649684"/>
                <a:gd name="connsiteX7" fmla="*/ 310356 w 1549797"/>
                <a:gd name="connsiteY7" fmla="*/ 33338 h 649684"/>
                <a:gd name="connsiteX8" fmla="*/ 388937 w 1549797"/>
                <a:gd name="connsiteY8" fmla="*/ 4763 h 649684"/>
                <a:gd name="connsiteX9" fmla="*/ 457994 w 1549797"/>
                <a:gd name="connsiteY9" fmla="*/ 19050 h 649684"/>
                <a:gd name="connsiteX10" fmla="*/ 515144 w 1549797"/>
                <a:gd name="connsiteY10" fmla="*/ 59531 h 649684"/>
                <a:gd name="connsiteX11" fmla="*/ 553244 w 1549797"/>
                <a:gd name="connsiteY11" fmla="*/ 123825 h 649684"/>
                <a:gd name="connsiteX12" fmla="*/ 577056 w 1549797"/>
                <a:gd name="connsiteY12" fmla="*/ 176213 h 649684"/>
                <a:gd name="connsiteX13" fmla="*/ 588962 w 1549797"/>
                <a:gd name="connsiteY13" fmla="*/ 261938 h 649684"/>
                <a:gd name="connsiteX14" fmla="*/ 591344 w 1549797"/>
                <a:gd name="connsiteY14" fmla="*/ 319088 h 649684"/>
                <a:gd name="connsiteX15" fmla="*/ 610394 w 1549797"/>
                <a:gd name="connsiteY15" fmla="*/ 383381 h 649684"/>
                <a:gd name="connsiteX16" fmla="*/ 650875 w 1549797"/>
                <a:gd name="connsiteY16" fmla="*/ 445294 h 649684"/>
                <a:gd name="connsiteX17" fmla="*/ 705644 w 1549797"/>
                <a:gd name="connsiteY17" fmla="*/ 500063 h 649684"/>
                <a:gd name="connsiteX18" fmla="*/ 774700 w 1549797"/>
                <a:gd name="connsiteY18" fmla="*/ 523875 h 649684"/>
                <a:gd name="connsiteX19" fmla="*/ 846137 w 1549797"/>
                <a:gd name="connsiteY19" fmla="*/ 511969 h 649684"/>
                <a:gd name="connsiteX20" fmla="*/ 896144 w 1549797"/>
                <a:gd name="connsiteY20" fmla="*/ 464344 h 649684"/>
                <a:gd name="connsiteX21" fmla="*/ 943769 w 1549797"/>
                <a:gd name="connsiteY21" fmla="*/ 400050 h 649684"/>
                <a:gd name="connsiteX22" fmla="*/ 962819 w 1549797"/>
                <a:gd name="connsiteY22" fmla="*/ 342900 h 649684"/>
                <a:gd name="connsiteX23" fmla="*/ 974725 w 1549797"/>
                <a:gd name="connsiteY23" fmla="*/ 254794 h 649684"/>
                <a:gd name="connsiteX24" fmla="*/ 977106 w 1549797"/>
                <a:gd name="connsiteY24" fmla="*/ 197644 h 649684"/>
                <a:gd name="connsiteX25" fmla="*/ 998537 w 1549797"/>
                <a:gd name="connsiteY25" fmla="*/ 128588 h 649684"/>
                <a:gd name="connsiteX26" fmla="*/ 1036637 w 1549797"/>
                <a:gd name="connsiteY26" fmla="*/ 69056 h 649684"/>
                <a:gd name="connsiteX27" fmla="*/ 1091406 w 1549797"/>
                <a:gd name="connsiteY27" fmla="*/ 23813 h 649684"/>
                <a:gd name="connsiteX28" fmla="*/ 1124744 w 1549797"/>
                <a:gd name="connsiteY28" fmla="*/ 7144 h 649684"/>
                <a:gd name="connsiteX29" fmla="*/ 1150937 w 1549797"/>
                <a:gd name="connsiteY29" fmla="*/ 0 h 649684"/>
                <a:gd name="connsiteX30" fmla="*/ 1200944 w 1549797"/>
                <a:gd name="connsiteY30" fmla="*/ 7144 h 649684"/>
                <a:gd name="connsiteX31" fmla="*/ 1262856 w 1549797"/>
                <a:gd name="connsiteY31" fmla="*/ 42863 h 649684"/>
                <a:gd name="connsiteX32" fmla="*/ 1298575 w 1549797"/>
                <a:gd name="connsiteY32" fmla="*/ 85725 h 649684"/>
                <a:gd name="connsiteX33" fmla="*/ 1324769 w 1549797"/>
                <a:gd name="connsiteY33" fmla="*/ 121444 h 649684"/>
                <a:gd name="connsiteX34" fmla="*/ 1346200 w 1549797"/>
                <a:gd name="connsiteY34" fmla="*/ 180975 h 649684"/>
                <a:gd name="connsiteX35" fmla="*/ 1350962 w 1549797"/>
                <a:gd name="connsiteY35" fmla="*/ 219075 h 649684"/>
                <a:gd name="connsiteX36" fmla="*/ 1353344 w 1549797"/>
                <a:gd name="connsiteY36" fmla="*/ 269081 h 649684"/>
                <a:gd name="connsiteX37" fmla="*/ 1358106 w 1549797"/>
                <a:gd name="connsiteY37" fmla="*/ 323850 h 649684"/>
                <a:gd name="connsiteX38" fmla="*/ 1381919 w 1549797"/>
                <a:gd name="connsiteY38" fmla="*/ 392906 h 649684"/>
                <a:gd name="connsiteX39" fmla="*/ 1412875 w 1549797"/>
                <a:gd name="connsiteY39" fmla="*/ 445294 h 649684"/>
                <a:gd name="connsiteX40" fmla="*/ 1474787 w 1549797"/>
                <a:gd name="connsiteY40" fmla="*/ 504825 h 649684"/>
                <a:gd name="connsiteX41" fmla="*/ 1527175 w 1549797"/>
                <a:gd name="connsiteY41" fmla="*/ 521494 h 649684"/>
                <a:gd name="connsiteX42" fmla="*/ 1546225 w 1549797"/>
                <a:gd name="connsiteY42" fmla="*/ 523875 h 649684"/>
                <a:gd name="connsiteX43" fmla="*/ 1548606 w 1549797"/>
                <a:gd name="connsiteY43" fmla="*/ 557213 h 649684"/>
                <a:gd name="connsiteX44" fmla="*/ 1548606 w 1549797"/>
                <a:gd name="connsiteY44" fmla="*/ 628650 h 649684"/>
                <a:gd name="connsiteX45" fmla="*/ 1543844 w 1549797"/>
                <a:gd name="connsiteY45" fmla="*/ 635794 h 649684"/>
                <a:gd name="connsiteX46" fmla="*/ 1527175 w 1549797"/>
                <a:gd name="connsiteY46" fmla="*/ 638175 h 649684"/>
                <a:gd name="connsiteX47" fmla="*/ 781844 w 1549797"/>
                <a:gd name="connsiteY47" fmla="*/ 638175 h 649684"/>
                <a:gd name="connsiteX48" fmla="*/ 543719 w 1549797"/>
                <a:gd name="connsiteY48" fmla="*/ 638175 h 649684"/>
                <a:gd name="connsiteX49" fmla="*/ 229394 w 1549797"/>
                <a:gd name="connsiteY49" fmla="*/ 638175 h 649684"/>
                <a:gd name="connsiteX50" fmla="*/ 65087 w 1549797"/>
                <a:gd name="connsiteY50" fmla="*/ 638175 h 649684"/>
                <a:gd name="connsiteX51" fmla="*/ 15081 w 1549797"/>
                <a:gd name="connsiteY51" fmla="*/ 631031 h 649684"/>
                <a:gd name="connsiteX52" fmla="*/ 10319 w 1549797"/>
                <a:gd name="connsiteY52" fmla="*/ 526256 h 64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797" h="649684">
                  <a:moveTo>
                    <a:pt x="10319" y="526256"/>
                  </a:moveTo>
                  <a:cubicBezTo>
                    <a:pt x="20638" y="506412"/>
                    <a:pt x="55563" y="523875"/>
                    <a:pt x="76994" y="511969"/>
                  </a:cubicBezTo>
                  <a:cubicBezTo>
                    <a:pt x="98425" y="500063"/>
                    <a:pt x="120650" y="476250"/>
                    <a:pt x="138906" y="454819"/>
                  </a:cubicBezTo>
                  <a:cubicBezTo>
                    <a:pt x="157162" y="433388"/>
                    <a:pt x="175022" y="415528"/>
                    <a:pt x="186531" y="383381"/>
                  </a:cubicBezTo>
                  <a:cubicBezTo>
                    <a:pt x="198040" y="351234"/>
                    <a:pt x="202803" y="296069"/>
                    <a:pt x="207962" y="261938"/>
                  </a:cubicBezTo>
                  <a:cubicBezTo>
                    <a:pt x="213121" y="227807"/>
                    <a:pt x="211137" y="204788"/>
                    <a:pt x="217487" y="178594"/>
                  </a:cubicBezTo>
                  <a:cubicBezTo>
                    <a:pt x="223837" y="152400"/>
                    <a:pt x="230584" y="128984"/>
                    <a:pt x="246062" y="104775"/>
                  </a:cubicBezTo>
                  <a:cubicBezTo>
                    <a:pt x="261540" y="80566"/>
                    <a:pt x="286543" y="50007"/>
                    <a:pt x="310356" y="33338"/>
                  </a:cubicBezTo>
                  <a:cubicBezTo>
                    <a:pt x="334169" y="16669"/>
                    <a:pt x="364331" y="7144"/>
                    <a:pt x="388937" y="4763"/>
                  </a:cubicBezTo>
                  <a:cubicBezTo>
                    <a:pt x="413543" y="2382"/>
                    <a:pt x="436960" y="9922"/>
                    <a:pt x="457994" y="19050"/>
                  </a:cubicBezTo>
                  <a:cubicBezTo>
                    <a:pt x="479028" y="28178"/>
                    <a:pt x="499269" y="42069"/>
                    <a:pt x="515144" y="59531"/>
                  </a:cubicBezTo>
                  <a:cubicBezTo>
                    <a:pt x="531019" y="76993"/>
                    <a:pt x="542925" y="104378"/>
                    <a:pt x="553244" y="123825"/>
                  </a:cubicBezTo>
                  <a:cubicBezTo>
                    <a:pt x="563563" y="143272"/>
                    <a:pt x="571103" y="153194"/>
                    <a:pt x="577056" y="176213"/>
                  </a:cubicBezTo>
                  <a:cubicBezTo>
                    <a:pt x="583009" y="199232"/>
                    <a:pt x="586581" y="238125"/>
                    <a:pt x="588962" y="261938"/>
                  </a:cubicBezTo>
                  <a:cubicBezTo>
                    <a:pt x="591343" y="285751"/>
                    <a:pt x="587772" y="298848"/>
                    <a:pt x="591344" y="319088"/>
                  </a:cubicBezTo>
                  <a:cubicBezTo>
                    <a:pt x="594916" y="339328"/>
                    <a:pt x="600472" y="362347"/>
                    <a:pt x="610394" y="383381"/>
                  </a:cubicBezTo>
                  <a:cubicBezTo>
                    <a:pt x="620316" y="404415"/>
                    <a:pt x="635000" y="425847"/>
                    <a:pt x="650875" y="445294"/>
                  </a:cubicBezTo>
                  <a:cubicBezTo>
                    <a:pt x="666750" y="464741"/>
                    <a:pt x="685007" y="486966"/>
                    <a:pt x="705644" y="500063"/>
                  </a:cubicBezTo>
                  <a:cubicBezTo>
                    <a:pt x="726281" y="513160"/>
                    <a:pt x="751285" y="521891"/>
                    <a:pt x="774700" y="523875"/>
                  </a:cubicBezTo>
                  <a:cubicBezTo>
                    <a:pt x="798116" y="525859"/>
                    <a:pt x="825896" y="521891"/>
                    <a:pt x="846137" y="511969"/>
                  </a:cubicBezTo>
                  <a:cubicBezTo>
                    <a:pt x="866378" y="502047"/>
                    <a:pt x="879872" y="482997"/>
                    <a:pt x="896144" y="464344"/>
                  </a:cubicBezTo>
                  <a:cubicBezTo>
                    <a:pt x="912416" y="445691"/>
                    <a:pt x="932657" y="420291"/>
                    <a:pt x="943769" y="400050"/>
                  </a:cubicBezTo>
                  <a:cubicBezTo>
                    <a:pt x="954881" y="379809"/>
                    <a:pt x="957660" y="367109"/>
                    <a:pt x="962819" y="342900"/>
                  </a:cubicBezTo>
                  <a:cubicBezTo>
                    <a:pt x="967978" y="318691"/>
                    <a:pt x="972344" y="279003"/>
                    <a:pt x="974725" y="254794"/>
                  </a:cubicBezTo>
                  <a:cubicBezTo>
                    <a:pt x="977106" y="230585"/>
                    <a:pt x="973137" y="218678"/>
                    <a:pt x="977106" y="197644"/>
                  </a:cubicBezTo>
                  <a:cubicBezTo>
                    <a:pt x="981075" y="176610"/>
                    <a:pt x="988615" y="150019"/>
                    <a:pt x="998537" y="128588"/>
                  </a:cubicBezTo>
                  <a:cubicBezTo>
                    <a:pt x="1008459" y="107157"/>
                    <a:pt x="1021159" y="86518"/>
                    <a:pt x="1036637" y="69056"/>
                  </a:cubicBezTo>
                  <a:cubicBezTo>
                    <a:pt x="1052115" y="51594"/>
                    <a:pt x="1076722" y="34132"/>
                    <a:pt x="1091406" y="23813"/>
                  </a:cubicBezTo>
                  <a:cubicBezTo>
                    <a:pt x="1106090" y="13494"/>
                    <a:pt x="1114822" y="11113"/>
                    <a:pt x="1124744" y="7144"/>
                  </a:cubicBezTo>
                  <a:cubicBezTo>
                    <a:pt x="1134666" y="3175"/>
                    <a:pt x="1138237" y="0"/>
                    <a:pt x="1150937" y="0"/>
                  </a:cubicBezTo>
                  <a:cubicBezTo>
                    <a:pt x="1163637" y="0"/>
                    <a:pt x="1182291" y="0"/>
                    <a:pt x="1200944" y="7144"/>
                  </a:cubicBezTo>
                  <a:cubicBezTo>
                    <a:pt x="1219597" y="14288"/>
                    <a:pt x="1246584" y="29766"/>
                    <a:pt x="1262856" y="42863"/>
                  </a:cubicBezTo>
                  <a:cubicBezTo>
                    <a:pt x="1279128" y="55960"/>
                    <a:pt x="1288256" y="72628"/>
                    <a:pt x="1298575" y="85725"/>
                  </a:cubicBezTo>
                  <a:cubicBezTo>
                    <a:pt x="1308894" y="98822"/>
                    <a:pt x="1316832" y="105569"/>
                    <a:pt x="1324769" y="121444"/>
                  </a:cubicBezTo>
                  <a:cubicBezTo>
                    <a:pt x="1332706" y="137319"/>
                    <a:pt x="1341835" y="164703"/>
                    <a:pt x="1346200" y="180975"/>
                  </a:cubicBezTo>
                  <a:cubicBezTo>
                    <a:pt x="1350565" y="197247"/>
                    <a:pt x="1349771" y="204391"/>
                    <a:pt x="1350962" y="219075"/>
                  </a:cubicBezTo>
                  <a:cubicBezTo>
                    <a:pt x="1352153" y="233759"/>
                    <a:pt x="1352153" y="251619"/>
                    <a:pt x="1353344" y="269081"/>
                  </a:cubicBezTo>
                  <a:cubicBezTo>
                    <a:pt x="1354535" y="286544"/>
                    <a:pt x="1353344" y="303213"/>
                    <a:pt x="1358106" y="323850"/>
                  </a:cubicBezTo>
                  <a:cubicBezTo>
                    <a:pt x="1362868" y="344487"/>
                    <a:pt x="1372791" y="372665"/>
                    <a:pt x="1381919" y="392906"/>
                  </a:cubicBezTo>
                  <a:cubicBezTo>
                    <a:pt x="1391047" y="413147"/>
                    <a:pt x="1397397" y="426641"/>
                    <a:pt x="1412875" y="445294"/>
                  </a:cubicBezTo>
                  <a:cubicBezTo>
                    <a:pt x="1428353" y="463947"/>
                    <a:pt x="1455737" y="492125"/>
                    <a:pt x="1474787" y="504825"/>
                  </a:cubicBezTo>
                  <a:cubicBezTo>
                    <a:pt x="1493837" y="517525"/>
                    <a:pt x="1515269" y="518319"/>
                    <a:pt x="1527175" y="521494"/>
                  </a:cubicBezTo>
                  <a:cubicBezTo>
                    <a:pt x="1539081" y="524669"/>
                    <a:pt x="1542653" y="517922"/>
                    <a:pt x="1546225" y="523875"/>
                  </a:cubicBezTo>
                  <a:cubicBezTo>
                    <a:pt x="1549797" y="529828"/>
                    <a:pt x="1548209" y="539751"/>
                    <a:pt x="1548606" y="557213"/>
                  </a:cubicBezTo>
                  <a:cubicBezTo>
                    <a:pt x="1549003" y="574675"/>
                    <a:pt x="1549400" y="615553"/>
                    <a:pt x="1548606" y="628650"/>
                  </a:cubicBezTo>
                  <a:cubicBezTo>
                    <a:pt x="1547812" y="641747"/>
                    <a:pt x="1547416" y="634207"/>
                    <a:pt x="1543844" y="635794"/>
                  </a:cubicBezTo>
                  <a:cubicBezTo>
                    <a:pt x="1540272" y="637382"/>
                    <a:pt x="1527175" y="638175"/>
                    <a:pt x="1527175" y="638175"/>
                  </a:cubicBezTo>
                  <a:lnTo>
                    <a:pt x="781844" y="638175"/>
                  </a:lnTo>
                  <a:lnTo>
                    <a:pt x="543719" y="638175"/>
                  </a:lnTo>
                  <a:lnTo>
                    <a:pt x="229394" y="638175"/>
                  </a:lnTo>
                  <a:lnTo>
                    <a:pt x="65087" y="638175"/>
                  </a:lnTo>
                  <a:cubicBezTo>
                    <a:pt x="29368" y="636984"/>
                    <a:pt x="24606" y="649684"/>
                    <a:pt x="15081" y="631031"/>
                  </a:cubicBezTo>
                  <a:cubicBezTo>
                    <a:pt x="5556" y="612378"/>
                    <a:pt x="0" y="546100"/>
                    <a:pt x="10319" y="5262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316" name="Forme libre 315"/>
            <p:cNvSpPr/>
            <p:nvPr/>
          </p:nvSpPr>
          <p:spPr>
            <a:xfrm flipV="1">
              <a:off x="1000101" y="4938906"/>
              <a:ext cx="1379249" cy="499884"/>
            </a:xfrm>
            <a:custGeom>
              <a:avLst/>
              <a:gdLst>
                <a:gd name="connsiteX0" fmla="*/ 10319 w 1549797"/>
                <a:gd name="connsiteY0" fmla="*/ 526256 h 649684"/>
                <a:gd name="connsiteX1" fmla="*/ 76994 w 1549797"/>
                <a:gd name="connsiteY1" fmla="*/ 511969 h 649684"/>
                <a:gd name="connsiteX2" fmla="*/ 138906 w 1549797"/>
                <a:gd name="connsiteY2" fmla="*/ 454819 h 649684"/>
                <a:gd name="connsiteX3" fmla="*/ 186531 w 1549797"/>
                <a:gd name="connsiteY3" fmla="*/ 383381 h 649684"/>
                <a:gd name="connsiteX4" fmla="*/ 207962 w 1549797"/>
                <a:gd name="connsiteY4" fmla="*/ 261938 h 649684"/>
                <a:gd name="connsiteX5" fmla="*/ 217487 w 1549797"/>
                <a:gd name="connsiteY5" fmla="*/ 178594 h 649684"/>
                <a:gd name="connsiteX6" fmla="*/ 246062 w 1549797"/>
                <a:gd name="connsiteY6" fmla="*/ 104775 h 649684"/>
                <a:gd name="connsiteX7" fmla="*/ 310356 w 1549797"/>
                <a:gd name="connsiteY7" fmla="*/ 33338 h 649684"/>
                <a:gd name="connsiteX8" fmla="*/ 388937 w 1549797"/>
                <a:gd name="connsiteY8" fmla="*/ 4763 h 649684"/>
                <a:gd name="connsiteX9" fmla="*/ 457994 w 1549797"/>
                <a:gd name="connsiteY9" fmla="*/ 19050 h 649684"/>
                <a:gd name="connsiteX10" fmla="*/ 515144 w 1549797"/>
                <a:gd name="connsiteY10" fmla="*/ 59531 h 649684"/>
                <a:gd name="connsiteX11" fmla="*/ 553244 w 1549797"/>
                <a:gd name="connsiteY11" fmla="*/ 123825 h 649684"/>
                <a:gd name="connsiteX12" fmla="*/ 577056 w 1549797"/>
                <a:gd name="connsiteY12" fmla="*/ 176213 h 649684"/>
                <a:gd name="connsiteX13" fmla="*/ 588962 w 1549797"/>
                <a:gd name="connsiteY13" fmla="*/ 261938 h 649684"/>
                <a:gd name="connsiteX14" fmla="*/ 591344 w 1549797"/>
                <a:gd name="connsiteY14" fmla="*/ 319088 h 649684"/>
                <a:gd name="connsiteX15" fmla="*/ 610394 w 1549797"/>
                <a:gd name="connsiteY15" fmla="*/ 383381 h 649684"/>
                <a:gd name="connsiteX16" fmla="*/ 650875 w 1549797"/>
                <a:gd name="connsiteY16" fmla="*/ 445294 h 649684"/>
                <a:gd name="connsiteX17" fmla="*/ 705644 w 1549797"/>
                <a:gd name="connsiteY17" fmla="*/ 500063 h 649684"/>
                <a:gd name="connsiteX18" fmla="*/ 774700 w 1549797"/>
                <a:gd name="connsiteY18" fmla="*/ 523875 h 649684"/>
                <a:gd name="connsiteX19" fmla="*/ 846137 w 1549797"/>
                <a:gd name="connsiteY19" fmla="*/ 511969 h 649684"/>
                <a:gd name="connsiteX20" fmla="*/ 896144 w 1549797"/>
                <a:gd name="connsiteY20" fmla="*/ 464344 h 649684"/>
                <a:gd name="connsiteX21" fmla="*/ 943769 w 1549797"/>
                <a:gd name="connsiteY21" fmla="*/ 400050 h 649684"/>
                <a:gd name="connsiteX22" fmla="*/ 962819 w 1549797"/>
                <a:gd name="connsiteY22" fmla="*/ 342900 h 649684"/>
                <a:gd name="connsiteX23" fmla="*/ 974725 w 1549797"/>
                <a:gd name="connsiteY23" fmla="*/ 254794 h 649684"/>
                <a:gd name="connsiteX24" fmla="*/ 977106 w 1549797"/>
                <a:gd name="connsiteY24" fmla="*/ 197644 h 649684"/>
                <a:gd name="connsiteX25" fmla="*/ 998537 w 1549797"/>
                <a:gd name="connsiteY25" fmla="*/ 128588 h 649684"/>
                <a:gd name="connsiteX26" fmla="*/ 1036637 w 1549797"/>
                <a:gd name="connsiteY26" fmla="*/ 69056 h 649684"/>
                <a:gd name="connsiteX27" fmla="*/ 1091406 w 1549797"/>
                <a:gd name="connsiteY27" fmla="*/ 23813 h 649684"/>
                <a:gd name="connsiteX28" fmla="*/ 1124744 w 1549797"/>
                <a:gd name="connsiteY28" fmla="*/ 7144 h 649684"/>
                <a:gd name="connsiteX29" fmla="*/ 1150937 w 1549797"/>
                <a:gd name="connsiteY29" fmla="*/ 0 h 649684"/>
                <a:gd name="connsiteX30" fmla="*/ 1200944 w 1549797"/>
                <a:gd name="connsiteY30" fmla="*/ 7144 h 649684"/>
                <a:gd name="connsiteX31" fmla="*/ 1262856 w 1549797"/>
                <a:gd name="connsiteY31" fmla="*/ 42863 h 649684"/>
                <a:gd name="connsiteX32" fmla="*/ 1298575 w 1549797"/>
                <a:gd name="connsiteY32" fmla="*/ 85725 h 649684"/>
                <a:gd name="connsiteX33" fmla="*/ 1324769 w 1549797"/>
                <a:gd name="connsiteY33" fmla="*/ 121444 h 649684"/>
                <a:gd name="connsiteX34" fmla="*/ 1346200 w 1549797"/>
                <a:gd name="connsiteY34" fmla="*/ 180975 h 649684"/>
                <a:gd name="connsiteX35" fmla="*/ 1350962 w 1549797"/>
                <a:gd name="connsiteY35" fmla="*/ 219075 h 649684"/>
                <a:gd name="connsiteX36" fmla="*/ 1353344 w 1549797"/>
                <a:gd name="connsiteY36" fmla="*/ 269081 h 649684"/>
                <a:gd name="connsiteX37" fmla="*/ 1358106 w 1549797"/>
                <a:gd name="connsiteY37" fmla="*/ 323850 h 649684"/>
                <a:gd name="connsiteX38" fmla="*/ 1381919 w 1549797"/>
                <a:gd name="connsiteY38" fmla="*/ 392906 h 649684"/>
                <a:gd name="connsiteX39" fmla="*/ 1412875 w 1549797"/>
                <a:gd name="connsiteY39" fmla="*/ 445294 h 649684"/>
                <a:gd name="connsiteX40" fmla="*/ 1474787 w 1549797"/>
                <a:gd name="connsiteY40" fmla="*/ 504825 h 649684"/>
                <a:gd name="connsiteX41" fmla="*/ 1527175 w 1549797"/>
                <a:gd name="connsiteY41" fmla="*/ 521494 h 649684"/>
                <a:gd name="connsiteX42" fmla="*/ 1546225 w 1549797"/>
                <a:gd name="connsiteY42" fmla="*/ 523875 h 649684"/>
                <a:gd name="connsiteX43" fmla="*/ 1548606 w 1549797"/>
                <a:gd name="connsiteY43" fmla="*/ 557213 h 649684"/>
                <a:gd name="connsiteX44" fmla="*/ 1548606 w 1549797"/>
                <a:gd name="connsiteY44" fmla="*/ 628650 h 649684"/>
                <a:gd name="connsiteX45" fmla="*/ 1543844 w 1549797"/>
                <a:gd name="connsiteY45" fmla="*/ 635794 h 649684"/>
                <a:gd name="connsiteX46" fmla="*/ 1527175 w 1549797"/>
                <a:gd name="connsiteY46" fmla="*/ 638175 h 649684"/>
                <a:gd name="connsiteX47" fmla="*/ 781844 w 1549797"/>
                <a:gd name="connsiteY47" fmla="*/ 638175 h 649684"/>
                <a:gd name="connsiteX48" fmla="*/ 543719 w 1549797"/>
                <a:gd name="connsiteY48" fmla="*/ 638175 h 649684"/>
                <a:gd name="connsiteX49" fmla="*/ 229394 w 1549797"/>
                <a:gd name="connsiteY49" fmla="*/ 638175 h 649684"/>
                <a:gd name="connsiteX50" fmla="*/ 65087 w 1549797"/>
                <a:gd name="connsiteY50" fmla="*/ 638175 h 649684"/>
                <a:gd name="connsiteX51" fmla="*/ 15081 w 1549797"/>
                <a:gd name="connsiteY51" fmla="*/ 631031 h 649684"/>
                <a:gd name="connsiteX52" fmla="*/ 10319 w 1549797"/>
                <a:gd name="connsiteY52" fmla="*/ 526256 h 64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797" h="649684">
                  <a:moveTo>
                    <a:pt x="10319" y="526256"/>
                  </a:moveTo>
                  <a:cubicBezTo>
                    <a:pt x="20638" y="506412"/>
                    <a:pt x="55563" y="523875"/>
                    <a:pt x="76994" y="511969"/>
                  </a:cubicBezTo>
                  <a:cubicBezTo>
                    <a:pt x="98425" y="500063"/>
                    <a:pt x="120650" y="476250"/>
                    <a:pt x="138906" y="454819"/>
                  </a:cubicBezTo>
                  <a:cubicBezTo>
                    <a:pt x="157162" y="433388"/>
                    <a:pt x="175022" y="415528"/>
                    <a:pt x="186531" y="383381"/>
                  </a:cubicBezTo>
                  <a:cubicBezTo>
                    <a:pt x="198040" y="351234"/>
                    <a:pt x="202803" y="296069"/>
                    <a:pt x="207962" y="261938"/>
                  </a:cubicBezTo>
                  <a:cubicBezTo>
                    <a:pt x="213121" y="227807"/>
                    <a:pt x="211137" y="204788"/>
                    <a:pt x="217487" y="178594"/>
                  </a:cubicBezTo>
                  <a:cubicBezTo>
                    <a:pt x="223837" y="152400"/>
                    <a:pt x="230584" y="128984"/>
                    <a:pt x="246062" y="104775"/>
                  </a:cubicBezTo>
                  <a:cubicBezTo>
                    <a:pt x="261540" y="80566"/>
                    <a:pt x="286543" y="50007"/>
                    <a:pt x="310356" y="33338"/>
                  </a:cubicBezTo>
                  <a:cubicBezTo>
                    <a:pt x="334169" y="16669"/>
                    <a:pt x="364331" y="7144"/>
                    <a:pt x="388937" y="4763"/>
                  </a:cubicBezTo>
                  <a:cubicBezTo>
                    <a:pt x="413543" y="2382"/>
                    <a:pt x="436960" y="9922"/>
                    <a:pt x="457994" y="19050"/>
                  </a:cubicBezTo>
                  <a:cubicBezTo>
                    <a:pt x="479028" y="28178"/>
                    <a:pt x="499269" y="42069"/>
                    <a:pt x="515144" y="59531"/>
                  </a:cubicBezTo>
                  <a:cubicBezTo>
                    <a:pt x="531019" y="76993"/>
                    <a:pt x="542925" y="104378"/>
                    <a:pt x="553244" y="123825"/>
                  </a:cubicBezTo>
                  <a:cubicBezTo>
                    <a:pt x="563563" y="143272"/>
                    <a:pt x="571103" y="153194"/>
                    <a:pt x="577056" y="176213"/>
                  </a:cubicBezTo>
                  <a:cubicBezTo>
                    <a:pt x="583009" y="199232"/>
                    <a:pt x="586581" y="238125"/>
                    <a:pt x="588962" y="261938"/>
                  </a:cubicBezTo>
                  <a:cubicBezTo>
                    <a:pt x="591343" y="285751"/>
                    <a:pt x="587772" y="298848"/>
                    <a:pt x="591344" y="319088"/>
                  </a:cubicBezTo>
                  <a:cubicBezTo>
                    <a:pt x="594916" y="339328"/>
                    <a:pt x="600472" y="362347"/>
                    <a:pt x="610394" y="383381"/>
                  </a:cubicBezTo>
                  <a:cubicBezTo>
                    <a:pt x="620316" y="404415"/>
                    <a:pt x="635000" y="425847"/>
                    <a:pt x="650875" y="445294"/>
                  </a:cubicBezTo>
                  <a:cubicBezTo>
                    <a:pt x="666750" y="464741"/>
                    <a:pt x="685007" y="486966"/>
                    <a:pt x="705644" y="500063"/>
                  </a:cubicBezTo>
                  <a:cubicBezTo>
                    <a:pt x="726281" y="513160"/>
                    <a:pt x="751285" y="521891"/>
                    <a:pt x="774700" y="523875"/>
                  </a:cubicBezTo>
                  <a:cubicBezTo>
                    <a:pt x="798116" y="525859"/>
                    <a:pt x="825896" y="521891"/>
                    <a:pt x="846137" y="511969"/>
                  </a:cubicBezTo>
                  <a:cubicBezTo>
                    <a:pt x="866378" y="502047"/>
                    <a:pt x="879872" y="482997"/>
                    <a:pt x="896144" y="464344"/>
                  </a:cubicBezTo>
                  <a:cubicBezTo>
                    <a:pt x="912416" y="445691"/>
                    <a:pt x="932657" y="420291"/>
                    <a:pt x="943769" y="400050"/>
                  </a:cubicBezTo>
                  <a:cubicBezTo>
                    <a:pt x="954881" y="379809"/>
                    <a:pt x="957660" y="367109"/>
                    <a:pt x="962819" y="342900"/>
                  </a:cubicBezTo>
                  <a:cubicBezTo>
                    <a:pt x="967978" y="318691"/>
                    <a:pt x="972344" y="279003"/>
                    <a:pt x="974725" y="254794"/>
                  </a:cubicBezTo>
                  <a:cubicBezTo>
                    <a:pt x="977106" y="230585"/>
                    <a:pt x="973137" y="218678"/>
                    <a:pt x="977106" y="197644"/>
                  </a:cubicBezTo>
                  <a:cubicBezTo>
                    <a:pt x="981075" y="176610"/>
                    <a:pt x="988615" y="150019"/>
                    <a:pt x="998537" y="128588"/>
                  </a:cubicBezTo>
                  <a:cubicBezTo>
                    <a:pt x="1008459" y="107157"/>
                    <a:pt x="1021159" y="86518"/>
                    <a:pt x="1036637" y="69056"/>
                  </a:cubicBezTo>
                  <a:cubicBezTo>
                    <a:pt x="1052115" y="51594"/>
                    <a:pt x="1076722" y="34132"/>
                    <a:pt x="1091406" y="23813"/>
                  </a:cubicBezTo>
                  <a:cubicBezTo>
                    <a:pt x="1106090" y="13494"/>
                    <a:pt x="1114822" y="11113"/>
                    <a:pt x="1124744" y="7144"/>
                  </a:cubicBezTo>
                  <a:cubicBezTo>
                    <a:pt x="1134666" y="3175"/>
                    <a:pt x="1138237" y="0"/>
                    <a:pt x="1150937" y="0"/>
                  </a:cubicBezTo>
                  <a:cubicBezTo>
                    <a:pt x="1163637" y="0"/>
                    <a:pt x="1182291" y="0"/>
                    <a:pt x="1200944" y="7144"/>
                  </a:cubicBezTo>
                  <a:cubicBezTo>
                    <a:pt x="1219597" y="14288"/>
                    <a:pt x="1246584" y="29766"/>
                    <a:pt x="1262856" y="42863"/>
                  </a:cubicBezTo>
                  <a:cubicBezTo>
                    <a:pt x="1279128" y="55960"/>
                    <a:pt x="1288256" y="72628"/>
                    <a:pt x="1298575" y="85725"/>
                  </a:cubicBezTo>
                  <a:cubicBezTo>
                    <a:pt x="1308894" y="98822"/>
                    <a:pt x="1316832" y="105569"/>
                    <a:pt x="1324769" y="121444"/>
                  </a:cubicBezTo>
                  <a:cubicBezTo>
                    <a:pt x="1332706" y="137319"/>
                    <a:pt x="1341835" y="164703"/>
                    <a:pt x="1346200" y="180975"/>
                  </a:cubicBezTo>
                  <a:cubicBezTo>
                    <a:pt x="1350565" y="197247"/>
                    <a:pt x="1349771" y="204391"/>
                    <a:pt x="1350962" y="219075"/>
                  </a:cubicBezTo>
                  <a:cubicBezTo>
                    <a:pt x="1352153" y="233759"/>
                    <a:pt x="1352153" y="251619"/>
                    <a:pt x="1353344" y="269081"/>
                  </a:cubicBezTo>
                  <a:cubicBezTo>
                    <a:pt x="1354535" y="286544"/>
                    <a:pt x="1353344" y="303213"/>
                    <a:pt x="1358106" y="323850"/>
                  </a:cubicBezTo>
                  <a:cubicBezTo>
                    <a:pt x="1362868" y="344487"/>
                    <a:pt x="1372791" y="372665"/>
                    <a:pt x="1381919" y="392906"/>
                  </a:cubicBezTo>
                  <a:cubicBezTo>
                    <a:pt x="1391047" y="413147"/>
                    <a:pt x="1397397" y="426641"/>
                    <a:pt x="1412875" y="445294"/>
                  </a:cubicBezTo>
                  <a:cubicBezTo>
                    <a:pt x="1428353" y="463947"/>
                    <a:pt x="1455737" y="492125"/>
                    <a:pt x="1474787" y="504825"/>
                  </a:cubicBezTo>
                  <a:cubicBezTo>
                    <a:pt x="1493837" y="517525"/>
                    <a:pt x="1515269" y="518319"/>
                    <a:pt x="1527175" y="521494"/>
                  </a:cubicBezTo>
                  <a:cubicBezTo>
                    <a:pt x="1539081" y="524669"/>
                    <a:pt x="1542653" y="517922"/>
                    <a:pt x="1546225" y="523875"/>
                  </a:cubicBezTo>
                  <a:cubicBezTo>
                    <a:pt x="1549797" y="529828"/>
                    <a:pt x="1548209" y="539751"/>
                    <a:pt x="1548606" y="557213"/>
                  </a:cubicBezTo>
                  <a:cubicBezTo>
                    <a:pt x="1549003" y="574675"/>
                    <a:pt x="1549400" y="615553"/>
                    <a:pt x="1548606" y="628650"/>
                  </a:cubicBezTo>
                  <a:cubicBezTo>
                    <a:pt x="1547812" y="641747"/>
                    <a:pt x="1547416" y="634207"/>
                    <a:pt x="1543844" y="635794"/>
                  </a:cubicBezTo>
                  <a:cubicBezTo>
                    <a:pt x="1540272" y="637382"/>
                    <a:pt x="1527175" y="638175"/>
                    <a:pt x="1527175" y="638175"/>
                  </a:cubicBezTo>
                  <a:lnTo>
                    <a:pt x="781844" y="638175"/>
                  </a:lnTo>
                  <a:lnTo>
                    <a:pt x="543719" y="638175"/>
                  </a:lnTo>
                  <a:lnTo>
                    <a:pt x="229394" y="638175"/>
                  </a:lnTo>
                  <a:lnTo>
                    <a:pt x="65087" y="638175"/>
                  </a:lnTo>
                  <a:cubicBezTo>
                    <a:pt x="29368" y="636984"/>
                    <a:pt x="24606" y="649684"/>
                    <a:pt x="15081" y="631031"/>
                  </a:cubicBezTo>
                  <a:cubicBezTo>
                    <a:pt x="5556" y="612378"/>
                    <a:pt x="0" y="546100"/>
                    <a:pt x="10319" y="5262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1000100" y="4125163"/>
              <a:ext cx="1394446" cy="90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sp>
        <p:nvSpPr>
          <p:cNvPr id="304" name="Rectangle à coins arrondis 303"/>
          <p:cNvSpPr/>
          <p:nvPr/>
        </p:nvSpPr>
        <p:spPr>
          <a:xfrm>
            <a:off x="3463689" y="5707032"/>
            <a:ext cx="26440" cy="4699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5" name="Rectangle à coins arrondis 304"/>
          <p:cNvSpPr/>
          <p:nvPr/>
        </p:nvSpPr>
        <p:spPr>
          <a:xfrm>
            <a:off x="3477854" y="5685114"/>
            <a:ext cx="42493" cy="9155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7" name="Ellipse 306"/>
          <p:cNvSpPr/>
          <p:nvPr/>
        </p:nvSpPr>
        <p:spPr>
          <a:xfrm>
            <a:off x="3492018" y="5675959"/>
            <a:ext cx="28329" cy="183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8" name="Ellipse 307"/>
          <p:cNvSpPr/>
          <p:nvPr/>
        </p:nvSpPr>
        <p:spPr>
          <a:xfrm>
            <a:off x="3492018" y="5766315"/>
            <a:ext cx="28329" cy="183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9" name="Rectangle à coins arrondis 308"/>
          <p:cNvSpPr/>
          <p:nvPr/>
        </p:nvSpPr>
        <p:spPr>
          <a:xfrm>
            <a:off x="3477853" y="5657649"/>
            <a:ext cx="12276" cy="262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10" name="Rectangle à coins arrondis 309"/>
          <p:cNvSpPr/>
          <p:nvPr/>
        </p:nvSpPr>
        <p:spPr>
          <a:xfrm>
            <a:off x="3073628" y="5703064"/>
            <a:ext cx="65139" cy="54931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6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75000"/>
                </a:schemeClr>
              </a:gs>
            </a:gsLst>
            <a:lin ang="540000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11" name="Rectangle à coins arrondis 310"/>
          <p:cNvSpPr/>
          <p:nvPr/>
        </p:nvSpPr>
        <p:spPr>
          <a:xfrm>
            <a:off x="3087726" y="5776666"/>
            <a:ext cx="36943" cy="73241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12" name="Rectangle à coins arrondis 311"/>
          <p:cNvSpPr/>
          <p:nvPr/>
        </p:nvSpPr>
        <p:spPr>
          <a:xfrm>
            <a:off x="3077868" y="5767511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13" name="Rectangle à coins arrondis 312"/>
          <p:cNvSpPr/>
          <p:nvPr/>
        </p:nvSpPr>
        <p:spPr>
          <a:xfrm>
            <a:off x="3070786" y="5849907"/>
            <a:ext cx="70822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14" name="Rectangle à coins arrondis 313"/>
          <p:cNvSpPr/>
          <p:nvPr/>
        </p:nvSpPr>
        <p:spPr>
          <a:xfrm>
            <a:off x="3077868" y="5758356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50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50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3" name="Rectangle à coins arrondis 292"/>
          <p:cNvSpPr/>
          <p:nvPr/>
        </p:nvSpPr>
        <p:spPr>
          <a:xfrm>
            <a:off x="3939477" y="5707032"/>
            <a:ext cx="26440" cy="4699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4" name="Rectangle à coins arrondis 293"/>
          <p:cNvSpPr/>
          <p:nvPr/>
        </p:nvSpPr>
        <p:spPr>
          <a:xfrm>
            <a:off x="3953642" y="5685114"/>
            <a:ext cx="42493" cy="9155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6" name="Ellipse 295"/>
          <p:cNvSpPr/>
          <p:nvPr/>
        </p:nvSpPr>
        <p:spPr>
          <a:xfrm>
            <a:off x="3967807" y="5675959"/>
            <a:ext cx="28329" cy="183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7" name="Ellipse 296"/>
          <p:cNvSpPr/>
          <p:nvPr/>
        </p:nvSpPr>
        <p:spPr>
          <a:xfrm>
            <a:off x="3967807" y="5766315"/>
            <a:ext cx="28329" cy="183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8" name="Rectangle à coins arrondis 297"/>
          <p:cNvSpPr/>
          <p:nvPr/>
        </p:nvSpPr>
        <p:spPr>
          <a:xfrm>
            <a:off x="3953642" y="5657649"/>
            <a:ext cx="12276" cy="262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9" name="Rectangle à coins arrondis 298"/>
          <p:cNvSpPr/>
          <p:nvPr/>
        </p:nvSpPr>
        <p:spPr>
          <a:xfrm>
            <a:off x="3549416" y="5703064"/>
            <a:ext cx="65139" cy="54931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6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75000"/>
                </a:schemeClr>
              </a:gs>
            </a:gsLst>
            <a:lin ang="540000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0" name="Rectangle à coins arrondis 299"/>
          <p:cNvSpPr/>
          <p:nvPr/>
        </p:nvSpPr>
        <p:spPr>
          <a:xfrm>
            <a:off x="3563514" y="5776666"/>
            <a:ext cx="36943" cy="73241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1" name="Rectangle à coins arrondis 300"/>
          <p:cNvSpPr/>
          <p:nvPr/>
        </p:nvSpPr>
        <p:spPr>
          <a:xfrm>
            <a:off x="3553657" y="5767511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2" name="Rectangle à coins arrondis 301"/>
          <p:cNvSpPr/>
          <p:nvPr/>
        </p:nvSpPr>
        <p:spPr>
          <a:xfrm>
            <a:off x="3546575" y="5849907"/>
            <a:ext cx="70822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3" name="Rectangle à coins arrondis 302"/>
          <p:cNvSpPr/>
          <p:nvPr/>
        </p:nvSpPr>
        <p:spPr>
          <a:xfrm>
            <a:off x="3553657" y="5758356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50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50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2" name="Rectangle à coins arrondis 281"/>
          <p:cNvSpPr/>
          <p:nvPr/>
        </p:nvSpPr>
        <p:spPr>
          <a:xfrm>
            <a:off x="4415265" y="5707032"/>
            <a:ext cx="26440" cy="4699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3" name="Rectangle à coins arrondis 282"/>
          <p:cNvSpPr/>
          <p:nvPr/>
        </p:nvSpPr>
        <p:spPr>
          <a:xfrm>
            <a:off x="4429430" y="5685114"/>
            <a:ext cx="42493" cy="9155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5" name="Ellipse 284"/>
          <p:cNvSpPr/>
          <p:nvPr/>
        </p:nvSpPr>
        <p:spPr>
          <a:xfrm>
            <a:off x="4443595" y="5675959"/>
            <a:ext cx="28329" cy="183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6" name="Ellipse 285"/>
          <p:cNvSpPr/>
          <p:nvPr/>
        </p:nvSpPr>
        <p:spPr>
          <a:xfrm>
            <a:off x="4443595" y="5766315"/>
            <a:ext cx="28329" cy="183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7" name="Rectangle à coins arrondis 286"/>
          <p:cNvSpPr/>
          <p:nvPr/>
        </p:nvSpPr>
        <p:spPr>
          <a:xfrm>
            <a:off x="4429430" y="5657649"/>
            <a:ext cx="12276" cy="262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8" name="Rectangle à coins arrondis 287"/>
          <p:cNvSpPr/>
          <p:nvPr/>
        </p:nvSpPr>
        <p:spPr>
          <a:xfrm>
            <a:off x="4025204" y="5703064"/>
            <a:ext cx="65139" cy="54931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6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75000"/>
                </a:schemeClr>
              </a:gs>
            </a:gsLst>
            <a:lin ang="540000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9" name="Rectangle à coins arrondis 288"/>
          <p:cNvSpPr/>
          <p:nvPr/>
        </p:nvSpPr>
        <p:spPr>
          <a:xfrm>
            <a:off x="4039302" y="5776666"/>
            <a:ext cx="36943" cy="73241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0" name="Rectangle à coins arrondis 289"/>
          <p:cNvSpPr/>
          <p:nvPr/>
        </p:nvSpPr>
        <p:spPr>
          <a:xfrm>
            <a:off x="4029444" y="5767511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1" name="Rectangle à coins arrondis 290"/>
          <p:cNvSpPr/>
          <p:nvPr/>
        </p:nvSpPr>
        <p:spPr>
          <a:xfrm>
            <a:off x="4022362" y="5849907"/>
            <a:ext cx="70822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2" name="Rectangle à coins arrondis 291"/>
          <p:cNvSpPr/>
          <p:nvPr/>
        </p:nvSpPr>
        <p:spPr>
          <a:xfrm>
            <a:off x="4029444" y="5758356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50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50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71" name="Rectangle à coins arrondis 270"/>
          <p:cNvSpPr/>
          <p:nvPr/>
        </p:nvSpPr>
        <p:spPr>
          <a:xfrm>
            <a:off x="4891053" y="5707032"/>
            <a:ext cx="26440" cy="4699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72" name="Rectangle à coins arrondis 271"/>
          <p:cNvSpPr/>
          <p:nvPr/>
        </p:nvSpPr>
        <p:spPr>
          <a:xfrm>
            <a:off x="4905218" y="5685114"/>
            <a:ext cx="42493" cy="9155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74" name="Ellipse 273"/>
          <p:cNvSpPr/>
          <p:nvPr/>
        </p:nvSpPr>
        <p:spPr>
          <a:xfrm>
            <a:off x="4919383" y="5675959"/>
            <a:ext cx="28329" cy="183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75" name="Ellipse 274"/>
          <p:cNvSpPr/>
          <p:nvPr/>
        </p:nvSpPr>
        <p:spPr>
          <a:xfrm>
            <a:off x="4919383" y="5766315"/>
            <a:ext cx="28329" cy="183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76" name="Rectangle à coins arrondis 275"/>
          <p:cNvSpPr/>
          <p:nvPr/>
        </p:nvSpPr>
        <p:spPr>
          <a:xfrm>
            <a:off x="4905218" y="5657649"/>
            <a:ext cx="12276" cy="262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77" name="Rectangle à coins arrondis 276"/>
          <p:cNvSpPr/>
          <p:nvPr/>
        </p:nvSpPr>
        <p:spPr>
          <a:xfrm>
            <a:off x="4500992" y="5703064"/>
            <a:ext cx="65139" cy="54931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6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75000"/>
                </a:schemeClr>
              </a:gs>
            </a:gsLst>
            <a:lin ang="540000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78" name="Rectangle à coins arrondis 277"/>
          <p:cNvSpPr/>
          <p:nvPr/>
        </p:nvSpPr>
        <p:spPr>
          <a:xfrm>
            <a:off x="4515090" y="5776666"/>
            <a:ext cx="36943" cy="73241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79" name="Rectangle à coins arrondis 278"/>
          <p:cNvSpPr/>
          <p:nvPr/>
        </p:nvSpPr>
        <p:spPr>
          <a:xfrm>
            <a:off x="4505233" y="5767511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0" name="Rectangle à coins arrondis 279"/>
          <p:cNvSpPr/>
          <p:nvPr/>
        </p:nvSpPr>
        <p:spPr>
          <a:xfrm>
            <a:off x="4498151" y="5849907"/>
            <a:ext cx="70822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81" name="Rectangle à coins arrondis 280"/>
          <p:cNvSpPr/>
          <p:nvPr/>
        </p:nvSpPr>
        <p:spPr>
          <a:xfrm>
            <a:off x="4505233" y="5758356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50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50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grpSp>
        <p:nvGrpSpPr>
          <p:cNvPr id="5" name="Groupe 716"/>
          <p:cNvGrpSpPr/>
          <p:nvPr/>
        </p:nvGrpSpPr>
        <p:grpSpPr>
          <a:xfrm>
            <a:off x="4000158" y="5720591"/>
            <a:ext cx="22478" cy="25123"/>
            <a:chOff x="1000100" y="3700463"/>
            <a:chExt cx="1394446" cy="1738327"/>
          </a:xfrm>
        </p:grpSpPr>
        <p:sp>
          <p:nvSpPr>
            <p:cNvPr id="268" name="Forme libre 267"/>
            <p:cNvSpPr/>
            <p:nvPr/>
          </p:nvSpPr>
          <p:spPr>
            <a:xfrm>
              <a:off x="1000101" y="3700463"/>
              <a:ext cx="1379249" cy="499884"/>
            </a:xfrm>
            <a:custGeom>
              <a:avLst/>
              <a:gdLst>
                <a:gd name="connsiteX0" fmla="*/ 10319 w 1549797"/>
                <a:gd name="connsiteY0" fmla="*/ 526256 h 649684"/>
                <a:gd name="connsiteX1" fmla="*/ 76994 w 1549797"/>
                <a:gd name="connsiteY1" fmla="*/ 511969 h 649684"/>
                <a:gd name="connsiteX2" fmla="*/ 138906 w 1549797"/>
                <a:gd name="connsiteY2" fmla="*/ 454819 h 649684"/>
                <a:gd name="connsiteX3" fmla="*/ 186531 w 1549797"/>
                <a:gd name="connsiteY3" fmla="*/ 383381 h 649684"/>
                <a:gd name="connsiteX4" fmla="*/ 207962 w 1549797"/>
                <a:gd name="connsiteY4" fmla="*/ 261938 h 649684"/>
                <a:gd name="connsiteX5" fmla="*/ 217487 w 1549797"/>
                <a:gd name="connsiteY5" fmla="*/ 178594 h 649684"/>
                <a:gd name="connsiteX6" fmla="*/ 246062 w 1549797"/>
                <a:gd name="connsiteY6" fmla="*/ 104775 h 649684"/>
                <a:gd name="connsiteX7" fmla="*/ 310356 w 1549797"/>
                <a:gd name="connsiteY7" fmla="*/ 33338 h 649684"/>
                <a:gd name="connsiteX8" fmla="*/ 388937 w 1549797"/>
                <a:gd name="connsiteY8" fmla="*/ 4763 h 649684"/>
                <a:gd name="connsiteX9" fmla="*/ 457994 w 1549797"/>
                <a:gd name="connsiteY9" fmla="*/ 19050 h 649684"/>
                <a:gd name="connsiteX10" fmla="*/ 515144 w 1549797"/>
                <a:gd name="connsiteY10" fmla="*/ 59531 h 649684"/>
                <a:gd name="connsiteX11" fmla="*/ 553244 w 1549797"/>
                <a:gd name="connsiteY11" fmla="*/ 123825 h 649684"/>
                <a:gd name="connsiteX12" fmla="*/ 577056 w 1549797"/>
                <a:gd name="connsiteY12" fmla="*/ 176213 h 649684"/>
                <a:gd name="connsiteX13" fmla="*/ 588962 w 1549797"/>
                <a:gd name="connsiteY13" fmla="*/ 261938 h 649684"/>
                <a:gd name="connsiteX14" fmla="*/ 591344 w 1549797"/>
                <a:gd name="connsiteY14" fmla="*/ 319088 h 649684"/>
                <a:gd name="connsiteX15" fmla="*/ 610394 w 1549797"/>
                <a:gd name="connsiteY15" fmla="*/ 383381 h 649684"/>
                <a:gd name="connsiteX16" fmla="*/ 650875 w 1549797"/>
                <a:gd name="connsiteY16" fmla="*/ 445294 h 649684"/>
                <a:gd name="connsiteX17" fmla="*/ 705644 w 1549797"/>
                <a:gd name="connsiteY17" fmla="*/ 500063 h 649684"/>
                <a:gd name="connsiteX18" fmla="*/ 774700 w 1549797"/>
                <a:gd name="connsiteY18" fmla="*/ 523875 h 649684"/>
                <a:gd name="connsiteX19" fmla="*/ 846137 w 1549797"/>
                <a:gd name="connsiteY19" fmla="*/ 511969 h 649684"/>
                <a:gd name="connsiteX20" fmla="*/ 896144 w 1549797"/>
                <a:gd name="connsiteY20" fmla="*/ 464344 h 649684"/>
                <a:gd name="connsiteX21" fmla="*/ 943769 w 1549797"/>
                <a:gd name="connsiteY21" fmla="*/ 400050 h 649684"/>
                <a:gd name="connsiteX22" fmla="*/ 962819 w 1549797"/>
                <a:gd name="connsiteY22" fmla="*/ 342900 h 649684"/>
                <a:gd name="connsiteX23" fmla="*/ 974725 w 1549797"/>
                <a:gd name="connsiteY23" fmla="*/ 254794 h 649684"/>
                <a:gd name="connsiteX24" fmla="*/ 977106 w 1549797"/>
                <a:gd name="connsiteY24" fmla="*/ 197644 h 649684"/>
                <a:gd name="connsiteX25" fmla="*/ 998537 w 1549797"/>
                <a:gd name="connsiteY25" fmla="*/ 128588 h 649684"/>
                <a:gd name="connsiteX26" fmla="*/ 1036637 w 1549797"/>
                <a:gd name="connsiteY26" fmla="*/ 69056 h 649684"/>
                <a:gd name="connsiteX27" fmla="*/ 1091406 w 1549797"/>
                <a:gd name="connsiteY27" fmla="*/ 23813 h 649684"/>
                <a:gd name="connsiteX28" fmla="*/ 1124744 w 1549797"/>
                <a:gd name="connsiteY28" fmla="*/ 7144 h 649684"/>
                <a:gd name="connsiteX29" fmla="*/ 1150937 w 1549797"/>
                <a:gd name="connsiteY29" fmla="*/ 0 h 649684"/>
                <a:gd name="connsiteX30" fmla="*/ 1200944 w 1549797"/>
                <a:gd name="connsiteY30" fmla="*/ 7144 h 649684"/>
                <a:gd name="connsiteX31" fmla="*/ 1262856 w 1549797"/>
                <a:gd name="connsiteY31" fmla="*/ 42863 h 649684"/>
                <a:gd name="connsiteX32" fmla="*/ 1298575 w 1549797"/>
                <a:gd name="connsiteY32" fmla="*/ 85725 h 649684"/>
                <a:gd name="connsiteX33" fmla="*/ 1324769 w 1549797"/>
                <a:gd name="connsiteY33" fmla="*/ 121444 h 649684"/>
                <a:gd name="connsiteX34" fmla="*/ 1346200 w 1549797"/>
                <a:gd name="connsiteY34" fmla="*/ 180975 h 649684"/>
                <a:gd name="connsiteX35" fmla="*/ 1350962 w 1549797"/>
                <a:gd name="connsiteY35" fmla="*/ 219075 h 649684"/>
                <a:gd name="connsiteX36" fmla="*/ 1353344 w 1549797"/>
                <a:gd name="connsiteY36" fmla="*/ 269081 h 649684"/>
                <a:gd name="connsiteX37" fmla="*/ 1358106 w 1549797"/>
                <a:gd name="connsiteY37" fmla="*/ 323850 h 649684"/>
                <a:gd name="connsiteX38" fmla="*/ 1381919 w 1549797"/>
                <a:gd name="connsiteY38" fmla="*/ 392906 h 649684"/>
                <a:gd name="connsiteX39" fmla="*/ 1412875 w 1549797"/>
                <a:gd name="connsiteY39" fmla="*/ 445294 h 649684"/>
                <a:gd name="connsiteX40" fmla="*/ 1474787 w 1549797"/>
                <a:gd name="connsiteY40" fmla="*/ 504825 h 649684"/>
                <a:gd name="connsiteX41" fmla="*/ 1527175 w 1549797"/>
                <a:gd name="connsiteY41" fmla="*/ 521494 h 649684"/>
                <a:gd name="connsiteX42" fmla="*/ 1546225 w 1549797"/>
                <a:gd name="connsiteY42" fmla="*/ 523875 h 649684"/>
                <a:gd name="connsiteX43" fmla="*/ 1548606 w 1549797"/>
                <a:gd name="connsiteY43" fmla="*/ 557213 h 649684"/>
                <a:gd name="connsiteX44" fmla="*/ 1548606 w 1549797"/>
                <a:gd name="connsiteY44" fmla="*/ 628650 h 649684"/>
                <a:gd name="connsiteX45" fmla="*/ 1543844 w 1549797"/>
                <a:gd name="connsiteY45" fmla="*/ 635794 h 649684"/>
                <a:gd name="connsiteX46" fmla="*/ 1527175 w 1549797"/>
                <a:gd name="connsiteY46" fmla="*/ 638175 h 649684"/>
                <a:gd name="connsiteX47" fmla="*/ 781844 w 1549797"/>
                <a:gd name="connsiteY47" fmla="*/ 638175 h 649684"/>
                <a:gd name="connsiteX48" fmla="*/ 543719 w 1549797"/>
                <a:gd name="connsiteY48" fmla="*/ 638175 h 649684"/>
                <a:gd name="connsiteX49" fmla="*/ 229394 w 1549797"/>
                <a:gd name="connsiteY49" fmla="*/ 638175 h 649684"/>
                <a:gd name="connsiteX50" fmla="*/ 65087 w 1549797"/>
                <a:gd name="connsiteY50" fmla="*/ 638175 h 649684"/>
                <a:gd name="connsiteX51" fmla="*/ 15081 w 1549797"/>
                <a:gd name="connsiteY51" fmla="*/ 631031 h 649684"/>
                <a:gd name="connsiteX52" fmla="*/ 10319 w 1549797"/>
                <a:gd name="connsiteY52" fmla="*/ 526256 h 64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797" h="649684">
                  <a:moveTo>
                    <a:pt x="10319" y="526256"/>
                  </a:moveTo>
                  <a:cubicBezTo>
                    <a:pt x="20638" y="506412"/>
                    <a:pt x="55563" y="523875"/>
                    <a:pt x="76994" y="511969"/>
                  </a:cubicBezTo>
                  <a:cubicBezTo>
                    <a:pt x="98425" y="500063"/>
                    <a:pt x="120650" y="476250"/>
                    <a:pt x="138906" y="454819"/>
                  </a:cubicBezTo>
                  <a:cubicBezTo>
                    <a:pt x="157162" y="433388"/>
                    <a:pt x="175022" y="415528"/>
                    <a:pt x="186531" y="383381"/>
                  </a:cubicBezTo>
                  <a:cubicBezTo>
                    <a:pt x="198040" y="351234"/>
                    <a:pt x="202803" y="296069"/>
                    <a:pt x="207962" y="261938"/>
                  </a:cubicBezTo>
                  <a:cubicBezTo>
                    <a:pt x="213121" y="227807"/>
                    <a:pt x="211137" y="204788"/>
                    <a:pt x="217487" y="178594"/>
                  </a:cubicBezTo>
                  <a:cubicBezTo>
                    <a:pt x="223837" y="152400"/>
                    <a:pt x="230584" y="128984"/>
                    <a:pt x="246062" y="104775"/>
                  </a:cubicBezTo>
                  <a:cubicBezTo>
                    <a:pt x="261540" y="80566"/>
                    <a:pt x="286543" y="50007"/>
                    <a:pt x="310356" y="33338"/>
                  </a:cubicBezTo>
                  <a:cubicBezTo>
                    <a:pt x="334169" y="16669"/>
                    <a:pt x="364331" y="7144"/>
                    <a:pt x="388937" y="4763"/>
                  </a:cubicBezTo>
                  <a:cubicBezTo>
                    <a:pt x="413543" y="2382"/>
                    <a:pt x="436960" y="9922"/>
                    <a:pt x="457994" y="19050"/>
                  </a:cubicBezTo>
                  <a:cubicBezTo>
                    <a:pt x="479028" y="28178"/>
                    <a:pt x="499269" y="42069"/>
                    <a:pt x="515144" y="59531"/>
                  </a:cubicBezTo>
                  <a:cubicBezTo>
                    <a:pt x="531019" y="76993"/>
                    <a:pt x="542925" y="104378"/>
                    <a:pt x="553244" y="123825"/>
                  </a:cubicBezTo>
                  <a:cubicBezTo>
                    <a:pt x="563563" y="143272"/>
                    <a:pt x="571103" y="153194"/>
                    <a:pt x="577056" y="176213"/>
                  </a:cubicBezTo>
                  <a:cubicBezTo>
                    <a:pt x="583009" y="199232"/>
                    <a:pt x="586581" y="238125"/>
                    <a:pt x="588962" y="261938"/>
                  </a:cubicBezTo>
                  <a:cubicBezTo>
                    <a:pt x="591343" y="285751"/>
                    <a:pt x="587772" y="298848"/>
                    <a:pt x="591344" y="319088"/>
                  </a:cubicBezTo>
                  <a:cubicBezTo>
                    <a:pt x="594916" y="339328"/>
                    <a:pt x="600472" y="362347"/>
                    <a:pt x="610394" y="383381"/>
                  </a:cubicBezTo>
                  <a:cubicBezTo>
                    <a:pt x="620316" y="404415"/>
                    <a:pt x="635000" y="425847"/>
                    <a:pt x="650875" y="445294"/>
                  </a:cubicBezTo>
                  <a:cubicBezTo>
                    <a:pt x="666750" y="464741"/>
                    <a:pt x="685007" y="486966"/>
                    <a:pt x="705644" y="500063"/>
                  </a:cubicBezTo>
                  <a:cubicBezTo>
                    <a:pt x="726281" y="513160"/>
                    <a:pt x="751285" y="521891"/>
                    <a:pt x="774700" y="523875"/>
                  </a:cubicBezTo>
                  <a:cubicBezTo>
                    <a:pt x="798116" y="525859"/>
                    <a:pt x="825896" y="521891"/>
                    <a:pt x="846137" y="511969"/>
                  </a:cubicBezTo>
                  <a:cubicBezTo>
                    <a:pt x="866378" y="502047"/>
                    <a:pt x="879872" y="482997"/>
                    <a:pt x="896144" y="464344"/>
                  </a:cubicBezTo>
                  <a:cubicBezTo>
                    <a:pt x="912416" y="445691"/>
                    <a:pt x="932657" y="420291"/>
                    <a:pt x="943769" y="400050"/>
                  </a:cubicBezTo>
                  <a:cubicBezTo>
                    <a:pt x="954881" y="379809"/>
                    <a:pt x="957660" y="367109"/>
                    <a:pt x="962819" y="342900"/>
                  </a:cubicBezTo>
                  <a:cubicBezTo>
                    <a:pt x="967978" y="318691"/>
                    <a:pt x="972344" y="279003"/>
                    <a:pt x="974725" y="254794"/>
                  </a:cubicBezTo>
                  <a:cubicBezTo>
                    <a:pt x="977106" y="230585"/>
                    <a:pt x="973137" y="218678"/>
                    <a:pt x="977106" y="197644"/>
                  </a:cubicBezTo>
                  <a:cubicBezTo>
                    <a:pt x="981075" y="176610"/>
                    <a:pt x="988615" y="150019"/>
                    <a:pt x="998537" y="128588"/>
                  </a:cubicBezTo>
                  <a:cubicBezTo>
                    <a:pt x="1008459" y="107157"/>
                    <a:pt x="1021159" y="86518"/>
                    <a:pt x="1036637" y="69056"/>
                  </a:cubicBezTo>
                  <a:cubicBezTo>
                    <a:pt x="1052115" y="51594"/>
                    <a:pt x="1076722" y="34132"/>
                    <a:pt x="1091406" y="23813"/>
                  </a:cubicBezTo>
                  <a:cubicBezTo>
                    <a:pt x="1106090" y="13494"/>
                    <a:pt x="1114822" y="11113"/>
                    <a:pt x="1124744" y="7144"/>
                  </a:cubicBezTo>
                  <a:cubicBezTo>
                    <a:pt x="1134666" y="3175"/>
                    <a:pt x="1138237" y="0"/>
                    <a:pt x="1150937" y="0"/>
                  </a:cubicBezTo>
                  <a:cubicBezTo>
                    <a:pt x="1163637" y="0"/>
                    <a:pt x="1182291" y="0"/>
                    <a:pt x="1200944" y="7144"/>
                  </a:cubicBezTo>
                  <a:cubicBezTo>
                    <a:pt x="1219597" y="14288"/>
                    <a:pt x="1246584" y="29766"/>
                    <a:pt x="1262856" y="42863"/>
                  </a:cubicBezTo>
                  <a:cubicBezTo>
                    <a:pt x="1279128" y="55960"/>
                    <a:pt x="1288256" y="72628"/>
                    <a:pt x="1298575" y="85725"/>
                  </a:cubicBezTo>
                  <a:cubicBezTo>
                    <a:pt x="1308894" y="98822"/>
                    <a:pt x="1316832" y="105569"/>
                    <a:pt x="1324769" y="121444"/>
                  </a:cubicBezTo>
                  <a:cubicBezTo>
                    <a:pt x="1332706" y="137319"/>
                    <a:pt x="1341835" y="164703"/>
                    <a:pt x="1346200" y="180975"/>
                  </a:cubicBezTo>
                  <a:cubicBezTo>
                    <a:pt x="1350565" y="197247"/>
                    <a:pt x="1349771" y="204391"/>
                    <a:pt x="1350962" y="219075"/>
                  </a:cubicBezTo>
                  <a:cubicBezTo>
                    <a:pt x="1352153" y="233759"/>
                    <a:pt x="1352153" y="251619"/>
                    <a:pt x="1353344" y="269081"/>
                  </a:cubicBezTo>
                  <a:cubicBezTo>
                    <a:pt x="1354535" y="286544"/>
                    <a:pt x="1353344" y="303213"/>
                    <a:pt x="1358106" y="323850"/>
                  </a:cubicBezTo>
                  <a:cubicBezTo>
                    <a:pt x="1362868" y="344487"/>
                    <a:pt x="1372791" y="372665"/>
                    <a:pt x="1381919" y="392906"/>
                  </a:cubicBezTo>
                  <a:cubicBezTo>
                    <a:pt x="1391047" y="413147"/>
                    <a:pt x="1397397" y="426641"/>
                    <a:pt x="1412875" y="445294"/>
                  </a:cubicBezTo>
                  <a:cubicBezTo>
                    <a:pt x="1428353" y="463947"/>
                    <a:pt x="1455737" y="492125"/>
                    <a:pt x="1474787" y="504825"/>
                  </a:cubicBezTo>
                  <a:cubicBezTo>
                    <a:pt x="1493837" y="517525"/>
                    <a:pt x="1515269" y="518319"/>
                    <a:pt x="1527175" y="521494"/>
                  </a:cubicBezTo>
                  <a:cubicBezTo>
                    <a:pt x="1539081" y="524669"/>
                    <a:pt x="1542653" y="517922"/>
                    <a:pt x="1546225" y="523875"/>
                  </a:cubicBezTo>
                  <a:cubicBezTo>
                    <a:pt x="1549797" y="529828"/>
                    <a:pt x="1548209" y="539751"/>
                    <a:pt x="1548606" y="557213"/>
                  </a:cubicBezTo>
                  <a:cubicBezTo>
                    <a:pt x="1549003" y="574675"/>
                    <a:pt x="1549400" y="615553"/>
                    <a:pt x="1548606" y="628650"/>
                  </a:cubicBezTo>
                  <a:cubicBezTo>
                    <a:pt x="1547812" y="641747"/>
                    <a:pt x="1547416" y="634207"/>
                    <a:pt x="1543844" y="635794"/>
                  </a:cubicBezTo>
                  <a:cubicBezTo>
                    <a:pt x="1540272" y="637382"/>
                    <a:pt x="1527175" y="638175"/>
                    <a:pt x="1527175" y="638175"/>
                  </a:cubicBezTo>
                  <a:lnTo>
                    <a:pt x="781844" y="638175"/>
                  </a:lnTo>
                  <a:lnTo>
                    <a:pt x="543719" y="638175"/>
                  </a:lnTo>
                  <a:lnTo>
                    <a:pt x="229394" y="638175"/>
                  </a:lnTo>
                  <a:lnTo>
                    <a:pt x="65087" y="638175"/>
                  </a:lnTo>
                  <a:cubicBezTo>
                    <a:pt x="29368" y="636984"/>
                    <a:pt x="24606" y="649684"/>
                    <a:pt x="15081" y="631031"/>
                  </a:cubicBezTo>
                  <a:cubicBezTo>
                    <a:pt x="5556" y="612378"/>
                    <a:pt x="0" y="546100"/>
                    <a:pt x="10319" y="5262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269" name="Forme libre 268"/>
            <p:cNvSpPr/>
            <p:nvPr/>
          </p:nvSpPr>
          <p:spPr>
            <a:xfrm flipV="1">
              <a:off x="1000101" y="4938906"/>
              <a:ext cx="1379249" cy="499884"/>
            </a:xfrm>
            <a:custGeom>
              <a:avLst/>
              <a:gdLst>
                <a:gd name="connsiteX0" fmla="*/ 10319 w 1549797"/>
                <a:gd name="connsiteY0" fmla="*/ 526256 h 649684"/>
                <a:gd name="connsiteX1" fmla="*/ 76994 w 1549797"/>
                <a:gd name="connsiteY1" fmla="*/ 511969 h 649684"/>
                <a:gd name="connsiteX2" fmla="*/ 138906 w 1549797"/>
                <a:gd name="connsiteY2" fmla="*/ 454819 h 649684"/>
                <a:gd name="connsiteX3" fmla="*/ 186531 w 1549797"/>
                <a:gd name="connsiteY3" fmla="*/ 383381 h 649684"/>
                <a:gd name="connsiteX4" fmla="*/ 207962 w 1549797"/>
                <a:gd name="connsiteY4" fmla="*/ 261938 h 649684"/>
                <a:gd name="connsiteX5" fmla="*/ 217487 w 1549797"/>
                <a:gd name="connsiteY5" fmla="*/ 178594 h 649684"/>
                <a:gd name="connsiteX6" fmla="*/ 246062 w 1549797"/>
                <a:gd name="connsiteY6" fmla="*/ 104775 h 649684"/>
                <a:gd name="connsiteX7" fmla="*/ 310356 w 1549797"/>
                <a:gd name="connsiteY7" fmla="*/ 33338 h 649684"/>
                <a:gd name="connsiteX8" fmla="*/ 388937 w 1549797"/>
                <a:gd name="connsiteY8" fmla="*/ 4763 h 649684"/>
                <a:gd name="connsiteX9" fmla="*/ 457994 w 1549797"/>
                <a:gd name="connsiteY9" fmla="*/ 19050 h 649684"/>
                <a:gd name="connsiteX10" fmla="*/ 515144 w 1549797"/>
                <a:gd name="connsiteY10" fmla="*/ 59531 h 649684"/>
                <a:gd name="connsiteX11" fmla="*/ 553244 w 1549797"/>
                <a:gd name="connsiteY11" fmla="*/ 123825 h 649684"/>
                <a:gd name="connsiteX12" fmla="*/ 577056 w 1549797"/>
                <a:gd name="connsiteY12" fmla="*/ 176213 h 649684"/>
                <a:gd name="connsiteX13" fmla="*/ 588962 w 1549797"/>
                <a:gd name="connsiteY13" fmla="*/ 261938 h 649684"/>
                <a:gd name="connsiteX14" fmla="*/ 591344 w 1549797"/>
                <a:gd name="connsiteY14" fmla="*/ 319088 h 649684"/>
                <a:gd name="connsiteX15" fmla="*/ 610394 w 1549797"/>
                <a:gd name="connsiteY15" fmla="*/ 383381 h 649684"/>
                <a:gd name="connsiteX16" fmla="*/ 650875 w 1549797"/>
                <a:gd name="connsiteY16" fmla="*/ 445294 h 649684"/>
                <a:gd name="connsiteX17" fmla="*/ 705644 w 1549797"/>
                <a:gd name="connsiteY17" fmla="*/ 500063 h 649684"/>
                <a:gd name="connsiteX18" fmla="*/ 774700 w 1549797"/>
                <a:gd name="connsiteY18" fmla="*/ 523875 h 649684"/>
                <a:gd name="connsiteX19" fmla="*/ 846137 w 1549797"/>
                <a:gd name="connsiteY19" fmla="*/ 511969 h 649684"/>
                <a:gd name="connsiteX20" fmla="*/ 896144 w 1549797"/>
                <a:gd name="connsiteY20" fmla="*/ 464344 h 649684"/>
                <a:gd name="connsiteX21" fmla="*/ 943769 w 1549797"/>
                <a:gd name="connsiteY21" fmla="*/ 400050 h 649684"/>
                <a:gd name="connsiteX22" fmla="*/ 962819 w 1549797"/>
                <a:gd name="connsiteY22" fmla="*/ 342900 h 649684"/>
                <a:gd name="connsiteX23" fmla="*/ 974725 w 1549797"/>
                <a:gd name="connsiteY23" fmla="*/ 254794 h 649684"/>
                <a:gd name="connsiteX24" fmla="*/ 977106 w 1549797"/>
                <a:gd name="connsiteY24" fmla="*/ 197644 h 649684"/>
                <a:gd name="connsiteX25" fmla="*/ 998537 w 1549797"/>
                <a:gd name="connsiteY25" fmla="*/ 128588 h 649684"/>
                <a:gd name="connsiteX26" fmla="*/ 1036637 w 1549797"/>
                <a:gd name="connsiteY26" fmla="*/ 69056 h 649684"/>
                <a:gd name="connsiteX27" fmla="*/ 1091406 w 1549797"/>
                <a:gd name="connsiteY27" fmla="*/ 23813 h 649684"/>
                <a:gd name="connsiteX28" fmla="*/ 1124744 w 1549797"/>
                <a:gd name="connsiteY28" fmla="*/ 7144 h 649684"/>
                <a:gd name="connsiteX29" fmla="*/ 1150937 w 1549797"/>
                <a:gd name="connsiteY29" fmla="*/ 0 h 649684"/>
                <a:gd name="connsiteX30" fmla="*/ 1200944 w 1549797"/>
                <a:gd name="connsiteY30" fmla="*/ 7144 h 649684"/>
                <a:gd name="connsiteX31" fmla="*/ 1262856 w 1549797"/>
                <a:gd name="connsiteY31" fmla="*/ 42863 h 649684"/>
                <a:gd name="connsiteX32" fmla="*/ 1298575 w 1549797"/>
                <a:gd name="connsiteY32" fmla="*/ 85725 h 649684"/>
                <a:gd name="connsiteX33" fmla="*/ 1324769 w 1549797"/>
                <a:gd name="connsiteY33" fmla="*/ 121444 h 649684"/>
                <a:gd name="connsiteX34" fmla="*/ 1346200 w 1549797"/>
                <a:gd name="connsiteY34" fmla="*/ 180975 h 649684"/>
                <a:gd name="connsiteX35" fmla="*/ 1350962 w 1549797"/>
                <a:gd name="connsiteY35" fmla="*/ 219075 h 649684"/>
                <a:gd name="connsiteX36" fmla="*/ 1353344 w 1549797"/>
                <a:gd name="connsiteY36" fmla="*/ 269081 h 649684"/>
                <a:gd name="connsiteX37" fmla="*/ 1358106 w 1549797"/>
                <a:gd name="connsiteY37" fmla="*/ 323850 h 649684"/>
                <a:gd name="connsiteX38" fmla="*/ 1381919 w 1549797"/>
                <a:gd name="connsiteY38" fmla="*/ 392906 h 649684"/>
                <a:gd name="connsiteX39" fmla="*/ 1412875 w 1549797"/>
                <a:gd name="connsiteY39" fmla="*/ 445294 h 649684"/>
                <a:gd name="connsiteX40" fmla="*/ 1474787 w 1549797"/>
                <a:gd name="connsiteY40" fmla="*/ 504825 h 649684"/>
                <a:gd name="connsiteX41" fmla="*/ 1527175 w 1549797"/>
                <a:gd name="connsiteY41" fmla="*/ 521494 h 649684"/>
                <a:gd name="connsiteX42" fmla="*/ 1546225 w 1549797"/>
                <a:gd name="connsiteY42" fmla="*/ 523875 h 649684"/>
                <a:gd name="connsiteX43" fmla="*/ 1548606 w 1549797"/>
                <a:gd name="connsiteY43" fmla="*/ 557213 h 649684"/>
                <a:gd name="connsiteX44" fmla="*/ 1548606 w 1549797"/>
                <a:gd name="connsiteY44" fmla="*/ 628650 h 649684"/>
                <a:gd name="connsiteX45" fmla="*/ 1543844 w 1549797"/>
                <a:gd name="connsiteY45" fmla="*/ 635794 h 649684"/>
                <a:gd name="connsiteX46" fmla="*/ 1527175 w 1549797"/>
                <a:gd name="connsiteY46" fmla="*/ 638175 h 649684"/>
                <a:gd name="connsiteX47" fmla="*/ 781844 w 1549797"/>
                <a:gd name="connsiteY47" fmla="*/ 638175 h 649684"/>
                <a:gd name="connsiteX48" fmla="*/ 543719 w 1549797"/>
                <a:gd name="connsiteY48" fmla="*/ 638175 h 649684"/>
                <a:gd name="connsiteX49" fmla="*/ 229394 w 1549797"/>
                <a:gd name="connsiteY49" fmla="*/ 638175 h 649684"/>
                <a:gd name="connsiteX50" fmla="*/ 65087 w 1549797"/>
                <a:gd name="connsiteY50" fmla="*/ 638175 h 649684"/>
                <a:gd name="connsiteX51" fmla="*/ 15081 w 1549797"/>
                <a:gd name="connsiteY51" fmla="*/ 631031 h 649684"/>
                <a:gd name="connsiteX52" fmla="*/ 10319 w 1549797"/>
                <a:gd name="connsiteY52" fmla="*/ 526256 h 64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797" h="649684">
                  <a:moveTo>
                    <a:pt x="10319" y="526256"/>
                  </a:moveTo>
                  <a:cubicBezTo>
                    <a:pt x="20638" y="506412"/>
                    <a:pt x="55563" y="523875"/>
                    <a:pt x="76994" y="511969"/>
                  </a:cubicBezTo>
                  <a:cubicBezTo>
                    <a:pt x="98425" y="500063"/>
                    <a:pt x="120650" y="476250"/>
                    <a:pt x="138906" y="454819"/>
                  </a:cubicBezTo>
                  <a:cubicBezTo>
                    <a:pt x="157162" y="433388"/>
                    <a:pt x="175022" y="415528"/>
                    <a:pt x="186531" y="383381"/>
                  </a:cubicBezTo>
                  <a:cubicBezTo>
                    <a:pt x="198040" y="351234"/>
                    <a:pt x="202803" y="296069"/>
                    <a:pt x="207962" y="261938"/>
                  </a:cubicBezTo>
                  <a:cubicBezTo>
                    <a:pt x="213121" y="227807"/>
                    <a:pt x="211137" y="204788"/>
                    <a:pt x="217487" y="178594"/>
                  </a:cubicBezTo>
                  <a:cubicBezTo>
                    <a:pt x="223837" y="152400"/>
                    <a:pt x="230584" y="128984"/>
                    <a:pt x="246062" y="104775"/>
                  </a:cubicBezTo>
                  <a:cubicBezTo>
                    <a:pt x="261540" y="80566"/>
                    <a:pt x="286543" y="50007"/>
                    <a:pt x="310356" y="33338"/>
                  </a:cubicBezTo>
                  <a:cubicBezTo>
                    <a:pt x="334169" y="16669"/>
                    <a:pt x="364331" y="7144"/>
                    <a:pt x="388937" y="4763"/>
                  </a:cubicBezTo>
                  <a:cubicBezTo>
                    <a:pt x="413543" y="2382"/>
                    <a:pt x="436960" y="9922"/>
                    <a:pt x="457994" y="19050"/>
                  </a:cubicBezTo>
                  <a:cubicBezTo>
                    <a:pt x="479028" y="28178"/>
                    <a:pt x="499269" y="42069"/>
                    <a:pt x="515144" y="59531"/>
                  </a:cubicBezTo>
                  <a:cubicBezTo>
                    <a:pt x="531019" y="76993"/>
                    <a:pt x="542925" y="104378"/>
                    <a:pt x="553244" y="123825"/>
                  </a:cubicBezTo>
                  <a:cubicBezTo>
                    <a:pt x="563563" y="143272"/>
                    <a:pt x="571103" y="153194"/>
                    <a:pt x="577056" y="176213"/>
                  </a:cubicBezTo>
                  <a:cubicBezTo>
                    <a:pt x="583009" y="199232"/>
                    <a:pt x="586581" y="238125"/>
                    <a:pt x="588962" y="261938"/>
                  </a:cubicBezTo>
                  <a:cubicBezTo>
                    <a:pt x="591343" y="285751"/>
                    <a:pt x="587772" y="298848"/>
                    <a:pt x="591344" y="319088"/>
                  </a:cubicBezTo>
                  <a:cubicBezTo>
                    <a:pt x="594916" y="339328"/>
                    <a:pt x="600472" y="362347"/>
                    <a:pt x="610394" y="383381"/>
                  </a:cubicBezTo>
                  <a:cubicBezTo>
                    <a:pt x="620316" y="404415"/>
                    <a:pt x="635000" y="425847"/>
                    <a:pt x="650875" y="445294"/>
                  </a:cubicBezTo>
                  <a:cubicBezTo>
                    <a:pt x="666750" y="464741"/>
                    <a:pt x="685007" y="486966"/>
                    <a:pt x="705644" y="500063"/>
                  </a:cubicBezTo>
                  <a:cubicBezTo>
                    <a:pt x="726281" y="513160"/>
                    <a:pt x="751285" y="521891"/>
                    <a:pt x="774700" y="523875"/>
                  </a:cubicBezTo>
                  <a:cubicBezTo>
                    <a:pt x="798116" y="525859"/>
                    <a:pt x="825896" y="521891"/>
                    <a:pt x="846137" y="511969"/>
                  </a:cubicBezTo>
                  <a:cubicBezTo>
                    <a:pt x="866378" y="502047"/>
                    <a:pt x="879872" y="482997"/>
                    <a:pt x="896144" y="464344"/>
                  </a:cubicBezTo>
                  <a:cubicBezTo>
                    <a:pt x="912416" y="445691"/>
                    <a:pt x="932657" y="420291"/>
                    <a:pt x="943769" y="400050"/>
                  </a:cubicBezTo>
                  <a:cubicBezTo>
                    <a:pt x="954881" y="379809"/>
                    <a:pt x="957660" y="367109"/>
                    <a:pt x="962819" y="342900"/>
                  </a:cubicBezTo>
                  <a:cubicBezTo>
                    <a:pt x="967978" y="318691"/>
                    <a:pt x="972344" y="279003"/>
                    <a:pt x="974725" y="254794"/>
                  </a:cubicBezTo>
                  <a:cubicBezTo>
                    <a:pt x="977106" y="230585"/>
                    <a:pt x="973137" y="218678"/>
                    <a:pt x="977106" y="197644"/>
                  </a:cubicBezTo>
                  <a:cubicBezTo>
                    <a:pt x="981075" y="176610"/>
                    <a:pt x="988615" y="150019"/>
                    <a:pt x="998537" y="128588"/>
                  </a:cubicBezTo>
                  <a:cubicBezTo>
                    <a:pt x="1008459" y="107157"/>
                    <a:pt x="1021159" y="86518"/>
                    <a:pt x="1036637" y="69056"/>
                  </a:cubicBezTo>
                  <a:cubicBezTo>
                    <a:pt x="1052115" y="51594"/>
                    <a:pt x="1076722" y="34132"/>
                    <a:pt x="1091406" y="23813"/>
                  </a:cubicBezTo>
                  <a:cubicBezTo>
                    <a:pt x="1106090" y="13494"/>
                    <a:pt x="1114822" y="11113"/>
                    <a:pt x="1124744" y="7144"/>
                  </a:cubicBezTo>
                  <a:cubicBezTo>
                    <a:pt x="1134666" y="3175"/>
                    <a:pt x="1138237" y="0"/>
                    <a:pt x="1150937" y="0"/>
                  </a:cubicBezTo>
                  <a:cubicBezTo>
                    <a:pt x="1163637" y="0"/>
                    <a:pt x="1182291" y="0"/>
                    <a:pt x="1200944" y="7144"/>
                  </a:cubicBezTo>
                  <a:cubicBezTo>
                    <a:pt x="1219597" y="14288"/>
                    <a:pt x="1246584" y="29766"/>
                    <a:pt x="1262856" y="42863"/>
                  </a:cubicBezTo>
                  <a:cubicBezTo>
                    <a:pt x="1279128" y="55960"/>
                    <a:pt x="1288256" y="72628"/>
                    <a:pt x="1298575" y="85725"/>
                  </a:cubicBezTo>
                  <a:cubicBezTo>
                    <a:pt x="1308894" y="98822"/>
                    <a:pt x="1316832" y="105569"/>
                    <a:pt x="1324769" y="121444"/>
                  </a:cubicBezTo>
                  <a:cubicBezTo>
                    <a:pt x="1332706" y="137319"/>
                    <a:pt x="1341835" y="164703"/>
                    <a:pt x="1346200" y="180975"/>
                  </a:cubicBezTo>
                  <a:cubicBezTo>
                    <a:pt x="1350565" y="197247"/>
                    <a:pt x="1349771" y="204391"/>
                    <a:pt x="1350962" y="219075"/>
                  </a:cubicBezTo>
                  <a:cubicBezTo>
                    <a:pt x="1352153" y="233759"/>
                    <a:pt x="1352153" y="251619"/>
                    <a:pt x="1353344" y="269081"/>
                  </a:cubicBezTo>
                  <a:cubicBezTo>
                    <a:pt x="1354535" y="286544"/>
                    <a:pt x="1353344" y="303213"/>
                    <a:pt x="1358106" y="323850"/>
                  </a:cubicBezTo>
                  <a:cubicBezTo>
                    <a:pt x="1362868" y="344487"/>
                    <a:pt x="1372791" y="372665"/>
                    <a:pt x="1381919" y="392906"/>
                  </a:cubicBezTo>
                  <a:cubicBezTo>
                    <a:pt x="1391047" y="413147"/>
                    <a:pt x="1397397" y="426641"/>
                    <a:pt x="1412875" y="445294"/>
                  </a:cubicBezTo>
                  <a:cubicBezTo>
                    <a:pt x="1428353" y="463947"/>
                    <a:pt x="1455737" y="492125"/>
                    <a:pt x="1474787" y="504825"/>
                  </a:cubicBezTo>
                  <a:cubicBezTo>
                    <a:pt x="1493837" y="517525"/>
                    <a:pt x="1515269" y="518319"/>
                    <a:pt x="1527175" y="521494"/>
                  </a:cubicBezTo>
                  <a:cubicBezTo>
                    <a:pt x="1539081" y="524669"/>
                    <a:pt x="1542653" y="517922"/>
                    <a:pt x="1546225" y="523875"/>
                  </a:cubicBezTo>
                  <a:cubicBezTo>
                    <a:pt x="1549797" y="529828"/>
                    <a:pt x="1548209" y="539751"/>
                    <a:pt x="1548606" y="557213"/>
                  </a:cubicBezTo>
                  <a:cubicBezTo>
                    <a:pt x="1549003" y="574675"/>
                    <a:pt x="1549400" y="615553"/>
                    <a:pt x="1548606" y="628650"/>
                  </a:cubicBezTo>
                  <a:cubicBezTo>
                    <a:pt x="1547812" y="641747"/>
                    <a:pt x="1547416" y="634207"/>
                    <a:pt x="1543844" y="635794"/>
                  </a:cubicBezTo>
                  <a:cubicBezTo>
                    <a:pt x="1540272" y="637382"/>
                    <a:pt x="1527175" y="638175"/>
                    <a:pt x="1527175" y="638175"/>
                  </a:cubicBezTo>
                  <a:lnTo>
                    <a:pt x="781844" y="638175"/>
                  </a:lnTo>
                  <a:lnTo>
                    <a:pt x="543719" y="638175"/>
                  </a:lnTo>
                  <a:lnTo>
                    <a:pt x="229394" y="638175"/>
                  </a:lnTo>
                  <a:lnTo>
                    <a:pt x="65087" y="638175"/>
                  </a:lnTo>
                  <a:cubicBezTo>
                    <a:pt x="29368" y="636984"/>
                    <a:pt x="24606" y="649684"/>
                    <a:pt x="15081" y="631031"/>
                  </a:cubicBezTo>
                  <a:cubicBezTo>
                    <a:pt x="5556" y="612378"/>
                    <a:pt x="0" y="546100"/>
                    <a:pt x="10319" y="5262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1000100" y="4125163"/>
              <a:ext cx="1394446" cy="90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grpSp>
        <p:nvGrpSpPr>
          <p:cNvPr id="7" name="Groupe 720"/>
          <p:cNvGrpSpPr/>
          <p:nvPr/>
        </p:nvGrpSpPr>
        <p:grpSpPr>
          <a:xfrm>
            <a:off x="4475551" y="5720591"/>
            <a:ext cx="22478" cy="25123"/>
            <a:chOff x="1000100" y="3700463"/>
            <a:chExt cx="1394446" cy="1738327"/>
          </a:xfrm>
        </p:grpSpPr>
        <p:sp>
          <p:nvSpPr>
            <p:cNvPr id="265" name="Forme libre 264"/>
            <p:cNvSpPr/>
            <p:nvPr/>
          </p:nvSpPr>
          <p:spPr>
            <a:xfrm>
              <a:off x="1000101" y="3700463"/>
              <a:ext cx="1379249" cy="499884"/>
            </a:xfrm>
            <a:custGeom>
              <a:avLst/>
              <a:gdLst>
                <a:gd name="connsiteX0" fmla="*/ 10319 w 1549797"/>
                <a:gd name="connsiteY0" fmla="*/ 526256 h 649684"/>
                <a:gd name="connsiteX1" fmla="*/ 76994 w 1549797"/>
                <a:gd name="connsiteY1" fmla="*/ 511969 h 649684"/>
                <a:gd name="connsiteX2" fmla="*/ 138906 w 1549797"/>
                <a:gd name="connsiteY2" fmla="*/ 454819 h 649684"/>
                <a:gd name="connsiteX3" fmla="*/ 186531 w 1549797"/>
                <a:gd name="connsiteY3" fmla="*/ 383381 h 649684"/>
                <a:gd name="connsiteX4" fmla="*/ 207962 w 1549797"/>
                <a:gd name="connsiteY4" fmla="*/ 261938 h 649684"/>
                <a:gd name="connsiteX5" fmla="*/ 217487 w 1549797"/>
                <a:gd name="connsiteY5" fmla="*/ 178594 h 649684"/>
                <a:gd name="connsiteX6" fmla="*/ 246062 w 1549797"/>
                <a:gd name="connsiteY6" fmla="*/ 104775 h 649684"/>
                <a:gd name="connsiteX7" fmla="*/ 310356 w 1549797"/>
                <a:gd name="connsiteY7" fmla="*/ 33338 h 649684"/>
                <a:gd name="connsiteX8" fmla="*/ 388937 w 1549797"/>
                <a:gd name="connsiteY8" fmla="*/ 4763 h 649684"/>
                <a:gd name="connsiteX9" fmla="*/ 457994 w 1549797"/>
                <a:gd name="connsiteY9" fmla="*/ 19050 h 649684"/>
                <a:gd name="connsiteX10" fmla="*/ 515144 w 1549797"/>
                <a:gd name="connsiteY10" fmla="*/ 59531 h 649684"/>
                <a:gd name="connsiteX11" fmla="*/ 553244 w 1549797"/>
                <a:gd name="connsiteY11" fmla="*/ 123825 h 649684"/>
                <a:gd name="connsiteX12" fmla="*/ 577056 w 1549797"/>
                <a:gd name="connsiteY12" fmla="*/ 176213 h 649684"/>
                <a:gd name="connsiteX13" fmla="*/ 588962 w 1549797"/>
                <a:gd name="connsiteY13" fmla="*/ 261938 h 649684"/>
                <a:gd name="connsiteX14" fmla="*/ 591344 w 1549797"/>
                <a:gd name="connsiteY14" fmla="*/ 319088 h 649684"/>
                <a:gd name="connsiteX15" fmla="*/ 610394 w 1549797"/>
                <a:gd name="connsiteY15" fmla="*/ 383381 h 649684"/>
                <a:gd name="connsiteX16" fmla="*/ 650875 w 1549797"/>
                <a:gd name="connsiteY16" fmla="*/ 445294 h 649684"/>
                <a:gd name="connsiteX17" fmla="*/ 705644 w 1549797"/>
                <a:gd name="connsiteY17" fmla="*/ 500063 h 649684"/>
                <a:gd name="connsiteX18" fmla="*/ 774700 w 1549797"/>
                <a:gd name="connsiteY18" fmla="*/ 523875 h 649684"/>
                <a:gd name="connsiteX19" fmla="*/ 846137 w 1549797"/>
                <a:gd name="connsiteY19" fmla="*/ 511969 h 649684"/>
                <a:gd name="connsiteX20" fmla="*/ 896144 w 1549797"/>
                <a:gd name="connsiteY20" fmla="*/ 464344 h 649684"/>
                <a:gd name="connsiteX21" fmla="*/ 943769 w 1549797"/>
                <a:gd name="connsiteY21" fmla="*/ 400050 h 649684"/>
                <a:gd name="connsiteX22" fmla="*/ 962819 w 1549797"/>
                <a:gd name="connsiteY22" fmla="*/ 342900 h 649684"/>
                <a:gd name="connsiteX23" fmla="*/ 974725 w 1549797"/>
                <a:gd name="connsiteY23" fmla="*/ 254794 h 649684"/>
                <a:gd name="connsiteX24" fmla="*/ 977106 w 1549797"/>
                <a:gd name="connsiteY24" fmla="*/ 197644 h 649684"/>
                <a:gd name="connsiteX25" fmla="*/ 998537 w 1549797"/>
                <a:gd name="connsiteY25" fmla="*/ 128588 h 649684"/>
                <a:gd name="connsiteX26" fmla="*/ 1036637 w 1549797"/>
                <a:gd name="connsiteY26" fmla="*/ 69056 h 649684"/>
                <a:gd name="connsiteX27" fmla="*/ 1091406 w 1549797"/>
                <a:gd name="connsiteY27" fmla="*/ 23813 h 649684"/>
                <a:gd name="connsiteX28" fmla="*/ 1124744 w 1549797"/>
                <a:gd name="connsiteY28" fmla="*/ 7144 h 649684"/>
                <a:gd name="connsiteX29" fmla="*/ 1150937 w 1549797"/>
                <a:gd name="connsiteY29" fmla="*/ 0 h 649684"/>
                <a:gd name="connsiteX30" fmla="*/ 1200944 w 1549797"/>
                <a:gd name="connsiteY30" fmla="*/ 7144 h 649684"/>
                <a:gd name="connsiteX31" fmla="*/ 1262856 w 1549797"/>
                <a:gd name="connsiteY31" fmla="*/ 42863 h 649684"/>
                <a:gd name="connsiteX32" fmla="*/ 1298575 w 1549797"/>
                <a:gd name="connsiteY32" fmla="*/ 85725 h 649684"/>
                <a:gd name="connsiteX33" fmla="*/ 1324769 w 1549797"/>
                <a:gd name="connsiteY33" fmla="*/ 121444 h 649684"/>
                <a:gd name="connsiteX34" fmla="*/ 1346200 w 1549797"/>
                <a:gd name="connsiteY34" fmla="*/ 180975 h 649684"/>
                <a:gd name="connsiteX35" fmla="*/ 1350962 w 1549797"/>
                <a:gd name="connsiteY35" fmla="*/ 219075 h 649684"/>
                <a:gd name="connsiteX36" fmla="*/ 1353344 w 1549797"/>
                <a:gd name="connsiteY36" fmla="*/ 269081 h 649684"/>
                <a:gd name="connsiteX37" fmla="*/ 1358106 w 1549797"/>
                <a:gd name="connsiteY37" fmla="*/ 323850 h 649684"/>
                <a:gd name="connsiteX38" fmla="*/ 1381919 w 1549797"/>
                <a:gd name="connsiteY38" fmla="*/ 392906 h 649684"/>
                <a:gd name="connsiteX39" fmla="*/ 1412875 w 1549797"/>
                <a:gd name="connsiteY39" fmla="*/ 445294 h 649684"/>
                <a:gd name="connsiteX40" fmla="*/ 1474787 w 1549797"/>
                <a:gd name="connsiteY40" fmla="*/ 504825 h 649684"/>
                <a:gd name="connsiteX41" fmla="*/ 1527175 w 1549797"/>
                <a:gd name="connsiteY41" fmla="*/ 521494 h 649684"/>
                <a:gd name="connsiteX42" fmla="*/ 1546225 w 1549797"/>
                <a:gd name="connsiteY42" fmla="*/ 523875 h 649684"/>
                <a:gd name="connsiteX43" fmla="*/ 1548606 w 1549797"/>
                <a:gd name="connsiteY43" fmla="*/ 557213 h 649684"/>
                <a:gd name="connsiteX44" fmla="*/ 1548606 w 1549797"/>
                <a:gd name="connsiteY44" fmla="*/ 628650 h 649684"/>
                <a:gd name="connsiteX45" fmla="*/ 1543844 w 1549797"/>
                <a:gd name="connsiteY45" fmla="*/ 635794 h 649684"/>
                <a:gd name="connsiteX46" fmla="*/ 1527175 w 1549797"/>
                <a:gd name="connsiteY46" fmla="*/ 638175 h 649684"/>
                <a:gd name="connsiteX47" fmla="*/ 781844 w 1549797"/>
                <a:gd name="connsiteY47" fmla="*/ 638175 h 649684"/>
                <a:gd name="connsiteX48" fmla="*/ 543719 w 1549797"/>
                <a:gd name="connsiteY48" fmla="*/ 638175 h 649684"/>
                <a:gd name="connsiteX49" fmla="*/ 229394 w 1549797"/>
                <a:gd name="connsiteY49" fmla="*/ 638175 h 649684"/>
                <a:gd name="connsiteX50" fmla="*/ 65087 w 1549797"/>
                <a:gd name="connsiteY50" fmla="*/ 638175 h 649684"/>
                <a:gd name="connsiteX51" fmla="*/ 15081 w 1549797"/>
                <a:gd name="connsiteY51" fmla="*/ 631031 h 649684"/>
                <a:gd name="connsiteX52" fmla="*/ 10319 w 1549797"/>
                <a:gd name="connsiteY52" fmla="*/ 526256 h 64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797" h="649684">
                  <a:moveTo>
                    <a:pt x="10319" y="526256"/>
                  </a:moveTo>
                  <a:cubicBezTo>
                    <a:pt x="20638" y="506412"/>
                    <a:pt x="55563" y="523875"/>
                    <a:pt x="76994" y="511969"/>
                  </a:cubicBezTo>
                  <a:cubicBezTo>
                    <a:pt x="98425" y="500063"/>
                    <a:pt x="120650" y="476250"/>
                    <a:pt x="138906" y="454819"/>
                  </a:cubicBezTo>
                  <a:cubicBezTo>
                    <a:pt x="157162" y="433388"/>
                    <a:pt x="175022" y="415528"/>
                    <a:pt x="186531" y="383381"/>
                  </a:cubicBezTo>
                  <a:cubicBezTo>
                    <a:pt x="198040" y="351234"/>
                    <a:pt x="202803" y="296069"/>
                    <a:pt x="207962" y="261938"/>
                  </a:cubicBezTo>
                  <a:cubicBezTo>
                    <a:pt x="213121" y="227807"/>
                    <a:pt x="211137" y="204788"/>
                    <a:pt x="217487" y="178594"/>
                  </a:cubicBezTo>
                  <a:cubicBezTo>
                    <a:pt x="223837" y="152400"/>
                    <a:pt x="230584" y="128984"/>
                    <a:pt x="246062" y="104775"/>
                  </a:cubicBezTo>
                  <a:cubicBezTo>
                    <a:pt x="261540" y="80566"/>
                    <a:pt x="286543" y="50007"/>
                    <a:pt x="310356" y="33338"/>
                  </a:cubicBezTo>
                  <a:cubicBezTo>
                    <a:pt x="334169" y="16669"/>
                    <a:pt x="364331" y="7144"/>
                    <a:pt x="388937" y="4763"/>
                  </a:cubicBezTo>
                  <a:cubicBezTo>
                    <a:pt x="413543" y="2382"/>
                    <a:pt x="436960" y="9922"/>
                    <a:pt x="457994" y="19050"/>
                  </a:cubicBezTo>
                  <a:cubicBezTo>
                    <a:pt x="479028" y="28178"/>
                    <a:pt x="499269" y="42069"/>
                    <a:pt x="515144" y="59531"/>
                  </a:cubicBezTo>
                  <a:cubicBezTo>
                    <a:pt x="531019" y="76993"/>
                    <a:pt x="542925" y="104378"/>
                    <a:pt x="553244" y="123825"/>
                  </a:cubicBezTo>
                  <a:cubicBezTo>
                    <a:pt x="563563" y="143272"/>
                    <a:pt x="571103" y="153194"/>
                    <a:pt x="577056" y="176213"/>
                  </a:cubicBezTo>
                  <a:cubicBezTo>
                    <a:pt x="583009" y="199232"/>
                    <a:pt x="586581" y="238125"/>
                    <a:pt x="588962" y="261938"/>
                  </a:cubicBezTo>
                  <a:cubicBezTo>
                    <a:pt x="591343" y="285751"/>
                    <a:pt x="587772" y="298848"/>
                    <a:pt x="591344" y="319088"/>
                  </a:cubicBezTo>
                  <a:cubicBezTo>
                    <a:pt x="594916" y="339328"/>
                    <a:pt x="600472" y="362347"/>
                    <a:pt x="610394" y="383381"/>
                  </a:cubicBezTo>
                  <a:cubicBezTo>
                    <a:pt x="620316" y="404415"/>
                    <a:pt x="635000" y="425847"/>
                    <a:pt x="650875" y="445294"/>
                  </a:cubicBezTo>
                  <a:cubicBezTo>
                    <a:pt x="666750" y="464741"/>
                    <a:pt x="685007" y="486966"/>
                    <a:pt x="705644" y="500063"/>
                  </a:cubicBezTo>
                  <a:cubicBezTo>
                    <a:pt x="726281" y="513160"/>
                    <a:pt x="751285" y="521891"/>
                    <a:pt x="774700" y="523875"/>
                  </a:cubicBezTo>
                  <a:cubicBezTo>
                    <a:pt x="798116" y="525859"/>
                    <a:pt x="825896" y="521891"/>
                    <a:pt x="846137" y="511969"/>
                  </a:cubicBezTo>
                  <a:cubicBezTo>
                    <a:pt x="866378" y="502047"/>
                    <a:pt x="879872" y="482997"/>
                    <a:pt x="896144" y="464344"/>
                  </a:cubicBezTo>
                  <a:cubicBezTo>
                    <a:pt x="912416" y="445691"/>
                    <a:pt x="932657" y="420291"/>
                    <a:pt x="943769" y="400050"/>
                  </a:cubicBezTo>
                  <a:cubicBezTo>
                    <a:pt x="954881" y="379809"/>
                    <a:pt x="957660" y="367109"/>
                    <a:pt x="962819" y="342900"/>
                  </a:cubicBezTo>
                  <a:cubicBezTo>
                    <a:pt x="967978" y="318691"/>
                    <a:pt x="972344" y="279003"/>
                    <a:pt x="974725" y="254794"/>
                  </a:cubicBezTo>
                  <a:cubicBezTo>
                    <a:pt x="977106" y="230585"/>
                    <a:pt x="973137" y="218678"/>
                    <a:pt x="977106" y="197644"/>
                  </a:cubicBezTo>
                  <a:cubicBezTo>
                    <a:pt x="981075" y="176610"/>
                    <a:pt x="988615" y="150019"/>
                    <a:pt x="998537" y="128588"/>
                  </a:cubicBezTo>
                  <a:cubicBezTo>
                    <a:pt x="1008459" y="107157"/>
                    <a:pt x="1021159" y="86518"/>
                    <a:pt x="1036637" y="69056"/>
                  </a:cubicBezTo>
                  <a:cubicBezTo>
                    <a:pt x="1052115" y="51594"/>
                    <a:pt x="1076722" y="34132"/>
                    <a:pt x="1091406" y="23813"/>
                  </a:cubicBezTo>
                  <a:cubicBezTo>
                    <a:pt x="1106090" y="13494"/>
                    <a:pt x="1114822" y="11113"/>
                    <a:pt x="1124744" y="7144"/>
                  </a:cubicBezTo>
                  <a:cubicBezTo>
                    <a:pt x="1134666" y="3175"/>
                    <a:pt x="1138237" y="0"/>
                    <a:pt x="1150937" y="0"/>
                  </a:cubicBezTo>
                  <a:cubicBezTo>
                    <a:pt x="1163637" y="0"/>
                    <a:pt x="1182291" y="0"/>
                    <a:pt x="1200944" y="7144"/>
                  </a:cubicBezTo>
                  <a:cubicBezTo>
                    <a:pt x="1219597" y="14288"/>
                    <a:pt x="1246584" y="29766"/>
                    <a:pt x="1262856" y="42863"/>
                  </a:cubicBezTo>
                  <a:cubicBezTo>
                    <a:pt x="1279128" y="55960"/>
                    <a:pt x="1288256" y="72628"/>
                    <a:pt x="1298575" y="85725"/>
                  </a:cubicBezTo>
                  <a:cubicBezTo>
                    <a:pt x="1308894" y="98822"/>
                    <a:pt x="1316832" y="105569"/>
                    <a:pt x="1324769" y="121444"/>
                  </a:cubicBezTo>
                  <a:cubicBezTo>
                    <a:pt x="1332706" y="137319"/>
                    <a:pt x="1341835" y="164703"/>
                    <a:pt x="1346200" y="180975"/>
                  </a:cubicBezTo>
                  <a:cubicBezTo>
                    <a:pt x="1350565" y="197247"/>
                    <a:pt x="1349771" y="204391"/>
                    <a:pt x="1350962" y="219075"/>
                  </a:cubicBezTo>
                  <a:cubicBezTo>
                    <a:pt x="1352153" y="233759"/>
                    <a:pt x="1352153" y="251619"/>
                    <a:pt x="1353344" y="269081"/>
                  </a:cubicBezTo>
                  <a:cubicBezTo>
                    <a:pt x="1354535" y="286544"/>
                    <a:pt x="1353344" y="303213"/>
                    <a:pt x="1358106" y="323850"/>
                  </a:cubicBezTo>
                  <a:cubicBezTo>
                    <a:pt x="1362868" y="344487"/>
                    <a:pt x="1372791" y="372665"/>
                    <a:pt x="1381919" y="392906"/>
                  </a:cubicBezTo>
                  <a:cubicBezTo>
                    <a:pt x="1391047" y="413147"/>
                    <a:pt x="1397397" y="426641"/>
                    <a:pt x="1412875" y="445294"/>
                  </a:cubicBezTo>
                  <a:cubicBezTo>
                    <a:pt x="1428353" y="463947"/>
                    <a:pt x="1455737" y="492125"/>
                    <a:pt x="1474787" y="504825"/>
                  </a:cubicBezTo>
                  <a:cubicBezTo>
                    <a:pt x="1493837" y="517525"/>
                    <a:pt x="1515269" y="518319"/>
                    <a:pt x="1527175" y="521494"/>
                  </a:cubicBezTo>
                  <a:cubicBezTo>
                    <a:pt x="1539081" y="524669"/>
                    <a:pt x="1542653" y="517922"/>
                    <a:pt x="1546225" y="523875"/>
                  </a:cubicBezTo>
                  <a:cubicBezTo>
                    <a:pt x="1549797" y="529828"/>
                    <a:pt x="1548209" y="539751"/>
                    <a:pt x="1548606" y="557213"/>
                  </a:cubicBezTo>
                  <a:cubicBezTo>
                    <a:pt x="1549003" y="574675"/>
                    <a:pt x="1549400" y="615553"/>
                    <a:pt x="1548606" y="628650"/>
                  </a:cubicBezTo>
                  <a:cubicBezTo>
                    <a:pt x="1547812" y="641747"/>
                    <a:pt x="1547416" y="634207"/>
                    <a:pt x="1543844" y="635794"/>
                  </a:cubicBezTo>
                  <a:cubicBezTo>
                    <a:pt x="1540272" y="637382"/>
                    <a:pt x="1527175" y="638175"/>
                    <a:pt x="1527175" y="638175"/>
                  </a:cubicBezTo>
                  <a:lnTo>
                    <a:pt x="781844" y="638175"/>
                  </a:lnTo>
                  <a:lnTo>
                    <a:pt x="543719" y="638175"/>
                  </a:lnTo>
                  <a:lnTo>
                    <a:pt x="229394" y="638175"/>
                  </a:lnTo>
                  <a:lnTo>
                    <a:pt x="65087" y="638175"/>
                  </a:lnTo>
                  <a:cubicBezTo>
                    <a:pt x="29368" y="636984"/>
                    <a:pt x="24606" y="649684"/>
                    <a:pt x="15081" y="631031"/>
                  </a:cubicBezTo>
                  <a:cubicBezTo>
                    <a:pt x="5556" y="612378"/>
                    <a:pt x="0" y="546100"/>
                    <a:pt x="10319" y="5262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266" name="Forme libre 265"/>
            <p:cNvSpPr/>
            <p:nvPr/>
          </p:nvSpPr>
          <p:spPr>
            <a:xfrm flipV="1">
              <a:off x="1000101" y="4938906"/>
              <a:ext cx="1379249" cy="499884"/>
            </a:xfrm>
            <a:custGeom>
              <a:avLst/>
              <a:gdLst>
                <a:gd name="connsiteX0" fmla="*/ 10319 w 1549797"/>
                <a:gd name="connsiteY0" fmla="*/ 526256 h 649684"/>
                <a:gd name="connsiteX1" fmla="*/ 76994 w 1549797"/>
                <a:gd name="connsiteY1" fmla="*/ 511969 h 649684"/>
                <a:gd name="connsiteX2" fmla="*/ 138906 w 1549797"/>
                <a:gd name="connsiteY2" fmla="*/ 454819 h 649684"/>
                <a:gd name="connsiteX3" fmla="*/ 186531 w 1549797"/>
                <a:gd name="connsiteY3" fmla="*/ 383381 h 649684"/>
                <a:gd name="connsiteX4" fmla="*/ 207962 w 1549797"/>
                <a:gd name="connsiteY4" fmla="*/ 261938 h 649684"/>
                <a:gd name="connsiteX5" fmla="*/ 217487 w 1549797"/>
                <a:gd name="connsiteY5" fmla="*/ 178594 h 649684"/>
                <a:gd name="connsiteX6" fmla="*/ 246062 w 1549797"/>
                <a:gd name="connsiteY6" fmla="*/ 104775 h 649684"/>
                <a:gd name="connsiteX7" fmla="*/ 310356 w 1549797"/>
                <a:gd name="connsiteY7" fmla="*/ 33338 h 649684"/>
                <a:gd name="connsiteX8" fmla="*/ 388937 w 1549797"/>
                <a:gd name="connsiteY8" fmla="*/ 4763 h 649684"/>
                <a:gd name="connsiteX9" fmla="*/ 457994 w 1549797"/>
                <a:gd name="connsiteY9" fmla="*/ 19050 h 649684"/>
                <a:gd name="connsiteX10" fmla="*/ 515144 w 1549797"/>
                <a:gd name="connsiteY10" fmla="*/ 59531 h 649684"/>
                <a:gd name="connsiteX11" fmla="*/ 553244 w 1549797"/>
                <a:gd name="connsiteY11" fmla="*/ 123825 h 649684"/>
                <a:gd name="connsiteX12" fmla="*/ 577056 w 1549797"/>
                <a:gd name="connsiteY12" fmla="*/ 176213 h 649684"/>
                <a:gd name="connsiteX13" fmla="*/ 588962 w 1549797"/>
                <a:gd name="connsiteY13" fmla="*/ 261938 h 649684"/>
                <a:gd name="connsiteX14" fmla="*/ 591344 w 1549797"/>
                <a:gd name="connsiteY14" fmla="*/ 319088 h 649684"/>
                <a:gd name="connsiteX15" fmla="*/ 610394 w 1549797"/>
                <a:gd name="connsiteY15" fmla="*/ 383381 h 649684"/>
                <a:gd name="connsiteX16" fmla="*/ 650875 w 1549797"/>
                <a:gd name="connsiteY16" fmla="*/ 445294 h 649684"/>
                <a:gd name="connsiteX17" fmla="*/ 705644 w 1549797"/>
                <a:gd name="connsiteY17" fmla="*/ 500063 h 649684"/>
                <a:gd name="connsiteX18" fmla="*/ 774700 w 1549797"/>
                <a:gd name="connsiteY18" fmla="*/ 523875 h 649684"/>
                <a:gd name="connsiteX19" fmla="*/ 846137 w 1549797"/>
                <a:gd name="connsiteY19" fmla="*/ 511969 h 649684"/>
                <a:gd name="connsiteX20" fmla="*/ 896144 w 1549797"/>
                <a:gd name="connsiteY20" fmla="*/ 464344 h 649684"/>
                <a:gd name="connsiteX21" fmla="*/ 943769 w 1549797"/>
                <a:gd name="connsiteY21" fmla="*/ 400050 h 649684"/>
                <a:gd name="connsiteX22" fmla="*/ 962819 w 1549797"/>
                <a:gd name="connsiteY22" fmla="*/ 342900 h 649684"/>
                <a:gd name="connsiteX23" fmla="*/ 974725 w 1549797"/>
                <a:gd name="connsiteY23" fmla="*/ 254794 h 649684"/>
                <a:gd name="connsiteX24" fmla="*/ 977106 w 1549797"/>
                <a:gd name="connsiteY24" fmla="*/ 197644 h 649684"/>
                <a:gd name="connsiteX25" fmla="*/ 998537 w 1549797"/>
                <a:gd name="connsiteY25" fmla="*/ 128588 h 649684"/>
                <a:gd name="connsiteX26" fmla="*/ 1036637 w 1549797"/>
                <a:gd name="connsiteY26" fmla="*/ 69056 h 649684"/>
                <a:gd name="connsiteX27" fmla="*/ 1091406 w 1549797"/>
                <a:gd name="connsiteY27" fmla="*/ 23813 h 649684"/>
                <a:gd name="connsiteX28" fmla="*/ 1124744 w 1549797"/>
                <a:gd name="connsiteY28" fmla="*/ 7144 h 649684"/>
                <a:gd name="connsiteX29" fmla="*/ 1150937 w 1549797"/>
                <a:gd name="connsiteY29" fmla="*/ 0 h 649684"/>
                <a:gd name="connsiteX30" fmla="*/ 1200944 w 1549797"/>
                <a:gd name="connsiteY30" fmla="*/ 7144 h 649684"/>
                <a:gd name="connsiteX31" fmla="*/ 1262856 w 1549797"/>
                <a:gd name="connsiteY31" fmla="*/ 42863 h 649684"/>
                <a:gd name="connsiteX32" fmla="*/ 1298575 w 1549797"/>
                <a:gd name="connsiteY32" fmla="*/ 85725 h 649684"/>
                <a:gd name="connsiteX33" fmla="*/ 1324769 w 1549797"/>
                <a:gd name="connsiteY33" fmla="*/ 121444 h 649684"/>
                <a:gd name="connsiteX34" fmla="*/ 1346200 w 1549797"/>
                <a:gd name="connsiteY34" fmla="*/ 180975 h 649684"/>
                <a:gd name="connsiteX35" fmla="*/ 1350962 w 1549797"/>
                <a:gd name="connsiteY35" fmla="*/ 219075 h 649684"/>
                <a:gd name="connsiteX36" fmla="*/ 1353344 w 1549797"/>
                <a:gd name="connsiteY36" fmla="*/ 269081 h 649684"/>
                <a:gd name="connsiteX37" fmla="*/ 1358106 w 1549797"/>
                <a:gd name="connsiteY37" fmla="*/ 323850 h 649684"/>
                <a:gd name="connsiteX38" fmla="*/ 1381919 w 1549797"/>
                <a:gd name="connsiteY38" fmla="*/ 392906 h 649684"/>
                <a:gd name="connsiteX39" fmla="*/ 1412875 w 1549797"/>
                <a:gd name="connsiteY39" fmla="*/ 445294 h 649684"/>
                <a:gd name="connsiteX40" fmla="*/ 1474787 w 1549797"/>
                <a:gd name="connsiteY40" fmla="*/ 504825 h 649684"/>
                <a:gd name="connsiteX41" fmla="*/ 1527175 w 1549797"/>
                <a:gd name="connsiteY41" fmla="*/ 521494 h 649684"/>
                <a:gd name="connsiteX42" fmla="*/ 1546225 w 1549797"/>
                <a:gd name="connsiteY42" fmla="*/ 523875 h 649684"/>
                <a:gd name="connsiteX43" fmla="*/ 1548606 w 1549797"/>
                <a:gd name="connsiteY43" fmla="*/ 557213 h 649684"/>
                <a:gd name="connsiteX44" fmla="*/ 1548606 w 1549797"/>
                <a:gd name="connsiteY44" fmla="*/ 628650 h 649684"/>
                <a:gd name="connsiteX45" fmla="*/ 1543844 w 1549797"/>
                <a:gd name="connsiteY45" fmla="*/ 635794 h 649684"/>
                <a:gd name="connsiteX46" fmla="*/ 1527175 w 1549797"/>
                <a:gd name="connsiteY46" fmla="*/ 638175 h 649684"/>
                <a:gd name="connsiteX47" fmla="*/ 781844 w 1549797"/>
                <a:gd name="connsiteY47" fmla="*/ 638175 h 649684"/>
                <a:gd name="connsiteX48" fmla="*/ 543719 w 1549797"/>
                <a:gd name="connsiteY48" fmla="*/ 638175 h 649684"/>
                <a:gd name="connsiteX49" fmla="*/ 229394 w 1549797"/>
                <a:gd name="connsiteY49" fmla="*/ 638175 h 649684"/>
                <a:gd name="connsiteX50" fmla="*/ 65087 w 1549797"/>
                <a:gd name="connsiteY50" fmla="*/ 638175 h 649684"/>
                <a:gd name="connsiteX51" fmla="*/ 15081 w 1549797"/>
                <a:gd name="connsiteY51" fmla="*/ 631031 h 649684"/>
                <a:gd name="connsiteX52" fmla="*/ 10319 w 1549797"/>
                <a:gd name="connsiteY52" fmla="*/ 526256 h 64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797" h="649684">
                  <a:moveTo>
                    <a:pt x="10319" y="526256"/>
                  </a:moveTo>
                  <a:cubicBezTo>
                    <a:pt x="20638" y="506412"/>
                    <a:pt x="55563" y="523875"/>
                    <a:pt x="76994" y="511969"/>
                  </a:cubicBezTo>
                  <a:cubicBezTo>
                    <a:pt x="98425" y="500063"/>
                    <a:pt x="120650" y="476250"/>
                    <a:pt x="138906" y="454819"/>
                  </a:cubicBezTo>
                  <a:cubicBezTo>
                    <a:pt x="157162" y="433388"/>
                    <a:pt x="175022" y="415528"/>
                    <a:pt x="186531" y="383381"/>
                  </a:cubicBezTo>
                  <a:cubicBezTo>
                    <a:pt x="198040" y="351234"/>
                    <a:pt x="202803" y="296069"/>
                    <a:pt x="207962" y="261938"/>
                  </a:cubicBezTo>
                  <a:cubicBezTo>
                    <a:pt x="213121" y="227807"/>
                    <a:pt x="211137" y="204788"/>
                    <a:pt x="217487" y="178594"/>
                  </a:cubicBezTo>
                  <a:cubicBezTo>
                    <a:pt x="223837" y="152400"/>
                    <a:pt x="230584" y="128984"/>
                    <a:pt x="246062" y="104775"/>
                  </a:cubicBezTo>
                  <a:cubicBezTo>
                    <a:pt x="261540" y="80566"/>
                    <a:pt x="286543" y="50007"/>
                    <a:pt x="310356" y="33338"/>
                  </a:cubicBezTo>
                  <a:cubicBezTo>
                    <a:pt x="334169" y="16669"/>
                    <a:pt x="364331" y="7144"/>
                    <a:pt x="388937" y="4763"/>
                  </a:cubicBezTo>
                  <a:cubicBezTo>
                    <a:pt x="413543" y="2382"/>
                    <a:pt x="436960" y="9922"/>
                    <a:pt x="457994" y="19050"/>
                  </a:cubicBezTo>
                  <a:cubicBezTo>
                    <a:pt x="479028" y="28178"/>
                    <a:pt x="499269" y="42069"/>
                    <a:pt x="515144" y="59531"/>
                  </a:cubicBezTo>
                  <a:cubicBezTo>
                    <a:pt x="531019" y="76993"/>
                    <a:pt x="542925" y="104378"/>
                    <a:pt x="553244" y="123825"/>
                  </a:cubicBezTo>
                  <a:cubicBezTo>
                    <a:pt x="563563" y="143272"/>
                    <a:pt x="571103" y="153194"/>
                    <a:pt x="577056" y="176213"/>
                  </a:cubicBezTo>
                  <a:cubicBezTo>
                    <a:pt x="583009" y="199232"/>
                    <a:pt x="586581" y="238125"/>
                    <a:pt x="588962" y="261938"/>
                  </a:cubicBezTo>
                  <a:cubicBezTo>
                    <a:pt x="591343" y="285751"/>
                    <a:pt x="587772" y="298848"/>
                    <a:pt x="591344" y="319088"/>
                  </a:cubicBezTo>
                  <a:cubicBezTo>
                    <a:pt x="594916" y="339328"/>
                    <a:pt x="600472" y="362347"/>
                    <a:pt x="610394" y="383381"/>
                  </a:cubicBezTo>
                  <a:cubicBezTo>
                    <a:pt x="620316" y="404415"/>
                    <a:pt x="635000" y="425847"/>
                    <a:pt x="650875" y="445294"/>
                  </a:cubicBezTo>
                  <a:cubicBezTo>
                    <a:pt x="666750" y="464741"/>
                    <a:pt x="685007" y="486966"/>
                    <a:pt x="705644" y="500063"/>
                  </a:cubicBezTo>
                  <a:cubicBezTo>
                    <a:pt x="726281" y="513160"/>
                    <a:pt x="751285" y="521891"/>
                    <a:pt x="774700" y="523875"/>
                  </a:cubicBezTo>
                  <a:cubicBezTo>
                    <a:pt x="798116" y="525859"/>
                    <a:pt x="825896" y="521891"/>
                    <a:pt x="846137" y="511969"/>
                  </a:cubicBezTo>
                  <a:cubicBezTo>
                    <a:pt x="866378" y="502047"/>
                    <a:pt x="879872" y="482997"/>
                    <a:pt x="896144" y="464344"/>
                  </a:cubicBezTo>
                  <a:cubicBezTo>
                    <a:pt x="912416" y="445691"/>
                    <a:pt x="932657" y="420291"/>
                    <a:pt x="943769" y="400050"/>
                  </a:cubicBezTo>
                  <a:cubicBezTo>
                    <a:pt x="954881" y="379809"/>
                    <a:pt x="957660" y="367109"/>
                    <a:pt x="962819" y="342900"/>
                  </a:cubicBezTo>
                  <a:cubicBezTo>
                    <a:pt x="967978" y="318691"/>
                    <a:pt x="972344" y="279003"/>
                    <a:pt x="974725" y="254794"/>
                  </a:cubicBezTo>
                  <a:cubicBezTo>
                    <a:pt x="977106" y="230585"/>
                    <a:pt x="973137" y="218678"/>
                    <a:pt x="977106" y="197644"/>
                  </a:cubicBezTo>
                  <a:cubicBezTo>
                    <a:pt x="981075" y="176610"/>
                    <a:pt x="988615" y="150019"/>
                    <a:pt x="998537" y="128588"/>
                  </a:cubicBezTo>
                  <a:cubicBezTo>
                    <a:pt x="1008459" y="107157"/>
                    <a:pt x="1021159" y="86518"/>
                    <a:pt x="1036637" y="69056"/>
                  </a:cubicBezTo>
                  <a:cubicBezTo>
                    <a:pt x="1052115" y="51594"/>
                    <a:pt x="1076722" y="34132"/>
                    <a:pt x="1091406" y="23813"/>
                  </a:cubicBezTo>
                  <a:cubicBezTo>
                    <a:pt x="1106090" y="13494"/>
                    <a:pt x="1114822" y="11113"/>
                    <a:pt x="1124744" y="7144"/>
                  </a:cubicBezTo>
                  <a:cubicBezTo>
                    <a:pt x="1134666" y="3175"/>
                    <a:pt x="1138237" y="0"/>
                    <a:pt x="1150937" y="0"/>
                  </a:cubicBezTo>
                  <a:cubicBezTo>
                    <a:pt x="1163637" y="0"/>
                    <a:pt x="1182291" y="0"/>
                    <a:pt x="1200944" y="7144"/>
                  </a:cubicBezTo>
                  <a:cubicBezTo>
                    <a:pt x="1219597" y="14288"/>
                    <a:pt x="1246584" y="29766"/>
                    <a:pt x="1262856" y="42863"/>
                  </a:cubicBezTo>
                  <a:cubicBezTo>
                    <a:pt x="1279128" y="55960"/>
                    <a:pt x="1288256" y="72628"/>
                    <a:pt x="1298575" y="85725"/>
                  </a:cubicBezTo>
                  <a:cubicBezTo>
                    <a:pt x="1308894" y="98822"/>
                    <a:pt x="1316832" y="105569"/>
                    <a:pt x="1324769" y="121444"/>
                  </a:cubicBezTo>
                  <a:cubicBezTo>
                    <a:pt x="1332706" y="137319"/>
                    <a:pt x="1341835" y="164703"/>
                    <a:pt x="1346200" y="180975"/>
                  </a:cubicBezTo>
                  <a:cubicBezTo>
                    <a:pt x="1350565" y="197247"/>
                    <a:pt x="1349771" y="204391"/>
                    <a:pt x="1350962" y="219075"/>
                  </a:cubicBezTo>
                  <a:cubicBezTo>
                    <a:pt x="1352153" y="233759"/>
                    <a:pt x="1352153" y="251619"/>
                    <a:pt x="1353344" y="269081"/>
                  </a:cubicBezTo>
                  <a:cubicBezTo>
                    <a:pt x="1354535" y="286544"/>
                    <a:pt x="1353344" y="303213"/>
                    <a:pt x="1358106" y="323850"/>
                  </a:cubicBezTo>
                  <a:cubicBezTo>
                    <a:pt x="1362868" y="344487"/>
                    <a:pt x="1372791" y="372665"/>
                    <a:pt x="1381919" y="392906"/>
                  </a:cubicBezTo>
                  <a:cubicBezTo>
                    <a:pt x="1391047" y="413147"/>
                    <a:pt x="1397397" y="426641"/>
                    <a:pt x="1412875" y="445294"/>
                  </a:cubicBezTo>
                  <a:cubicBezTo>
                    <a:pt x="1428353" y="463947"/>
                    <a:pt x="1455737" y="492125"/>
                    <a:pt x="1474787" y="504825"/>
                  </a:cubicBezTo>
                  <a:cubicBezTo>
                    <a:pt x="1493837" y="517525"/>
                    <a:pt x="1515269" y="518319"/>
                    <a:pt x="1527175" y="521494"/>
                  </a:cubicBezTo>
                  <a:cubicBezTo>
                    <a:pt x="1539081" y="524669"/>
                    <a:pt x="1542653" y="517922"/>
                    <a:pt x="1546225" y="523875"/>
                  </a:cubicBezTo>
                  <a:cubicBezTo>
                    <a:pt x="1549797" y="529828"/>
                    <a:pt x="1548209" y="539751"/>
                    <a:pt x="1548606" y="557213"/>
                  </a:cubicBezTo>
                  <a:cubicBezTo>
                    <a:pt x="1549003" y="574675"/>
                    <a:pt x="1549400" y="615553"/>
                    <a:pt x="1548606" y="628650"/>
                  </a:cubicBezTo>
                  <a:cubicBezTo>
                    <a:pt x="1547812" y="641747"/>
                    <a:pt x="1547416" y="634207"/>
                    <a:pt x="1543844" y="635794"/>
                  </a:cubicBezTo>
                  <a:cubicBezTo>
                    <a:pt x="1540272" y="637382"/>
                    <a:pt x="1527175" y="638175"/>
                    <a:pt x="1527175" y="638175"/>
                  </a:cubicBezTo>
                  <a:lnTo>
                    <a:pt x="781844" y="638175"/>
                  </a:lnTo>
                  <a:lnTo>
                    <a:pt x="543719" y="638175"/>
                  </a:lnTo>
                  <a:lnTo>
                    <a:pt x="229394" y="638175"/>
                  </a:lnTo>
                  <a:lnTo>
                    <a:pt x="65087" y="638175"/>
                  </a:lnTo>
                  <a:cubicBezTo>
                    <a:pt x="29368" y="636984"/>
                    <a:pt x="24606" y="649684"/>
                    <a:pt x="15081" y="631031"/>
                  </a:cubicBezTo>
                  <a:cubicBezTo>
                    <a:pt x="5556" y="612378"/>
                    <a:pt x="0" y="546100"/>
                    <a:pt x="10319" y="5262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1000100" y="4125163"/>
              <a:ext cx="1394446" cy="90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sp>
        <p:nvSpPr>
          <p:cNvPr id="28" name="Rectangle à coins arrondis 27"/>
          <p:cNvSpPr/>
          <p:nvPr/>
        </p:nvSpPr>
        <p:spPr>
          <a:xfrm>
            <a:off x="4994501" y="5776666"/>
            <a:ext cx="36943" cy="73241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4984644" y="5767511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0" name="Rectangle à coins arrondis 29"/>
          <p:cNvSpPr/>
          <p:nvPr/>
        </p:nvSpPr>
        <p:spPr>
          <a:xfrm flipV="1">
            <a:off x="4977562" y="5849907"/>
            <a:ext cx="70822" cy="9155"/>
          </a:xfrm>
          <a:prstGeom prst="roundRect">
            <a:avLst/>
          </a:prstGeom>
          <a:gradFill flip="none" rotWithShape="1">
            <a:gsLst>
              <a:gs pos="10000">
                <a:schemeClr val="accent3">
                  <a:lumMod val="75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accent3">
                  <a:lumMod val="75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31" name="Rectangle à coins arrondis 30"/>
          <p:cNvSpPr/>
          <p:nvPr/>
        </p:nvSpPr>
        <p:spPr>
          <a:xfrm>
            <a:off x="4984644" y="5758356"/>
            <a:ext cx="56658" cy="9155"/>
          </a:xfrm>
          <a:prstGeom prst="roundRect">
            <a:avLst/>
          </a:prstGeom>
          <a:gradFill flip="none" rotWithShape="1">
            <a:gsLst>
              <a:gs pos="10000">
                <a:schemeClr val="bg1">
                  <a:lumMod val="50000"/>
                </a:schemeClr>
              </a:gs>
              <a:gs pos="36000">
                <a:schemeClr val="bg1">
                  <a:lumMod val="95000"/>
                </a:schemeClr>
              </a:gs>
              <a:gs pos="72000">
                <a:schemeClr val="bg1">
                  <a:lumMod val="50000"/>
                </a:schemeClr>
              </a:gs>
            </a:gsLst>
            <a:lin ang="0" scaled="0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grpSp>
        <p:nvGrpSpPr>
          <p:cNvPr id="8" name="Groupe 728"/>
          <p:cNvGrpSpPr/>
          <p:nvPr/>
        </p:nvGrpSpPr>
        <p:grpSpPr>
          <a:xfrm>
            <a:off x="4955421" y="5720591"/>
            <a:ext cx="22478" cy="25123"/>
            <a:chOff x="1000100" y="3700463"/>
            <a:chExt cx="1394446" cy="1738327"/>
          </a:xfrm>
        </p:grpSpPr>
        <p:sp>
          <p:nvSpPr>
            <p:cNvPr id="262" name="Forme libre 261"/>
            <p:cNvSpPr/>
            <p:nvPr/>
          </p:nvSpPr>
          <p:spPr>
            <a:xfrm>
              <a:off x="1000101" y="3700463"/>
              <a:ext cx="1379249" cy="499884"/>
            </a:xfrm>
            <a:custGeom>
              <a:avLst/>
              <a:gdLst>
                <a:gd name="connsiteX0" fmla="*/ 10319 w 1549797"/>
                <a:gd name="connsiteY0" fmla="*/ 526256 h 649684"/>
                <a:gd name="connsiteX1" fmla="*/ 76994 w 1549797"/>
                <a:gd name="connsiteY1" fmla="*/ 511969 h 649684"/>
                <a:gd name="connsiteX2" fmla="*/ 138906 w 1549797"/>
                <a:gd name="connsiteY2" fmla="*/ 454819 h 649684"/>
                <a:gd name="connsiteX3" fmla="*/ 186531 w 1549797"/>
                <a:gd name="connsiteY3" fmla="*/ 383381 h 649684"/>
                <a:gd name="connsiteX4" fmla="*/ 207962 w 1549797"/>
                <a:gd name="connsiteY4" fmla="*/ 261938 h 649684"/>
                <a:gd name="connsiteX5" fmla="*/ 217487 w 1549797"/>
                <a:gd name="connsiteY5" fmla="*/ 178594 h 649684"/>
                <a:gd name="connsiteX6" fmla="*/ 246062 w 1549797"/>
                <a:gd name="connsiteY6" fmla="*/ 104775 h 649684"/>
                <a:gd name="connsiteX7" fmla="*/ 310356 w 1549797"/>
                <a:gd name="connsiteY7" fmla="*/ 33338 h 649684"/>
                <a:gd name="connsiteX8" fmla="*/ 388937 w 1549797"/>
                <a:gd name="connsiteY8" fmla="*/ 4763 h 649684"/>
                <a:gd name="connsiteX9" fmla="*/ 457994 w 1549797"/>
                <a:gd name="connsiteY9" fmla="*/ 19050 h 649684"/>
                <a:gd name="connsiteX10" fmla="*/ 515144 w 1549797"/>
                <a:gd name="connsiteY10" fmla="*/ 59531 h 649684"/>
                <a:gd name="connsiteX11" fmla="*/ 553244 w 1549797"/>
                <a:gd name="connsiteY11" fmla="*/ 123825 h 649684"/>
                <a:gd name="connsiteX12" fmla="*/ 577056 w 1549797"/>
                <a:gd name="connsiteY12" fmla="*/ 176213 h 649684"/>
                <a:gd name="connsiteX13" fmla="*/ 588962 w 1549797"/>
                <a:gd name="connsiteY13" fmla="*/ 261938 h 649684"/>
                <a:gd name="connsiteX14" fmla="*/ 591344 w 1549797"/>
                <a:gd name="connsiteY14" fmla="*/ 319088 h 649684"/>
                <a:gd name="connsiteX15" fmla="*/ 610394 w 1549797"/>
                <a:gd name="connsiteY15" fmla="*/ 383381 h 649684"/>
                <a:gd name="connsiteX16" fmla="*/ 650875 w 1549797"/>
                <a:gd name="connsiteY16" fmla="*/ 445294 h 649684"/>
                <a:gd name="connsiteX17" fmla="*/ 705644 w 1549797"/>
                <a:gd name="connsiteY17" fmla="*/ 500063 h 649684"/>
                <a:gd name="connsiteX18" fmla="*/ 774700 w 1549797"/>
                <a:gd name="connsiteY18" fmla="*/ 523875 h 649684"/>
                <a:gd name="connsiteX19" fmla="*/ 846137 w 1549797"/>
                <a:gd name="connsiteY19" fmla="*/ 511969 h 649684"/>
                <a:gd name="connsiteX20" fmla="*/ 896144 w 1549797"/>
                <a:gd name="connsiteY20" fmla="*/ 464344 h 649684"/>
                <a:gd name="connsiteX21" fmla="*/ 943769 w 1549797"/>
                <a:gd name="connsiteY21" fmla="*/ 400050 h 649684"/>
                <a:gd name="connsiteX22" fmla="*/ 962819 w 1549797"/>
                <a:gd name="connsiteY22" fmla="*/ 342900 h 649684"/>
                <a:gd name="connsiteX23" fmla="*/ 974725 w 1549797"/>
                <a:gd name="connsiteY23" fmla="*/ 254794 h 649684"/>
                <a:gd name="connsiteX24" fmla="*/ 977106 w 1549797"/>
                <a:gd name="connsiteY24" fmla="*/ 197644 h 649684"/>
                <a:gd name="connsiteX25" fmla="*/ 998537 w 1549797"/>
                <a:gd name="connsiteY25" fmla="*/ 128588 h 649684"/>
                <a:gd name="connsiteX26" fmla="*/ 1036637 w 1549797"/>
                <a:gd name="connsiteY26" fmla="*/ 69056 h 649684"/>
                <a:gd name="connsiteX27" fmla="*/ 1091406 w 1549797"/>
                <a:gd name="connsiteY27" fmla="*/ 23813 h 649684"/>
                <a:gd name="connsiteX28" fmla="*/ 1124744 w 1549797"/>
                <a:gd name="connsiteY28" fmla="*/ 7144 h 649684"/>
                <a:gd name="connsiteX29" fmla="*/ 1150937 w 1549797"/>
                <a:gd name="connsiteY29" fmla="*/ 0 h 649684"/>
                <a:gd name="connsiteX30" fmla="*/ 1200944 w 1549797"/>
                <a:gd name="connsiteY30" fmla="*/ 7144 h 649684"/>
                <a:gd name="connsiteX31" fmla="*/ 1262856 w 1549797"/>
                <a:gd name="connsiteY31" fmla="*/ 42863 h 649684"/>
                <a:gd name="connsiteX32" fmla="*/ 1298575 w 1549797"/>
                <a:gd name="connsiteY32" fmla="*/ 85725 h 649684"/>
                <a:gd name="connsiteX33" fmla="*/ 1324769 w 1549797"/>
                <a:gd name="connsiteY33" fmla="*/ 121444 h 649684"/>
                <a:gd name="connsiteX34" fmla="*/ 1346200 w 1549797"/>
                <a:gd name="connsiteY34" fmla="*/ 180975 h 649684"/>
                <a:gd name="connsiteX35" fmla="*/ 1350962 w 1549797"/>
                <a:gd name="connsiteY35" fmla="*/ 219075 h 649684"/>
                <a:gd name="connsiteX36" fmla="*/ 1353344 w 1549797"/>
                <a:gd name="connsiteY36" fmla="*/ 269081 h 649684"/>
                <a:gd name="connsiteX37" fmla="*/ 1358106 w 1549797"/>
                <a:gd name="connsiteY37" fmla="*/ 323850 h 649684"/>
                <a:gd name="connsiteX38" fmla="*/ 1381919 w 1549797"/>
                <a:gd name="connsiteY38" fmla="*/ 392906 h 649684"/>
                <a:gd name="connsiteX39" fmla="*/ 1412875 w 1549797"/>
                <a:gd name="connsiteY39" fmla="*/ 445294 h 649684"/>
                <a:gd name="connsiteX40" fmla="*/ 1474787 w 1549797"/>
                <a:gd name="connsiteY40" fmla="*/ 504825 h 649684"/>
                <a:gd name="connsiteX41" fmla="*/ 1527175 w 1549797"/>
                <a:gd name="connsiteY41" fmla="*/ 521494 h 649684"/>
                <a:gd name="connsiteX42" fmla="*/ 1546225 w 1549797"/>
                <a:gd name="connsiteY42" fmla="*/ 523875 h 649684"/>
                <a:gd name="connsiteX43" fmla="*/ 1548606 w 1549797"/>
                <a:gd name="connsiteY43" fmla="*/ 557213 h 649684"/>
                <a:gd name="connsiteX44" fmla="*/ 1548606 w 1549797"/>
                <a:gd name="connsiteY44" fmla="*/ 628650 h 649684"/>
                <a:gd name="connsiteX45" fmla="*/ 1543844 w 1549797"/>
                <a:gd name="connsiteY45" fmla="*/ 635794 h 649684"/>
                <a:gd name="connsiteX46" fmla="*/ 1527175 w 1549797"/>
                <a:gd name="connsiteY46" fmla="*/ 638175 h 649684"/>
                <a:gd name="connsiteX47" fmla="*/ 781844 w 1549797"/>
                <a:gd name="connsiteY47" fmla="*/ 638175 h 649684"/>
                <a:gd name="connsiteX48" fmla="*/ 543719 w 1549797"/>
                <a:gd name="connsiteY48" fmla="*/ 638175 h 649684"/>
                <a:gd name="connsiteX49" fmla="*/ 229394 w 1549797"/>
                <a:gd name="connsiteY49" fmla="*/ 638175 h 649684"/>
                <a:gd name="connsiteX50" fmla="*/ 65087 w 1549797"/>
                <a:gd name="connsiteY50" fmla="*/ 638175 h 649684"/>
                <a:gd name="connsiteX51" fmla="*/ 15081 w 1549797"/>
                <a:gd name="connsiteY51" fmla="*/ 631031 h 649684"/>
                <a:gd name="connsiteX52" fmla="*/ 10319 w 1549797"/>
                <a:gd name="connsiteY52" fmla="*/ 526256 h 64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797" h="649684">
                  <a:moveTo>
                    <a:pt x="10319" y="526256"/>
                  </a:moveTo>
                  <a:cubicBezTo>
                    <a:pt x="20638" y="506412"/>
                    <a:pt x="55563" y="523875"/>
                    <a:pt x="76994" y="511969"/>
                  </a:cubicBezTo>
                  <a:cubicBezTo>
                    <a:pt x="98425" y="500063"/>
                    <a:pt x="120650" y="476250"/>
                    <a:pt x="138906" y="454819"/>
                  </a:cubicBezTo>
                  <a:cubicBezTo>
                    <a:pt x="157162" y="433388"/>
                    <a:pt x="175022" y="415528"/>
                    <a:pt x="186531" y="383381"/>
                  </a:cubicBezTo>
                  <a:cubicBezTo>
                    <a:pt x="198040" y="351234"/>
                    <a:pt x="202803" y="296069"/>
                    <a:pt x="207962" y="261938"/>
                  </a:cubicBezTo>
                  <a:cubicBezTo>
                    <a:pt x="213121" y="227807"/>
                    <a:pt x="211137" y="204788"/>
                    <a:pt x="217487" y="178594"/>
                  </a:cubicBezTo>
                  <a:cubicBezTo>
                    <a:pt x="223837" y="152400"/>
                    <a:pt x="230584" y="128984"/>
                    <a:pt x="246062" y="104775"/>
                  </a:cubicBezTo>
                  <a:cubicBezTo>
                    <a:pt x="261540" y="80566"/>
                    <a:pt x="286543" y="50007"/>
                    <a:pt x="310356" y="33338"/>
                  </a:cubicBezTo>
                  <a:cubicBezTo>
                    <a:pt x="334169" y="16669"/>
                    <a:pt x="364331" y="7144"/>
                    <a:pt x="388937" y="4763"/>
                  </a:cubicBezTo>
                  <a:cubicBezTo>
                    <a:pt x="413543" y="2382"/>
                    <a:pt x="436960" y="9922"/>
                    <a:pt x="457994" y="19050"/>
                  </a:cubicBezTo>
                  <a:cubicBezTo>
                    <a:pt x="479028" y="28178"/>
                    <a:pt x="499269" y="42069"/>
                    <a:pt x="515144" y="59531"/>
                  </a:cubicBezTo>
                  <a:cubicBezTo>
                    <a:pt x="531019" y="76993"/>
                    <a:pt x="542925" y="104378"/>
                    <a:pt x="553244" y="123825"/>
                  </a:cubicBezTo>
                  <a:cubicBezTo>
                    <a:pt x="563563" y="143272"/>
                    <a:pt x="571103" y="153194"/>
                    <a:pt x="577056" y="176213"/>
                  </a:cubicBezTo>
                  <a:cubicBezTo>
                    <a:pt x="583009" y="199232"/>
                    <a:pt x="586581" y="238125"/>
                    <a:pt x="588962" y="261938"/>
                  </a:cubicBezTo>
                  <a:cubicBezTo>
                    <a:pt x="591343" y="285751"/>
                    <a:pt x="587772" y="298848"/>
                    <a:pt x="591344" y="319088"/>
                  </a:cubicBezTo>
                  <a:cubicBezTo>
                    <a:pt x="594916" y="339328"/>
                    <a:pt x="600472" y="362347"/>
                    <a:pt x="610394" y="383381"/>
                  </a:cubicBezTo>
                  <a:cubicBezTo>
                    <a:pt x="620316" y="404415"/>
                    <a:pt x="635000" y="425847"/>
                    <a:pt x="650875" y="445294"/>
                  </a:cubicBezTo>
                  <a:cubicBezTo>
                    <a:pt x="666750" y="464741"/>
                    <a:pt x="685007" y="486966"/>
                    <a:pt x="705644" y="500063"/>
                  </a:cubicBezTo>
                  <a:cubicBezTo>
                    <a:pt x="726281" y="513160"/>
                    <a:pt x="751285" y="521891"/>
                    <a:pt x="774700" y="523875"/>
                  </a:cubicBezTo>
                  <a:cubicBezTo>
                    <a:pt x="798116" y="525859"/>
                    <a:pt x="825896" y="521891"/>
                    <a:pt x="846137" y="511969"/>
                  </a:cubicBezTo>
                  <a:cubicBezTo>
                    <a:pt x="866378" y="502047"/>
                    <a:pt x="879872" y="482997"/>
                    <a:pt x="896144" y="464344"/>
                  </a:cubicBezTo>
                  <a:cubicBezTo>
                    <a:pt x="912416" y="445691"/>
                    <a:pt x="932657" y="420291"/>
                    <a:pt x="943769" y="400050"/>
                  </a:cubicBezTo>
                  <a:cubicBezTo>
                    <a:pt x="954881" y="379809"/>
                    <a:pt x="957660" y="367109"/>
                    <a:pt x="962819" y="342900"/>
                  </a:cubicBezTo>
                  <a:cubicBezTo>
                    <a:pt x="967978" y="318691"/>
                    <a:pt x="972344" y="279003"/>
                    <a:pt x="974725" y="254794"/>
                  </a:cubicBezTo>
                  <a:cubicBezTo>
                    <a:pt x="977106" y="230585"/>
                    <a:pt x="973137" y="218678"/>
                    <a:pt x="977106" y="197644"/>
                  </a:cubicBezTo>
                  <a:cubicBezTo>
                    <a:pt x="981075" y="176610"/>
                    <a:pt x="988615" y="150019"/>
                    <a:pt x="998537" y="128588"/>
                  </a:cubicBezTo>
                  <a:cubicBezTo>
                    <a:pt x="1008459" y="107157"/>
                    <a:pt x="1021159" y="86518"/>
                    <a:pt x="1036637" y="69056"/>
                  </a:cubicBezTo>
                  <a:cubicBezTo>
                    <a:pt x="1052115" y="51594"/>
                    <a:pt x="1076722" y="34132"/>
                    <a:pt x="1091406" y="23813"/>
                  </a:cubicBezTo>
                  <a:cubicBezTo>
                    <a:pt x="1106090" y="13494"/>
                    <a:pt x="1114822" y="11113"/>
                    <a:pt x="1124744" y="7144"/>
                  </a:cubicBezTo>
                  <a:cubicBezTo>
                    <a:pt x="1134666" y="3175"/>
                    <a:pt x="1138237" y="0"/>
                    <a:pt x="1150937" y="0"/>
                  </a:cubicBezTo>
                  <a:cubicBezTo>
                    <a:pt x="1163637" y="0"/>
                    <a:pt x="1182291" y="0"/>
                    <a:pt x="1200944" y="7144"/>
                  </a:cubicBezTo>
                  <a:cubicBezTo>
                    <a:pt x="1219597" y="14288"/>
                    <a:pt x="1246584" y="29766"/>
                    <a:pt x="1262856" y="42863"/>
                  </a:cubicBezTo>
                  <a:cubicBezTo>
                    <a:pt x="1279128" y="55960"/>
                    <a:pt x="1288256" y="72628"/>
                    <a:pt x="1298575" y="85725"/>
                  </a:cubicBezTo>
                  <a:cubicBezTo>
                    <a:pt x="1308894" y="98822"/>
                    <a:pt x="1316832" y="105569"/>
                    <a:pt x="1324769" y="121444"/>
                  </a:cubicBezTo>
                  <a:cubicBezTo>
                    <a:pt x="1332706" y="137319"/>
                    <a:pt x="1341835" y="164703"/>
                    <a:pt x="1346200" y="180975"/>
                  </a:cubicBezTo>
                  <a:cubicBezTo>
                    <a:pt x="1350565" y="197247"/>
                    <a:pt x="1349771" y="204391"/>
                    <a:pt x="1350962" y="219075"/>
                  </a:cubicBezTo>
                  <a:cubicBezTo>
                    <a:pt x="1352153" y="233759"/>
                    <a:pt x="1352153" y="251619"/>
                    <a:pt x="1353344" y="269081"/>
                  </a:cubicBezTo>
                  <a:cubicBezTo>
                    <a:pt x="1354535" y="286544"/>
                    <a:pt x="1353344" y="303213"/>
                    <a:pt x="1358106" y="323850"/>
                  </a:cubicBezTo>
                  <a:cubicBezTo>
                    <a:pt x="1362868" y="344487"/>
                    <a:pt x="1372791" y="372665"/>
                    <a:pt x="1381919" y="392906"/>
                  </a:cubicBezTo>
                  <a:cubicBezTo>
                    <a:pt x="1391047" y="413147"/>
                    <a:pt x="1397397" y="426641"/>
                    <a:pt x="1412875" y="445294"/>
                  </a:cubicBezTo>
                  <a:cubicBezTo>
                    <a:pt x="1428353" y="463947"/>
                    <a:pt x="1455737" y="492125"/>
                    <a:pt x="1474787" y="504825"/>
                  </a:cubicBezTo>
                  <a:cubicBezTo>
                    <a:pt x="1493837" y="517525"/>
                    <a:pt x="1515269" y="518319"/>
                    <a:pt x="1527175" y="521494"/>
                  </a:cubicBezTo>
                  <a:cubicBezTo>
                    <a:pt x="1539081" y="524669"/>
                    <a:pt x="1542653" y="517922"/>
                    <a:pt x="1546225" y="523875"/>
                  </a:cubicBezTo>
                  <a:cubicBezTo>
                    <a:pt x="1549797" y="529828"/>
                    <a:pt x="1548209" y="539751"/>
                    <a:pt x="1548606" y="557213"/>
                  </a:cubicBezTo>
                  <a:cubicBezTo>
                    <a:pt x="1549003" y="574675"/>
                    <a:pt x="1549400" y="615553"/>
                    <a:pt x="1548606" y="628650"/>
                  </a:cubicBezTo>
                  <a:cubicBezTo>
                    <a:pt x="1547812" y="641747"/>
                    <a:pt x="1547416" y="634207"/>
                    <a:pt x="1543844" y="635794"/>
                  </a:cubicBezTo>
                  <a:cubicBezTo>
                    <a:pt x="1540272" y="637382"/>
                    <a:pt x="1527175" y="638175"/>
                    <a:pt x="1527175" y="638175"/>
                  </a:cubicBezTo>
                  <a:lnTo>
                    <a:pt x="781844" y="638175"/>
                  </a:lnTo>
                  <a:lnTo>
                    <a:pt x="543719" y="638175"/>
                  </a:lnTo>
                  <a:lnTo>
                    <a:pt x="229394" y="638175"/>
                  </a:lnTo>
                  <a:lnTo>
                    <a:pt x="65087" y="638175"/>
                  </a:lnTo>
                  <a:cubicBezTo>
                    <a:pt x="29368" y="636984"/>
                    <a:pt x="24606" y="649684"/>
                    <a:pt x="15081" y="631031"/>
                  </a:cubicBezTo>
                  <a:cubicBezTo>
                    <a:pt x="5556" y="612378"/>
                    <a:pt x="0" y="546100"/>
                    <a:pt x="10319" y="5262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263" name="Forme libre 262"/>
            <p:cNvSpPr/>
            <p:nvPr/>
          </p:nvSpPr>
          <p:spPr>
            <a:xfrm flipV="1">
              <a:off x="1000101" y="4938906"/>
              <a:ext cx="1379249" cy="499884"/>
            </a:xfrm>
            <a:custGeom>
              <a:avLst/>
              <a:gdLst>
                <a:gd name="connsiteX0" fmla="*/ 10319 w 1549797"/>
                <a:gd name="connsiteY0" fmla="*/ 526256 h 649684"/>
                <a:gd name="connsiteX1" fmla="*/ 76994 w 1549797"/>
                <a:gd name="connsiteY1" fmla="*/ 511969 h 649684"/>
                <a:gd name="connsiteX2" fmla="*/ 138906 w 1549797"/>
                <a:gd name="connsiteY2" fmla="*/ 454819 h 649684"/>
                <a:gd name="connsiteX3" fmla="*/ 186531 w 1549797"/>
                <a:gd name="connsiteY3" fmla="*/ 383381 h 649684"/>
                <a:gd name="connsiteX4" fmla="*/ 207962 w 1549797"/>
                <a:gd name="connsiteY4" fmla="*/ 261938 h 649684"/>
                <a:gd name="connsiteX5" fmla="*/ 217487 w 1549797"/>
                <a:gd name="connsiteY5" fmla="*/ 178594 h 649684"/>
                <a:gd name="connsiteX6" fmla="*/ 246062 w 1549797"/>
                <a:gd name="connsiteY6" fmla="*/ 104775 h 649684"/>
                <a:gd name="connsiteX7" fmla="*/ 310356 w 1549797"/>
                <a:gd name="connsiteY7" fmla="*/ 33338 h 649684"/>
                <a:gd name="connsiteX8" fmla="*/ 388937 w 1549797"/>
                <a:gd name="connsiteY8" fmla="*/ 4763 h 649684"/>
                <a:gd name="connsiteX9" fmla="*/ 457994 w 1549797"/>
                <a:gd name="connsiteY9" fmla="*/ 19050 h 649684"/>
                <a:gd name="connsiteX10" fmla="*/ 515144 w 1549797"/>
                <a:gd name="connsiteY10" fmla="*/ 59531 h 649684"/>
                <a:gd name="connsiteX11" fmla="*/ 553244 w 1549797"/>
                <a:gd name="connsiteY11" fmla="*/ 123825 h 649684"/>
                <a:gd name="connsiteX12" fmla="*/ 577056 w 1549797"/>
                <a:gd name="connsiteY12" fmla="*/ 176213 h 649684"/>
                <a:gd name="connsiteX13" fmla="*/ 588962 w 1549797"/>
                <a:gd name="connsiteY13" fmla="*/ 261938 h 649684"/>
                <a:gd name="connsiteX14" fmla="*/ 591344 w 1549797"/>
                <a:gd name="connsiteY14" fmla="*/ 319088 h 649684"/>
                <a:gd name="connsiteX15" fmla="*/ 610394 w 1549797"/>
                <a:gd name="connsiteY15" fmla="*/ 383381 h 649684"/>
                <a:gd name="connsiteX16" fmla="*/ 650875 w 1549797"/>
                <a:gd name="connsiteY16" fmla="*/ 445294 h 649684"/>
                <a:gd name="connsiteX17" fmla="*/ 705644 w 1549797"/>
                <a:gd name="connsiteY17" fmla="*/ 500063 h 649684"/>
                <a:gd name="connsiteX18" fmla="*/ 774700 w 1549797"/>
                <a:gd name="connsiteY18" fmla="*/ 523875 h 649684"/>
                <a:gd name="connsiteX19" fmla="*/ 846137 w 1549797"/>
                <a:gd name="connsiteY19" fmla="*/ 511969 h 649684"/>
                <a:gd name="connsiteX20" fmla="*/ 896144 w 1549797"/>
                <a:gd name="connsiteY20" fmla="*/ 464344 h 649684"/>
                <a:gd name="connsiteX21" fmla="*/ 943769 w 1549797"/>
                <a:gd name="connsiteY21" fmla="*/ 400050 h 649684"/>
                <a:gd name="connsiteX22" fmla="*/ 962819 w 1549797"/>
                <a:gd name="connsiteY22" fmla="*/ 342900 h 649684"/>
                <a:gd name="connsiteX23" fmla="*/ 974725 w 1549797"/>
                <a:gd name="connsiteY23" fmla="*/ 254794 h 649684"/>
                <a:gd name="connsiteX24" fmla="*/ 977106 w 1549797"/>
                <a:gd name="connsiteY24" fmla="*/ 197644 h 649684"/>
                <a:gd name="connsiteX25" fmla="*/ 998537 w 1549797"/>
                <a:gd name="connsiteY25" fmla="*/ 128588 h 649684"/>
                <a:gd name="connsiteX26" fmla="*/ 1036637 w 1549797"/>
                <a:gd name="connsiteY26" fmla="*/ 69056 h 649684"/>
                <a:gd name="connsiteX27" fmla="*/ 1091406 w 1549797"/>
                <a:gd name="connsiteY27" fmla="*/ 23813 h 649684"/>
                <a:gd name="connsiteX28" fmla="*/ 1124744 w 1549797"/>
                <a:gd name="connsiteY28" fmla="*/ 7144 h 649684"/>
                <a:gd name="connsiteX29" fmla="*/ 1150937 w 1549797"/>
                <a:gd name="connsiteY29" fmla="*/ 0 h 649684"/>
                <a:gd name="connsiteX30" fmla="*/ 1200944 w 1549797"/>
                <a:gd name="connsiteY30" fmla="*/ 7144 h 649684"/>
                <a:gd name="connsiteX31" fmla="*/ 1262856 w 1549797"/>
                <a:gd name="connsiteY31" fmla="*/ 42863 h 649684"/>
                <a:gd name="connsiteX32" fmla="*/ 1298575 w 1549797"/>
                <a:gd name="connsiteY32" fmla="*/ 85725 h 649684"/>
                <a:gd name="connsiteX33" fmla="*/ 1324769 w 1549797"/>
                <a:gd name="connsiteY33" fmla="*/ 121444 h 649684"/>
                <a:gd name="connsiteX34" fmla="*/ 1346200 w 1549797"/>
                <a:gd name="connsiteY34" fmla="*/ 180975 h 649684"/>
                <a:gd name="connsiteX35" fmla="*/ 1350962 w 1549797"/>
                <a:gd name="connsiteY35" fmla="*/ 219075 h 649684"/>
                <a:gd name="connsiteX36" fmla="*/ 1353344 w 1549797"/>
                <a:gd name="connsiteY36" fmla="*/ 269081 h 649684"/>
                <a:gd name="connsiteX37" fmla="*/ 1358106 w 1549797"/>
                <a:gd name="connsiteY37" fmla="*/ 323850 h 649684"/>
                <a:gd name="connsiteX38" fmla="*/ 1381919 w 1549797"/>
                <a:gd name="connsiteY38" fmla="*/ 392906 h 649684"/>
                <a:gd name="connsiteX39" fmla="*/ 1412875 w 1549797"/>
                <a:gd name="connsiteY39" fmla="*/ 445294 h 649684"/>
                <a:gd name="connsiteX40" fmla="*/ 1474787 w 1549797"/>
                <a:gd name="connsiteY40" fmla="*/ 504825 h 649684"/>
                <a:gd name="connsiteX41" fmla="*/ 1527175 w 1549797"/>
                <a:gd name="connsiteY41" fmla="*/ 521494 h 649684"/>
                <a:gd name="connsiteX42" fmla="*/ 1546225 w 1549797"/>
                <a:gd name="connsiteY42" fmla="*/ 523875 h 649684"/>
                <a:gd name="connsiteX43" fmla="*/ 1548606 w 1549797"/>
                <a:gd name="connsiteY43" fmla="*/ 557213 h 649684"/>
                <a:gd name="connsiteX44" fmla="*/ 1548606 w 1549797"/>
                <a:gd name="connsiteY44" fmla="*/ 628650 h 649684"/>
                <a:gd name="connsiteX45" fmla="*/ 1543844 w 1549797"/>
                <a:gd name="connsiteY45" fmla="*/ 635794 h 649684"/>
                <a:gd name="connsiteX46" fmla="*/ 1527175 w 1549797"/>
                <a:gd name="connsiteY46" fmla="*/ 638175 h 649684"/>
                <a:gd name="connsiteX47" fmla="*/ 781844 w 1549797"/>
                <a:gd name="connsiteY47" fmla="*/ 638175 h 649684"/>
                <a:gd name="connsiteX48" fmla="*/ 543719 w 1549797"/>
                <a:gd name="connsiteY48" fmla="*/ 638175 h 649684"/>
                <a:gd name="connsiteX49" fmla="*/ 229394 w 1549797"/>
                <a:gd name="connsiteY49" fmla="*/ 638175 h 649684"/>
                <a:gd name="connsiteX50" fmla="*/ 65087 w 1549797"/>
                <a:gd name="connsiteY50" fmla="*/ 638175 h 649684"/>
                <a:gd name="connsiteX51" fmla="*/ 15081 w 1549797"/>
                <a:gd name="connsiteY51" fmla="*/ 631031 h 649684"/>
                <a:gd name="connsiteX52" fmla="*/ 10319 w 1549797"/>
                <a:gd name="connsiteY52" fmla="*/ 526256 h 64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797" h="649684">
                  <a:moveTo>
                    <a:pt x="10319" y="526256"/>
                  </a:moveTo>
                  <a:cubicBezTo>
                    <a:pt x="20638" y="506412"/>
                    <a:pt x="55563" y="523875"/>
                    <a:pt x="76994" y="511969"/>
                  </a:cubicBezTo>
                  <a:cubicBezTo>
                    <a:pt x="98425" y="500063"/>
                    <a:pt x="120650" y="476250"/>
                    <a:pt x="138906" y="454819"/>
                  </a:cubicBezTo>
                  <a:cubicBezTo>
                    <a:pt x="157162" y="433388"/>
                    <a:pt x="175022" y="415528"/>
                    <a:pt x="186531" y="383381"/>
                  </a:cubicBezTo>
                  <a:cubicBezTo>
                    <a:pt x="198040" y="351234"/>
                    <a:pt x="202803" y="296069"/>
                    <a:pt x="207962" y="261938"/>
                  </a:cubicBezTo>
                  <a:cubicBezTo>
                    <a:pt x="213121" y="227807"/>
                    <a:pt x="211137" y="204788"/>
                    <a:pt x="217487" y="178594"/>
                  </a:cubicBezTo>
                  <a:cubicBezTo>
                    <a:pt x="223837" y="152400"/>
                    <a:pt x="230584" y="128984"/>
                    <a:pt x="246062" y="104775"/>
                  </a:cubicBezTo>
                  <a:cubicBezTo>
                    <a:pt x="261540" y="80566"/>
                    <a:pt x="286543" y="50007"/>
                    <a:pt x="310356" y="33338"/>
                  </a:cubicBezTo>
                  <a:cubicBezTo>
                    <a:pt x="334169" y="16669"/>
                    <a:pt x="364331" y="7144"/>
                    <a:pt x="388937" y="4763"/>
                  </a:cubicBezTo>
                  <a:cubicBezTo>
                    <a:pt x="413543" y="2382"/>
                    <a:pt x="436960" y="9922"/>
                    <a:pt x="457994" y="19050"/>
                  </a:cubicBezTo>
                  <a:cubicBezTo>
                    <a:pt x="479028" y="28178"/>
                    <a:pt x="499269" y="42069"/>
                    <a:pt x="515144" y="59531"/>
                  </a:cubicBezTo>
                  <a:cubicBezTo>
                    <a:pt x="531019" y="76993"/>
                    <a:pt x="542925" y="104378"/>
                    <a:pt x="553244" y="123825"/>
                  </a:cubicBezTo>
                  <a:cubicBezTo>
                    <a:pt x="563563" y="143272"/>
                    <a:pt x="571103" y="153194"/>
                    <a:pt x="577056" y="176213"/>
                  </a:cubicBezTo>
                  <a:cubicBezTo>
                    <a:pt x="583009" y="199232"/>
                    <a:pt x="586581" y="238125"/>
                    <a:pt x="588962" y="261938"/>
                  </a:cubicBezTo>
                  <a:cubicBezTo>
                    <a:pt x="591343" y="285751"/>
                    <a:pt x="587772" y="298848"/>
                    <a:pt x="591344" y="319088"/>
                  </a:cubicBezTo>
                  <a:cubicBezTo>
                    <a:pt x="594916" y="339328"/>
                    <a:pt x="600472" y="362347"/>
                    <a:pt x="610394" y="383381"/>
                  </a:cubicBezTo>
                  <a:cubicBezTo>
                    <a:pt x="620316" y="404415"/>
                    <a:pt x="635000" y="425847"/>
                    <a:pt x="650875" y="445294"/>
                  </a:cubicBezTo>
                  <a:cubicBezTo>
                    <a:pt x="666750" y="464741"/>
                    <a:pt x="685007" y="486966"/>
                    <a:pt x="705644" y="500063"/>
                  </a:cubicBezTo>
                  <a:cubicBezTo>
                    <a:pt x="726281" y="513160"/>
                    <a:pt x="751285" y="521891"/>
                    <a:pt x="774700" y="523875"/>
                  </a:cubicBezTo>
                  <a:cubicBezTo>
                    <a:pt x="798116" y="525859"/>
                    <a:pt x="825896" y="521891"/>
                    <a:pt x="846137" y="511969"/>
                  </a:cubicBezTo>
                  <a:cubicBezTo>
                    <a:pt x="866378" y="502047"/>
                    <a:pt x="879872" y="482997"/>
                    <a:pt x="896144" y="464344"/>
                  </a:cubicBezTo>
                  <a:cubicBezTo>
                    <a:pt x="912416" y="445691"/>
                    <a:pt x="932657" y="420291"/>
                    <a:pt x="943769" y="400050"/>
                  </a:cubicBezTo>
                  <a:cubicBezTo>
                    <a:pt x="954881" y="379809"/>
                    <a:pt x="957660" y="367109"/>
                    <a:pt x="962819" y="342900"/>
                  </a:cubicBezTo>
                  <a:cubicBezTo>
                    <a:pt x="967978" y="318691"/>
                    <a:pt x="972344" y="279003"/>
                    <a:pt x="974725" y="254794"/>
                  </a:cubicBezTo>
                  <a:cubicBezTo>
                    <a:pt x="977106" y="230585"/>
                    <a:pt x="973137" y="218678"/>
                    <a:pt x="977106" y="197644"/>
                  </a:cubicBezTo>
                  <a:cubicBezTo>
                    <a:pt x="981075" y="176610"/>
                    <a:pt x="988615" y="150019"/>
                    <a:pt x="998537" y="128588"/>
                  </a:cubicBezTo>
                  <a:cubicBezTo>
                    <a:pt x="1008459" y="107157"/>
                    <a:pt x="1021159" y="86518"/>
                    <a:pt x="1036637" y="69056"/>
                  </a:cubicBezTo>
                  <a:cubicBezTo>
                    <a:pt x="1052115" y="51594"/>
                    <a:pt x="1076722" y="34132"/>
                    <a:pt x="1091406" y="23813"/>
                  </a:cubicBezTo>
                  <a:cubicBezTo>
                    <a:pt x="1106090" y="13494"/>
                    <a:pt x="1114822" y="11113"/>
                    <a:pt x="1124744" y="7144"/>
                  </a:cubicBezTo>
                  <a:cubicBezTo>
                    <a:pt x="1134666" y="3175"/>
                    <a:pt x="1138237" y="0"/>
                    <a:pt x="1150937" y="0"/>
                  </a:cubicBezTo>
                  <a:cubicBezTo>
                    <a:pt x="1163637" y="0"/>
                    <a:pt x="1182291" y="0"/>
                    <a:pt x="1200944" y="7144"/>
                  </a:cubicBezTo>
                  <a:cubicBezTo>
                    <a:pt x="1219597" y="14288"/>
                    <a:pt x="1246584" y="29766"/>
                    <a:pt x="1262856" y="42863"/>
                  </a:cubicBezTo>
                  <a:cubicBezTo>
                    <a:pt x="1279128" y="55960"/>
                    <a:pt x="1288256" y="72628"/>
                    <a:pt x="1298575" y="85725"/>
                  </a:cubicBezTo>
                  <a:cubicBezTo>
                    <a:pt x="1308894" y="98822"/>
                    <a:pt x="1316832" y="105569"/>
                    <a:pt x="1324769" y="121444"/>
                  </a:cubicBezTo>
                  <a:cubicBezTo>
                    <a:pt x="1332706" y="137319"/>
                    <a:pt x="1341835" y="164703"/>
                    <a:pt x="1346200" y="180975"/>
                  </a:cubicBezTo>
                  <a:cubicBezTo>
                    <a:pt x="1350565" y="197247"/>
                    <a:pt x="1349771" y="204391"/>
                    <a:pt x="1350962" y="219075"/>
                  </a:cubicBezTo>
                  <a:cubicBezTo>
                    <a:pt x="1352153" y="233759"/>
                    <a:pt x="1352153" y="251619"/>
                    <a:pt x="1353344" y="269081"/>
                  </a:cubicBezTo>
                  <a:cubicBezTo>
                    <a:pt x="1354535" y="286544"/>
                    <a:pt x="1353344" y="303213"/>
                    <a:pt x="1358106" y="323850"/>
                  </a:cubicBezTo>
                  <a:cubicBezTo>
                    <a:pt x="1362868" y="344487"/>
                    <a:pt x="1372791" y="372665"/>
                    <a:pt x="1381919" y="392906"/>
                  </a:cubicBezTo>
                  <a:cubicBezTo>
                    <a:pt x="1391047" y="413147"/>
                    <a:pt x="1397397" y="426641"/>
                    <a:pt x="1412875" y="445294"/>
                  </a:cubicBezTo>
                  <a:cubicBezTo>
                    <a:pt x="1428353" y="463947"/>
                    <a:pt x="1455737" y="492125"/>
                    <a:pt x="1474787" y="504825"/>
                  </a:cubicBezTo>
                  <a:cubicBezTo>
                    <a:pt x="1493837" y="517525"/>
                    <a:pt x="1515269" y="518319"/>
                    <a:pt x="1527175" y="521494"/>
                  </a:cubicBezTo>
                  <a:cubicBezTo>
                    <a:pt x="1539081" y="524669"/>
                    <a:pt x="1542653" y="517922"/>
                    <a:pt x="1546225" y="523875"/>
                  </a:cubicBezTo>
                  <a:cubicBezTo>
                    <a:pt x="1549797" y="529828"/>
                    <a:pt x="1548209" y="539751"/>
                    <a:pt x="1548606" y="557213"/>
                  </a:cubicBezTo>
                  <a:cubicBezTo>
                    <a:pt x="1549003" y="574675"/>
                    <a:pt x="1549400" y="615553"/>
                    <a:pt x="1548606" y="628650"/>
                  </a:cubicBezTo>
                  <a:cubicBezTo>
                    <a:pt x="1547812" y="641747"/>
                    <a:pt x="1547416" y="634207"/>
                    <a:pt x="1543844" y="635794"/>
                  </a:cubicBezTo>
                  <a:cubicBezTo>
                    <a:pt x="1540272" y="637382"/>
                    <a:pt x="1527175" y="638175"/>
                    <a:pt x="1527175" y="638175"/>
                  </a:cubicBezTo>
                  <a:lnTo>
                    <a:pt x="781844" y="638175"/>
                  </a:lnTo>
                  <a:lnTo>
                    <a:pt x="543719" y="638175"/>
                  </a:lnTo>
                  <a:lnTo>
                    <a:pt x="229394" y="638175"/>
                  </a:lnTo>
                  <a:lnTo>
                    <a:pt x="65087" y="638175"/>
                  </a:lnTo>
                  <a:cubicBezTo>
                    <a:pt x="29368" y="636984"/>
                    <a:pt x="24606" y="649684"/>
                    <a:pt x="15081" y="631031"/>
                  </a:cubicBezTo>
                  <a:cubicBezTo>
                    <a:pt x="5556" y="612378"/>
                    <a:pt x="0" y="546100"/>
                    <a:pt x="10319" y="52625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1000100" y="4125163"/>
              <a:ext cx="1394446" cy="90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3190926" y="5593105"/>
            <a:ext cx="1772303" cy="4567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60000"/>
                  <a:lumOff val="40000"/>
                </a:schemeClr>
              </a:gs>
              <a:gs pos="36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41" name="Rectangle 40"/>
          <p:cNvSpPr/>
          <p:nvPr/>
        </p:nvSpPr>
        <p:spPr>
          <a:xfrm>
            <a:off x="3192107" y="5639544"/>
            <a:ext cx="33306" cy="456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42" name="Rectangle 41"/>
          <p:cNvSpPr/>
          <p:nvPr/>
        </p:nvSpPr>
        <p:spPr>
          <a:xfrm>
            <a:off x="3658379" y="5639544"/>
            <a:ext cx="33306" cy="456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43" name="Rectangle 42"/>
          <p:cNvSpPr/>
          <p:nvPr/>
        </p:nvSpPr>
        <p:spPr>
          <a:xfrm>
            <a:off x="4122273" y="5639544"/>
            <a:ext cx="33306" cy="456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44" name="Rectangle 43"/>
          <p:cNvSpPr/>
          <p:nvPr/>
        </p:nvSpPr>
        <p:spPr>
          <a:xfrm>
            <a:off x="4604009" y="5639544"/>
            <a:ext cx="33306" cy="456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45" name="Rectangle à coins arrondis 44"/>
          <p:cNvSpPr/>
          <p:nvPr/>
        </p:nvSpPr>
        <p:spPr>
          <a:xfrm>
            <a:off x="4960850" y="5573311"/>
            <a:ext cx="182657" cy="137034"/>
          </a:xfrm>
          <a:prstGeom prst="roundRect">
            <a:avLst>
              <a:gd name="adj" fmla="val 36667"/>
            </a:avLst>
          </a:prstGeom>
          <a:gradFill>
            <a:gsLst>
              <a:gs pos="54000">
                <a:schemeClr val="tx2">
                  <a:lumMod val="60000"/>
                  <a:lumOff val="40000"/>
                </a:schemeClr>
              </a:gs>
              <a:gs pos="64000">
                <a:schemeClr val="bg1">
                  <a:lumMod val="95000"/>
                </a:schemeClr>
              </a:gs>
            </a:gsLst>
            <a:lin ang="16200000" scaled="1"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cxnSp>
        <p:nvCxnSpPr>
          <p:cNvPr id="48" name="Connecteur droit 47"/>
          <p:cNvCxnSpPr/>
          <p:nvPr/>
        </p:nvCxnSpPr>
        <p:spPr>
          <a:xfrm rot="5400000" flipH="1" flipV="1">
            <a:off x="3133969" y="5525207"/>
            <a:ext cx="173571" cy="39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220754" y="5442021"/>
            <a:ext cx="1302857" cy="2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rot="5400000" flipH="1" flipV="1">
            <a:off x="2988232" y="5361456"/>
            <a:ext cx="38270" cy="39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rot="5400000" flipH="1" flipV="1">
            <a:off x="3606477" y="5537957"/>
            <a:ext cx="144643" cy="39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5400000" flipH="1" flipV="1">
            <a:off x="4079914" y="5549674"/>
            <a:ext cx="125357" cy="19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rot="5400000" flipH="1" flipV="1">
            <a:off x="4579237" y="5555522"/>
            <a:ext cx="96429" cy="39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3678600" y="5466148"/>
            <a:ext cx="994286" cy="2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4141305" y="5490276"/>
            <a:ext cx="668571" cy="2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4624230" y="5505550"/>
            <a:ext cx="32571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rot="5400000" flipH="1" flipV="1">
            <a:off x="4517627" y="4782360"/>
            <a:ext cx="135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rot="16200000" flipV="1">
            <a:off x="4687502" y="5255613"/>
            <a:ext cx="694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rot="5400000" flipH="1" flipV="1">
            <a:off x="5343243" y="4776521"/>
            <a:ext cx="154286" cy="396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V="1">
            <a:off x="4670278" y="5811969"/>
            <a:ext cx="514286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21"/>
          <p:cNvGrpSpPr/>
          <p:nvPr/>
        </p:nvGrpSpPr>
        <p:grpSpPr>
          <a:xfrm flipV="1">
            <a:off x="4973932" y="5814433"/>
            <a:ext cx="68990" cy="37405"/>
            <a:chOff x="10558486" y="3471849"/>
            <a:chExt cx="142876" cy="347664"/>
          </a:xfrm>
        </p:grpSpPr>
        <p:cxnSp>
          <p:nvCxnSpPr>
            <p:cNvPr id="197" name="Connecteur droit 196"/>
            <p:cNvCxnSpPr/>
            <p:nvPr/>
          </p:nvCxnSpPr>
          <p:spPr>
            <a:xfrm rot="10800000">
              <a:off x="10560074" y="3471849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 rot="10800000" flipV="1">
              <a:off x="10558486" y="353852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 rot="10800000">
              <a:off x="10558486" y="3605197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 rot="10800000" flipV="1">
              <a:off x="10560074" y="3676636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 rot="10800000">
              <a:off x="10558486" y="374807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827"/>
          <p:cNvGrpSpPr/>
          <p:nvPr/>
        </p:nvGrpSpPr>
        <p:grpSpPr>
          <a:xfrm flipV="1">
            <a:off x="4498384" y="5814433"/>
            <a:ext cx="68990" cy="37405"/>
            <a:chOff x="10558486" y="3471849"/>
            <a:chExt cx="142876" cy="347664"/>
          </a:xfrm>
        </p:grpSpPr>
        <p:cxnSp>
          <p:nvCxnSpPr>
            <p:cNvPr id="192" name="Connecteur droit 191"/>
            <p:cNvCxnSpPr/>
            <p:nvPr/>
          </p:nvCxnSpPr>
          <p:spPr>
            <a:xfrm rot="10800000">
              <a:off x="10560074" y="3471849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192"/>
            <p:cNvCxnSpPr/>
            <p:nvPr/>
          </p:nvCxnSpPr>
          <p:spPr>
            <a:xfrm rot="10800000" flipV="1">
              <a:off x="10558486" y="353852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 rot="10800000">
              <a:off x="10558486" y="3605197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 rot="10800000" flipV="1">
              <a:off x="10560074" y="3676636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 rot="10800000">
              <a:off x="10558486" y="374807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833"/>
          <p:cNvGrpSpPr/>
          <p:nvPr/>
        </p:nvGrpSpPr>
        <p:grpSpPr>
          <a:xfrm flipV="1">
            <a:off x="4022832" y="5814433"/>
            <a:ext cx="68990" cy="37405"/>
            <a:chOff x="10558486" y="3471849"/>
            <a:chExt cx="142876" cy="347664"/>
          </a:xfrm>
        </p:grpSpPr>
        <p:cxnSp>
          <p:nvCxnSpPr>
            <p:cNvPr id="187" name="Connecteur droit 186"/>
            <p:cNvCxnSpPr/>
            <p:nvPr/>
          </p:nvCxnSpPr>
          <p:spPr>
            <a:xfrm rot="10800000">
              <a:off x="10560074" y="3471849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 rot="10800000" flipV="1">
              <a:off x="10558486" y="353852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 rot="10800000">
              <a:off x="10558486" y="3605197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 rot="10800000" flipV="1">
              <a:off x="10560074" y="3676636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 rot="10800000">
              <a:off x="10558486" y="374807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839"/>
          <p:cNvGrpSpPr/>
          <p:nvPr/>
        </p:nvGrpSpPr>
        <p:grpSpPr>
          <a:xfrm flipV="1">
            <a:off x="3547045" y="5814433"/>
            <a:ext cx="68990" cy="37405"/>
            <a:chOff x="10558486" y="3471849"/>
            <a:chExt cx="142876" cy="347664"/>
          </a:xfrm>
        </p:grpSpPr>
        <p:cxnSp>
          <p:nvCxnSpPr>
            <p:cNvPr id="182" name="Connecteur droit 181"/>
            <p:cNvCxnSpPr/>
            <p:nvPr/>
          </p:nvCxnSpPr>
          <p:spPr>
            <a:xfrm rot="10800000">
              <a:off x="10560074" y="3471849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 rot="10800000" flipV="1">
              <a:off x="10558486" y="353852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 rot="10800000">
              <a:off x="10558486" y="3605197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 rot="10800000" flipV="1">
              <a:off x="10560074" y="3676636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 rot="10800000">
              <a:off x="10558486" y="374807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845"/>
          <p:cNvGrpSpPr/>
          <p:nvPr/>
        </p:nvGrpSpPr>
        <p:grpSpPr>
          <a:xfrm flipV="1">
            <a:off x="3071019" y="5812149"/>
            <a:ext cx="68990" cy="37405"/>
            <a:chOff x="10558486" y="3471849"/>
            <a:chExt cx="142876" cy="347664"/>
          </a:xfrm>
        </p:grpSpPr>
        <p:cxnSp>
          <p:nvCxnSpPr>
            <p:cNvPr id="177" name="Connecteur droit 176"/>
            <p:cNvCxnSpPr/>
            <p:nvPr/>
          </p:nvCxnSpPr>
          <p:spPr>
            <a:xfrm rot="10800000">
              <a:off x="10560074" y="3471849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 rot="10800000" flipV="1">
              <a:off x="10558486" y="353852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/>
            <p:nvPr/>
          </p:nvCxnSpPr>
          <p:spPr>
            <a:xfrm rot="10800000">
              <a:off x="10558486" y="3605197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/>
            <p:nvPr/>
          </p:nvCxnSpPr>
          <p:spPr>
            <a:xfrm rot="10800000" flipV="1">
              <a:off x="10560074" y="3676636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 rot="10800000">
              <a:off x="10558486" y="3748075"/>
              <a:ext cx="141288" cy="71438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Connecteur droit 66"/>
          <p:cNvCxnSpPr/>
          <p:nvPr/>
        </p:nvCxnSpPr>
        <p:spPr>
          <a:xfrm rot="5400000" flipH="1" flipV="1">
            <a:off x="4963076" y="5864003"/>
            <a:ext cx="28773" cy="396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 rot="5400000" flipH="1" flipV="1">
            <a:off x="4488954" y="5864003"/>
            <a:ext cx="28773" cy="396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rot="5400000" flipH="1" flipV="1">
            <a:off x="4013641" y="5864003"/>
            <a:ext cx="28773" cy="396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rot="5400000" flipH="1" flipV="1">
            <a:off x="3539517" y="5864003"/>
            <a:ext cx="28773" cy="396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rot="5400000" flipH="1" flipV="1">
            <a:off x="3056831" y="5861720"/>
            <a:ext cx="28773" cy="396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3312276" y="5301697"/>
            <a:ext cx="591950" cy="158277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fr-FR" sz="600" dirty="0" smtClean="0">
                <a:solidFill>
                  <a:srgbClr val="944E02"/>
                </a:solidFill>
              </a:rPr>
              <a:t>Thermal </a:t>
            </a:r>
            <a:r>
              <a:rPr lang="fr-FR" sz="600" dirty="0" err="1" smtClean="0">
                <a:solidFill>
                  <a:srgbClr val="944E02"/>
                </a:solidFill>
              </a:rPr>
              <a:t>shield</a:t>
            </a:r>
            <a:endParaRPr lang="fr-FR" sz="600" dirty="0">
              <a:solidFill>
                <a:srgbClr val="944E02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945387" y="5596530"/>
            <a:ext cx="38063" cy="40283"/>
          </a:xfrm>
          <a:prstGeom prst="rect">
            <a:avLst/>
          </a:prstGeom>
          <a:gradFill>
            <a:gsLst>
              <a:gs pos="1000">
                <a:schemeClr val="tx2">
                  <a:lumMod val="60000"/>
                  <a:lumOff val="40000"/>
                </a:schemeClr>
              </a:gs>
              <a:gs pos="36000">
                <a:schemeClr val="bg1">
                  <a:lumMod val="95000"/>
                </a:schemeClr>
              </a:gs>
            </a:gsLst>
            <a:lin ang="162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77" name="Triangle isocèle 76"/>
          <p:cNvSpPr>
            <a:spLocks noChangeAspect="1"/>
          </p:cNvSpPr>
          <p:nvPr/>
        </p:nvSpPr>
        <p:spPr>
          <a:xfrm rot="10800000">
            <a:off x="3209244" y="5557218"/>
            <a:ext cx="26973" cy="1726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78" name="Triangle isocèle 77"/>
          <p:cNvSpPr>
            <a:spLocks noChangeAspect="1"/>
          </p:cNvSpPr>
          <p:nvPr/>
        </p:nvSpPr>
        <p:spPr>
          <a:xfrm rot="10800000">
            <a:off x="3667090" y="5557218"/>
            <a:ext cx="26973" cy="1726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79" name="Triangle isocèle 78"/>
          <p:cNvSpPr>
            <a:spLocks noChangeAspect="1"/>
          </p:cNvSpPr>
          <p:nvPr/>
        </p:nvSpPr>
        <p:spPr>
          <a:xfrm rot="10800000">
            <a:off x="4130984" y="5557218"/>
            <a:ext cx="26973" cy="1726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80" name="Triangle isocèle 79"/>
          <p:cNvSpPr>
            <a:spLocks noChangeAspect="1"/>
          </p:cNvSpPr>
          <p:nvPr/>
        </p:nvSpPr>
        <p:spPr>
          <a:xfrm rot="10800000">
            <a:off x="4613909" y="5557218"/>
            <a:ext cx="26973" cy="1726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82" name="ZoneTexte 81"/>
          <p:cNvSpPr txBox="1"/>
          <p:nvPr/>
        </p:nvSpPr>
        <p:spPr>
          <a:xfrm>
            <a:off x="6943777" y="4720566"/>
            <a:ext cx="617598" cy="158277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sz="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Vacuum barrier</a:t>
            </a:r>
            <a:endParaRPr lang="en-US" sz="6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3" name="TextBox 4"/>
          <p:cNvSpPr txBox="1">
            <a:spLocks noChangeArrowheads="1"/>
          </p:cNvSpPr>
          <p:nvPr/>
        </p:nvSpPr>
        <p:spPr bwMode="auto">
          <a:xfrm>
            <a:off x="6254747" y="4674061"/>
            <a:ext cx="970665" cy="15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it-IT" sz="6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Calibri" pitchFamily="34" charset="0"/>
              </a:rPr>
              <a:t>From He Guard</a:t>
            </a:r>
            <a:endParaRPr lang="it-IT" sz="600" dirty="0">
              <a:solidFill>
                <a:schemeClr val="accent6">
                  <a:lumMod val="7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84" name="Rounded Rectangle 16"/>
          <p:cNvSpPr/>
          <p:nvPr/>
        </p:nvSpPr>
        <p:spPr bwMode="auto">
          <a:xfrm>
            <a:off x="2598951" y="5304248"/>
            <a:ext cx="4014135" cy="995029"/>
          </a:xfrm>
          <a:prstGeom prst="roundRect">
            <a:avLst>
              <a:gd name="adj" fmla="val 3078"/>
            </a:avLst>
          </a:prstGeom>
          <a:noFill/>
          <a:ln w="12700" cmpd="sng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>
              <a:defRPr/>
            </a:pPr>
            <a:endParaRPr lang="it-IT" sz="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5" name="TextBox 23"/>
          <p:cNvSpPr txBox="1">
            <a:spLocks noChangeArrowheads="1"/>
          </p:cNvSpPr>
          <p:nvPr/>
        </p:nvSpPr>
        <p:spPr bwMode="auto">
          <a:xfrm>
            <a:off x="5715002" y="5074020"/>
            <a:ext cx="926804" cy="17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>
              <a:defRPr/>
            </a:pPr>
            <a:r>
              <a:rPr lang="it-IT" sz="700" b="1" u="sng" cap="small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SPL Valve Box</a:t>
            </a:r>
            <a:endParaRPr lang="it-IT" sz="700" b="1" u="sng" cap="small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6" name="TextBox 25"/>
          <p:cNvSpPr txBox="1">
            <a:spLocks noChangeArrowheads="1"/>
          </p:cNvSpPr>
          <p:nvPr/>
        </p:nvSpPr>
        <p:spPr bwMode="auto">
          <a:xfrm>
            <a:off x="3701137" y="5356976"/>
            <a:ext cx="918746" cy="15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>
              <a:defRPr/>
            </a:pPr>
            <a:r>
              <a:rPr lang="it-IT" sz="6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Cavity supply lines</a:t>
            </a:r>
            <a:endParaRPr lang="it-IT" sz="60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8" name="TextBox 24"/>
          <p:cNvSpPr txBox="1">
            <a:spLocks noChangeArrowheads="1"/>
          </p:cNvSpPr>
          <p:nvPr/>
        </p:nvSpPr>
        <p:spPr bwMode="auto">
          <a:xfrm rot="5400000">
            <a:off x="5246537" y="5515302"/>
            <a:ext cx="535786" cy="21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56" tIns="12856" rIns="12856" bIns="12856">
            <a:spAutoFit/>
          </a:bodyPr>
          <a:lstStyle/>
          <a:p>
            <a:r>
              <a:rPr lang="it-IT" sz="6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itchFamily="34" charset="0"/>
              </a:rPr>
              <a:t>Cooling down lines</a:t>
            </a:r>
            <a:endParaRPr lang="it-IT" sz="600" dirty="0">
              <a:solidFill>
                <a:schemeClr val="accent1">
                  <a:lumMod val="75000"/>
                </a:schemeClr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14" name="Groupe 874"/>
          <p:cNvGrpSpPr/>
          <p:nvPr/>
        </p:nvGrpSpPr>
        <p:grpSpPr>
          <a:xfrm>
            <a:off x="3442565" y="5725461"/>
            <a:ext cx="149204" cy="18131"/>
            <a:chOff x="3541193" y="3967152"/>
            <a:chExt cx="597398" cy="113426"/>
          </a:xfrm>
        </p:grpSpPr>
        <p:sp>
          <p:nvSpPr>
            <p:cNvPr id="175" name="Rectangle à coins arrondis 174"/>
            <p:cNvSpPr/>
            <p:nvPr/>
          </p:nvSpPr>
          <p:spPr>
            <a:xfrm rot="16200000">
              <a:off x="3761842" y="3752852"/>
              <a:ext cx="98701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176" name="Ellipse 175"/>
            <p:cNvSpPr/>
            <p:nvPr/>
          </p:nvSpPr>
          <p:spPr>
            <a:xfrm rot="16200000">
              <a:off x="4024606" y="3966592"/>
              <a:ext cx="113426" cy="11454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grpSp>
        <p:nvGrpSpPr>
          <p:cNvPr id="15" name="Groupe 877"/>
          <p:cNvGrpSpPr/>
          <p:nvPr/>
        </p:nvGrpSpPr>
        <p:grpSpPr>
          <a:xfrm>
            <a:off x="3921922" y="5724700"/>
            <a:ext cx="149204" cy="18131"/>
            <a:chOff x="5460494" y="3962389"/>
            <a:chExt cx="597398" cy="113426"/>
          </a:xfrm>
        </p:grpSpPr>
        <p:sp>
          <p:nvSpPr>
            <p:cNvPr id="173" name="Rectangle à coins arrondis 172"/>
            <p:cNvSpPr/>
            <p:nvPr/>
          </p:nvSpPr>
          <p:spPr>
            <a:xfrm rot="16200000">
              <a:off x="5681143" y="3752852"/>
              <a:ext cx="98701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174" name="Ellipse 173"/>
            <p:cNvSpPr/>
            <p:nvPr/>
          </p:nvSpPr>
          <p:spPr>
            <a:xfrm rot="16200000">
              <a:off x="5943907" y="3961829"/>
              <a:ext cx="113426" cy="11454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grpSp>
        <p:nvGrpSpPr>
          <p:cNvPr id="16" name="Groupe 880"/>
          <p:cNvGrpSpPr/>
          <p:nvPr/>
        </p:nvGrpSpPr>
        <p:grpSpPr>
          <a:xfrm>
            <a:off x="4394142" y="5725461"/>
            <a:ext cx="149204" cy="18131"/>
            <a:chOff x="7351221" y="3967152"/>
            <a:chExt cx="597398" cy="113426"/>
          </a:xfrm>
        </p:grpSpPr>
        <p:sp>
          <p:nvSpPr>
            <p:cNvPr id="171" name="Rectangle à coins arrondis 170"/>
            <p:cNvSpPr/>
            <p:nvPr/>
          </p:nvSpPr>
          <p:spPr>
            <a:xfrm rot="16200000">
              <a:off x="7571870" y="3752852"/>
              <a:ext cx="98701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172" name="Ellipse 171"/>
            <p:cNvSpPr/>
            <p:nvPr/>
          </p:nvSpPr>
          <p:spPr>
            <a:xfrm rot="16200000">
              <a:off x="7834634" y="3966592"/>
              <a:ext cx="113426" cy="11454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grpSp>
        <p:nvGrpSpPr>
          <p:cNvPr id="17" name="Groupe 883"/>
          <p:cNvGrpSpPr/>
          <p:nvPr/>
        </p:nvGrpSpPr>
        <p:grpSpPr>
          <a:xfrm>
            <a:off x="4869929" y="5726223"/>
            <a:ext cx="149204" cy="18131"/>
            <a:chOff x="9256232" y="3971915"/>
            <a:chExt cx="597398" cy="113426"/>
          </a:xfrm>
        </p:grpSpPr>
        <p:sp>
          <p:nvSpPr>
            <p:cNvPr id="169" name="Rectangle à coins arrondis 168"/>
            <p:cNvSpPr/>
            <p:nvPr/>
          </p:nvSpPr>
          <p:spPr>
            <a:xfrm rot="16200000">
              <a:off x="9476881" y="3752852"/>
              <a:ext cx="98701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170" name="Ellipse 169"/>
            <p:cNvSpPr/>
            <p:nvPr/>
          </p:nvSpPr>
          <p:spPr>
            <a:xfrm rot="16200000">
              <a:off x="9739645" y="3971355"/>
              <a:ext cx="113426" cy="11454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sp>
        <p:nvSpPr>
          <p:cNvPr id="98" name="Triangle isocèle 97"/>
          <p:cNvSpPr>
            <a:spLocks noChangeAspect="1"/>
          </p:cNvSpPr>
          <p:nvPr/>
        </p:nvSpPr>
        <p:spPr>
          <a:xfrm rot="16200000">
            <a:off x="4766676" y="5800332"/>
            <a:ext cx="17264" cy="269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05" name="Triangle isocèle 104"/>
          <p:cNvSpPr>
            <a:spLocks noChangeAspect="1"/>
          </p:cNvSpPr>
          <p:nvPr/>
        </p:nvSpPr>
        <p:spPr>
          <a:xfrm rot="10800000">
            <a:off x="3057934" y="5874676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grpSp>
        <p:nvGrpSpPr>
          <p:cNvPr id="18" name="Groupe 927"/>
          <p:cNvGrpSpPr/>
          <p:nvPr/>
        </p:nvGrpSpPr>
        <p:grpSpPr>
          <a:xfrm>
            <a:off x="3102421" y="6511812"/>
            <a:ext cx="1789440" cy="200055"/>
            <a:chOff x="3257542" y="11115811"/>
            <a:chExt cx="1878912" cy="373436"/>
          </a:xfrm>
        </p:grpSpPr>
        <p:sp>
          <p:nvSpPr>
            <p:cNvPr id="6" name="TextBox 22"/>
            <p:cNvSpPr txBox="1">
              <a:spLocks noChangeArrowheads="1"/>
            </p:cNvSpPr>
            <p:nvPr/>
          </p:nvSpPr>
          <p:spPr bwMode="auto">
            <a:xfrm>
              <a:off x="3257542" y="11115811"/>
              <a:ext cx="1591531" cy="373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it-IT" sz="700" b="1" dirty="0" smtClean="0">
                  <a:latin typeface="Calibri" pitchFamily="34" charset="0"/>
                  <a:cs typeface="Calibri" pitchFamily="34" charset="0"/>
                </a:rPr>
                <a:t>(Adjustable slop : </a:t>
              </a:r>
              <a:r>
                <a:rPr lang="it-IT" sz="700" b="1" dirty="0">
                  <a:latin typeface="Calibri" pitchFamily="34" charset="0"/>
                  <a:cs typeface="Calibri" pitchFamily="34" charset="0"/>
                </a:rPr>
                <a:t>0 </a:t>
              </a:r>
              <a:r>
                <a:rPr lang="it-IT" sz="700" b="1" dirty="0" smtClean="0">
                  <a:latin typeface="Calibri" pitchFamily="34" charset="0"/>
                  <a:cs typeface="Calibri" pitchFamily="34" charset="0"/>
                </a:rPr>
                <a:t>to </a:t>
              </a:r>
              <a:r>
                <a:rPr lang="it-IT" sz="700" b="1" dirty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it-IT" sz="700" b="1" dirty="0" smtClean="0">
                  <a:latin typeface="Calibri" pitchFamily="34" charset="0"/>
                  <a:cs typeface="Calibri" pitchFamily="34" charset="0"/>
                </a:rPr>
                <a:t>%)</a:t>
              </a:r>
              <a:endParaRPr lang="it-IT" sz="7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0" name="Triangle rectangle 109"/>
            <p:cNvSpPr/>
            <p:nvPr/>
          </p:nvSpPr>
          <p:spPr>
            <a:xfrm>
              <a:off x="4799239" y="11216142"/>
              <a:ext cx="337215" cy="63949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grpSp>
        <p:nvGrpSpPr>
          <p:cNvPr id="19" name="Group 162"/>
          <p:cNvGrpSpPr>
            <a:grpSpLocks/>
          </p:cNvGrpSpPr>
          <p:nvPr/>
        </p:nvGrpSpPr>
        <p:grpSpPr bwMode="auto">
          <a:xfrm>
            <a:off x="3102421" y="5733194"/>
            <a:ext cx="32047" cy="29158"/>
            <a:chOff x="1989" y="3316"/>
            <a:chExt cx="81" cy="128"/>
          </a:xfrm>
        </p:grpSpPr>
        <p:sp>
          <p:nvSpPr>
            <p:cNvPr id="12453" name="Rectangle 165"/>
            <p:cNvSpPr>
              <a:spLocks noChangeArrowheads="1"/>
            </p:cNvSpPr>
            <p:nvPr/>
          </p:nvSpPr>
          <p:spPr bwMode="auto">
            <a:xfrm>
              <a:off x="1989" y="3316"/>
              <a:ext cx="81" cy="12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52" name="AutoShape 164"/>
            <p:cNvSpPr>
              <a:spLocks noChangeShapeType="1"/>
            </p:cNvSpPr>
            <p:nvPr/>
          </p:nvSpPr>
          <p:spPr bwMode="auto">
            <a:xfrm>
              <a:off x="1990" y="3321"/>
              <a:ext cx="7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51" name="AutoShape 163"/>
            <p:cNvSpPr>
              <a:spLocks noChangeShapeType="1"/>
            </p:cNvSpPr>
            <p:nvPr/>
          </p:nvSpPr>
          <p:spPr bwMode="auto">
            <a:xfrm>
              <a:off x="1990" y="3440"/>
              <a:ext cx="78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0" name="Groupe 593"/>
          <p:cNvGrpSpPr/>
          <p:nvPr/>
        </p:nvGrpSpPr>
        <p:grpSpPr>
          <a:xfrm>
            <a:off x="3138018" y="5673344"/>
            <a:ext cx="325750" cy="114811"/>
            <a:chOff x="3330482" y="10544204"/>
            <a:chExt cx="413476" cy="214314"/>
          </a:xfrm>
        </p:grpSpPr>
        <p:sp>
          <p:nvSpPr>
            <p:cNvPr id="12457" name="AutoShape 169"/>
            <p:cNvSpPr>
              <a:spLocks noChangeArrowheads="1"/>
            </p:cNvSpPr>
            <p:nvPr/>
          </p:nvSpPr>
          <p:spPr bwMode="auto">
            <a:xfrm>
              <a:off x="3341189" y="10544204"/>
              <a:ext cx="390533" cy="214314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8" name="Oval 160"/>
            <p:cNvSpPr>
              <a:spLocks noChangeArrowheads="1"/>
            </p:cNvSpPr>
            <p:nvPr/>
          </p:nvSpPr>
          <p:spPr bwMode="auto">
            <a:xfrm>
              <a:off x="3575713" y="10563764"/>
              <a:ext cx="6576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7" name="Oval 159"/>
            <p:cNvSpPr>
              <a:spLocks noChangeArrowheads="1"/>
            </p:cNvSpPr>
            <p:nvPr/>
          </p:nvSpPr>
          <p:spPr bwMode="auto">
            <a:xfrm>
              <a:off x="3648109" y="10563764"/>
              <a:ext cx="6576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6" name="Oval 158"/>
            <p:cNvSpPr>
              <a:spLocks noChangeArrowheads="1"/>
            </p:cNvSpPr>
            <p:nvPr/>
          </p:nvSpPr>
          <p:spPr bwMode="auto">
            <a:xfrm>
              <a:off x="3503316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5" name="Oval 157"/>
            <p:cNvSpPr>
              <a:spLocks noChangeArrowheads="1"/>
            </p:cNvSpPr>
            <p:nvPr/>
          </p:nvSpPr>
          <p:spPr bwMode="auto">
            <a:xfrm>
              <a:off x="3430410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4" name="Oval 156"/>
            <p:cNvSpPr>
              <a:spLocks noChangeArrowheads="1"/>
            </p:cNvSpPr>
            <p:nvPr/>
          </p:nvSpPr>
          <p:spPr bwMode="auto">
            <a:xfrm>
              <a:off x="3358013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3" name="Rectangle 155"/>
            <p:cNvSpPr>
              <a:spLocks noChangeArrowheads="1"/>
            </p:cNvSpPr>
            <p:nvPr/>
          </p:nvSpPr>
          <p:spPr bwMode="auto">
            <a:xfrm>
              <a:off x="3416134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2" name="AutoShape 154"/>
            <p:cNvSpPr>
              <a:spLocks noChangeShapeType="1"/>
            </p:cNvSpPr>
            <p:nvPr/>
          </p:nvSpPr>
          <p:spPr bwMode="auto">
            <a:xfrm>
              <a:off x="3416644" y="10632225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1" name="AutoShape 153"/>
            <p:cNvSpPr>
              <a:spLocks noChangeShapeType="1"/>
            </p:cNvSpPr>
            <p:nvPr/>
          </p:nvSpPr>
          <p:spPr bwMode="auto">
            <a:xfrm>
              <a:off x="3416644" y="10682827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40" name="Rectangle 152"/>
            <p:cNvSpPr>
              <a:spLocks noChangeArrowheads="1"/>
            </p:cNvSpPr>
            <p:nvPr/>
          </p:nvSpPr>
          <p:spPr bwMode="auto">
            <a:xfrm>
              <a:off x="3488531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9" name="AutoShape 151"/>
            <p:cNvSpPr>
              <a:spLocks noChangeShapeType="1"/>
            </p:cNvSpPr>
            <p:nvPr/>
          </p:nvSpPr>
          <p:spPr bwMode="auto">
            <a:xfrm>
              <a:off x="3489041" y="10632225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8" name="AutoShape 150"/>
            <p:cNvSpPr>
              <a:spLocks noChangeShapeType="1"/>
            </p:cNvSpPr>
            <p:nvPr/>
          </p:nvSpPr>
          <p:spPr bwMode="auto">
            <a:xfrm>
              <a:off x="3489041" y="10682827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7" name="Rectangle 149"/>
            <p:cNvSpPr>
              <a:spLocks noChangeArrowheads="1"/>
            </p:cNvSpPr>
            <p:nvPr/>
          </p:nvSpPr>
          <p:spPr bwMode="auto">
            <a:xfrm>
              <a:off x="3560927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6" name="AutoShape 148"/>
            <p:cNvSpPr>
              <a:spLocks noChangeShapeType="1"/>
            </p:cNvSpPr>
            <p:nvPr/>
          </p:nvSpPr>
          <p:spPr bwMode="auto">
            <a:xfrm>
              <a:off x="3561437" y="10632225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5" name="AutoShape 147"/>
            <p:cNvSpPr>
              <a:spLocks noChangeShapeType="1"/>
            </p:cNvSpPr>
            <p:nvPr/>
          </p:nvSpPr>
          <p:spPr bwMode="auto">
            <a:xfrm>
              <a:off x="3561437" y="10682827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4" name="Rectangle 146"/>
            <p:cNvSpPr>
              <a:spLocks noChangeArrowheads="1"/>
            </p:cNvSpPr>
            <p:nvPr/>
          </p:nvSpPr>
          <p:spPr bwMode="auto">
            <a:xfrm>
              <a:off x="3633324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3" name="AutoShape 145"/>
            <p:cNvSpPr>
              <a:spLocks noChangeShapeType="1"/>
            </p:cNvSpPr>
            <p:nvPr/>
          </p:nvSpPr>
          <p:spPr bwMode="auto">
            <a:xfrm>
              <a:off x="3633834" y="10632225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2" name="AutoShape 144"/>
            <p:cNvSpPr>
              <a:spLocks noChangeShapeType="1"/>
            </p:cNvSpPr>
            <p:nvPr/>
          </p:nvSpPr>
          <p:spPr bwMode="auto">
            <a:xfrm>
              <a:off x="3633834" y="10682827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1" name="Rectangle 143"/>
            <p:cNvSpPr>
              <a:spLocks noChangeArrowheads="1"/>
            </p:cNvSpPr>
            <p:nvPr/>
          </p:nvSpPr>
          <p:spPr bwMode="auto">
            <a:xfrm>
              <a:off x="3708270" y="10630099"/>
              <a:ext cx="35688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30" name="AutoShape 142"/>
            <p:cNvSpPr>
              <a:spLocks noChangeShapeType="1"/>
            </p:cNvSpPr>
            <p:nvPr/>
          </p:nvSpPr>
          <p:spPr bwMode="auto">
            <a:xfrm>
              <a:off x="3708779" y="10632225"/>
              <a:ext cx="3517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9" name="AutoShape 141"/>
            <p:cNvSpPr>
              <a:spLocks noChangeShapeType="1"/>
            </p:cNvSpPr>
            <p:nvPr/>
          </p:nvSpPr>
          <p:spPr bwMode="auto">
            <a:xfrm>
              <a:off x="3708779" y="10682827"/>
              <a:ext cx="3466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8" name="Rectangle 140"/>
            <p:cNvSpPr>
              <a:spLocks noChangeArrowheads="1"/>
            </p:cNvSpPr>
            <p:nvPr/>
          </p:nvSpPr>
          <p:spPr bwMode="auto">
            <a:xfrm>
              <a:off x="3330482" y="10630099"/>
              <a:ext cx="33649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7" name="AutoShape 139"/>
            <p:cNvSpPr>
              <a:spLocks noChangeShapeType="1"/>
            </p:cNvSpPr>
            <p:nvPr/>
          </p:nvSpPr>
          <p:spPr bwMode="auto">
            <a:xfrm>
              <a:off x="3330992" y="10632225"/>
              <a:ext cx="3262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6" name="AutoShape 138"/>
            <p:cNvSpPr>
              <a:spLocks noChangeShapeType="1"/>
            </p:cNvSpPr>
            <p:nvPr/>
          </p:nvSpPr>
          <p:spPr bwMode="auto">
            <a:xfrm>
              <a:off x="3330992" y="10682827"/>
              <a:ext cx="3262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592"/>
          <p:cNvGrpSpPr/>
          <p:nvPr/>
        </p:nvGrpSpPr>
        <p:grpSpPr>
          <a:xfrm>
            <a:off x="3616791" y="5673344"/>
            <a:ext cx="325750" cy="114811"/>
            <a:chOff x="3769960" y="10544204"/>
            <a:chExt cx="413476" cy="214314"/>
          </a:xfrm>
        </p:grpSpPr>
        <p:sp>
          <p:nvSpPr>
            <p:cNvPr id="12456" name="AutoShape 168"/>
            <p:cNvSpPr>
              <a:spLocks noChangeArrowheads="1"/>
            </p:cNvSpPr>
            <p:nvPr/>
          </p:nvSpPr>
          <p:spPr bwMode="auto">
            <a:xfrm>
              <a:off x="3780666" y="10544204"/>
              <a:ext cx="390533" cy="214314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4" name="Oval 136"/>
            <p:cNvSpPr>
              <a:spLocks noChangeArrowheads="1"/>
            </p:cNvSpPr>
            <p:nvPr/>
          </p:nvSpPr>
          <p:spPr bwMode="auto">
            <a:xfrm>
              <a:off x="4015190" y="10563764"/>
              <a:ext cx="6576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3" name="Oval 135"/>
            <p:cNvSpPr>
              <a:spLocks noChangeArrowheads="1"/>
            </p:cNvSpPr>
            <p:nvPr/>
          </p:nvSpPr>
          <p:spPr bwMode="auto">
            <a:xfrm>
              <a:off x="4087586" y="10563764"/>
              <a:ext cx="6576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2" name="Oval 134"/>
            <p:cNvSpPr>
              <a:spLocks noChangeArrowheads="1"/>
            </p:cNvSpPr>
            <p:nvPr/>
          </p:nvSpPr>
          <p:spPr bwMode="auto">
            <a:xfrm>
              <a:off x="3942793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1" name="Oval 133"/>
            <p:cNvSpPr>
              <a:spLocks noChangeArrowheads="1"/>
            </p:cNvSpPr>
            <p:nvPr/>
          </p:nvSpPr>
          <p:spPr bwMode="auto">
            <a:xfrm>
              <a:off x="3869887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20" name="Oval 132"/>
            <p:cNvSpPr>
              <a:spLocks noChangeArrowheads="1"/>
            </p:cNvSpPr>
            <p:nvPr/>
          </p:nvSpPr>
          <p:spPr bwMode="auto">
            <a:xfrm>
              <a:off x="3797491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9" name="Rectangle 131"/>
            <p:cNvSpPr>
              <a:spLocks noChangeArrowheads="1"/>
            </p:cNvSpPr>
            <p:nvPr/>
          </p:nvSpPr>
          <p:spPr bwMode="auto">
            <a:xfrm>
              <a:off x="3855612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8" name="AutoShape 130"/>
            <p:cNvSpPr>
              <a:spLocks noChangeShapeType="1"/>
            </p:cNvSpPr>
            <p:nvPr/>
          </p:nvSpPr>
          <p:spPr bwMode="auto">
            <a:xfrm>
              <a:off x="3856122" y="10632225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7" name="AutoShape 129"/>
            <p:cNvSpPr>
              <a:spLocks noChangeShapeType="1"/>
            </p:cNvSpPr>
            <p:nvPr/>
          </p:nvSpPr>
          <p:spPr bwMode="auto">
            <a:xfrm>
              <a:off x="3856122" y="10682827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6" name="Rectangle 128"/>
            <p:cNvSpPr>
              <a:spLocks noChangeArrowheads="1"/>
            </p:cNvSpPr>
            <p:nvPr/>
          </p:nvSpPr>
          <p:spPr bwMode="auto">
            <a:xfrm>
              <a:off x="3928008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5" name="AutoShape 127"/>
            <p:cNvSpPr>
              <a:spLocks noChangeShapeType="1"/>
            </p:cNvSpPr>
            <p:nvPr/>
          </p:nvSpPr>
          <p:spPr bwMode="auto">
            <a:xfrm>
              <a:off x="3928518" y="10632225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4" name="AutoShape 126"/>
            <p:cNvSpPr>
              <a:spLocks noChangeShapeType="1"/>
            </p:cNvSpPr>
            <p:nvPr/>
          </p:nvSpPr>
          <p:spPr bwMode="auto">
            <a:xfrm>
              <a:off x="3928518" y="10682827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3" name="Rectangle 125"/>
            <p:cNvSpPr>
              <a:spLocks noChangeArrowheads="1"/>
            </p:cNvSpPr>
            <p:nvPr/>
          </p:nvSpPr>
          <p:spPr bwMode="auto">
            <a:xfrm>
              <a:off x="4000405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2" name="AutoShape 124"/>
            <p:cNvSpPr>
              <a:spLocks noChangeShapeType="1"/>
            </p:cNvSpPr>
            <p:nvPr/>
          </p:nvSpPr>
          <p:spPr bwMode="auto">
            <a:xfrm>
              <a:off x="4000915" y="10632225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1" name="AutoShape 123"/>
            <p:cNvSpPr>
              <a:spLocks noChangeShapeType="1"/>
            </p:cNvSpPr>
            <p:nvPr/>
          </p:nvSpPr>
          <p:spPr bwMode="auto">
            <a:xfrm>
              <a:off x="4000915" y="10682827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10" name="Rectangle 122"/>
            <p:cNvSpPr>
              <a:spLocks noChangeArrowheads="1"/>
            </p:cNvSpPr>
            <p:nvPr/>
          </p:nvSpPr>
          <p:spPr bwMode="auto">
            <a:xfrm>
              <a:off x="4072801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9" name="AutoShape 121"/>
            <p:cNvSpPr>
              <a:spLocks noChangeShapeType="1"/>
            </p:cNvSpPr>
            <p:nvPr/>
          </p:nvSpPr>
          <p:spPr bwMode="auto">
            <a:xfrm>
              <a:off x="4073311" y="10632225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8" name="AutoShape 120"/>
            <p:cNvSpPr>
              <a:spLocks noChangeShapeType="1"/>
            </p:cNvSpPr>
            <p:nvPr/>
          </p:nvSpPr>
          <p:spPr bwMode="auto">
            <a:xfrm>
              <a:off x="4073311" y="10682827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7" name="Rectangle 119"/>
            <p:cNvSpPr>
              <a:spLocks noChangeArrowheads="1"/>
            </p:cNvSpPr>
            <p:nvPr/>
          </p:nvSpPr>
          <p:spPr bwMode="auto">
            <a:xfrm>
              <a:off x="4147747" y="10630099"/>
              <a:ext cx="35688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6" name="AutoShape 118"/>
            <p:cNvSpPr>
              <a:spLocks noChangeShapeType="1"/>
            </p:cNvSpPr>
            <p:nvPr/>
          </p:nvSpPr>
          <p:spPr bwMode="auto">
            <a:xfrm>
              <a:off x="4148257" y="10632225"/>
              <a:ext cx="3517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5" name="AutoShape 117"/>
            <p:cNvSpPr>
              <a:spLocks noChangeShapeType="1"/>
            </p:cNvSpPr>
            <p:nvPr/>
          </p:nvSpPr>
          <p:spPr bwMode="auto">
            <a:xfrm>
              <a:off x="4148257" y="10682827"/>
              <a:ext cx="3466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4" name="Rectangle 116"/>
            <p:cNvSpPr>
              <a:spLocks noChangeArrowheads="1"/>
            </p:cNvSpPr>
            <p:nvPr/>
          </p:nvSpPr>
          <p:spPr bwMode="auto">
            <a:xfrm>
              <a:off x="3769960" y="10630099"/>
              <a:ext cx="33649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3" name="AutoShape 115"/>
            <p:cNvSpPr>
              <a:spLocks noChangeShapeType="1"/>
            </p:cNvSpPr>
            <p:nvPr/>
          </p:nvSpPr>
          <p:spPr bwMode="auto">
            <a:xfrm>
              <a:off x="3770469" y="10632225"/>
              <a:ext cx="3262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2" name="AutoShape 114"/>
            <p:cNvSpPr>
              <a:spLocks noChangeShapeType="1"/>
            </p:cNvSpPr>
            <p:nvPr/>
          </p:nvSpPr>
          <p:spPr bwMode="auto">
            <a:xfrm>
              <a:off x="3770469" y="10682827"/>
              <a:ext cx="3262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2" name="Groupe 591"/>
          <p:cNvGrpSpPr/>
          <p:nvPr/>
        </p:nvGrpSpPr>
        <p:grpSpPr>
          <a:xfrm>
            <a:off x="4095564" y="5673344"/>
            <a:ext cx="325753" cy="114811"/>
            <a:chOff x="4207397" y="10544204"/>
            <a:chExt cx="413477" cy="214314"/>
          </a:xfrm>
        </p:grpSpPr>
        <p:sp>
          <p:nvSpPr>
            <p:cNvPr id="12455" name="AutoShape 167"/>
            <p:cNvSpPr>
              <a:spLocks noChangeArrowheads="1"/>
            </p:cNvSpPr>
            <p:nvPr/>
          </p:nvSpPr>
          <p:spPr bwMode="auto">
            <a:xfrm>
              <a:off x="4218103" y="10544204"/>
              <a:ext cx="390533" cy="214314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00" name="Oval 112"/>
            <p:cNvSpPr>
              <a:spLocks noChangeArrowheads="1"/>
            </p:cNvSpPr>
            <p:nvPr/>
          </p:nvSpPr>
          <p:spPr bwMode="auto">
            <a:xfrm>
              <a:off x="4452628" y="10563764"/>
              <a:ext cx="6576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9" name="Oval 111"/>
            <p:cNvSpPr>
              <a:spLocks noChangeArrowheads="1"/>
            </p:cNvSpPr>
            <p:nvPr/>
          </p:nvSpPr>
          <p:spPr bwMode="auto">
            <a:xfrm>
              <a:off x="4525024" y="10563764"/>
              <a:ext cx="6576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8" name="Oval 110"/>
            <p:cNvSpPr>
              <a:spLocks noChangeArrowheads="1"/>
            </p:cNvSpPr>
            <p:nvPr/>
          </p:nvSpPr>
          <p:spPr bwMode="auto">
            <a:xfrm>
              <a:off x="4380231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7" name="Oval 109"/>
            <p:cNvSpPr>
              <a:spLocks noChangeArrowheads="1"/>
            </p:cNvSpPr>
            <p:nvPr/>
          </p:nvSpPr>
          <p:spPr bwMode="auto">
            <a:xfrm>
              <a:off x="4307325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6" name="Oval 108"/>
            <p:cNvSpPr>
              <a:spLocks noChangeArrowheads="1"/>
            </p:cNvSpPr>
            <p:nvPr/>
          </p:nvSpPr>
          <p:spPr bwMode="auto">
            <a:xfrm>
              <a:off x="4234929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5" name="Rectangle 107"/>
            <p:cNvSpPr>
              <a:spLocks noChangeArrowheads="1"/>
            </p:cNvSpPr>
            <p:nvPr/>
          </p:nvSpPr>
          <p:spPr bwMode="auto">
            <a:xfrm>
              <a:off x="4293050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4" name="AutoShape 106"/>
            <p:cNvSpPr>
              <a:spLocks noChangeShapeType="1"/>
            </p:cNvSpPr>
            <p:nvPr/>
          </p:nvSpPr>
          <p:spPr bwMode="auto">
            <a:xfrm>
              <a:off x="4293559" y="10632225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3" name="AutoShape 105"/>
            <p:cNvSpPr>
              <a:spLocks noChangeShapeType="1"/>
            </p:cNvSpPr>
            <p:nvPr/>
          </p:nvSpPr>
          <p:spPr bwMode="auto">
            <a:xfrm>
              <a:off x="4293559" y="10682827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2" name="Rectangle 104"/>
            <p:cNvSpPr>
              <a:spLocks noChangeArrowheads="1"/>
            </p:cNvSpPr>
            <p:nvPr/>
          </p:nvSpPr>
          <p:spPr bwMode="auto">
            <a:xfrm>
              <a:off x="4365446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1" name="AutoShape 103"/>
            <p:cNvSpPr>
              <a:spLocks noChangeShapeType="1"/>
            </p:cNvSpPr>
            <p:nvPr/>
          </p:nvSpPr>
          <p:spPr bwMode="auto">
            <a:xfrm>
              <a:off x="4365956" y="10632225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90" name="AutoShape 102"/>
            <p:cNvSpPr>
              <a:spLocks noChangeShapeType="1"/>
            </p:cNvSpPr>
            <p:nvPr/>
          </p:nvSpPr>
          <p:spPr bwMode="auto">
            <a:xfrm>
              <a:off x="4365956" y="10682827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9" name="Rectangle 101"/>
            <p:cNvSpPr>
              <a:spLocks noChangeArrowheads="1"/>
            </p:cNvSpPr>
            <p:nvPr/>
          </p:nvSpPr>
          <p:spPr bwMode="auto">
            <a:xfrm>
              <a:off x="4437843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8" name="AutoShape 100"/>
            <p:cNvSpPr>
              <a:spLocks noChangeShapeType="1"/>
            </p:cNvSpPr>
            <p:nvPr/>
          </p:nvSpPr>
          <p:spPr bwMode="auto">
            <a:xfrm>
              <a:off x="4438352" y="10632225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7" name="AutoShape 99"/>
            <p:cNvSpPr>
              <a:spLocks noChangeShapeType="1"/>
            </p:cNvSpPr>
            <p:nvPr/>
          </p:nvSpPr>
          <p:spPr bwMode="auto">
            <a:xfrm>
              <a:off x="4438352" y="10682827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6" name="Rectangle 98"/>
            <p:cNvSpPr>
              <a:spLocks noChangeArrowheads="1"/>
            </p:cNvSpPr>
            <p:nvPr/>
          </p:nvSpPr>
          <p:spPr bwMode="auto">
            <a:xfrm>
              <a:off x="4510239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5" name="AutoShape 97"/>
            <p:cNvSpPr>
              <a:spLocks noChangeShapeType="1"/>
            </p:cNvSpPr>
            <p:nvPr/>
          </p:nvSpPr>
          <p:spPr bwMode="auto">
            <a:xfrm>
              <a:off x="4510749" y="10632225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4" name="AutoShape 96"/>
            <p:cNvSpPr>
              <a:spLocks noChangeShapeType="1"/>
            </p:cNvSpPr>
            <p:nvPr/>
          </p:nvSpPr>
          <p:spPr bwMode="auto">
            <a:xfrm>
              <a:off x="4510749" y="10682827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3" name="Rectangle 95"/>
            <p:cNvSpPr>
              <a:spLocks noChangeArrowheads="1"/>
            </p:cNvSpPr>
            <p:nvPr/>
          </p:nvSpPr>
          <p:spPr bwMode="auto">
            <a:xfrm>
              <a:off x="4585185" y="10630099"/>
              <a:ext cx="35688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2" name="AutoShape 94"/>
            <p:cNvSpPr>
              <a:spLocks noChangeShapeType="1"/>
            </p:cNvSpPr>
            <p:nvPr/>
          </p:nvSpPr>
          <p:spPr bwMode="auto">
            <a:xfrm>
              <a:off x="4585695" y="10632225"/>
              <a:ext cx="3517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1" name="AutoShape 93"/>
            <p:cNvSpPr>
              <a:spLocks noChangeShapeType="1"/>
            </p:cNvSpPr>
            <p:nvPr/>
          </p:nvSpPr>
          <p:spPr bwMode="auto">
            <a:xfrm>
              <a:off x="4585695" y="10682827"/>
              <a:ext cx="3466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80" name="Rectangle 92"/>
            <p:cNvSpPr>
              <a:spLocks noChangeArrowheads="1"/>
            </p:cNvSpPr>
            <p:nvPr/>
          </p:nvSpPr>
          <p:spPr bwMode="auto">
            <a:xfrm>
              <a:off x="4207397" y="10630099"/>
              <a:ext cx="33649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9" name="AutoShape 91"/>
            <p:cNvSpPr>
              <a:spLocks noChangeShapeType="1"/>
            </p:cNvSpPr>
            <p:nvPr/>
          </p:nvSpPr>
          <p:spPr bwMode="auto">
            <a:xfrm>
              <a:off x="4207907" y="10632225"/>
              <a:ext cx="3262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8" name="AutoShape 90"/>
            <p:cNvSpPr>
              <a:spLocks noChangeShapeType="1"/>
            </p:cNvSpPr>
            <p:nvPr/>
          </p:nvSpPr>
          <p:spPr bwMode="auto">
            <a:xfrm>
              <a:off x="4207907" y="10682827"/>
              <a:ext cx="3262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590"/>
          <p:cNvGrpSpPr/>
          <p:nvPr/>
        </p:nvGrpSpPr>
        <p:grpSpPr>
          <a:xfrm>
            <a:off x="4572071" y="5673344"/>
            <a:ext cx="325750" cy="114811"/>
            <a:chOff x="4646875" y="10544204"/>
            <a:chExt cx="413476" cy="214314"/>
          </a:xfrm>
        </p:grpSpPr>
        <p:sp>
          <p:nvSpPr>
            <p:cNvPr id="12454" name="AutoShape 166"/>
            <p:cNvSpPr>
              <a:spLocks noChangeArrowheads="1"/>
            </p:cNvSpPr>
            <p:nvPr/>
          </p:nvSpPr>
          <p:spPr bwMode="auto">
            <a:xfrm>
              <a:off x="4657581" y="10544204"/>
              <a:ext cx="390533" cy="214314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6" name="Oval 88"/>
            <p:cNvSpPr>
              <a:spLocks noChangeArrowheads="1"/>
            </p:cNvSpPr>
            <p:nvPr/>
          </p:nvSpPr>
          <p:spPr bwMode="auto">
            <a:xfrm>
              <a:off x="4892105" y="10563764"/>
              <a:ext cx="6576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5" name="Oval 87"/>
            <p:cNvSpPr>
              <a:spLocks noChangeArrowheads="1"/>
            </p:cNvSpPr>
            <p:nvPr/>
          </p:nvSpPr>
          <p:spPr bwMode="auto">
            <a:xfrm>
              <a:off x="4964502" y="10563764"/>
              <a:ext cx="6576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4" name="Oval 86"/>
            <p:cNvSpPr>
              <a:spLocks noChangeArrowheads="1"/>
            </p:cNvSpPr>
            <p:nvPr/>
          </p:nvSpPr>
          <p:spPr bwMode="auto">
            <a:xfrm>
              <a:off x="4819709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3" name="Oval 85"/>
            <p:cNvSpPr>
              <a:spLocks noChangeArrowheads="1"/>
            </p:cNvSpPr>
            <p:nvPr/>
          </p:nvSpPr>
          <p:spPr bwMode="auto">
            <a:xfrm>
              <a:off x="4746802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2" name="Oval 84"/>
            <p:cNvSpPr>
              <a:spLocks noChangeArrowheads="1"/>
            </p:cNvSpPr>
            <p:nvPr/>
          </p:nvSpPr>
          <p:spPr bwMode="auto">
            <a:xfrm>
              <a:off x="4674406" y="10563764"/>
              <a:ext cx="65259" cy="1815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1" name="Rectangle 83"/>
            <p:cNvSpPr>
              <a:spLocks noChangeArrowheads="1"/>
            </p:cNvSpPr>
            <p:nvPr/>
          </p:nvSpPr>
          <p:spPr bwMode="auto">
            <a:xfrm>
              <a:off x="4732527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70" name="AutoShape 82"/>
            <p:cNvSpPr>
              <a:spLocks noChangeShapeType="1"/>
            </p:cNvSpPr>
            <p:nvPr/>
          </p:nvSpPr>
          <p:spPr bwMode="auto">
            <a:xfrm>
              <a:off x="4733037" y="10632225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9" name="AutoShape 81"/>
            <p:cNvSpPr>
              <a:spLocks noChangeShapeType="1"/>
            </p:cNvSpPr>
            <p:nvPr/>
          </p:nvSpPr>
          <p:spPr bwMode="auto">
            <a:xfrm>
              <a:off x="4733037" y="10682827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8" name="Rectangle 80"/>
            <p:cNvSpPr>
              <a:spLocks noChangeArrowheads="1"/>
            </p:cNvSpPr>
            <p:nvPr/>
          </p:nvSpPr>
          <p:spPr bwMode="auto">
            <a:xfrm>
              <a:off x="4804923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7" name="AutoShape 79"/>
            <p:cNvSpPr>
              <a:spLocks noChangeShapeType="1"/>
            </p:cNvSpPr>
            <p:nvPr/>
          </p:nvSpPr>
          <p:spPr bwMode="auto">
            <a:xfrm>
              <a:off x="4805433" y="10632225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6" name="AutoShape 78"/>
            <p:cNvSpPr>
              <a:spLocks noChangeShapeType="1"/>
            </p:cNvSpPr>
            <p:nvPr/>
          </p:nvSpPr>
          <p:spPr bwMode="auto">
            <a:xfrm>
              <a:off x="4805433" y="10682827"/>
              <a:ext cx="2141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5" name="Rectangle 77"/>
            <p:cNvSpPr>
              <a:spLocks noChangeArrowheads="1"/>
            </p:cNvSpPr>
            <p:nvPr/>
          </p:nvSpPr>
          <p:spPr bwMode="auto">
            <a:xfrm>
              <a:off x="4877320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4" name="AutoShape 76"/>
            <p:cNvSpPr>
              <a:spLocks noChangeShapeType="1"/>
            </p:cNvSpPr>
            <p:nvPr/>
          </p:nvSpPr>
          <p:spPr bwMode="auto">
            <a:xfrm>
              <a:off x="4877830" y="10632225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3" name="AutoShape 75"/>
            <p:cNvSpPr>
              <a:spLocks noChangeShapeType="1"/>
            </p:cNvSpPr>
            <p:nvPr/>
          </p:nvSpPr>
          <p:spPr bwMode="auto">
            <a:xfrm>
              <a:off x="4877830" y="10682827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2" name="Rectangle 74"/>
            <p:cNvSpPr>
              <a:spLocks noChangeArrowheads="1"/>
            </p:cNvSpPr>
            <p:nvPr/>
          </p:nvSpPr>
          <p:spPr bwMode="auto">
            <a:xfrm>
              <a:off x="4949716" y="10630099"/>
              <a:ext cx="21923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1" name="AutoShape 73"/>
            <p:cNvSpPr>
              <a:spLocks noChangeShapeType="1"/>
            </p:cNvSpPr>
            <p:nvPr/>
          </p:nvSpPr>
          <p:spPr bwMode="auto">
            <a:xfrm>
              <a:off x="4950226" y="10632225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60" name="AutoShape 72"/>
            <p:cNvSpPr>
              <a:spLocks noChangeShapeType="1"/>
            </p:cNvSpPr>
            <p:nvPr/>
          </p:nvSpPr>
          <p:spPr bwMode="auto">
            <a:xfrm>
              <a:off x="4950226" y="10682827"/>
              <a:ext cx="20903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59" name="Rectangle 71"/>
            <p:cNvSpPr>
              <a:spLocks noChangeArrowheads="1"/>
            </p:cNvSpPr>
            <p:nvPr/>
          </p:nvSpPr>
          <p:spPr bwMode="auto">
            <a:xfrm>
              <a:off x="5024662" y="10630099"/>
              <a:ext cx="35688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58" name="AutoShape 70"/>
            <p:cNvSpPr>
              <a:spLocks noChangeShapeType="1"/>
            </p:cNvSpPr>
            <p:nvPr/>
          </p:nvSpPr>
          <p:spPr bwMode="auto">
            <a:xfrm>
              <a:off x="5025172" y="10632225"/>
              <a:ext cx="3517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57" name="AutoShape 69"/>
            <p:cNvSpPr>
              <a:spLocks noChangeShapeType="1"/>
            </p:cNvSpPr>
            <p:nvPr/>
          </p:nvSpPr>
          <p:spPr bwMode="auto">
            <a:xfrm>
              <a:off x="5025172" y="10682827"/>
              <a:ext cx="3466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56" name="Rectangle 68"/>
            <p:cNvSpPr>
              <a:spLocks noChangeArrowheads="1"/>
            </p:cNvSpPr>
            <p:nvPr/>
          </p:nvSpPr>
          <p:spPr bwMode="auto">
            <a:xfrm>
              <a:off x="4646875" y="10630099"/>
              <a:ext cx="33649" cy="5442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55" name="AutoShape 67"/>
            <p:cNvSpPr>
              <a:spLocks noChangeShapeType="1"/>
            </p:cNvSpPr>
            <p:nvPr/>
          </p:nvSpPr>
          <p:spPr bwMode="auto">
            <a:xfrm>
              <a:off x="4647385" y="10632225"/>
              <a:ext cx="3262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54" name="AutoShape 66"/>
            <p:cNvSpPr>
              <a:spLocks noChangeShapeType="1"/>
            </p:cNvSpPr>
            <p:nvPr/>
          </p:nvSpPr>
          <p:spPr bwMode="auto">
            <a:xfrm>
              <a:off x="4647385" y="10682827"/>
              <a:ext cx="3262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95" name="Rounded Rectangle 16"/>
          <p:cNvSpPr/>
          <p:nvPr/>
        </p:nvSpPr>
        <p:spPr bwMode="auto">
          <a:xfrm>
            <a:off x="3823602" y="4806733"/>
            <a:ext cx="2721448" cy="404872"/>
          </a:xfrm>
          <a:prstGeom prst="roundRect">
            <a:avLst/>
          </a:prstGeom>
          <a:noFill/>
          <a:ln w="12700" cmpd="sng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>
              <a:defRPr/>
            </a:pPr>
            <a:endParaRPr lang="it-IT" sz="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1" name="Forme libre 600"/>
          <p:cNvSpPr/>
          <p:nvPr/>
        </p:nvSpPr>
        <p:spPr>
          <a:xfrm>
            <a:off x="3596786" y="4769900"/>
            <a:ext cx="3428571" cy="19286"/>
          </a:xfrm>
          <a:custGeom>
            <a:avLst/>
            <a:gdLst>
              <a:gd name="connsiteX0" fmla="*/ 0 w 1300162"/>
              <a:gd name="connsiteY0" fmla="*/ 211138 h 241301"/>
              <a:gd name="connsiteX1" fmla="*/ 119062 w 1300162"/>
              <a:gd name="connsiteY1" fmla="*/ 15876 h 241301"/>
              <a:gd name="connsiteX2" fmla="*/ 219075 w 1300162"/>
              <a:gd name="connsiteY2" fmla="*/ 230188 h 241301"/>
              <a:gd name="connsiteX3" fmla="*/ 338137 w 1300162"/>
              <a:gd name="connsiteY3" fmla="*/ 1588 h 241301"/>
              <a:gd name="connsiteX4" fmla="*/ 428625 w 1300162"/>
              <a:gd name="connsiteY4" fmla="*/ 239713 h 241301"/>
              <a:gd name="connsiteX5" fmla="*/ 561975 w 1300162"/>
              <a:gd name="connsiteY5" fmla="*/ 11113 h 241301"/>
              <a:gd name="connsiteX6" fmla="*/ 661987 w 1300162"/>
              <a:gd name="connsiteY6" fmla="*/ 230188 h 241301"/>
              <a:gd name="connsiteX7" fmla="*/ 762000 w 1300162"/>
              <a:gd name="connsiteY7" fmla="*/ 15876 h 241301"/>
              <a:gd name="connsiteX8" fmla="*/ 866775 w 1300162"/>
              <a:gd name="connsiteY8" fmla="*/ 220663 h 241301"/>
              <a:gd name="connsiteX9" fmla="*/ 962025 w 1300162"/>
              <a:gd name="connsiteY9" fmla="*/ 15876 h 241301"/>
              <a:gd name="connsiteX10" fmla="*/ 1066800 w 1300162"/>
              <a:gd name="connsiteY10" fmla="*/ 215901 h 241301"/>
              <a:gd name="connsiteX11" fmla="*/ 1143000 w 1300162"/>
              <a:gd name="connsiteY11" fmla="*/ 11113 h 241301"/>
              <a:gd name="connsiteX12" fmla="*/ 1219200 w 1300162"/>
              <a:gd name="connsiteY12" fmla="*/ 211138 h 241301"/>
              <a:gd name="connsiteX13" fmla="*/ 1300162 w 1300162"/>
              <a:gd name="connsiteY13" fmla="*/ 20638 h 24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0162" h="241301">
                <a:moveTo>
                  <a:pt x="0" y="211138"/>
                </a:moveTo>
                <a:cubicBezTo>
                  <a:pt x="41275" y="111919"/>
                  <a:pt x="82550" y="12701"/>
                  <a:pt x="119062" y="15876"/>
                </a:cubicBezTo>
                <a:cubicBezTo>
                  <a:pt x="155574" y="19051"/>
                  <a:pt x="182563" y="232569"/>
                  <a:pt x="219075" y="230188"/>
                </a:cubicBezTo>
                <a:cubicBezTo>
                  <a:pt x="255587" y="227807"/>
                  <a:pt x="303212" y="0"/>
                  <a:pt x="338137" y="1588"/>
                </a:cubicBezTo>
                <a:cubicBezTo>
                  <a:pt x="373062" y="3176"/>
                  <a:pt x="391319" y="238126"/>
                  <a:pt x="428625" y="239713"/>
                </a:cubicBezTo>
                <a:cubicBezTo>
                  <a:pt x="465931" y="241301"/>
                  <a:pt x="523081" y="12701"/>
                  <a:pt x="561975" y="11113"/>
                </a:cubicBezTo>
                <a:cubicBezTo>
                  <a:pt x="600869" y="9525"/>
                  <a:pt x="628650" y="229394"/>
                  <a:pt x="661987" y="230188"/>
                </a:cubicBezTo>
                <a:cubicBezTo>
                  <a:pt x="695324" y="230982"/>
                  <a:pt x="727869" y="17463"/>
                  <a:pt x="762000" y="15876"/>
                </a:cubicBezTo>
                <a:cubicBezTo>
                  <a:pt x="796131" y="14289"/>
                  <a:pt x="833438" y="220663"/>
                  <a:pt x="866775" y="220663"/>
                </a:cubicBezTo>
                <a:cubicBezTo>
                  <a:pt x="900112" y="220663"/>
                  <a:pt x="928688" y="16670"/>
                  <a:pt x="962025" y="15876"/>
                </a:cubicBezTo>
                <a:cubicBezTo>
                  <a:pt x="995362" y="15082"/>
                  <a:pt x="1036638" y="216695"/>
                  <a:pt x="1066800" y="215901"/>
                </a:cubicBezTo>
                <a:cubicBezTo>
                  <a:pt x="1096962" y="215107"/>
                  <a:pt x="1117600" y="11907"/>
                  <a:pt x="1143000" y="11113"/>
                </a:cubicBezTo>
                <a:cubicBezTo>
                  <a:pt x="1168400" y="10319"/>
                  <a:pt x="1193006" y="209551"/>
                  <a:pt x="1219200" y="211138"/>
                </a:cubicBezTo>
                <a:cubicBezTo>
                  <a:pt x="1245394" y="212726"/>
                  <a:pt x="1272778" y="116682"/>
                  <a:pt x="1300162" y="20638"/>
                </a:cubicBezTo>
              </a:path>
            </a:pathLst>
          </a:cu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5306" tIns="32653" rIns="65306" bIns="32653" rtlCol="0" anchor="ctr"/>
          <a:lstStyle/>
          <a:p>
            <a:pPr algn="ctr"/>
            <a:endParaRPr lang="fr-FR"/>
          </a:p>
        </p:txBody>
      </p:sp>
      <p:sp>
        <p:nvSpPr>
          <p:cNvPr id="604" name="Triangle isocèle 603"/>
          <p:cNvSpPr>
            <a:spLocks noChangeAspect="1"/>
          </p:cNvSpPr>
          <p:nvPr/>
        </p:nvSpPr>
        <p:spPr>
          <a:xfrm rot="10800000">
            <a:off x="4808101" y="4647867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400" dirty="0"/>
          </a:p>
        </p:txBody>
      </p:sp>
      <p:sp>
        <p:nvSpPr>
          <p:cNvPr id="605" name="Triangle isocèle 604"/>
          <p:cNvSpPr>
            <a:spLocks noChangeAspect="1"/>
          </p:cNvSpPr>
          <p:nvPr/>
        </p:nvSpPr>
        <p:spPr>
          <a:xfrm rot="10800000">
            <a:off x="4941906" y="4645998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400" dirty="0"/>
          </a:p>
        </p:txBody>
      </p:sp>
      <p:sp>
        <p:nvSpPr>
          <p:cNvPr id="606" name="Triangle isocèle 605"/>
          <p:cNvSpPr>
            <a:spLocks noChangeAspect="1"/>
          </p:cNvSpPr>
          <p:nvPr/>
        </p:nvSpPr>
        <p:spPr>
          <a:xfrm rot="10800000">
            <a:off x="4658423" y="4648549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400" dirty="0"/>
          </a:p>
        </p:txBody>
      </p:sp>
      <p:sp>
        <p:nvSpPr>
          <p:cNvPr id="607" name="Triangle isocèle 606"/>
          <p:cNvSpPr>
            <a:spLocks noChangeAspect="1"/>
          </p:cNvSpPr>
          <p:nvPr/>
        </p:nvSpPr>
        <p:spPr>
          <a:xfrm rot="10800000" flipV="1">
            <a:off x="5023311" y="4596248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400" dirty="0"/>
          </a:p>
        </p:txBody>
      </p:sp>
      <p:sp>
        <p:nvSpPr>
          <p:cNvPr id="608" name="Triangle isocèle 607"/>
          <p:cNvSpPr>
            <a:spLocks noChangeAspect="1"/>
          </p:cNvSpPr>
          <p:nvPr/>
        </p:nvSpPr>
        <p:spPr>
          <a:xfrm rot="10800000" flipV="1">
            <a:off x="4569733" y="4680440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400" dirty="0"/>
          </a:p>
        </p:txBody>
      </p:sp>
      <p:sp>
        <p:nvSpPr>
          <p:cNvPr id="609" name="Triangle isocèle 608"/>
          <p:cNvSpPr>
            <a:spLocks noChangeAspect="1"/>
          </p:cNvSpPr>
          <p:nvPr/>
        </p:nvSpPr>
        <p:spPr>
          <a:xfrm rot="10800000">
            <a:off x="5406821" y="4653651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400" dirty="0"/>
          </a:p>
        </p:txBody>
      </p:sp>
      <p:sp>
        <p:nvSpPr>
          <p:cNvPr id="610" name="TextBox 23"/>
          <p:cNvSpPr txBox="1">
            <a:spLocks noChangeArrowheads="1"/>
          </p:cNvSpPr>
          <p:nvPr/>
        </p:nvSpPr>
        <p:spPr bwMode="auto">
          <a:xfrm>
            <a:off x="5122337" y="4566302"/>
            <a:ext cx="367392" cy="12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r">
              <a:defRPr/>
            </a:pPr>
            <a:r>
              <a:rPr lang="it-IT" sz="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4K GHe</a:t>
            </a:r>
            <a:endParaRPr lang="it-IT" sz="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3" name="TextBox 23"/>
          <p:cNvSpPr txBox="1">
            <a:spLocks noChangeArrowheads="1"/>
          </p:cNvSpPr>
          <p:nvPr/>
        </p:nvSpPr>
        <p:spPr bwMode="auto">
          <a:xfrm>
            <a:off x="4957539" y="4465276"/>
            <a:ext cx="480789" cy="12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>
              <a:defRPr/>
            </a:pPr>
            <a:r>
              <a:rPr lang="it-IT" sz="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GHe Pumping</a:t>
            </a:r>
            <a:endParaRPr lang="it-IT" sz="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6" name="TextBox 23"/>
          <p:cNvSpPr txBox="1">
            <a:spLocks noChangeArrowheads="1"/>
          </p:cNvSpPr>
          <p:nvPr/>
        </p:nvSpPr>
        <p:spPr bwMode="auto">
          <a:xfrm>
            <a:off x="4627949" y="4494670"/>
            <a:ext cx="476253" cy="12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>
              <a:defRPr/>
            </a:pPr>
            <a:r>
              <a:rPr lang="it-IT" sz="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2K LHe II</a:t>
            </a:r>
            <a:endParaRPr lang="it-IT" sz="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7" name="TextBox 23"/>
          <p:cNvSpPr txBox="1">
            <a:spLocks noChangeArrowheads="1"/>
          </p:cNvSpPr>
          <p:nvPr/>
        </p:nvSpPr>
        <p:spPr bwMode="auto">
          <a:xfrm>
            <a:off x="3755566" y="4557975"/>
            <a:ext cx="433162" cy="12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>
              <a:defRPr/>
            </a:pPr>
            <a:r>
              <a:rPr lang="it-IT" sz="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it-IT" sz="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 LHe I</a:t>
            </a:r>
            <a:endParaRPr lang="it-IT" sz="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8" name="TextBox 23"/>
          <p:cNvSpPr txBox="1">
            <a:spLocks noChangeArrowheads="1"/>
          </p:cNvSpPr>
          <p:nvPr/>
        </p:nvSpPr>
        <p:spPr bwMode="auto">
          <a:xfrm>
            <a:off x="4002008" y="4601774"/>
            <a:ext cx="748398" cy="12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>
              <a:defRPr/>
            </a:pPr>
            <a:r>
              <a:rPr lang="it-IT" sz="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He return (70K)</a:t>
            </a:r>
            <a:endParaRPr lang="it-IT" sz="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0" name="TextBox 23"/>
          <p:cNvSpPr txBox="1">
            <a:spLocks noChangeArrowheads="1"/>
          </p:cNvSpPr>
          <p:nvPr/>
        </p:nvSpPr>
        <p:spPr bwMode="auto">
          <a:xfrm>
            <a:off x="4438952" y="4539936"/>
            <a:ext cx="312967" cy="11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it-IT" sz="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4K GHe</a:t>
            </a:r>
            <a:endParaRPr lang="it-IT" sz="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25" name="Connecteur droit 924"/>
          <p:cNvCxnSpPr/>
          <p:nvPr/>
        </p:nvCxnSpPr>
        <p:spPr>
          <a:xfrm rot="16200000" flipV="1">
            <a:off x="5303373" y="5325778"/>
            <a:ext cx="964286" cy="13199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9" name="Connecteur droit 928"/>
          <p:cNvCxnSpPr/>
          <p:nvPr/>
        </p:nvCxnSpPr>
        <p:spPr>
          <a:xfrm>
            <a:off x="3007167" y="5342518"/>
            <a:ext cx="952507" cy="85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946"/>
          <p:cNvGrpSpPr/>
          <p:nvPr/>
        </p:nvGrpSpPr>
        <p:grpSpPr>
          <a:xfrm flipV="1">
            <a:off x="3211276" y="5380788"/>
            <a:ext cx="340181" cy="38270"/>
            <a:chOff x="2014518" y="10687080"/>
            <a:chExt cx="857256" cy="142876"/>
          </a:xfrm>
        </p:grpSpPr>
        <p:grpSp>
          <p:nvGrpSpPr>
            <p:cNvPr id="25" name="Groupe 940"/>
            <p:cNvGrpSpPr/>
            <p:nvPr/>
          </p:nvGrpSpPr>
          <p:grpSpPr>
            <a:xfrm>
              <a:off x="2014518" y="10687080"/>
              <a:ext cx="428628" cy="142876"/>
              <a:chOff x="2014518" y="10687080"/>
              <a:chExt cx="1428760" cy="360000"/>
            </a:xfrm>
          </p:grpSpPr>
          <p:cxnSp>
            <p:nvCxnSpPr>
              <p:cNvPr id="937" name="Connecteur droit 936"/>
              <p:cNvCxnSpPr>
                <a:cxnSpLocks noChangeAspect="1"/>
              </p:cNvCxnSpPr>
              <p:nvPr/>
            </p:nvCxnSpPr>
            <p:spPr>
              <a:xfrm flipV="1">
                <a:off x="2014518" y="10687080"/>
                <a:ext cx="360000" cy="360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Connecteur droit 937"/>
              <p:cNvCxnSpPr>
                <a:cxnSpLocks noChangeAspect="1"/>
              </p:cNvCxnSpPr>
              <p:nvPr/>
            </p:nvCxnSpPr>
            <p:spPr>
              <a:xfrm flipH="1" flipV="1">
                <a:off x="2368898" y="10687080"/>
                <a:ext cx="360000" cy="360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9" name="Connecteur droit 938"/>
              <p:cNvCxnSpPr>
                <a:cxnSpLocks noChangeAspect="1"/>
              </p:cNvCxnSpPr>
              <p:nvPr/>
            </p:nvCxnSpPr>
            <p:spPr>
              <a:xfrm flipV="1">
                <a:off x="2728898" y="10687080"/>
                <a:ext cx="360000" cy="360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Connecteur droit 939"/>
              <p:cNvCxnSpPr>
                <a:cxnSpLocks noChangeAspect="1"/>
              </p:cNvCxnSpPr>
              <p:nvPr/>
            </p:nvCxnSpPr>
            <p:spPr>
              <a:xfrm flipH="1" flipV="1">
                <a:off x="3083278" y="10687080"/>
                <a:ext cx="360000" cy="360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941"/>
            <p:cNvGrpSpPr/>
            <p:nvPr/>
          </p:nvGrpSpPr>
          <p:grpSpPr>
            <a:xfrm>
              <a:off x="2443146" y="10687080"/>
              <a:ext cx="428628" cy="142876"/>
              <a:chOff x="2014518" y="10687080"/>
              <a:chExt cx="1428760" cy="360000"/>
            </a:xfrm>
          </p:grpSpPr>
          <p:cxnSp>
            <p:nvCxnSpPr>
              <p:cNvPr id="943" name="Connecteur droit 942"/>
              <p:cNvCxnSpPr>
                <a:cxnSpLocks noChangeAspect="1"/>
              </p:cNvCxnSpPr>
              <p:nvPr/>
            </p:nvCxnSpPr>
            <p:spPr>
              <a:xfrm flipV="1">
                <a:off x="2014518" y="10687080"/>
                <a:ext cx="360000" cy="360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Connecteur droit 943"/>
              <p:cNvCxnSpPr>
                <a:cxnSpLocks noChangeAspect="1"/>
              </p:cNvCxnSpPr>
              <p:nvPr/>
            </p:nvCxnSpPr>
            <p:spPr>
              <a:xfrm flipH="1" flipV="1">
                <a:off x="2368898" y="10687080"/>
                <a:ext cx="360000" cy="360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5" name="Connecteur droit 944"/>
              <p:cNvCxnSpPr>
                <a:cxnSpLocks noChangeAspect="1"/>
              </p:cNvCxnSpPr>
              <p:nvPr/>
            </p:nvCxnSpPr>
            <p:spPr>
              <a:xfrm flipV="1">
                <a:off x="2728898" y="10687080"/>
                <a:ext cx="360000" cy="360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6" name="Connecteur droit 945"/>
              <p:cNvCxnSpPr>
                <a:cxnSpLocks noChangeAspect="1"/>
              </p:cNvCxnSpPr>
              <p:nvPr/>
            </p:nvCxnSpPr>
            <p:spPr>
              <a:xfrm flipH="1" flipV="1">
                <a:off x="3083278" y="10687080"/>
                <a:ext cx="360000" cy="36000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48" name="Connecteur droit 947"/>
          <p:cNvCxnSpPr/>
          <p:nvPr/>
        </p:nvCxnSpPr>
        <p:spPr>
          <a:xfrm>
            <a:off x="3551457" y="5380788"/>
            <a:ext cx="476253" cy="85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1" name="Connecteur droit 950"/>
          <p:cNvCxnSpPr/>
          <p:nvPr/>
        </p:nvCxnSpPr>
        <p:spPr>
          <a:xfrm>
            <a:off x="3007167" y="5380788"/>
            <a:ext cx="20410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4" name="Connecteur droit 953"/>
          <p:cNvCxnSpPr/>
          <p:nvPr/>
        </p:nvCxnSpPr>
        <p:spPr>
          <a:xfrm rot="5400000" flipH="1" flipV="1">
            <a:off x="3710918" y="5093431"/>
            <a:ext cx="497515" cy="151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6" name="Connecteur droit 955"/>
          <p:cNvCxnSpPr/>
          <p:nvPr/>
        </p:nvCxnSpPr>
        <p:spPr>
          <a:xfrm>
            <a:off x="3959674" y="4845003"/>
            <a:ext cx="624000" cy="85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2" name="Connecteur droit 961"/>
          <p:cNvCxnSpPr/>
          <p:nvPr/>
        </p:nvCxnSpPr>
        <p:spPr>
          <a:xfrm rot="5400000" flipH="1" flipV="1">
            <a:off x="3779710" y="5131275"/>
            <a:ext cx="497515" cy="151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3" name="Connecteur droit 962"/>
          <p:cNvCxnSpPr/>
          <p:nvPr/>
        </p:nvCxnSpPr>
        <p:spPr>
          <a:xfrm rot="5400000" flipH="1" flipV="1">
            <a:off x="4574879" y="4788350"/>
            <a:ext cx="192857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4" name="Connecteur droit 963"/>
          <p:cNvCxnSpPr/>
          <p:nvPr/>
        </p:nvCxnSpPr>
        <p:spPr>
          <a:xfrm>
            <a:off x="4032247" y="4880748"/>
            <a:ext cx="634286" cy="85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1253"/>
          <p:cNvGrpSpPr/>
          <p:nvPr/>
        </p:nvGrpSpPr>
        <p:grpSpPr>
          <a:xfrm>
            <a:off x="2812132" y="5337395"/>
            <a:ext cx="195036" cy="113217"/>
            <a:chOff x="2952738" y="9963174"/>
            <a:chExt cx="204788" cy="211339"/>
          </a:xfrm>
        </p:grpSpPr>
        <p:grpSp>
          <p:nvGrpSpPr>
            <p:cNvPr id="1312" name="Groupe 974"/>
            <p:cNvGrpSpPr/>
            <p:nvPr/>
          </p:nvGrpSpPr>
          <p:grpSpPr>
            <a:xfrm>
              <a:off x="2952738" y="9963174"/>
              <a:ext cx="147639" cy="211339"/>
              <a:chOff x="2262173" y="9615510"/>
              <a:chExt cx="147639" cy="211339"/>
            </a:xfrm>
          </p:grpSpPr>
          <p:grpSp>
            <p:nvGrpSpPr>
              <p:cNvPr id="1317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967" name="Rectangle 966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968" name="Ellipse 967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970" name="Connecteur droit 969"/>
                <p:cNvCxnSpPr>
                  <a:stCxn id="968" idx="2"/>
                  <a:endCxn id="968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1" name="ZoneTexte 970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980" name="Connecteur droit 979"/>
            <p:cNvCxnSpPr/>
            <p:nvPr/>
          </p:nvCxnSpPr>
          <p:spPr>
            <a:xfrm>
              <a:off x="3086088" y="10013972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1" name="Connecteur droit 980"/>
          <p:cNvCxnSpPr/>
          <p:nvPr/>
        </p:nvCxnSpPr>
        <p:spPr>
          <a:xfrm>
            <a:off x="4821463" y="4883273"/>
            <a:ext cx="788571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3" name="Connecteur droit 982"/>
          <p:cNvCxnSpPr/>
          <p:nvPr/>
        </p:nvCxnSpPr>
        <p:spPr>
          <a:xfrm>
            <a:off x="5416366" y="4850106"/>
            <a:ext cx="362141" cy="851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1" name="Connecteur droit 990"/>
          <p:cNvCxnSpPr/>
          <p:nvPr/>
        </p:nvCxnSpPr>
        <p:spPr>
          <a:xfrm rot="5400000" flipH="1" flipV="1">
            <a:off x="4947857" y="4783811"/>
            <a:ext cx="1735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3" name="Connecteur droit 992"/>
          <p:cNvCxnSpPr/>
          <p:nvPr/>
        </p:nvCxnSpPr>
        <p:spPr>
          <a:xfrm rot="5400000" flipH="1" flipV="1">
            <a:off x="4734678" y="4796569"/>
            <a:ext cx="1735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4" name="Connecteur droit 993"/>
          <p:cNvCxnSpPr/>
          <p:nvPr/>
        </p:nvCxnSpPr>
        <p:spPr>
          <a:xfrm rot="5400000" flipH="1" flipV="1">
            <a:off x="4866213" y="4799117"/>
            <a:ext cx="1735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5" name="Ellipse 994"/>
          <p:cNvSpPr>
            <a:spLocks noChangeAspect="1"/>
          </p:cNvSpPr>
          <p:nvPr/>
        </p:nvSpPr>
        <p:spPr>
          <a:xfrm>
            <a:off x="4937127" y="4873071"/>
            <a:ext cx="34018" cy="191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/>
          </a:p>
        </p:txBody>
      </p:sp>
      <p:cxnSp>
        <p:nvCxnSpPr>
          <p:cNvPr id="996" name="Connecteur droit 995"/>
          <p:cNvCxnSpPr/>
          <p:nvPr/>
        </p:nvCxnSpPr>
        <p:spPr>
          <a:xfrm rot="16200000" flipV="1">
            <a:off x="4686292" y="5401139"/>
            <a:ext cx="104142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0" name="Connecteur droit 999"/>
          <p:cNvCxnSpPr/>
          <p:nvPr/>
        </p:nvCxnSpPr>
        <p:spPr>
          <a:xfrm>
            <a:off x="4519085" y="4998085"/>
            <a:ext cx="4388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1" name="Connecteur droit 1000"/>
          <p:cNvCxnSpPr/>
          <p:nvPr/>
        </p:nvCxnSpPr>
        <p:spPr>
          <a:xfrm rot="5400000" flipH="1" flipV="1">
            <a:off x="4641943" y="5195846"/>
            <a:ext cx="62292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4" name="Connecteur droit 1003"/>
          <p:cNvCxnSpPr/>
          <p:nvPr/>
        </p:nvCxnSpPr>
        <p:spPr>
          <a:xfrm rot="5400000" flipH="1" flipV="1">
            <a:off x="4561962" y="5243979"/>
            <a:ext cx="4917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6" name="Connecteur droit 1005"/>
          <p:cNvCxnSpPr/>
          <p:nvPr/>
        </p:nvCxnSpPr>
        <p:spPr>
          <a:xfrm rot="5400000" flipH="1" flipV="1">
            <a:off x="4435531" y="5232634"/>
            <a:ext cx="4725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7" name="Connecteur droit 1006"/>
          <p:cNvCxnSpPr/>
          <p:nvPr/>
        </p:nvCxnSpPr>
        <p:spPr>
          <a:xfrm rot="5400000" flipH="1" flipV="1">
            <a:off x="4302924" y="5220099"/>
            <a:ext cx="44742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9" name="Connecteur droit 1008"/>
          <p:cNvCxnSpPr/>
          <p:nvPr/>
        </p:nvCxnSpPr>
        <p:spPr>
          <a:xfrm rot="16200000" flipV="1">
            <a:off x="4795749" y="5412459"/>
            <a:ext cx="1071570" cy="132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0" name="Connecteur droit 1009"/>
          <p:cNvCxnSpPr/>
          <p:nvPr/>
        </p:nvCxnSpPr>
        <p:spPr>
          <a:xfrm rot="5400000" flipH="1" flipV="1">
            <a:off x="4916433" y="5439470"/>
            <a:ext cx="110728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1" name="Connecteur droit 1010"/>
          <p:cNvCxnSpPr/>
          <p:nvPr/>
        </p:nvCxnSpPr>
        <p:spPr>
          <a:xfrm rot="5400000" flipH="1" flipV="1">
            <a:off x="5036632" y="5457329"/>
            <a:ext cx="114811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8" name="Groupe 864"/>
          <p:cNvGrpSpPr/>
          <p:nvPr/>
        </p:nvGrpSpPr>
        <p:grpSpPr>
          <a:xfrm>
            <a:off x="5249344" y="4921544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23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858" name="Triangle isocèle 857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859" name="Triangle isocèle 858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861" name="Corde 860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63" name="Connecteur droit 862"/>
            <p:cNvCxnSpPr>
              <a:stCxn id="861" idx="2"/>
              <a:endCxn id="858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4" name="Groupe 865"/>
          <p:cNvGrpSpPr/>
          <p:nvPr/>
        </p:nvGrpSpPr>
        <p:grpSpPr>
          <a:xfrm>
            <a:off x="5129905" y="4921544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30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870" name="Triangle isocèle 869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871" name="Triangle isocèle 870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868" name="Corde 867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69" name="Connecteur droit 868"/>
            <p:cNvCxnSpPr>
              <a:stCxn id="868" idx="2"/>
              <a:endCxn id="870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1" name="Groupe 871"/>
          <p:cNvGrpSpPr/>
          <p:nvPr/>
        </p:nvGrpSpPr>
        <p:grpSpPr>
          <a:xfrm>
            <a:off x="5391463" y="4921544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34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876" name="Triangle isocèle 875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877" name="Triangle isocèle 876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874" name="Corde 873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75" name="Connecteur droit 874"/>
            <p:cNvCxnSpPr>
              <a:stCxn id="874" idx="2"/>
              <a:endCxn id="876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7" name="Groupe 877"/>
          <p:cNvGrpSpPr/>
          <p:nvPr/>
        </p:nvGrpSpPr>
        <p:grpSpPr>
          <a:xfrm>
            <a:off x="5533583" y="4921544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40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882" name="Triangle isocèle 881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883" name="Triangle isocèle 882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880" name="Corde 879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81" name="Connecteur droit 880"/>
            <p:cNvCxnSpPr>
              <a:stCxn id="880" idx="2"/>
              <a:endCxn id="882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1" name="Groupe 907"/>
          <p:cNvGrpSpPr/>
          <p:nvPr/>
        </p:nvGrpSpPr>
        <p:grpSpPr>
          <a:xfrm>
            <a:off x="5698680" y="4924096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42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912" name="Triangle isocèle 911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913" name="Triangle isocèle 912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910" name="Corde 909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11" name="Connecteur droit 910"/>
            <p:cNvCxnSpPr>
              <a:stCxn id="910" idx="2"/>
              <a:endCxn id="912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3" name="Groupe 883"/>
          <p:cNvGrpSpPr/>
          <p:nvPr/>
        </p:nvGrpSpPr>
        <p:grpSpPr>
          <a:xfrm>
            <a:off x="4588934" y="5036355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32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888" name="Triangle isocèle 887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889" name="Triangle isocèle 888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886" name="Corde 885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87" name="Connecteur droit 886"/>
            <p:cNvCxnSpPr>
              <a:stCxn id="886" idx="2"/>
              <a:endCxn id="888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889"/>
          <p:cNvGrpSpPr/>
          <p:nvPr/>
        </p:nvGrpSpPr>
        <p:grpSpPr>
          <a:xfrm>
            <a:off x="4446815" y="5036355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34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894" name="Triangle isocèle 893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895" name="Triangle isocèle 894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892" name="Corde 891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93" name="Connecteur droit 892"/>
            <p:cNvCxnSpPr>
              <a:stCxn id="892" idx="2"/>
              <a:endCxn id="894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895"/>
          <p:cNvGrpSpPr/>
          <p:nvPr/>
        </p:nvGrpSpPr>
        <p:grpSpPr>
          <a:xfrm>
            <a:off x="4731053" y="5036355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36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900" name="Triangle isocèle 899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901" name="Triangle isocèle 900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898" name="Corde 897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99" name="Connecteur droit 898"/>
            <p:cNvCxnSpPr>
              <a:stCxn id="898" idx="2"/>
              <a:endCxn id="900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901"/>
          <p:cNvGrpSpPr/>
          <p:nvPr/>
        </p:nvGrpSpPr>
        <p:grpSpPr>
          <a:xfrm>
            <a:off x="4873173" y="5036355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38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906" name="Triangle isocèle 905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907" name="Triangle isocèle 906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904" name="Corde 903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05" name="Connecteur droit 904"/>
            <p:cNvCxnSpPr>
              <a:stCxn id="904" idx="2"/>
              <a:endCxn id="906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4" name="Connecteur droit 1013"/>
          <p:cNvCxnSpPr/>
          <p:nvPr/>
        </p:nvCxnSpPr>
        <p:spPr>
          <a:xfrm rot="5400000" flipH="1" flipV="1">
            <a:off x="3092547" y="5906796"/>
            <a:ext cx="238214" cy="7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6" name="Connecteur droit 1015"/>
          <p:cNvCxnSpPr/>
          <p:nvPr/>
        </p:nvCxnSpPr>
        <p:spPr>
          <a:xfrm>
            <a:off x="3211276" y="6031130"/>
            <a:ext cx="2400000" cy="2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7" name="Connecteur droit 1016"/>
          <p:cNvCxnSpPr/>
          <p:nvPr/>
        </p:nvCxnSpPr>
        <p:spPr>
          <a:xfrm>
            <a:off x="3696602" y="5992860"/>
            <a:ext cx="1772571" cy="2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8" name="Connecteur droit 1017"/>
          <p:cNvCxnSpPr/>
          <p:nvPr/>
        </p:nvCxnSpPr>
        <p:spPr>
          <a:xfrm>
            <a:off x="4163783" y="5954843"/>
            <a:ext cx="1182857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9" name="Connecteur droit 1018"/>
          <p:cNvCxnSpPr/>
          <p:nvPr/>
        </p:nvCxnSpPr>
        <p:spPr>
          <a:xfrm>
            <a:off x="4652548" y="5916573"/>
            <a:ext cx="554459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1" name="Connecteur droit 1020"/>
          <p:cNvCxnSpPr/>
          <p:nvPr/>
        </p:nvCxnSpPr>
        <p:spPr>
          <a:xfrm rot="5400000" flipH="1" flipV="1">
            <a:off x="3590767" y="5891059"/>
            <a:ext cx="20411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eur droit 1023"/>
          <p:cNvCxnSpPr/>
          <p:nvPr/>
        </p:nvCxnSpPr>
        <p:spPr>
          <a:xfrm rot="5400000" flipH="1" flipV="1">
            <a:off x="4086354" y="5870969"/>
            <a:ext cx="16392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necteur droit 1024"/>
          <p:cNvCxnSpPr/>
          <p:nvPr/>
        </p:nvCxnSpPr>
        <p:spPr>
          <a:xfrm rot="5400000" flipH="1" flipV="1">
            <a:off x="4595502" y="5854234"/>
            <a:ext cx="1253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necteur droit 1026"/>
          <p:cNvCxnSpPr/>
          <p:nvPr/>
        </p:nvCxnSpPr>
        <p:spPr>
          <a:xfrm>
            <a:off x="4190808" y="5814518"/>
            <a:ext cx="445714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Connecteur droit 1027"/>
          <p:cNvCxnSpPr/>
          <p:nvPr/>
        </p:nvCxnSpPr>
        <p:spPr>
          <a:xfrm>
            <a:off x="3716260" y="5814518"/>
            <a:ext cx="428571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1028"/>
          <p:cNvCxnSpPr/>
          <p:nvPr/>
        </p:nvCxnSpPr>
        <p:spPr>
          <a:xfrm>
            <a:off x="3247566" y="5814518"/>
            <a:ext cx="411429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Connecteur droit 1029"/>
          <p:cNvCxnSpPr/>
          <p:nvPr/>
        </p:nvCxnSpPr>
        <p:spPr>
          <a:xfrm>
            <a:off x="3110958" y="5814518"/>
            <a:ext cx="68571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riangle isocèle 98"/>
          <p:cNvSpPr>
            <a:spLocks noChangeAspect="1"/>
          </p:cNvSpPr>
          <p:nvPr/>
        </p:nvSpPr>
        <p:spPr>
          <a:xfrm rot="16200000">
            <a:off x="4272544" y="5800815"/>
            <a:ext cx="17264" cy="269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00" name="Triangle isocèle 99"/>
          <p:cNvSpPr>
            <a:spLocks noChangeAspect="1"/>
          </p:cNvSpPr>
          <p:nvPr/>
        </p:nvSpPr>
        <p:spPr>
          <a:xfrm rot="16200000">
            <a:off x="3787784" y="5800815"/>
            <a:ext cx="17264" cy="269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01" name="Triangle isocèle 100"/>
          <p:cNvSpPr>
            <a:spLocks noChangeAspect="1"/>
          </p:cNvSpPr>
          <p:nvPr/>
        </p:nvSpPr>
        <p:spPr>
          <a:xfrm rot="16200000">
            <a:off x="3326614" y="5800815"/>
            <a:ext cx="17264" cy="269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cxnSp>
        <p:nvCxnSpPr>
          <p:cNvPr id="1040" name="Connecteur droit 1039"/>
          <p:cNvCxnSpPr/>
          <p:nvPr/>
        </p:nvCxnSpPr>
        <p:spPr>
          <a:xfrm flipV="1">
            <a:off x="5217541" y="5811969"/>
            <a:ext cx="102857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eur droit 1040"/>
          <p:cNvCxnSpPr/>
          <p:nvPr/>
        </p:nvCxnSpPr>
        <p:spPr>
          <a:xfrm flipV="1">
            <a:off x="5362684" y="5811969"/>
            <a:ext cx="85714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Connecteur droit 1041"/>
          <p:cNvCxnSpPr/>
          <p:nvPr/>
        </p:nvCxnSpPr>
        <p:spPr>
          <a:xfrm flipV="1">
            <a:off x="5489686" y="5811969"/>
            <a:ext cx="102857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cteur droit 1042"/>
          <p:cNvCxnSpPr/>
          <p:nvPr/>
        </p:nvCxnSpPr>
        <p:spPr>
          <a:xfrm flipV="1">
            <a:off x="5621220" y="5811969"/>
            <a:ext cx="171429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à coins arrondis 93"/>
          <p:cNvSpPr/>
          <p:nvPr/>
        </p:nvSpPr>
        <p:spPr>
          <a:xfrm>
            <a:off x="5701398" y="5785941"/>
            <a:ext cx="65139" cy="3623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cxnSp>
        <p:nvCxnSpPr>
          <p:cNvPr id="1045" name="Connecteur droit 1044"/>
          <p:cNvCxnSpPr/>
          <p:nvPr/>
        </p:nvCxnSpPr>
        <p:spPr>
          <a:xfrm>
            <a:off x="1860217" y="6222736"/>
            <a:ext cx="3120000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Connecteur droit 1045"/>
          <p:cNvCxnSpPr/>
          <p:nvPr/>
        </p:nvCxnSpPr>
        <p:spPr>
          <a:xfrm>
            <a:off x="2001107" y="6184466"/>
            <a:ext cx="2502857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Connecteur droit 1046"/>
          <p:cNvCxnSpPr/>
          <p:nvPr/>
        </p:nvCxnSpPr>
        <p:spPr>
          <a:xfrm>
            <a:off x="2141996" y="6146195"/>
            <a:ext cx="1885714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Connecteur droit 1047"/>
          <p:cNvCxnSpPr/>
          <p:nvPr/>
        </p:nvCxnSpPr>
        <p:spPr>
          <a:xfrm>
            <a:off x="2276914" y="6107925"/>
            <a:ext cx="1285714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Connecteur droit 1048"/>
          <p:cNvCxnSpPr/>
          <p:nvPr/>
        </p:nvCxnSpPr>
        <p:spPr>
          <a:xfrm>
            <a:off x="2416009" y="6069655"/>
            <a:ext cx="668571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Connecteur droit 1079"/>
          <p:cNvCxnSpPr/>
          <p:nvPr/>
        </p:nvCxnSpPr>
        <p:spPr>
          <a:xfrm rot="5400000" flipH="1" flipV="1">
            <a:off x="4891345" y="6133533"/>
            <a:ext cx="177745" cy="15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1083"/>
          <p:cNvGrpSpPr/>
          <p:nvPr/>
        </p:nvGrpSpPr>
        <p:grpSpPr>
          <a:xfrm>
            <a:off x="4980217" y="5888508"/>
            <a:ext cx="0" cy="130695"/>
            <a:chOff x="5229228" y="10991882"/>
            <a:chExt cx="0" cy="243964"/>
          </a:xfrm>
        </p:grpSpPr>
        <p:cxnSp>
          <p:nvCxnSpPr>
            <p:cNvPr id="1077" name="Connecteur droit 1076"/>
            <p:cNvCxnSpPr/>
            <p:nvPr/>
          </p:nvCxnSpPr>
          <p:spPr>
            <a:xfrm rot="16200000" flipV="1">
              <a:off x="5211228" y="11081833"/>
              <a:ext cx="36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8" name="Connecteur droit 1077"/>
            <p:cNvCxnSpPr/>
            <p:nvPr/>
          </p:nvCxnSpPr>
          <p:spPr>
            <a:xfrm rot="16200000" flipV="1">
              <a:off x="5211228" y="11149583"/>
              <a:ext cx="36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9" name="Connecteur droit 1078"/>
            <p:cNvCxnSpPr/>
            <p:nvPr/>
          </p:nvCxnSpPr>
          <p:spPr>
            <a:xfrm rot="16200000" flipV="1">
              <a:off x="5211228" y="11217846"/>
              <a:ext cx="36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1" name="Connecteur droit 1080"/>
            <p:cNvCxnSpPr/>
            <p:nvPr/>
          </p:nvCxnSpPr>
          <p:spPr>
            <a:xfrm rot="16200000" flipV="1">
              <a:off x="5211228" y="11009882"/>
              <a:ext cx="36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1" name="Connecteur droit 1100"/>
          <p:cNvCxnSpPr/>
          <p:nvPr/>
        </p:nvCxnSpPr>
        <p:spPr>
          <a:xfrm rot="16200000" flipV="1">
            <a:off x="4970574" y="5936696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2" name="Connecteur droit 1101"/>
          <p:cNvCxnSpPr/>
          <p:nvPr/>
        </p:nvCxnSpPr>
        <p:spPr>
          <a:xfrm rot="16200000" flipV="1">
            <a:off x="4970574" y="5972991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3" name="Connecteur droit 1102"/>
          <p:cNvCxnSpPr/>
          <p:nvPr/>
        </p:nvCxnSpPr>
        <p:spPr>
          <a:xfrm rot="16200000" flipV="1">
            <a:off x="4970574" y="6009560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4" name="Connecteur droit 1103"/>
          <p:cNvCxnSpPr/>
          <p:nvPr/>
        </p:nvCxnSpPr>
        <p:spPr>
          <a:xfrm rot="16200000" flipV="1">
            <a:off x="4970574" y="5898151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7" name="Connecteur droit 1116"/>
          <p:cNvCxnSpPr/>
          <p:nvPr/>
        </p:nvCxnSpPr>
        <p:spPr>
          <a:xfrm rot="5400000" flipH="1" flipV="1">
            <a:off x="4479857" y="5915261"/>
            <a:ext cx="48214" cy="15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8" name="Connecteur droit 1117"/>
          <p:cNvCxnSpPr/>
          <p:nvPr/>
        </p:nvCxnSpPr>
        <p:spPr>
          <a:xfrm rot="16200000" flipV="1">
            <a:off x="4494321" y="5976668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9" name="Connecteur droit 1118"/>
          <p:cNvCxnSpPr/>
          <p:nvPr/>
        </p:nvCxnSpPr>
        <p:spPr>
          <a:xfrm rot="16200000" flipV="1">
            <a:off x="4494321" y="6013237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1" name="Connecteur droit 1120"/>
          <p:cNvCxnSpPr/>
          <p:nvPr/>
        </p:nvCxnSpPr>
        <p:spPr>
          <a:xfrm rot="16200000" flipV="1">
            <a:off x="4018067" y="6013237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2" name="Connecteur droit 1121"/>
          <p:cNvCxnSpPr/>
          <p:nvPr/>
        </p:nvCxnSpPr>
        <p:spPr>
          <a:xfrm rot="5400000" flipH="1" flipV="1">
            <a:off x="3975431" y="5930583"/>
            <a:ext cx="106071" cy="15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" name="Connecteur droit 1126"/>
          <p:cNvCxnSpPr/>
          <p:nvPr/>
        </p:nvCxnSpPr>
        <p:spPr>
          <a:xfrm rot="5400000" flipH="1" flipV="1">
            <a:off x="3492559" y="5950431"/>
            <a:ext cx="125357" cy="15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riangle isocèle 101"/>
          <p:cNvSpPr>
            <a:spLocks noChangeAspect="1"/>
          </p:cNvSpPr>
          <p:nvPr/>
        </p:nvSpPr>
        <p:spPr>
          <a:xfrm rot="10800000">
            <a:off x="3539671" y="5874676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03" name="Triangle isocèle 102"/>
          <p:cNvSpPr>
            <a:spLocks noChangeAspect="1"/>
          </p:cNvSpPr>
          <p:nvPr/>
        </p:nvSpPr>
        <p:spPr>
          <a:xfrm rot="10800000">
            <a:off x="4489819" y="5874676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04" name="Triangle isocèle 103"/>
          <p:cNvSpPr>
            <a:spLocks noChangeAspect="1"/>
          </p:cNvSpPr>
          <p:nvPr/>
        </p:nvSpPr>
        <p:spPr>
          <a:xfrm rot="10800000">
            <a:off x="4013794" y="5875894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06" name="Triangle isocèle 105"/>
          <p:cNvSpPr>
            <a:spLocks noChangeAspect="1"/>
          </p:cNvSpPr>
          <p:nvPr/>
        </p:nvSpPr>
        <p:spPr>
          <a:xfrm rot="10800000">
            <a:off x="4965132" y="5875894"/>
            <a:ext cx="26973" cy="1726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cxnSp>
        <p:nvCxnSpPr>
          <p:cNvPr id="1128" name="Connecteur droit 1127"/>
          <p:cNvCxnSpPr/>
          <p:nvPr/>
        </p:nvCxnSpPr>
        <p:spPr>
          <a:xfrm rot="16200000" flipV="1">
            <a:off x="2984442" y="5975869"/>
            <a:ext cx="184548" cy="302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" name="Connecteur droit 1128"/>
          <p:cNvCxnSpPr/>
          <p:nvPr/>
        </p:nvCxnSpPr>
        <p:spPr>
          <a:xfrm rot="16200000" flipV="1">
            <a:off x="1263963" y="5622945"/>
            <a:ext cx="1186381" cy="132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0" name="Connecteur droit 1129"/>
          <p:cNvCxnSpPr/>
          <p:nvPr/>
        </p:nvCxnSpPr>
        <p:spPr>
          <a:xfrm rot="16200000" flipV="1">
            <a:off x="1872049" y="5706086"/>
            <a:ext cx="80367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2" name="Connecteur droit 1131"/>
          <p:cNvCxnSpPr/>
          <p:nvPr/>
        </p:nvCxnSpPr>
        <p:spPr>
          <a:xfrm rot="16200000" flipV="1">
            <a:off x="1553637" y="5740894"/>
            <a:ext cx="8871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3" name="Connecteur droit 1132"/>
          <p:cNvCxnSpPr/>
          <p:nvPr/>
        </p:nvCxnSpPr>
        <p:spPr>
          <a:xfrm rot="16200000" flipV="1">
            <a:off x="1710508" y="5721909"/>
            <a:ext cx="8485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6" name="Connecteur droit 1135"/>
          <p:cNvCxnSpPr/>
          <p:nvPr/>
        </p:nvCxnSpPr>
        <p:spPr>
          <a:xfrm rot="5400000" flipH="1" flipV="1">
            <a:off x="4440529" y="6121031"/>
            <a:ext cx="125357" cy="15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7" name="Connecteur droit 1136"/>
          <p:cNvCxnSpPr/>
          <p:nvPr/>
        </p:nvCxnSpPr>
        <p:spPr>
          <a:xfrm rot="5400000" flipH="1" flipV="1">
            <a:off x="3980252" y="6097225"/>
            <a:ext cx="96429" cy="15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8" name="Connecteur droit 1137"/>
          <p:cNvCxnSpPr/>
          <p:nvPr/>
        </p:nvCxnSpPr>
        <p:spPr>
          <a:xfrm rot="5400000" flipH="1" flipV="1">
            <a:off x="3523000" y="6073419"/>
            <a:ext cx="67500" cy="15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8" name="Connecteur droit 1147"/>
          <p:cNvCxnSpPr/>
          <p:nvPr/>
        </p:nvCxnSpPr>
        <p:spPr>
          <a:xfrm rot="16200000" flipV="1">
            <a:off x="2040109" y="5686951"/>
            <a:ext cx="76540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0" name="Connecteur droit 1219"/>
          <p:cNvCxnSpPr/>
          <p:nvPr/>
        </p:nvCxnSpPr>
        <p:spPr>
          <a:xfrm>
            <a:off x="1848122" y="5283835"/>
            <a:ext cx="1320000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1" name="Connecteur droit 1220"/>
          <p:cNvCxnSpPr/>
          <p:nvPr/>
        </p:nvCxnSpPr>
        <p:spPr>
          <a:xfrm>
            <a:off x="1989012" y="5255133"/>
            <a:ext cx="1045714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2" name="Connecteur droit 1221"/>
          <p:cNvCxnSpPr/>
          <p:nvPr/>
        </p:nvCxnSpPr>
        <p:spPr>
          <a:xfrm flipV="1">
            <a:off x="2128745" y="5227281"/>
            <a:ext cx="758841" cy="4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3" name="Connecteur droit 1222"/>
          <p:cNvCxnSpPr/>
          <p:nvPr/>
        </p:nvCxnSpPr>
        <p:spPr>
          <a:xfrm>
            <a:off x="2276914" y="5197726"/>
            <a:ext cx="600000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4" name="Connecteur droit 1223"/>
          <p:cNvCxnSpPr/>
          <p:nvPr/>
        </p:nvCxnSpPr>
        <p:spPr>
          <a:xfrm>
            <a:off x="2421263" y="5169023"/>
            <a:ext cx="171429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5" name="Connecteur droit 1224"/>
          <p:cNvCxnSpPr/>
          <p:nvPr/>
        </p:nvCxnSpPr>
        <p:spPr>
          <a:xfrm rot="5400000" flipH="1" flipV="1">
            <a:off x="3101437" y="5217815"/>
            <a:ext cx="135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6" name="Connecteur droit 1225"/>
          <p:cNvCxnSpPr/>
          <p:nvPr/>
        </p:nvCxnSpPr>
        <p:spPr>
          <a:xfrm rot="5400000" flipH="1" flipV="1">
            <a:off x="2702091" y="5157420"/>
            <a:ext cx="771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7" name="Connecteur droit 1226"/>
          <p:cNvCxnSpPr/>
          <p:nvPr/>
        </p:nvCxnSpPr>
        <p:spPr>
          <a:xfrm rot="5400000" flipH="1" flipV="1">
            <a:off x="2971984" y="5196266"/>
            <a:ext cx="11571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8" name="Connecteur droit 1227"/>
          <p:cNvCxnSpPr/>
          <p:nvPr/>
        </p:nvCxnSpPr>
        <p:spPr>
          <a:xfrm rot="5400000" flipH="1" flipV="1">
            <a:off x="2833458" y="5178119"/>
            <a:ext cx="9642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" name="Connecteur droit 1228"/>
          <p:cNvCxnSpPr/>
          <p:nvPr/>
        </p:nvCxnSpPr>
        <p:spPr>
          <a:xfrm rot="5400000" flipH="1" flipV="1">
            <a:off x="2562341" y="5142956"/>
            <a:ext cx="4821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e 1170"/>
          <p:cNvGrpSpPr/>
          <p:nvPr/>
        </p:nvGrpSpPr>
        <p:grpSpPr>
          <a:xfrm>
            <a:off x="2526378" y="5112896"/>
            <a:ext cx="81642" cy="38270"/>
            <a:chOff x="2928926" y="9696472"/>
            <a:chExt cx="85724" cy="71438"/>
          </a:xfrm>
        </p:grpSpPr>
        <p:grpSp>
          <p:nvGrpSpPr>
            <p:cNvPr id="47" name="Groupe 859"/>
            <p:cNvGrpSpPr/>
            <p:nvPr/>
          </p:nvGrpSpPr>
          <p:grpSpPr>
            <a:xfrm flipH="1">
              <a:off x="2968931" y="9696472"/>
              <a:ext cx="45719" cy="71438"/>
              <a:chOff x="4876365" y="9686948"/>
              <a:chExt cx="62784" cy="142876"/>
            </a:xfrm>
            <a:solidFill>
              <a:schemeClr val="bg1"/>
            </a:solidFill>
          </p:grpSpPr>
          <p:sp>
            <p:nvSpPr>
              <p:cNvPr id="1157" name="Triangle isocèle 1156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158" name="Triangle isocèle 1157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cxnSp>
          <p:nvCxnSpPr>
            <p:cNvPr id="1156" name="Connecteur droit 1155"/>
            <p:cNvCxnSpPr>
              <a:endCxn id="1157" idx="0"/>
            </p:cNvCxnSpPr>
            <p:nvPr/>
          </p:nvCxnSpPr>
          <p:spPr>
            <a:xfrm>
              <a:off x="2929946" y="9732188"/>
              <a:ext cx="61844" cy="3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e 1169"/>
            <p:cNvGrpSpPr/>
            <p:nvPr/>
          </p:nvGrpSpPr>
          <p:grpSpPr>
            <a:xfrm>
              <a:off x="2928926" y="9713139"/>
              <a:ext cx="36000" cy="36000"/>
              <a:chOff x="3371840" y="9758386"/>
              <a:chExt cx="44719" cy="71438"/>
            </a:xfrm>
          </p:grpSpPr>
          <p:grpSp>
            <p:nvGrpSpPr>
              <p:cNvPr id="62" name="Groupe 940"/>
              <p:cNvGrpSpPr/>
              <p:nvPr/>
            </p:nvGrpSpPr>
            <p:grpSpPr>
              <a:xfrm flipV="1">
                <a:off x="3371840" y="9758386"/>
                <a:ext cx="35719" cy="71438"/>
                <a:chOff x="2014518" y="10687080"/>
                <a:chExt cx="1428760" cy="360000"/>
              </a:xfrm>
            </p:grpSpPr>
            <p:cxnSp>
              <p:nvCxnSpPr>
                <p:cNvPr id="1166" name="Connecteur droit 1165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7" name="Connecteur droit 1166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8" name="Connecteur droit 1167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9" name="Connecteur droit 1168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62" name="Connecteur droit 1161"/>
              <p:cNvCxnSpPr>
                <a:cxnSpLocks noChangeAspect="1"/>
              </p:cNvCxnSpPr>
              <p:nvPr/>
            </p:nvCxnSpPr>
            <p:spPr>
              <a:xfrm>
                <a:off x="3407559" y="9758386"/>
                <a:ext cx="9000" cy="714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e 1171"/>
          <p:cNvGrpSpPr/>
          <p:nvPr/>
        </p:nvGrpSpPr>
        <p:grpSpPr>
          <a:xfrm>
            <a:off x="2678327" y="5112896"/>
            <a:ext cx="81642" cy="38270"/>
            <a:chOff x="2928926" y="9696472"/>
            <a:chExt cx="85724" cy="71438"/>
          </a:xfrm>
        </p:grpSpPr>
        <p:grpSp>
          <p:nvGrpSpPr>
            <p:cNvPr id="1344" name="Groupe 859"/>
            <p:cNvGrpSpPr/>
            <p:nvPr/>
          </p:nvGrpSpPr>
          <p:grpSpPr>
            <a:xfrm flipH="1">
              <a:off x="2968931" y="9696472"/>
              <a:ext cx="45719" cy="71438"/>
              <a:chOff x="4876365" y="9686948"/>
              <a:chExt cx="62784" cy="142876"/>
            </a:xfrm>
            <a:solidFill>
              <a:schemeClr val="bg1"/>
            </a:solidFill>
          </p:grpSpPr>
          <p:sp>
            <p:nvSpPr>
              <p:cNvPr id="1182" name="Triangle isocèle 1181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183" name="Triangle isocèle 1182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cxnSp>
          <p:nvCxnSpPr>
            <p:cNvPr id="1174" name="Connecteur droit 1173"/>
            <p:cNvCxnSpPr>
              <a:endCxn id="1182" idx="0"/>
            </p:cNvCxnSpPr>
            <p:nvPr/>
          </p:nvCxnSpPr>
          <p:spPr>
            <a:xfrm>
              <a:off x="2929946" y="9732188"/>
              <a:ext cx="61844" cy="3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5" name="Groupe 1169"/>
            <p:cNvGrpSpPr/>
            <p:nvPr/>
          </p:nvGrpSpPr>
          <p:grpSpPr>
            <a:xfrm>
              <a:off x="2928837" y="9713139"/>
              <a:ext cx="35998" cy="36000"/>
              <a:chOff x="3371841" y="9758386"/>
              <a:chExt cx="44718" cy="71438"/>
            </a:xfrm>
          </p:grpSpPr>
          <p:grpSp>
            <p:nvGrpSpPr>
              <p:cNvPr id="1347" name="Groupe 940"/>
              <p:cNvGrpSpPr/>
              <p:nvPr/>
            </p:nvGrpSpPr>
            <p:grpSpPr>
              <a:xfrm flipV="1">
                <a:off x="3371841" y="9758386"/>
                <a:ext cx="35720" cy="71438"/>
                <a:chOff x="2014518" y="10687080"/>
                <a:chExt cx="1428760" cy="360000"/>
              </a:xfrm>
            </p:grpSpPr>
            <p:cxnSp>
              <p:nvCxnSpPr>
                <p:cNvPr id="1178" name="Connecteur droit 1177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9" name="Connecteur droit 1178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0" name="Connecteur droit 1179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Connecteur droit 1180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77" name="Connecteur droit 1176"/>
              <p:cNvCxnSpPr>
                <a:cxnSpLocks noChangeAspect="1"/>
              </p:cNvCxnSpPr>
              <p:nvPr/>
            </p:nvCxnSpPr>
            <p:spPr>
              <a:xfrm>
                <a:off x="3407559" y="9758386"/>
                <a:ext cx="9000" cy="714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52" name="Groupe 1183"/>
          <p:cNvGrpSpPr/>
          <p:nvPr/>
        </p:nvGrpSpPr>
        <p:grpSpPr>
          <a:xfrm>
            <a:off x="2822715" y="5112896"/>
            <a:ext cx="81642" cy="38270"/>
            <a:chOff x="2928926" y="9696472"/>
            <a:chExt cx="85724" cy="71438"/>
          </a:xfrm>
        </p:grpSpPr>
        <p:grpSp>
          <p:nvGrpSpPr>
            <p:cNvPr id="1353" name="Groupe 859"/>
            <p:cNvGrpSpPr/>
            <p:nvPr/>
          </p:nvGrpSpPr>
          <p:grpSpPr>
            <a:xfrm flipH="1">
              <a:off x="2968931" y="9696472"/>
              <a:ext cx="45719" cy="71438"/>
              <a:chOff x="4876365" y="9686948"/>
              <a:chExt cx="62784" cy="142876"/>
            </a:xfrm>
            <a:solidFill>
              <a:schemeClr val="bg1"/>
            </a:solidFill>
          </p:grpSpPr>
          <p:sp>
            <p:nvSpPr>
              <p:cNvPr id="1194" name="Triangle isocèle 1193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195" name="Triangle isocèle 1194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cxnSp>
          <p:nvCxnSpPr>
            <p:cNvPr id="1186" name="Connecteur droit 1185"/>
            <p:cNvCxnSpPr>
              <a:endCxn id="1194" idx="0"/>
            </p:cNvCxnSpPr>
            <p:nvPr/>
          </p:nvCxnSpPr>
          <p:spPr>
            <a:xfrm>
              <a:off x="2929946" y="9732188"/>
              <a:ext cx="61844" cy="3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4" name="Groupe 1169"/>
            <p:cNvGrpSpPr/>
            <p:nvPr/>
          </p:nvGrpSpPr>
          <p:grpSpPr>
            <a:xfrm>
              <a:off x="2928837" y="9713139"/>
              <a:ext cx="35998" cy="36000"/>
              <a:chOff x="3371841" y="9758386"/>
              <a:chExt cx="44718" cy="71438"/>
            </a:xfrm>
          </p:grpSpPr>
          <p:grpSp>
            <p:nvGrpSpPr>
              <p:cNvPr id="1355" name="Groupe 940"/>
              <p:cNvGrpSpPr/>
              <p:nvPr/>
            </p:nvGrpSpPr>
            <p:grpSpPr>
              <a:xfrm flipV="1">
                <a:off x="3371841" y="9758386"/>
                <a:ext cx="35720" cy="71438"/>
                <a:chOff x="2014518" y="10687080"/>
                <a:chExt cx="1428760" cy="360000"/>
              </a:xfrm>
            </p:grpSpPr>
            <p:cxnSp>
              <p:nvCxnSpPr>
                <p:cNvPr id="1190" name="Connecteur droit 1189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Connecteur droit 1190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Connecteur droit 1191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Connecteur droit 1192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9" name="Connecteur droit 1188"/>
              <p:cNvCxnSpPr>
                <a:cxnSpLocks noChangeAspect="1"/>
              </p:cNvCxnSpPr>
              <p:nvPr/>
            </p:nvCxnSpPr>
            <p:spPr>
              <a:xfrm>
                <a:off x="3407559" y="9758386"/>
                <a:ext cx="9000" cy="714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56" name="Groupe 1195"/>
          <p:cNvGrpSpPr/>
          <p:nvPr/>
        </p:nvGrpSpPr>
        <p:grpSpPr>
          <a:xfrm>
            <a:off x="2967104" y="5112896"/>
            <a:ext cx="81642" cy="38270"/>
            <a:chOff x="2928926" y="9696472"/>
            <a:chExt cx="85724" cy="71438"/>
          </a:xfrm>
        </p:grpSpPr>
        <p:grpSp>
          <p:nvGrpSpPr>
            <p:cNvPr id="1357" name="Groupe 859"/>
            <p:cNvGrpSpPr/>
            <p:nvPr/>
          </p:nvGrpSpPr>
          <p:grpSpPr>
            <a:xfrm flipH="1">
              <a:off x="2968931" y="9696472"/>
              <a:ext cx="45719" cy="71438"/>
              <a:chOff x="4876365" y="9686948"/>
              <a:chExt cx="62784" cy="142876"/>
            </a:xfrm>
            <a:solidFill>
              <a:schemeClr val="bg1"/>
            </a:solidFill>
          </p:grpSpPr>
          <p:sp>
            <p:nvSpPr>
              <p:cNvPr id="1206" name="Triangle isocèle 1205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207" name="Triangle isocèle 1206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cxnSp>
          <p:nvCxnSpPr>
            <p:cNvPr id="1198" name="Connecteur droit 1197"/>
            <p:cNvCxnSpPr>
              <a:endCxn id="1206" idx="0"/>
            </p:cNvCxnSpPr>
            <p:nvPr/>
          </p:nvCxnSpPr>
          <p:spPr>
            <a:xfrm>
              <a:off x="2929946" y="9732188"/>
              <a:ext cx="61844" cy="3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8" name="Groupe 1169"/>
            <p:cNvGrpSpPr/>
            <p:nvPr/>
          </p:nvGrpSpPr>
          <p:grpSpPr>
            <a:xfrm>
              <a:off x="2928837" y="9713139"/>
              <a:ext cx="35998" cy="36000"/>
              <a:chOff x="3371841" y="9758386"/>
              <a:chExt cx="44718" cy="71438"/>
            </a:xfrm>
          </p:grpSpPr>
          <p:grpSp>
            <p:nvGrpSpPr>
              <p:cNvPr id="1359" name="Groupe 940"/>
              <p:cNvGrpSpPr/>
              <p:nvPr/>
            </p:nvGrpSpPr>
            <p:grpSpPr>
              <a:xfrm flipV="1">
                <a:off x="3371841" y="9758386"/>
                <a:ext cx="35720" cy="71438"/>
                <a:chOff x="2014518" y="10687080"/>
                <a:chExt cx="1428760" cy="360000"/>
              </a:xfrm>
            </p:grpSpPr>
            <p:cxnSp>
              <p:nvCxnSpPr>
                <p:cNvPr id="1202" name="Connecteur droit 1201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3" name="Connecteur droit 1202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4" name="Connecteur droit 1203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5" name="Connecteur droit 1204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01" name="Connecteur droit 1200"/>
              <p:cNvCxnSpPr>
                <a:cxnSpLocks noChangeAspect="1"/>
              </p:cNvCxnSpPr>
              <p:nvPr/>
            </p:nvCxnSpPr>
            <p:spPr>
              <a:xfrm>
                <a:off x="3407559" y="9758386"/>
                <a:ext cx="9000" cy="714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0" name="Groupe 1207"/>
          <p:cNvGrpSpPr/>
          <p:nvPr/>
        </p:nvGrpSpPr>
        <p:grpSpPr>
          <a:xfrm>
            <a:off x="3105444" y="5112896"/>
            <a:ext cx="81642" cy="38270"/>
            <a:chOff x="2928926" y="9696472"/>
            <a:chExt cx="85724" cy="71438"/>
          </a:xfrm>
        </p:grpSpPr>
        <p:grpSp>
          <p:nvGrpSpPr>
            <p:cNvPr id="1361" name="Groupe 859"/>
            <p:cNvGrpSpPr/>
            <p:nvPr/>
          </p:nvGrpSpPr>
          <p:grpSpPr>
            <a:xfrm flipH="1">
              <a:off x="2968931" y="9696472"/>
              <a:ext cx="45719" cy="71438"/>
              <a:chOff x="4876365" y="9686948"/>
              <a:chExt cx="62784" cy="142876"/>
            </a:xfrm>
            <a:solidFill>
              <a:schemeClr val="bg1"/>
            </a:solidFill>
          </p:grpSpPr>
          <p:sp>
            <p:nvSpPr>
              <p:cNvPr id="1218" name="Triangle isocèle 1217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219" name="Triangle isocèle 1218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cxnSp>
          <p:nvCxnSpPr>
            <p:cNvPr id="1210" name="Connecteur droit 1209"/>
            <p:cNvCxnSpPr>
              <a:endCxn id="1218" idx="0"/>
            </p:cNvCxnSpPr>
            <p:nvPr/>
          </p:nvCxnSpPr>
          <p:spPr>
            <a:xfrm>
              <a:off x="2929946" y="9732188"/>
              <a:ext cx="61844" cy="3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2" name="Groupe 1169"/>
            <p:cNvGrpSpPr/>
            <p:nvPr/>
          </p:nvGrpSpPr>
          <p:grpSpPr>
            <a:xfrm>
              <a:off x="2928837" y="9713139"/>
              <a:ext cx="35998" cy="36000"/>
              <a:chOff x="3371841" y="9758386"/>
              <a:chExt cx="44718" cy="71438"/>
            </a:xfrm>
          </p:grpSpPr>
          <p:grpSp>
            <p:nvGrpSpPr>
              <p:cNvPr id="1363" name="Groupe 940"/>
              <p:cNvGrpSpPr/>
              <p:nvPr/>
            </p:nvGrpSpPr>
            <p:grpSpPr>
              <a:xfrm flipV="1">
                <a:off x="3371841" y="9758386"/>
                <a:ext cx="35720" cy="71438"/>
                <a:chOff x="2014518" y="10687080"/>
                <a:chExt cx="1428760" cy="360000"/>
              </a:xfrm>
            </p:grpSpPr>
            <p:cxnSp>
              <p:nvCxnSpPr>
                <p:cNvPr id="1214" name="Connecteur droit 1213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5" name="Connecteur droit 1214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6" name="Connecteur droit 1215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7" name="Connecteur droit 1216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3" name="Connecteur droit 1212"/>
              <p:cNvCxnSpPr>
                <a:cxnSpLocks noChangeAspect="1"/>
              </p:cNvCxnSpPr>
              <p:nvPr/>
            </p:nvCxnSpPr>
            <p:spPr>
              <a:xfrm>
                <a:off x="3407559" y="9758386"/>
                <a:ext cx="9000" cy="714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33" name="Connecteur droit 1232"/>
          <p:cNvCxnSpPr/>
          <p:nvPr/>
        </p:nvCxnSpPr>
        <p:spPr>
          <a:xfrm rot="5400000" flipH="1" flipV="1">
            <a:off x="1900621" y="5171213"/>
            <a:ext cx="1931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8" name="Connecteur droit 1237"/>
          <p:cNvCxnSpPr/>
          <p:nvPr/>
        </p:nvCxnSpPr>
        <p:spPr>
          <a:xfrm rot="5400000" flipH="1" flipV="1">
            <a:off x="2048007" y="5161412"/>
            <a:ext cx="1735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9" name="Connecteur droit 1238"/>
          <p:cNvCxnSpPr/>
          <p:nvPr/>
        </p:nvCxnSpPr>
        <p:spPr>
          <a:xfrm rot="5400000" flipH="1" flipV="1">
            <a:off x="2206388" y="5142125"/>
            <a:ext cx="135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0" name="Connecteur droit 1239"/>
          <p:cNvCxnSpPr/>
          <p:nvPr/>
        </p:nvCxnSpPr>
        <p:spPr>
          <a:xfrm rot="5400000" flipH="1" flipV="1">
            <a:off x="2365997" y="5127661"/>
            <a:ext cx="1060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1" name="Connecteur droit 1240"/>
          <p:cNvCxnSpPr/>
          <p:nvPr/>
        </p:nvCxnSpPr>
        <p:spPr>
          <a:xfrm>
            <a:off x="1850552" y="5074625"/>
            <a:ext cx="569461" cy="8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4" name="Groupe 1049"/>
          <p:cNvGrpSpPr/>
          <p:nvPr/>
        </p:nvGrpSpPr>
        <p:grpSpPr>
          <a:xfrm>
            <a:off x="1918590" y="5112896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65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1054" name="Triangle isocèle 1053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055" name="Triangle isocèle 1054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1052" name="Corde 1051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53" name="Connecteur droit 1052"/>
            <p:cNvCxnSpPr>
              <a:stCxn id="1052" idx="2"/>
              <a:endCxn id="1054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6" name="Groupe 1055"/>
          <p:cNvGrpSpPr/>
          <p:nvPr/>
        </p:nvGrpSpPr>
        <p:grpSpPr>
          <a:xfrm>
            <a:off x="1770424" y="5112896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67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1060" name="Triangle isocèle 1059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061" name="Triangle isocèle 1060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1058" name="Corde 1057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59" name="Connecteur droit 1058"/>
            <p:cNvCxnSpPr>
              <a:stCxn id="1058" idx="2"/>
              <a:endCxn id="1060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8" name="Groupe 1061"/>
          <p:cNvGrpSpPr/>
          <p:nvPr/>
        </p:nvGrpSpPr>
        <p:grpSpPr>
          <a:xfrm>
            <a:off x="2057685" y="5112896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69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1066" name="Triangle isocèle 1065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067" name="Triangle isocèle 1066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1064" name="Corde 1063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65" name="Connecteur droit 1064"/>
            <p:cNvCxnSpPr>
              <a:stCxn id="1064" idx="2"/>
              <a:endCxn id="1066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0" name="Groupe 1067"/>
          <p:cNvGrpSpPr/>
          <p:nvPr/>
        </p:nvGrpSpPr>
        <p:grpSpPr>
          <a:xfrm>
            <a:off x="2196782" y="5112896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71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1072" name="Triangle isocèle 1071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073" name="Triangle isocèle 1072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1070" name="Corde 1069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71" name="Connecteur droit 1070"/>
            <p:cNvCxnSpPr>
              <a:stCxn id="1070" idx="2"/>
              <a:endCxn id="1072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2" name="Groupe 1141"/>
          <p:cNvGrpSpPr/>
          <p:nvPr/>
        </p:nvGrpSpPr>
        <p:grpSpPr>
          <a:xfrm>
            <a:off x="2341924" y="5112896"/>
            <a:ext cx="97972" cy="38270"/>
            <a:chOff x="4672010" y="9186882"/>
            <a:chExt cx="102871" cy="71438"/>
          </a:xfrm>
          <a:solidFill>
            <a:schemeClr val="bg1"/>
          </a:solidFill>
        </p:grpSpPr>
        <p:grpSp>
          <p:nvGrpSpPr>
            <p:cNvPr id="1373" name="Groupe 859"/>
            <p:cNvGrpSpPr/>
            <p:nvPr/>
          </p:nvGrpSpPr>
          <p:grpSpPr>
            <a:xfrm flipH="1">
              <a:off x="4729162" y="9186882"/>
              <a:ext cx="45719" cy="71438"/>
              <a:chOff x="4876365" y="9686948"/>
              <a:chExt cx="62784" cy="142876"/>
            </a:xfrm>
            <a:grpFill/>
          </p:grpSpPr>
          <p:sp>
            <p:nvSpPr>
              <p:cNvPr id="1146" name="Triangle isocèle 1145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147" name="Triangle isocèle 1146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sp>
          <p:nvSpPr>
            <p:cNvPr id="1144" name="Corde 1143"/>
            <p:cNvSpPr>
              <a:spLocks/>
            </p:cNvSpPr>
            <p:nvPr/>
          </p:nvSpPr>
          <p:spPr>
            <a:xfrm>
              <a:off x="4672010" y="9194025"/>
              <a:ext cx="36000" cy="57150"/>
            </a:xfrm>
            <a:prstGeom prst="chord">
              <a:avLst>
                <a:gd name="adj1" fmla="val 5359774"/>
                <a:gd name="adj2" fmla="val 16200000"/>
              </a:avLst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45" name="Connecteur droit 1144"/>
            <p:cNvCxnSpPr>
              <a:stCxn id="1144" idx="2"/>
              <a:endCxn id="1146" idx="0"/>
            </p:cNvCxnSpPr>
            <p:nvPr/>
          </p:nvCxnSpPr>
          <p:spPr>
            <a:xfrm>
              <a:off x="4690177" y="9222598"/>
              <a:ext cx="61844" cy="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4" name="Connecteur droit 1243"/>
          <p:cNvCxnSpPr/>
          <p:nvPr/>
        </p:nvCxnSpPr>
        <p:spPr>
          <a:xfrm rot="5400000" flipH="1" flipV="1">
            <a:off x="2269066" y="5236205"/>
            <a:ext cx="96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5" name="Connecteur droit 1244"/>
          <p:cNvCxnSpPr/>
          <p:nvPr/>
        </p:nvCxnSpPr>
        <p:spPr>
          <a:xfrm rot="5400000" flipH="1" flipV="1">
            <a:off x="2269066" y="5270799"/>
            <a:ext cx="96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6" name="Connecteur droit 1245"/>
          <p:cNvCxnSpPr/>
          <p:nvPr/>
        </p:nvCxnSpPr>
        <p:spPr>
          <a:xfrm rot="5400000" flipH="1" flipV="1">
            <a:off x="2129971" y="5270799"/>
            <a:ext cx="96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7" name="Connecteur droit 1246"/>
          <p:cNvCxnSpPr/>
          <p:nvPr/>
        </p:nvCxnSpPr>
        <p:spPr>
          <a:xfrm rot="5400000" flipH="1" flipV="1">
            <a:off x="2417990" y="5209566"/>
            <a:ext cx="96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8" name="Connecteur droit 1247"/>
          <p:cNvCxnSpPr/>
          <p:nvPr/>
        </p:nvCxnSpPr>
        <p:spPr>
          <a:xfrm rot="5400000" flipH="1" flipV="1">
            <a:off x="2417990" y="5244160"/>
            <a:ext cx="96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9" name="Connecteur droit 1248"/>
          <p:cNvCxnSpPr/>
          <p:nvPr/>
        </p:nvCxnSpPr>
        <p:spPr>
          <a:xfrm rot="5400000" flipH="1" flipV="1">
            <a:off x="2417990" y="5270799"/>
            <a:ext cx="96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2" name="Organigramme : Connecteur page suivante 1251"/>
          <p:cNvSpPr/>
          <p:nvPr/>
        </p:nvSpPr>
        <p:spPr>
          <a:xfrm flipV="1">
            <a:off x="1782516" y="4806733"/>
            <a:ext cx="136072" cy="229622"/>
          </a:xfrm>
          <a:prstGeom prst="flowChartOffpageConnector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/>
          </a:p>
        </p:txBody>
      </p:sp>
      <p:sp>
        <p:nvSpPr>
          <p:cNvPr id="1253" name="ZoneTexte 1252"/>
          <p:cNvSpPr txBox="1"/>
          <p:nvPr/>
        </p:nvSpPr>
        <p:spPr>
          <a:xfrm rot="16200000">
            <a:off x="1730273" y="4845395"/>
            <a:ext cx="226397" cy="149074"/>
          </a:xfrm>
          <a:prstGeom prst="rect">
            <a:avLst/>
          </a:prstGeom>
          <a:noFill/>
        </p:spPr>
        <p:txBody>
          <a:bodyPr wrap="square" lIns="12856" tIns="12856" rIns="12856" bIns="12856" rtlCol="0">
            <a:spAutoFit/>
          </a:bodyPr>
          <a:lstStyle/>
          <a:p>
            <a:r>
              <a:rPr lang="fr-FR" sz="400" dirty="0" smtClean="0"/>
              <a:t>280K return</a:t>
            </a:r>
            <a:endParaRPr lang="fr-FR" sz="400" dirty="0"/>
          </a:p>
        </p:txBody>
      </p:sp>
      <p:grpSp>
        <p:nvGrpSpPr>
          <p:cNvPr id="1374" name="Groupe 1254"/>
          <p:cNvGrpSpPr/>
          <p:nvPr/>
        </p:nvGrpSpPr>
        <p:grpSpPr>
          <a:xfrm>
            <a:off x="2880167" y="5840863"/>
            <a:ext cx="195036" cy="113217"/>
            <a:chOff x="2952738" y="9963174"/>
            <a:chExt cx="204788" cy="211339"/>
          </a:xfrm>
        </p:grpSpPr>
        <p:grpSp>
          <p:nvGrpSpPr>
            <p:cNvPr id="1375" name="Groupe 974"/>
            <p:cNvGrpSpPr/>
            <p:nvPr/>
          </p:nvGrpSpPr>
          <p:grpSpPr>
            <a:xfrm>
              <a:off x="2952738" y="9963174"/>
              <a:ext cx="147639" cy="211339"/>
              <a:chOff x="2262173" y="9615510"/>
              <a:chExt cx="147639" cy="211339"/>
            </a:xfrm>
          </p:grpSpPr>
          <p:grpSp>
            <p:nvGrpSpPr>
              <p:cNvPr id="64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260" name="Rectangle 1259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261" name="Ellipse 1260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262" name="Connecteur droit 1261"/>
                <p:cNvCxnSpPr>
                  <a:stCxn id="1261" idx="2"/>
                  <a:endCxn id="1261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9" name="ZoneTexte 1258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Ti</a:t>
                </a:r>
                <a:endParaRPr lang="fr-FR" sz="400" dirty="0"/>
              </a:p>
            </p:txBody>
          </p:sp>
        </p:grpSp>
        <p:cxnSp>
          <p:nvCxnSpPr>
            <p:cNvPr id="1257" name="Connecteur droit 1256"/>
            <p:cNvCxnSpPr/>
            <p:nvPr/>
          </p:nvCxnSpPr>
          <p:spPr>
            <a:xfrm>
              <a:off x="3086088" y="10013972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e 974"/>
          <p:cNvGrpSpPr/>
          <p:nvPr/>
        </p:nvGrpSpPr>
        <p:grpSpPr>
          <a:xfrm>
            <a:off x="4613728" y="4921525"/>
            <a:ext cx="140609" cy="113217"/>
            <a:chOff x="2262173" y="9615510"/>
            <a:chExt cx="147639" cy="211339"/>
          </a:xfrm>
        </p:grpSpPr>
        <p:grpSp>
          <p:nvGrpSpPr>
            <p:cNvPr id="66" name="Groupe 973"/>
            <p:cNvGrpSpPr>
              <a:grpSpLocks noChangeAspect="1"/>
            </p:cNvGrpSpPr>
            <p:nvPr/>
          </p:nvGrpSpPr>
          <p:grpSpPr>
            <a:xfrm>
              <a:off x="2282078" y="9615510"/>
              <a:ext cx="108849" cy="108000"/>
              <a:chOff x="2282077" y="9615510"/>
              <a:chExt cx="156992" cy="155767"/>
            </a:xfrm>
          </p:grpSpPr>
          <p:sp>
            <p:nvSpPr>
              <p:cNvPr id="1284" name="Rectangle 1283"/>
              <p:cNvSpPr/>
              <p:nvPr/>
            </p:nvSpPr>
            <p:spPr>
              <a:xfrm>
                <a:off x="2282077" y="9615510"/>
                <a:ext cx="155767" cy="1557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sp>
            <p:nvSpPr>
              <p:cNvPr id="1285" name="Ellipse 1284"/>
              <p:cNvSpPr>
                <a:spLocks noChangeAspect="1"/>
              </p:cNvSpPr>
              <p:nvPr/>
            </p:nvSpPr>
            <p:spPr>
              <a:xfrm>
                <a:off x="2282077" y="9615510"/>
                <a:ext cx="156992" cy="15576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cxnSp>
            <p:nvCxnSpPr>
              <p:cNvPr id="1286" name="Connecteur droit 1285"/>
              <p:cNvCxnSpPr>
                <a:stCxn id="1285" idx="2"/>
                <a:endCxn id="1285" idx="6"/>
              </p:cNvCxnSpPr>
              <p:nvPr/>
            </p:nvCxnSpPr>
            <p:spPr>
              <a:xfrm rot="10800000" flipH="1">
                <a:off x="2282077" y="9693394"/>
                <a:ext cx="156992" cy="1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3" name="ZoneTexte 1282"/>
            <p:cNvSpPr txBox="1"/>
            <p:nvPr/>
          </p:nvSpPr>
          <p:spPr>
            <a:xfrm>
              <a:off x="2262173" y="9644089"/>
              <a:ext cx="147639" cy="182760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fr-FR" sz="400" dirty="0" smtClean="0"/>
                <a:t>Ti</a:t>
              </a:r>
              <a:endParaRPr lang="fr-FR" sz="400" dirty="0"/>
            </a:p>
          </p:txBody>
        </p:sp>
      </p:grpSp>
      <p:cxnSp>
        <p:nvCxnSpPr>
          <p:cNvPr id="1281" name="Connecteur droit 1280"/>
          <p:cNvCxnSpPr/>
          <p:nvPr/>
        </p:nvCxnSpPr>
        <p:spPr>
          <a:xfrm>
            <a:off x="4734679" y="4948757"/>
            <a:ext cx="222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e 974"/>
          <p:cNvGrpSpPr/>
          <p:nvPr/>
        </p:nvGrpSpPr>
        <p:grpSpPr>
          <a:xfrm>
            <a:off x="3046477" y="5503234"/>
            <a:ext cx="140609" cy="113232"/>
            <a:chOff x="2262173" y="9615510"/>
            <a:chExt cx="147639" cy="211367"/>
          </a:xfrm>
        </p:grpSpPr>
        <p:grpSp>
          <p:nvGrpSpPr>
            <p:cNvPr id="74" name="Groupe 973"/>
            <p:cNvGrpSpPr>
              <a:grpSpLocks noChangeAspect="1"/>
            </p:cNvGrpSpPr>
            <p:nvPr/>
          </p:nvGrpSpPr>
          <p:grpSpPr>
            <a:xfrm>
              <a:off x="2282078" y="9615510"/>
              <a:ext cx="108849" cy="108000"/>
              <a:chOff x="2282077" y="9615510"/>
              <a:chExt cx="156992" cy="155767"/>
            </a:xfrm>
          </p:grpSpPr>
          <p:sp>
            <p:nvSpPr>
              <p:cNvPr id="1307" name="Rectangle 1306"/>
              <p:cNvSpPr/>
              <p:nvPr/>
            </p:nvSpPr>
            <p:spPr>
              <a:xfrm>
                <a:off x="2282077" y="9615510"/>
                <a:ext cx="155767" cy="1557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sp>
            <p:nvSpPr>
              <p:cNvPr id="1308" name="Ellipse 1307"/>
              <p:cNvSpPr>
                <a:spLocks noChangeAspect="1"/>
              </p:cNvSpPr>
              <p:nvPr/>
            </p:nvSpPr>
            <p:spPr>
              <a:xfrm>
                <a:off x="2282077" y="9615510"/>
                <a:ext cx="156992" cy="15576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cxnSp>
            <p:nvCxnSpPr>
              <p:cNvPr id="1309" name="Connecteur droit 1308"/>
              <p:cNvCxnSpPr>
                <a:stCxn id="1308" idx="2"/>
                <a:endCxn id="1308" idx="6"/>
              </p:cNvCxnSpPr>
              <p:nvPr/>
            </p:nvCxnSpPr>
            <p:spPr>
              <a:xfrm rot="10800000" flipH="1">
                <a:off x="2282077" y="9693394"/>
                <a:ext cx="156992" cy="1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6" name="ZoneTexte 1305"/>
            <p:cNvSpPr txBox="1"/>
            <p:nvPr/>
          </p:nvSpPr>
          <p:spPr>
            <a:xfrm>
              <a:off x="2262173" y="9644117"/>
              <a:ext cx="147639" cy="182760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fr-FR" sz="400" dirty="0"/>
                <a:t>L</a:t>
              </a:r>
              <a:r>
                <a:rPr lang="fr-FR" sz="400" dirty="0" smtClean="0"/>
                <a:t>i</a:t>
              </a:r>
              <a:endParaRPr lang="fr-FR" sz="400" dirty="0"/>
            </a:p>
          </p:txBody>
        </p:sp>
      </p:grpSp>
      <p:grpSp>
        <p:nvGrpSpPr>
          <p:cNvPr id="75" name="Groupe 974"/>
          <p:cNvGrpSpPr/>
          <p:nvPr/>
        </p:nvGrpSpPr>
        <p:grpSpPr>
          <a:xfrm>
            <a:off x="3509123" y="5503234"/>
            <a:ext cx="140609" cy="113232"/>
            <a:chOff x="2262173" y="9615510"/>
            <a:chExt cx="147639" cy="211367"/>
          </a:xfrm>
        </p:grpSpPr>
        <p:grpSp>
          <p:nvGrpSpPr>
            <p:cNvPr id="81" name="Groupe 973"/>
            <p:cNvGrpSpPr>
              <a:grpSpLocks noChangeAspect="1"/>
            </p:cNvGrpSpPr>
            <p:nvPr/>
          </p:nvGrpSpPr>
          <p:grpSpPr>
            <a:xfrm>
              <a:off x="2282078" y="9615510"/>
              <a:ext cx="108849" cy="108000"/>
              <a:chOff x="2282077" y="9615510"/>
              <a:chExt cx="156992" cy="155767"/>
            </a:xfrm>
          </p:grpSpPr>
          <p:sp>
            <p:nvSpPr>
              <p:cNvPr id="1314" name="Rectangle 1313"/>
              <p:cNvSpPr/>
              <p:nvPr/>
            </p:nvSpPr>
            <p:spPr>
              <a:xfrm>
                <a:off x="2282077" y="9615510"/>
                <a:ext cx="155767" cy="1557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sp>
            <p:nvSpPr>
              <p:cNvPr id="1315" name="Ellipse 1314"/>
              <p:cNvSpPr>
                <a:spLocks noChangeAspect="1"/>
              </p:cNvSpPr>
              <p:nvPr/>
            </p:nvSpPr>
            <p:spPr>
              <a:xfrm>
                <a:off x="2282077" y="9615510"/>
                <a:ext cx="156992" cy="15576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cxnSp>
            <p:nvCxnSpPr>
              <p:cNvPr id="1316" name="Connecteur droit 1315"/>
              <p:cNvCxnSpPr>
                <a:stCxn id="1315" idx="2"/>
                <a:endCxn id="1315" idx="6"/>
              </p:cNvCxnSpPr>
              <p:nvPr/>
            </p:nvCxnSpPr>
            <p:spPr>
              <a:xfrm rot="10800000" flipH="1">
                <a:off x="2282077" y="9693394"/>
                <a:ext cx="156992" cy="1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3" name="ZoneTexte 1312"/>
            <p:cNvSpPr txBox="1"/>
            <p:nvPr/>
          </p:nvSpPr>
          <p:spPr>
            <a:xfrm>
              <a:off x="2262173" y="9644117"/>
              <a:ext cx="147639" cy="182760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fr-FR" sz="400" dirty="0"/>
                <a:t>L</a:t>
              </a:r>
              <a:r>
                <a:rPr lang="fr-FR" sz="400" dirty="0" smtClean="0"/>
                <a:t>i</a:t>
              </a:r>
              <a:endParaRPr lang="fr-FR" sz="400" dirty="0"/>
            </a:p>
          </p:txBody>
        </p:sp>
      </p:grpSp>
      <p:grpSp>
        <p:nvGrpSpPr>
          <p:cNvPr id="87" name="Groupe 974"/>
          <p:cNvGrpSpPr/>
          <p:nvPr/>
        </p:nvGrpSpPr>
        <p:grpSpPr>
          <a:xfrm>
            <a:off x="3974794" y="5503234"/>
            <a:ext cx="140609" cy="113232"/>
            <a:chOff x="2262173" y="9615510"/>
            <a:chExt cx="147639" cy="211367"/>
          </a:xfrm>
        </p:grpSpPr>
        <p:grpSp>
          <p:nvGrpSpPr>
            <p:cNvPr id="89" name="Groupe 973"/>
            <p:cNvGrpSpPr>
              <a:grpSpLocks noChangeAspect="1"/>
            </p:cNvGrpSpPr>
            <p:nvPr/>
          </p:nvGrpSpPr>
          <p:grpSpPr>
            <a:xfrm>
              <a:off x="2282078" y="9615510"/>
              <a:ext cx="108849" cy="108000"/>
              <a:chOff x="2282077" y="9615510"/>
              <a:chExt cx="156992" cy="155767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2282077" y="9615510"/>
                <a:ext cx="155767" cy="1557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sp>
            <p:nvSpPr>
              <p:cNvPr id="1321" name="Ellipse 1320"/>
              <p:cNvSpPr>
                <a:spLocks noChangeAspect="1"/>
              </p:cNvSpPr>
              <p:nvPr/>
            </p:nvSpPr>
            <p:spPr>
              <a:xfrm>
                <a:off x="2282077" y="9615510"/>
                <a:ext cx="156992" cy="15576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cxnSp>
            <p:nvCxnSpPr>
              <p:cNvPr id="1322" name="Connecteur droit 1321"/>
              <p:cNvCxnSpPr>
                <a:stCxn id="1321" idx="2"/>
                <a:endCxn id="1321" idx="6"/>
              </p:cNvCxnSpPr>
              <p:nvPr/>
            </p:nvCxnSpPr>
            <p:spPr>
              <a:xfrm rot="10800000" flipH="1">
                <a:off x="2282077" y="9693394"/>
                <a:ext cx="156992" cy="1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9" name="ZoneTexte 1318"/>
            <p:cNvSpPr txBox="1"/>
            <p:nvPr/>
          </p:nvSpPr>
          <p:spPr>
            <a:xfrm>
              <a:off x="2262173" y="9644117"/>
              <a:ext cx="147639" cy="182760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fr-FR" sz="400" dirty="0"/>
                <a:t>L</a:t>
              </a:r>
              <a:r>
                <a:rPr lang="fr-FR" sz="400" dirty="0" smtClean="0"/>
                <a:t>i</a:t>
              </a:r>
              <a:endParaRPr lang="fr-FR" sz="400" dirty="0"/>
            </a:p>
          </p:txBody>
        </p:sp>
      </p:grpSp>
      <p:grpSp>
        <p:nvGrpSpPr>
          <p:cNvPr id="90" name="Groupe 974"/>
          <p:cNvGrpSpPr/>
          <p:nvPr/>
        </p:nvGrpSpPr>
        <p:grpSpPr>
          <a:xfrm>
            <a:off x="4458606" y="5503234"/>
            <a:ext cx="140609" cy="113232"/>
            <a:chOff x="2262173" y="9615510"/>
            <a:chExt cx="147639" cy="211367"/>
          </a:xfrm>
        </p:grpSpPr>
        <p:grpSp>
          <p:nvGrpSpPr>
            <p:cNvPr id="91" name="Groupe 973"/>
            <p:cNvGrpSpPr>
              <a:grpSpLocks noChangeAspect="1"/>
            </p:cNvGrpSpPr>
            <p:nvPr/>
          </p:nvGrpSpPr>
          <p:grpSpPr>
            <a:xfrm>
              <a:off x="2282078" y="9615510"/>
              <a:ext cx="108849" cy="108000"/>
              <a:chOff x="2282077" y="9615510"/>
              <a:chExt cx="156992" cy="155767"/>
            </a:xfrm>
          </p:grpSpPr>
          <p:sp>
            <p:nvSpPr>
              <p:cNvPr id="1326" name="Rectangle 1325"/>
              <p:cNvSpPr/>
              <p:nvPr/>
            </p:nvSpPr>
            <p:spPr>
              <a:xfrm>
                <a:off x="2282077" y="9615510"/>
                <a:ext cx="155767" cy="1557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sp>
            <p:nvSpPr>
              <p:cNvPr id="1327" name="Ellipse 1326"/>
              <p:cNvSpPr>
                <a:spLocks noChangeAspect="1"/>
              </p:cNvSpPr>
              <p:nvPr/>
            </p:nvSpPr>
            <p:spPr>
              <a:xfrm>
                <a:off x="2282077" y="9615510"/>
                <a:ext cx="156992" cy="15576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cxnSp>
            <p:nvCxnSpPr>
              <p:cNvPr id="1328" name="Connecteur droit 1327"/>
              <p:cNvCxnSpPr>
                <a:stCxn id="1327" idx="2"/>
                <a:endCxn id="1327" idx="6"/>
              </p:cNvCxnSpPr>
              <p:nvPr/>
            </p:nvCxnSpPr>
            <p:spPr>
              <a:xfrm rot="10800000" flipH="1">
                <a:off x="2282077" y="9693394"/>
                <a:ext cx="156992" cy="1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5" name="ZoneTexte 1324"/>
            <p:cNvSpPr txBox="1"/>
            <p:nvPr/>
          </p:nvSpPr>
          <p:spPr>
            <a:xfrm>
              <a:off x="2262173" y="9644117"/>
              <a:ext cx="147639" cy="182760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fr-FR" sz="400" dirty="0"/>
                <a:t>L</a:t>
              </a:r>
              <a:r>
                <a:rPr lang="fr-FR" sz="400" dirty="0" smtClean="0"/>
                <a:t>i</a:t>
              </a:r>
              <a:endParaRPr lang="fr-FR" sz="400" dirty="0"/>
            </a:p>
          </p:txBody>
        </p:sp>
      </p:grpSp>
      <p:grpSp>
        <p:nvGrpSpPr>
          <p:cNvPr id="92" name="Groupe 1329"/>
          <p:cNvGrpSpPr/>
          <p:nvPr/>
        </p:nvGrpSpPr>
        <p:grpSpPr>
          <a:xfrm>
            <a:off x="3120562" y="5564158"/>
            <a:ext cx="72572" cy="96429"/>
            <a:chOff x="3276589" y="10386429"/>
            <a:chExt cx="76201" cy="180000"/>
          </a:xfrm>
        </p:grpSpPr>
        <p:cxnSp>
          <p:nvCxnSpPr>
            <p:cNvPr id="1310" name="Connecteur droit 1309"/>
            <p:cNvCxnSpPr/>
            <p:nvPr/>
          </p:nvCxnSpPr>
          <p:spPr>
            <a:xfrm rot="16200000">
              <a:off x="3187383" y="10475635"/>
              <a:ext cx="18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9" name="Connecteur droit 1328"/>
            <p:cNvCxnSpPr/>
            <p:nvPr/>
          </p:nvCxnSpPr>
          <p:spPr>
            <a:xfrm>
              <a:off x="3281352" y="10563254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32" name="Connecteur droit 1331"/>
          <p:cNvCxnSpPr/>
          <p:nvPr/>
        </p:nvCxnSpPr>
        <p:spPr>
          <a:xfrm rot="16200000">
            <a:off x="3534237" y="5611094"/>
            <a:ext cx="96429" cy="1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" name="Connecteur droit 1332"/>
          <p:cNvCxnSpPr/>
          <p:nvPr/>
        </p:nvCxnSpPr>
        <p:spPr>
          <a:xfrm>
            <a:off x="3583208" y="5658363"/>
            <a:ext cx="68036" cy="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5" name="Connecteur droit 1334"/>
          <p:cNvCxnSpPr/>
          <p:nvPr/>
        </p:nvCxnSpPr>
        <p:spPr>
          <a:xfrm rot="16200000">
            <a:off x="3999906" y="5610243"/>
            <a:ext cx="96429" cy="1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6" name="Connecteur droit 1335"/>
          <p:cNvCxnSpPr/>
          <p:nvPr/>
        </p:nvCxnSpPr>
        <p:spPr>
          <a:xfrm>
            <a:off x="4048877" y="5657512"/>
            <a:ext cx="68036" cy="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8" name="Connecteur droit 1337"/>
          <p:cNvCxnSpPr/>
          <p:nvPr/>
        </p:nvCxnSpPr>
        <p:spPr>
          <a:xfrm rot="16200000">
            <a:off x="4483721" y="5611094"/>
            <a:ext cx="96429" cy="1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9" name="Connecteur droit 1338"/>
          <p:cNvCxnSpPr/>
          <p:nvPr/>
        </p:nvCxnSpPr>
        <p:spPr>
          <a:xfrm>
            <a:off x="4532692" y="5658363"/>
            <a:ext cx="68036" cy="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e 974"/>
          <p:cNvGrpSpPr/>
          <p:nvPr/>
        </p:nvGrpSpPr>
        <p:grpSpPr>
          <a:xfrm>
            <a:off x="5034645" y="5425842"/>
            <a:ext cx="140609" cy="113232"/>
            <a:chOff x="2262173" y="9615510"/>
            <a:chExt cx="147639" cy="211367"/>
          </a:xfrm>
        </p:grpSpPr>
        <p:grpSp>
          <p:nvGrpSpPr>
            <p:cNvPr id="95" name="Groupe 973"/>
            <p:cNvGrpSpPr>
              <a:grpSpLocks noChangeAspect="1"/>
            </p:cNvGrpSpPr>
            <p:nvPr/>
          </p:nvGrpSpPr>
          <p:grpSpPr>
            <a:xfrm>
              <a:off x="2282078" y="9615510"/>
              <a:ext cx="108849" cy="108000"/>
              <a:chOff x="2282077" y="9615510"/>
              <a:chExt cx="156992" cy="155767"/>
            </a:xfrm>
          </p:grpSpPr>
          <p:sp>
            <p:nvSpPr>
              <p:cNvPr id="1379" name="Rectangle 1378"/>
              <p:cNvSpPr/>
              <p:nvPr/>
            </p:nvSpPr>
            <p:spPr>
              <a:xfrm>
                <a:off x="2282077" y="9615510"/>
                <a:ext cx="155767" cy="1557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sp>
            <p:nvSpPr>
              <p:cNvPr id="1380" name="Ellipse 1379"/>
              <p:cNvSpPr>
                <a:spLocks noChangeAspect="1"/>
              </p:cNvSpPr>
              <p:nvPr/>
            </p:nvSpPr>
            <p:spPr>
              <a:xfrm>
                <a:off x="2282077" y="9615510"/>
                <a:ext cx="156992" cy="15576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cxnSp>
            <p:nvCxnSpPr>
              <p:cNvPr id="1381" name="Connecteur droit 1380"/>
              <p:cNvCxnSpPr>
                <a:stCxn id="1380" idx="2"/>
                <a:endCxn id="1380" idx="6"/>
              </p:cNvCxnSpPr>
              <p:nvPr/>
            </p:nvCxnSpPr>
            <p:spPr>
              <a:xfrm rot="10800000" flipH="1">
                <a:off x="2282077" y="9693394"/>
                <a:ext cx="156992" cy="1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8" name="ZoneTexte 1377"/>
            <p:cNvSpPr txBox="1"/>
            <p:nvPr/>
          </p:nvSpPr>
          <p:spPr>
            <a:xfrm>
              <a:off x="2262173" y="9644117"/>
              <a:ext cx="147639" cy="182760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fr-FR" sz="400" dirty="0" smtClean="0"/>
                <a:t>L</a:t>
              </a:r>
              <a:r>
                <a:rPr lang="fr-FR" sz="400" dirty="0"/>
                <a:t>T</a:t>
              </a:r>
            </a:p>
          </p:txBody>
        </p:sp>
      </p:grpSp>
      <p:cxnSp>
        <p:nvCxnSpPr>
          <p:cNvPr id="1390" name="Connecteur droit 1389"/>
          <p:cNvCxnSpPr/>
          <p:nvPr/>
        </p:nvCxnSpPr>
        <p:spPr>
          <a:xfrm rot="5400000" flipH="1" flipV="1">
            <a:off x="3336829" y="5527563"/>
            <a:ext cx="125357" cy="19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1" name="Connecteur droit 1390"/>
          <p:cNvCxnSpPr/>
          <p:nvPr/>
        </p:nvCxnSpPr>
        <p:spPr>
          <a:xfrm rot="5400000" flipH="1" flipV="1">
            <a:off x="3389865" y="5424162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2" name="Connecteur droit 1391"/>
          <p:cNvCxnSpPr/>
          <p:nvPr/>
        </p:nvCxnSpPr>
        <p:spPr>
          <a:xfrm rot="5400000" flipH="1" flipV="1">
            <a:off x="3389865" y="5364919"/>
            <a:ext cx="192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4" name="Connecteur droit 1393"/>
          <p:cNvCxnSpPr/>
          <p:nvPr/>
        </p:nvCxnSpPr>
        <p:spPr>
          <a:xfrm rot="5400000" flipH="1" flipV="1">
            <a:off x="3339197" y="5262222"/>
            <a:ext cx="125357" cy="19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6" name="Groupe 1625"/>
          <p:cNvGrpSpPr/>
          <p:nvPr/>
        </p:nvGrpSpPr>
        <p:grpSpPr>
          <a:xfrm>
            <a:off x="3342813" y="5178929"/>
            <a:ext cx="124994" cy="38873"/>
            <a:chOff x="3509953" y="9667334"/>
            <a:chExt cx="131244" cy="72562"/>
          </a:xfrm>
        </p:grpSpPr>
        <p:cxnSp>
          <p:nvCxnSpPr>
            <p:cNvPr id="1395" name="Connecteur droit 1394"/>
            <p:cNvCxnSpPr/>
            <p:nvPr/>
          </p:nvCxnSpPr>
          <p:spPr>
            <a:xfrm>
              <a:off x="3521014" y="9701237"/>
              <a:ext cx="108000" cy="158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6" name="Parenthèse ouvrante 1395"/>
            <p:cNvSpPr/>
            <p:nvPr/>
          </p:nvSpPr>
          <p:spPr>
            <a:xfrm>
              <a:off x="3509953" y="9667334"/>
              <a:ext cx="36000" cy="72000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7" name="Parenthèse ouvrante 1396"/>
            <p:cNvSpPr/>
            <p:nvPr/>
          </p:nvSpPr>
          <p:spPr>
            <a:xfrm flipH="1">
              <a:off x="3605197" y="9667896"/>
              <a:ext cx="36000" cy="72000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77" name="Groupe 1412"/>
          <p:cNvGrpSpPr/>
          <p:nvPr/>
        </p:nvGrpSpPr>
        <p:grpSpPr>
          <a:xfrm>
            <a:off x="5064885" y="5692904"/>
            <a:ext cx="68036" cy="73740"/>
            <a:chOff x="5343529" y="10614055"/>
            <a:chExt cx="71438" cy="137648"/>
          </a:xfrm>
        </p:grpSpPr>
        <p:sp>
          <p:nvSpPr>
            <p:cNvPr id="1411" name="Organigramme : Données stockées 1410"/>
            <p:cNvSpPr/>
            <p:nvPr/>
          </p:nvSpPr>
          <p:spPr>
            <a:xfrm rot="16200000">
              <a:off x="5344579" y="10632055"/>
              <a:ext cx="72000" cy="36000"/>
            </a:xfrm>
            <a:prstGeom prst="flowChartOnlineStorag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0" name="Rectangle 1409"/>
            <p:cNvSpPr/>
            <p:nvPr/>
          </p:nvSpPr>
          <p:spPr>
            <a:xfrm>
              <a:off x="5343529" y="10679703"/>
              <a:ext cx="71438" cy="72000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83" name="Groupe 1408"/>
            <p:cNvGrpSpPr/>
            <p:nvPr/>
          </p:nvGrpSpPr>
          <p:grpSpPr>
            <a:xfrm>
              <a:off x="5351442" y="10697168"/>
              <a:ext cx="54000" cy="36000"/>
              <a:chOff x="6800864" y="9901262"/>
              <a:chExt cx="67500" cy="36000"/>
            </a:xfrm>
          </p:grpSpPr>
          <p:grpSp>
            <p:nvGrpSpPr>
              <p:cNvPr id="1384" name="Groupe 940"/>
              <p:cNvGrpSpPr/>
              <p:nvPr/>
            </p:nvGrpSpPr>
            <p:grpSpPr>
              <a:xfrm flipV="1">
                <a:off x="6800864" y="9901262"/>
                <a:ext cx="45000" cy="36000"/>
                <a:chOff x="2014518" y="10687080"/>
                <a:chExt cx="1428760" cy="360000"/>
              </a:xfrm>
            </p:grpSpPr>
            <p:cxnSp>
              <p:nvCxnSpPr>
                <p:cNvPr id="1405" name="Connecteur droit 1404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6" name="Connecteur droit 1405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7" name="Connecteur droit 1406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8" name="Connecteur droit 1407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1" name="Connecteur droit 1400"/>
              <p:cNvCxnSpPr>
                <a:cxnSpLocks noChangeAspect="1"/>
              </p:cNvCxnSpPr>
              <p:nvPr/>
            </p:nvCxnSpPr>
            <p:spPr>
              <a:xfrm>
                <a:off x="6845864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2" name="Connecteur droit 1401"/>
              <p:cNvCxnSpPr>
                <a:cxnSpLocks noChangeAspect="1"/>
              </p:cNvCxnSpPr>
              <p:nvPr/>
            </p:nvCxnSpPr>
            <p:spPr>
              <a:xfrm flipH="1">
                <a:off x="6857025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5" name="Groupe 1413"/>
          <p:cNvGrpSpPr/>
          <p:nvPr/>
        </p:nvGrpSpPr>
        <p:grpSpPr>
          <a:xfrm>
            <a:off x="3229419" y="5787854"/>
            <a:ext cx="68036" cy="73740"/>
            <a:chOff x="5343529" y="10614055"/>
            <a:chExt cx="71438" cy="137648"/>
          </a:xfrm>
        </p:grpSpPr>
        <p:sp>
          <p:nvSpPr>
            <p:cNvPr id="1415" name="Organigramme : Données stockées 1414"/>
            <p:cNvSpPr/>
            <p:nvPr/>
          </p:nvSpPr>
          <p:spPr>
            <a:xfrm rot="16200000">
              <a:off x="5344579" y="10632055"/>
              <a:ext cx="72000" cy="36000"/>
            </a:xfrm>
            <a:prstGeom prst="flowChartOnlineStorag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6" name="Rectangle 1415"/>
            <p:cNvSpPr/>
            <p:nvPr/>
          </p:nvSpPr>
          <p:spPr>
            <a:xfrm>
              <a:off x="5343529" y="10679703"/>
              <a:ext cx="71438" cy="72000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86" name="Groupe 1408"/>
            <p:cNvGrpSpPr/>
            <p:nvPr/>
          </p:nvGrpSpPr>
          <p:grpSpPr>
            <a:xfrm>
              <a:off x="5351485" y="10697168"/>
              <a:ext cx="53998" cy="36000"/>
              <a:chOff x="6800867" y="9901262"/>
              <a:chExt cx="67497" cy="36000"/>
            </a:xfrm>
          </p:grpSpPr>
          <p:grpSp>
            <p:nvGrpSpPr>
              <p:cNvPr id="1387" name="Groupe 940"/>
              <p:cNvGrpSpPr/>
              <p:nvPr/>
            </p:nvGrpSpPr>
            <p:grpSpPr>
              <a:xfrm flipV="1">
                <a:off x="6800867" y="9901262"/>
                <a:ext cx="45002" cy="36000"/>
                <a:chOff x="2014518" y="10687080"/>
                <a:chExt cx="1428760" cy="360000"/>
              </a:xfrm>
            </p:grpSpPr>
            <p:cxnSp>
              <p:nvCxnSpPr>
                <p:cNvPr id="1421" name="Connecteur droit 1420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2" name="Connecteur droit 1421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3" name="Connecteur droit 1422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4" name="Connecteur droit 1423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19" name="Connecteur droit 1418"/>
              <p:cNvCxnSpPr>
                <a:cxnSpLocks noChangeAspect="1"/>
              </p:cNvCxnSpPr>
              <p:nvPr/>
            </p:nvCxnSpPr>
            <p:spPr>
              <a:xfrm>
                <a:off x="6845864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0" name="Connecteur droit 1419"/>
              <p:cNvCxnSpPr>
                <a:cxnSpLocks noChangeAspect="1"/>
              </p:cNvCxnSpPr>
              <p:nvPr/>
            </p:nvCxnSpPr>
            <p:spPr>
              <a:xfrm flipH="1">
                <a:off x="6857025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8" name="Groupe 1424"/>
          <p:cNvGrpSpPr/>
          <p:nvPr/>
        </p:nvGrpSpPr>
        <p:grpSpPr>
          <a:xfrm>
            <a:off x="3711720" y="5787854"/>
            <a:ext cx="68036" cy="73740"/>
            <a:chOff x="5343529" y="10614055"/>
            <a:chExt cx="71438" cy="137648"/>
          </a:xfrm>
        </p:grpSpPr>
        <p:sp>
          <p:nvSpPr>
            <p:cNvPr id="1426" name="Organigramme : Données stockées 1425"/>
            <p:cNvSpPr/>
            <p:nvPr/>
          </p:nvSpPr>
          <p:spPr>
            <a:xfrm rot="16200000">
              <a:off x="5344579" y="10632055"/>
              <a:ext cx="72000" cy="36000"/>
            </a:xfrm>
            <a:prstGeom prst="flowChartOnlineStorag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7" name="Rectangle 1426"/>
            <p:cNvSpPr/>
            <p:nvPr/>
          </p:nvSpPr>
          <p:spPr>
            <a:xfrm>
              <a:off x="5343529" y="10679703"/>
              <a:ext cx="71438" cy="72000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89" name="Groupe 1408"/>
            <p:cNvGrpSpPr/>
            <p:nvPr/>
          </p:nvGrpSpPr>
          <p:grpSpPr>
            <a:xfrm>
              <a:off x="5351485" y="10697168"/>
              <a:ext cx="53998" cy="36000"/>
              <a:chOff x="6800867" y="9901262"/>
              <a:chExt cx="67497" cy="36000"/>
            </a:xfrm>
          </p:grpSpPr>
          <p:grpSp>
            <p:nvGrpSpPr>
              <p:cNvPr id="1393" name="Groupe 940"/>
              <p:cNvGrpSpPr/>
              <p:nvPr/>
            </p:nvGrpSpPr>
            <p:grpSpPr>
              <a:xfrm flipV="1">
                <a:off x="6800867" y="9901262"/>
                <a:ext cx="45002" cy="36000"/>
                <a:chOff x="2014518" y="10687080"/>
                <a:chExt cx="1428760" cy="360000"/>
              </a:xfrm>
            </p:grpSpPr>
            <p:cxnSp>
              <p:nvCxnSpPr>
                <p:cNvPr id="1432" name="Connecteur droit 1431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3" name="Connecteur droit 1432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4" name="Connecteur droit 1433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5" name="Connecteur droit 1434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30" name="Connecteur droit 1429"/>
              <p:cNvCxnSpPr>
                <a:cxnSpLocks noChangeAspect="1"/>
              </p:cNvCxnSpPr>
              <p:nvPr/>
            </p:nvCxnSpPr>
            <p:spPr>
              <a:xfrm>
                <a:off x="6845864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1" name="Connecteur droit 1430"/>
              <p:cNvCxnSpPr>
                <a:cxnSpLocks noChangeAspect="1"/>
              </p:cNvCxnSpPr>
              <p:nvPr/>
            </p:nvCxnSpPr>
            <p:spPr>
              <a:xfrm flipH="1">
                <a:off x="6857025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98" name="Groupe 1435"/>
          <p:cNvGrpSpPr/>
          <p:nvPr/>
        </p:nvGrpSpPr>
        <p:grpSpPr>
          <a:xfrm>
            <a:off x="4189485" y="5787854"/>
            <a:ext cx="68036" cy="73740"/>
            <a:chOff x="5343529" y="10614055"/>
            <a:chExt cx="71438" cy="137648"/>
          </a:xfrm>
        </p:grpSpPr>
        <p:sp>
          <p:nvSpPr>
            <p:cNvPr id="1437" name="Organigramme : Données stockées 1436"/>
            <p:cNvSpPr/>
            <p:nvPr/>
          </p:nvSpPr>
          <p:spPr>
            <a:xfrm rot="16200000">
              <a:off x="5344579" y="10632055"/>
              <a:ext cx="72000" cy="36000"/>
            </a:xfrm>
            <a:prstGeom prst="flowChartOnlineStorag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8" name="Rectangle 1437"/>
            <p:cNvSpPr/>
            <p:nvPr/>
          </p:nvSpPr>
          <p:spPr>
            <a:xfrm>
              <a:off x="5343529" y="10679703"/>
              <a:ext cx="71438" cy="72000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99" name="Groupe 1408"/>
            <p:cNvGrpSpPr/>
            <p:nvPr/>
          </p:nvGrpSpPr>
          <p:grpSpPr>
            <a:xfrm>
              <a:off x="5351485" y="10697168"/>
              <a:ext cx="53998" cy="36000"/>
              <a:chOff x="6800867" y="9901262"/>
              <a:chExt cx="67497" cy="36000"/>
            </a:xfrm>
          </p:grpSpPr>
          <p:grpSp>
            <p:nvGrpSpPr>
              <p:cNvPr id="1400" name="Groupe 940"/>
              <p:cNvGrpSpPr/>
              <p:nvPr/>
            </p:nvGrpSpPr>
            <p:grpSpPr>
              <a:xfrm flipV="1">
                <a:off x="6800867" y="9901262"/>
                <a:ext cx="45002" cy="36000"/>
                <a:chOff x="2014518" y="10687080"/>
                <a:chExt cx="1428760" cy="360000"/>
              </a:xfrm>
            </p:grpSpPr>
            <p:cxnSp>
              <p:nvCxnSpPr>
                <p:cNvPr id="1443" name="Connecteur droit 1442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4" name="Connecteur droit 1443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5" name="Connecteur droit 1444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6" name="Connecteur droit 1445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41" name="Connecteur droit 1440"/>
              <p:cNvCxnSpPr>
                <a:cxnSpLocks noChangeAspect="1"/>
              </p:cNvCxnSpPr>
              <p:nvPr/>
            </p:nvCxnSpPr>
            <p:spPr>
              <a:xfrm>
                <a:off x="6845864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2" name="Connecteur droit 1441"/>
              <p:cNvCxnSpPr>
                <a:cxnSpLocks noChangeAspect="1"/>
              </p:cNvCxnSpPr>
              <p:nvPr/>
            </p:nvCxnSpPr>
            <p:spPr>
              <a:xfrm flipH="1">
                <a:off x="6857025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3" name="Groupe 1446"/>
          <p:cNvGrpSpPr/>
          <p:nvPr/>
        </p:nvGrpSpPr>
        <p:grpSpPr>
          <a:xfrm>
            <a:off x="4683882" y="5787854"/>
            <a:ext cx="68036" cy="73740"/>
            <a:chOff x="5343529" y="10614055"/>
            <a:chExt cx="71438" cy="137648"/>
          </a:xfrm>
        </p:grpSpPr>
        <p:sp>
          <p:nvSpPr>
            <p:cNvPr id="1448" name="Organigramme : Données stockées 1447"/>
            <p:cNvSpPr/>
            <p:nvPr/>
          </p:nvSpPr>
          <p:spPr>
            <a:xfrm rot="16200000">
              <a:off x="5344579" y="10632055"/>
              <a:ext cx="72000" cy="36000"/>
            </a:xfrm>
            <a:prstGeom prst="flowChartOnlineStorag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9" name="Rectangle 1448"/>
            <p:cNvSpPr/>
            <p:nvPr/>
          </p:nvSpPr>
          <p:spPr>
            <a:xfrm>
              <a:off x="5343529" y="10679703"/>
              <a:ext cx="71438" cy="72000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04" name="Groupe 1408"/>
            <p:cNvGrpSpPr/>
            <p:nvPr/>
          </p:nvGrpSpPr>
          <p:grpSpPr>
            <a:xfrm>
              <a:off x="5351485" y="10697168"/>
              <a:ext cx="53998" cy="36000"/>
              <a:chOff x="6800867" y="9901262"/>
              <a:chExt cx="67497" cy="36000"/>
            </a:xfrm>
          </p:grpSpPr>
          <p:grpSp>
            <p:nvGrpSpPr>
              <p:cNvPr id="96" name="Groupe 940"/>
              <p:cNvGrpSpPr/>
              <p:nvPr/>
            </p:nvGrpSpPr>
            <p:grpSpPr>
              <a:xfrm flipV="1">
                <a:off x="6800867" y="9901262"/>
                <a:ext cx="45002" cy="36000"/>
                <a:chOff x="2014518" y="10687080"/>
                <a:chExt cx="1428760" cy="360000"/>
              </a:xfrm>
            </p:grpSpPr>
            <p:cxnSp>
              <p:nvCxnSpPr>
                <p:cNvPr id="1454" name="Connecteur droit 1453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5" name="Connecteur droit 1454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6" name="Connecteur droit 1455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7" name="Connecteur droit 1456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52" name="Connecteur droit 1451"/>
              <p:cNvCxnSpPr>
                <a:cxnSpLocks noChangeAspect="1"/>
              </p:cNvCxnSpPr>
              <p:nvPr/>
            </p:nvCxnSpPr>
            <p:spPr>
              <a:xfrm>
                <a:off x="6845864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3" name="Connecteur droit 1452"/>
              <p:cNvCxnSpPr>
                <a:cxnSpLocks noChangeAspect="1"/>
              </p:cNvCxnSpPr>
              <p:nvPr/>
            </p:nvCxnSpPr>
            <p:spPr>
              <a:xfrm flipH="1">
                <a:off x="6857025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94" name="Connecteur droit 1493"/>
          <p:cNvCxnSpPr/>
          <p:nvPr/>
        </p:nvCxnSpPr>
        <p:spPr>
          <a:xfrm rot="10800000">
            <a:off x="5039629" y="5846836"/>
            <a:ext cx="137143" cy="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e 1499"/>
          <p:cNvGrpSpPr/>
          <p:nvPr/>
        </p:nvGrpSpPr>
        <p:grpSpPr>
          <a:xfrm>
            <a:off x="3339789" y="5788143"/>
            <a:ext cx="140609" cy="151487"/>
            <a:chOff x="3228964" y="10933145"/>
            <a:chExt cx="147639" cy="282777"/>
          </a:xfrm>
        </p:grpSpPr>
        <p:grpSp>
          <p:nvGrpSpPr>
            <p:cNvPr id="107" name="Groupe 974"/>
            <p:cNvGrpSpPr/>
            <p:nvPr/>
          </p:nvGrpSpPr>
          <p:grpSpPr>
            <a:xfrm>
              <a:off x="3228964" y="11004583"/>
              <a:ext cx="147639" cy="211339"/>
              <a:chOff x="2262173" y="9615510"/>
              <a:chExt cx="147639" cy="211339"/>
            </a:xfrm>
          </p:grpSpPr>
          <p:grpSp>
            <p:nvGrpSpPr>
              <p:cNvPr id="108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505" name="Rectangle 1504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506" name="Ellipse 1505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507" name="Connecteur droit 1506"/>
                <p:cNvCxnSpPr>
                  <a:stCxn id="1506" idx="2"/>
                  <a:endCxn id="1506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04" name="ZoneTexte 1503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1502" name="Connecteur droit 1501"/>
            <p:cNvCxnSpPr/>
            <p:nvPr/>
          </p:nvCxnSpPr>
          <p:spPr>
            <a:xfrm rot="5400000">
              <a:off x="3262302" y="10968070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508"/>
          <p:cNvGrpSpPr/>
          <p:nvPr/>
        </p:nvGrpSpPr>
        <p:grpSpPr>
          <a:xfrm>
            <a:off x="3395731" y="5895301"/>
            <a:ext cx="155262" cy="134478"/>
            <a:chOff x="3565517" y="11004582"/>
            <a:chExt cx="163025" cy="251027"/>
          </a:xfrm>
        </p:grpSpPr>
        <p:grpSp>
          <p:nvGrpSpPr>
            <p:cNvPr id="111" name="Groupe 974"/>
            <p:cNvGrpSpPr/>
            <p:nvPr/>
          </p:nvGrpSpPr>
          <p:grpSpPr>
            <a:xfrm>
              <a:off x="3565517" y="11044270"/>
              <a:ext cx="147639" cy="211339"/>
              <a:chOff x="2262173" y="9615510"/>
              <a:chExt cx="147639" cy="211339"/>
            </a:xfrm>
          </p:grpSpPr>
          <p:grpSp>
            <p:nvGrpSpPr>
              <p:cNvPr id="112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349" name="Rectangle 1348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350" name="Ellipse 1349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351" name="Connecteur droit 1350"/>
                <p:cNvCxnSpPr>
                  <a:stCxn id="1350" idx="2"/>
                  <a:endCxn id="1350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8" name="ZoneTexte 1347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Ti</a:t>
                </a:r>
                <a:endParaRPr lang="fr-FR" sz="400" dirty="0"/>
              </a:p>
            </p:txBody>
          </p:sp>
        </p:grpSp>
        <p:cxnSp>
          <p:nvCxnSpPr>
            <p:cNvPr id="1346" name="Connecteur droit 1345"/>
            <p:cNvCxnSpPr/>
            <p:nvPr/>
          </p:nvCxnSpPr>
          <p:spPr>
            <a:xfrm>
              <a:off x="3638542" y="11006168"/>
              <a:ext cx="9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8" name="Connecteur droit 1507"/>
            <p:cNvCxnSpPr/>
            <p:nvPr/>
          </p:nvCxnSpPr>
          <p:spPr>
            <a:xfrm rot="5400000">
              <a:off x="3621336" y="11021788"/>
              <a:ext cx="3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e 1509"/>
          <p:cNvGrpSpPr/>
          <p:nvPr/>
        </p:nvGrpSpPr>
        <p:grpSpPr>
          <a:xfrm>
            <a:off x="3882567" y="5878292"/>
            <a:ext cx="155262" cy="134478"/>
            <a:chOff x="3565517" y="11004582"/>
            <a:chExt cx="163025" cy="251027"/>
          </a:xfrm>
        </p:grpSpPr>
        <p:grpSp>
          <p:nvGrpSpPr>
            <p:cNvPr id="114" name="Groupe 974"/>
            <p:cNvGrpSpPr/>
            <p:nvPr/>
          </p:nvGrpSpPr>
          <p:grpSpPr>
            <a:xfrm>
              <a:off x="3565517" y="11044270"/>
              <a:ext cx="147639" cy="211339"/>
              <a:chOff x="2262173" y="9615510"/>
              <a:chExt cx="147639" cy="211339"/>
            </a:xfrm>
          </p:grpSpPr>
          <p:grpSp>
            <p:nvGrpSpPr>
              <p:cNvPr id="115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516" name="Rectangle 1515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517" name="Ellipse 1516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518" name="Connecteur droit 1517"/>
                <p:cNvCxnSpPr>
                  <a:stCxn id="1517" idx="2"/>
                  <a:endCxn id="1517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15" name="ZoneTexte 1514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Ti</a:t>
                </a:r>
                <a:endParaRPr lang="fr-FR" sz="400" dirty="0"/>
              </a:p>
            </p:txBody>
          </p:sp>
        </p:grpSp>
        <p:cxnSp>
          <p:nvCxnSpPr>
            <p:cNvPr id="1512" name="Connecteur droit 1511"/>
            <p:cNvCxnSpPr/>
            <p:nvPr/>
          </p:nvCxnSpPr>
          <p:spPr>
            <a:xfrm>
              <a:off x="3638542" y="11006168"/>
              <a:ext cx="9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3" name="Connecteur droit 1512"/>
            <p:cNvCxnSpPr/>
            <p:nvPr/>
          </p:nvCxnSpPr>
          <p:spPr>
            <a:xfrm rot="5400000">
              <a:off x="3621336" y="11021788"/>
              <a:ext cx="3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e 1518"/>
          <p:cNvGrpSpPr/>
          <p:nvPr/>
        </p:nvGrpSpPr>
        <p:grpSpPr>
          <a:xfrm>
            <a:off x="3806971" y="5788143"/>
            <a:ext cx="140609" cy="151487"/>
            <a:chOff x="3228964" y="10933145"/>
            <a:chExt cx="147639" cy="282777"/>
          </a:xfrm>
        </p:grpSpPr>
        <p:grpSp>
          <p:nvGrpSpPr>
            <p:cNvPr id="117" name="Groupe 974"/>
            <p:cNvGrpSpPr/>
            <p:nvPr/>
          </p:nvGrpSpPr>
          <p:grpSpPr>
            <a:xfrm>
              <a:off x="3228964" y="11004583"/>
              <a:ext cx="147639" cy="211339"/>
              <a:chOff x="2262173" y="9615510"/>
              <a:chExt cx="147639" cy="211339"/>
            </a:xfrm>
          </p:grpSpPr>
          <p:grpSp>
            <p:nvGrpSpPr>
              <p:cNvPr id="118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524" name="Rectangle 1523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525" name="Ellipse 1524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526" name="Connecteur droit 1525"/>
                <p:cNvCxnSpPr>
                  <a:stCxn id="1525" idx="2"/>
                  <a:endCxn id="1525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23" name="ZoneTexte 1522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1521" name="Connecteur droit 1520"/>
            <p:cNvCxnSpPr/>
            <p:nvPr/>
          </p:nvCxnSpPr>
          <p:spPr>
            <a:xfrm rot="5400000">
              <a:off x="3262302" y="10968070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e 1526"/>
          <p:cNvGrpSpPr/>
          <p:nvPr/>
        </p:nvGrpSpPr>
        <p:grpSpPr>
          <a:xfrm>
            <a:off x="4274153" y="5788993"/>
            <a:ext cx="140609" cy="151487"/>
            <a:chOff x="3228964" y="10933145"/>
            <a:chExt cx="147639" cy="282777"/>
          </a:xfrm>
        </p:grpSpPr>
        <p:grpSp>
          <p:nvGrpSpPr>
            <p:cNvPr id="120" name="Groupe 974"/>
            <p:cNvGrpSpPr/>
            <p:nvPr/>
          </p:nvGrpSpPr>
          <p:grpSpPr>
            <a:xfrm>
              <a:off x="3228964" y="11004583"/>
              <a:ext cx="147639" cy="211339"/>
              <a:chOff x="2262173" y="9615510"/>
              <a:chExt cx="147639" cy="211339"/>
            </a:xfrm>
          </p:grpSpPr>
          <p:grpSp>
            <p:nvGrpSpPr>
              <p:cNvPr id="121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532" name="Rectangle 1531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533" name="Ellipse 1532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534" name="Connecteur droit 1533"/>
                <p:cNvCxnSpPr>
                  <a:stCxn id="1533" idx="2"/>
                  <a:endCxn id="1533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31" name="ZoneTexte 1530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1529" name="Connecteur droit 1528"/>
            <p:cNvCxnSpPr/>
            <p:nvPr/>
          </p:nvCxnSpPr>
          <p:spPr>
            <a:xfrm rot="5400000">
              <a:off x="3262302" y="10968070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e 1534"/>
          <p:cNvGrpSpPr/>
          <p:nvPr/>
        </p:nvGrpSpPr>
        <p:grpSpPr>
          <a:xfrm>
            <a:off x="4360798" y="5868087"/>
            <a:ext cx="155262" cy="134478"/>
            <a:chOff x="3565517" y="11004582"/>
            <a:chExt cx="163025" cy="251027"/>
          </a:xfrm>
        </p:grpSpPr>
        <p:grpSp>
          <p:nvGrpSpPr>
            <p:cNvPr id="123" name="Groupe 974"/>
            <p:cNvGrpSpPr/>
            <p:nvPr/>
          </p:nvGrpSpPr>
          <p:grpSpPr>
            <a:xfrm>
              <a:off x="3565517" y="11044270"/>
              <a:ext cx="147639" cy="211339"/>
              <a:chOff x="2262173" y="9615510"/>
              <a:chExt cx="147639" cy="211339"/>
            </a:xfrm>
          </p:grpSpPr>
          <p:grpSp>
            <p:nvGrpSpPr>
              <p:cNvPr id="124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541" name="Rectangle 1540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542" name="Ellipse 1541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543" name="Connecteur droit 1542"/>
                <p:cNvCxnSpPr>
                  <a:stCxn id="1542" idx="2"/>
                  <a:endCxn id="1542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40" name="ZoneTexte 1539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Ti</a:t>
                </a:r>
                <a:endParaRPr lang="fr-FR" sz="400" dirty="0"/>
              </a:p>
            </p:txBody>
          </p:sp>
        </p:grpSp>
        <p:cxnSp>
          <p:nvCxnSpPr>
            <p:cNvPr id="1537" name="Connecteur droit 1536"/>
            <p:cNvCxnSpPr/>
            <p:nvPr/>
          </p:nvCxnSpPr>
          <p:spPr>
            <a:xfrm>
              <a:off x="3638542" y="11006168"/>
              <a:ext cx="9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8" name="Connecteur droit 1537"/>
            <p:cNvCxnSpPr/>
            <p:nvPr/>
          </p:nvCxnSpPr>
          <p:spPr>
            <a:xfrm rot="5400000">
              <a:off x="3621336" y="11021788"/>
              <a:ext cx="3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e 974"/>
          <p:cNvGrpSpPr/>
          <p:nvPr/>
        </p:nvGrpSpPr>
        <p:grpSpPr>
          <a:xfrm>
            <a:off x="5025573" y="5865526"/>
            <a:ext cx="140609" cy="113217"/>
            <a:chOff x="2262173" y="9615510"/>
            <a:chExt cx="147639" cy="211339"/>
          </a:xfrm>
        </p:grpSpPr>
        <p:grpSp>
          <p:nvGrpSpPr>
            <p:cNvPr id="126" name="Groupe 973"/>
            <p:cNvGrpSpPr>
              <a:grpSpLocks noChangeAspect="1"/>
            </p:cNvGrpSpPr>
            <p:nvPr/>
          </p:nvGrpSpPr>
          <p:grpSpPr>
            <a:xfrm>
              <a:off x="2282078" y="9615510"/>
              <a:ext cx="108849" cy="108000"/>
              <a:chOff x="2282077" y="9615510"/>
              <a:chExt cx="156992" cy="155767"/>
            </a:xfrm>
          </p:grpSpPr>
          <p:sp>
            <p:nvSpPr>
              <p:cNvPr id="1550" name="Rectangle 1549"/>
              <p:cNvSpPr/>
              <p:nvPr/>
            </p:nvSpPr>
            <p:spPr>
              <a:xfrm>
                <a:off x="2282077" y="9615510"/>
                <a:ext cx="155767" cy="15576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sp>
            <p:nvSpPr>
              <p:cNvPr id="1551" name="Ellipse 1550"/>
              <p:cNvSpPr>
                <a:spLocks noChangeAspect="1"/>
              </p:cNvSpPr>
              <p:nvPr/>
            </p:nvSpPr>
            <p:spPr>
              <a:xfrm>
                <a:off x="2282077" y="9615510"/>
                <a:ext cx="156992" cy="15576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cxnSp>
            <p:nvCxnSpPr>
              <p:cNvPr id="1552" name="Connecteur droit 1551"/>
              <p:cNvCxnSpPr>
                <a:stCxn id="1551" idx="2"/>
                <a:endCxn id="1551" idx="6"/>
              </p:cNvCxnSpPr>
              <p:nvPr/>
            </p:nvCxnSpPr>
            <p:spPr>
              <a:xfrm rot="10800000" flipH="1">
                <a:off x="2282077" y="9693394"/>
                <a:ext cx="156992" cy="1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9" name="ZoneTexte 1548"/>
            <p:cNvSpPr txBox="1"/>
            <p:nvPr/>
          </p:nvSpPr>
          <p:spPr>
            <a:xfrm>
              <a:off x="2262173" y="9644089"/>
              <a:ext cx="147639" cy="182760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fr-FR" sz="400" dirty="0" smtClean="0"/>
                <a:t>Ti</a:t>
              </a:r>
              <a:endParaRPr lang="fr-FR" sz="400" dirty="0"/>
            </a:p>
          </p:txBody>
        </p:sp>
      </p:grpSp>
      <p:cxnSp>
        <p:nvCxnSpPr>
          <p:cNvPr id="1546" name="Connecteur droit 1545"/>
          <p:cNvCxnSpPr/>
          <p:nvPr/>
        </p:nvCxnSpPr>
        <p:spPr>
          <a:xfrm>
            <a:off x="4980217" y="5892761"/>
            <a:ext cx="85714" cy="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e 1552"/>
          <p:cNvGrpSpPr/>
          <p:nvPr/>
        </p:nvGrpSpPr>
        <p:grpSpPr>
          <a:xfrm>
            <a:off x="4750406" y="5789844"/>
            <a:ext cx="140609" cy="151487"/>
            <a:chOff x="3228964" y="10933145"/>
            <a:chExt cx="147639" cy="282777"/>
          </a:xfrm>
        </p:grpSpPr>
        <p:grpSp>
          <p:nvGrpSpPr>
            <p:cNvPr id="1409" name="Groupe 974"/>
            <p:cNvGrpSpPr/>
            <p:nvPr/>
          </p:nvGrpSpPr>
          <p:grpSpPr>
            <a:xfrm>
              <a:off x="3228964" y="11004583"/>
              <a:ext cx="147639" cy="211339"/>
              <a:chOff x="2262173" y="9615510"/>
              <a:chExt cx="147639" cy="211339"/>
            </a:xfrm>
          </p:grpSpPr>
          <p:grpSp>
            <p:nvGrpSpPr>
              <p:cNvPr id="1412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558" name="Rectangle 1557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559" name="Ellipse 1558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560" name="Connecteur droit 1559"/>
                <p:cNvCxnSpPr>
                  <a:stCxn id="1559" idx="2"/>
                  <a:endCxn id="1559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57" name="ZoneTexte 1556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1555" name="Connecteur droit 1554"/>
            <p:cNvCxnSpPr/>
            <p:nvPr/>
          </p:nvCxnSpPr>
          <p:spPr>
            <a:xfrm rot="5400000">
              <a:off x="3262302" y="10968070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1" name="Triangle isocèle 1560"/>
          <p:cNvSpPr>
            <a:spLocks noChangeAspect="1"/>
          </p:cNvSpPr>
          <p:nvPr/>
        </p:nvSpPr>
        <p:spPr>
          <a:xfrm rot="16200000">
            <a:off x="3415704" y="6016921"/>
            <a:ext cx="17264" cy="269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562" name="Triangle isocèle 1561"/>
          <p:cNvSpPr>
            <a:spLocks noChangeAspect="1"/>
          </p:cNvSpPr>
          <p:nvPr/>
        </p:nvSpPr>
        <p:spPr>
          <a:xfrm rot="16200000">
            <a:off x="3801483" y="5978053"/>
            <a:ext cx="17264" cy="269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563" name="Triangle isocèle 1562"/>
          <p:cNvSpPr>
            <a:spLocks noChangeAspect="1"/>
          </p:cNvSpPr>
          <p:nvPr/>
        </p:nvSpPr>
        <p:spPr>
          <a:xfrm rot="16200000">
            <a:off x="4304947" y="5939786"/>
            <a:ext cx="17264" cy="269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564" name="Triangle isocèle 1563"/>
          <p:cNvSpPr>
            <a:spLocks noChangeAspect="1"/>
          </p:cNvSpPr>
          <p:nvPr/>
        </p:nvSpPr>
        <p:spPr>
          <a:xfrm rot="16200000">
            <a:off x="4822026" y="5901512"/>
            <a:ext cx="17264" cy="269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sp>
        <p:nvSpPr>
          <p:cNvPr id="1565" name="Triangle isocèle 1564"/>
          <p:cNvSpPr>
            <a:spLocks noChangeAspect="1"/>
          </p:cNvSpPr>
          <p:nvPr/>
        </p:nvSpPr>
        <p:spPr>
          <a:xfrm rot="16200000">
            <a:off x="6171802" y="4719882"/>
            <a:ext cx="15173" cy="30691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cxnSp>
        <p:nvCxnSpPr>
          <p:cNvPr id="1566" name="Connecteur droit 1565"/>
          <p:cNvCxnSpPr/>
          <p:nvPr/>
        </p:nvCxnSpPr>
        <p:spPr>
          <a:xfrm flipV="1">
            <a:off x="5964496" y="4735295"/>
            <a:ext cx="342857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3" name="Groupe 859"/>
          <p:cNvGrpSpPr/>
          <p:nvPr/>
        </p:nvGrpSpPr>
        <p:grpSpPr>
          <a:xfrm rot="5400000" flipH="1">
            <a:off x="6049743" y="4700765"/>
            <a:ext cx="24492" cy="68036"/>
            <a:chOff x="4876365" y="9686948"/>
            <a:chExt cx="62784" cy="142876"/>
          </a:xfrm>
          <a:solidFill>
            <a:schemeClr val="bg1"/>
          </a:solidFill>
        </p:grpSpPr>
        <p:sp>
          <p:nvSpPr>
            <p:cNvPr id="1571" name="Triangle isocèle 1570"/>
            <p:cNvSpPr>
              <a:spLocks noChangeAspect="1"/>
            </p:cNvSpPr>
            <p:nvPr/>
          </p:nvSpPr>
          <p:spPr>
            <a:xfrm rot="10800000" flipH="1">
              <a:off x="4876365" y="9686948"/>
              <a:ext cx="62784" cy="71438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1572" name="Triangle isocèle 1571"/>
            <p:cNvSpPr>
              <a:spLocks noChangeAspect="1"/>
            </p:cNvSpPr>
            <p:nvPr/>
          </p:nvSpPr>
          <p:spPr>
            <a:xfrm rot="10800000" flipH="1" flipV="1">
              <a:off x="4876365" y="9758386"/>
              <a:ext cx="62784" cy="71438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cxnSp>
        <p:nvCxnSpPr>
          <p:cNvPr id="1575" name="Connecteur droit 1574"/>
          <p:cNvCxnSpPr/>
          <p:nvPr/>
        </p:nvCxnSpPr>
        <p:spPr>
          <a:xfrm flipV="1">
            <a:off x="5057326" y="4735299"/>
            <a:ext cx="342857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6" name="Ellipse 1575"/>
          <p:cNvSpPr>
            <a:spLocks noChangeAspect="1"/>
          </p:cNvSpPr>
          <p:nvPr/>
        </p:nvSpPr>
        <p:spPr>
          <a:xfrm>
            <a:off x="4925789" y="4719997"/>
            <a:ext cx="51429" cy="28929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/>
          </a:p>
        </p:txBody>
      </p:sp>
      <p:cxnSp>
        <p:nvCxnSpPr>
          <p:cNvPr id="1577" name="Connecteur droit 1576"/>
          <p:cNvCxnSpPr/>
          <p:nvPr/>
        </p:nvCxnSpPr>
        <p:spPr>
          <a:xfrm flipV="1">
            <a:off x="4971151" y="4735303"/>
            <a:ext cx="51429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8" name="Connecteur droit 1577"/>
          <p:cNvCxnSpPr/>
          <p:nvPr/>
        </p:nvCxnSpPr>
        <p:spPr>
          <a:xfrm flipV="1">
            <a:off x="5453794" y="4735307"/>
            <a:ext cx="514286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9" name="TextBox 4"/>
          <p:cNvSpPr txBox="1">
            <a:spLocks noChangeArrowheads="1"/>
          </p:cNvSpPr>
          <p:nvPr/>
        </p:nvSpPr>
        <p:spPr bwMode="auto">
          <a:xfrm>
            <a:off x="6259282" y="5214949"/>
            <a:ext cx="830057" cy="15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it-IT" sz="6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Calibri" pitchFamily="34" charset="0"/>
              </a:rPr>
              <a:t>From He Guard</a:t>
            </a:r>
            <a:endParaRPr lang="it-IT" sz="600" dirty="0">
              <a:solidFill>
                <a:schemeClr val="accent6">
                  <a:lumMod val="7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80" name="Triangle isocèle 1579"/>
          <p:cNvSpPr>
            <a:spLocks noChangeAspect="1"/>
          </p:cNvSpPr>
          <p:nvPr/>
        </p:nvSpPr>
        <p:spPr>
          <a:xfrm rot="16200000">
            <a:off x="6176338" y="5265873"/>
            <a:ext cx="15173" cy="30691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300" dirty="0"/>
          </a:p>
        </p:txBody>
      </p:sp>
      <p:cxnSp>
        <p:nvCxnSpPr>
          <p:cNvPr id="1581" name="Connecteur droit 1580"/>
          <p:cNvCxnSpPr/>
          <p:nvPr/>
        </p:nvCxnSpPr>
        <p:spPr>
          <a:xfrm flipV="1">
            <a:off x="5819338" y="5281287"/>
            <a:ext cx="480000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4" name="Groupe 859"/>
          <p:cNvGrpSpPr/>
          <p:nvPr/>
        </p:nvGrpSpPr>
        <p:grpSpPr>
          <a:xfrm rot="5400000" flipH="1">
            <a:off x="6054279" y="5246757"/>
            <a:ext cx="24492" cy="68036"/>
            <a:chOff x="4876365" y="9686948"/>
            <a:chExt cx="62784" cy="142876"/>
          </a:xfrm>
          <a:solidFill>
            <a:schemeClr val="bg1"/>
          </a:solidFill>
        </p:grpSpPr>
        <p:sp>
          <p:nvSpPr>
            <p:cNvPr id="1583" name="Triangle isocèle 1582"/>
            <p:cNvSpPr>
              <a:spLocks noChangeAspect="1"/>
            </p:cNvSpPr>
            <p:nvPr/>
          </p:nvSpPr>
          <p:spPr>
            <a:xfrm rot="10800000" flipH="1">
              <a:off x="4876365" y="9686948"/>
              <a:ext cx="62784" cy="71438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  <p:sp>
          <p:nvSpPr>
            <p:cNvPr id="1584" name="Triangle isocèle 1583"/>
            <p:cNvSpPr>
              <a:spLocks noChangeAspect="1"/>
            </p:cNvSpPr>
            <p:nvPr/>
          </p:nvSpPr>
          <p:spPr>
            <a:xfrm rot="10800000" flipH="1" flipV="1">
              <a:off x="4876365" y="9758386"/>
              <a:ext cx="62784" cy="71438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" dirty="0"/>
            </a:p>
          </p:txBody>
        </p:sp>
      </p:grpSp>
      <p:cxnSp>
        <p:nvCxnSpPr>
          <p:cNvPr id="1585" name="Connecteur droit 1584"/>
          <p:cNvCxnSpPr/>
          <p:nvPr/>
        </p:nvCxnSpPr>
        <p:spPr>
          <a:xfrm flipV="1">
            <a:off x="5170712" y="5281291"/>
            <a:ext cx="17143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9" name="Connecteur droit 1588"/>
          <p:cNvCxnSpPr/>
          <p:nvPr/>
        </p:nvCxnSpPr>
        <p:spPr>
          <a:xfrm flipV="1">
            <a:off x="5216072" y="5281283"/>
            <a:ext cx="102857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0" name="Connecteur droit 1589"/>
          <p:cNvCxnSpPr/>
          <p:nvPr/>
        </p:nvCxnSpPr>
        <p:spPr>
          <a:xfrm flipV="1">
            <a:off x="5365752" y="5281283"/>
            <a:ext cx="85714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1" name="Connecteur droit 1590"/>
          <p:cNvCxnSpPr/>
          <p:nvPr/>
        </p:nvCxnSpPr>
        <p:spPr>
          <a:xfrm flipV="1">
            <a:off x="5492753" y="5281283"/>
            <a:ext cx="102857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2" name="Connecteur droit 1591"/>
          <p:cNvCxnSpPr/>
          <p:nvPr/>
        </p:nvCxnSpPr>
        <p:spPr>
          <a:xfrm flipV="1">
            <a:off x="5624288" y="5281283"/>
            <a:ext cx="137143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3" name="Ellipse 1592"/>
          <p:cNvSpPr>
            <a:spLocks noChangeAspect="1"/>
          </p:cNvSpPr>
          <p:nvPr/>
        </p:nvSpPr>
        <p:spPr>
          <a:xfrm>
            <a:off x="5080005" y="5504941"/>
            <a:ext cx="51429" cy="28929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/>
          </a:p>
        </p:txBody>
      </p:sp>
      <p:cxnSp>
        <p:nvCxnSpPr>
          <p:cNvPr id="1594" name="Connecteur droit 1593"/>
          <p:cNvCxnSpPr/>
          <p:nvPr/>
        </p:nvCxnSpPr>
        <p:spPr>
          <a:xfrm flipV="1">
            <a:off x="5129903" y="5521112"/>
            <a:ext cx="41143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1" name="Connecteur droit 1600"/>
          <p:cNvCxnSpPr/>
          <p:nvPr/>
        </p:nvCxnSpPr>
        <p:spPr>
          <a:xfrm rot="16200000" flipV="1">
            <a:off x="5054718" y="5404108"/>
            <a:ext cx="241071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3" name="Ellipse 1602"/>
          <p:cNvSpPr>
            <a:spLocks noChangeAspect="1"/>
          </p:cNvSpPr>
          <p:nvPr/>
        </p:nvSpPr>
        <p:spPr>
          <a:xfrm>
            <a:off x="5011962" y="4719132"/>
            <a:ext cx="51429" cy="28929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fr-FR" sz="400" dirty="0"/>
          </a:p>
        </p:txBody>
      </p:sp>
      <p:sp>
        <p:nvSpPr>
          <p:cNvPr id="1604" name="TextBox 23"/>
          <p:cNvSpPr txBox="1">
            <a:spLocks noChangeArrowheads="1"/>
          </p:cNvSpPr>
          <p:nvPr/>
        </p:nvSpPr>
        <p:spPr bwMode="auto">
          <a:xfrm>
            <a:off x="5715002" y="6183861"/>
            <a:ext cx="994840" cy="17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>
              <a:defRPr/>
            </a:pPr>
            <a:r>
              <a:rPr lang="it-IT" sz="700" b="1" u="sng" cap="small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SPL Cryomodule</a:t>
            </a:r>
            <a:endParaRPr lang="it-IT" sz="700" b="1" u="sng" cap="small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05" name="TextBox 24"/>
          <p:cNvSpPr txBox="1">
            <a:spLocks noChangeArrowheads="1"/>
          </p:cNvSpPr>
          <p:nvPr/>
        </p:nvSpPr>
        <p:spPr bwMode="auto">
          <a:xfrm rot="5400000">
            <a:off x="5632785" y="5462148"/>
            <a:ext cx="420974" cy="21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856" tIns="12856" rIns="12856" bIns="12856">
            <a:spAutoFit/>
          </a:bodyPr>
          <a:lstStyle/>
          <a:p>
            <a:r>
              <a:rPr lang="it-IT" sz="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cs typeface="Calibri" pitchFamily="34" charset="0"/>
              </a:rPr>
              <a:t>Couplers Cooling </a:t>
            </a:r>
            <a:endParaRPr lang="it-IT" sz="6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1606" name="TextBox 23"/>
          <p:cNvSpPr txBox="1">
            <a:spLocks noChangeArrowheads="1"/>
          </p:cNvSpPr>
          <p:nvPr/>
        </p:nvSpPr>
        <p:spPr bwMode="auto">
          <a:xfrm>
            <a:off x="3211276" y="471976"/>
            <a:ext cx="2960924" cy="342943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>
              <a:defRPr/>
            </a:pPr>
            <a:r>
              <a:rPr lang="it-IT" b="1" cap="small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SM18 SPL CRYOGENIC PID</a:t>
            </a:r>
            <a:endParaRPr lang="it-IT" b="1" cap="small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07" name="TextBox 23"/>
          <p:cNvSpPr txBox="1">
            <a:spLocks noChangeArrowheads="1"/>
          </p:cNvSpPr>
          <p:nvPr/>
        </p:nvSpPr>
        <p:spPr bwMode="auto">
          <a:xfrm>
            <a:off x="7293448" y="6452358"/>
            <a:ext cx="1428760" cy="235221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>
              <a:defRPr/>
            </a:pPr>
            <a:r>
              <a:rPr lang="it-IT" sz="1100" b="1" cap="small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11/04/2012</a:t>
            </a:r>
            <a:endParaRPr lang="it-IT" sz="1100" b="1" cap="small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17" name="Groupe 1617"/>
          <p:cNvGrpSpPr/>
          <p:nvPr/>
        </p:nvGrpSpPr>
        <p:grpSpPr>
          <a:xfrm>
            <a:off x="4027711" y="5327192"/>
            <a:ext cx="195036" cy="113217"/>
            <a:chOff x="4229096" y="9944129"/>
            <a:chExt cx="204788" cy="211339"/>
          </a:xfrm>
        </p:grpSpPr>
        <p:grpSp>
          <p:nvGrpSpPr>
            <p:cNvPr id="1418" name="Groupe 974"/>
            <p:cNvGrpSpPr/>
            <p:nvPr/>
          </p:nvGrpSpPr>
          <p:grpSpPr>
            <a:xfrm>
              <a:off x="4286245" y="9944129"/>
              <a:ext cx="147639" cy="211339"/>
              <a:chOff x="2262173" y="9615510"/>
              <a:chExt cx="147639" cy="211339"/>
            </a:xfrm>
          </p:grpSpPr>
          <p:grpSp>
            <p:nvGrpSpPr>
              <p:cNvPr id="1425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614" name="Rectangle 1613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615" name="Ellipse 1614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616" name="Connecteur droit 1615"/>
                <p:cNvCxnSpPr>
                  <a:stCxn id="1615" idx="2"/>
                  <a:endCxn id="1615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13" name="ZoneTexte 1612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Ti</a:t>
                </a:r>
                <a:endParaRPr lang="fr-FR" sz="400" dirty="0"/>
              </a:p>
            </p:txBody>
          </p:sp>
        </p:grpSp>
        <p:cxnSp>
          <p:nvCxnSpPr>
            <p:cNvPr id="1611" name="Connecteur droit 1610"/>
            <p:cNvCxnSpPr/>
            <p:nvPr/>
          </p:nvCxnSpPr>
          <p:spPr>
            <a:xfrm>
              <a:off x="4229096" y="9994927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8" name="Groupe 974"/>
          <p:cNvGrpSpPr/>
          <p:nvPr/>
        </p:nvGrpSpPr>
        <p:grpSpPr>
          <a:xfrm>
            <a:off x="5034645" y="5342499"/>
            <a:ext cx="140609" cy="113217"/>
            <a:chOff x="2262173" y="9615510"/>
            <a:chExt cx="147639" cy="211339"/>
          </a:xfrm>
        </p:grpSpPr>
        <p:grpSp>
          <p:nvGrpSpPr>
            <p:cNvPr id="1429" name="Groupe 973"/>
            <p:cNvGrpSpPr>
              <a:grpSpLocks noChangeAspect="1"/>
            </p:cNvGrpSpPr>
            <p:nvPr/>
          </p:nvGrpSpPr>
          <p:grpSpPr>
            <a:xfrm>
              <a:off x="2282078" y="9615510"/>
              <a:ext cx="108849" cy="108000"/>
              <a:chOff x="2282077" y="9615510"/>
              <a:chExt cx="156992" cy="155767"/>
            </a:xfrm>
          </p:grpSpPr>
          <p:sp>
            <p:nvSpPr>
              <p:cNvPr id="1622" name="Rectangle 1621"/>
              <p:cNvSpPr/>
              <p:nvPr/>
            </p:nvSpPr>
            <p:spPr>
              <a:xfrm>
                <a:off x="2282077" y="9615510"/>
                <a:ext cx="155767" cy="1557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sp>
            <p:nvSpPr>
              <p:cNvPr id="1623" name="Ellipse 1622"/>
              <p:cNvSpPr>
                <a:spLocks noChangeAspect="1"/>
              </p:cNvSpPr>
              <p:nvPr/>
            </p:nvSpPr>
            <p:spPr>
              <a:xfrm>
                <a:off x="2282077" y="9615510"/>
                <a:ext cx="156992" cy="15576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" dirty="0"/>
              </a:p>
            </p:txBody>
          </p:sp>
          <p:cxnSp>
            <p:nvCxnSpPr>
              <p:cNvPr id="1624" name="Connecteur droit 1623"/>
              <p:cNvCxnSpPr>
                <a:stCxn id="1623" idx="2"/>
                <a:endCxn id="1623" idx="6"/>
              </p:cNvCxnSpPr>
              <p:nvPr/>
            </p:nvCxnSpPr>
            <p:spPr>
              <a:xfrm rot="10800000" flipH="1">
                <a:off x="2282077" y="9693394"/>
                <a:ext cx="156992" cy="1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1" name="ZoneTexte 1620"/>
            <p:cNvSpPr txBox="1"/>
            <p:nvPr/>
          </p:nvSpPr>
          <p:spPr>
            <a:xfrm>
              <a:off x="2262173" y="9644089"/>
              <a:ext cx="147639" cy="182760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fr-FR" sz="400" dirty="0" smtClean="0"/>
                <a:t>Pi</a:t>
              </a:r>
              <a:endParaRPr lang="fr-FR" sz="400" dirty="0"/>
            </a:p>
          </p:txBody>
        </p:sp>
      </p:grpSp>
      <p:grpSp>
        <p:nvGrpSpPr>
          <p:cNvPr id="1436" name="Groupe 1626"/>
          <p:cNvGrpSpPr/>
          <p:nvPr/>
        </p:nvGrpSpPr>
        <p:grpSpPr>
          <a:xfrm rot="5400000">
            <a:off x="6816593" y="5500895"/>
            <a:ext cx="70309" cy="69107"/>
            <a:chOff x="3509953" y="9667334"/>
            <a:chExt cx="131244" cy="72562"/>
          </a:xfrm>
        </p:grpSpPr>
        <p:cxnSp>
          <p:nvCxnSpPr>
            <p:cNvPr id="1628" name="Connecteur droit 1627"/>
            <p:cNvCxnSpPr/>
            <p:nvPr/>
          </p:nvCxnSpPr>
          <p:spPr>
            <a:xfrm>
              <a:off x="3521014" y="9701237"/>
              <a:ext cx="108000" cy="1588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9" name="Parenthèse ouvrante 1628"/>
            <p:cNvSpPr/>
            <p:nvPr/>
          </p:nvSpPr>
          <p:spPr>
            <a:xfrm>
              <a:off x="3509953" y="9667334"/>
              <a:ext cx="36000" cy="72000"/>
            </a:xfrm>
            <a:prstGeom prst="leftBracke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0" name="Parenthèse ouvrante 1629"/>
            <p:cNvSpPr/>
            <p:nvPr/>
          </p:nvSpPr>
          <p:spPr>
            <a:xfrm flipH="1">
              <a:off x="3605197" y="9667896"/>
              <a:ext cx="36000" cy="72000"/>
            </a:xfrm>
            <a:prstGeom prst="leftBracke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631" name="Connecteur droit 1630"/>
          <p:cNvCxnSpPr/>
          <p:nvPr/>
        </p:nvCxnSpPr>
        <p:spPr>
          <a:xfrm>
            <a:off x="6613086" y="5533870"/>
            <a:ext cx="238394" cy="30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6" name="Connecteur droit 1645"/>
          <p:cNvCxnSpPr/>
          <p:nvPr/>
        </p:nvCxnSpPr>
        <p:spPr>
          <a:xfrm>
            <a:off x="6681122" y="5648681"/>
            <a:ext cx="171429" cy="30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7" name="Connecteur droit 1646"/>
          <p:cNvCxnSpPr/>
          <p:nvPr/>
        </p:nvCxnSpPr>
        <p:spPr>
          <a:xfrm rot="5400000" flipH="1" flipV="1">
            <a:off x="6623984" y="5591008"/>
            <a:ext cx="114811" cy="53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9" name="Groupe 1633"/>
          <p:cNvGrpSpPr/>
          <p:nvPr/>
        </p:nvGrpSpPr>
        <p:grpSpPr>
          <a:xfrm rot="5400000">
            <a:off x="6832780" y="5600631"/>
            <a:ext cx="45924" cy="68036"/>
            <a:chOff x="2928926" y="9696472"/>
            <a:chExt cx="85724" cy="71438"/>
          </a:xfrm>
        </p:grpSpPr>
        <p:grpSp>
          <p:nvGrpSpPr>
            <p:cNvPr id="1440" name="Groupe 859"/>
            <p:cNvGrpSpPr/>
            <p:nvPr/>
          </p:nvGrpSpPr>
          <p:grpSpPr>
            <a:xfrm flipH="1">
              <a:off x="2968931" y="9696472"/>
              <a:ext cx="45719" cy="71438"/>
              <a:chOff x="4876365" y="9686948"/>
              <a:chExt cx="62784" cy="142876"/>
            </a:xfrm>
            <a:solidFill>
              <a:schemeClr val="bg1"/>
            </a:solidFill>
          </p:grpSpPr>
          <p:sp>
            <p:nvSpPr>
              <p:cNvPr id="1644" name="Triangle isocèle 1643"/>
              <p:cNvSpPr>
                <a:spLocks noChangeAspect="1"/>
              </p:cNvSpPr>
              <p:nvPr/>
            </p:nvSpPr>
            <p:spPr>
              <a:xfrm rot="10800000" flipH="1">
                <a:off x="4876365" y="9686948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  <p:sp>
            <p:nvSpPr>
              <p:cNvPr id="1645" name="Triangle isocèle 1644"/>
              <p:cNvSpPr>
                <a:spLocks noChangeAspect="1"/>
              </p:cNvSpPr>
              <p:nvPr/>
            </p:nvSpPr>
            <p:spPr>
              <a:xfrm rot="10800000" flipH="1" flipV="1">
                <a:off x="4876365" y="9758386"/>
                <a:ext cx="62784" cy="71438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0" dirty="0"/>
              </a:p>
            </p:txBody>
          </p:sp>
        </p:grpSp>
        <p:cxnSp>
          <p:nvCxnSpPr>
            <p:cNvPr id="1636" name="Connecteur droit 1635"/>
            <p:cNvCxnSpPr>
              <a:endCxn id="1644" idx="0"/>
            </p:cNvCxnSpPr>
            <p:nvPr/>
          </p:nvCxnSpPr>
          <p:spPr>
            <a:xfrm>
              <a:off x="2929946" y="9732188"/>
              <a:ext cx="61844" cy="3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7" name="Groupe 1169"/>
            <p:cNvGrpSpPr/>
            <p:nvPr/>
          </p:nvGrpSpPr>
          <p:grpSpPr>
            <a:xfrm>
              <a:off x="2928837" y="9713139"/>
              <a:ext cx="35998" cy="36000"/>
              <a:chOff x="3371841" y="9758386"/>
              <a:chExt cx="44718" cy="71438"/>
            </a:xfrm>
          </p:grpSpPr>
          <p:grpSp>
            <p:nvGrpSpPr>
              <p:cNvPr id="1450" name="Groupe 940"/>
              <p:cNvGrpSpPr/>
              <p:nvPr/>
            </p:nvGrpSpPr>
            <p:grpSpPr>
              <a:xfrm flipV="1">
                <a:off x="3371841" y="9758386"/>
                <a:ext cx="35720" cy="71438"/>
                <a:chOff x="2014518" y="10687080"/>
                <a:chExt cx="1428760" cy="360000"/>
              </a:xfrm>
            </p:grpSpPr>
            <p:cxnSp>
              <p:nvCxnSpPr>
                <p:cNvPr id="1640" name="Connecteur droit 1639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1" name="Connecteur droit 1640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2" name="Connecteur droit 1641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3" name="Connecteur droit 1642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39" name="Connecteur droit 1638"/>
              <p:cNvCxnSpPr>
                <a:cxnSpLocks noChangeAspect="1"/>
              </p:cNvCxnSpPr>
              <p:nvPr/>
            </p:nvCxnSpPr>
            <p:spPr>
              <a:xfrm>
                <a:off x="3407559" y="9758386"/>
                <a:ext cx="9000" cy="714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51" name="Groupe 819"/>
          <p:cNvGrpSpPr/>
          <p:nvPr/>
        </p:nvGrpSpPr>
        <p:grpSpPr>
          <a:xfrm>
            <a:off x="3088812" y="5860445"/>
            <a:ext cx="68036" cy="73740"/>
            <a:chOff x="5343529" y="10614055"/>
            <a:chExt cx="71438" cy="137648"/>
          </a:xfrm>
        </p:grpSpPr>
        <p:sp>
          <p:nvSpPr>
            <p:cNvPr id="821" name="Organigramme : Données stockées 820"/>
            <p:cNvSpPr/>
            <p:nvPr/>
          </p:nvSpPr>
          <p:spPr>
            <a:xfrm rot="16200000">
              <a:off x="5344579" y="10632055"/>
              <a:ext cx="72000" cy="36000"/>
            </a:xfrm>
            <a:prstGeom prst="flowChartOnlineStorag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5343529" y="10679703"/>
              <a:ext cx="71438" cy="72000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58" name="Groupe 1408"/>
            <p:cNvGrpSpPr/>
            <p:nvPr/>
          </p:nvGrpSpPr>
          <p:grpSpPr>
            <a:xfrm>
              <a:off x="5351485" y="10697168"/>
              <a:ext cx="53998" cy="36000"/>
              <a:chOff x="6800867" y="9901262"/>
              <a:chExt cx="67497" cy="36000"/>
            </a:xfrm>
          </p:grpSpPr>
          <p:grpSp>
            <p:nvGrpSpPr>
              <p:cNvPr id="1459" name="Groupe 940"/>
              <p:cNvGrpSpPr/>
              <p:nvPr/>
            </p:nvGrpSpPr>
            <p:grpSpPr>
              <a:xfrm flipV="1">
                <a:off x="6800867" y="9901262"/>
                <a:ext cx="45002" cy="36000"/>
                <a:chOff x="2014518" y="10687080"/>
                <a:chExt cx="1428760" cy="360000"/>
              </a:xfrm>
            </p:grpSpPr>
            <p:cxnSp>
              <p:nvCxnSpPr>
                <p:cNvPr id="827" name="Connecteur droit 826"/>
                <p:cNvCxnSpPr>
                  <a:cxnSpLocks noChangeAspect="1"/>
                </p:cNvCxnSpPr>
                <p:nvPr/>
              </p:nvCxnSpPr>
              <p:spPr>
                <a:xfrm flipV="1">
                  <a:off x="201451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Connecteur droit 827"/>
                <p:cNvCxnSpPr>
                  <a:cxnSpLocks noChangeAspect="1"/>
                </p:cNvCxnSpPr>
                <p:nvPr/>
              </p:nvCxnSpPr>
              <p:spPr>
                <a:xfrm flipH="1" flipV="1">
                  <a:off x="236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Connecteur droit 828"/>
                <p:cNvCxnSpPr>
                  <a:cxnSpLocks noChangeAspect="1"/>
                </p:cNvCxnSpPr>
                <p:nvPr/>
              </p:nvCxnSpPr>
              <p:spPr>
                <a:xfrm flipV="1">
                  <a:off x="272889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Connecteur droit 829"/>
                <p:cNvCxnSpPr>
                  <a:cxnSpLocks noChangeAspect="1"/>
                </p:cNvCxnSpPr>
                <p:nvPr/>
              </p:nvCxnSpPr>
              <p:spPr>
                <a:xfrm flipH="1" flipV="1">
                  <a:off x="3083278" y="10687080"/>
                  <a:ext cx="360000" cy="36000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25" name="Connecteur droit 824"/>
              <p:cNvCxnSpPr>
                <a:cxnSpLocks noChangeAspect="1"/>
              </p:cNvCxnSpPr>
              <p:nvPr/>
            </p:nvCxnSpPr>
            <p:spPr>
              <a:xfrm>
                <a:off x="6845864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6" name="Connecteur droit 825"/>
              <p:cNvCxnSpPr>
                <a:cxnSpLocks noChangeAspect="1"/>
              </p:cNvCxnSpPr>
              <p:nvPr/>
            </p:nvCxnSpPr>
            <p:spPr>
              <a:xfrm flipH="1">
                <a:off x="6857025" y="9901262"/>
                <a:ext cx="11339" cy="3600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1" name="Groupe 831"/>
          <p:cNvGrpSpPr/>
          <p:nvPr/>
        </p:nvGrpSpPr>
        <p:grpSpPr>
          <a:xfrm>
            <a:off x="3102421" y="5850231"/>
            <a:ext cx="140609" cy="304569"/>
            <a:chOff x="3257542" y="10920446"/>
            <a:chExt cx="147639" cy="568529"/>
          </a:xfrm>
        </p:grpSpPr>
        <p:grpSp>
          <p:nvGrpSpPr>
            <p:cNvPr id="1466" name="Groupe 974"/>
            <p:cNvGrpSpPr/>
            <p:nvPr/>
          </p:nvGrpSpPr>
          <p:grpSpPr>
            <a:xfrm>
              <a:off x="3257542" y="11277636"/>
              <a:ext cx="147639" cy="211339"/>
              <a:chOff x="2262173" y="9615510"/>
              <a:chExt cx="147639" cy="211339"/>
            </a:xfrm>
          </p:grpSpPr>
          <p:grpSp>
            <p:nvGrpSpPr>
              <p:cNvPr id="1467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1463" name="Rectangle 1462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1464" name="Ellipse 1463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1465" name="Connecteur droit 1464"/>
                <p:cNvCxnSpPr>
                  <a:stCxn id="1464" idx="2"/>
                  <a:endCxn id="1464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2" name="ZoneTexte 1461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1460" name="Connecteur droit 1459"/>
            <p:cNvCxnSpPr/>
            <p:nvPr/>
          </p:nvCxnSpPr>
          <p:spPr>
            <a:xfrm rot="5400000">
              <a:off x="3156125" y="11099652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Connecteur droit 830"/>
            <p:cNvCxnSpPr/>
            <p:nvPr/>
          </p:nvCxnSpPr>
          <p:spPr>
            <a:xfrm>
              <a:off x="3300399" y="10925209"/>
              <a:ext cx="3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8" name="Groupe 832"/>
          <p:cNvGrpSpPr/>
          <p:nvPr/>
        </p:nvGrpSpPr>
        <p:grpSpPr>
          <a:xfrm>
            <a:off x="3583204" y="5850231"/>
            <a:ext cx="140609" cy="304569"/>
            <a:chOff x="3257542" y="10920446"/>
            <a:chExt cx="147639" cy="568529"/>
          </a:xfrm>
        </p:grpSpPr>
        <p:grpSp>
          <p:nvGrpSpPr>
            <p:cNvPr id="1469" name="Groupe 974"/>
            <p:cNvGrpSpPr/>
            <p:nvPr/>
          </p:nvGrpSpPr>
          <p:grpSpPr>
            <a:xfrm>
              <a:off x="3257542" y="11277636"/>
              <a:ext cx="147639" cy="211339"/>
              <a:chOff x="2262173" y="9615510"/>
              <a:chExt cx="147639" cy="211339"/>
            </a:xfrm>
          </p:grpSpPr>
          <p:grpSp>
            <p:nvGrpSpPr>
              <p:cNvPr id="1470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839" name="Rectangle 838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840" name="Ellipse 839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841" name="Connecteur droit 840"/>
                <p:cNvCxnSpPr>
                  <a:stCxn id="840" idx="2"/>
                  <a:endCxn id="840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8" name="ZoneTexte 837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835" name="Connecteur droit 834"/>
            <p:cNvCxnSpPr/>
            <p:nvPr/>
          </p:nvCxnSpPr>
          <p:spPr>
            <a:xfrm rot="5400000">
              <a:off x="3156125" y="11099652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6" name="Connecteur droit 835"/>
            <p:cNvCxnSpPr/>
            <p:nvPr/>
          </p:nvCxnSpPr>
          <p:spPr>
            <a:xfrm>
              <a:off x="3300399" y="10925209"/>
              <a:ext cx="3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1" name="Groupe 841"/>
          <p:cNvGrpSpPr/>
          <p:nvPr/>
        </p:nvGrpSpPr>
        <p:grpSpPr>
          <a:xfrm>
            <a:off x="4054928" y="5850231"/>
            <a:ext cx="140609" cy="304569"/>
            <a:chOff x="3257542" y="10920446"/>
            <a:chExt cx="147639" cy="568529"/>
          </a:xfrm>
        </p:grpSpPr>
        <p:grpSp>
          <p:nvGrpSpPr>
            <p:cNvPr id="1472" name="Groupe 974"/>
            <p:cNvGrpSpPr/>
            <p:nvPr/>
          </p:nvGrpSpPr>
          <p:grpSpPr>
            <a:xfrm>
              <a:off x="3257542" y="11277636"/>
              <a:ext cx="147639" cy="211339"/>
              <a:chOff x="2262173" y="9615510"/>
              <a:chExt cx="147639" cy="211339"/>
            </a:xfrm>
          </p:grpSpPr>
          <p:grpSp>
            <p:nvGrpSpPr>
              <p:cNvPr id="1473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848" name="Rectangle 847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849" name="Ellipse 848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850" name="Connecteur droit 849"/>
                <p:cNvCxnSpPr>
                  <a:stCxn id="849" idx="2"/>
                  <a:endCxn id="849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7" name="ZoneTexte 846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844" name="Connecteur droit 843"/>
            <p:cNvCxnSpPr/>
            <p:nvPr/>
          </p:nvCxnSpPr>
          <p:spPr>
            <a:xfrm rot="5400000">
              <a:off x="3156125" y="11099652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5" name="Connecteur droit 844"/>
            <p:cNvCxnSpPr/>
            <p:nvPr/>
          </p:nvCxnSpPr>
          <p:spPr>
            <a:xfrm>
              <a:off x="3300399" y="10925209"/>
              <a:ext cx="3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" name="Groupe 850"/>
          <p:cNvGrpSpPr/>
          <p:nvPr/>
        </p:nvGrpSpPr>
        <p:grpSpPr>
          <a:xfrm>
            <a:off x="4526645" y="5855334"/>
            <a:ext cx="140609" cy="304569"/>
            <a:chOff x="3257542" y="10920446"/>
            <a:chExt cx="147639" cy="568529"/>
          </a:xfrm>
        </p:grpSpPr>
        <p:grpSp>
          <p:nvGrpSpPr>
            <p:cNvPr id="1475" name="Groupe 974"/>
            <p:cNvGrpSpPr/>
            <p:nvPr/>
          </p:nvGrpSpPr>
          <p:grpSpPr>
            <a:xfrm>
              <a:off x="3257542" y="11277636"/>
              <a:ext cx="147639" cy="211339"/>
              <a:chOff x="2262173" y="9615510"/>
              <a:chExt cx="147639" cy="211339"/>
            </a:xfrm>
          </p:grpSpPr>
          <p:grpSp>
            <p:nvGrpSpPr>
              <p:cNvPr id="1476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857" name="Rectangle 856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862" name="Ellipse 861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864" name="Connecteur droit 863"/>
                <p:cNvCxnSpPr>
                  <a:stCxn id="862" idx="2"/>
                  <a:endCxn id="862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6" name="ZoneTexte 855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853" name="Connecteur droit 852"/>
            <p:cNvCxnSpPr/>
            <p:nvPr/>
          </p:nvCxnSpPr>
          <p:spPr>
            <a:xfrm rot="5400000">
              <a:off x="3156125" y="11099652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4" name="Connecteur droit 853"/>
            <p:cNvCxnSpPr/>
            <p:nvPr/>
          </p:nvCxnSpPr>
          <p:spPr>
            <a:xfrm>
              <a:off x="3300399" y="10925209"/>
              <a:ext cx="3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7" name="Groupe 913"/>
          <p:cNvGrpSpPr/>
          <p:nvPr/>
        </p:nvGrpSpPr>
        <p:grpSpPr>
          <a:xfrm>
            <a:off x="5111754" y="5845124"/>
            <a:ext cx="140609" cy="304569"/>
            <a:chOff x="3257542" y="10920446"/>
            <a:chExt cx="147639" cy="568529"/>
          </a:xfrm>
        </p:grpSpPr>
        <p:grpSp>
          <p:nvGrpSpPr>
            <p:cNvPr id="1478" name="Groupe 974"/>
            <p:cNvGrpSpPr/>
            <p:nvPr/>
          </p:nvGrpSpPr>
          <p:grpSpPr>
            <a:xfrm>
              <a:off x="3257542" y="11277636"/>
              <a:ext cx="147639" cy="211339"/>
              <a:chOff x="2262173" y="9615510"/>
              <a:chExt cx="147639" cy="211339"/>
            </a:xfrm>
          </p:grpSpPr>
          <p:grpSp>
            <p:nvGrpSpPr>
              <p:cNvPr id="1479" name="Groupe 973"/>
              <p:cNvGrpSpPr>
                <a:grpSpLocks noChangeAspect="1"/>
              </p:cNvGrpSpPr>
              <p:nvPr/>
            </p:nvGrpSpPr>
            <p:grpSpPr>
              <a:xfrm>
                <a:off x="2282078" y="9615510"/>
                <a:ext cx="108849" cy="108000"/>
                <a:chOff x="2282077" y="9615510"/>
                <a:chExt cx="156992" cy="155767"/>
              </a:xfrm>
            </p:grpSpPr>
            <p:sp>
              <p:nvSpPr>
                <p:cNvPr id="920" name="Rectangle 919"/>
                <p:cNvSpPr/>
                <p:nvPr/>
              </p:nvSpPr>
              <p:spPr>
                <a:xfrm>
                  <a:off x="2282077" y="9615510"/>
                  <a:ext cx="155767" cy="1557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sp>
              <p:nvSpPr>
                <p:cNvPr id="921" name="Ellipse 920"/>
                <p:cNvSpPr>
                  <a:spLocks noChangeAspect="1"/>
                </p:cNvSpPr>
                <p:nvPr/>
              </p:nvSpPr>
              <p:spPr>
                <a:xfrm>
                  <a:off x="2282077" y="9615510"/>
                  <a:ext cx="156992" cy="15576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 dirty="0"/>
                </a:p>
              </p:txBody>
            </p:sp>
            <p:cxnSp>
              <p:nvCxnSpPr>
                <p:cNvPr id="922" name="Connecteur droit 921"/>
                <p:cNvCxnSpPr>
                  <a:stCxn id="921" idx="2"/>
                  <a:endCxn id="921" idx="6"/>
                </p:cNvCxnSpPr>
                <p:nvPr/>
              </p:nvCxnSpPr>
              <p:spPr>
                <a:xfrm rot="10800000" flipH="1">
                  <a:off x="2282077" y="9693394"/>
                  <a:ext cx="156992" cy="1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9" name="ZoneTexte 918"/>
              <p:cNvSpPr txBox="1"/>
              <p:nvPr/>
            </p:nvSpPr>
            <p:spPr>
              <a:xfrm>
                <a:off x="2262173" y="9644089"/>
                <a:ext cx="147639" cy="182760"/>
              </a:xfrm>
              <a:prstGeom prst="rect">
                <a:avLst/>
              </a:prstGeom>
              <a:noFill/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fr-FR" sz="400" dirty="0" smtClean="0"/>
                  <a:t>TT</a:t>
                </a:r>
                <a:endParaRPr lang="fr-FR" sz="400" dirty="0"/>
              </a:p>
            </p:txBody>
          </p:sp>
        </p:grpSp>
        <p:cxnSp>
          <p:nvCxnSpPr>
            <p:cNvPr id="916" name="Connecteur droit 915"/>
            <p:cNvCxnSpPr/>
            <p:nvPr/>
          </p:nvCxnSpPr>
          <p:spPr>
            <a:xfrm rot="5400000">
              <a:off x="3156125" y="11099652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7" name="Connecteur droit 916"/>
            <p:cNvCxnSpPr/>
            <p:nvPr/>
          </p:nvCxnSpPr>
          <p:spPr>
            <a:xfrm>
              <a:off x="3300399" y="10925209"/>
              <a:ext cx="3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7" name="TextBox 836"/>
          <p:cNvSpPr txBox="1"/>
          <p:nvPr/>
        </p:nvSpPr>
        <p:spPr>
          <a:xfrm>
            <a:off x="152400" y="5715000"/>
            <a:ext cx="1529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(IPN-Orsay</a:t>
            </a:r>
          </a:p>
          <a:p>
            <a:r>
              <a:rPr lang="fr-FR" sz="1400" dirty="0" smtClean="0"/>
              <a:t>and TE-CRG CERN)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Supporting system Mock up I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838200"/>
            <a:ext cx="64770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Tube : same inertia as double walled tube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Real flanges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Force at end of beam (bending on flange)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tabLst/>
              <a:defRPr/>
            </a:pPr>
            <a:endParaRPr lang="en-GB" sz="2000" dirty="0" smtClean="0">
              <a:solidFill>
                <a:srgbClr val="0070C0"/>
              </a:solidFill>
              <a:latin typeface="Gill Sans MT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0070C0"/>
              </a:buClr>
              <a:buSzPct val="100000"/>
              <a:buFont typeface="Wingdings"/>
              <a:buChar char="à"/>
              <a:defRPr/>
            </a:pPr>
            <a:r>
              <a:rPr lang="en-GB" sz="2000" dirty="0" smtClean="0">
                <a:solidFill>
                  <a:srgbClr val="0070C0"/>
                </a:solidFill>
                <a:latin typeface="Gill Sans MT" pitchFamily="34" charset="0"/>
                <a:sym typeface="Wingdings" pitchFamily="2" charset="2"/>
              </a:rPr>
              <a:t>Aimed at validating CF top flange (with RF gasket) assembly: 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Gill Sans MT" pitchFamily="34" charset="0"/>
                <a:sym typeface="Wingdings" pitchFamily="2" charset="2"/>
              </a:rPr>
              <a:t>Mounting procedure (studs quality, torques, etc.)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Gill Sans MT" pitchFamily="34" charset="0"/>
                <a:sym typeface="Wingdings" pitchFamily="2" charset="2"/>
              </a:rPr>
              <a:t>Leak tightness under mechanical loading of CF top flange with RF gasket 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pic>
        <p:nvPicPr>
          <p:cNvPr id="6" name="Picture 2" descr="C:\Pictures (pctemsc07.cern.ch)\SPL\Flange_Test\IMG_1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581400"/>
            <a:ext cx="4256622" cy="228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Pictures (pctemsc07.cern.ch)\SPL\Flange_Test\IMG_1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082" y="3581400"/>
            <a:ext cx="3056326" cy="23678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6248400"/>
            <a:ext cx="295151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P.Azevedo’s</a:t>
            </a:r>
            <a:r>
              <a:rPr lang="fr-FR" dirty="0" smtClean="0"/>
              <a:t> 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12" name="Down Arrow 11"/>
          <p:cNvSpPr/>
          <p:nvPr/>
        </p:nvSpPr>
        <p:spPr>
          <a:xfrm>
            <a:off x="7162800" y="3886200"/>
            <a:ext cx="228600" cy="457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396240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F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14" name="Curved Left Arrow 13"/>
          <p:cNvSpPr/>
          <p:nvPr/>
        </p:nvSpPr>
        <p:spPr>
          <a:xfrm>
            <a:off x="4805082" y="3836894"/>
            <a:ext cx="350520" cy="682752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15" name="Picture 3" descr="\\cern.ch\dfs\Users\v\vparma\Documents\Private\future activities\SPL\Collaboration meetings\2nd SLHipp meeting\RF copper gask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762000"/>
            <a:ext cx="1803400" cy="13525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858000" y="1841126"/>
            <a:ext cx="1227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</a:rPr>
              <a:t>RF Cu </a:t>
            </a:r>
            <a:r>
              <a:rPr lang="fr-FR" sz="1600" dirty="0" err="1" smtClean="0">
                <a:solidFill>
                  <a:srgbClr val="FFFF00"/>
                </a:solidFill>
              </a:rPr>
              <a:t>gasket</a:t>
            </a:r>
            <a:endParaRPr lang="fr-FR" sz="1600" dirty="0">
              <a:solidFill>
                <a:srgbClr val="FFFF00"/>
              </a:solidFill>
            </a:endParaRPr>
          </a:p>
        </p:txBody>
      </p:sp>
      <p:grpSp>
        <p:nvGrpSpPr>
          <p:cNvPr id="17" name="Group 27"/>
          <p:cNvGrpSpPr/>
          <p:nvPr/>
        </p:nvGrpSpPr>
        <p:grpSpPr>
          <a:xfrm>
            <a:off x="6629400" y="2438400"/>
            <a:ext cx="2362200" cy="777267"/>
            <a:chOff x="6019800" y="3733800"/>
            <a:chExt cx="4062984" cy="1234467"/>
          </a:xfrm>
        </p:grpSpPr>
        <p:grpSp>
          <p:nvGrpSpPr>
            <p:cNvPr id="18" name="Group 20"/>
            <p:cNvGrpSpPr/>
            <p:nvPr/>
          </p:nvGrpSpPr>
          <p:grpSpPr>
            <a:xfrm>
              <a:off x="6019800" y="3733800"/>
              <a:ext cx="4062984" cy="1234467"/>
              <a:chOff x="6019800" y="3733800"/>
              <a:chExt cx="3724046" cy="1234467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9800" y="3733800"/>
                <a:ext cx="2724150" cy="1234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772400" y="3733800"/>
                <a:ext cx="1971446" cy="439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i="1" dirty="0" smtClean="0">
                    <a:solidFill>
                      <a:prstClr val="black"/>
                    </a:solidFill>
                  </a:rPr>
                  <a:t>Schematic view</a:t>
                </a:r>
                <a:endParaRPr lang="en-GB" sz="1200" i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7162800" y="3733800"/>
              <a:ext cx="6858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15962"/>
          </a:xfrm>
        </p:spPr>
        <p:txBody>
          <a:bodyPr/>
          <a:lstStyle/>
          <a:p>
            <a:r>
              <a:rPr lang="en-US" dirty="0" smtClean="0"/>
              <a:t>Supporting system Mock up II</a:t>
            </a:r>
            <a:endParaRPr lang="en-US" dirty="0"/>
          </a:p>
        </p:txBody>
      </p:sp>
      <p:pic>
        <p:nvPicPr>
          <p:cNvPr id="431106" name="Picture 113" descr="image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08729"/>
            <a:ext cx="598444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1107" name="Picture 132" descr="image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1042" y="4702291"/>
            <a:ext cx="3732029" cy="20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15000" y="838200"/>
            <a:ext cx="295151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P.Azevedo’s</a:t>
            </a:r>
            <a:r>
              <a:rPr lang="fr-FR" dirty="0" smtClean="0"/>
              <a:t> 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685800"/>
            <a:ext cx="83820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GB" sz="2000" dirty="0" smtClean="0">
                <a:latin typeface="Gill Sans MT" pitchFamily="34" charset="0"/>
              </a:rPr>
              <a:t>Mechanically representative mock up of 1 cavity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GB" sz="2000" noProof="0" dirty="0" smtClean="0">
                <a:latin typeface="Gill Sans MT" pitchFamily="34" charset="0"/>
              </a:rPr>
              <a:t>Real prototypes of double-walled tube and interface to vacuum vessel  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LN2 cooled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 </a:t>
            </a:r>
            <a:r>
              <a:rPr lang="en-GB" sz="2000" dirty="0" smtClean="0">
                <a:latin typeface="Gill Sans MT" pitchFamily="34" charset="0"/>
              </a:rPr>
              <a:t>cavity and double-walled tube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00000"/>
              <a:tabLst/>
              <a:defRPr/>
            </a:pPr>
            <a:endParaRPr lang="en-GB" sz="1600" dirty="0" smtClean="0">
              <a:solidFill>
                <a:srgbClr val="0070C0"/>
              </a:solidFill>
              <a:latin typeface="Gill Sans MT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0070C0"/>
              </a:buClr>
              <a:buSzPct val="100000"/>
              <a:buFont typeface="Wingdings"/>
              <a:buChar char="à"/>
              <a:defRPr/>
            </a:pPr>
            <a:r>
              <a:rPr lang="en-GB" sz="2000" dirty="0" smtClean="0">
                <a:solidFill>
                  <a:srgbClr val="0070C0"/>
                </a:solidFill>
                <a:latin typeface="Gill Sans MT" pitchFamily="34" charset="0"/>
                <a:sym typeface="Wingdings" pitchFamily="2" charset="2"/>
              </a:rPr>
              <a:t>Aimed at validating: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Gill Sans MT" pitchFamily="34" charset="0"/>
                <a:sym typeface="Wingdings" pitchFamily="2" charset="2"/>
              </a:rPr>
              <a:t>Cavity supporting system (double walled tube and inter-cavity supports) 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Gill Sans MT" pitchFamily="34" charset="0"/>
                <a:sym typeface="Wingdings" pitchFamily="2" charset="2"/>
              </a:rPr>
              <a:t>Assembly/realignment  of cavities via vessel interface 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70C0"/>
                </a:solidFill>
                <a:latin typeface="Gill Sans MT" pitchFamily="34" charset="0"/>
                <a:sym typeface="Wingdings" pitchFamily="2" charset="2"/>
              </a:rPr>
              <a:t>Thermal contraction movements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en-GB" sz="2000" noProof="0" dirty="0" smtClean="0">
                <a:solidFill>
                  <a:srgbClr val="0070C0"/>
                </a:solidFill>
                <a:latin typeface="Gill Sans MT" pitchFamily="34" charset="0"/>
                <a:sym typeface="Wingdings" pitchFamily="2" charset="2"/>
              </a:rPr>
              <a:t>Active controlled cooling of double-walled tube</a:t>
            </a:r>
          </a:p>
          <a:p>
            <a:pPr marL="800100" lvl="1" indent="-342900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  <a:sym typeface="Wingdings" pitchFamily="2" charset="2"/>
              </a:rPr>
              <a:t>Alignment</a:t>
            </a:r>
            <a:r>
              <a:rPr kumimoji="0" lang="en-GB" sz="2000" b="0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  <a:sym typeface="Wingdings" pitchFamily="2" charset="2"/>
              </a:rPr>
              <a:t> measuring devices (optical Wire Position Monitor)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pic>
        <p:nvPicPr>
          <p:cNvPr id="432130" name="Picture 2" descr="\\cern.ch\dfs\Users\v\vparma\Documents\Private\future activities\SPL\Collaboration meetings\2nd SLHipp meeting\double wall tu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" y="4673600"/>
            <a:ext cx="1581150" cy="2108200"/>
          </a:xfrm>
          <a:prstGeom prst="rect">
            <a:avLst/>
          </a:prstGeom>
          <a:noFill/>
        </p:spPr>
      </p:pic>
      <p:pic>
        <p:nvPicPr>
          <p:cNvPr id="432132" name="Picture 4" descr="\\cern.ch\dfs\Users\v\vparma\Documents\Private\future activities\SPL\Collaboration meetings\2nd SLHipp meeting\vessel interfa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3800" y="4724400"/>
            <a:ext cx="2717800" cy="203835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1905000" y="4038600"/>
            <a:ext cx="457200" cy="762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8400" y="4191000"/>
            <a:ext cx="762000" cy="1295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34000" y="4038600"/>
            <a:ext cx="533400" cy="990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5" y="152056"/>
            <a:ext cx="8680174" cy="838544"/>
          </a:xfrm>
        </p:spPr>
        <p:txBody>
          <a:bodyPr/>
          <a:lstStyle/>
          <a:p>
            <a:r>
              <a:rPr lang="fr-FR" sz="3600" dirty="0" smtClean="0"/>
              <a:t>Optical </a:t>
            </a:r>
            <a:r>
              <a:rPr lang="fr-FR" sz="3600" dirty="0" err="1" smtClean="0"/>
              <a:t>Wire</a:t>
            </a:r>
            <a:r>
              <a:rPr lang="fr-FR" sz="3600" dirty="0" smtClean="0"/>
              <a:t> Position Monitor (OWPM)</a:t>
            </a:r>
            <a:endParaRPr lang="fr-F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93425" cy="5234608"/>
          </a:xfrm>
        </p:spPr>
        <p:txBody>
          <a:bodyPr/>
          <a:lstStyle/>
          <a:p>
            <a:pPr lvl="0">
              <a:buNone/>
            </a:pPr>
            <a:r>
              <a:rPr lang="en-US" sz="1800" b="1" dirty="0" smtClean="0"/>
              <a:t>Cavity position monitoring specs: </a:t>
            </a:r>
          </a:p>
          <a:p>
            <a:pPr lvl="0"/>
            <a:r>
              <a:rPr lang="en-US" sz="1800" dirty="0" smtClean="0"/>
              <a:t>Static position or slow movements: absolute movements (</a:t>
            </a:r>
            <a:r>
              <a:rPr lang="en-US" sz="1800" dirty="0" err="1" smtClean="0"/>
              <a:t>x,y,z</a:t>
            </a:r>
            <a:r>
              <a:rPr lang="en-US" sz="1800" dirty="0" smtClean="0"/>
              <a:t>) of each of 4 cavities during steady state operation and cool-down/warm-ups (300-2 K)</a:t>
            </a:r>
          </a:p>
          <a:p>
            <a:pPr lvl="0"/>
            <a:r>
              <a:rPr lang="en-US" sz="1800" dirty="0" smtClean="0"/>
              <a:t>Vertical range: 0-2mm</a:t>
            </a:r>
          </a:p>
          <a:p>
            <a:pPr lvl="0"/>
            <a:r>
              <a:rPr lang="en-US" sz="1800" dirty="0" smtClean="0"/>
              <a:t>Precision: &lt;0.05mm</a:t>
            </a:r>
          </a:p>
          <a:p>
            <a:pPr lvl="0"/>
            <a:r>
              <a:rPr lang="en-US" sz="1800" dirty="0" smtClean="0"/>
              <a:t>Resolution : &lt;0.01mm</a:t>
            </a:r>
          </a:p>
          <a:p>
            <a:pPr lvl="0"/>
            <a:r>
              <a:rPr lang="en-US" sz="1800" dirty="0" smtClean="0"/>
              <a:t>Possibly vibration measures (0-1kHz) 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0"/>
            <a:ext cx="7569476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905000" y="4724400"/>
            <a:ext cx="5943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43200" y="4639235"/>
            <a:ext cx="45719" cy="228600"/>
          </a:xfrm>
          <a:prstGeom prst="rect">
            <a:avLst/>
          </a:prstGeom>
          <a:solidFill>
            <a:srgbClr val="1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6023" y="4630271"/>
            <a:ext cx="45719" cy="228600"/>
          </a:xfrm>
          <a:prstGeom prst="rect">
            <a:avLst/>
          </a:prstGeom>
          <a:solidFill>
            <a:srgbClr val="1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2058" y="4643718"/>
            <a:ext cx="45719" cy="228600"/>
          </a:xfrm>
          <a:prstGeom prst="rect">
            <a:avLst/>
          </a:prstGeom>
          <a:solidFill>
            <a:srgbClr val="1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4881" y="4634754"/>
            <a:ext cx="45719" cy="228600"/>
          </a:xfrm>
          <a:prstGeom prst="rect">
            <a:avLst/>
          </a:prstGeom>
          <a:solidFill>
            <a:srgbClr val="1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6094" y="4643718"/>
            <a:ext cx="45719" cy="228600"/>
          </a:xfrm>
          <a:prstGeom prst="rect">
            <a:avLst/>
          </a:prstGeom>
          <a:solidFill>
            <a:srgbClr val="1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8917" y="4634754"/>
            <a:ext cx="45719" cy="228600"/>
          </a:xfrm>
          <a:prstGeom prst="rect">
            <a:avLst/>
          </a:prstGeom>
          <a:solidFill>
            <a:srgbClr val="1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3917" y="4657165"/>
            <a:ext cx="45719" cy="228600"/>
          </a:xfrm>
          <a:prstGeom prst="rect">
            <a:avLst/>
          </a:prstGeom>
          <a:solidFill>
            <a:srgbClr val="1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76740" y="4648201"/>
            <a:ext cx="45719" cy="228600"/>
          </a:xfrm>
          <a:prstGeom prst="rect">
            <a:avLst/>
          </a:prstGeom>
          <a:solidFill>
            <a:srgbClr val="1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3962400"/>
            <a:ext cx="155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Stretched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wire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3962400"/>
            <a:ext cx="219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Opto</a:t>
            </a:r>
            <a:r>
              <a:rPr lang="fr-FR" dirty="0" smtClean="0">
                <a:solidFill>
                  <a:prstClr val="black"/>
                </a:solidFill>
              </a:rPr>
              <a:t>-coupler </a:t>
            </a:r>
            <a:r>
              <a:rPr lang="fr-FR" dirty="0" err="1" smtClean="0">
                <a:solidFill>
                  <a:prstClr val="black"/>
                </a:solidFill>
              </a:rPr>
              <a:t>sensors</a:t>
            </a:r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67000" y="4267200"/>
            <a:ext cx="533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2"/>
            <a:endCxn id="14" idx="0"/>
          </p:cNvCxnSpPr>
          <p:nvPr/>
        </p:nvCxnSpPr>
        <p:spPr>
          <a:xfrm rot="5400000">
            <a:off x="7025685" y="4405647"/>
            <a:ext cx="316469" cy="1686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2"/>
          </p:cNvCxnSpPr>
          <p:nvPr/>
        </p:nvCxnSpPr>
        <p:spPr>
          <a:xfrm rot="5400000">
            <a:off x="6638187" y="4018147"/>
            <a:ext cx="316467" cy="94363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65105" y="5105400"/>
            <a:ext cx="76200" cy="304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3490" y="5554785"/>
            <a:ext cx="193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Last cavity support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7133490" y="5478585"/>
            <a:ext cx="609600" cy="1524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6" y="0"/>
            <a:ext cx="8680174" cy="838544"/>
          </a:xfrm>
        </p:spPr>
        <p:txBody>
          <a:bodyPr/>
          <a:lstStyle/>
          <a:p>
            <a:r>
              <a:rPr lang="en-US" sz="2800" dirty="0" smtClean="0"/>
              <a:t>Photo-interrupter as displacement measurement devices:</a:t>
            </a:r>
            <a:br>
              <a:rPr lang="en-US" sz="2800" dirty="0" smtClean="0"/>
            </a:br>
            <a:r>
              <a:rPr lang="en-US" sz="2800" dirty="0" smtClean="0"/>
              <a:t>R&amp;D in progress</a:t>
            </a:r>
            <a:endParaRPr lang="en-US" sz="2800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29718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Content Placeholder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3581400"/>
            <a:ext cx="3962400" cy="272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6324601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Typical response and linearity curves (TJ0006 sensor, 1 mm wire)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6488668"/>
            <a:ext cx="205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(</a:t>
            </a:r>
            <a:r>
              <a:rPr lang="fr-FR" dirty="0" err="1" smtClean="0">
                <a:solidFill>
                  <a:prstClr val="black"/>
                </a:solidFill>
              </a:rPr>
              <a:t>courtesy</a:t>
            </a:r>
            <a:r>
              <a:rPr lang="fr-FR" dirty="0" smtClean="0">
                <a:solidFill>
                  <a:prstClr val="black"/>
                </a:solidFill>
              </a:rPr>
              <a:t>: J.C.Perez)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131074" name="Picture 2" descr="\\cern.ch\dfs\Users\v\vparma\Documents\Private\future activities\SPL\cryomodule design\Alignment\IMG_1964.JPG"/>
          <p:cNvPicPr>
            <a:picLocks noChangeAspect="1" noChangeArrowheads="1"/>
          </p:cNvPicPr>
          <p:nvPr/>
        </p:nvPicPr>
        <p:blipFill>
          <a:blip r:embed="rId4" cstate="print"/>
          <a:srcRect l="33547" t="10416" r="8090" b="21573"/>
          <a:stretch>
            <a:fillRect/>
          </a:stretch>
        </p:blipFill>
        <p:spPr bwMode="auto">
          <a:xfrm>
            <a:off x="4724400" y="3657600"/>
            <a:ext cx="2872259" cy="2510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724400" y="617220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Multiple interrupters examples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450562" name="Picture 2" descr="C:\Documents and Settings\vparma\Private\My photos\Nokia\Image05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990600"/>
            <a:ext cx="3048000" cy="2286000"/>
          </a:xfrm>
          <a:prstGeom prst="rect">
            <a:avLst/>
          </a:prstGeom>
          <a:noFill/>
        </p:spPr>
      </p:pic>
      <p:pic>
        <p:nvPicPr>
          <p:cNvPr id="450563" name="Picture 3" descr="C:\Documents and Settings\vparma\Private\My photos\Nokia\Image05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5670" y="990600"/>
            <a:ext cx="1714500" cy="2286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72200" y="32004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Operating tests in LN2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7095952">
            <a:off x="6440056" y="1257216"/>
            <a:ext cx="489822" cy="1561653"/>
          </a:xfrm>
          <a:prstGeom prst="bentArrow">
            <a:avLst/>
          </a:prstGeom>
          <a:solidFill>
            <a:srgbClr val="FFFF0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96200" cy="563562"/>
          </a:xfrm>
        </p:spPr>
        <p:txBody>
          <a:bodyPr/>
          <a:lstStyle/>
          <a:p>
            <a:r>
              <a:rPr lang="it-IT" sz="3600" dirty="0" smtClean="0"/>
              <a:t>Master Schedule</a:t>
            </a:r>
            <a:endParaRPr lang="fr-FR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990600" y="533400"/>
            <a:ext cx="6705600" cy="6093496"/>
            <a:chOff x="798562" y="762000"/>
            <a:chExt cx="4887487" cy="6855496"/>
          </a:xfrm>
        </p:grpSpPr>
        <p:pic>
          <p:nvPicPr>
            <p:cNvPr id="4526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1719" t="17049" r="9375" b="7552"/>
            <a:stretch>
              <a:fillRect/>
            </a:stretch>
          </p:blipFill>
          <p:spPr bwMode="auto">
            <a:xfrm>
              <a:off x="798562" y="4114800"/>
              <a:ext cx="4887487" cy="350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26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2500" t="13542" r="10156" b="13542"/>
            <a:stretch>
              <a:fillRect/>
            </a:stretch>
          </p:blipFill>
          <p:spPr bwMode="auto">
            <a:xfrm>
              <a:off x="851263" y="762000"/>
              <a:ext cx="4787537" cy="3385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-76200"/>
            <a:ext cx="8229600" cy="9144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Arial" pitchFamily="34" charset="0"/>
                <a:cs typeface="Arial" pitchFamily="34" charset="0"/>
              </a:rPr>
              <a:t>The actors on stage...</a:t>
            </a:r>
            <a:endParaRPr lang="it-IT" sz="3200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762000"/>
          <a:ext cx="8534400" cy="5900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581400"/>
                <a:gridCol w="1905000"/>
              </a:tblGrid>
              <a:tr h="41955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 smtClean="0">
                          <a:latin typeface="Arial"/>
                        </a:rPr>
                        <a:t>System/Component/Activity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 smtClean="0">
                          <a:latin typeface="Arial"/>
                        </a:rPr>
                        <a:t>Person(s) in charge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 smtClean="0">
                          <a:latin typeface="Arial"/>
                        </a:rPr>
                        <a:t>Lab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72734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latin typeface="Arial"/>
                        </a:rPr>
                        <a:t>Cavities/He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vessel/tuner construction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O.Brunner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O.Capatina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Th.Renaglia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F.Pillon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N.Valverde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M.Esposito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I.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Aviles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</a:t>
                      </a:r>
                    </a:p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G.Devanz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endParaRPr lang="en-US" sz="1200" b="0" i="0" u="none" strike="noStrike" dirty="0" smtClean="0">
                        <a:latin typeface="Arial"/>
                      </a:endParaRPr>
                    </a:p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CEA-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Saclay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52949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SRF, magnetic shielding, Clean-Room activities, RF test stations (SM18)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E.Ciapala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T.Junginger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K.Shirm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J.Chambrillon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O.Brunner</a:t>
                      </a:r>
                      <a:endParaRPr lang="en-US" sz="1200" b="0" i="0" u="none" strike="noStrike" baseline="0" dirty="0" smtClean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77416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latin typeface="Arial"/>
                        </a:rPr>
                        <a:t>RF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Coupler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E.Montesinos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</a:p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G.Devanz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CEA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Saclay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0753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latin typeface="Arial"/>
                        </a:rPr>
                        <a:t>Vacuum systems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G.Vandoni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52215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Cryogenics, (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cryo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infrastructure SM18)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U.Wagner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(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O.Pirotte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)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7296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Survey and alignment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P.Bestman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727349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Cryo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-module conceptual design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R.Bonomi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D.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Caparros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,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O.Capatina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P.Coelho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V.Parma,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Th.Renaglia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A.Vande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Craen, </a:t>
                      </a:r>
                      <a:r>
                        <a:rPr lang="en-US" sz="1200" b="0" i="0" u="none" strike="noStrike" baseline="0" dirty="0" err="1" smtClean="0">
                          <a:latin typeface="Arial"/>
                        </a:rPr>
                        <a:t>L.R.Williams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555676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 smtClean="0">
                          <a:latin typeface="Arial"/>
                        </a:rPr>
                        <a:t>Cryo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-module detailed design &amp; Integration &amp; Cryostat assembly tooling</a:t>
                      </a:r>
                    </a:p>
                    <a:p>
                      <a:pPr algn="l" fontAlgn="t"/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 smtClean="0">
                          <a:latin typeface="Arial"/>
                        </a:rPr>
                        <a:t>Ph.Dambre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P.Duthil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P.Duchesne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S.Rousselot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,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D.Reynet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baseline="0" dirty="0" smtClean="0">
                          <a:latin typeface="Arial"/>
                        </a:rPr>
                        <a:t>C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NRS/IPNO-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Orsay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1955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SPL Machine architecture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F.Gerigk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1955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ESS </a:t>
                      </a:r>
                      <a:r>
                        <a:rPr lang="en-US" sz="1200" b="0" i="0" u="none" strike="noStrike" dirty="0" err="1" smtClean="0">
                          <a:latin typeface="Arial"/>
                        </a:rPr>
                        <a:t>Cryomodule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 developments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Ch.Darve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ESS, Lund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1955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Cryo</a:t>
                      </a:r>
                      <a:r>
                        <a:rPr lang="en-US" sz="1200" b="0" i="0" u="none" strike="noStrike" dirty="0" smtClean="0">
                          <a:latin typeface="Arial"/>
                        </a:rPr>
                        <a:t>-module</a:t>
                      </a:r>
                      <a:r>
                        <a:rPr lang="en-US" sz="1200" b="0" i="0" u="none" strike="noStrike" baseline="0" dirty="0" smtClean="0">
                          <a:latin typeface="Arial"/>
                        </a:rPr>
                        <a:t> Technical Coordination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 smtClean="0">
                          <a:latin typeface="Arial"/>
                        </a:rPr>
                        <a:t>V.Parma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latin typeface="Arial"/>
                        </a:rPr>
                        <a:t>CERN</a:t>
                      </a:r>
                      <a:endParaRPr lang="en-US" sz="1200" b="0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4" name="Rounded Rectangular Callout 3"/>
          <p:cNvSpPr/>
          <p:nvPr/>
        </p:nvSpPr>
        <p:spPr>
          <a:xfrm>
            <a:off x="5029200" y="2819400"/>
            <a:ext cx="1295400" cy="612648"/>
          </a:xfrm>
          <a:prstGeom prst="wedgeRoundRectCallout">
            <a:avLst>
              <a:gd name="adj1" fmla="val -133831"/>
              <a:gd name="adj2" fmla="val 168422"/>
              <a:gd name="adj3" fmla="val 16667"/>
            </a:avLst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ESS/CERN </a:t>
            </a:r>
            <a:r>
              <a:rPr lang="fr-FR" dirty="0" err="1" smtClean="0"/>
              <a:t>Fellow</a:t>
            </a:r>
            <a:endParaRPr lang="fr-FR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543800" y="3886200"/>
            <a:ext cx="1295400" cy="612648"/>
          </a:xfrm>
          <a:prstGeom prst="wedgeRoundRectCallout">
            <a:avLst>
              <a:gd name="adj1" fmla="val -137247"/>
              <a:gd name="adj2" fmla="val -9718"/>
              <a:gd name="adj3" fmla="val 16667"/>
            </a:avLst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ESS/CERN </a:t>
            </a:r>
            <a:r>
              <a:rPr lang="fr-FR" dirty="0" err="1" smtClean="0"/>
              <a:t>Fellow</a:t>
            </a:r>
            <a:endParaRPr lang="fr-FR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257800" y="2133600"/>
            <a:ext cx="1295400" cy="612648"/>
          </a:xfrm>
          <a:prstGeom prst="wedgeRoundRectCallout">
            <a:avLst>
              <a:gd name="adj1" fmla="val -146355"/>
              <a:gd name="adj2" fmla="val -151751"/>
              <a:gd name="adj3" fmla="val 16667"/>
            </a:avLst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ESS/CERN </a:t>
            </a:r>
            <a:r>
              <a:rPr lang="fr-FR" dirty="0" err="1" smtClean="0"/>
              <a:t>Fellow</a:t>
            </a:r>
            <a:endParaRPr lang="fr-FR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7848600" y="609600"/>
            <a:ext cx="1295400" cy="612648"/>
          </a:xfrm>
          <a:prstGeom prst="wedgeRoundRectCallout">
            <a:avLst>
              <a:gd name="adj1" fmla="val -221497"/>
              <a:gd name="adj2" fmla="val 96202"/>
              <a:gd name="adj3" fmla="val 16667"/>
            </a:avLst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ESS/CERN </a:t>
            </a:r>
            <a:r>
              <a:rPr lang="fr-FR" dirty="0" err="1" smtClean="0"/>
              <a:t>Fellow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15962"/>
          </a:xfrm>
        </p:spPr>
        <p:txBody>
          <a:bodyPr/>
          <a:lstStyle/>
          <a:p>
            <a:r>
              <a:rPr lang="it-IT" dirty="0" smtClean="0"/>
              <a:t>Master Schedule...</a:t>
            </a:r>
            <a:r>
              <a:rPr lang="it-IT" dirty="0" smtClean="0">
                <a:solidFill>
                  <a:srgbClr val="1505EB"/>
                </a:solidFill>
              </a:rPr>
              <a:t>readable</a:t>
            </a:r>
            <a:endParaRPr lang="it-IT" dirty="0">
              <a:solidFill>
                <a:srgbClr val="1505EB"/>
              </a:solidFill>
            </a:endParaRPr>
          </a:p>
        </p:txBody>
      </p:sp>
      <p:pic>
        <p:nvPicPr>
          <p:cNvPr id="448514" name="Picture 2"/>
          <p:cNvPicPr>
            <a:picLocks noChangeAspect="1" noChangeArrowheads="1"/>
          </p:cNvPicPr>
          <p:nvPr/>
        </p:nvPicPr>
        <p:blipFill>
          <a:blip r:embed="rId2" cstate="print"/>
          <a:srcRect r="833"/>
          <a:stretch>
            <a:fillRect/>
          </a:stretch>
        </p:blipFill>
        <p:spPr bwMode="auto">
          <a:xfrm>
            <a:off x="76200" y="838200"/>
            <a:ext cx="9067800" cy="100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77906" y="1739153"/>
            <a:ext cx="350520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6947" y="1753507"/>
            <a:ext cx="4238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Preparation of SM18 infrastructure (cryogenics, RF, clean-room)</a:t>
            </a:r>
            <a:endParaRPr lang="en-US" sz="12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7906" y="2228636"/>
            <a:ext cx="302400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96446" y="2237601"/>
            <a:ext cx="1422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Cavities production</a:t>
            </a:r>
            <a:endParaRPr lang="en-US" sz="12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700400" y="2798802"/>
            <a:ext cx="388800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92046" y="2771001"/>
            <a:ext cx="2090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Cavities processing/RF testing</a:t>
            </a:r>
            <a:endParaRPr lang="en-US" sz="12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1965" y="3408402"/>
            <a:ext cx="273600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70846" y="3380601"/>
            <a:ext cx="954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RF couplers</a:t>
            </a:r>
            <a:endParaRPr lang="en-US" sz="12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638800" y="3855730"/>
            <a:ext cx="86400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05400" y="3837801"/>
            <a:ext cx="2184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Clean room assembly of string</a:t>
            </a:r>
            <a:endParaRPr lang="en-US" sz="1200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4320" y="4532565"/>
            <a:ext cx="429768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08760" y="4523601"/>
            <a:ext cx="2448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Cryomodule</a:t>
            </a:r>
            <a:r>
              <a:rPr lang="en-US" sz="1200" b="1" dirty="0" smtClean="0"/>
              <a:t> (&amp; </a:t>
            </a:r>
            <a:r>
              <a:rPr lang="en-US" sz="1200" b="1" dirty="0" err="1" smtClean="0"/>
              <a:t>assy</a:t>
            </a:r>
            <a:r>
              <a:rPr lang="en-US" sz="1200" b="1" dirty="0" smtClean="0"/>
              <a:t> tooling) design</a:t>
            </a:r>
            <a:endParaRPr lang="en-US" sz="12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60059" y="5379730"/>
            <a:ext cx="283464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10484" y="5361801"/>
            <a:ext cx="1693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Cryomodule</a:t>
            </a:r>
            <a:r>
              <a:rPr lang="en-US" sz="1200" b="1" dirty="0" smtClean="0"/>
              <a:t> fabrication</a:t>
            </a:r>
            <a:endParaRPr lang="en-US" sz="12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512859" y="5791200"/>
            <a:ext cx="155448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68035" y="5791200"/>
            <a:ext cx="1594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Cryomodule</a:t>
            </a:r>
            <a:r>
              <a:rPr lang="en-US" sz="1200" b="1" dirty="0" smtClean="0"/>
              <a:t> assembly</a:t>
            </a:r>
            <a:endParaRPr lang="en-US" sz="12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68941" y="1510553"/>
            <a:ext cx="0" cy="4754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37647" y="1461247"/>
            <a:ext cx="0" cy="4754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92906" y="1417320"/>
            <a:ext cx="0" cy="4754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372139" y="6191036"/>
            <a:ext cx="54864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00" y="6213448"/>
            <a:ext cx="1325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Start </a:t>
            </a:r>
            <a:r>
              <a:rPr lang="en-US" sz="1200" b="1" dirty="0" err="1" smtClean="0"/>
              <a:t>cryomodule</a:t>
            </a:r>
            <a:r>
              <a:rPr lang="en-US" sz="1200" b="1" dirty="0" smtClean="0"/>
              <a:t> </a:t>
            </a:r>
          </a:p>
          <a:p>
            <a:r>
              <a:rPr lang="en-US" sz="1200" b="1" dirty="0" smtClean="0"/>
              <a:t>RF testing</a:t>
            </a:r>
            <a:endParaRPr lang="en-US" sz="12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79541" y="1447800"/>
            <a:ext cx="0" cy="4754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6-Point Star 33"/>
          <p:cNvSpPr/>
          <p:nvPr/>
        </p:nvSpPr>
        <p:spPr>
          <a:xfrm>
            <a:off x="8135471" y="6055657"/>
            <a:ext cx="228600" cy="22860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15962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6019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Most of the technical choices for the Short </a:t>
            </a:r>
            <a:r>
              <a:rPr lang="en-US" dirty="0" err="1" smtClean="0"/>
              <a:t>Cryomodule</a:t>
            </a:r>
            <a:r>
              <a:rPr lang="en-US" dirty="0" smtClean="0"/>
              <a:t> are now frozen </a:t>
            </a:r>
          </a:p>
          <a:p>
            <a:r>
              <a:rPr lang="en-US" dirty="0" smtClean="0"/>
              <a:t>Mock-ups of the supporting system are starting to give first results. More results to come in the coming months (see </a:t>
            </a:r>
            <a:r>
              <a:rPr lang="en-US" dirty="0" err="1" smtClean="0"/>
              <a:t>P.Azevedo’s</a:t>
            </a:r>
            <a:r>
              <a:rPr lang="en-US" dirty="0" smtClean="0"/>
              <a:t> presentation)</a:t>
            </a:r>
          </a:p>
          <a:p>
            <a:r>
              <a:rPr lang="en-US" dirty="0" smtClean="0"/>
              <a:t>Modifications implemented recently :</a:t>
            </a:r>
          </a:p>
          <a:p>
            <a:pPr lvl="1"/>
            <a:r>
              <a:rPr lang="en-US" dirty="0" smtClean="0"/>
              <a:t>Instrumentation (T gauges,  heaters) moved to insulation vacuum </a:t>
            </a:r>
          </a:p>
          <a:p>
            <a:pPr lvl="1"/>
            <a:r>
              <a:rPr lang="en-US" dirty="0" err="1" smtClean="0"/>
              <a:t>Vapour</a:t>
            </a:r>
            <a:r>
              <a:rPr lang="en-US" dirty="0" smtClean="0"/>
              <a:t> generation for coupler tube cooling via active heater (not by static heat load)</a:t>
            </a:r>
          </a:p>
          <a:p>
            <a:pPr lvl="1"/>
            <a:r>
              <a:rPr lang="en-US" dirty="0" smtClean="0"/>
              <a:t>Single warm gate valves (cold valves removed) and re-entrant closing ends </a:t>
            </a:r>
          </a:p>
          <a:p>
            <a:r>
              <a:rPr lang="en-US" dirty="0" smtClean="0"/>
              <a:t>The mechanical optimization of the vacuum vessel design with opening top lid is underway. The choice of the sealing is still to be made (see </a:t>
            </a:r>
            <a:r>
              <a:rPr lang="en-US" dirty="0" err="1" smtClean="0"/>
              <a:t>P.Duthil’s</a:t>
            </a:r>
            <a:r>
              <a:rPr lang="en-US" dirty="0" smtClean="0"/>
              <a:t> presentation).  A study committed to industry is probably one of the next steps to assess the construction </a:t>
            </a:r>
            <a:r>
              <a:rPr lang="en-US" dirty="0" err="1" smtClean="0"/>
              <a:t>feasibiliy</a:t>
            </a:r>
            <a:r>
              <a:rPr lang="en-US" dirty="0" smtClean="0"/>
              <a:t>. </a:t>
            </a:r>
          </a:p>
          <a:p>
            <a:r>
              <a:rPr lang="en-US" dirty="0" smtClean="0"/>
              <a:t>Preliminary Heat Loads estimated are available (see </a:t>
            </a:r>
            <a:r>
              <a:rPr lang="en-US" dirty="0" err="1" smtClean="0"/>
              <a:t>R.Bonomi’s</a:t>
            </a:r>
            <a:r>
              <a:rPr lang="en-US" dirty="0" smtClean="0"/>
              <a:t> presentation)</a:t>
            </a:r>
          </a:p>
          <a:p>
            <a:r>
              <a:rPr lang="en-US" dirty="0" smtClean="0"/>
              <a:t>Further work:</a:t>
            </a:r>
          </a:p>
          <a:p>
            <a:pPr lvl="1"/>
            <a:r>
              <a:rPr lang="en-US" dirty="0" smtClean="0"/>
              <a:t>Improve design of magnetic shielding (present design not ideal)</a:t>
            </a:r>
          </a:p>
          <a:p>
            <a:pPr lvl="1"/>
            <a:r>
              <a:rPr lang="en-US" dirty="0" smtClean="0"/>
              <a:t>Cryogenic risk analysis (need for no. &amp; size of burst disks)</a:t>
            </a:r>
          </a:p>
          <a:p>
            <a:pPr lvl="1"/>
            <a:r>
              <a:rPr lang="en-US" dirty="0" smtClean="0"/>
              <a:t>Define cool down and warm up  requirements and constraints, and elaborate a procedure for  cooling down the cold magnetic shield</a:t>
            </a:r>
          </a:p>
          <a:p>
            <a:pPr lvl="1"/>
            <a:r>
              <a:rPr lang="en-US" dirty="0" smtClean="0"/>
              <a:t>Check compatibility with SM18 cryogenic infrastructure (thermal shield cooling,  4.5 K vapor generation)</a:t>
            </a:r>
          </a:p>
          <a:p>
            <a:pPr lvl="1"/>
            <a:r>
              <a:rPr lang="en-US" dirty="0" smtClean="0"/>
              <a:t>Develop a thermo-hydraulic model to analyze the robustness of the 2 K He level controls (RF transients)</a:t>
            </a:r>
          </a:p>
          <a:p>
            <a:pPr lvl="1"/>
            <a:r>
              <a:rPr lang="en-US" dirty="0" smtClean="0"/>
              <a:t>Integration of HOM with active cooling </a:t>
            </a:r>
          </a:p>
          <a:p>
            <a:pPr lvl="1"/>
            <a:r>
              <a:rPr lang="en-US" dirty="0" smtClean="0"/>
              <a:t>Integration of instrumentation for prototype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>
                <a:sym typeface="Wingdings" pitchFamily="2" charset="2"/>
              </a:rPr>
              <a:t>A project oriented working group is now in place (~monthly meetings).  Next meeting at CERN on 14</a:t>
            </a:r>
            <a:r>
              <a:rPr lang="en-US" baseline="30000" dirty="0" smtClean="0">
                <a:sym typeface="Wingdings" pitchFamily="2" charset="2"/>
              </a:rPr>
              <a:t>th</a:t>
            </a:r>
            <a:r>
              <a:rPr lang="en-US" dirty="0" smtClean="0">
                <a:sym typeface="Wingdings" pitchFamily="2" charset="2"/>
              </a:rPr>
              <a:t> May. For more information: </a:t>
            </a:r>
            <a:r>
              <a:rPr lang="en-US" u="sng" dirty="0" smtClean="0">
                <a:solidFill>
                  <a:srgbClr val="1505EB"/>
                </a:solidFill>
                <a:hlinkClick r:id="rId2"/>
              </a:rPr>
              <a:t>https://espace.cern.ch/spl-cryomodule/default.aspx</a:t>
            </a:r>
            <a:endParaRPr lang="en-US" u="sng" dirty="0" smtClean="0">
              <a:solidFill>
                <a:srgbClr val="1505EB"/>
              </a:solidFill>
            </a:endParaRPr>
          </a:p>
          <a:p>
            <a:r>
              <a:rPr lang="en-US" dirty="0" smtClean="0">
                <a:sym typeface="Wingdings" pitchFamily="2" charset="2"/>
              </a:rPr>
              <a:t>Goal for 2012:  finalize the detailed design of long lead items (</a:t>
            </a:r>
            <a:r>
              <a:rPr lang="en-US" dirty="0" err="1" smtClean="0">
                <a:sym typeface="Wingdings" pitchFamily="2" charset="2"/>
              </a:rPr>
              <a:t>vac.vessel</a:t>
            </a:r>
            <a:r>
              <a:rPr lang="en-US" dirty="0" smtClean="0">
                <a:sym typeface="Wingdings" pitchFamily="2" charset="2"/>
              </a:rPr>
              <a:t>) and launch tendering phase</a:t>
            </a:r>
            <a:endParaRPr lang="en-US" u="sng" dirty="0" smtClean="0">
              <a:solidFill>
                <a:srgbClr val="1505EB"/>
              </a:solidFill>
            </a:endParaRPr>
          </a:p>
          <a:p>
            <a:endParaRPr lang="en-US" u="sng" dirty="0" smtClean="0">
              <a:solidFill>
                <a:srgbClr val="1505EB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71043" name="Picture 3" descr="C:\Documents and Settings\vparma\Private\My photos\Sicile\DSC01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81000"/>
            <a:ext cx="9144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itchFamily="34" charset="0"/>
                <a:ea typeface="+mj-ea"/>
                <a:cs typeface="+mj-cs"/>
              </a:rPr>
              <a:t>Thank you for your attention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447800"/>
            <a:ext cx="9144000" cy="2743200"/>
          </a:xfrm>
        </p:spPr>
        <p:txBody>
          <a:bodyPr/>
          <a:lstStyle/>
          <a:p>
            <a:r>
              <a:rPr lang="en-US" sz="4800" i="1" dirty="0" smtClean="0">
                <a:solidFill>
                  <a:srgbClr val="1505EB"/>
                </a:solidFill>
              </a:rPr>
              <a:t>Spare slides</a:t>
            </a:r>
            <a:endParaRPr lang="en-US" sz="4800" i="1" dirty="0">
              <a:solidFill>
                <a:srgbClr val="1505EB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8755886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93370" y="609600"/>
            <a:ext cx="7610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/>
              <a:t>«</a:t>
            </a:r>
            <a:r>
              <a:rPr lang="fr-CH" sz="2400" dirty="0" err="1" smtClean="0"/>
              <a:t>segmented</a:t>
            </a:r>
            <a:r>
              <a:rPr lang="fr-CH" sz="2400" dirty="0" smtClean="0"/>
              <a:t>» </a:t>
            </a:r>
            <a:r>
              <a:rPr lang="fr-CH" sz="2400" dirty="0" err="1" smtClean="0"/>
              <a:t>with</a:t>
            </a:r>
            <a:r>
              <a:rPr lang="fr-CH" sz="2400" dirty="0" smtClean="0"/>
              <a:t> warm quads and a </a:t>
            </a:r>
            <a:r>
              <a:rPr lang="fr-CH" sz="2400" dirty="0" err="1" smtClean="0"/>
              <a:t>cryo</a:t>
            </a:r>
            <a:r>
              <a:rPr lang="fr-CH" sz="2400" dirty="0" smtClean="0"/>
              <a:t> distribution line: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33400" y="76200"/>
            <a:ext cx="8458200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/>
              <a:t>A possible SPL architecture</a:t>
            </a:r>
            <a:endParaRPr lang="en-US" sz="3200" dirty="0"/>
          </a:p>
        </p:txBody>
      </p:sp>
      <p:grpSp>
        <p:nvGrpSpPr>
          <p:cNvPr id="2" name="Group 27"/>
          <p:cNvGrpSpPr/>
          <p:nvPr/>
        </p:nvGrpSpPr>
        <p:grpSpPr>
          <a:xfrm>
            <a:off x="3352800" y="3505200"/>
            <a:ext cx="5638800" cy="2991696"/>
            <a:chOff x="1371600" y="3505200"/>
            <a:chExt cx="5783946" cy="299169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3516" t="17708" r="1172" b="19792"/>
            <a:stretch>
              <a:fillRect/>
            </a:stretch>
          </p:blipFill>
          <p:spPr bwMode="auto">
            <a:xfrm>
              <a:off x="1371600" y="3505200"/>
              <a:ext cx="5783946" cy="299169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grpSp>
          <p:nvGrpSpPr>
            <p:cNvPr id="3" name="Group 13"/>
            <p:cNvGrpSpPr/>
            <p:nvPr/>
          </p:nvGrpSpPr>
          <p:grpSpPr>
            <a:xfrm>
              <a:off x="4448812" y="5145741"/>
              <a:ext cx="1795019" cy="547843"/>
              <a:chOff x="4876800" y="3733800"/>
              <a:chExt cx="2743202" cy="1295402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rot="5400000">
                <a:off x="4229100" y="4381500"/>
                <a:ext cx="1295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6972301" y="4381501"/>
                <a:ext cx="1295401" cy="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4919004" y="3977571"/>
                <a:ext cx="2667000" cy="762000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152400" y="3657600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Short Cryomodule </a:t>
            </a:r>
            <a:r>
              <a:rPr lang="it-IT" dirty="0" smtClean="0"/>
              <a:t>designed </a:t>
            </a:r>
            <a:r>
              <a:rPr lang="it-IT" dirty="0" smtClean="0">
                <a:solidFill>
                  <a:srgbClr val="1505EB"/>
                </a:solidFill>
              </a:rPr>
              <a:t>possibly </a:t>
            </a:r>
          </a:p>
          <a:p>
            <a:r>
              <a:rPr lang="it-IT" dirty="0" smtClean="0"/>
              <a:t>to be compatible with a full-lenght </a:t>
            </a:r>
          </a:p>
          <a:p>
            <a:r>
              <a:rPr lang="it-IT" dirty="0" smtClean="0"/>
              <a:t>8 cavity cryomodule:</a:t>
            </a:r>
          </a:p>
          <a:p>
            <a:pPr>
              <a:buFontTx/>
              <a:buChar char="-"/>
            </a:pPr>
            <a:r>
              <a:rPr lang="it-IT" dirty="0" smtClean="0"/>
              <a:t> Mechanical design</a:t>
            </a:r>
          </a:p>
          <a:p>
            <a:pPr>
              <a:buFontTx/>
              <a:buChar char="-"/>
            </a:pPr>
            <a:r>
              <a:rPr lang="it-IT" dirty="0" smtClean="0"/>
              <a:t> Cryogenics (Heat loads,  </a:t>
            </a:r>
          </a:p>
          <a:p>
            <a:r>
              <a:rPr lang="it-IT" dirty="0" smtClean="0"/>
              <a:t> T and p profiles) </a:t>
            </a:r>
            <a:endParaRPr lang="it-IT" dirty="0"/>
          </a:p>
        </p:txBody>
      </p:sp>
      <p:sp>
        <p:nvSpPr>
          <p:cNvPr id="31" name="TextBox 30"/>
          <p:cNvSpPr txBox="1"/>
          <p:nvPr/>
        </p:nvSpPr>
        <p:spPr>
          <a:xfrm>
            <a:off x="6477000" y="4800600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 cavities less</a:t>
            </a:r>
            <a:endParaRPr lang="it-IT" dirty="0"/>
          </a:p>
        </p:txBody>
      </p:sp>
      <p:sp>
        <p:nvSpPr>
          <p:cNvPr id="32" name="TextBox 31"/>
          <p:cNvSpPr txBox="1"/>
          <p:nvPr/>
        </p:nvSpPr>
        <p:spPr>
          <a:xfrm>
            <a:off x="4704715" y="2971800"/>
            <a:ext cx="295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1505EB"/>
                </a:solidFill>
              </a:rPr>
              <a:t>β</a:t>
            </a:r>
            <a:r>
              <a:rPr lang="en-US" b="1" dirty="0" smtClean="0">
                <a:solidFill>
                  <a:srgbClr val="1505EB"/>
                </a:solidFill>
              </a:rPr>
              <a:t> </a:t>
            </a:r>
            <a:r>
              <a:rPr lang="it-IT" b="1" dirty="0" smtClean="0">
                <a:solidFill>
                  <a:srgbClr val="1505EB"/>
                </a:solidFill>
              </a:rPr>
              <a:t>=1 cryomodule (8 cavities)</a:t>
            </a:r>
            <a:endParaRPr lang="it-IT" b="1" dirty="0">
              <a:solidFill>
                <a:srgbClr val="1505E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1000" y="3048000"/>
            <a:ext cx="325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1505EB"/>
                </a:solidFill>
              </a:rPr>
              <a:t>β</a:t>
            </a:r>
            <a:r>
              <a:rPr lang="en-US" b="1" dirty="0" smtClean="0">
                <a:solidFill>
                  <a:srgbClr val="1505EB"/>
                </a:solidFill>
              </a:rPr>
              <a:t> </a:t>
            </a:r>
            <a:r>
              <a:rPr lang="it-IT" b="1" dirty="0" smtClean="0">
                <a:solidFill>
                  <a:srgbClr val="1505EB"/>
                </a:solidFill>
              </a:rPr>
              <a:t>=0.65 cryomodule (3 cavities)</a:t>
            </a:r>
            <a:endParaRPr lang="it-IT" b="1" dirty="0">
              <a:solidFill>
                <a:srgbClr val="1505EB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1219994" y="2439194"/>
            <a:ext cx="685006" cy="53260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2" idx="0"/>
          </p:cNvCxnSpPr>
          <p:nvPr/>
        </p:nvCxnSpPr>
        <p:spPr>
          <a:xfrm rot="16200000" flipV="1">
            <a:off x="5035405" y="1822597"/>
            <a:ext cx="609600" cy="168880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76600" y="1143000"/>
            <a:ext cx="136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05EB"/>
                </a:solidFill>
              </a:rPr>
              <a:t>warm quads</a:t>
            </a:r>
            <a:endParaRPr lang="it-IT" b="1" dirty="0">
              <a:solidFill>
                <a:srgbClr val="1505EB"/>
              </a:solidFill>
            </a:endParaRPr>
          </a:p>
        </p:txBody>
      </p:sp>
      <p:cxnSp>
        <p:nvCxnSpPr>
          <p:cNvPr id="34" name="Straight Arrow Connector 33"/>
          <p:cNvCxnSpPr>
            <a:stCxn id="30" idx="2"/>
          </p:cNvCxnSpPr>
          <p:nvPr/>
        </p:nvCxnSpPr>
        <p:spPr>
          <a:xfrm rot="5400000">
            <a:off x="3154861" y="1253072"/>
            <a:ext cx="545070" cy="106359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28600" y="6550223"/>
            <a:ext cx="876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1505EB"/>
                </a:solidFill>
              </a:rPr>
              <a:t>(from workshop on SPL vacuum and cryogenic </a:t>
            </a:r>
            <a:r>
              <a:rPr lang="en-US" sz="1400" i="1" dirty="0" err="1" smtClean="0">
                <a:solidFill>
                  <a:srgbClr val="1505EB"/>
                </a:solidFill>
              </a:rPr>
              <a:t>sectorisation</a:t>
            </a:r>
            <a:r>
              <a:rPr lang="en-US" sz="1400" i="1" dirty="0" smtClean="0">
                <a:solidFill>
                  <a:srgbClr val="1505EB"/>
                </a:solidFill>
              </a:rPr>
              <a:t> http://indico.cern.ch/conferenceDisplay.py?confId=68499)</a:t>
            </a:r>
            <a:endParaRPr lang="en-US" sz="1400" i="1" dirty="0">
              <a:solidFill>
                <a:srgbClr val="1505EB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49538" name="Object 2"/>
          <p:cNvGraphicFramePr>
            <a:graphicFrameLocks noChangeAspect="1"/>
          </p:cNvGraphicFramePr>
          <p:nvPr/>
        </p:nvGraphicFramePr>
        <p:xfrm>
          <a:off x="-121161" y="0"/>
          <a:ext cx="9341361" cy="6610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40" name="Acrobat Document" r:id="rId3" imgW="32095238" imgH="22704762" progId="AcroExch.Document.7">
                  <p:embed/>
                </p:oleObj>
              </mc:Choice>
              <mc:Fallback>
                <p:oleObj name="Acrobat Document" r:id="rId3" imgW="32095238" imgH="22704762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1161" y="0"/>
                        <a:ext cx="9341361" cy="66103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2" cstate="print"/>
          <a:srcRect l="2917" t="667" r="6250" b="4000"/>
          <a:stretch>
            <a:fillRect/>
          </a:stretch>
        </p:blipFill>
        <p:spPr bwMode="auto">
          <a:xfrm>
            <a:off x="533400" y="762000"/>
            <a:ext cx="813155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0"/>
            <a:ext cx="7772400" cy="7159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SPL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Cryomodule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 Workspace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6211669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1505EB"/>
                </a:solidFill>
              </a:rPr>
              <a:t>https://espace.cern.ch/spl-cryomodule/default.aspx</a:t>
            </a:r>
            <a:endParaRPr lang="en-US" u="sng" dirty="0">
              <a:solidFill>
                <a:srgbClr val="1505EB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23" name="Object 3"/>
          <p:cNvGraphicFramePr>
            <a:graphicFrameLocks noChangeAspect="1"/>
          </p:cNvGraphicFramePr>
          <p:nvPr/>
        </p:nvGraphicFramePr>
        <p:xfrm>
          <a:off x="744768" y="282177"/>
          <a:ext cx="8460150" cy="5981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8" name="Acrobat Document" r:id="rId3" imgW="15118200" imgH="10684800" progId="AcroExch.Document.7">
                  <p:embed/>
                </p:oleObj>
              </mc:Choice>
              <mc:Fallback>
                <p:oleObj name="Acrobat Document" r:id="rId3" imgW="15118200" imgH="1068480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768" y="282177"/>
                        <a:ext cx="8460150" cy="5981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6" y="0"/>
            <a:ext cx="8680174" cy="838544"/>
          </a:xfrm>
        </p:spPr>
        <p:txBody>
          <a:bodyPr/>
          <a:lstStyle/>
          <a:p>
            <a:r>
              <a:rPr lang="it-IT" dirty="0" smtClean="0"/>
              <a:t>Short cryomodule: schematic layout </a:t>
            </a:r>
            <a:endParaRPr lang="it-IT" dirty="0"/>
          </a:p>
        </p:txBody>
      </p:sp>
      <p:grpSp>
        <p:nvGrpSpPr>
          <p:cNvPr id="3" name="Group 48"/>
          <p:cNvGrpSpPr/>
          <p:nvPr/>
        </p:nvGrpSpPr>
        <p:grpSpPr>
          <a:xfrm>
            <a:off x="914400" y="1371600"/>
            <a:ext cx="8333096" cy="4422577"/>
            <a:chOff x="914400" y="1371600"/>
            <a:chExt cx="8333096" cy="4422577"/>
          </a:xfrm>
        </p:grpSpPr>
        <p:grpSp>
          <p:nvGrpSpPr>
            <p:cNvPr id="4" name="Group 36"/>
            <p:cNvGrpSpPr/>
            <p:nvPr/>
          </p:nvGrpSpPr>
          <p:grpSpPr>
            <a:xfrm>
              <a:off x="914400" y="1371600"/>
              <a:ext cx="8333096" cy="4422577"/>
              <a:chOff x="914400" y="1371600"/>
              <a:chExt cx="8333096" cy="442257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181600" y="1371600"/>
                <a:ext cx="27669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Connection to cryo distribution line</a:t>
                </a:r>
                <a:endParaRPr lang="it-IT" sz="14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315200" y="4419600"/>
                <a:ext cx="11860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CW transition</a:t>
                </a:r>
                <a:endParaRPr lang="it-IT" sz="1400" dirty="0"/>
              </a:p>
            </p:txBody>
          </p:sp>
          <p:cxnSp>
            <p:nvCxnSpPr>
              <p:cNvPr id="8" name="Straight Arrow Connector 7"/>
              <p:cNvCxnSpPr>
                <a:stCxn id="5" idx="2"/>
              </p:cNvCxnSpPr>
              <p:nvPr/>
            </p:nvCxnSpPr>
            <p:spPr>
              <a:xfrm rot="16200000" flipH="1">
                <a:off x="6560632" y="1683833"/>
                <a:ext cx="987625" cy="97871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5400000" flipH="1" flipV="1">
                <a:off x="7504906" y="3771900"/>
                <a:ext cx="915194" cy="38179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2590800" y="4724400"/>
                <a:ext cx="21912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RF coupler, bottom left side</a:t>
                </a:r>
                <a:endParaRPr lang="it-IT" sz="1400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5400000" flipH="1" flipV="1">
                <a:off x="3086100" y="4305300"/>
                <a:ext cx="533400" cy="1524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57800" y="4495800"/>
                <a:ext cx="28195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Cavity additional support</a:t>
                </a:r>
                <a:endParaRPr lang="it-IT" sz="1400" dirty="0"/>
              </a:p>
            </p:txBody>
          </p:sp>
          <p:cxnSp>
            <p:nvCxnSpPr>
              <p:cNvPr id="15" name="Straight Arrow Connector 14"/>
              <p:cNvCxnSpPr>
                <a:stCxn id="14" idx="0"/>
              </p:cNvCxnSpPr>
              <p:nvPr/>
            </p:nvCxnSpPr>
            <p:spPr>
              <a:xfrm rot="5400000" flipH="1" flipV="1">
                <a:off x="6534189" y="3943388"/>
                <a:ext cx="685800" cy="41902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4038600" y="5257800"/>
                <a:ext cx="1143000" cy="1524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3505200" y="5486400"/>
                <a:ext cx="28195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1.7% Slope (adjustable 0-2%)</a:t>
                </a:r>
                <a:endParaRPr lang="it-IT" sz="14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657600" y="1752600"/>
                <a:ext cx="1901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Cryo fill line (Y), top left</a:t>
                </a:r>
                <a:endParaRPr lang="it-IT" sz="1400" dirty="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rot="5400000">
                <a:off x="3276600" y="2286000"/>
                <a:ext cx="1143000" cy="6858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8409296" y="3276600"/>
                <a:ext cx="838200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990600" y="2514600"/>
                <a:ext cx="1066800" cy="1828800"/>
              </a:xfrm>
              <a:prstGeom prst="round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rot="5400000">
                <a:off x="7962900" y="2171700"/>
                <a:ext cx="228600" cy="1524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7391400" y="1676400"/>
                <a:ext cx="14593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dirty="0" smtClean="0"/>
                  <a:t>Technical Service </a:t>
                </a:r>
              </a:p>
              <a:p>
                <a:pPr algn="ctr"/>
                <a:r>
                  <a:rPr lang="it-IT" sz="1400" dirty="0" smtClean="0"/>
                  <a:t>Module</a:t>
                </a:r>
                <a:endParaRPr lang="it-IT" sz="1400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162800" y="2362200"/>
                <a:ext cx="1066800" cy="1828800"/>
              </a:xfrm>
              <a:prstGeom prst="round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14400" y="1752600"/>
                <a:ext cx="7537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dirty="0" smtClean="0"/>
                  <a:t>End</a:t>
                </a:r>
              </a:p>
              <a:p>
                <a:pPr algn="ctr"/>
                <a:r>
                  <a:rPr lang="it-IT" sz="1400" dirty="0" smtClean="0"/>
                  <a:t>Module</a:t>
                </a:r>
                <a:endParaRPr lang="it-IT" sz="1400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rot="5400000">
                <a:off x="952500" y="2324100"/>
                <a:ext cx="304800" cy="762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096000" y="2438400"/>
                <a:ext cx="9589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Phase sep.</a:t>
                </a:r>
                <a:endParaRPr lang="it-IT" sz="1400" dirty="0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6629400" y="2667000"/>
                <a:ext cx="838200" cy="4572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6"/>
            <p:cNvGrpSpPr/>
            <p:nvPr/>
          </p:nvGrpSpPr>
          <p:grpSpPr>
            <a:xfrm>
              <a:off x="3043253" y="3429000"/>
              <a:ext cx="433377" cy="104778"/>
              <a:chOff x="3043253" y="3429000"/>
              <a:chExt cx="433377" cy="10477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095630" y="3429000"/>
                <a:ext cx="38100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1" name="Straight Connector 30"/>
              <p:cNvCxnSpPr>
                <a:cxnSpLocks noChangeAspect="1"/>
              </p:cNvCxnSpPr>
              <p:nvPr/>
            </p:nvCxnSpPr>
            <p:spPr>
              <a:xfrm rot="5400000" flipH="1" flipV="1">
                <a:off x="3087998" y="3488058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cxnSpLocks noChangeAspect="1"/>
              </p:cNvCxnSpPr>
              <p:nvPr/>
            </p:nvCxnSpPr>
            <p:spPr>
              <a:xfrm rot="5400000" flipH="1" flipV="1">
                <a:off x="3145138" y="3486156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 noChangeAspect="1"/>
              </p:cNvCxnSpPr>
              <p:nvPr/>
            </p:nvCxnSpPr>
            <p:spPr>
              <a:xfrm rot="5400000" flipH="1" flipV="1">
                <a:off x="3043253" y="3473769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37"/>
            <p:cNvGrpSpPr/>
            <p:nvPr/>
          </p:nvGrpSpPr>
          <p:grpSpPr>
            <a:xfrm>
              <a:off x="4333882" y="3433763"/>
              <a:ext cx="433377" cy="104778"/>
              <a:chOff x="3043253" y="3429000"/>
              <a:chExt cx="433377" cy="104778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3095630" y="3429000"/>
                <a:ext cx="38100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0" name="Straight Connector 39"/>
              <p:cNvCxnSpPr>
                <a:cxnSpLocks noChangeAspect="1"/>
              </p:cNvCxnSpPr>
              <p:nvPr/>
            </p:nvCxnSpPr>
            <p:spPr>
              <a:xfrm rot="5400000" flipH="1" flipV="1">
                <a:off x="3087998" y="3488058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cxnSpLocks noChangeAspect="1"/>
              </p:cNvCxnSpPr>
              <p:nvPr/>
            </p:nvCxnSpPr>
            <p:spPr>
              <a:xfrm rot="5400000" flipH="1" flipV="1">
                <a:off x="3145138" y="3486156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cxnSpLocks noChangeAspect="1"/>
              </p:cNvCxnSpPr>
              <p:nvPr/>
            </p:nvCxnSpPr>
            <p:spPr>
              <a:xfrm rot="5400000" flipH="1" flipV="1">
                <a:off x="3043253" y="3473769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42"/>
            <p:cNvGrpSpPr/>
            <p:nvPr/>
          </p:nvGrpSpPr>
          <p:grpSpPr>
            <a:xfrm>
              <a:off x="5648334" y="3433763"/>
              <a:ext cx="433377" cy="104778"/>
              <a:chOff x="3043253" y="3429000"/>
              <a:chExt cx="433377" cy="10477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095630" y="3429000"/>
                <a:ext cx="38100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5" name="Straight Connector 44"/>
              <p:cNvCxnSpPr>
                <a:cxnSpLocks noChangeAspect="1"/>
              </p:cNvCxnSpPr>
              <p:nvPr/>
            </p:nvCxnSpPr>
            <p:spPr>
              <a:xfrm rot="5400000" flipH="1" flipV="1">
                <a:off x="3087998" y="3488058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cxnSpLocks noChangeAspect="1"/>
              </p:cNvCxnSpPr>
              <p:nvPr/>
            </p:nvCxnSpPr>
            <p:spPr>
              <a:xfrm rot="5400000" flipH="1" flipV="1">
                <a:off x="3145138" y="3486156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cxnSpLocks noChangeAspect="1"/>
              </p:cNvCxnSpPr>
              <p:nvPr/>
            </p:nvCxnSpPr>
            <p:spPr>
              <a:xfrm rot="5400000" flipH="1" flipV="1">
                <a:off x="3043253" y="3473769"/>
                <a:ext cx="45720" cy="4572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extBox 49"/>
          <p:cNvSpPr txBox="1"/>
          <p:nvPr/>
        </p:nvSpPr>
        <p:spPr>
          <a:xfrm>
            <a:off x="3428846" y="4419600"/>
            <a:ext cx="2819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Inter-cavity support</a:t>
            </a:r>
            <a:endParaRPr lang="it-IT" sz="1400" dirty="0"/>
          </a:p>
        </p:txBody>
      </p:sp>
      <p:cxnSp>
        <p:nvCxnSpPr>
          <p:cNvPr id="51" name="Straight Arrow Connector 50"/>
          <p:cNvCxnSpPr>
            <a:endCxn id="39" idx="2"/>
          </p:cNvCxnSpPr>
          <p:nvPr/>
        </p:nvCxnSpPr>
        <p:spPr>
          <a:xfrm rot="5400000" flipH="1" flipV="1">
            <a:off x="3875720" y="3718561"/>
            <a:ext cx="940118" cy="4619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7" idx="0"/>
          </p:cNvCxnSpPr>
          <p:nvPr/>
        </p:nvCxnSpPr>
        <p:spPr>
          <a:xfrm flipV="1">
            <a:off x="1534128" y="3581400"/>
            <a:ext cx="294672" cy="83522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38200" y="4416623"/>
            <a:ext cx="139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Now suppressed</a:t>
            </a:r>
            <a:endParaRPr lang="it-IT" sz="1400" dirty="0">
              <a:solidFill>
                <a:srgbClr val="FF0000"/>
              </a:solidFill>
            </a:endParaRPr>
          </a:p>
        </p:txBody>
      </p:sp>
      <p:cxnSp>
        <p:nvCxnSpPr>
          <p:cNvPr id="59" name="Straight Arrow Connector 58"/>
          <p:cNvCxnSpPr>
            <a:stCxn id="60" idx="0"/>
          </p:cNvCxnSpPr>
          <p:nvPr/>
        </p:nvCxnSpPr>
        <p:spPr>
          <a:xfrm flipV="1">
            <a:off x="7172928" y="3581400"/>
            <a:ext cx="142272" cy="1219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477000" y="4800600"/>
            <a:ext cx="139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Now suppressed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0174" cy="838544"/>
          </a:xfrm>
        </p:spPr>
        <p:txBody>
          <a:bodyPr/>
          <a:lstStyle/>
          <a:p>
            <a:r>
              <a:rPr lang="it-IT" sz="3200" dirty="0" smtClean="0">
                <a:effectLst/>
              </a:rPr>
              <a:t>Cryogenic Scheme Short Cryomodule</a:t>
            </a:r>
            <a:endParaRPr lang="it-IT" sz="3200" dirty="0">
              <a:effectLst/>
            </a:endParaRPr>
          </a:p>
        </p:txBody>
      </p:sp>
      <p:grpSp>
        <p:nvGrpSpPr>
          <p:cNvPr id="3" name="Group 52"/>
          <p:cNvGrpSpPr/>
          <p:nvPr/>
        </p:nvGrpSpPr>
        <p:grpSpPr>
          <a:xfrm>
            <a:off x="1143000" y="762000"/>
            <a:ext cx="7271933" cy="6019800"/>
            <a:chOff x="1338667" y="762000"/>
            <a:chExt cx="7271933" cy="6019800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2924182" y="5272085"/>
              <a:ext cx="5334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3709989" y="5267306"/>
              <a:ext cx="5334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195637" y="5534034"/>
              <a:ext cx="7772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1338667" y="762000"/>
              <a:ext cx="7271933" cy="6019800"/>
              <a:chOff x="1066800" y="786942"/>
              <a:chExt cx="7043333" cy="5842458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66800" y="786942"/>
                <a:ext cx="7043333" cy="5842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810000" y="313586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E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581400" y="2971800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E’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475306" y="2983468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C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781800" y="4648200"/>
                <a:ext cx="423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C2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324600" y="3505200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XB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610174" y="3924615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X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267108" y="3916655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Y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rot="5400000">
                <a:off x="4067374" y="4153215"/>
                <a:ext cx="304800" cy="3048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2971800" y="3886200"/>
                <a:ext cx="423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C3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15200" y="4114800"/>
                <a:ext cx="423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C1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61471" y="4301539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1505EB"/>
                    </a:solidFill>
                  </a:rPr>
                  <a:t>L</a:t>
                </a:r>
                <a:endParaRPr lang="it-IT" b="1" dirty="0">
                  <a:solidFill>
                    <a:srgbClr val="1505EB"/>
                  </a:solidFill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3325906" y="4612341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05EB"/>
                </a:solidFill>
              </a:rPr>
              <a:t>Z</a:t>
            </a:r>
            <a:endParaRPr lang="it-IT" b="1" dirty="0">
              <a:solidFill>
                <a:srgbClr val="1505EB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2343944" y="1600200"/>
            <a:ext cx="2609056" cy="2286000"/>
          </a:xfrm>
          <a:prstGeom prst="straightConnector1">
            <a:avLst/>
          </a:prstGeom>
          <a:noFill/>
          <a:ln w="9525" cap="flat" cmpd="sng" algn="ctr">
            <a:solidFill>
              <a:srgbClr val="1505E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2343944" y="1600200"/>
            <a:ext cx="1800200" cy="2304256"/>
          </a:xfrm>
          <a:prstGeom prst="straightConnector1">
            <a:avLst/>
          </a:prstGeom>
          <a:noFill/>
          <a:ln w="9525" cap="flat" cmpd="sng" algn="ctr">
            <a:solidFill>
              <a:srgbClr val="1505E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1828800" y="12192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1505EB"/>
                </a:solidFill>
              </a:rPr>
              <a:t>Additional valves/level gauges</a:t>
            </a:r>
          </a:p>
          <a:p>
            <a:r>
              <a:rPr lang="en-IE" sz="1200" b="1" dirty="0" smtClean="0">
                <a:solidFill>
                  <a:srgbClr val="1505EB"/>
                </a:solidFill>
              </a:rPr>
              <a:t> to test feasibility of 2 K supply scheme</a:t>
            </a:r>
            <a:endParaRPr lang="en-IE" sz="1200" b="1" dirty="0">
              <a:solidFill>
                <a:srgbClr val="1505EB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 bwMode="auto">
          <a:xfrm>
            <a:off x="2362200" y="1600200"/>
            <a:ext cx="3429000" cy="2286000"/>
          </a:xfrm>
          <a:prstGeom prst="straightConnector1">
            <a:avLst/>
          </a:prstGeom>
          <a:noFill/>
          <a:ln w="9525" cap="flat" cmpd="sng" algn="ctr">
            <a:solidFill>
              <a:srgbClr val="1505E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7620000" y="209686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1505EB"/>
                </a:solidFill>
              </a:rPr>
              <a:t>Cool down valves;</a:t>
            </a:r>
          </a:p>
          <a:p>
            <a:r>
              <a:rPr lang="en-IE" sz="1200" b="1" dirty="0" smtClean="0">
                <a:solidFill>
                  <a:srgbClr val="1505EB"/>
                </a:solidFill>
              </a:rPr>
              <a:t>tests should show if necessary</a:t>
            </a:r>
            <a:endParaRPr lang="en-IE" sz="1200" b="1" dirty="0">
              <a:solidFill>
                <a:srgbClr val="1505EB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 flipH="1">
            <a:off x="7764016" y="2764904"/>
            <a:ext cx="432048" cy="576064"/>
          </a:xfrm>
          <a:prstGeom prst="straightConnector1">
            <a:avLst/>
          </a:prstGeom>
          <a:noFill/>
          <a:ln w="9525" cap="flat" cmpd="sng" algn="ctr">
            <a:solidFill>
              <a:srgbClr val="1505E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H="1">
            <a:off x="7908032" y="2764904"/>
            <a:ext cx="288032" cy="576064"/>
          </a:xfrm>
          <a:prstGeom prst="straightConnector1">
            <a:avLst/>
          </a:prstGeom>
          <a:noFill/>
          <a:ln w="9525" cap="flat" cmpd="sng" algn="ctr">
            <a:solidFill>
              <a:srgbClr val="1505E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H="1">
            <a:off x="8052048" y="2764904"/>
            <a:ext cx="144016" cy="576064"/>
          </a:xfrm>
          <a:prstGeom prst="straightConnector1">
            <a:avLst/>
          </a:prstGeom>
          <a:noFill/>
          <a:ln w="9525" cap="flat" cmpd="sng" algn="ctr">
            <a:solidFill>
              <a:srgbClr val="1505E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H="1">
            <a:off x="7620000" y="2764904"/>
            <a:ext cx="576064" cy="576064"/>
          </a:xfrm>
          <a:prstGeom prst="straightConnector1">
            <a:avLst/>
          </a:prstGeom>
          <a:noFill/>
          <a:ln w="9525" cap="flat" cmpd="sng" algn="ctr">
            <a:solidFill>
              <a:srgbClr val="1505EB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/>
          <p:cNvPicPr>
            <a:picLocks noChangeAspect="1" noChangeArrowheads="1"/>
          </p:cNvPicPr>
          <p:nvPr/>
        </p:nvPicPr>
        <p:blipFill>
          <a:blip r:embed="rId2" cstate="print"/>
          <a:srcRect l="5833" t="15333" r="2140" b="10475"/>
          <a:stretch>
            <a:fillRect/>
          </a:stretch>
        </p:blipFill>
        <p:spPr bwMode="auto">
          <a:xfrm>
            <a:off x="0" y="951614"/>
            <a:ext cx="9151034" cy="461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8229600" cy="990600"/>
          </a:xfrm>
        </p:spPr>
        <p:txBody>
          <a:bodyPr/>
          <a:lstStyle/>
          <a:p>
            <a:r>
              <a:rPr lang="it-IT" sz="3200" dirty="0" smtClean="0"/>
              <a:t>Pipe sizes and T, p operating conditions</a:t>
            </a:r>
            <a:endParaRPr lang="it-IT" sz="2800" i="1" dirty="0"/>
          </a:p>
        </p:txBody>
      </p:sp>
      <p:sp>
        <p:nvSpPr>
          <p:cNvPr id="8" name="Rounded Rectangle 7"/>
          <p:cNvSpPr/>
          <p:nvPr/>
        </p:nvSpPr>
        <p:spPr>
          <a:xfrm>
            <a:off x="6096000" y="1752600"/>
            <a:ext cx="2819400" cy="838200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NK+CAVITE+INTERFAC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533400"/>
            <a:ext cx="6490414" cy="571696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334000" y="4878770"/>
            <a:ext cx="838200" cy="91440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0" y="571697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RF Power Coupler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14600" y="3354770"/>
            <a:ext cx="1131110" cy="581688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3400" y="3888170"/>
            <a:ext cx="235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Bulk Niobium 5Cells cavity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1906970"/>
            <a:ext cx="990601" cy="7620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00800" y="152597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Helium Tank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35477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CEA’s tuner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19200" y="3126170"/>
            <a:ext cx="838202" cy="358714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67200" y="3202372"/>
            <a:ext cx="1981200" cy="1828798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19041" y="4800600"/>
            <a:ext cx="133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Hom</a:t>
            </a:r>
            <a:r>
              <a:rPr lang="en-US" b="1" dirty="0" smtClean="0">
                <a:solidFill>
                  <a:prstClr val="black"/>
                </a:solidFill>
              </a:rPr>
              <a:t> Coupler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00400" y="1068770"/>
            <a:ext cx="609600" cy="250886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0000" y="763970"/>
            <a:ext cx="1715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Bi-phase helium tube</a:t>
            </a:r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05200" y="4040570"/>
            <a:ext cx="838200" cy="5334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0" y="4497770"/>
            <a:ext cx="203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Magnetic  shielding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(old design)</a:t>
            </a:r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315200" y="3659570"/>
            <a:ext cx="381000" cy="152400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22552" y="5183570"/>
            <a:ext cx="135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Inter-cavity support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447800" y="2135570"/>
            <a:ext cx="457594" cy="260057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5800" y="1830770"/>
            <a:ext cx="114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Bellows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181600" y="4572000"/>
            <a:ext cx="838200" cy="91440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429000" y="5410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Double walled tube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562600" y="1066800"/>
            <a:ext cx="1524000" cy="10668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86600" y="762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  <a:cs typeface="Arial" pitchFamily="34" charset="0"/>
              </a:rPr>
              <a:t>SS CF UHV DN100</a:t>
            </a:r>
            <a:endParaRPr lang="en-GB" b="1" dirty="0" smtClean="0">
              <a:solidFill>
                <a:prstClr val="black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052918"/>
            <a:ext cx="762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NK+CAVITE+INTERFACE-1.jpg"/>
          <p:cNvPicPr>
            <a:picLocks noChangeAspect="1"/>
          </p:cNvPicPr>
          <p:nvPr/>
        </p:nvPicPr>
        <p:blipFill>
          <a:blip r:embed="rId2" cstate="print"/>
          <a:srcRect l="59876" t="34654"/>
          <a:stretch>
            <a:fillRect/>
          </a:stretch>
        </p:blipFill>
        <p:spPr>
          <a:xfrm>
            <a:off x="1066800" y="609600"/>
            <a:ext cx="4038600" cy="579340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latin typeface="Arial" pitchFamily="34" charset="0"/>
                <a:cs typeface="Arial" pitchFamily="34" charset="0"/>
              </a:rPr>
              <a:t>Actively cooled double walled tube</a:t>
            </a:r>
            <a:endParaRPr lang="it-IT" dirty="0"/>
          </a:p>
        </p:txBody>
      </p:sp>
      <p:sp>
        <p:nvSpPr>
          <p:cNvPr id="35" name="Down Arrow 34"/>
          <p:cNvSpPr/>
          <p:nvPr/>
        </p:nvSpPr>
        <p:spPr>
          <a:xfrm>
            <a:off x="3048000" y="3276600"/>
            <a:ext cx="228600" cy="1371600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Down Arrow 35"/>
          <p:cNvSpPr/>
          <p:nvPr/>
        </p:nvSpPr>
        <p:spPr>
          <a:xfrm rot="4800000">
            <a:off x="3406117" y="3061092"/>
            <a:ext cx="228600" cy="60960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Down Arrow 36"/>
          <p:cNvSpPr/>
          <p:nvPr/>
        </p:nvSpPr>
        <p:spPr>
          <a:xfrm rot="-4200000">
            <a:off x="3411610" y="4402654"/>
            <a:ext cx="2286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TextBox 37"/>
          <p:cNvSpPr txBox="1"/>
          <p:nvPr/>
        </p:nvSpPr>
        <p:spPr>
          <a:xfrm>
            <a:off x="5181600" y="2514600"/>
            <a:ext cx="350371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Rossana</a:t>
            </a:r>
            <a:r>
              <a:rPr lang="fr-FR" dirty="0" smtClean="0"/>
              <a:t> </a:t>
            </a:r>
            <a:r>
              <a:rPr lang="fr-FR" dirty="0" err="1" smtClean="0"/>
              <a:t>Bonomi’s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39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3812" y="1066800"/>
            <a:ext cx="4040188" cy="3951288"/>
          </a:xfrm>
          <a:prstGeom prst="rect">
            <a:avLst/>
          </a:prstGeom>
        </p:spPr>
        <p:txBody>
          <a:bodyPr/>
          <a:lstStyle/>
          <a:p>
            <a:r>
              <a:rPr lang="fr-FR" sz="2000" dirty="0" err="1" smtClean="0"/>
              <a:t>Helium</a:t>
            </a:r>
            <a:r>
              <a:rPr lang="fr-FR" sz="2000" dirty="0" smtClean="0"/>
              <a:t> </a:t>
            </a:r>
            <a:r>
              <a:rPr lang="fr-FR" sz="2000" dirty="0" err="1" smtClean="0"/>
              <a:t>gas</a:t>
            </a:r>
            <a:r>
              <a:rPr lang="fr-FR" sz="2000" dirty="0" smtClean="0"/>
              <a:t> </a:t>
            </a:r>
            <a:r>
              <a:rPr lang="fr-FR" sz="2000" dirty="0" err="1" smtClean="0"/>
              <a:t>cooling</a:t>
            </a:r>
            <a:r>
              <a:rPr lang="fr-FR" sz="2000" dirty="0" smtClean="0"/>
              <a:t> 5-300 K</a:t>
            </a:r>
          </a:p>
          <a:p>
            <a:r>
              <a:rPr lang="fr-FR" sz="2000" dirty="0" err="1" smtClean="0"/>
              <a:t>Thermally</a:t>
            </a:r>
            <a:r>
              <a:rPr lang="fr-FR" sz="2000" dirty="0" smtClean="0"/>
              <a:t> efficient</a:t>
            </a:r>
          </a:p>
          <a:p>
            <a:r>
              <a:rPr lang="fr-FR" sz="2000" dirty="0" smtClean="0"/>
              <a:t>No </a:t>
            </a:r>
            <a:r>
              <a:rPr lang="fr-FR" sz="2000" dirty="0" err="1" smtClean="0"/>
              <a:t>intermediate</a:t>
            </a:r>
            <a:r>
              <a:rPr lang="fr-FR" sz="2000" dirty="0" smtClean="0"/>
              <a:t> T </a:t>
            </a:r>
            <a:r>
              <a:rPr lang="fr-FR" sz="2000" dirty="0" err="1" smtClean="0"/>
              <a:t>heat</a:t>
            </a:r>
            <a:r>
              <a:rPr lang="fr-FR" sz="2000" dirty="0" smtClean="0"/>
              <a:t> </a:t>
            </a:r>
            <a:r>
              <a:rPr lang="fr-FR" sz="2000" dirty="0" err="1" smtClean="0"/>
              <a:t>intercepts</a:t>
            </a:r>
            <a:endParaRPr lang="fr-FR" sz="2000" dirty="0" smtClean="0"/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vessel with removable top</a:t>
            </a:r>
            <a:endParaRPr lang="en-US" dirty="0"/>
          </a:p>
        </p:txBody>
      </p:sp>
      <p:grpSp>
        <p:nvGrpSpPr>
          <p:cNvPr id="4" name="Groupe 26"/>
          <p:cNvGrpSpPr/>
          <p:nvPr/>
        </p:nvGrpSpPr>
        <p:grpSpPr>
          <a:xfrm>
            <a:off x="5436096" y="908720"/>
            <a:ext cx="3369728" cy="3099934"/>
            <a:chOff x="1043608" y="3215256"/>
            <a:chExt cx="3369728" cy="3099934"/>
          </a:xfrm>
        </p:grpSpPr>
        <p:grpSp>
          <p:nvGrpSpPr>
            <p:cNvPr id="5" name="Groupe 11"/>
            <p:cNvGrpSpPr/>
            <p:nvPr/>
          </p:nvGrpSpPr>
          <p:grpSpPr>
            <a:xfrm>
              <a:off x="1043608" y="3501008"/>
              <a:ext cx="3071834" cy="2814182"/>
              <a:chOff x="5286380" y="2928934"/>
              <a:chExt cx="3643338" cy="3385686"/>
            </a:xfrm>
          </p:grpSpPr>
          <p:pic>
            <p:nvPicPr>
              <p:cNvPr id="8" name="Picture 5" descr="N:\SPL\REUNIONS\CERN\20111104_REVUECONCEPTUELLE\Images Patxi\enceinte_face.png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5286380" y="3289156"/>
                <a:ext cx="3000396" cy="3025464"/>
              </a:xfrm>
              <a:prstGeom prst="rect">
                <a:avLst/>
              </a:prstGeom>
              <a:noFill/>
            </p:spPr>
          </p:pic>
          <p:grpSp>
            <p:nvGrpSpPr>
              <p:cNvPr id="9" name="Groupe 21"/>
              <p:cNvGrpSpPr/>
              <p:nvPr/>
            </p:nvGrpSpPr>
            <p:grpSpPr>
              <a:xfrm>
                <a:off x="5345421" y="2928934"/>
                <a:ext cx="2883681" cy="1872954"/>
                <a:chOff x="5345421" y="2928934"/>
                <a:chExt cx="2883681" cy="1872954"/>
              </a:xfrm>
            </p:grpSpPr>
            <p:cxnSp>
              <p:nvCxnSpPr>
                <p:cNvPr id="14" name="Connecteur droit 18"/>
                <p:cNvCxnSpPr/>
                <p:nvPr/>
              </p:nvCxnSpPr>
              <p:spPr>
                <a:xfrm rot="10800000" flipH="1">
                  <a:off x="5357140" y="2928934"/>
                  <a:ext cx="1368" cy="1872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9"/>
                <p:cNvCxnSpPr/>
                <p:nvPr/>
              </p:nvCxnSpPr>
              <p:spPr>
                <a:xfrm rot="10800000" flipH="1">
                  <a:off x="8206581" y="2928934"/>
                  <a:ext cx="1368" cy="1872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20"/>
                <p:cNvCxnSpPr/>
                <p:nvPr/>
              </p:nvCxnSpPr>
              <p:spPr>
                <a:xfrm>
                  <a:off x="5345421" y="3049008"/>
                  <a:ext cx="2883681" cy="1335"/>
                </a:xfrm>
                <a:prstGeom prst="line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e 22"/>
              <p:cNvGrpSpPr/>
              <p:nvPr/>
            </p:nvGrpSpPr>
            <p:grpSpPr>
              <a:xfrm rot="5400000">
                <a:off x="6551402" y="3862928"/>
                <a:ext cx="2883681" cy="1872954"/>
                <a:chOff x="5345421" y="2928934"/>
                <a:chExt cx="2883681" cy="1872954"/>
              </a:xfrm>
            </p:grpSpPr>
            <p:cxnSp>
              <p:nvCxnSpPr>
                <p:cNvPr id="11" name="Connecteur droit 15"/>
                <p:cNvCxnSpPr/>
                <p:nvPr/>
              </p:nvCxnSpPr>
              <p:spPr>
                <a:xfrm rot="10800000" flipH="1">
                  <a:off x="5357140" y="2928934"/>
                  <a:ext cx="1368" cy="1872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cteur droit 16"/>
                <p:cNvCxnSpPr/>
                <p:nvPr/>
              </p:nvCxnSpPr>
              <p:spPr>
                <a:xfrm rot="10800000" flipH="1">
                  <a:off x="8206581" y="2928934"/>
                  <a:ext cx="1368" cy="1872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17"/>
                <p:cNvCxnSpPr/>
                <p:nvPr/>
              </p:nvCxnSpPr>
              <p:spPr>
                <a:xfrm>
                  <a:off x="5345421" y="3049008"/>
                  <a:ext cx="2883681" cy="1335"/>
                </a:xfrm>
                <a:prstGeom prst="line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ZoneTexte 21"/>
            <p:cNvSpPr txBox="1"/>
            <p:nvPr/>
          </p:nvSpPr>
          <p:spPr>
            <a:xfrm>
              <a:off x="1972302" y="321525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black"/>
                  </a:solidFill>
                </a:rPr>
                <a:t>1054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7" name="ZoneTexte 22"/>
            <p:cNvSpPr txBox="1"/>
            <p:nvPr/>
          </p:nvSpPr>
          <p:spPr>
            <a:xfrm rot="5400000">
              <a:off x="3902298" y="492859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black"/>
                  </a:solidFill>
                </a:rPr>
                <a:t>1021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Espace réservé du texte 5"/>
          <p:cNvSpPr txBox="1">
            <a:spLocks/>
          </p:cNvSpPr>
          <p:nvPr/>
        </p:nvSpPr>
        <p:spPr>
          <a:xfrm>
            <a:off x="179512" y="980728"/>
            <a:ext cx="4544888" cy="35719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General concept and dimensions (not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latest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 design)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grpSp>
        <p:nvGrpSpPr>
          <p:cNvPr id="18" name="Groupe 42"/>
          <p:cNvGrpSpPr/>
          <p:nvPr/>
        </p:nvGrpSpPr>
        <p:grpSpPr>
          <a:xfrm>
            <a:off x="0" y="1124744"/>
            <a:ext cx="5040560" cy="2812974"/>
            <a:chOff x="467544" y="3861048"/>
            <a:chExt cx="5040560" cy="2812974"/>
          </a:xfrm>
        </p:grpSpPr>
        <p:cxnSp>
          <p:nvCxnSpPr>
            <p:cNvPr id="19" name="Connecteur droit 27"/>
            <p:cNvCxnSpPr/>
            <p:nvPr/>
          </p:nvCxnSpPr>
          <p:spPr>
            <a:xfrm rot="16200000" flipH="1">
              <a:off x="4918568" y="4135608"/>
              <a:ext cx="708890" cy="4701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4" descr="K:\SPL\REUNIONS\CERN\20111104_REVUECONCEPTUELLE\Images Patxi\Axono VV en couleur.png"/>
            <p:cNvPicPr>
              <a:picLocks noChangeAspect="1" noChangeArrowheads="1"/>
            </p:cNvPicPr>
            <p:nvPr/>
          </p:nvPicPr>
          <p:blipFill>
            <a:blip r:embed="rId3" cstate="email"/>
            <a:srcRect t="12757"/>
            <a:stretch>
              <a:fillRect/>
            </a:stretch>
          </p:blipFill>
          <p:spPr bwMode="auto">
            <a:xfrm>
              <a:off x="467544" y="3861048"/>
              <a:ext cx="4782457" cy="2462287"/>
            </a:xfrm>
            <a:prstGeom prst="rect">
              <a:avLst/>
            </a:prstGeom>
            <a:noFill/>
          </p:spPr>
        </p:pic>
        <p:cxnSp>
          <p:nvCxnSpPr>
            <p:cNvPr id="21" name="Connecteur droit 28"/>
            <p:cNvCxnSpPr/>
            <p:nvPr/>
          </p:nvCxnSpPr>
          <p:spPr>
            <a:xfrm rot="16200000" flipH="1">
              <a:off x="588339" y="6156543"/>
              <a:ext cx="701271" cy="3336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9"/>
            <p:cNvCxnSpPr/>
            <p:nvPr/>
          </p:nvCxnSpPr>
          <p:spPr>
            <a:xfrm rot="10800000" flipV="1">
              <a:off x="1043608" y="4653136"/>
              <a:ext cx="4392490" cy="1872208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30"/>
            <p:cNvSpPr txBox="1"/>
            <p:nvPr/>
          </p:nvSpPr>
          <p:spPr>
            <a:xfrm rot="20278070">
              <a:off x="3173153" y="5557759"/>
              <a:ext cx="603317" cy="329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prstClr val="black"/>
                  </a:solidFill>
                </a:rPr>
                <a:t>7400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ZoneTexte 33"/>
          <p:cNvSpPr txBox="1"/>
          <p:nvPr/>
        </p:nvSpPr>
        <p:spPr>
          <a:xfrm>
            <a:off x="5796136" y="400506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SSS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26" name="Picture 5" descr="K:\SPL\REUNIONS\CERN\20111104_REVUECONCEPTUELLE\Images Patxi\Axono VV.png"/>
          <p:cNvPicPr>
            <a:picLocks noChangeAspect="1" noChangeArrowheads="1"/>
          </p:cNvPicPr>
          <p:nvPr/>
        </p:nvPicPr>
        <p:blipFill>
          <a:blip r:embed="rId4" cstate="email"/>
          <a:srcRect l="6557" t="4318" r="3279" b="3566"/>
          <a:stretch>
            <a:fillRect/>
          </a:stretch>
        </p:blipFill>
        <p:spPr bwMode="auto">
          <a:xfrm>
            <a:off x="5638800" y="4419600"/>
            <a:ext cx="1860865" cy="216537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228600" y="6400800"/>
            <a:ext cx="307436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More in </a:t>
            </a:r>
            <a:r>
              <a:rPr lang="fr-FR" dirty="0" err="1" smtClean="0"/>
              <a:t>P.Duthil’s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28" name="TextBox 27"/>
          <p:cNvSpPr txBox="1"/>
          <p:nvPr/>
        </p:nvSpPr>
        <p:spPr>
          <a:xfrm>
            <a:off x="5904729" y="6488668"/>
            <a:ext cx="308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(views </a:t>
            </a:r>
            <a:r>
              <a:rPr lang="en-US" b="1" dirty="0" err="1" smtClean="0"/>
              <a:t>S.Rousselot</a:t>
            </a:r>
            <a:r>
              <a:rPr lang="en-US" b="1" dirty="0" smtClean="0"/>
              <a:t>, IPN-</a:t>
            </a:r>
            <a:r>
              <a:rPr lang="en-US" b="1" dirty="0" err="1" smtClean="0"/>
              <a:t>Orsay</a:t>
            </a:r>
            <a:r>
              <a:rPr lang="en-US" b="1" dirty="0" smtClean="0"/>
              <a:t>)</a:t>
            </a:r>
            <a:endParaRPr lang="en-US" b="1" dirty="0"/>
          </a:p>
        </p:txBody>
      </p:sp>
      <p:grpSp>
        <p:nvGrpSpPr>
          <p:cNvPr id="29" name="Groupe 498"/>
          <p:cNvGrpSpPr/>
          <p:nvPr/>
        </p:nvGrpSpPr>
        <p:grpSpPr>
          <a:xfrm>
            <a:off x="990600" y="3810000"/>
            <a:ext cx="4680520" cy="2302291"/>
            <a:chOff x="179512" y="2852936"/>
            <a:chExt cx="4680520" cy="2302291"/>
          </a:xfrm>
        </p:grpSpPr>
        <p:grpSp>
          <p:nvGrpSpPr>
            <p:cNvPr id="30" name="Groupe 263"/>
            <p:cNvGrpSpPr/>
            <p:nvPr/>
          </p:nvGrpSpPr>
          <p:grpSpPr>
            <a:xfrm>
              <a:off x="179512" y="2852936"/>
              <a:ext cx="3672408" cy="2302291"/>
              <a:chOff x="323528" y="1340768"/>
              <a:chExt cx="3672408" cy="2302291"/>
            </a:xfrm>
          </p:grpSpPr>
          <p:grpSp>
            <p:nvGrpSpPr>
              <p:cNvPr id="37" name="Groupe 447"/>
              <p:cNvGrpSpPr/>
              <p:nvPr/>
            </p:nvGrpSpPr>
            <p:grpSpPr>
              <a:xfrm>
                <a:off x="323528" y="2135845"/>
                <a:ext cx="3672408" cy="642238"/>
                <a:chOff x="611560" y="4293096"/>
                <a:chExt cx="7416824" cy="1512311"/>
              </a:xfrm>
            </p:grpSpPr>
            <p:cxnSp>
              <p:nvCxnSpPr>
                <p:cNvPr id="209" name="Connecteur droit 13"/>
                <p:cNvCxnSpPr/>
                <p:nvPr/>
              </p:nvCxnSpPr>
              <p:spPr>
                <a:xfrm rot="10800000">
                  <a:off x="611560" y="5805264"/>
                  <a:ext cx="7416824" cy="0"/>
                </a:xfrm>
                <a:prstGeom prst="line">
                  <a:avLst/>
                </a:prstGeom>
                <a:ln w="22225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0" name="Groupe 361"/>
                <p:cNvGrpSpPr/>
                <p:nvPr/>
              </p:nvGrpSpPr>
              <p:grpSpPr>
                <a:xfrm>
                  <a:off x="1043608" y="5013176"/>
                  <a:ext cx="3024336" cy="792016"/>
                  <a:chOff x="1043608" y="5013176"/>
                  <a:chExt cx="3024336" cy="792016"/>
                </a:xfrm>
              </p:grpSpPr>
              <p:grpSp>
                <p:nvGrpSpPr>
                  <p:cNvPr id="281" name="Group 77"/>
                  <p:cNvGrpSpPr>
                    <a:grpSpLocks/>
                  </p:cNvGrpSpPr>
                  <p:nvPr/>
                </p:nvGrpSpPr>
                <p:grpSpPr bwMode="auto">
                  <a:xfrm flipH="1">
                    <a:off x="1331640" y="5445224"/>
                    <a:ext cx="287936" cy="359968"/>
                    <a:chOff x="2615" y="7115"/>
                    <a:chExt cx="379" cy="834"/>
                  </a:xfrm>
                </p:grpSpPr>
                <p:sp>
                  <p:nvSpPr>
                    <p:cNvPr id="291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5" y="7350"/>
                      <a:ext cx="379" cy="599"/>
                    </a:xfrm>
                    <a:prstGeom prst="rect">
                      <a:avLst/>
                    </a:prstGeom>
                    <a:solidFill>
                      <a:srgbClr val="C2D69B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92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0" y="7115"/>
                      <a:ext cx="190" cy="225"/>
                    </a:xfrm>
                    <a:prstGeom prst="rect">
                      <a:avLst/>
                    </a:prstGeom>
                    <a:solidFill>
                      <a:srgbClr val="C2D69B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</p:grpSp>
              <p:grpSp>
                <p:nvGrpSpPr>
                  <p:cNvPr id="282" name="Groupe 336"/>
                  <p:cNvGrpSpPr/>
                  <p:nvPr/>
                </p:nvGrpSpPr>
                <p:grpSpPr>
                  <a:xfrm>
                    <a:off x="1043608" y="5013176"/>
                    <a:ext cx="3024336" cy="432048"/>
                    <a:chOff x="1187624" y="4725144"/>
                    <a:chExt cx="3024336" cy="432048"/>
                  </a:xfrm>
                </p:grpSpPr>
                <p:grpSp>
                  <p:nvGrpSpPr>
                    <p:cNvPr id="286" name="Groupe 241"/>
                    <p:cNvGrpSpPr/>
                    <p:nvPr/>
                  </p:nvGrpSpPr>
                  <p:grpSpPr>
                    <a:xfrm>
                      <a:off x="1187624" y="4725144"/>
                      <a:ext cx="3024336" cy="432048"/>
                      <a:chOff x="-1620688" y="4077072"/>
                      <a:chExt cx="3024336" cy="432048"/>
                    </a:xfrm>
                  </p:grpSpPr>
                  <p:sp>
                    <p:nvSpPr>
                      <p:cNvPr id="288" name="Rectangle 1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1476672" y="4077072"/>
                        <a:ext cx="2736304" cy="421595"/>
                      </a:xfrm>
                      <a:prstGeom prst="rect">
                        <a:avLst/>
                      </a:prstGeom>
                      <a:solidFill>
                        <a:srgbClr val="F2DBDB">
                          <a:alpha val="45000"/>
                        </a:srgbClr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89" name="Corde 257"/>
                      <p:cNvSpPr/>
                      <p:nvPr/>
                    </p:nvSpPr>
                    <p:spPr>
                      <a:xfrm rot="10800000">
                        <a:off x="1043608" y="4077072"/>
                        <a:ext cx="360040" cy="432048"/>
                      </a:xfrm>
                      <a:prstGeom prst="chord">
                        <a:avLst>
                          <a:gd name="adj1" fmla="val 5401860"/>
                          <a:gd name="adj2" fmla="val 16200000"/>
                        </a:avLst>
                      </a:prstGeom>
                      <a:solidFill>
                        <a:srgbClr val="F2DBDB">
                          <a:alpha val="45000"/>
                        </a:srgbClr>
                      </a:solidFill>
                      <a:ln w="635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400"/>
                      </a:p>
                    </p:txBody>
                  </p:sp>
                  <p:sp>
                    <p:nvSpPr>
                      <p:cNvPr id="290" name="Corde 258"/>
                      <p:cNvSpPr/>
                      <p:nvPr/>
                    </p:nvSpPr>
                    <p:spPr>
                      <a:xfrm>
                        <a:off x="-1620688" y="4077072"/>
                        <a:ext cx="360040" cy="432048"/>
                      </a:xfrm>
                      <a:prstGeom prst="chord">
                        <a:avLst>
                          <a:gd name="adj1" fmla="val 5401860"/>
                          <a:gd name="adj2" fmla="val 16200000"/>
                        </a:avLst>
                      </a:prstGeom>
                      <a:solidFill>
                        <a:srgbClr val="F2DBDB">
                          <a:alpha val="45000"/>
                        </a:srgbClr>
                      </a:solidFill>
                      <a:ln w="635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400"/>
                      </a:p>
                    </p:txBody>
                  </p:sp>
                </p:grpSp>
                <p:sp>
                  <p:nvSpPr>
                    <p:cNvPr id="287" name="Rectangle 255"/>
                    <p:cNvSpPr/>
                    <p:nvPr/>
                  </p:nvSpPr>
                  <p:spPr>
                    <a:xfrm>
                      <a:off x="1475656" y="4725144"/>
                      <a:ext cx="2448272" cy="144016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</p:grpSp>
              <p:grpSp>
                <p:nvGrpSpPr>
                  <p:cNvPr id="283" name="Group 77"/>
                  <p:cNvGrpSpPr>
                    <a:grpSpLocks/>
                  </p:cNvGrpSpPr>
                  <p:nvPr/>
                </p:nvGrpSpPr>
                <p:grpSpPr bwMode="auto">
                  <a:xfrm flipH="1">
                    <a:off x="3419872" y="5445224"/>
                    <a:ext cx="287936" cy="359968"/>
                    <a:chOff x="2615" y="7115"/>
                    <a:chExt cx="379" cy="834"/>
                  </a:xfrm>
                </p:grpSpPr>
                <p:sp>
                  <p:nvSpPr>
                    <p:cNvPr id="284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5" y="7350"/>
                      <a:ext cx="379" cy="599"/>
                    </a:xfrm>
                    <a:prstGeom prst="rect">
                      <a:avLst/>
                    </a:prstGeom>
                    <a:solidFill>
                      <a:srgbClr val="C2D69B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85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0" y="7115"/>
                      <a:ext cx="190" cy="225"/>
                    </a:xfrm>
                    <a:prstGeom prst="rect">
                      <a:avLst/>
                    </a:prstGeom>
                    <a:solidFill>
                      <a:srgbClr val="C2D69B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</p:grpSp>
            </p:grpSp>
            <p:grpSp>
              <p:nvGrpSpPr>
                <p:cNvPr id="211" name="Groupe 360"/>
                <p:cNvGrpSpPr/>
                <p:nvPr/>
              </p:nvGrpSpPr>
              <p:grpSpPr>
                <a:xfrm>
                  <a:off x="899592" y="4293096"/>
                  <a:ext cx="3384376" cy="1512311"/>
                  <a:chOff x="4499992" y="4293096"/>
                  <a:chExt cx="3384376" cy="1512311"/>
                </a:xfrm>
              </p:grpSpPr>
              <p:grpSp>
                <p:nvGrpSpPr>
                  <p:cNvPr id="212" name="Groupe 359"/>
                  <p:cNvGrpSpPr/>
                  <p:nvPr/>
                </p:nvGrpSpPr>
                <p:grpSpPr>
                  <a:xfrm>
                    <a:off x="4572000" y="4293096"/>
                    <a:ext cx="3257561" cy="582867"/>
                    <a:chOff x="4572000" y="4293096"/>
                    <a:chExt cx="3257561" cy="582867"/>
                  </a:xfrm>
                </p:grpSpPr>
                <p:sp>
                  <p:nvSpPr>
                    <p:cNvPr id="227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72000" y="4293096"/>
                      <a:ext cx="3257561" cy="64512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28" name="Rectangle 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2594" y="4551990"/>
                      <a:ext cx="108245" cy="230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29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3552" y="4552649"/>
                      <a:ext cx="108245" cy="230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30" name="Rectangle 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31442" y="4552649"/>
                      <a:ext cx="108245" cy="230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31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8081" y="4546056"/>
                      <a:ext cx="16530" cy="257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32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00005" y="4424097"/>
                      <a:ext cx="51723" cy="23074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33" name="Rectangl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5624" y="4446511"/>
                      <a:ext cx="528964" cy="196454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grpSp>
                  <p:nvGrpSpPr>
                    <p:cNvPr id="234" name="Groupe 659"/>
                    <p:cNvGrpSpPr/>
                    <p:nvPr/>
                  </p:nvGrpSpPr>
                  <p:grpSpPr>
                    <a:xfrm>
                      <a:off x="5556203" y="4642969"/>
                      <a:ext cx="113045" cy="222823"/>
                      <a:chOff x="7295455" y="579165"/>
                      <a:chExt cx="150110" cy="248716"/>
                    </a:xfrm>
                  </p:grpSpPr>
                  <p:sp>
                    <p:nvSpPr>
                      <p:cNvPr id="278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42187" y="579165"/>
                        <a:ext cx="55937" cy="122887"/>
                      </a:xfrm>
                      <a:prstGeom prst="rect">
                        <a:avLst/>
                      </a:prstGeom>
                      <a:solidFill>
                        <a:srgbClr val="9999FF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79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95455" y="702052"/>
                        <a:ext cx="150110" cy="11774"/>
                      </a:xfrm>
                      <a:prstGeom prst="rect">
                        <a:avLst/>
                      </a:prstGeom>
                      <a:solidFill>
                        <a:srgbClr val="9999FF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80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26609" y="713089"/>
                        <a:ext cx="85676" cy="114792"/>
                      </a:xfrm>
                      <a:prstGeom prst="rect">
                        <a:avLst/>
                      </a:prstGeom>
                      <a:solidFill>
                        <a:srgbClr val="9999FF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</p:grpSp>
                <p:sp>
                  <p:nvSpPr>
                    <p:cNvPr id="235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67764" y="4489361"/>
                      <a:ext cx="37860" cy="10086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3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66296" y="4424097"/>
                      <a:ext cx="51723" cy="23074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3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71914" y="4446511"/>
                      <a:ext cx="528964" cy="196454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3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7686" y="4642965"/>
                      <a:ext cx="42125" cy="110094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3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2493" y="4753059"/>
                      <a:ext cx="113045" cy="10548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0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45956" y="4762947"/>
                      <a:ext cx="64521" cy="102841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1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34054" y="4489361"/>
                      <a:ext cx="37860" cy="10086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2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32053" y="4422119"/>
                      <a:ext cx="51723" cy="23074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3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37671" y="4444533"/>
                      <a:ext cx="528964" cy="196454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4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3443" y="4640987"/>
                      <a:ext cx="42125" cy="110094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5" name="Rectangl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8250" y="4751080"/>
                      <a:ext cx="113045" cy="10548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6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1713" y="4760969"/>
                      <a:ext cx="64521" cy="102841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7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9811" y="4487384"/>
                      <a:ext cx="37860" cy="10086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8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97810" y="4424097"/>
                      <a:ext cx="51723" cy="23074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49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03428" y="4446511"/>
                      <a:ext cx="528964" cy="196454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50" name="Rectangl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9201" y="4642965"/>
                      <a:ext cx="42125" cy="110094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51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54007" y="4753059"/>
                      <a:ext cx="113045" cy="10548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52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77469" y="4762947"/>
                      <a:ext cx="64521" cy="102841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53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65569" y="4489361"/>
                      <a:ext cx="37860" cy="10086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cxnSp>
                  <p:nvCxnSpPr>
                    <p:cNvPr id="254" name="AutoShape 4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698236" y="4540123"/>
                      <a:ext cx="3068206" cy="65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chemeClr val="accent1">
                          <a:shade val="50000"/>
                        </a:schemeClr>
                      </a:solidFill>
                      <a:prstDash val="lgDashDot"/>
                      <a:round/>
                      <a:headEnd/>
                      <a:tailEnd/>
                    </a:ln>
                  </p:spPr>
                </p:cxnSp>
                <p:grpSp>
                  <p:nvGrpSpPr>
                    <p:cNvPr id="255" name="Groupe 645"/>
                    <p:cNvGrpSpPr/>
                    <p:nvPr/>
                  </p:nvGrpSpPr>
                  <p:grpSpPr>
                    <a:xfrm>
                      <a:off x="7222951" y="4293096"/>
                      <a:ext cx="144016" cy="193535"/>
                      <a:chOff x="9540552" y="188640"/>
                      <a:chExt cx="144016" cy="216024"/>
                    </a:xfrm>
                  </p:grpSpPr>
                  <p:cxnSp>
                    <p:nvCxnSpPr>
                      <p:cNvPr id="276" name="Connecteur droit 244"/>
                      <p:cNvCxnSpPr/>
                      <p:nvPr/>
                    </p:nvCxnSpPr>
                    <p:spPr>
                      <a:xfrm rot="5400000">
                        <a:off x="9504548" y="296652"/>
                        <a:ext cx="216024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7" name="Connecteur droit 245"/>
                      <p:cNvCxnSpPr/>
                      <p:nvPr/>
                    </p:nvCxnSpPr>
                    <p:spPr>
                      <a:xfrm>
                        <a:off x="9540552" y="188640"/>
                        <a:ext cx="144016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56" name="Groupe 646"/>
                    <p:cNvGrpSpPr/>
                    <p:nvPr/>
                  </p:nvGrpSpPr>
                  <p:grpSpPr>
                    <a:xfrm>
                      <a:off x="6626445" y="4293096"/>
                      <a:ext cx="144016" cy="193535"/>
                      <a:chOff x="9540552" y="188640"/>
                      <a:chExt cx="144016" cy="216024"/>
                    </a:xfrm>
                  </p:grpSpPr>
                  <p:cxnSp>
                    <p:nvCxnSpPr>
                      <p:cNvPr id="274" name="Connecteur droit 242"/>
                      <p:cNvCxnSpPr/>
                      <p:nvPr/>
                    </p:nvCxnSpPr>
                    <p:spPr>
                      <a:xfrm rot="5400000">
                        <a:off x="9504548" y="296652"/>
                        <a:ext cx="216024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5" name="Connecteur droit 243"/>
                      <p:cNvCxnSpPr/>
                      <p:nvPr/>
                    </p:nvCxnSpPr>
                    <p:spPr>
                      <a:xfrm>
                        <a:off x="9540552" y="188640"/>
                        <a:ext cx="144016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57" name="Groupe 649"/>
                    <p:cNvGrpSpPr/>
                    <p:nvPr/>
                  </p:nvGrpSpPr>
                  <p:grpSpPr>
                    <a:xfrm>
                      <a:off x="6084168" y="4293096"/>
                      <a:ext cx="144016" cy="193535"/>
                      <a:chOff x="9540552" y="188640"/>
                      <a:chExt cx="144016" cy="216024"/>
                    </a:xfrm>
                  </p:grpSpPr>
                  <p:cxnSp>
                    <p:nvCxnSpPr>
                      <p:cNvPr id="272" name="Connecteur droit 240"/>
                      <p:cNvCxnSpPr/>
                      <p:nvPr/>
                    </p:nvCxnSpPr>
                    <p:spPr>
                      <a:xfrm rot="5400000">
                        <a:off x="9504548" y="296652"/>
                        <a:ext cx="216024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3" name="Connecteur droit 241"/>
                      <p:cNvCxnSpPr/>
                      <p:nvPr/>
                    </p:nvCxnSpPr>
                    <p:spPr>
                      <a:xfrm>
                        <a:off x="9540552" y="188640"/>
                        <a:ext cx="144016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58" name="Groupe 652"/>
                    <p:cNvGrpSpPr/>
                    <p:nvPr/>
                  </p:nvGrpSpPr>
                  <p:grpSpPr>
                    <a:xfrm>
                      <a:off x="5487663" y="4293096"/>
                      <a:ext cx="144016" cy="193535"/>
                      <a:chOff x="9540552" y="188640"/>
                      <a:chExt cx="144016" cy="216024"/>
                    </a:xfrm>
                  </p:grpSpPr>
                  <p:cxnSp>
                    <p:nvCxnSpPr>
                      <p:cNvPr id="270" name="Connecteur droit 238"/>
                      <p:cNvCxnSpPr/>
                      <p:nvPr/>
                    </p:nvCxnSpPr>
                    <p:spPr>
                      <a:xfrm rot="5400000">
                        <a:off x="9504548" y="296652"/>
                        <a:ext cx="216024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1" name="Connecteur droit 239"/>
                      <p:cNvCxnSpPr/>
                      <p:nvPr/>
                    </p:nvCxnSpPr>
                    <p:spPr>
                      <a:xfrm>
                        <a:off x="9540552" y="188640"/>
                        <a:ext cx="144016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59" name="Rectangle 227"/>
                    <p:cNvSpPr/>
                    <p:nvPr/>
                  </p:nvSpPr>
                  <p:spPr>
                    <a:xfrm>
                      <a:off x="6704662" y="4551142"/>
                      <a:ext cx="162683" cy="4095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  <p:sp>
                  <p:nvSpPr>
                    <p:cNvPr id="260" name="Rectangle 228"/>
                    <p:cNvSpPr/>
                    <p:nvPr/>
                  </p:nvSpPr>
                  <p:spPr>
                    <a:xfrm>
                      <a:off x="6108157" y="4551142"/>
                      <a:ext cx="162683" cy="4095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  <p:sp>
                  <p:nvSpPr>
                    <p:cNvPr id="261" name="Rectangle 229"/>
                    <p:cNvSpPr/>
                    <p:nvPr/>
                  </p:nvSpPr>
                  <p:spPr>
                    <a:xfrm>
                      <a:off x="5565880" y="4551142"/>
                      <a:ext cx="162683" cy="4095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  <p:grpSp>
                  <p:nvGrpSpPr>
                    <p:cNvPr id="262" name="Groupe 660"/>
                    <p:cNvGrpSpPr/>
                    <p:nvPr/>
                  </p:nvGrpSpPr>
                  <p:grpSpPr>
                    <a:xfrm>
                      <a:off x="4932040" y="4653140"/>
                      <a:ext cx="113045" cy="222823"/>
                      <a:chOff x="7295455" y="579165"/>
                      <a:chExt cx="150110" cy="248716"/>
                    </a:xfrm>
                  </p:grpSpPr>
                  <p:sp>
                    <p:nvSpPr>
                      <p:cNvPr id="267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42187" y="579165"/>
                        <a:ext cx="55937" cy="122887"/>
                      </a:xfrm>
                      <a:prstGeom prst="rect">
                        <a:avLst/>
                      </a:prstGeom>
                      <a:solidFill>
                        <a:srgbClr val="9999FF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68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95455" y="702052"/>
                        <a:ext cx="150110" cy="11774"/>
                      </a:xfrm>
                      <a:prstGeom prst="rect">
                        <a:avLst/>
                      </a:prstGeom>
                      <a:solidFill>
                        <a:srgbClr val="9999FF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69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26609" y="713089"/>
                        <a:ext cx="85676" cy="114792"/>
                      </a:xfrm>
                      <a:prstGeom prst="rect">
                        <a:avLst/>
                      </a:prstGeom>
                      <a:solidFill>
                        <a:srgbClr val="9999FF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</p:grpSp>
                <p:sp>
                  <p:nvSpPr>
                    <p:cNvPr id="263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040" y="4459602"/>
                      <a:ext cx="108455" cy="193535"/>
                    </a:xfrm>
                    <a:prstGeom prst="rect">
                      <a:avLst/>
                    </a:prstGeom>
                    <a:solidFill>
                      <a:srgbClr val="548DD4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64" name="Rectangle 263"/>
                    <p:cNvSpPr/>
                    <p:nvPr/>
                  </p:nvSpPr>
                  <p:spPr>
                    <a:xfrm>
                      <a:off x="4969374" y="4551142"/>
                      <a:ext cx="162683" cy="4095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  <p:cxnSp>
                  <p:nvCxnSpPr>
                    <p:cNvPr id="265" name="Connecteur droit 16"/>
                    <p:cNvCxnSpPr/>
                    <p:nvPr/>
                  </p:nvCxnSpPr>
                  <p:spPr>
                    <a:xfrm rot="5400000">
                      <a:off x="4907280" y="4389864"/>
                      <a:ext cx="193535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6" name="Connecteur droit 17"/>
                    <p:cNvCxnSpPr/>
                    <p:nvPr/>
                  </p:nvCxnSpPr>
                  <p:spPr>
                    <a:xfrm>
                      <a:off x="4932040" y="4293096"/>
                      <a:ext cx="108455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3" name="Groupe 345"/>
                  <p:cNvGrpSpPr/>
                  <p:nvPr/>
                </p:nvGrpSpPr>
                <p:grpSpPr>
                  <a:xfrm>
                    <a:off x="4499992" y="4365106"/>
                    <a:ext cx="288032" cy="1440301"/>
                    <a:chOff x="5292080" y="3500867"/>
                    <a:chExt cx="288032" cy="1440301"/>
                  </a:xfrm>
                </p:grpSpPr>
                <p:grpSp>
                  <p:nvGrpSpPr>
                    <p:cNvPr id="221" name="Groupe 255"/>
                    <p:cNvGrpSpPr/>
                    <p:nvPr/>
                  </p:nvGrpSpPr>
                  <p:grpSpPr>
                    <a:xfrm>
                      <a:off x="5292080" y="4869160"/>
                      <a:ext cx="288032" cy="72008"/>
                      <a:chOff x="3707904" y="3212976"/>
                      <a:chExt cx="288032" cy="72008"/>
                    </a:xfrm>
                  </p:grpSpPr>
                  <p:sp>
                    <p:nvSpPr>
                      <p:cNvPr id="225" name="Ellipse 193"/>
                      <p:cNvSpPr/>
                      <p:nvPr/>
                    </p:nvSpPr>
                    <p:spPr>
                      <a:xfrm>
                        <a:off x="3707904" y="3212976"/>
                        <a:ext cx="72008" cy="7200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400"/>
                      </a:p>
                    </p:txBody>
                  </p:sp>
                  <p:sp>
                    <p:nvSpPr>
                      <p:cNvPr id="226" name="Ellipse 194"/>
                      <p:cNvSpPr/>
                      <p:nvPr/>
                    </p:nvSpPr>
                    <p:spPr>
                      <a:xfrm>
                        <a:off x="3923928" y="3212976"/>
                        <a:ext cx="72008" cy="7200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400"/>
                      </a:p>
                    </p:txBody>
                  </p:sp>
                </p:grpSp>
                <p:grpSp>
                  <p:nvGrpSpPr>
                    <p:cNvPr id="222" name="Group 77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5292080" y="3500867"/>
                      <a:ext cx="287936" cy="1368225"/>
                      <a:chOff x="2615" y="4779"/>
                      <a:chExt cx="379" cy="3170"/>
                    </a:xfrm>
                  </p:grpSpPr>
                  <p:sp>
                    <p:nvSpPr>
                      <p:cNvPr id="223" name="Rectangl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15" y="7782"/>
                        <a:ext cx="379" cy="167"/>
                      </a:xfrm>
                      <a:prstGeom prst="rect">
                        <a:avLst/>
                      </a:prstGeom>
                      <a:solidFill>
                        <a:srgbClr val="C2D69B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24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10" y="4779"/>
                        <a:ext cx="190" cy="3003"/>
                      </a:xfrm>
                      <a:prstGeom prst="rect">
                        <a:avLst/>
                      </a:prstGeom>
                      <a:solidFill>
                        <a:srgbClr val="C2D69B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  <p:grpSp>
                <p:nvGrpSpPr>
                  <p:cNvPr id="214" name="Groupe 352"/>
                  <p:cNvGrpSpPr/>
                  <p:nvPr/>
                </p:nvGrpSpPr>
                <p:grpSpPr>
                  <a:xfrm>
                    <a:off x="7596336" y="4365106"/>
                    <a:ext cx="288032" cy="1440301"/>
                    <a:chOff x="5292080" y="3500867"/>
                    <a:chExt cx="288032" cy="1440301"/>
                  </a:xfrm>
                </p:grpSpPr>
                <p:grpSp>
                  <p:nvGrpSpPr>
                    <p:cNvPr id="215" name="Groupe 255"/>
                    <p:cNvGrpSpPr/>
                    <p:nvPr/>
                  </p:nvGrpSpPr>
                  <p:grpSpPr>
                    <a:xfrm>
                      <a:off x="5292080" y="4869160"/>
                      <a:ext cx="288032" cy="72008"/>
                      <a:chOff x="3707904" y="3212976"/>
                      <a:chExt cx="288032" cy="72008"/>
                    </a:xfrm>
                  </p:grpSpPr>
                  <p:sp>
                    <p:nvSpPr>
                      <p:cNvPr id="219" name="Ellipse 187"/>
                      <p:cNvSpPr/>
                      <p:nvPr/>
                    </p:nvSpPr>
                    <p:spPr>
                      <a:xfrm>
                        <a:off x="3707904" y="3212976"/>
                        <a:ext cx="72008" cy="7200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400"/>
                      </a:p>
                    </p:txBody>
                  </p:sp>
                  <p:sp>
                    <p:nvSpPr>
                      <p:cNvPr id="220" name="Ellipse 188"/>
                      <p:cNvSpPr/>
                      <p:nvPr/>
                    </p:nvSpPr>
                    <p:spPr>
                      <a:xfrm>
                        <a:off x="3923928" y="3212976"/>
                        <a:ext cx="72008" cy="7200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400"/>
                      </a:p>
                    </p:txBody>
                  </p:sp>
                </p:grpSp>
                <p:grpSp>
                  <p:nvGrpSpPr>
                    <p:cNvPr id="216" name="Group 77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5292080" y="3500867"/>
                      <a:ext cx="287936" cy="1368225"/>
                      <a:chOff x="2615" y="4779"/>
                      <a:chExt cx="379" cy="3170"/>
                    </a:xfrm>
                  </p:grpSpPr>
                  <p:sp>
                    <p:nvSpPr>
                      <p:cNvPr id="217" name="Rectangl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15" y="7782"/>
                        <a:ext cx="379" cy="167"/>
                      </a:xfrm>
                      <a:prstGeom prst="rect">
                        <a:avLst/>
                      </a:prstGeom>
                      <a:solidFill>
                        <a:srgbClr val="C2D69B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18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10" y="4779"/>
                        <a:ext cx="190" cy="3003"/>
                      </a:xfrm>
                      <a:prstGeom prst="rect">
                        <a:avLst/>
                      </a:prstGeom>
                      <a:solidFill>
                        <a:srgbClr val="C2D69B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</p:grpSp>
          </p:grpSp>
          <p:grpSp>
            <p:nvGrpSpPr>
              <p:cNvPr id="38" name="Groupe 262"/>
              <p:cNvGrpSpPr/>
              <p:nvPr/>
            </p:nvGrpSpPr>
            <p:grpSpPr>
              <a:xfrm>
                <a:off x="323528" y="1340768"/>
                <a:ext cx="3672408" cy="642238"/>
                <a:chOff x="323528" y="1340768"/>
                <a:chExt cx="3672408" cy="642238"/>
              </a:xfrm>
            </p:grpSpPr>
            <p:grpSp>
              <p:nvGrpSpPr>
                <p:cNvPr id="126" name="Group 77"/>
                <p:cNvGrpSpPr>
                  <a:grpSpLocks/>
                </p:cNvGrpSpPr>
                <p:nvPr/>
              </p:nvGrpSpPr>
              <p:grpSpPr bwMode="auto">
                <a:xfrm flipH="1">
                  <a:off x="680072" y="1830046"/>
                  <a:ext cx="142570" cy="152869"/>
                  <a:chOff x="2615" y="7115"/>
                  <a:chExt cx="379" cy="834"/>
                </a:xfrm>
              </p:grpSpPr>
              <p:sp>
                <p:nvSpPr>
                  <p:cNvPr id="207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7350"/>
                    <a:ext cx="379" cy="599"/>
                  </a:xfrm>
                  <a:prstGeom prst="rect">
                    <a:avLst/>
                  </a:prstGeom>
                  <a:solidFill>
                    <a:srgbClr val="C2D69B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208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2710" y="7115"/>
                    <a:ext cx="190" cy="225"/>
                  </a:xfrm>
                  <a:prstGeom prst="rect">
                    <a:avLst/>
                  </a:prstGeom>
                  <a:solidFill>
                    <a:srgbClr val="C2D69B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</p:grpSp>
            <p:cxnSp>
              <p:nvCxnSpPr>
                <p:cNvPr id="127" name="Connecteur droit 13"/>
                <p:cNvCxnSpPr/>
                <p:nvPr/>
              </p:nvCxnSpPr>
              <p:spPr>
                <a:xfrm rot="10800000">
                  <a:off x="323528" y="1982945"/>
                  <a:ext cx="3672408" cy="0"/>
                </a:xfrm>
                <a:prstGeom prst="line">
                  <a:avLst/>
                </a:prstGeom>
                <a:ln w="22225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8" name="Groupe 261"/>
                <p:cNvGrpSpPr/>
                <p:nvPr/>
              </p:nvGrpSpPr>
              <p:grpSpPr>
                <a:xfrm>
                  <a:off x="2284523" y="1340768"/>
                  <a:ext cx="1612967" cy="247527"/>
                  <a:chOff x="2284523" y="1340768"/>
                  <a:chExt cx="1612967" cy="247527"/>
                </a:xfrm>
              </p:grpSpPr>
              <p:sp>
                <p:nvSpPr>
                  <p:cNvPr id="153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2284523" y="1340768"/>
                    <a:ext cx="1612967" cy="27397"/>
                  </a:xfrm>
                  <a:prstGeom prst="rect">
                    <a:avLst/>
                  </a:prstGeom>
                  <a:solidFill>
                    <a:srgbClr val="00B05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54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2794817" y="1450713"/>
                    <a:ext cx="53597" cy="9799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55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3072573" y="1450993"/>
                    <a:ext cx="53597" cy="9799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56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3353761" y="1450993"/>
                    <a:ext cx="53597" cy="9799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57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2743068" y="1448193"/>
                    <a:ext cx="8185" cy="1091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5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595477" y="1396401"/>
                    <a:ext cx="25610" cy="979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5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548745" y="1405919"/>
                    <a:ext cx="261914" cy="8342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grpSp>
                <p:nvGrpSpPr>
                  <p:cNvPr id="160" name="Groupe 659"/>
                  <p:cNvGrpSpPr/>
                  <p:nvPr/>
                </p:nvGrpSpPr>
                <p:grpSpPr>
                  <a:xfrm>
                    <a:off x="2771847" y="1489349"/>
                    <a:ext cx="55974" cy="94627"/>
                    <a:chOff x="7295455" y="579165"/>
                    <a:chExt cx="150110" cy="248716"/>
                  </a:xfrm>
                </p:grpSpPr>
                <p:sp>
                  <p:nvSpPr>
                    <p:cNvPr id="204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42187" y="579165"/>
                      <a:ext cx="55937" cy="122887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05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5455" y="702052"/>
                      <a:ext cx="150110" cy="11774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206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26609" y="713089"/>
                      <a:ext cx="85676" cy="114792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</p:grpSp>
              <p:sp>
                <p:nvSpPr>
                  <p:cNvPr id="16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529998" y="1424116"/>
                    <a:ext cx="18746" cy="42834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62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875873" y="1396401"/>
                    <a:ext cx="25610" cy="979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63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2829141" y="1405919"/>
                    <a:ext cx="261914" cy="8342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64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3069668" y="1489348"/>
                    <a:ext cx="20858" cy="46754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65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3052243" y="1536102"/>
                    <a:ext cx="55974" cy="4479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66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3063860" y="1540301"/>
                    <a:ext cx="31947" cy="43674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67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810394" y="1424116"/>
                    <a:ext cx="18746" cy="42834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68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156005" y="1395561"/>
                    <a:ext cx="25610" cy="979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69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3109273" y="1405079"/>
                    <a:ext cx="261914" cy="8342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0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349800" y="1488508"/>
                    <a:ext cx="20858" cy="46754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1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3332375" y="1535261"/>
                    <a:ext cx="55974" cy="4479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2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3343992" y="1539461"/>
                    <a:ext cx="31947" cy="43674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3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090526" y="1423277"/>
                    <a:ext cx="18746" cy="42834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4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436137" y="1396401"/>
                    <a:ext cx="25610" cy="979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5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389405" y="1405919"/>
                    <a:ext cx="261914" cy="8342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6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629933" y="1489348"/>
                    <a:ext cx="20858" cy="46754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7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612507" y="1536102"/>
                    <a:ext cx="55974" cy="4479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8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3624124" y="1540301"/>
                    <a:ext cx="31947" cy="43674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79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70659" y="1424116"/>
                    <a:ext cx="18746" cy="42834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cxnSp>
                <p:nvCxnSpPr>
                  <p:cNvPr id="180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47028" y="1445674"/>
                    <a:ext cx="1519209" cy="28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accent1">
                        <a:shade val="50000"/>
                      </a:schemeClr>
                    </a:solidFill>
                    <a:prstDash val="lgDashDot"/>
                    <a:round/>
                    <a:headEnd/>
                    <a:tailEnd/>
                  </a:ln>
                </p:spPr>
              </p:cxnSp>
              <p:grpSp>
                <p:nvGrpSpPr>
                  <p:cNvPr id="181" name="Groupe 645"/>
                  <p:cNvGrpSpPr/>
                  <p:nvPr/>
                </p:nvGrpSpPr>
                <p:grpSpPr>
                  <a:xfrm>
                    <a:off x="3571213" y="1340768"/>
                    <a:ext cx="71309" cy="82189"/>
                    <a:chOff x="9540552" y="188640"/>
                    <a:chExt cx="144016" cy="216024"/>
                  </a:xfrm>
                </p:grpSpPr>
                <p:cxnSp>
                  <p:nvCxnSpPr>
                    <p:cNvPr id="202" name="Connecteur droit 170"/>
                    <p:cNvCxnSpPr/>
                    <p:nvPr/>
                  </p:nvCxnSpPr>
                  <p:spPr>
                    <a:xfrm rot="5400000">
                      <a:off x="9504548" y="296652"/>
                      <a:ext cx="216024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3" name="Connecteur droit 171"/>
                    <p:cNvCxnSpPr/>
                    <p:nvPr/>
                  </p:nvCxnSpPr>
                  <p:spPr>
                    <a:xfrm>
                      <a:off x="9540552" y="188640"/>
                      <a:ext cx="144016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2" name="Groupe 646"/>
                  <p:cNvGrpSpPr/>
                  <p:nvPr/>
                </p:nvGrpSpPr>
                <p:grpSpPr>
                  <a:xfrm>
                    <a:off x="3275856" y="1340768"/>
                    <a:ext cx="71309" cy="82189"/>
                    <a:chOff x="9540552" y="188640"/>
                    <a:chExt cx="144016" cy="216024"/>
                  </a:xfrm>
                </p:grpSpPr>
                <p:cxnSp>
                  <p:nvCxnSpPr>
                    <p:cNvPr id="200" name="Connecteur droit 168"/>
                    <p:cNvCxnSpPr/>
                    <p:nvPr/>
                  </p:nvCxnSpPr>
                  <p:spPr>
                    <a:xfrm rot="5400000">
                      <a:off x="9504548" y="296652"/>
                      <a:ext cx="216024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Connecteur droit 169"/>
                    <p:cNvCxnSpPr/>
                    <p:nvPr/>
                  </p:nvCxnSpPr>
                  <p:spPr>
                    <a:xfrm>
                      <a:off x="9540552" y="188640"/>
                      <a:ext cx="144016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3" name="Groupe 649"/>
                  <p:cNvGrpSpPr/>
                  <p:nvPr/>
                </p:nvGrpSpPr>
                <p:grpSpPr>
                  <a:xfrm>
                    <a:off x="3007350" y="1340768"/>
                    <a:ext cx="71309" cy="82189"/>
                    <a:chOff x="9540552" y="188640"/>
                    <a:chExt cx="144016" cy="216024"/>
                  </a:xfrm>
                </p:grpSpPr>
                <p:cxnSp>
                  <p:nvCxnSpPr>
                    <p:cNvPr id="198" name="Connecteur droit 166"/>
                    <p:cNvCxnSpPr/>
                    <p:nvPr/>
                  </p:nvCxnSpPr>
                  <p:spPr>
                    <a:xfrm rot="5400000">
                      <a:off x="9504548" y="296652"/>
                      <a:ext cx="216024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Connecteur droit 167"/>
                    <p:cNvCxnSpPr/>
                    <p:nvPr/>
                  </p:nvCxnSpPr>
                  <p:spPr>
                    <a:xfrm>
                      <a:off x="9540552" y="188640"/>
                      <a:ext cx="144016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4" name="Groupe 652"/>
                  <p:cNvGrpSpPr/>
                  <p:nvPr/>
                </p:nvGrpSpPr>
                <p:grpSpPr>
                  <a:xfrm>
                    <a:off x="2711993" y="1340768"/>
                    <a:ext cx="71309" cy="82189"/>
                    <a:chOff x="9540552" y="188640"/>
                    <a:chExt cx="144016" cy="216024"/>
                  </a:xfrm>
                </p:grpSpPr>
                <p:cxnSp>
                  <p:nvCxnSpPr>
                    <p:cNvPr id="196" name="Connecteur droit 164"/>
                    <p:cNvCxnSpPr/>
                    <p:nvPr/>
                  </p:nvCxnSpPr>
                  <p:spPr>
                    <a:xfrm rot="5400000">
                      <a:off x="9504548" y="296652"/>
                      <a:ext cx="216024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Connecteur droit 165"/>
                    <p:cNvCxnSpPr/>
                    <p:nvPr/>
                  </p:nvCxnSpPr>
                  <p:spPr>
                    <a:xfrm>
                      <a:off x="9540552" y="188640"/>
                      <a:ext cx="144016" cy="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5" name="Rectangle 153"/>
                  <p:cNvSpPr/>
                  <p:nvPr/>
                </p:nvSpPr>
                <p:spPr>
                  <a:xfrm>
                    <a:off x="3340501" y="1450353"/>
                    <a:ext cx="80552" cy="1739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/>
                  </a:p>
                </p:txBody>
              </p:sp>
              <p:sp>
                <p:nvSpPr>
                  <p:cNvPr id="186" name="Rectangle 154"/>
                  <p:cNvSpPr/>
                  <p:nvPr/>
                </p:nvSpPr>
                <p:spPr>
                  <a:xfrm>
                    <a:off x="3045144" y="1450353"/>
                    <a:ext cx="80552" cy="1739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/>
                  </a:p>
                </p:txBody>
              </p:sp>
              <p:sp>
                <p:nvSpPr>
                  <p:cNvPr id="187" name="Rectangle 155"/>
                  <p:cNvSpPr/>
                  <p:nvPr/>
                </p:nvSpPr>
                <p:spPr>
                  <a:xfrm>
                    <a:off x="2776638" y="1450353"/>
                    <a:ext cx="80552" cy="1739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/>
                  </a:p>
                </p:txBody>
              </p:sp>
              <p:grpSp>
                <p:nvGrpSpPr>
                  <p:cNvPr id="188" name="Groupe 660"/>
                  <p:cNvGrpSpPr/>
                  <p:nvPr/>
                </p:nvGrpSpPr>
                <p:grpSpPr>
                  <a:xfrm>
                    <a:off x="2462795" y="1493668"/>
                    <a:ext cx="55974" cy="94627"/>
                    <a:chOff x="7295455" y="579165"/>
                    <a:chExt cx="150110" cy="248716"/>
                  </a:xfrm>
                </p:grpSpPr>
                <p:sp>
                  <p:nvSpPr>
                    <p:cNvPr id="193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42187" y="579165"/>
                      <a:ext cx="55937" cy="122887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94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5455" y="702052"/>
                      <a:ext cx="150110" cy="11774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95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26609" y="713089"/>
                      <a:ext cx="85676" cy="114792"/>
                    </a:xfrm>
                    <a:prstGeom prst="rect">
                      <a:avLst/>
                    </a:prstGeom>
                    <a:solidFill>
                      <a:srgbClr val="9999FF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</p:grpSp>
              <p:sp>
                <p:nvSpPr>
                  <p:cNvPr id="189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2462795" y="1411479"/>
                    <a:ext cx="53701" cy="82189"/>
                  </a:xfrm>
                  <a:prstGeom prst="rect">
                    <a:avLst/>
                  </a:prstGeom>
                  <a:solidFill>
                    <a:srgbClr val="548DD4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90" name="Rectangle 189"/>
                  <p:cNvSpPr/>
                  <p:nvPr/>
                </p:nvSpPr>
                <p:spPr>
                  <a:xfrm>
                    <a:off x="2481281" y="1450353"/>
                    <a:ext cx="80552" cy="1739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/>
                  </a:p>
                </p:txBody>
              </p:sp>
              <p:cxnSp>
                <p:nvCxnSpPr>
                  <p:cNvPr id="191" name="Connecteur droit 16"/>
                  <p:cNvCxnSpPr/>
                  <p:nvPr/>
                </p:nvCxnSpPr>
                <p:spPr>
                  <a:xfrm rot="5400000">
                    <a:off x="2457355" y="1381863"/>
                    <a:ext cx="82189" cy="0"/>
                  </a:xfrm>
                  <a:prstGeom prst="line">
                    <a:avLst/>
                  </a:prstGeom>
                  <a:ln w="25400"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Connecteur droit 17"/>
                  <p:cNvCxnSpPr/>
                  <p:nvPr/>
                </p:nvCxnSpPr>
                <p:spPr>
                  <a:xfrm>
                    <a:off x="2462795" y="1340768"/>
                    <a:ext cx="53701" cy="0"/>
                  </a:xfrm>
                  <a:prstGeom prst="line">
                    <a:avLst/>
                  </a:prstGeom>
                  <a:ln w="25400"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Groupe 243"/>
                <p:cNvGrpSpPr/>
                <p:nvPr/>
              </p:nvGrpSpPr>
              <p:grpSpPr>
                <a:xfrm>
                  <a:off x="537455" y="1646567"/>
                  <a:ext cx="1497487" cy="183479"/>
                  <a:chOff x="1187624" y="4725144"/>
                  <a:chExt cx="3024336" cy="432048"/>
                </a:xfrm>
              </p:grpSpPr>
              <p:grpSp>
                <p:nvGrpSpPr>
                  <p:cNvPr id="148" name="Groupe 241"/>
                  <p:cNvGrpSpPr/>
                  <p:nvPr/>
                </p:nvGrpSpPr>
                <p:grpSpPr>
                  <a:xfrm>
                    <a:off x="1187624" y="4725144"/>
                    <a:ext cx="3024336" cy="432048"/>
                    <a:chOff x="-1620688" y="4077072"/>
                    <a:chExt cx="3024336" cy="432048"/>
                  </a:xfrm>
                </p:grpSpPr>
                <p:sp>
                  <p:nvSpPr>
                    <p:cNvPr id="150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476672" y="4077072"/>
                      <a:ext cx="2736304" cy="421595"/>
                    </a:xfrm>
                    <a:prstGeom prst="rect">
                      <a:avLst/>
                    </a:prstGeom>
                    <a:solidFill>
                      <a:srgbClr val="F2DBDB">
                        <a:alpha val="45000"/>
                      </a:srgbClr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51" name="Corde 119"/>
                    <p:cNvSpPr/>
                    <p:nvPr/>
                  </p:nvSpPr>
                  <p:spPr>
                    <a:xfrm rot="10800000">
                      <a:off x="1043608" y="4077072"/>
                      <a:ext cx="360040" cy="432048"/>
                    </a:xfrm>
                    <a:prstGeom prst="chord">
                      <a:avLst>
                        <a:gd name="adj1" fmla="val 5401860"/>
                        <a:gd name="adj2" fmla="val 16200000"/>
                      </a:avLst>
                    </a:prstGeom>
                    <a:solidFill>
                      <a:srgbClr val="F2DBDB">
                        <a:alpha val="45000"/>
                      </a:srgbClr>
                    </a:solidFill>
                    <a:ln w="635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  <p:sp>
                  <p:nvSpPr>
                    <p:cNvPr id="152" name="Corde 120"/>
                    <p:cNvSpPr/>
                    <p:nvPr/>
                  </p:nvSpPr>
                  <p:spPr>
                    <a:xfrm>
                      <a:off x="-1620688" y="4077072"/>
                      <a:ext cx="360040" cy="432048"/>
                    </a:xfrm>
                    <a:prstGeom prst="chord">
                      <a:avLst>
                        <a:gd name="adj1" fmla="val 5401860"/>
                        <a:gd name="adj2" fmla="val 16200000"/>
                      </a:avLst>
                    </a:prstGeom>
                    <a:solidFill>
                      <a:srgbClr val="F2DBDB">
                        <a:alpha val="45000"/>
                      </a:srgbClr>
                    </a:solidFill>
                    <a:ln w="635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</p:grp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1475656" y="4725144"/>
                    <a:ext cx="2448272" cy="144016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/>
                  </a:p>
                </p:txBody>
              </p:sp>
            </p:grpSp>
            <p:grpSp>
              <p:nvGrpSpPr>
                <p:cNvPr id="130" name="Group 77"/>
                <p:cNvGrpSpPr>
                  <a:grpSpLocks/>
                </p:cNvGrpSpPr>
                <p:nvPr/>
              </p:nvGrpSpPr>
              <p:grpSpPr bwMode="auto">
                <a:xfrm flipH="1">
                  <a:off x="1714051" y="1830046"/>
                  <a:ext cx="142570" cy="152869"/>
                  <a:chOff x="2615" y="7115"/>
                  <a:chExt cx="379" cy="834"/>
                </a:xfrm>
              </p:grpSpPr>
              <p:sp>
                <p:nvSpPr>
                  <p:cNvPr id="146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7350"/>
                    <a:ext cx="379" cy="599"/>
                  </a:xfrm>
                  <a:prstGeom prst="rect">
                    <a:avLst/>
                  </a:prstGeom>
                  <a:solidFill>
                    <a:srgbClr val="C2D69B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147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2710" y="7115"/>
                    <a:ext cx="190" cy="225"/>
                  </a:xfrm>
                  <a:prstGeom prst="rect">
                    <a:avLst/>
                  </a:prstGeom>
                  <a:solidFill>
                    <a:srgbClr val="C2D69B"/>
                  </a:solidFill>
                  <a:ln w="9525">
                    <a:solidFill>
                      <a:schemeClr val="accent1">
                        <a:shade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1400"/>
                  </a:p>
                </p:txBody>
              </p:sp>
            </p:grpSp>
            <p:grpSp>
              <p:nvGrpSpPr>
                <p:cNvPr id="131" name="Groupe 259"/>
                <p:cNvGrpSpPr/>
                <p:nvPr/>
              </p:nvGrpSpPr>
              <p:grpSpPr>
                <a:xfrm>
                  <a:off x="2248868" y="1371349"/>
                  <a:ext cx="142618" cy="611657"/>
                  <a:chOff x="5292080" y="3500867"/>
                  <a:chExt cx="288032" cy="1440301"/>
                </a:xfrm>
              </p:grpSpPr>
              <p:grpSp>
                <p:nvGrpSpPr>
                  <p:cNvPr id="140" name="Groupe 255"/>
                  <p:cNvGrpSpPr/>
                  <p:nvPr/>
                </p:nvGrpSpPr>
                <p:grpSpPr>
                  <a:xfrm>
                    <a:off x="5292080" y="4869160"/>
                    <a:ext cx="288032" cy="72008"/>
                    <a:chOff x="3707904" y="3212976"/>
                    <a:chExt cx="288032" cy="72008"/>
                  </a:xfrm>
                </p:grpSpPr>
                <p:sp>
                  <p:nvSpPr>
                    <p:cNvPr id="144" name="Ellipse 112"/>
                    <p:cNvSpPr/>
                    <p:nvPr/>
                  </p:nvSpPr>
                  <p:spPr>
                    <a:xfrm>
                      <a:off x="3707904" y="321297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  <p:sp>
                  <p:nvSpPr>
                    <p:cNvPr id="145" name="Ellipse 113"/>
                    <p:cNvSpPr/>
                    <p:nvPr/>
                  </p:nvSpPr>
                  <p:spPr>
                    <a:xfrm>
                      <a:off x="3923928" y="321297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</p:grpSp>
              <p:grpSp>
                <p:nvGrpSpPr>
                  <p:cNvPr id="141" name="Group 77"/>
                  <p:cNvGrpSpPr>
                    <a:grpSpLocks/>
                  </p:cNvGrpSpPr>
                  <p:nvPr/>
                </p:nvGrpSpPr>
                <p:grpSpPr bwMode="auto">
                  <a:xfrm flipH="1">
                    <a:off x="5292080" y="3500867"/>
                    <a:ext cx="287936" cy="1368225"/>
                    <a:chOff x="2615" y="4779"/>
                    <a:chExt cx="379" cy="3170"/>
                  </a:xfrm>
                </p:grpSpPr>
                <p:sp>
                  <p:nvSpPr>
                    <p:cNvPr id="142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5" y="7782"/>
                      <a:ext cx="379" cy="167"/>
                    </a:xfrm>
                    <a:prstGeom prst="rect">
                      <a:avLst/>
                    </a:prstGeom>
                    <a:solidFill>
                      <a:srgbClr val="C2D69B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43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0" y="4779"/>
                      <a:ext cx="190" cy="3003"/>
                    </a:xfrm>
                    <a:prstGeom prst="rect">
                      <a:avLst/>
                    </a:prstGeom>
                    <a:solidFill>
                      <a:srgbClr val="C2D69B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</p:grpSp>
            </p:grpSp>
            <p:grpSp>
              <p:nvGrpSpPr>
                <p:cNvPr id="132" name="Groupe 268"/>
                <p:cNvGrpSpPr/>
                <p:nvPr/>
              </p:nvGrpSpPr>
              <p:grpSpPr>
                <a:xfrm>
                  <a:off x="3782009" y="1371349"/>
                  <a:ext cx="142618" cy="611657"/>
                  <a:chOff x="5292080" y="3500867"/>
                  <a:chExt cx="288032" cy="1440301"/>
                </a:xfrm>
              </p:grpSpPr>
              <p:grpSp>
                <p:nvGrpSpPr>
                  <p:cNvPr id="134" name="Groupe 255"/>
                  <p:cNvGrpSpPr/>
                  <p:nvPr/>
                </p:nvGrpSpPr>
                <p:grpSpPr>
                  <a:xfrm>
                    <a:off x="5292080" y="4869160"/>
                    <a:ext cx="288032" cy="72008"/>
                    <a:chOff x="3707904" y="3212976"/>
                    <a:chExt cx="288032" cy="72008"/>
                  </a:xfrm>
                </p:grpSpPr>
                <p:sp>
                  <p:nvSpPr>
                    <p:cNvPr id="138" name="Ellipse 106"/>
                    <p:cNvSpPr/>
                    <p:nvPr/>
                  </p:nvSpPr>
                  <p:spPr>
                    <a:xfrm>
                      <a:off x="3707904" y="321297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  <p:sp>
                  <p:nvSpPr>
                    <p:cNvPr id="139" name="Ellipse 107"/>
                    <p:cNvSpPr/>
                    <p:nvPr/>
                  </p:nvSpPr>
                  <p:spPr>
                    <a:xfrm>
                      <a:off x="3923928" y="321297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400"/>
                    </a:p>
                  </p:txBody>
                </p:sp>
              </p:grpSp>
              <p:grpSp>
                <p:nvGrpSpPr>
                  <p:cNvPr id="135" name="Group 77"/>
                  <p:cNvGrpSpPr>
                    <a:grpSpLocks/>
                  </p:cNvGrpSpPr>
                  <p:nvPr/>
                </p:nvGrpSpPr>
                <p:grpSpPr bwMode="auto">
                  <a:xfrm flipH="1">
                    <a:off x="5292080" y="3500867"/>
                    <a:ext cx="287936" cy="1368225"/>
                    <a:chOff x="2615" y="4779"/>
                    <a:chExt cx="379" cy="3170"/>
                  </a:xfrm>
                </p:grpSpPr>
                <p:sp>
                  <p:nvSpPr>
                    <p:cNvPr id="136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5" y="7782"/>
                      <a:ext cx="379" cy="167"/>
                    </a:xfrm>
                    <a:prstGeom prst="rect">
                      <a:avLst/>
                    </a:prstGeom>
                    <a:solidFill>
                      <a:srgbClr val="C2D69B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37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0" y="4779"/>
                      <a:ext cx="190" cy="3003"/>
                    </a:xfrm>
                    <a:prstGeom prst="rect">
                      <a:avLst/>
                    </a:prstGeom>
                    <a:solidFill>
                      <a:srgbClr val="C2D69B"/>
                    </a:solidFill>
                    <a:ln w="9525">
                      <a:solidFill>
                        <a:schemeClr val="accent1">
                          <a:shade val="5000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1400"/>
                    </a:p>
                  </p:txBody>
                </p:sp>
              </p:grpSp>
            </p:grpSp>
            <p:cxnSp>
              <p:nvCxnSpPr>
                <p:cNvPr id="133" name="Connecteur droit avec flèche 101"/>
                <p:cNvCxnSpPr/>
                <p:nvPr/>
              </p:nvCxnSpPr>
              <p:spPr>
                <a:xfrm rot="10800000">
                  <a:off x="2106250" y="1677147"/>
                  <a:ext cx="499162" cy="674"/>
                </a:xfrm>
                <a:prstGeom prst="straightConnector1">
                  <a:avLst/>
                </a:prstGeom>
                <a:ln w="19050">
                  <a:solidFill>
                    <a:schemeClr val="accent1">
                      <a:shade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e 455"/>
              <p:cNvGrpSpPr/>
              <p:nvPr/>
            </p:nvGrpSpPr>
            <p:grpSpPr>
              <a:xfrm>
                <a:off x="323528" y="2930921"/>
                <a:ext cx="3672408" cy="712138"/>
                <a:chOff x="899592" y="5229200"/>
                <a:chExt cx="7416824" cy="1676908"/>
              </a:xfrm>
            </p:grpSpPr>
            <p:grpSp>
              <p:nvGrpSpPr>
                <p:cNvPr id="40" name="Groupe 449"/>
                <p:cNvGrpSpPr/>
                <p:nvPr/>
              </p:nvGrpSpPr>
              <p:grpSpPr>
                <a:xfrm>
                  <a:off x="899592" y="5229200"/>
                  <a:ext cx="7416824" cy="1512311"/>
                  <a:chOff x="4860032" y="4797152"/>
                  <a:chExt cx="7416824" cy="1512311"/>
                </a:xfrm>
              </p:grpSpPr>
              <p:grpSp>
                <p:nvGrpSpPr>
                  <p:cNvPr id="42" name="Groupe 445"/>
                  <p:cNvGrpSpPr/>
                  <p:nvPr/>
                </p:nvGrpSpPr>
                <p:grpSpPr>
                  <a:xfrm>
                    <a:off x="5148064" y="4797152"/>
                    <a:ext cx="3384376" cy="1512311"/>
                    <a:chOff x="4860032" y="4293096"/>
                    <a:chExt cx="3384376" cy="1512311"/>
                  </a:xfrm>
                </p:grpSpPr>
                <p:grpSp>
                  <p:nvGrpSpPr>
                    <p:cNvPr id="44" name="Group 77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5436096" y="4796935"/>
                      <a:ext cx="287936" cy="1008255"/>
                      <a:chOff x="2615" y="5613"/>
                      <a:chExt cx="379" cy="2336"/>
                    </a:xfrm>
                  </p:grpSpPr>
                  <p:sp>
                    <p:nvSpPr>
                      <p:cNvPr id="124" name="Rectangl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15" y="7350"/>
                        <a:ext cx="379" cy="599"/>
                      </a:xfrm>
                      <a:prstGeom prst="rect">
                        <a:avLst/>
                      </a:prstGeom>
                      <a:solidFill>
                        <a:srgbClr val="C2D69B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125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10" y="5613"/>
                        <a:ext cx="190" cy="1727"/>
                      </a:xfrm>
                      <a:prstGeom prst="rect">
                        <a:avLst/>
                      </a:prstGeom>
                      <a:solidFill>
                        <a:srgbClr val="C2D69B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45" name="Groupe 336"/>
                    <p:cNvGrpSpPr/>
                    <p:nvPr/>
                  </p:nvGrpSpPr>
                  <p:grpSpPr>
                    <a:xfrm>
                      <a:off x="5004048" y="4365104"/>
                      <a:ext cx="3024336" cy="432048"/>
                      <a:chOff x="1187624" y="4725144"/>
                      <a:chExt cx="3024336" cy="432048"/>
                    </a:xfrm>
                  </p:grpSpPr>
                  <p:grpSp>
                    <p:nvGrpSpPr>
                      <p:cNvPr id="119" name="Groupe 241"/>
                      <p:cNvGrpSpPr/>
                      <p:nvPr/>
                    </p:nvGrpSpPr>
                    <p:grpSpPr>
                      <a:xfrm>
                        <a:off x="1187624" y="4725144"/>
                        <a:ext cx="3024336" cy="432048"/>
                        <a:chOff x="-1620688" y="4077072"/>
                        <a:chExt cx="3024336" cy="432048"/>
                      </a:xfrm>
                    </p:grpSpPr>
                    <p:sp>
                      <p:nvSpPr>
                        <p:cNvPr id="121" name="Rectangle 1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1476672" y="4077072"/>
                          <a:ext cx="2736304" cy="421595"/>
                        </a:xfrm>
                        <a:prstGeom prst="rect">
                          <a:avLst/>
                        </a:prstGeom>
                        <a:solidFill>
                          <a:srgbClr val="F2DBDB">
                            <a:alpha val="45000"/>
                          </a:srgbClr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122" name="Corde 90"/>
                        <p:cNvSpPr/>
                        <p:nvPr/>
                      </p:nvSpPr>
                      <p:spPr>
                        <a:xfrm rot="10800000">
                          <a:off x="1043608" y="4077072"/>
                          <a:ext cx="360040" cy="432048"/>
                        </a:xfrm>
                        <a:prstGeom prst="chord">
                          <a:avLst>
                            <a:gd name="adj1" fmla="val 5401860"/>
                            <a:gd name="adj2" fmla="val 16200000"/>
                          </a:avLst>
                        </a:prstGeom>
                        <a:solidFill>
                          <a:srgbClr val="F2DBDB">
                            <a:alpha val="45000"/>
                          </a:srgbClr>
                        </a:solidFill>
                        <a:ln w="6350"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400"/>
                        </a:p>
                      </p:txBody>
                    </p:sp>
                    <p:sp>
                      <p:nvSpPr>
                        <p:cNvPr id="123" name="Corde 91"/>
                        <p:cNvSpPr/>
                        <p:nvPr/>
                      </p:nvSpPr>
                      <p:spPr>
                        <a:xfrm>
                          <a:off x="-1620688" y="4077072"/>
                          <a:ext cx="360040" cy="432048"/>
                        </a:xfrm>
                        <a:prstGeom prst="chord">
                          <a:avLst>
                            <a:gd name="adj1" fmla="val 5401860"/>
                            <a:gd name="adj2" fmla="val 16200000"/>
                          </a:avLst>
                        </a:prstGeom>
                        <a:solidFill>
                          <a:srgbClr val="F2DBDB">
                            <a:alpha val="45000"/>
                          </a:srgbClr>
                        </a:solidFill>
                        <a:ln w="6350"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400"/>
                        </a:p>
                      </p:txBody>
                    </p:sp>
                  </p:grpSp>
                  <p:sp>
                    <p:nvSpPr>
                      <p:cNvPr id="120" name="Rectangle 119"/>
                      <p:cNvSpPr/>
                      <p:nvPr/>
                    </p:nvSpPr>
                    <p:spPr>
                      <a:xfrm>
                        <a:off x="1475656" y="4725144"/>
                        <a:ext cx="2448272" cy="14401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400"/>
                      </a:p>
                    </p:txBody>
                  </p:sp>
                </p:grpSp>
                <p:grpSp>
                  <p:nvGrpSpPr>
                    <p:cNvPr id="46" name="Group 77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7308304" y="4796935"/>
                      <a:ext cx="287936" cy="1008255"/>
                      <a:chOff x="2615" y="5613"/>
                      <a:chExt cx="379" cy="2336"/>
                    </a:xfrm>
                  </p:grpSpPr>
                  <p:sp>
                    <p:nvSpPr>
                      <p:cNvPr id="117" name="Rectangl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15" y="7350"/>
                        <a:ext cx="379" cy="599"/>
                      </a:xfrm>
                      <a:prstGeom prst="rect">
                        <a:avLst/>
                      </a:prstGeom>
                      <a:solidFill>
                        <a:srgbClr val="C2D69B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118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10" y="5613"/>
                        <a:ext cx="190" cy="1727"/>
                      </a:xfrm>
                      <a:prstGeom prst="rect">
                        <a:avLst/>
                      </a:prstGeom>
                      <a:solidFill>
                        <a:srgbClr val="C2D69B"/>
                      </a:solidFill>
                      <a:ln w="9525">
                        <a:solidFill>
                          <a:schemeClr val="accent1">
                            <a:shade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47" name="Groupe 375"/>
                    <p:cNvGrpSpPr/>
                    <p:nvPr/>
                  </p:nvGrpSpPr>
                  <p:grpSpPr>
                    <a:xfrm>
                      <a:off x="4860032" y="4293096"/>
                      <a:ext cx="3384376" cy="1512311"/>
                      <a:chOff x="4499992" y="4293096"/>
                      <a:chExt cx="3384376" cy="1512311"/>
                    </a:xfrm>
                  </p:grpSpPr>
                  <p:grpSp>
                    <p:nvGrpSpPr>
                      <p:cNvPr id="48" name="Groupe 359"/>
                      <p:cNvGrpSpPr/>
                      <p:nvPr/>
                    </p:nvGrpSpPr>
                    <p:grpSpPr>
                      <a:xfrm>
                        <a:off x="4572000" y="4293096"/>
                        <a:ext cx="3257561" cy="582869"/>
                        <a:chOff x="4572000" y="4293096"/>
                        <a:chExt cx="3257561" cy="582869"/>
                      </a:xfrm>
                    </p:grpSpPr>
                    <p:sp>
                      <p:nvSpPr>
                        <p:cNvPr id="63" name="Rectangl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72000" y="4293096"/>
                          <a:ext cx="3257561" cy="64512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64" name="Rectangle 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02594" y="4551990"/>
                          <a:ext cx="108245" cy="23074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65" name="Rectangle 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63552" y="4552649"/>
                          <a:ext cx="108245" cy="23074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66" name="Rectangle 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31442" y="4552649"/>
                          <a:ext cx="108245" cy="23074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67" name="Rectangle 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98081" y="4546056"/>
                          <a:ext cx="16530" cy="2571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68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00005" y="4424097"/>
                          <a:ext cx="51723" cy="23074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69" name="Rectangle 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05624" y="4446511"/>
                          <a:ext cx="528964" cy="196454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grpSp>
                      <p:nvGrpSpPr>
                        <p:cNvPr id="70" name="Groupe 659"/>
                        <p:cNvGrpSpPr/>
                        <p:nvPr/>
                      </p:nvGrpSpPr>
                      <p:grpSpPr>
                        <a:xfrm>
                          <a:off x="5556203" y="4642971"/>
                          <a:ext cx="113045" cy="222823"/>
                          <a:chOff x="7295455" y="579165"/>
                          <a:chExt cx="150110" cy="248716"/>
                        </a:xfrm>
                      </p:grpSpPr>
                      <p:sp>
                        <p:nvSpPr>
                          <p:cNvPr id="114" name="Rectangle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42187" y="579165"/>
                            <a:ext cx="55937" cy="122887"/>
                          </a:xfrm>
                          <a:prstGeom prst="rect">
                            <a:avLst/>
                          </a:prstGeom>
                          <a:solidFill>
                            <a:srgbClr val="9999FF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  <p:sp>
                        <p:nvSpPr>
                          <p:cNvPr id="115" name="Rectangle 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95455" y="702052"/>
                            <a:ext cx="150110" cy="11774"/>
                          </a:xfrm>
                          <a:prstGeom prst="rect">
                            <a:avLst/>
                          </a:prstGeom>
                          <a:solidFill>
                            <a:srgbClr val="9999FF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  <p:sp>
                        <p:nvSpPr>
                          <p:cNvPr id="116" name="Rectangle 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26609" y="713089"/>
                            <a:ext cx="85676" cy="114792"/>
                          </a:xfrm>
                          <a:prstGeom prst="rect">
                            <a:avLst/>
                          </a:prstGeom>
                          <a:solidFill>
                            <a:srgbClr val="9999FF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</p:grpSp>
                    <p:sp>
                      <p:nvSpPr>
                        <p:cNvPr id="71" name="Rectangle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7764" y="4489361"/>
                          <a:ext cx="37860" cy="100864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72" name="Rectangle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66296" y="4424097"/>
                          <a:ext cx="51723" cy="23074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73" name="Rectangl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71914" y="4446511"/>
                          <a:ext cx="528964" cy="196454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74" name="Rectangle 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57686" y="4642965"/>
                          <a:ext cx="42125" cy="110094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75" name="Rectangle 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22493" y="4753059"/>
                          <a:ext cx="113045" cy="10548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76" name="Rectangle 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45956" y="4762947"/>
                          <a:ext cx="64521" cy="102841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77" name="Rectangle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34054" y="4489361"/>
                          <a:ext cx="37860" cy="100864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78" name="Rectangle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32053" y="4422119"/>
                          <a:ext cx="51723" cy="23074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79" name="Rectangle 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37671" y="4444533"/>
                          <a:ext cx="528964" cy="196454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0" name="Rectangl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23443" y="4640987"/>
                          <a:ext cx="42125" cy="110094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1" name="Rectangle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8250" y="4751080"/>
                          <a:ext cx="113045" cy="10548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2" name="Rectangle 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11713" y="4760969"/>
                          <a:ext cx="64521" cy="102841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3" name="Rectangle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99811" y="4487384"/>
                          <a:ext cx="37860" cy="100864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4" name="Rectangle 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897810" y="4424097"/>
                          <a:ext cx="51723" cy="23074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5" name="Rectangle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803428" y="4446511"/>
                          <a:ext cx="528964" cy="196454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6" name="Rectangle 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9201" y="4642965"/>
                          <a:ext cx="42125" cy="110094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7" name="Rectangle 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54007" y="4753059"/>
                          <a:ext cx="113045" cy="10548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8" name="Rectangle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77469" y="4762947"/>
                          <a:ext cx="64521" cy="102841"/>
                        </a:xfrm>
                        <a:prstGeom prst="rect">
                          <a:avLst/>
                        </a:prstGeom>
                        <a:solidFill>
                          <a:srgbClr val="9999FF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89" name="Rectangle 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65569" y="4489361"/>
                          <a:ext cx="37860" cy="100864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cxnSp>
                      <p:nvCxnSpPr>
                        <p:cNvPr id="90" name="AutoShape 41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4698236" y="4540123"/>
                          <a:ext cx="3068206" cy="659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prstDash val="lgDashDot"/>
                          <a:round/>
                          <a:headEnd/>
                          <a:tailEnd/>
                        </a:ln>
                      </p:spPr>
                    </p:cxnSp>
                    <p:grpSp>
                      <p:nvGrpSpPr>
                        <p:cNvPr id="91" name="Groupe 645"/>
                        <p:cNvGrpSpPr/>
                        <p:nvPr/>
                      </p:nvGrpSpPr>
                      <p:grpSpPr>
                        <a:xfrm>
                          <a:off x="7222951" y="4293096"/>
                          <a:ext cx="144016" cy="193535"/>
                          <a:chOff x="9540552" y="188640"/>
                          <a:chExt cx="144016" cy="216024"/>
                        </a:xfrm>
                      </p:grpSpPr>
                      <p:cxnSp>
                        <p:nvCxnSpPr>
                          <p:cNvPr id="112" name="Connecteur droit 80"/>
                          <p:cNvCxnSpPr/>
                          <p:nvPr/>
                        </p:nvCxnSpPr>
                        <p:spPr>
                          <a:xfrm rot="5400000">
                            <a:off x="9504548" y="296652"/>
                            <a:ext cx="216024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3" name="Connecteur droit 81"/>
                          <p:cNvCxnSpPr/>
                          <p:nvPr/>
                        </p:nvCxnSpPr>
                        <p:spPr>
                          <a:xfrm>
                            <a:off x="9540552" y="188640"/>
                            <a:ext cx="144016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92" name="Groupe 646"/>
                        <p:cNvGrpSpPr/>
                        <p:nvPr/>
                      </p:nvGrpSpPr>
                      <p:grpSpPr>
                        <a:xfrm>
                          <a:off x="6626445" y="4293096"/>
                          <a:ext cx="144016" cy="193535"/>
                          <a:chOff x="9540552" y="188640"/>
                          <a:chExt cx="144016" cy="216024"/>
                        </a:xfrm>
                      </p:grpSpPr>
                      <p:cxnSp>
                        <p:nvCxnSpPr>
                          <p:cNvPr id="110" name="Connecteur droit 78"/>
                          <p:cNvCxnSpPr/>
                          <p:nvPr/>
                        </p:nvCxnSpPr>
                        <p:spPr>
                          <a:xfrm rot="5400000">
                            <a:off x="9504548" y="296652"/>
                            <a:ext cx="216024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1" name="Connecteur droit 79"/>
                          <p:cNvCxnSpPr/>
                          <p:nvPr/>
                        </p:nvCxnSpPr>
                        <p:spPr>
                          <a:xfrm>
                            <a:off x="9540552" y="188640"/>
                            <a:ext cx="144016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93" name="Groupe 649"/>
                        <p:cNvGrpSpPr/>
                        <p:nvPr/>
                      </p:nvGrpSpPr>
                      <p:grpSpPr>
                        <a:xfrm>
                          <a:off x="6084168" y="4293096"/>
                          <a:ext cx="144016" cy="193535"/>
                          <a:chOff x="9540552" y="188640"/>
                          <a:chExt cx="144016" cy="216024"/>
                        </a:xfrm>
                      </p:grpSpPr>
                      <p:cxnSp>
                        <p:nvCxnSpPr>
                          <p:cNvPr id="108" name="Connecteur droit 76"/>
                          <p:cNvCxnSpPr/>
                          <p:nvPr/>
                        </p:nvCxnSpPr>
                        <p:spPr>
                          <a:xfrm rot="5400000">
                            <a:off x="9504548" y="296652"/>
                            <a:ext cx="216024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9" name="Connecteur droit 77"/>
                          <p:cNvCxnSpPr/>
                          <p:nvPr/>
                        </p:nvCxnSpPr>
                        <p:spPr>
                          <a:xfrm>
                            <a:off x="9540552" y="188640"/>
                            <a:ext cx="144016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94" name="Groupe 652"/>
                        <p:cNvGrpSpPr/>
                        <p:nvPr/>
                      </p:nvGrpSpPr>
                      <p:grpSpPr>
                        <a:xfrm>
                          <a:off x="5487663" y="4293096"/>
                          <a:ext cx="144016" cy="193535"/>
                          <a:chOff x="9540552" y="188640"/>
                          <a:chExt cx="144016" cy="216024"/>
                        </a:xfrm>
                      </p:grpSpPr>
                      <p:cxnSp>
                        <p:nvCxnSpPr>
                          <p:cNvPr id="106" name="Connecteur droit 74"/>
                          <p:cNvCxnSpPr/>
                          <p:nvPr/>
                        </p:nvCxnSpPr>
                        <p:spPr>
                          <a:xfrm rot="5400000">
                            <a:off x="9504548" y="296652"/>
                            <a:ext cx="216024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7" name="Connecteur droit 75"/>
                          <p:cNvCxnSpPr/>
                          <p:nvPr/>
                        </p:nvCxnSpPr>
                        <p:spPr>
                          <a:xfrm>
                            <a:off x="9540552" y="188640"/>
                            <a:ext cx="144016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95" name="Rectangle 63"/>
                        <p:cNvSpPr/>
                        <p:nvPr/>
                      </p:nvSpPr>
                      <p:spPr>
                        <a:xfrm>
                          <a:off x="6704662" y="4551142"/>
                          <a:ext cx="162683" cy="40959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400"/>
                        </a:p>
                      </p:txBody>
                    </p:sp>
                    <p:sp>
                      <p:nvSpPr>
                        <p:cNvPr id="96" name="Rectangle 64"/>
                        <p:cNvSpPr/>
                        <p:nvPr/>
                      </p:nvSpPr>
                      <p:spPr>
                        <a:xfrm>
                          <a:off x="6108157" y="4551142"/>
                          <a:ext cx="162683" cy="40959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400"/>
                        </a:p>
                      </p:txBody>
                    </p:sp>
                    <p:sp>
                      <p:nvSpPr>
                        <p:cNvPr id="97" name="Rectangle 65"/>
                        <p:cNvSpPr/>
                        <p:nvPr/>
                      </p:nvSpPr>
                      <p:spPr>
                        <a:xfrm>
                          <a:off x="5565880" y="4551142"/>
                          <a:ext cx="162683" cy="40959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400"/>
                        </a:p>
                      </p:txBody>
                    </p:sp>
                    <p:grpSp>
                      <p:nvGrpSpPr>
                        <p:cNvPr id="98" name="Groupe 660"/>
                        <p:cNvGrpSpPr/>
                        <p:nvPr/>
                      </p:nvGrpSpPr>
                      <p:grpSpPr>
                        <a:xfrm>
                          <a:off x="4932040" y="4653142"/>
                          <a:ext cx="113045" cy="222823"/>
                          <a:chOff x="7295455" y="579165"/>
                          <a:chExt cx="150110" cy="248716"/>
                        </a:xfrm>
                      </p:grpSpPr>
                      <p:sp>
                        <p:nvSpPr>
                          <p:cNvPr id="103" name="Rectangle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42187" y="579165"/>
                            <a:ext cx="55937" cy="122887"/>
                          </a:xfrm>
                          <a:prstGeom prst="rect">
                            <a:avLst/>
                          </a:prstGeom>
                          <a:solidFill>
                            <a:srgbClr val="9999FF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  <p:sp>
                        <p:nvSpPr>
                          <p:cNvPr id="104" name="Rectangle 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95455" y="702052"/>
                            <a:ext cx="150110" cy="11774"/>
                          </a:xfrm>
                          <a:prstGeom prst="rect">
                            <a:avLst/>
                          </a:prstGeom>
                          <a:solidFill>
                            <a:srgbClr val="9999FF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  <p:sp>
                        <p:nvSpPr>
                          <p:cNvPr id="105" name="Rectangle 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26609" y="713089"/>
                            <a:ext cx="85676" cy="114792"/>
                          </a:xfrm>
                          <a:prstGeom prst="rect">
                            <a:avLst/>
                          </a:prstGeom>
                          <a:solidFill>
                            <a:srgbClr val="9999FF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</p:grpSp>
                    <p:sp>
                      <p:nvSpPr>
                        <p:cNvPr id="99" name="Rectangle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32040" y="4459602"/>
                          <a:ext cx="108455" cy="193535"/>
                        </a:xfrm>
                        <a:prstGeom prst="rect">
                          <a:avLst/>
                        </a:prstGeom>
                        <a:solidFill>
                          <a:srgbClr val="548DD4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400"/>
                        </a:p>
                      </p:txBody>
                    </p:sp>
                    <p:sp>
                      <p:nvSpPr>
                        <p:cNvPr id="100" name="Rectangle 99"/>
                        <p:cNvSpPr/>
                        <p:nvPr/>
                      </p:nvSpPr>
                      <p:spPr>
                        <a:xfrm>
                          <a:off x="4969374" y="4551142"/>
                          <a:ext cx="162683" cy="40959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400"/>
                        </a:p>
                      </p:txBody>
                    </p:sp>
                    <p:cxnSp>
                      <p:nvCxnSpPr>
                        <p:cNvPr id="101" name="Connecteur droit 16"/>
                        <p:cNvCxnSpPr/>
                        <p:nvPr/>
                      </p:nvCxnSpPr>
                      <p:spPr>
                        <a:xfrm rot="5400000">
                          <a:off x="4907280" y="4389864"/>
                          <a:ext cx="193535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" name="Connecteur droit 17"/>
                        <p:cNvCxnSpPr/>
                        <p:nvPr/>
                      </p:nvCxnSpPr>
                      <p:spPr>
                        <a:xfrm>
                          <a:off x="4932040" y="4293096"/>
                          <a:ext cx="108455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9" name="Groupe 345"/>
                      <p:cNvGrpSpPr/>
                      <p:nvPr/>
                    </p:nvGrpSpPr>
                    <p:grpSpPr>
                      <a:xfrm>
                        <a:off x="4499992" y="4365106"/>
                        <a:ext cx="288032" cy="1440301"/>
                        <a:chOff x="5292080" y="3500867"/>
                        <a:chExt cx="288032" cy="1440301"/>
                      </a:xfrm>
                    </p:grpSpPr>
                    <p:grpSp>
                      <p:nvGrpSpPr>
                        <p:cNvPr id="57" name="Groupe 255"/>
                        <p:cNvGrpSpPr/>
                        <p:nvPr/>
                      </p:nvGrpSpPr>
                      <p:grpSpPr>
                        <a:xfrm>
                          <a:off x="5292080" y="4869160"/>
                          <a:ext cx="288032" cy="72008"/>
                          <a:chOff x="3707904" y="3212976"/>
                          <a:chExt cx="288032" cy="72008"/>
                        </a:xfrm>
                      </p:grpSpPr>
                      <p:sp>
                        <p:nvSpPr>
                          <p:cNvPr id="61" name="Ellipse 29"/>
                          <p:cNvSpPr/>
                          <p:nvPr/>
                        </p:nvSpPr>
                        <p:spPr>
                          <a:xfrm>
                            <a:off x="3707904" y="3212976"/>
                            <a:ext cx="72008" cy="72008"/>
                          </a:xfrm>
                          <a:prstGeom prst="ellipse">
                            <a:avLst/>
                          </a:prstGeom>
                          <a:solidFill>
                            <a:schemeClr val="tx1"/>
                          </a:solidFill>
                          <a:ln w="1905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sz="1400"/>
                          </a:p>
                        </p:txBody>
                      </p:sp>
                      <p:sp>
                        <p:nvSpPr>
                          <p:cNvPr id="62" name="Ellipse 30"/>
                          <p:cNvSpPr/>
                          <p:nvPr/>
                        </p:nvSpPr>
                        <p:spPr>
                          <a:xfrm>
                            <a:off x="3923928" y="3212976"/>
                            <a:ext cx="72008" cy="72008"/>
                          </a:xfrm>
                          <a:prstGeom prst="ellipse">
                            <a:avLst/>
                          </a:prstGeom>
                          <a:solidFill>
                            <a:schemeClr val="tx1"/>
                          </a:solidFill>
                          <a:ln w="1905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sz="1400"/>
                          </a:p>
                        </p:txBody>
                      </p:sp>
                    </p:grpSp>
                    <p:grpSp>
                      <p:nvGrpSpPr>
                        <p:cNvPr id="58" name="Group 77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5292080" y="3500867"/>
                          <a:ext cx="287936" cy="1368225"/>
                          <a:chOff x="2615" y="4779"/>
                          <a:chExt cx="379" cy="3170"/>
                        </a:xfrm>
                      </p:grpSpPr>
                      <p:sp>
                        <p:nvSpPr>
                          <p:cNvPr id="59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15" y="7782"/>
                            <a:ext cx="379" cy="167"/>
                          </a:xfrm>
                          <a:prstGeom prst="rect">
                            <a:avLst/>
                          </a:prstGeom>
                          <a:solidFill>
                            <a:srgbClr val="C2D69B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  <p:sp>
                        <p:nvSpPr>
                          <p:cNvPr id="60" name="Rectangl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710" y="4779"/>
                            <a:ext cx="190" cy="3003"/>
                          </a:xfrm>
                          <a:prstGeom prst="rect">
                            <a:avLst/>
                          </a:prstGeom>
                          <a:solidFill>
                            <a:srgbClr val="C2D69B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</p:grpSp>
                  </p:grpSp>
                  <p:grpSp>
                    <p:nvGrpSpPr>
                      <p:cNvPr id="50" name="Groupe 352"/>
                      <p:cNvGrpSpPr/>
                      <p:nvPr/>
                    </p:nvGrpSpPr>
                    <p:grpSpPr>
                      <a:xfrm>
                        <a:off x="7596336" y="4365106"/>
                        <a:ext cx="288032" cy="1440301"/>
                        <a:chOff x="5292080" y="3500867"/>
                        <a:chExt cx="288032" cy="1440301"/>
                      </a:xfrm>
                    </p:grpSpPr>
                    <p:grpSp>
                      <p:nvGrpSpPr>
                        <p:cNvPr id="51" name="Groupe 255"/>
                        <p:cNvGrpSpPr/>
                        <p:nvPr/>
                      </p:nvGrpSpPr>
                      <p:grpSpPr>
                        <a:xfrm>
                          <a:off x="5292080" y="4869160"/>
                          <a:ext cx="288032" cy="72008"/>
                          <a:chOff x="3707904" y="3212976"/>
                          <a:chExt cx="288032" cy="72008"/>
                        </a:xfrm>
                      </p:grpSpPr>
                      <p:sp>
                        <p:nvSpPr>
                          <p:cNvPr id="55" name="Ellipse 23"/>
                          <p:cNvSpPr/>
                          <p:nvPr/>
                        </p:nvSpPr>
                        <p:spPr>
                          <a:xfrm>
                            <a:off x="3707904" y="3212976"/>
                            <a:ext cx="72008" cy="72008"/>
                          </a:xfrm>
                          <a:prstGeom prst="ellipse">
                            <a:avLst/>
                          </a:prstGeom>
                          <a:solidFill>
                            <a:schemeClr val="tx1"/>
                          </a:solidFill>
                          <a:ln w="1905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sz="1400"/>
                          </a:p>
                        </p:txBody>
                      </p:sp>
                      <p:sp>
                        <p:nvSpPr>
                          <p:cNvPr id="56" name="Ellipse 24"/>
                          <p:cNvSpPr/>
                          <p:nvPr/>
                        </p:nvSpPr>
                        <p:spPr>
                          <a:xfrm>
                            <a:off x="3923928" y="3212976"/>
                            <a:ext cx="72008" cy="72008"/>
                          </a:xfrm>
                          <a:prstGeom prst="ellipse">
                            <a:avLst/>
                          </a:prstGeom>
                          <a:solidFill>
                            <a:schemeClr val="tx1"/>
                          </a:solidFill>
                          <a:ln w="19050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sz="1400"/>
                          </a:p>
                        </p:txBody>
                      </p:sp>
                    </p:grpSp>
                    <p:grpSp>
                      <p:nvGrpSpPr>
                        <p:cNvPr id="52" name="Group 77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5292080" y="3500867"/>
                          <a:ext cx="287936" cy="1368225"/>
                          <a:chOff x="2615" y="4779"/>
                          <a:chExt cx="379" cy="3170"/>
                        </a:xfrm>
                      </p:grpSpPr>
                      <p:sp>
                        <p:nvSpPr>
                          <p:cNvPr id="53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15" y="7782"/>
                            <a:ext cx="379" cy="167"/>
                          </a:xfrm>
                          <a:prstGeom prst="rect">
                            <a:avLst/>
                          </a:prstGeom>
                          <a:solidFill>
                            <a:srgbClr val="C2D69B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  <p:sp>
                        <p:nvSpPr>
                          <p:cNvPr id="54" name="Rectangl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710" y="4779"/>
                            <a:ext cx="190" cy="3003"/>
                          </a:xfrm>
                          <a:prstGeom prst="rect">
                            <a:avLst/>
                          </a:prstGeom>
                          <a:solidFill>
                            <a:srgbClr val="C2D69B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r-FR" sz="1400"/>
                          </a:p>
                        </p:txBody>
                      </p:sp>
                    </p:grpSp>
                  </p:grpSp>
                </p:grpSp>
              </p:grpSp>
              <p:cxnSp>
                <p:nvCxnSpPr>
                  <p:cNvPr id="43" name="Connecteur droit 13"/>
                  <p:cNvCxnSpPr/>
                  <p:nvPr/>
                </p:nvCxnSpPr>
                <p:spPr>
                  <a:xfrm rot="10800000">
                    <a:off x="4860032" y="6309320"/>
                    <a:ext cx="7416824" cy="0"/>
                  </a:xfrm>
                  <a:prstGeom prst="line">
                    <a:avLst/>
                  </a:prstGeom>
                  <a:ln w="22225"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1" name="Connecteur droit avec flèche 9"/>
                <p:cNvCxnSpPr/>
                <p:nvPr/>
              </p:nvCxnSpPr>
              <p:spPr>
                <a:xfrm flipV="1">
                  <a:off x="2790155" y="5893369"/>
                  <a:ext cx="2" cy="1012739"/>
                </a:xfrm>
                <a:prstGeom prst="straightConnector1">
                  <a:avLst/>
                </a:prstGeom>
                <a:ln w="38100">
                  <a:solidFill>
                    <a:schemeClr val="accent1">
                      <a:shade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ZoneTexte 496"/>
            <p:cNvSpPr txBox="1"/>
            <p:nvPr/>
          </p:nvSpPr>
          <p:spPr>
            <a:xfrm>
              <a:off x="2483768" y="3645024"/>
              <a:ext cx="2376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Transport,dressing</a:t>
              </a:r>
              <a:r>
                <a:rPr lang="fr-FR" sz="1400" dirty="0" smtClean="0"/>
                <a:t> and </a:t>
              </a:r>
              <a:r>
                <a:rPr lang="fr-FR" sz="1400" dirty="0" err="1" smtClean="0"/>
                <a:t>alignment</a:t>
              </a:r>
              <a:r>
                <a:rPr lang="fr-FR" sz="1400" dirty="0" smtClean="0"/>
                <a:t> frame</a:t>
              </a:r>
              <a:endParaRPr lang="fr-FR" sz="1400" dirty="0"/>
            </a:p>
          </p:txBody>
        </p:sp>
        <p:cxnSp>
          <p:nvCxnSpPr>
            <p:cNvPr id="32" name="Connecteur droit avec flèche 497"/>
            <p:cNvCxnSpPr/>
            <p:nvPr/>
          </p:nvCxnSpPr>
          <p:spPr>
            <a:xfrm flipH="1" flipV="1">
              <a:off x="2915816" y="3140968"/>
              <a:ext cx="360040" cy="576064"/>
            </a:xfrm>
            <a:prstGeom prst="straightConnector1">
              <a:avLst/>
            </a:prstGeom>
            <a:ln w="12700">
              <a:solidFill>
                <a:schemeClr val="accent1">
                  <a:shade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12972</TotalTime>
  <Words>1358</Words>
  <Application>Microsoft Macintosh PowerPoint</Application>
  <PresentationFormat>On-screen Show (4:3)</PresentationFormat>
  <Paragraphs>284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Acrobat Document</vt:lpstr>
      <vt:lpstr>PowerPoint Presentation</vt:lpstr>
      <vt:lpstr>The actors on stage...</vt:lpstr>
      <vt:lpstr>PowerPoint Presentation</vt:lpstr>
      <vt:lpstr>Short cryomodule: schematic layout </vt:lpstr>
      <vt:lpstr>Cryogenic Scheme Short Cryomodule</vt:lpstr>
      <vt:lpstr>Pipe sizes and T, p operating conditions</vt:lpstr>
      <vt:lpstr>PowerPoint Presentation</vt:lpstr>
      <vt:lpstr>Actively cooled double walled tube</vt:lpstr>
      <vt:lpstr>Vacuum vessel with removable top</vt:lpstr>
      <vt:lpstr>Technical Service module: features</vt:lpstr>
      <vt:lpstr>Cooling, Filling, level gauges </vt:lpstr>
      <vt:lpstr>Valves Box</vt:lpstr>
      <vt:lpstr>RF Bunker integration study (CERN, SM18) </vt:lpstr>
      <vt:lpstr>PowerPoint Presentation</vt:lpstr>
      <vt:lpstr>PowerPoint Presentation</vt:lpstr>
      <vt:lpstr>Supporting system Mock up II</vt:lpstr>
      <vt:lpstr>Optical Wire Position Monitor (OWPM)</vt:lpstr>
      <vt:lpstr>Photo-interrupter as displacement measurement devices: R&amp;D in progress</vt:lpstr>
      <vt:lpstr>Master Schedule</vt:lpstr>
      <vt:lpstr>Master Schedule...readable</vt:lpstr>
      <vt:lpstr>Summary </vt:lpstr>
      <vt:lpstr>PowerPoint Presentation</vt:lpstr>
      <vt:lpstr>Spare slides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vparma</dc:creator>
  <cp:lastModifiedBy>Caroline Prabert</cp:lastModifiedBy>
  <cp:revision>1300</cp:revision>
  <dcterms:created xsi:type="dcterms:W3CDTF">2010-01-11T09:12:42Z</dcterms:created>
  <dcterms:modified xsi:type="dcterms:W3CDTF">2012-05-04T15:20:14Z</dcterms:modified>
</cp:coreProperties>
</file>