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67" r:id="rId3"/>
    <p:sldMasterId id="2147483670" r:id="rId4"/>
    <p:sldMasterId id="2147483672" r:id="rId5"/>
    <p:sldMasterId id="2147483674" r:id="rId6"/>
    <p:sldMasterId id="2147483680" r:id="rId7"/>
    <p:sldMasterId id="2147483684" r:id="rId8"/>
    <p:sldMasterId id="2147483686" r:id="rId9"/>
  </p:sldMasterIdLst>
  <p:notesMasterIdLst>
    <p:notesMasterId r:id="rId72"/>
  </p:notesMasterIdLst>
  <p:handoutMasterIdLst>
    <p:handoutMasterId r:id="rId73"/>
  </p:handoutMasterIdLst>
  <p:sldIdLst>
    <p:sldId id="424" r:id="rId10"/>
    <p:sldId id="741" r:id="rId11"/>
    <p:sldId id="812" r:id="rId12"/>
    <p:sldId id="742" r:id="rId13"/>
    <p:sldId id="755" r:id="rId14"/>
    <p:sldId id="756" r:id="rId15"/>
    <p:sldId id="758" r:id="rId16"/>
    <p:sldId id="757" r:id="rId17"/>
    <p:sldId id="759" r:id="rId18"/>
    <p:sldId id="760" r:id="rId19"/>
    <p:sldId id="761" r:id="rId20"/>
    <p:sldId id="769" r:id="rId21"/>
    <p:sldId id="772" r:id="rId22"/>
    <p:sldId id="773" r:id="rId23"/>
    <p:sldId id="774" r:id="rId24"/>
    <p:sldId id="775" r:id="rId25"/>
    <p:sldId id="776" r:id="rId26"/>
    <p:sldId id="777" r:id="rId27"/>
    <p:sldId id="778" r:id="rId28"/>
    <p:sldId id="781" r:id="rId29"/>
    <p:sldId id="782" r:id="rId30"/>
    <p:sldId id="783" r:id="rId31"/>
    <p:sldId id="784" r:id="rId32"/>
    <p:sldId id="785" r:id="rId33"/>
    <p:sldId id="815" r:id="rId34"/>
    <p:sldId id="790" r:id="rId35"/>
    <p:sldId id="788" r:id="rId36"/>
    <p:sldId id="789" r:id="rId37"/>
    <p:sldId id="816" r:id="rId38"/>
    <p:sldId id="801" r:id="rId39"/>
    <p:sldId id="799" r:id="rId40"/>
    <p:sldId id="802" r:id="rId41"/>
    <p:sldId id="818" r:id="rId42"/>
    <p:sldId id="795" r:id="rId43"/>
    <p:sldId id="805" r:id="rId44"/>
    <p:sldId id="806" r:id="rId45"/>
    <p:sldId id="807" r:id="rId46"/>
    <p:sldId id="808" r:id="rId47"/>
    <p:sldId id="832" r:id="rId48"/>
    <p:sldId id="833" r:id="rId49"/>
    <p:sldId id="834" r:id="rId50"/>
    <p:sldId id="835" r:id="rId51"/>
    <p:sldId id="836" r:id="rId52"/>
    <p:sldId id="817" r:id="rId53"/>
    <p:sldId id="786" r:id="rId54"/>
    <p:sldId id="587" r:id="rId55"/>
    <p:sldId id="655" r:id="rId56"/>
    <p:sldId id="654" r:id="rId57"/>
    <p:sldId id="828" r:id="rId58"/>
    <p:sldId id="820" r:id="rId59"/>
    <p:sldId id="821" r:id="rId60"/>
    <p:sldId id="822" r:id="rId61"/>
    <p:sldId id="823" r:id="rId62"/>
    <p:sldId id="824" r:id="rId63"/>
    <p:sldId id="825" r:id="rId64"/>
    <p:sldId id="826" r:id="rId65"/>
    <p:sldId id="827" r:id="rId66"/>
    <p:sldId id="515" r:id="rId67"/>
    <p:sldId id="819" r:id="rId68"/>
    <p:sldId id="829" r:id="rId69"/>
    <p:sldId id="830" r:id="rId70"/>
    <p:sldId id="831" r:id="rId71"/>
  </p:sldIdLst>
  <p:sldSz cx="9144000" cy="6858000" type="screen4x3"/>
  <p:notesSz cx="6858000" cy="9144000"/>
  <p:defaultTextStyle>
    <a:defPPr>
      <a:defRPr lang="en-US"/>
    </a:defPPr>
    <a:lvl1pPr marL="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2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65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5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32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15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0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8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65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örgen Persson" initials="J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48" autoAdjust="0"/>
    <p:restoredTop sz="91695" autoAdjust="0"/>
  </p:normalViewPr>
  <p:slideViewPr>
    <p:cSldViewPr snapToGrid="0" snapToObjects="1">
      <p:cViewPr>
        <p:scale>
          <a:sx n="112" d="100"/>
          <a:sy n="112" d="100"/>
        </p:scale>
        <p:origin x="-1704" y="4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40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commentAuthors" Target="commentAuthors.xml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48663-0448-3A4E-8474-018EA3D109D9}" type="datetime1">
              <a:rPr lang="en-US" smtClean="0"/>
              <a:t>2012-05-04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22D11-2BD8-2140-ABE8-9BD892B65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414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8945D-25D0-6847-9D17-F1E66741C1F9}" type="datetime1">
              <a:rPr lang="en-US" smtClean="0"/>
              <a:t>2012-05-04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81CBA-5657-B747-B287-6165EE350E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1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2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6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5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32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1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0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8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6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FA03D6-1BC6-3C4E-AB6C-BCC9CA5FB4CC}" type="slidenum">
              <a:rPr lang="en-US"/>
              <a:pPr/>
              <a:t>1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81CBA-5657-B747-B287-6165EE350E9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49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/>
              <a:t>Contains 4 SC elliptical cavity package (ECP), cooled at 2 K</a:t>
            </a:r>
            <a:r>
              <a:rPr lang="en-US" sz="2000" dirty="0" smtClean="0">
                <a:solidFill>
                  <a:srgbClr val="FF0000"/>
                </a:solidFill>
              </a:rPr>
              <a:t>, 1.8 bar – check the use of saturated conditions)</a:t>
            </a:r>
          </a:p>
          <a:p>
            <a:pPr marL="0" marR="0" lvl="1" indent="0" algn="l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/>
              <a:t>Positions the ECP according to a reference axis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(this axis being aligned with the beam axis in the test area),</a:t>
            </a:r>
          </a:p>
          <a:p>
            <a:pPr marL="0" marR="0" lvl="1" indent="0" algn="l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Limit the heat losses to the ECP (e.g. thermal shielding, MLI, insulating vacuum)</a:t>
            </a:r>
          </a:p>
          <a:p>
            <a:pPr marL="0" marR="0" lvl="1" indent="0" algn="l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Contains diagnostic instrument (e.g. sensors and valves to monitor and control the ECCTD operation).</a:t>
            </a:r>
          </a:p>
          <a:p>
            <a:pPr marL="0" marR="0" lvl="1" indent="0" algn="l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Designs requirements shall comply with the ESS codes and standard (e.g. </a:t>
            </a:r>
            <a:r>
              <a:rPr lang="en-GB" sz="1200" dirty="0" smtClean="0"/>
              <a:t>MAWP, </a:t>
            </a:r>
            <a:r>
              <a:rPr lang="en-GB" sz="1200" dirty="0" err="1" smtClean="0"/>
              <a:t>Nb</a:t>
            </a:r>
            <a:r>
              <a:rPr lang="en-GB" sz="1200" dirty="0" smtClean="0"/>
              <a:t> vessel)</a:t>
            </a:r>
            <a:endParaRPr lang="en-US" sz="1200" dirty="0" smtClean="0"/>
          </a:p>
          <a:p>
            <a:pPr marL="0" marR="0" lvl="1" indent="0" algn="l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lvl="1" indent="0" algn="l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lvl="1" indent="0" algn="l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81CBA-5657-B747-B287-6165EE350E9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1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/>
              <a:t>Contains 4 SC elliptical cavity package (ECP), cooled at 2 K</a:t>
            </a:r>
            <a:r>
              <a:rPr lang="en-US" sz="2000" dirty="0" smtClean="0">
                <a:solidFill>
                  <a:srgbClr val="FF0000"/>
                </a:solidFill>
              </a:rPr>
              <a:t>, 1.8 bar – check the use of saturated conditions)</a:t>
            </a:r>
          </a:p>
          <a:p>
            <a:pPr marL="0" marR="0" lvl="1" indent="0" algn="l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/>
              <a:t>Positions the ECP according to a reference axis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(this axis being aligned with the beam axis in the test area),</a:t>
            </a:r>
          </a:p>
          <a:p>
            <a:pPr marL="0" marR="0" lvl="1" indent="0" algn="l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Limit the heat losses to the ECP (e.g. thermal shielding, MLI, insulating vacuum)</a:t>
            </a:r>
          </a:p>
          <a:p>
            <a:pPr marL="0" marR="0" lvl="1" indent="0" algn="l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Contains diagnostic instrument (e.g. sensors and valves to monitor and control the ECCTD operation).</a:t>
            </a:r>
          </a:p>
          <a:p>
            <a:pPr marL="0" marR="0" lvl="1" indent="0" algn="l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Designs requirements shall comply with the ESS codes and standard (e.g. </a:t>
            </a:r>
            <a:r>
              <a:rPr lang="en-GB" sz="1200" dirty="0" smtClean="0"/>
              <a:t>MAWP, </a:t>
            </a:r>
            <a:r>
              <a:rPr lang="en-GB" sz="1200" dirty="0" err="1" smtClean="0"/>
              <a:t>Nb</a:t>
            </a:r>
            <a:r>
              <a:rPr lang="en-GB" sz="1200" dirty="0" smtClean="0"/>
              <a:t> vessel)</a:t>
            </a:r>
            <a:endParaRPr lang="en-US" sz="1200" dirty="0" smtClean="0"/>
          </a:p>
          <a:p>
            <a:pPr marL="0" marR="0" lvl="1" indent="0" algn="l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lvl="1" indent="0" algn="l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lvl="1" indent="0" algn="l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81CBA-5657-B747-B287-6165EE350E9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13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 smtClean="0"/>
              <a:t>(</a:t>
            </a:r>
            <a:r>
              <a:rPr lang="en-US" sz="2000" b="0" dirty="0" err="1" smtClean="0"/>
              <a:t>tbc</a:t>
            </a:r>
            <a:r>
              <a:rPr lang="en-US" sz="2000" b="0" dirty="0" smtClean="0"/>
              <a:t>)</a:t>
            </a:r>
            <a:r>
              <a:rPr lang="en-US" sz="1200" b="0" baseline="0" dirty="0" smtClean="0"/>
              <a:t> heat load to be crossed checked with coupler values and co</a:t>
            </a:r>
            <a:endParaRPr lang="en-US" sz="20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81CBA-5657-B747-B287-6165EE350E9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60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Field reproducibility/precision ~ 10-3</a:t>
            </a:r>
          </a:p>
          <a:p>
            <a:r>
              <a:rPr lang="en-US" dirty="0" smtClean="0"/>
              <a:t>Field homogeneity ~ 10-4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CDC0D-F906-415F-B459-BC5B629448B9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(2/6/12 14:24) -----</a:t>
            </a:r>
          </a:p>
          <a:p>
            <a:r>
              <a:rPr lang="en-US" dirty="0"/>
              <a:t>Risk too much to </a:t>
            </a:r>
          </a:p>
          <a:p>
            <a:r>
              <a:rPr lang="en-US" dirty="0"/>
              <a:t>Overall set-up</a:t>
            </a:r>
          </a:p>
          <a:p>
            <a:r>
              <a:rPr lang="en-US" dirty="0"/>
              <a:t>Cern meeting - change design of CDR --&gt; planing ready and requirements ready - facility</a:t>
            </a:r>
          </a:p>
          <a:p>
            <a:r>
              <a:rPr lang="en-US" dirty="0"/>
              <a:t>CEA</a:t>
            </a:r>
          </a:p>
          <a:p>
            <a:endParaRPr lang="en-US" dirty="0"/>
          </a:p>
          <a:p>
            <a:pPr marL="1314450" lvl="2" indent="-514350">
              <a:buFont typeface="+mj-lt"/>
              <a:buAutoNum type="alphaLcPeriod"/>
            </a:pPr>
            <a:r>
              <a:rPr lang="en-US" dirty="0" smtClean="0"/>
              <a:t>Construction</a:t>
            </a:r>
          </a:p>
          <a:p>
            <a:pPr marL="1314450" lvl="2" indent="-514350">
              <a:buFont typeface="+mj-lt"/>
              <a:buAutoNum type="alphaLcPeriod"/>
            </a:pPr>
            <a:r>
              <a:rPr lang="en-US" dirty="0" smtClean="0"/>
              <a:t>Assembly</a:t>
            </a:r>
          </a:p>
          <a:p>
            <a:pPr marL="1314450" lvl="2" indent="-514350">
              <a:buFont typeface="+mj-lt"/>
              <a:buAutoNum type="alphaLcPeriod"/>
            </a:pPr>
            <a:r>
              <a:rPr lang="en-US" dirty="0" smtClean="0"/>
              <a:t>Test </a:t>
            </a:r>
          </a:p>
          <a:p>
            <a:pPr marL="1314450" lvl="2" indent="-514350">
              <a:buFont typeface="+mj-lt"/>
              <a:buAutoNum type="alphaLcPeriod"/>
            </a:pPr>
            <a:r>
              <a:rPr lang="en-US" dirty="0" smtClean="0"/>
              <a:t> Associated infrastructures.</a:t>
            </a:r>
            <a:endParaRPr lang="en-US" sz="2000" dirty="0" smtClean="0">
              <a:solidFill>
                <a:srgbClr val="3E3E5C"/>
              </a:solidFill>
              <a:latin typeface="Papyrus"/>
              <a:cs typeface="Papyrus"/>
              <a:sym typeface="Wingding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81CBA-5657-B747-B287-6165EE350E99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8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680" y="130820"/>
            <a:ext cx="7438036" cy="609600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BC3F5-DB66-AC41-A0F4-BDE096D39C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33644" y="6356350"/>
            <a:ext cx="8261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1" algn="ctr"/>
            <a:r>
              <a:rPr lang="en-GB" sz="1000" dirty="0" smtClean="0"/>
              <a:t>SLHIPP 2 – Catania – May 3 and 4, 2012 			ESS/AD/CV/Christine Darve 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400800" cy="411162"/>
          </a:xfrm>
          <a:prstGeom prst="rect">
            <a:avLst/>
          </a:prstGeom>
        </p:spPr>
        <p:txBody>
          <a:bodyPr vert="horz" lIns="91421" tIns="45711" rIns="91421" bIns="45711"/>
          <a:lstStyle>
            <a:lvl1pPr algn="l"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</a:t>
            </a:r>
            <a:r>
              <a:rPr lang="sv-SE" dirty="0" err="1" smtClean="0"/>
              <a:t>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CCCCFF"/>
                </a:solidFill>
              </a:rPr>
              <a:t>2012-02-16</a:t>
            </a:r>
            <a:endParaRPr lang="en-US">
              <a:solidFill>
                <a:srgbClr val="CCCC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3FE9F-D46D-204D-AFBF-A96BE4CFF4CF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400800" cy="411162"/>
          </a:xfrm>
          <a:prstGeom prst="rect">
            <a:avLst/>
          </a:prstGeom>
        </p:spPr>
        <p:txBody>
          <a:bodyPr vert="horz" lIns="91421" tIns="45711" rIns="91421" bIns="45711"/>
          <a:lstStyle>
            <a:lvl1pPr algn="l"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</a:t>
            </a:r>
            <a:r>
              <a:rPr lang="sv-SE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CCCCFF"/>
                </a:solidFill>
              </a:rPr>
              <a:t>2012-02-16</a:t>
            </a:r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9804-58BC-F040-A3D2-C02BC6E568E9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400800" cy="411162"/>
          </a:xfrm>
          <a:prstGeom prst="rect">
            <a:avLst/>
          </a:prstGeom>
        </p:spPr>
        <p:txBody>
          <a:bodyPr vert="horz" lIns="91421" tIns="45711" rIns="91421" bIns="45711"/>
          <a:lstStyle>
            <a:lvl1pPr algn="l"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</a:t>
            </a:r>
            <a:r>
              <a:rPr lang="sv-SE" dirty="0" err="1" smtClean="0"/>
              <a:t>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CCCCFF"/>
                </a:solidFill>
              </a:rPr>
              <a:t>2012-02-16</a:t>
            </a:r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69FB3-D370-B941-AFBE-CBA10A12C02A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CCCCFF"/>
                </a:solidFill>
              </a:rPr>
              <a:t>2012-02-16</a:t>
            </a:r>
            <a:endParaRPr lang="en-US">
              <a:solidFill>
                <a:srgbClr val="CCCC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41B91-7F8D-1D45-B627-87611FCB204D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CCCCFF"/>
                </a:solidFill>
              </a:rPr>
              <a:t>2012-02-16</a:t>
            </a:r>
            <a:endParaRPr lang="en-US">
              <a:solidFill>
                <a:srgbClr val="CCCC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53080-2907-4B4E-8F7E-D414655EEC4F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3461" y="178594"/>
            <a:ext cx="6804422" cy="1250156"/>
          </a:xfrm>
          <a:prstGeom prst="rect">
            <a:avLst/>
          </a:prstGeom>
        </p:spPr>
        <p:txBody>
          <a:bodyPr lIns="64281" tIns="32140" rIns="64281" bIns="32140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73461" y="1509120"/>
            <a:ext cx="6804422" cy="5125641"/>
          </a:xfrm>
          <a:prstGeom prst="rect">
            <a:avLst/>
          </a:prstGeom>
        </p:spPr>
        <p:txBody>
          <a:bodyPr lIns="64281" tIns="32140" rIns="64281" bIns="3214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653863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2400"/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173904"/>
            <a:ext cx="8228707" cy="4951863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BC1A489-E06D-A94D-983A-07195E472E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644" y="1143000"/>
            <a:ext cx="8225345" cy="4876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33644" y="6356350"/>
            <a:ext cx="8261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1" algn="ctr"/>
            <a:r>
              <a:rPr lang="en-GB" sz="1000" dirty="0" smtClean="0"/>
              <a:t>SLHIPP 2 – Catania – May 3 and 4, 2012 			ESS/AD/CV/Christine Darve 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609600" cy="228600"/>
          </a:xfrm>
        </p:spPr>
        <p:txBody>
          <a:bodyPr/>
          <a:lstStyle/>
          <a:p>
            <a:pPr>
              <a:defRPr/>
            </a:pPr>
            <a:fld id="{183BC3F5-DB66-AC41-A0F4-BDE096D39CA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2012-02-16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5973-6E8C-4918-8599-CCA35DA0247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3841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OWERPOINTfond_suite (2).jp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142843" y="1428736"/>
            <a:ext cx="8715437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2400" b="0" i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14282" y="4786322"/>
            <a:ext cx="8501122" cy="1571636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+mj-lt"/>
              </a:defRPr>
            </a:lvl1pPr>
          </a:lstStyle>
          <a:p>
            <a:r>
              <a:rPr lang="fr-FR" dirty="0" smtClean="0"/>
              <a:t>Cliquez sur l'icône pour ajouter une image</a:t>
            </a:r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2357422" y="285728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+mj-lt"/>
              </a:defRPr>
            </a:lvl1pPr>
          </a:lstStyle>
          <a:p>
            <a:r>
              <a:rPr lang="fr-FR" dirty="0" smtClean="0"/>
              <a:t>Rappel titre présentation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142844" y="3071810"/>
            <a:ext cx="8575882" cy="1214446"/>
          </a:xfrm>
        </p:spPr>
        <p:txBody>
          <a:bodyPr>
            <a:normAutofit/>
          </a:bodyPr>
          <a:lstStyle>
            <a:lvl1pPr>
              <a:buFontTx/>
              <a:buNone/>
              <a:defRPr sz="200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endParaRPr lang="fr-FR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2500298" y="785794"/>
            <a:ext cx="6643702" cy="158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Espace réservé du texte 23"/>
          <p:cNvSpPr>
            <a:spLocks noGrp="1"/>
          </p:cNvSpPr>
          <p:nvPr>
            <p:ph type="body" sz="quarter" idx="17" hasCustomPrompt="1"/>
          </p:nvPr>
        </p:nvSpPr>
        <p:spPr>
          <a:xfrm>
            <a:off x="214282" y="1071546"/>
            <a:ext cx="3613434" cy="357190"/>
          </a:xfrm>
        </p:spPr>
        <p:txBody>
          <a:bodyPr>
            <a:noAutofit/>
          </a:bodyPr>
          <a:lstStyle>
            <a:lvl1pPr>
              <a:buFontTx/>
              <a:buNone/>
              <a:defRPr sz="2400" b="1" i="0" baseline="0">
                <a:solidFill>
                  <a:srgbClr val="C3004A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Titre principal</a:t>
            </a:r>
            <a:endParaRPr lang="fr-FR" dirty="0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 hasCustomPrompt="1"/>
          </p:nvPr>
        </p:nvSpPr>
        <p:spPr>
          <a:xfrm>
            <a:off x="214282" y="2714620"/>
            <a:ext cx="3613434" cy="357190"/>
          </a:xfrm>
        </p:spPr>
        <p:txBody>
          <a:bodyPr>
            <a:noAutofit/>
          </a:bodyPr>
          <a:lstStyle>
            <a:lvl1pPr>
              <a:buFontTx/>
              <a:buNone/>
              <a:defRPr sz="2000" baseline="0">
                <a:solidFill>
                  <a:srgbClr val="501F74"/>
                </a:solidFill>
                <a:latin typeface="+mj-lt"/>
              </a:defRPr>
            </a:lvl1pPr>
          </a:lstStyle>
          <a:p>
            <a:pPr lvl="0"/>
            <a:r>
              <a:rPr lang="fr-FR" sz="1800" baseline="0" dirty="0" smtClean="0">
                <a:solidFill>
                  <a:schemeClr val="accent4">
                    <a:lumMod val="75000"/>
                  </a:schemeClr>
                </a:solidFill>
                <a:latin typeface="Arial Bold"/>
              </a:rPr>
              <a:t>Intertitre</a:t>
            </a:r>
            <a:endParaRPr lang="fr-FR" dirty="0"/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 hasCustomPrompt="1"/>
          </p:nvPr>
        </p:nvSpPr>
        <p:spPr>
          <a:xfrm>
            <a:off x="214282" y="4429126"/>
            <a:ext cx="3613434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Titre graphique</a:t>
            </a:r>
            <a:endParaRPr lang="fr-FR" dirty="0"/>
          </a:p>
        </p:txBody>
      </p:sp>
      <p:sp>
        <p:nvSpPr>
          <p:cNvPr id="18" name="Espace réservé du numéro de diapositive 4"/>
          <p:cNvSpPr txBox="1">
            <a:spLocks/>
          </p:cNvSpPr>
          <p:nvPr userDrawn="1"/>
        </p:nvSpPr>
        <p:spPr>
          <a:xfrm>
            <a:off x="8572528" y="6500834"/>
            <a:ext cx="571504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C2CF4-5274-451A-B5B2-DDFF816FA3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13048" y="0"/>
            <a:ext cx="920302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e 15"/>
          <p:cNvGrpSpPr>
            <a:grpSpLocks noChangeAspect="1"/>
          </p:cNvGrpSpPr>
          <p:nvPr userDrawn="1"/>
        </p:nvGrpSpPr>
        <p:grpSpPr>
          <a:xfrm>
            <a:off x="1" y="8696"/>
            <a:ext cx="1159981" cy="900000"/>
            <a:chOff x="0" y="8696"/>
            <a:chExt cx="2491501" cy="2002977"/>
          </a:xfrm>
        </p:grpSpPr>
        <p:pic>
          <p:nvPicPr>
            <p:cNvPr id="19" name="Picture 2" descr="F:\CNRS\logo_telechargement\jpg\IN2P3FilairePastille-Q_DevV copie.jpg"/>
            <p:cNvPicPr>
              <a:picLocks noChangeAspect="1" noChangeArrowheads="1"/>
            </p:cNvPicPr>
            <p:nvPr userDrawn="1"/>
          </p:nvPicPr>
          <p:blipFill>
            <a:blip r:embed="rId5"/>
            <a:srcRect t="14884"/>
            <a:stretch>
              <a:fillRect/>
            </a:stretch>
          </p:blipFill>
          <p:spPr bwMode="auto">
            <a:xfrm>
              <a:off x="0" y="8696"/>
              <a:ext cx="2491501" cy="1593660"/>
            </a:xfrm>
            <a:prstGeom prst="rect">
              <a:avLst/>
            </a:prstGeom>
            <a:noFill/>
          </p:spPr>
        </p:pic>
        <p:pic>
          <p:nvPicPr>
            <p:cNvPr id="20" name="Image 19" descr="logoipn.png"/>
            <p:cNvPicPr>
              <a:picLocks noChangeAspect="1"/>
            </p:cNvPicPr>
            <p:nvPr userDrawn="1"/>
          </p:nvPicPr>
          <p:blipFill>
            <a:blip r:embed="rId6" cstate="email"/>
            <a:srcRect/>
            <a:stretch>
              <a:fillRect/>
            </a:stretch>
          </p:blipFill>
          <p:spPr>
            <a:xfrm>
              <a:off x="888274" y="1036313"/>
              <a:ext cx="1567543" cy="975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889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bg>
      <p:bgPr>
        <a:blipFill dpi="0" rotWithShape="1">
          <a:blip r:embed="rId2" cstate="print">
            <a:lum/>
          </a:blip>
          <a:srcRect/>
          <a:stretch>
            <a:fillRect l="-6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80305" y="214290"/>
            <a:ext cx="5450452" cy="796908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3600" b="1" i="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Bold"/>
              </a:defRPr>
            </a:lvl1pPr>
          </a:lstStyle>
          <a:p>
            <a:r>
              <a:rPr lang="fr-FR" dirty="0" smtClean="0"/>
              <a:t>Titre présentation</a:t>
            </a:r>
            <a:endParaRPr lang="fr-FR" dirty="0"/>
          </a:p>
        </p:txBody>
      </p:sp>
      <p:pic>
        <p:nvPicPr>
          <p:cNvPr id="11" name="Image 10" descr="logoipn.png"/>
          <p:cNvPicPr>
            <a:picLocks noChangeAspect="1"/>
          </p:cNvPicPr>
          <p:nvPr userDrawn="1"/>
        </p:nvPicPr>
        <p:blipFill>
          <a:blip r:embed="rId3" cstate="print"/>
          <a:srcRect l="15106" t="13491" r="20142" b="24283"/>
          <a:stretch>
            <a:fillRect/>
          </a:stretch>
        </p:blipFill>
        <p:spPr>
          <a:xfrm>
            <a:off x="118582" y="116632"/>
            <a:ext cx="1559045" cy="977946"/>
          </a:xfrm>
          <a:prstGeom prst="rect">
            <a:avLst/>
          </a:prstGeom>
        </p:spPr>
      </p:pic>
      <p:sp>
        <p:nvSpPr>
          <p:cNvPr id="9" name="Espace réservé du numéro de diapositive 4"/>
          <p:cNvSpPr txBox="1">
            <a:spLocks/>
          </p:cNvSpPr>
          <p:nvPr userDrawn="1"/>
        </p:nvSpPr>
        <p:spPr>
          <a:xfrm>
            <a:off x="8572528" y="6500836"/>
            <a:ext cx="571505" cy="285728"/>
          </a:xfrm>
          <a:prstGeom prst="rect">
            <a:avLst/>
          </a:prstGeom>
        </p:spPr>
        <p:txBody>
          <a:bodyPr vert="horz" lIns="95763" tIns="47882" rIns="95763" bIns="47882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57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00" b="0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  <p:pic>
        <p:nvPicPr>
          <p:cNvPr id="7" name="Image 6" descr="logo.png"/>
          <p:cNvPicPr/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7363695" y="116632"/>
            <a:ext cx="1642683" cy="9063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 userDrawn="1"/>
        </p:nvSpPr>
        <p:spPr>
          <a:xfrm>
            <a:off x="716803" y="6453337"/>
            <a:ext cx="8308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F  LESEIGNEUR  /  G  OLIVIER    </a:t>
            </a:r>
            <a:r>
              <a:rPr lang="fr-FR" sz="1200" baseline="0" dirty="0" smtClean="0"/>
              <a:t>                          </a:t>
            </a:r>
            <a:r>
              <a:rPr lang="fr-FR" sz="1200" dirty="0" smtClean="0"/>
              <a:t>Réunion ESS</a:t>
            </a:r>
            <a:r>
              <a:rPr lang="fr-FR" sz="1200" baseline="0" dirty="0" smtClean="0"/>
              <a:t> RT7 du 27 avril 2012			</a:t>
            </a:r>
            <a:fld id="{CA779A63-C08E-4F25-AF9D-7A6FAEC763DC}" type="slidenum">
              <a:rPr lang="fr-FR" sz="1200" baseline="0" smtClean="0"/>
              <a:pPr algn="r"/>
              <a:t>‹#›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941733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F077881-661C-7B4C-9250-5B1D5AC39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2012-02-16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A69217CD-C7C1-594B-8E85-691C660DF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2012-02-16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3461" y="178594"/>
            <a:ext cx="6804422" cy="1250156"/>
          </a:xfrm>
          <a:prstGeom prst="rect">
            <a:avLst/>
          </a:prstGeom>
        </p:spPr>
        <p:txBody>
          <a:bodyPr lIns="64267" tIns="32133" rIns="64267" bIns="32133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73461" y="1509124"/>
            <a:ext cx="6804422" cy="5125641"/>
          </a:xfrm>
          <a:prstGeom prst="rect">
            <a:avLst/>
          </a:prstGeom>
        </p:spPr>
        <p:txBody>
          <a:bodyPr lIns="64267" tIns="32133" rIns="64267" bIns="32133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3461" y="178594"/>
            <a:ext cx="6804422" cy="1250156"/>
          </a:xfrm>
          <a:prstGeom prst="rect">
            <a:avLst/>
          </a:prstGeom>
        </p:spPr>
        <p:txBody>
          <a:bodyPr lIns="64274" tIns="32137" rIns="64274" bIns="32137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73461" y="1509122"/>
            <a:ext cx="6804422" cy="5125641"/>
          </a:xfrm>
          <a:prstGeom prst="rect">
            <a:avLst/>
          </a:prstGeom>
        </p:spPr>
        <p:txBody>
          <a:bodyPr lIns="64274" tIns="32137" rIns="64274" bIns="32137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theme" Target="../theme/theme6.xml"/><Relationship Id="rId7" Type="http://schemas.openxmlformats.org/officeDocument/2006/relationships/image" Target="../media/image16.jpe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/>
          <p:cNvPicPr>
            <a:picLocks noChangeAspect="1" noChangeArrowheads="1"/>
          </p:cNvPicPr>
          <p:nvPr userDrawn="1"/>
        </p:nvPicPr>
        <p:blipFill>
          <a:blip r:embed="rId7"/>
          <a:srcRect l="4762"/>
          <a:stretch>
            <a:fillRect/>
          </a:stretch>
        </p:blipFill>
        <p:spPr bwMode="auto">
          <a:xfrm>
            <a:off x="0" y="0"/>
            <a:ext cx="9144000" cy="793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644" y="986599"/>
            <a:ext cx="8261440" cy="531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</a:t>
            </a:r>
            <a:r>
              <a:rPr lang="en-GB" dirty="0"/>
              <a:t>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7700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 algn="r" defTabSz="914165" eaLnBrk="0" fontAlgn="base" hangingPunct="0">
              <a:spcBef>
                <a:spcPct val="0"/>
              </a:spcBef>
              <a:spcAft>
                <a:spcPct val="0"/>
              </a:spcAft>
              <a:defRPr sz="1200" b="0">
                <a:solidFill>
                  <a:srgbClr val="000000"/>
                </a:solidFill>
                <a:effectLst/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5B43F84-996F-FC40-A1E1-B93AB70D2F4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597679" y="130820"/>
            <a:ext cx="74620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pic>
        <p:nvPicPr>
          <p:cNvPr id="7" name="Picture 6" descr="Sin-título-2.gif"/>
          <p:cNvPicPr>
            <a:picLocks noChangeAspect="1"/>
          </p:cNvPicPr>
          <p:nvPr userDrawn="1"/>
        </p:nvPicPr>
        <p:blipFill>
          <a:blip r:embed="rId8">
            <a:lum contrast="-10000"/>
          </a:blip>
          <a:stretch>
            <a:fillRect/>
          </a:stretch>
        </p:blipFill>
        <p:spPr>
          <a:xfrm>
            <a:off x="202005" y="136550"/>
            <a:ext cx="1327400" cy="70794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33644" y="6415444"/>
            <a:ext cx="82614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GB" sz="1000" dirty="0" smtClean="0"/>
              <a:t>SLHIPP 2 – Catania – May 3 and 4, 2012			ESS/Christine Darve</a:t>
            </a:r>
            <a:endParaRPr lang="en-GB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92" r:id="rId3"/>
    <p:sldLayoutId id="2147483695" r:id="rId4"/>
    <p:sldLayoutId id="2147483696" r:id="rId5"/>
  </p:sldLayoutIdLst>
  <p:transition xmlns:p14="http://schemas.microsoft.com/office/powerpoint/2010/main" spd="med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Papyrus"/>
          <a:ea typeface="ＭＳ Ｐゴシック" pitchFamily="-112" charset="-128"/>
          <a:cs typeface="Papyru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082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6pPr>
      <a:lvl7pPr marL="914165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7pPr>
      <a:lvl8pPr marL="1371250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8pPr>
      <a:lvl9pPr marL="1828332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Papyrus"/>
          <a:ea typeface="ＭＳ Ｐゴシック" pitchFamily="-112" charset="-128"/>
          <a:cs typeface="Papyrus"/>
        </a:defRPr>
      </a:lvl1pPr>
      <a:lvl2pPr marL="742760" indent="-28567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0000"/>
          </a:solidFill>
          <a:latin typeface="Papyrus"/>
          <a:ea typeface="ＭＳ Ｐゴシック" pitchFamily="-112" charset="-128"/>
          <a:cs typeface="Papyrus"/>
        </a:defRPr>
      </a:lvl2pPr>
      <a:lvl3pPr marL="1142706" indent="-228541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Papyrus"/>
          <a:ea typeface="ＭＳ Ｐゴシック" pitchFamily="-112" charset="-128"/>
          <a:cs typeface="Papyrus"/>
        </a:defRPr>
      </a:lvl3pPr>
      <a:lvl4pPr marL="1599790" indent="-228541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0000"/>
          </a:solidFill>
          <a:latin typeface="Papyrus"/>
          <a:ea typeface="ＭＳ Ｐゴシック" pitchFamily="-112" charset="-128"/>
          <a:cs typeface="Papyrus"/>
        </a:defRPr>
      </a:lvl4pPr>
      <a:lvl5pPr marL="2056875" indent="-228541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0000"/>
          </a:solidFill>
          <a:latin typeface="Papyrus"/>
          <a:ea typeface="ＭＳ Ｐゴシック" pitchFamily="-112" charset="-128"/>
          <a:cs typeface="Papyrus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gray">
          <a:xfrm>
            <a:off x="0" y="0"/>
            <a:ext cx="9144000" cy="990600"/>
          </a:xfrm>
          <a:prstGeom prst="rect">
            <a:avLst/>
          </a:prstGeom>
          <a:solidFill>
            <a:srgbClr val="F21C0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1" tIns="45706" rIns="91411" bIns="45706" anchor="ctr">
            <a:prstTxWarp prst="textNoShape">
              <a:avLst/>
            </a:prstTxWarp>
          </a:bodyPr>
          <a:lstStyle/>
          <a:p>
            <a:pPr algn="ctr" defTabSz="914165" fontAlgn="base">
              <a:spcBef>
                <a:spcPct val="0"/>
              </a:spcBef>
              <a:spcAft>
                <a:spcPct val="0"/>
              </a:spcAft>
              <a:defRPr/>
            </a:pPr>
            <a:endParaRPr lang="sv-SE" sz="2700" dirty="0">
              <a:solidFill>
                <a:srgbClr val="000000"/>
              </a:solidFill>
              <a:latin typeface="Gill Sans" pitchFamily="-112" charset="0"/>
              <a:ea typeface="ヒラギノ角ゴ Pro W3" pitchFamily="-112" charset="-128"/>
              <a:cs typeface="ヒラギノ角ゴ Pro W3" pitchFamily="-112" charset="-128"/>
              <a:sym typeface="Gill Sans" pitchFamily="-112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609601" y="1143000"/>
            <a:ext cx="7924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Klicken Sie, um das Titelformat zu bearbeiten</a:t>
            </a:r>
          </a:p>
        </p:txBody>
      </p:sp>
      <p:sp>
        <p:nvSpPr>
          <p:cNvPr id="1028" name="Objektbereich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1" y="1905000"/>
            <a:ext cx="7924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Klicken Sie, um die Formate des Vorlagentextes zu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553201"/>
            <a:ext cx="533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165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  <a:defRPr sz="7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Gill Sans" pitchFamily="-112" charset="0"/>
                <a:sym typeface="Gill Sans" pitchFamily="-112" charset="0"/>
              </a:rPr>
              <a:t>Page </a:t>
            </a:r>
            <a:fld id="{61F3FC4E-F169-DD48-A117-49B09B86CA5E}" type="slidenum">
              <a:rPr lang="en-US" smtClean="0">
                <a:solidFill>
                  <a:srgbClr val="000000"/>
                </a:solidFill>
                <a:latin typeface="Gill Sans" pitchFamily="-112" charset="0"/>
                <a:sym typeface="Gill Sans" pitchFamily="-112" charset="0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Gill Sans" pitchFamily="-112" charset="0"/>
              <a:sym typeface="Gill Sans" pitchFamily="-112" charset="0"/>
            </a:endParaRP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1" y="6553201"/>
            <a:ext cx="5105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165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  <a:defRPr sz="7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Gill Sans" pitchFamily="-112" charset="0"/>
                <a:sym typeface="Gill Sans" pitchFamily="-112" charset="0"/>
              </a:rPr>
              <a:t>2012-02-16</a:t>
            </a:r>
            <a:endParaRPr lang="en-US" dirty="0">
              <a:solidFill>
                <a:srgbClr val="000000"/>
              </a:solidFill>
              <a:latin typeface="Gill Sans" pitchFamily="-112" charset="0"/>
              <a:sym typeface="Gill Sans" pitchFamily="-112" charset="0"/>
            </a:endParaRPr>
          </a:p>
        </p:txBody>
      </p:sp>
      <p:pic>
        <p:nvPicPr>
          <p:cNvPr id="1031" name="eon_logo2" descr="EON_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gray">
          <a:xfrm>
            <a:off x="190506" y="419106"/>
            <a:ext cx="1190625" cy="3524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med" len="lg"/>
          </a:ln>
        </p:spPr>
      </p:pic>
      <p:pic>
        <p:nvPicPr>
          <p:cNvPr id="1032" name="Picture 7" descr="ESS_new-old_logo_v2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026400" y="0"/>
            <a:ext cx="8128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</p:sldLayoutIdLst>
  <p:hf hdr="0" dt="0"/>
  <p:txStyles>
    <p:titleStyle>
      <a:lvl1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  <a:ea typeface="ＭＳ Ｐゴシック" pitchFamily="-112" charset="-128"/>
          <a:cs typeface="ＭＳ Ｐゴシック" pitchFamily="-112" charset="-128"/>
        </a:defRPr>
      </a:lvl5pPr>
      <a:lvl6pPr marL="457059" algn="l" rtl="0" fontAlgn="base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</a:defRPr>
      </a:lvl6pPr>
      <a:lvl7pPr marL="914118" algn="l" rtl="0" fontAlgn="base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</a:defRPr>
      </a:lvl7pPr>
      <a:lvl8pPr marL="1371180" algn="l" rtl="0" fontAlgn="base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</a:defRPr>
      </a:lvl8pPr>
      <a:lvl9pPr marL="1828239" algn="l" rtl="0" fontAlgn="base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</a:defRPr>
      </a:lvl9pPr>
    </p:titleStyle>
    <p:bodyStyle>
      <a:lvl1pPr marL="342796" indent="-342796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207898" indent="-206313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2" charset="2"/>
        <a:buChar char=""/>
        <a:defRPr sz="2000">
          <a:solidFill>
            <a:schemeClr val="tx1"/>
          </a:solidFill>
          <a:latin typeface="+mn-lt"/>
          <a:ea typeface="ＭＳ Ｐゴシック" pitchFamily="-111" charset="-128"/>
        </a:defRPr>
      </a:lvl2pPr>
      <a:lvl3pPr marL="209484" indent="704634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2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3pPr>
      <a:lvl4pPr marL="412624" indent="-201551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rgbClr val="F31C0A"/>
        </a:buClr>
        <a:buFont typeface="Wingdings" pitchFamily="-112" charset="2"/>
        <a:buChar char="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414212" indent="1414027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2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871268" algn="l" rtl="0" fontAlgn="base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1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1328330" algn="l" rtl="0" fontAlgn="base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1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1785389" algn="l" rtl="0" fontAlgn="base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1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2242448" algn="l" rtl="0" fontAlgn="base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1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-35717" y="6697267"/>
            <a:ext cx="9179719" cy="160734"/>
          </a:xfrm>
          <a:prstGeom prst="rect">
            <a:avLst/>
          </a:prstGeom>
          <a:solidFill>
            <a:srgbClr val="245A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0" tIns="32135" rIns="64270" bIns="32135">
            <a:prstTxWarp prst="textNoShape">
              <a:avLst/>
            </a:prstTxWarp>
          </a:bodyPr>
          <a:lstStyle/>
          <a:p>
            <a:pPr algn="ctr" defTabSz="914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027" name="Picture 10" descr="view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1" descr="lund_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248799" y="196453"/>
            <a:ext cx="723305" cy="9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-89297" y="6590109"/>
            <a:ext cx="9144000" cy="234175"/>
          </a:xfrm>
          <a:prstGeom prst="rect">
            <a:avLst/>
          </a:prstGeom>
        </p:spPr>
        <p:txBody>
          <a:bodyPr lIns="64270" tIns="32135" rIns="64270" bIns="32135">
            <a:prstTxWarp prst="textNoShape">
              <a:avLst/>
            </a:prstTxWarp>
            <a:spAutoFit/>
          </a:bodyPr>
          <a:lstStyle/>
          <a:p>
            <a:pPr algn="ctr" defTabSz="91416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100" baseline="0" dirty="0" err="1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Ebeltoft</a:t>
            </a:r>
            <a:r>
              <a:rPr lang="en-GB" sz="1100" baseline="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 2010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			The ESS			</a:t>
            </a:r>
            <a:r>
              <a:rPr lang="fr-FR" sz="1100" dirty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     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endParaRPr lang="en-US" sz="1100" dirty="0">
              <a:solidFill>
                <a:prstClr val="white"/>
              </a:solidFill>
              <a:latin typeface="Papyrus" pitchFamily="-112" charset="0"/>
              <a:ea typeface="Papyrus" pitchFamily="-112" charset="0"/>
              <a:cs typeface="Papyrus" pitchFamily="-112" charset="0"/>
              <a:sym typeface="Gill Sans" pitchFamily="-112" charset="0"/>
            </a:endParaRPr>
          </a:p>
        </p:txBody>
      </p:sp>
      <p:pic>
        <p:nvPicPr>
          <p:cNvPr id="8" name="Picture 7" descr="ESS_new-old_logo_v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8600" y="39085"/>
            <a:ext cx="1125141" cy="1300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5pPr>
      <a:lvl6pPr marL="321357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6pPr>
      <a:lvl7pPr marL="642717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7pPr>
      <a:lvl8pPr marL="964075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8pPr>
      <a:lvl9pPr marL="128543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9pPr>
    </p:titleStyle>
    <p:bodyStyle>
      <a:lvl1pPr marL="464185" indent="-312432" algn="l" rtl="0" eaLnBrk="0" fontAlgn="base" hangingPunct="0">
        <a:spcBef>
          <a:spcPts val="1617"/>
        </a:spcBef>
        <a:spcAft>
          <a:spcPct val="0"/>
        </a:spcAft>
        <a:buClr>
          <a:srgbClr val="000000"/>
        </a:buClr>
        <a:buSzPct val="171000"/>
        <a:buFont typeface="Avenir LT 55 Roman" pitchFamily="-64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Avenir LT 55 Roman" pitchFamily="-64" charset="0"/>
        </a:defRPr>
      </a:lvl1pPr>
      <a:lvl2pPr marL="705204" indent="-312432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2pPr>
      <a:lvl3pPr marL="946223" indent="-312432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3pPr>
      <a:lvl4pPr marL="1196169" indent="-312432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4pPr>
      <a:lvl5pPr marL="1437188" indent="-312432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5pPr>
      <a:lvl6pPr marL="1758546" indent="-312432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6pPr>
      <a:lvl7pPr marL="2079903" indent="-312432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7pPr>
      <a:lvl8pPr marL="2401263" indent="-312432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8pPr>
      <a:lvl9pPr marL="2722620" indent="-312432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9pPr>
    </p:bodyStyle>
    <p:otherStyle>
      <a:defPPr>
        <a:defRPr lang="sv-SE"/>
      </a:defPPr>
      <a:lvl1pPr marL="0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5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1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075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434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794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151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511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870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-35717" y="6697267"/>
            <a:ext cx="9179719" cy="160734"/>
          </a:xfrm>
          <a:prstGeom prst="rect">
            <a:avLst/>
          </a:prstGeom>
          <a:solidFill>
            <a:srgbClr val="245A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7" tIns="32139" rIns="64277" bIns="32139">
            <a:prstTxWarp prst="textNoShape">
              <a:avLst/>
            </a:prstTxWarp>
          </a:bodyPr>
          <a:lstStyle/>
          <a:p>
            <a:pPr algn="ctr" defTabSz="9142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027" name="Picture 10" descr="view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1" descr="lund_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248799" y="196453"/>
            <a:ext cx="723305" cy="9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ESS_new-old_logo_v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8598" y="39085"/>
            <a:ext cx="1125141" cy="13003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89297" y="6590109"/>
            <a:ext cx="9144000" cy="234175"/>
          </a:xfrm>
          <a:prstGeom prst="rect">
            <a:avLst/>
          </a:prstGeom>
        </p:spPr>
        <p:txBody>
          <a:bodyPr lIns="64270" tIns="32135" rIns="64270" bIns="32135">
            <a:prstTxWarp prst="textNoShape">
              <a:avLst/>
            </a:prstTxWarp>
            <a:spAutoFit/>
          </a:bodyPr>
          <a:lstStyle/>
          <a:p>
            <a:pPr algn="ctr" defTabSz="91416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100" dirty="0" err="1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Ebeltoft</a:t>
            </a:r>
            <a:r>
              <a:rPr lang="en-GB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r>
              <a:rPr lang="en-GB" sz="1100" baseline="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2010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			The ESS			</a:t>
            </a:r>
            <a:r>
              <a:rPr lang="fr-FR" sz="1100" dirty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     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endParaRPr lang="en-US" sz="1100" dirty="0">
              <a:solidFill>
                <a:prstClr val="white"/>
              </a:solidFill>
              <a:latin typeface="Papyrus" pitchFamily="-112" charset="0"/>
              <a:ea typeface="Papyrus" pitchFamily="-112" charset="0"/>
              <a:cs typeface="Papyrus" pitchFamily="-112" charset="0"/>
              <a:sym typeface="Gill Sans" pitchFamily="-11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5pPr>
      <a:lvl6pPr marL="321391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6pPr>
      <a:lvl7pPr marL="642783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7pPr>
      <a:lvl8pPr marL="96417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8pPr>
      <a:lvl9pPr marL="1285565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9pPr>
    </p:titleStyle>
    <p:bodyStyle>
      <a:lvl1pPr marL="464232" indent="-312464" algn="l" rtl="0" eaLnBrk="0" fontAlgn="base" hangingPunct="0">
        <a:spcBef>
          <a:spcPts val="1617"/>
        </a:spcBef>
        <a:spcAft>
          <a:spcPct val="0"/>
        </a:spcAft>
        <a:buClr>
          <a:srgbClr val="000000"/>
        </a:buClr>
        <a:buSzPct val="171000"/>
        <a:buFont typeface="Avenir LT 55 Roman" pitchFamily="-64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Avenir LT 55 Roman" pitchFamily="-64" charset="0"/>
        </a:defRPr>
      </a:lvl1pPr>
      <a:lvl2pPr marL="705276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2pPr>
      <a:lvl3pPr marL="946320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3pPr>
      <a:lvl4pPr marL="1196291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4pPr>
      <a:lvl5pPr marL="1437335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5pPr>
      <a:lvl6pPr marL="1758726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6pPr>
      <a:lvl7pPr marL="2080116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7pPr>
      <a:lvl8pPr marL="2401509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8pPr>
      <a:lvl9pPr marL="2722900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9pPr>
    </p:bodyStyle>
    <p:otherStyle>
      <a:defPPr>
        <a:defRPr lang="sv-SE"/>
      </a:defPPr>
      <a:lvl1pPr marL="0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9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8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74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65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959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348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4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13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-35717" y="6697267"/>
            <a:ext cx="9179719" cy="160734"/>
          </a:xfrm>
          <a:prstGeom prst="rect">
            <a:avLst/>
          </a:prstGeom>
          <a:solidFill>
            <a:srgbClr val="245A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7" tIns="32139" rIns="64277" bIns="32139">
            <a:prstTxWarp prst="textNoShape">
              <a:avLst/>
            </a:prstTxWarp>
          </a:bodyPr>
          <a:lstStyle/>
          <a:p>
            <a:pPr algn="ctr" defTabSz="9142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027" name="Picture 10" descr="view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1" descr="lund_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248799" y="196453"/>
            <a:ext cx="723305" cy="9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-89297" y="6590110"/>
            <a:ext cx="9144000" cy="234183"/>
          </a:xfrm>
          <a:prstGeom prst="rect">
            <a:avLst/>
          </a:prstGeom>
        </p:spPr>
        <p:txBody>
          <a:bodyPr lIns="64277" tIns="32139" rIns="64277" bIns="32139">
            <a:prstTxWarp prst="textNoShape">
              <a:avLst/>
            </a:prstTxWarp>
            <a:spAutoFit/>
          </a:bodyPr>
          <a:lstStyle/>
          <a:p>
            <a:pPr algn="ctr" defTabSz="91421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100" dirty="0" err="1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Ebeltoft</a:t>
            </a:r>
            <a:r>
              <a:rPr lang="en-GB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r>
              <a:rPr lang="en-GB" sz="1100" baseline="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2010			The ESS			 </a:t>
            </a:r>
            <a:fld id="{C11E51B9-C2A9-6246-82AF-59CCB83C05C9}" type="slidenum">
              <a:rPr lang="fr-FR" sz="110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pPr algn="ctr" defTabSz="914212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latin typeface="Papyrus" pitchFamily="-112" charset="0"/>
              <a:ea typeface="Papyrus" pitchFamily="-112" charset="0"/>
              <a:cs typeface="Papyrus" pitchFamily="-112" charset="0"/>
              <a:sym typeface="Gill Sans" pitchFamily="-112" charset="0"/>
            </a:endParaRPr>
          </a:p>
        </p:txBody>
      </p:sp>
      <p:pic>
        <p:nvPicPr>
          <p:cNvPr id="8" name="Picture 7" descr="ESS_new-old_logo_v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8598" y="39085"/>
            <a:ext cx="1125141" cy="1300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5pPr>
      <a:lvl6pPr marL="321391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6pPr>
      <a:lvl7pPr marL="642783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7pPr>
      <a:lvl8pPr marL="96417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8pPr>
      <a:lvl9pPr marL="1285565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9pPr>
    </p:titleStyle>
    <p:bodyStyle>
      <a:lvl1pPr marL="464232" indent="-312464" algn="l" rtl="0" eaLnBrk="0" fontAlgn="base" hangingPunct="0">
        <a:spcBef>
          <a:spcPts val="1617"/>
        </a:spcBef>
        <a:spcAft>
          <a:spcPct val="0"/>
        </a:spcAft>
        <a:buClr>
          <a:srgbClr val="000000"/>
        </a:buClr>
        <a:buSzPct val="171000"/>
        <a:buFont typeface="Avenir LT 55 Roman" pitchFamily="-64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Avenir LT 55 Roman" pitchFamily="-64" charset="0"/>
        </a:defRPr>
      </a:lvl1pPr>
      <a:lvl2pPr marL="705276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2pPr>
      <a:lvl3pPr marL="946320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3pPr>
      <a:lvl4pPr marL="1196291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4pPr>
      <a:lvl5pPr marL="1437335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5pPr>
      <a:lvl6pPr marL="1758726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6pPr>
      <a:lvl7pPr marL="2080116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7pPr>
      <a:lvl8pPr marL="2401509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8pPr>
      <a:lvl9pPr marL="2722900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9pPr>
    </p:bodyStyle>
    <p:otherStyle>
      <a:defPPr>
        <a:defRPr lang="sv-SE"/>
      </a:defPPr>
      <a:lvl1pPr marL="0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9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8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74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65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959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348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4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13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Bridge-low-resolution.jpg"/>
          <p:cNvPicPr>
            <a:picLocks noChangeAspect="1"/>
          </p:cNvPicPr>
          <p:nvPr userDrawn="1"/>
        </p:nvPicPr>
        <p:blipFill>
          <a:blip r:embed="rId7">
            <a:alphaModFix amt="3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7772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CCCCFF"/>
                </a:solidFill>
              </a:rPr>
              <a:t>2012-02-16</a:t>
            </a:r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C2403651-706A-0E43-86F5-4FB4E6D9E12D}" type="slidenum">
              <a:rPr lang="en-US" smtClean="0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CCCCFF"/>
              </a:solidFill>
            </a:endParaRPr>
          </a:p>
        </p:txBody>
      </p:sp>
      <p:pic>
        <p:nvPicPr>
          <p:cNvPr id="1031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CFCFD"/>
              </a:clrFrom>
              <a:clrTo>
                <a:srgbClr val="FCFCFD">
                  <a:alpha val="0"/>
                </a:srgbClr>
              </a:clrTo>
            </a:clrChange>
            <a:alphaModFix amt="92000"/>
          </a:blip>
          <a:srcRect/>
          <a:stretch>
            <a:fillRect/>
          </a:stretch>
        </p:blipFill>
        <p:spPr bwMode="auto">
          <a:xfrm>
            <a:off x="38101" y="39688"/>
            <a:ext cx="89693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1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21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32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42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609476" indent="-609476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990397" indent="-533291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000">
          <a:solidFill>
            <a:schemeClr val="accent2"/>
          </a:solidFill>
          <a:latin typeface="+mn-lt"/>
          <a:ea typeface="+mn-ea"/>
        </a:defRPr>
      </a:lvl2pPr>
      <a:lvl3pPr marL="1371320" indent="-457106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000">
          <a:solidFill>
            <a:schemeClr val="accent2"/>
          </a:solidFill>
          <a:latin typeface="+mn-lt"/>
          <a:ea typeface="+mn-ea"/>
        </a:defRPr>
      </a:lvl3pPr>
      <a:lvl4pPr marL="1752241" indent="-380923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000">
          <a:solidFill>
            <a:schemeClr val="accent2"/>
          </a:solidFill>
          <a:latin typeface="+mn-lt"/>
          <a:ea typeface="+mn-ea"/>
        </a:defRPr>
      </a:lvl4pPr>
      <a:lvl5pPr marL="2209348" indent="-380923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000">
          <a:solidFill>
            <a:schemeClr val="accent2"/>
          </a:solidFill>
          <a:latin typeface="+mn-lt"/>
          <a:ea typeface="+mn-ea"/>
        </a:defRPr>
      </a:lvl5pPr>
      <a:lvl6pPr marL="2666453" indent="-380923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defRPr sz="2000">
          <a:solidFill>
            <a:schemeClr val="accent2"/>
          </a:solidFill>
          <a:latin typeface="+mn-lt"/>
          <a:ea typeface="+mn-ea"/>
        </a:defRPr>
      </a:lvl6pPr>
      <a:lvl7pPr marL="3123560" indent="-380923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defRPr sz="2000">
          <a:solidFill>
            <a:schemeClr val="accent2"/>
          </a:solidFill>
          <a:latin typeface="+mn-lt"/>
          <a:ea typeface="+mn-ea"/>
        </a:defRPr>
      </a:lvl7pPr>
      <a:lvl8pPr marL="3580668" indent="-380923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defRPr sz="2000">
          <a:solidFill>
            <a:schemeClr val="accent2"/>
          </a:solidFill>
          <a:latin typeface="+mn-lt"/>
          <a:ea typeface="+mn-ea"/>
        </a:defRPr>
      </a:lvl8pPr>
      <a:lvl9pPr marL="4037775" indent="-380923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defRPr sz="20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-35717" y="6697267"/>
            <a:ext cx="9179719" cy="160734"/>
          </a:xfrm>
          <a:prstGeom prst="rect">
            <a:avLst/>
          </a:prstGeom>
          <a:solidFill>
            <a:srgbClr val="245A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84" tIns="32142" rIns="64284" bIns="32142">
            <a:prstTxWarp prst="textNoShape">
              <a:avLst/>
            </a:prstTxWarp>
          </a:bodyPr>
          <a:lstStyle/>
          <a:p>
            <a:pPr algn="ctr" defTabSz="9143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027" name="Picture 10" descr="view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1" descr="lund_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248799" y="196453"/>
            <a:ext cx="723305" cy="9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-89297" y="6590109"/>
            <a:ext cx="9144000" cy="234189"/>
          </a:xfrm>
          <a:prstGeom prst="rect">
            <a:avLst/>
          </a:prstGeom>
        </p:spPr>
        <p:txBody>
          <a:bodyPr lIns="64284" tIns="32142" rIns="64284" bIns="32142">
            <a:prstTxWarp prst="textNoShape">
              <a:avLst/>
            </a:prstTxWarp>
            <a:spAutoFit/>
          </a:bodyPr>
          <a:lstStyle/>
          <a:p>
            <a:pPr algn="ctr" defTabSz="91430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100" dirty="0" err="1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Ebeltoft</a:t>
            </a:r>
            <a:r>
              <a:rPr lang="en-GB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2010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			The ESS			 </a:t>
            </a:r>
            <a:fld id="{C11E51B9-C2A9-6246-82AF-59CCB83C05C9}" type="slidenum">
              <a:rPr lang="fr-FR" sz="110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pPr algn="ctr" defTabSz="914306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latin typeface="Papyrus" pitchFamily="-112" charset="0"/>
              <a:ea typeface="Papyrus" pitchFamily="-112" charset="0"/>
              <a:cs typeface="Papyrus" pitchFamily="-112" charset="0"/>
              <a:sym typeface="Gill Sans" pitchFamily="-112" charset="0"/>
            </a:endParaRPr>
          </a:p>
        </p:txBody>
      </p:sp>
      <p:pic>
        <p:nvPicPr>
          <p:cNvPr id="8" name="Picture 7" descr="ESS_new-old_logo_v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8596" y="39085"/>
            <a:ext cx="1125141" cy="1300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9pPr>
    </p:titleStyle>
    <p:bodyStyle>
      <a:lvl1pPr marL="464279" indent="-312496" algn="l" rtl="0" eaLnBrk="0" fontAlgn="base" hangingPunct="0">
        <a:spcBef>
          <a:spcPts val="1617"/>
        </a:spcBef>
        <a:spcAft>
          <a:spcPct val="0"/>
        </a:spcAft>
        <a:buClr>
          <a:srgbClr val="000000"/>
        </a:buClr>
        <a:buSzPct val="171000"/>
        <a:buFont typeface="Avenir LT 55 Roman" pitchFamily="-64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Avenir LT 55 Roman" pitchFamily="-64" charset="0"/>
        </a:defRPr>
      </a:lvl1pPr>
      <a:lvl2pPr marL="705348" indent="-312496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2pPr>
      <a:lvl3pPr marL="946417" indent="-312496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3pPr>
      <a:lvl4pPr marL="1196413" indent="-312496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4pPr>
      <a:lvl5pPr marL="1437482" indent="-312496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5pPr>
      <a:lvl6pPr marL="1758906" indent="-312496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6pPr>
      <a:lvl7pPr marL="2080329" indent="-312496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7pPr>
      <a:lvl8pPr marL="2401755" indent="-312496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8pPr>
      <a:lvl9pPr marL="2723179" indent="-312496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9pPr>
    </p:bodyStyle>
    <p:otherStyle>
      <a:defPPr>
        <a:defRPr lang="sv-SE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 xmlns:p14="http://schemas.microsoft.com/office/powerpoint/2010/main"/>
  <p:hf hdr="0" dt="0"/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TitilliumText14L 600 wt" pitchFamily="-64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9pPr>
    </p:titleStyle>
    <p:bodyStyle>
      <a:lvl1pPr marL="625056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1pPr>
      <a:lvl2pPr marL="937584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2pPr>
      <a:lvl3pPr marL="1250112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3pPr>
      <a:lvl4pPr marL="1562640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4pPr>
      <a:lvl5pPr marL="1875168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8445" y="839391"/>
            <a:ext cx="8132713" cy="609897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/>
          </p:cNvSpPr>
          <p:nvPr/>
        </p:nvSpPr>
        <p:spPr bwMode="auto">
          <a:xfrm>
            <a:off x="7467001" y="7066048"/>
            <a:ext cx="416130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>
                <a:solidFill>
                  <a:srgbClr val="1C405B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page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0461" y="2089547"/>
            <a:ext cx="5250656" cy="33664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itilliumText14L Bold" pitchFamily="-64" charset="0"/>
              </a:rPr>
              <a:t>Click to edit Master text styles</a:t>
            </a:r>
          </a:p>
          <a:p>
            <a:pPr lvl="1"/>
            <a:r>
              <a:rPr lang="en-US" dirty="0">
                <a:sym typeface="TitilliumText14L Bold" pitchFamily="-64" charset="0"/>
              </a:rPr>
              <a:t>Second level</a:t>
            </a:r>
          </a:p>
          <a:p>
            <a:pPr lvl="2"/>
            <a:r>
              <a:rPr lang="en-US" dirty="0">
                <a:sym typeface="TitilliumText14L Bold" pitchFamily="-64" charset="0"/>
              </a:rPr>
              <a:t>Third level</a:t>
            </a:r>
          </a:p>
          <a:p>
            <a:pPr lvl="3"/>
            <a:r>
              <a:rPr lang="en-US" dirty="0">
                <a:sym typeface="TitilliumText14L Bold" pitchFamily="-64" charset="0"/>
              </a:rPr>
              <a:t>Fourth level</a:t>
            </a:r>
          </a:p>
          <a:p>
            <a:pPr lvl="4"/>
            <a:r>
              <a:rPr lang="en-US" dirty="0">
                <a:sym typeface="TitilliumText14L Bold" pitchFamily="-64" charset="0"/>
              </a:rPr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458887" y="392906"/>
            <a:ext cx="5943823" cy="6956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14L 600 wt" pitchFamily="-64" charset="0"/>
              </a:rPr>
              <a:t>Click to edit Master title style</a:t>
            </a:r>
          </a:p>
        </p:txBody>
      </p:sp>
      <p:sp>
        <p:nvSpPr>
          <p:cNvPr id="2053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214197" y="7072313"/>
            <a:ext cx="433090" cy="3839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88" tIns="32144" rIns="64288" bIns="32144" numCol="1" anchor="t" anchorCtr="0" compatLnSpc="1">
            <a:prstTxWarp prst="textNoShape">
              <a:avLst/>
            </a:prstTxWarp>
          </a:bodyPr>
          <a:lstStyle>
            <a:lvl1pPr algn="l">
              <a:defRPr sz="2500" b="1">
                <a:solidFill>
                  <a:srgbClr val="FFFFFF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BD7B177-63BC-1C48-AC5B-EE0A64905BFA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7891" y="294680"/>
            <a:ext cx="1190997" cy="63400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 bldLvl="5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>
          <a:solidFill>
            <a:srgbClr val="1C405B"/>
          </a:solidFill>
          <a:latin typeface="+mj-lt"/>
          <a:ea typeface="+mj-ea"/>
          <a:cs typeface="+mj-cs"/>
          <a:sym typeface="TitilliumText14L 600 wt" pitchFamily="-64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5pPr>
      <a:lvl6pPr marL="321440" algn="l" rtl="0" fontAlgn="base">
        <a:spcBef>
          <a:spcPct val="0"/>
        </a:spcBef>
        <a:spcAft>
          <a:spcPct val="0"/>
        </a:spcAft>
        <a:defRPr sz="34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6pPr>
      <a:lvl7pPr marL="642882" algn="l" rtl="0" fontAlgn="base">
        <a:spcBef>
          <a:spcPct val="0"/>
        </a:spcBef>
        <a:spcAft>
          <a:spcPct val="0"/>
        </a:spcAft>
        <a:defRPr sz="34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7pPr>
      <a:lvl8pPr marL="964323" algn="l" rtl="0" fontAlgn="base">
        <a:spcBef>
          <a:spcPct val="0"/>
        </a:spcBef>
        <a:spcAft>
          <a:spcPct val="0"/>
        </a:spcAft>
        <a:defRPr sz="34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8pPr>
      <a:lvl9pPr marL="1285763" algn="l" rtl="0" fontAlgn="base">
        <a:spcBef>
          <a:spcPct val="0"/>
        </a:spcBef>
        <a:spcAft>
          <a:spcPct val="0"/>
        </a:spcAft>
        <a:defRPr sz="34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9pPr>
    </p:titleStyle>
    <p:bodyStyle>
      <a:lvl1pPr algn="l" rtl="0" fontAlgn="base">
        <a:spcBef>
          <a:spcPts val="703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buChar char="&gt;"/>
        <a:defRPr sz="1600"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1pPr>
      <a:lvl2pPr algn="l" rtl="0" fontAlgn="base">
        <a:spcBef>
          <a:spcPts val="2461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 sz="1600"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2pPr>
      <a:lvl3pPr algn="l" rtl="0" fontAlgn="base">
        <a:spcBef>
          <a:spcPts val="2461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 sz="1600"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3pPr>
      <a:lvl4pPr algn="l" rtl="0" fontAlgn="base">
        <a:spcBef>
          <a:spcPts val="2461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 sz="1600"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4pPr>
      <a:lvl5pPr algn="l" rtl="0" fontAlgn="base">
        <a:spcBef>
          <a:spcPts val="2461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 sz="1600"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5pPr>
      <a:lvl6pPr marL="321440" algn="l" rtl="0" fontAlgn="base">
        <a:spcBef>
          <a:spcPts val="2461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6pPr>
      <a:lvl7pPr marL="642882" algn="l" rtl="0" fontAlgn="base">
        <a:spcBef>
          <a:spcPts val="2461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7pPr>
      <a:lvl8pPr marL="964323" algn="l" rtl="0" fontAlgn="base">
        <a:spcBef>
          <a:spcPts val="2461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8pPr>
      <a:lvl9pPr marL="1285763" algn="l" rtl="0" fontAlgn="base">
        <a:spcBef>
          <a:spcPts val="2461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jpeg"/><Relationship Id="rId8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christinedarve:Documents:%23ESS_TechDoc:ESS_Cryo_Modules:0_WBS_All:CD_WP5_Unit_CM_risks.docx!OLE_LINK4" TargetMode="External"/><Relationship Id="rId4" Type="http://schemas.openxmlformats.org/officeDocument/2006/relationships/image" Target="../media/image9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christinedarve:Documents:%23ESS_TechDoc:ESS_Cryo_Modules:0_WBS_All:CD_WP5_Unit_CM_risks.docx!OLE_LINK3" TargetMode="External"/><Relationship Id="rId4" Type="http://schemas.openxmlformats.org/officeDocument/2006/relationships/image" Target="../media/image9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christinedarve:Documents:%23ESS_TechDoc:ESS_Cryo_Modules:0_WBS_All:CD_WP5_Unit_CM_risks.docx!OLE_LINK2" TargetMode="External"/><Relationship Id="rId4" Type="http://schemas.openxmlformats.org/officeDocument/2006/relationships/image" Target="../media/image10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04.jpeg"/><Relationship Id="rId5" Type="http://schemas.openxmlformats.org/officeDocument/2006/relationships/image" Target="../media/image105.jpeg"/><Relationship Id="rId6" Type="http://schemas.openxmlformats.org/officeDocument/2006/relationships/image" Target="../media/image106.jpeg"/><Relationship Id="rId7" Type="http://schemas.openxmlformats.org/officeDocument/2006/relationships/image" Target="../media/image107.jpeg"/><Relationship Id="rId8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91194" y="-8930"/>
            <a:ext cx="6991945" cy="6866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91194" y="-8930"/>
            <a:ext cx="6991945" cy="6866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892969" y="-8930"/>
            <a:ext cx="6991945" cy="6866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410"/>
            <a:ext cx="6098976" cy="68658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702" name="Rectangle 6"/>
          <p:cNvSpPr>
            <a:spLocks/>
          </p:cNvSpPr>
          <p:nvPr/>
        </p:nvSpPr>
        <p:spPr bwMode="auto">
          <a:xfrm>
            <a:off x="258960" y="2009180"/>
            <a:ext cx="5490675" cy="28307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88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atin typeface="Papyrus"/>
                <a:cs typeface="Papyrus"/>
              </a:rPr>
              <a:t>ESS Cryomodule Development</a:t>
            </a:r>
            <a:endParaRPr lang="en-US" sz="2800" i="1" dirty="0" smtClean="0">
              <a:solidFill>
                <a:schemeClr val="bg1"/>
              </a:solidFill>
              <a:latin typeface="Papyrus"/>
              <a:ea typeface="MS PGothic" pitchFamily="34" charset="-128"/>
              <a:cs typeface="Papyrus"/>
              <a:sym typeface="Arial Bold" charset="0"/>
            </a:endParaRPr>
          </a:p>
        </p:txBody>
      </p:sp>
      <p:sp>
        <p:nvSpPr>
          <p:cNvPr id="29703" name="Rectangle 7"/>
          <p:cNvSpPr>
            <a:spLocks/>
          </p:cNvSpPr>
          <p:nvPr/>
        </p:nvSpPr>
        <p:spPr bwMode="auto">
          <a:xfrm>
            <a:off x="-382685" y="4223742"/>
            <a:ext cx="4366111" cy="12322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Papyrus"/>
                <a:ea typeface="MS PGothic" pitchFamily="34" charset="-128"/>
                <a:cs typeface="Papyrus"/>
                <a:sym typeface="Arial Bold" charset="0"/>
              </a:rPr>
              <a:t>Christine </a:t>
            </a:r>
            <a:r>
              <a:rPr lang="en-US" dirty="0" smtClean="0">
                <a:solidFill>
                  <a:schemeClr val="bg1"/>
                </a:solidFill>
                <a:latin typeface="Papyrus"/>
                <a:ea typeface="MS PGothic" pitchFamily="34" charset="-128"/>
                <a:cs typeface="Papyrus"/>
                <a:sym typeface="Arial Bold" charset="0"/>
              </a:rPr>
              <a:t>Darve</a:t>
            </a:r>
            <a:r>
              <a:rPr lang="en-US" dirty="0">
                <a:solidFill>
                  <a:schemeClr val="bg1"/>
                </a:solidFill>
                <a:latin typeface="Papyrus"/>
                <a:ea typeface="MS PGothic" pitchFamily="34" charset="-128"/>
                <a:cs typeface="Papyrus"/>
                <a:sym typeface="Arial Bold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Papyrus"/>
                <a:ea typeface="MS PGothic" pitchFamily="34" charset="-128"/>
                <a:cs typeface="Papyrus"/>
                <a:sym typeface="Arial Bold" charset="0"/>
              </a:rPr>
              <a:t>– ESS</a:t>
            </a:r>
            <a:endParaRPr lang="en-US" dirty="0">
              <a:solidFill>
                <a:schemeClr val="bg1"/>
              </a:solidFill>
              <a:latin typeface="Papyrus"/>
              <a:ea typeface="MS PGothic" pitchFamily="34" charset="-128"/>
              <a:cs typeface="Papyrus"/>
              <a:sym typeface="Arial Bold" charset="0"/>
            </a:endParaRPr>
          </a:p>
          <a:p>
            <a:pPr algn="r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Papyrus"/>
                <a:ea typeface="MS PGothic" pitchFamily="34" charset="-128"/>
                <a:cs typeface="Papyrus"/>
                <a:sym typeface="Arial Bold" charset="0"/>
              </a:rPr>
              <a:t>and </a:t>
            </a:r>
          </a:p>
          <a:p>
            <a:pPr algn="r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Papyrus"/>
                <a:ea typeface="MS PGothic" pitchFamily="34" charset="-128"/>
                <a:cs typeface="Papyrus"/>
                <a:sym typeface="Arial Bold" charset="0"/>
              </a:rPr>
              <a:t>on behalf of CEA/IPNO WP4 and 5</a:t>
            </a:r>
          </a:p>
        </p:txBody>
      </p:sp>
      <p:sp>
        <p:nvSpPr>
          <p:cNvPr id="29704" name="Rectangle 8"/>
          <p:cNvSpPr>
            <a:spLocks/>
          </p:cNvSpPr>
          <p:nvPr/>
        </p:nvSpPr>
        <p:spPr bwMode="auto">
          <a:xfrm>
            <a:off x="258960" y="5939077"/>
            <a:ext cx="5084012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sz="1700" dirty="0" smtClean="0">
                <a:solidFill>
                  <a:srgbClr val="FFFFFF"/>
                </a:solidFill>
                <a:latin typeface="Papyrus"/>
                <a:ea typeface="MS PGothic" pitchFamily="34" charset="-128"/>
                <a:cs typeface="Papyrus"/>
                <a:sym typeface="Arial Bold" charset="0"/>
              </a:rPr>
              <a:t>2012-05-03 and 04, Catania, Sicilia</a:t>
            </a:r>
            <a:endParaRPr lang="en-US" sz="1700" dirty="0">
              <a:solidFill>
                <a:srgbClr val="FFFFFF"/>
              </a:solidFill>
              <a:latin typeface="Papyrus"/>
              <a:ea typeface="MS PGothic" pitchFamily="34" charset="-128"/>
              <a:cs typeface="Papyrus"/>
              <a:sym typeface="Arial Bold" charset="0"/>
            </a:endParaRPr>
          </a:p>
        </p:txBody>
      </p:sp>
      <p:pic>
        <p:nvPicPr>
          <p:cNvPr id="29706" name="Picture 10" descr="ESS_Logo_Expl_Larg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752" y="2839642"/>
            <a:ext cx="2712393" cy="1467818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BC3F5-DB66-AC41-A0F4-BDE096D39CA9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sp>
        <p:nvSpPr>
          <p:cNvPr id="2" name="Rectangle 1"/>
          <p:cNvSpPr/>
          <p:nvPr/>
        </p:nvSpPr>
        <p:spPr bwMode="auto">
          <a:xfrm>
            <a:off x="5150192" y="6350525"/>
            <a:ext cx="1551527" cy="3550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50191" y="5334562"/>
            <a:ext cx="38375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Papyrus"/>
                <a:cs typeface="Papyrus"/>
              </a:rPr>
              <a:t>2</a:t>
            </a:r>
            <a:r>
              <a:rPr lang="en-US" baseline="30000" dirty="0" smtClean="0">
                <a:latin typeface="Papyrus"/>
                <a:cs typeface="Papyrus"/>
              </a:rPr>
              <a:t>nd</a:t>
            </a:r>
            <a:r>
              <a:rPr lang="en-US" dirty="0" smtClean="0">
                <a:latin typeface="Papyrus"/>
                <a:cs typeface="Papyrus"/>
              </a:rPr>
              <a:t> Open </a:t>
            </a:r>
            <a:r>
              <a:rPr lang="en-US" dirty="0">
                <a:latin typeface="Papyrus"/>
                <a:cs typeface="Papyrus"/>
              </a:rPr>
              <a:t>Collaboration Meeting on Superconducting </a:t>
            </a:r>
            <a:r>
              <a:rPr lang="en-US" dirty="0" err="1">
                <a:latin typeface="Papyrus"/>
                <a:cs typeface="Papyrus"/>
              </a:rPr>
              <a:t>Linacs</a:t>
            </a:r>
            <a:r>
              <a:rPr lang="en-US" dirty="0">
                <a:latin typeface="Papyrus"/>
                <a:cs typeface="Papyrus"/>
              </a:rPr>
              <a:t> for High Power Proton Beams (SLHiPP-2)</a:t>
            </a:r>
          </a:p>
        </p:txBody>
      </p:sp>
    </p:spTree>
    <p:extLst>
      <p:ext uri="{BB962C8B-B14F-4D97-AF65-F5344CB8AC3E}">
        <p14:creationId xmlns:p14="http://schemas.microsoft.com/office/powerpoint/2010/main" val="13566608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88" y="846690"/>
            <a:ext cx="7397272" cy="56172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97679" y="130820"/>
            <a:ext cx="7462099" cy="609600"/>
          </a:xfrm>
        </p:spPr>
        <p:txBody>
          <a:bodyPr/>
          <a:lstStyle/>
          <a:p>
            <a:r>
              <a:rPr lang="en-US" dirty="0" smtClean="0"/>
              <a:t>TAC 4 - Recommendations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465686" y="2775577"/>
            <a:ext cx="40092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263739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TAC 4 - Recommendations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76" y="895878"/>
            <a:ext cx="7263398" cy="54319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9755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1A489-E06D-A94D-983A-07195E472E7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09219"/>
            <a:ext cx="8610600" cy="52576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7724" y="284535"/>
            <a:ext cx="1633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  <a:latin typeface="Papyrus" pitchFamily="66" charset="0"/>
              </a:rPr>
              <a:t>SNS Visit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68449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0" y="1295400"/>
            <a:ext cx="8946833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597679" y="12700"/>
            <a:ext cx="74620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0"/>
                </a:solidFill>
                <a:latin typeface="Papyrus"/>
                <a:ea typeface="ＭＳ Ｐゴシック" pitchFamily="-112" charset="-128"/>
                <a:cs typeface="Papyru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0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6pPr>
            <a:lvl7pPr marL="914165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7pPr>
            <a:lvl8pPr marL="137125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8pPr>
            <a:lvl9pPr marL="182833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9pPr>
          </a:lstStyle>
          <a:p>
            <a:r>
              <a:rPr lang="en-US" dirty="0" smtClean="0"/>
              <a:t>SNS 3 D model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20740638">
            <a:off x="139701" y="8198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Courtesy of Matt </a:t>
            </a:r>
            <a:r>
              <a:rPr lang="en-US" dirty="0"/>
              <a:t>Howell </a:t>
            </a:r>
          </a:p>
          <a:p>
            <a:r>
              <a:rPr lang="en-US" dirty="0"/>
              <a:t>CM engineer – Mechanical calculations</a:t>
            </a:r>
          </a:p>
        </p:txBody>
      </p:sp>
    </p:spTree>
    <p:extLst>
      <p:ext uri="{BB962C8B-B14F-4D97-AF65-F5344CB8AC3E}">
        <p14:creationId xmlns:p14="http://schemas.microsoft.com/office/powerpoint/2010/main" val="4172122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definition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20740638">
            <a:off x="139701" y="8198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Courtesy of Matt </a:t>
            </a:r>
            <a:r>
              <a:rPr lang="en-US" dirty="0"/>
              <a:t>Howell </a:t>
            </a:r>
          </a:p>
          <a:p>
            <a:r>
              <a:rPr lang="en-US" dirty="0"/>
              <a:t>CM engineer – Mechanical calculations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0" y="1041400"/>
            <a:ext cx="4826000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0800"/>
            <a:ext cx="4243700" cy="359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309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parameters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4025900" cy="3716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00" y="889000"/>
            <a:ext cx="4889500" cy="2056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0" y="3008653"/>
            <a:ext cx="4876800" cy="29349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87770" y="5308255"/>
            <a:ext cx="2827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Papyrus"/>
                <a:cs typeface="Papyrus"/>
              </a:rPr>
              <a:t>Medium beta Cryomodule</a:t>
            </a:r>
            <a:endParaRPr lang="en-US" dirty="0"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451721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923" y="2122769"/>
            <a:ext cx="4489855" cy="236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design – high beta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1" y="2616200"/>
            <a:ext cx="3695700" cy="186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423" y="4474138"/>
            <a:ext cx="8763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Papyrus"/>
                <a:cs typeface="Papyrus"/>
              </a:rPr>
              <a:t>Key operating elements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Papyrus"/>
                <a:cs typeface="Papyrus"/>
              </a:rPr>
              <a:t>Operate </a:t>
            </a:r>
            <a:r>
              <a:rPr lang="en-US" dirty="0">
                <a:latin typeface="Papyrus"/>
                <a:cs typeface="Papyrus"/>
              </a:rPr>
              <a:t>at 805 </a:t>
            </a:r>
            <a:r>
              <a:rPr lang="en-US" dirty="0" err="1">
                <a:latin typeface="Papyrus"/>
                <a:cs typeface="Papyrus"/>
              </a:rPr>
              <a:t>MHz.</a:t>
            </a:r>
            <a:r>
              <a:rPr lang="en-US" dirty="0">
                <a:latin typeface="Papyrus"/>
                <a:cs typeface="Papyrus"/>
              </a:rPr>
              <a:t> </a:t>
            </a:r>
            <a:endParaRPr lang="en-US" dirty="0" smtClean="0">
              <a:latin typeface="Papyrus"/>
              <a:cs typeface="Papyru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Papyrus"/>
                <a:cs typeface="Papyrus"/>
              </a:rPr>
              <a:t>Accelerating gradient,: </a:t>
            </a:r>
            <a:r>
              <a:rPr lang="en-US" b="1" dirty="0" err="1" smtClean="0">
                <a:latin typeface="Papyrus"/>
                <a:cs typeface="Papyrus"/>
              </a:rPr>
              <a:t>E</a:t>
            </a:r>
            <a:r>
              <a:rPr lang="en-US" dirty="0" err="1" smtClean="0">
                <a:latin typeface="Papyrus"/>
                <a:cs typeface="Papyrus"/>
              </a:rPr>
              <a:t>peak</a:t>
            </a:r>
            <a:r>
              <a:rPr lang="en-US" dirty="0" smtClean="0">
                <a:latin typeface="Papyrus"/>
                <a:cs typeface="Papyrus"/>
              </a:rPr>
              <a:t>  </a:t>
            </a:r>
            <a:r>
              <a:rPr lang="en-US" dirty="0">
                <a:latin typeface="Papyrus"/>
                <a:cs typeface="Papyrus"/>
              </a:rPr>
              <a:t>of 27.5 MV/m </a:t>
            </a:r>
            <a:endParaRPr lang="en-US" dirty="0" smtClean="0">
              <a:latin typeface="Papyrus"/>
              <a:cs typeface="Papyru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Papyrus"/>
                <a:cs typeface="Papyrus"/>
              </a:rPr>
              <a:t>Design </a:t>
            </a:r>
            <a:r>
              <a:rPr lang="en-US" dirty="0">
                <a:latin typeface="Papyrus"/>
                <a:cs typeface="Papyrus"/>
              </a:rPr>
              <a:t>quality </a:t>
            </a:r>
            <a:r>
              <a:rPr lang="en-US" dirty="0" smtClean="0">
                <a:latin typeface="Papyrus"/>
                <a:cs typeface="Papyrus"/>
              </a:rPr>
              <a:t>factor</a:t>
            </a:r>
            <a:r>
              <a:rPr lang="en-US" dirty="0">
                <a:latin typeface="Papyrus"/>
                <a:cs typeface="Papyrus"/>
              </a:rPr>
              <a:t> </a:t>
            </a:r>
            <a:r>
              <a:rPr lang="en-US" b="1" dirty="0" smtClean="0">
                <a:latin typeface="Papyrus"/>
                <a:cs typeface="Papyrus"/>
              </a:rPr>
              <a:t>Q</a:t>
            </a:r>
            <a:r>
              <a:rPr lang="en-US" dirty="0" smtClean="0">
                <a:latin typeface="Papyrus"/>
                <a:cs typeface="Papyrus"/>
              </a:rPr>
              <a:t>0 = </a:t>
            </a:r>
            <a:r>
              <a:rPr lang="en-US" dirty="0">
                <a:latin typeface="Papyrus"/>
                <a:cs typeface="Papyrus"/>
              </a:rPr>
              <a:t>6x109 </a:t>
            </a:r>
            <a:r>
              <a:rPr lang="en-US" dirty="0" smtClean="0">
                <a:latin typeface="Papyrus"/>
                <a:cs typeface="Papyrus"/>
              </a:rPr>
              <a:t>at </a:t>
            </a:r>
            <a:r>
              <a:rPr lang="en-US" dirty="0">
                <a:latin typeface="Papyrus"/>
                <a:cs typeface="Papyrus"/>
              </a:rPr>
              <a:t>2.1 K. </a:t>
            </a:r>
            <a:endParaRPr lang="en-US" dirty="0" smtClean="0">
              <a:latin typeface="Papyrus"/>
              <a:cs typeface="Papyru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Papyrus"/>
                <a:cs typeface="Papyrus"/>
              </a:rPr>
              <a:t>Power </a:t>
            </a:r>
            <a:r>
              <a:rPr lang="en-US" dirty="0">
                <a:latin typeface="Papyrus"/>
                <a:cs typeface="Papyrus"/>
              </a:rPr>
              <a:t>dissipation per cavity at 7</a:t>
            </a:r>
            <a:r>
              <a:rPr lang="en-US" dirty="0" smtClean="0">
                <a:latin typeface="Papyrus"/>
                <a:cs typeface="Papyrus"/>
              </a:rPr>
              <a:t>% duty </a:t>
            </a:r>
            <a:r>
              <a:rPr lang="en-US" dirty="0">
                <a:latin typeface="Papyrus"/>
                <a:cs typeface="Papyrus"/>
              </a:rPr>
              <a:t>cycle is 2 W </a:t>
            </a:r>
            <a:r>
              <a:rPr lang="en-US" dirty="0" smtClean="0">
                <a:latin typeface="Papyrus"/>
                <a:cs typeface="Papyrus"/>
              </a:rPr>
              <a:t>(Mb) and </a:t>
            </a:r>
            <a:r>
              <a:rPr lang="en-US" dirty="0">
                <a:latin typeface="Papyrus"/>
                <a:cs typeface="Papyrus"/>
              </a:rPr>
              <a:t>3.5 W </a:t>
            </a:r>
            <a:r>
              <a:rPr lang="en-US" dirty="0" smtClean="0">
                <a:latin typeface="Papyrus"/>
                <a:cs typeface="Papyrus"/>
              </a:rPr>
              <a:t>(</a:t>
            </a:r>
            <a:r>
              <a:rPr lang="en-US" dirty="0" err="1" smtClean="0">
                <a:latin typeface="Papyrus"/>
                <a:cs typeface="Papyrus"/>
              </a:rPr>
              <a:t>Hb</a:t>
            </a:r>
            <a:r>
              <a:rPr lang="en-US" dirty="0" smtClean="0">
                <a:latin typeface="Papyrus"/>
                <a:cs typeface="Papyrus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Papyrus"/>
                <a:cs typeface="Papyrus"/>
              </a:rPr>
              <a:t>Thickness = 4 </a:t>
            </a:r>
            <a:r>
              <a:rPr lang="en-US" dirty="0">
                <a:latin typeface="Papyrus"/>
                <a:cs typeface="Papyrus"/>
              </a:rPr>
              <a:t>mm </a:t>
            </a:r>
            <a:r>
              <a:rPr lang="en-US" dirty="0" smtClean="0">
                <a:latin typeface="Papyrus"/>
                <a:cs typeface="Papyrus"/>
              </a:rPr>
              <a:t>niobium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Papyrus"/>
                <a:cs typeface="Papyrus"/>
              </a:rPr>
              <a:t>Stiffening </a:t>
            </a:r>
            <a:r>
              <a:rPr lang="en-US" dirty="0">
                <a:latin typeface="Papyrus"/>
                <a:cs typeface="Papyrus"/>
              </a:rPr>
              <a:t>rings at 80 mm to minimize </a:t>
            </a:r>
            <a:r>
              <a:rPr lang="en-US" dirty="0" err="1">
                <a:latin typeface="Papyrus"/>
                <a:cs typeface="Papyrus"/>
              </a:rPr>
              <a:t>microphonics</a:t>
            </a:r>
            <a:r>
              <a:rPr lang="en-US" dirty="0">
                <a:latin typeface="Papyrus"/>
                <a:cs typeface="Papyrus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023" y="850900"/>
            <a:ext cx="60198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491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 of the SNS – Prototype test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710" y="3832225"/>
            <a:ext cx="3554390" cy="2567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10" y="858652"/>
            <a:ext cx="4749800" cy="29735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300" y="858652"/>
            <a:ext cx="3479800" cy="27484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10" y="4030006"/>
            <a:ext cx="4132178" cy="23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728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prototype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897" y="939801"/>
            <a:ext cx="2975887" cy="298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09" y="939801"/>
            <a:ext cx="3941233" cy="298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09" y="4076217"/>
            <a:ext cx="3821719" cy="25443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530" y="4076216"/>
            <a:ext cx="3005254" cy="254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771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Clean-room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93" y="740420"/>
            <a:ext cx="8513838" cy="568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746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BC3F5-DB66-AC41-A0F4-BDE096D39CA9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Headlines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04090" y="1542270"/>
            <a:ext cx="8333510" cy="389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algn="ctr"/>
            <a:r>
              <a:rPr lang="en-US" dirty="0" smtClean="0">
                <a:solidFill>
                  <a:srgbClr val="000090"/>
                </a:solidFill>
                <a:latin typeface="Papyrus" pitchFamily="66" charset="0"/>
              </a:rPr>
              <a:t>Few milestones since SLHiPP-1 (December 2011)</a:t>
            </a:r>
          </a:p>
          <a:p>
            <a:pPr algn="ctr"/>
            <a:endParaRPr lang="en-US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endParaRPr lang="en-US" sz="1000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r>
              <a:rPr lang="en-US" dirty="0" smtClean="0">
                <a:solidFill>
                  <a:srgbClr val="000090"/>
                </a:solidFill>
                <a:latin typeface="Papyrus" pitchFamily="66" charset="0"/>
              </a:rPr>
              <a:t>Cryomodule Requirements and Functions</a:t>
            </a:r>
          </a:p>
          <a:p>
            <a:pPr algn="ctr"/>
            <a:endParaRPr lang="en-US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endParaRPr lang="en-US" sz="1000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r>
              <a:rPr lang="en-US" dirty="0" smtClean="0">
                <a:solidFill>
                  <a:srgbClr val="000090"/>
                </a:solidFill>
                <a:latin typeface="Papyrus" pitchFamily="66" charset="0"/>
              </a:rPr>
              <a:t>Cryomodule Status</a:t>
            </a:r>
          </a:p>
          <a:p>
            <a:pPr algn="ctr"/>
            <a:endParaRPr lang="en-US" dirty="0" smtClean="0">
              <a:solidFill>
                <a:srgbClr val="000090"/>
              </a:solidFill>
              <a:latin typeface="Papyrus" pitchFamily="66" charset="0"/>
            </a:endParaRPr>
          </a:p>
          <a:p>
            <a:pPr marL="457083" lvl="1" indent="0" algn="ctr">
              <a:buNone/>
            </a:pPr>
            <a:endParaRPr lang="en-US" sz="1000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r>
              <a:rPr lang="en-US" dirty="0" smtClean="0">
                <a:solidFill>
                  <a:srgbClr val="000090"/>
                </a:solidFill>
                <a:latin typeface="Papyrus" pitchFamily="66" charset="0"/>
              </a:rPr>
              <a:t>Elliptical Cavity Cryomodule Technology Demonstrator</a:t>
            </a:r>
            <a:r>
              <a:rPr lang="en-US" dirty="0" smtClean="0">
                <a:solidFill>
                  <a:srgbClr val="000090"/>
                </a:solidFill>
                <a:latin typeface="Papyrus" pitchFamily="66" charset="0"/>
                <a:sym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712168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FNAL - Spoke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69396"/>
            <a:ext cx="6972300" cy="502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943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MDB - Spoke Cavity test - HINS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82" y="3763504"/>
            <a:ext cx="3976572" cy="2677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82" y="939800"/>
            <a:ext cx="3983217" cy="2734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698" y="3763505"/>
            <a:ext cx="2156432" cy="2677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304" y="3763505"/>
            <a:ext cx="1895591" cy="2677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3112" y="931404"/>
            <a:ext cx="3373098" cy="262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96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MDB - HTS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679" y="1338354"/>
            <a:ext cx="5670819" cy="54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209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MP9 assembly hall and Clean-Room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830" y="3827373"/>
            <a:ext cx="3737767" cy="2590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98" y="1003301"/>
            <a:ext cx="4276932" cy="257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96" y="3827373"/>
            <a:ext cx="4276934" cy="2590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831" y="1003302"/>
            <a:ext cx="3737767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847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MP9 and ICB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927100"/>
            <a:ext cx="4114800" cy="2709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927100"/>
            <a:ext cx="4044817" cy="2705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0" y="3892198"/>
            <a:ext cx="4114800" cy="2516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04" y="3739798"/>
            <a:ext cx="3971413" cy="295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54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BC3F5-DB66-AC41-A0F4-BDE096D39CA9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Headlines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04090" y="1542270"/>
            <a:ext cx="8333510" cy="389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algn="ctr"/>
            <a:r>
              <a:rPr lang="en-US" dirty="0" smtClean="0">
                <a:solidFill>
                  <a:srgbClr val="000090"/>
                </a:solidFill>
                <a:latin typeface="Papyrus" pitchFamily="66" charset="0"/>
              </a:rPr>
              <a:t>Few milestones since SLHiPP-1 (December 2011)</a:t>
            </a:r>
          </a:p>
          <a:p>
            <a:pPr algn="ctr"/>
            <a:endParaRPr lang="en-US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endParaRPr lang="en-US" sz="1000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pyrus" pitchFamily="66" charset="0"/>
              </a:rPr>
              <a:t>Cryomodule Requirements and Functions</a:t>
            </a:r>
          </a:p>
          <a:p>
            <a:pPr algn="ctr"/>
            <a:endParaRPr lang="en-US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endParaRPr lang="en-US" sz="1000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r>
              <a:rPr lang="en-US" dirty="0" smtClean="0">
                <a:solidFill>
                  <a:srgbClr val="000090"/>
                </a:solidFill>
                <a:latin typeface="Papyrus" pitchFamily="66" charset="0"/>
              </a:rPr>
              <a:t>Cryomodule Status  </a:t>
            </a:r>
          </a:p>
          <a:p>
            <a:pPr algn="ctr"/>
            <a:endParaRPr lang="en-US" dirty="0" smtClean="0">
              <a:solidFill>
                <a:srgbClr val="000090"/>
              </a:solidFill>
              <a:latin typeface="Papyrus" pitchFamily="66" charset="0"/>
            </a:endParaRPr>
          </a:p>
          <a:p>
            <a:pPr marL="457083" lvl="1" indent="0" algn="ctr">
              <a:buNone/>
            </a:pPr>
            <a:endParaRPr lang="en-US" sz="1000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r>
              <a:rPr lang="en-US" dirty="0" smtClean="0">
                <a:solidFill>
                  <a:srgbClr val="000090"/>
                </a:solidFill>
                <a:latin typeface="Papyrus" pitchFamily="66" charset="0"/>
              </a:rPr>
              <a:t>Elliptical Cavity Cryomodule Technology Demonstrator</a:t>
            </a:r>
            <a:r>
              <a:rPr lang="en-US" dirty="0" smtClean="0">
                <a:solidFill>
                  <a:srgbClr val="000090"/>
                </a:solidFill>
                <a:latin typeface="Papyrus" pitchFamily="66" charset="0"/>
                <a:sym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669589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Cryomodule Requirements </a:t>
            </a:r>
            <a:r>
              <a:rPr lang="en-US" dirty="0" smtClean="0"/>
              <a:t>and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644" y="914400"/>
            <a:ext cx="8225345" cy="4876800"/>
          </a:xfrm>
        </p:spPr>
        <p:txBody>
          <a:bodyPr/>
          <a:lstStyle/>
          <a:p>
            <a:pPr marL="57136" indent="0">
              <a:buNone/>
            </a:pPr>
            <a:r>
              <a:rPr lang="en-US" sz="2000" b="0" cap="all" dirty="0"/>
              <a:t>Main functions</a:t>
            </a:r>
            <a:r>
              <a:rPr lang="en-GB" sz="2000" b="0" cap="all" dirty="0"/>
              <a:t> </a:t>
            </a:r>
            <a:endParaRPr lang="en-US" sz="2000" b="0" cap="all" dirty="0"/>
          </a:p>
          <a:p>
            <a:pPr marL="0" indent="0">
              <a:buNone/>
            </a:pPr>
            <a:r>
              <a:rPr lang="en-GB" sz="2000" b="0" dirty="0"/>
              <a:t>The two main functions of the </a:t>
            </a:r>
            <a:r>
              <a:rPr lang="en-GB" sz="2000" b="0" dirty="0" smtClean="0"/>
              <a:t>cryomodules are </a:t>
            </a:r>
            <a:r>
              <a:rPr lang="en-GB" sz="2000" b="0" dirty="0"/>
              <a:t>to </a:t>
            </a:r>
            <a:r>
              <a:rPr lang="en-GB" sz="2000" b="0" dirty="0" smtClean="0"/>
              <a:t>:</a:t>
            </a:r>
            <a:endParaRPr lang="en-US" sz="2000" b="0" dirty="0"/>
          </a:p>
          <a:p>
            <a:pPr marL="399947" lvl="1" indent="0">
              <a:buNone/>
            </a:pPr>
            <a:r>
              <a:rPr lang="en-GB" sz="1800" dirty="0"/>
              <a:t>1) provide the positioning and alignment of the </a:t>
            </a:r>
            <a:r>
              <a:rPr lang="en-GB" sz="1800" dirty="0" smtClean="0"/>
              <a:t>cavity package </a:t>
            </a:r>
            <a:r>
              <a:rPr lang="en-GB" sz="1800" dirty="0" err="1"/>
              <a:t>w.r.t</a:t>
            </a:r>
            <a:r>
              <a:rPr lang="en-GB" sz="1800" dirty="0"/>
              <a:t>. the beam axis,</a:t>
            </a:r>
            <a:endParaRPr lang="en-US" sz="1800" dirty="0"/>
          </a:p>
          <a:p>
            <a:pPr marL="399947" lvl="1" indent="0">
              <a:buNone/>
            </a:pPr>
            <a:r>
              <a:rPr lang="en-GB" sz="1800" dirty="0"/>
              <a:t>2) reduce the thermal losses to the cavity package </a:t>
            </a:r>
            <a:r>
              <a:rPr lang="en-GB" sz="1800" dirty="0" smtClean="0"/>
              <a:t> </a:t>
            </a:r>
            <a:r>
              <a:rPr lang="en-GB" sz="1800" dirty="0"/>
              <a:t>while it transfers energy from the RF system to the </a:t>
            </a:r>
            <a:r>
              <a:rPr lang="en-GB" sz="1800" dirty="0" smtClean="0"/>
              <a:t>cavity package.</a:t>
            </a:r>
            <a:endParaRPr lang="en-US" sz="1800" dirty="0"/>
          </a:p>
          <a:p>
            <a:pPr marL="0" indent="0">
              <a:buNone/>
            </a:pPr>
            <a:endParaRPr lang="en-US" sz="2000" b="0" cap="all" dirty="0" smtClean="0"/>
          </a:p>
          <a:p>
            <a:pPr marL="0" indent="0">
              <a:buNone/>
            </a:pPr>
            <a:endParaRPr lang="en-US" sz="2000" b="0" cap="all" dirty="0" smtClean="0"/>
          </a:p>
          <a:p>
            <a:pPr marL="0" indent="0">
              <a:buNone/>
            </a:pPr>
            <a:r>
              <a:rPr lang="en-US" sz="2000" b="0" cap="all" dirty="0" smtClean="0"/>
              <a:t>Functional </a:t>
            </a:r>
            <a:r>
              <a:rPr lang="en-US" sz="2000" b="0" cap="all" dirty="0"/>
              <a:t>requirements</a:t>
            </a:r>
          </a:p>
          <a:p>
            <a:pPr lvl="1"/>
            <a:r>
              <a:rPr lang="en-US" sz="2000" dirty="0"/>
              <a:t>Capacity to transfer energy from RF system to the </a:t>
            </a:r>
            <a:r>
              <a:rPr lang="en-US" sz="2000" dirty="0" smtClean="0"/>
              <a:t>beam</a:t>
            </a:r>
            <a:r>
              <a:rPr lang="en-US" sz="2000" dirty="0"/>
              <a:t>,</a:t>
            </a:r>
          </a:p>
          <a:p>
            <a:pPr lvl="1"/>
            <a:r>
              <a:rPr lang="en-US" sz="2000" dirty="0"/>
              <a:t>Capacity to confine the protons longitudinally,</a:t>
            </a:r>
          </a:p>
          <a:p>
            <a:pPr lvl="1"/>
            <a:r>
              <a:rPr lang="en-US" sz="2000" dirty="0"/>
              <a:t>Capacity to steer the protons longitudinally</a:t>
            </a:r>
            <a:r>
              <a:rPr lang="en-US" sz="2000" dirty="0" smtClean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7282680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644" y="914400"/>
            <a:ext cx="8225345" cy="2408285"/>
          </a:xfrm>
        </p:spPr>
        <p:txBody>
          <a:bodyPr/>
          <a:lstStyle/>
          <a:p>
            <a:r>
              <a:rPr lang="en-US" sz="2000" dirty="0" smtClean="0"/>
              <a:t>Contains </a:t>
            </a:r>
            <a:r>
              <a:rPr lang="en-US" sz="2000" dirty="0" smtClean="0">
                <a:solidFill>
                  <a:schemeClr val="accent2"/>
                </a:solidFill>
              </a:rPr>
              <a:t>several </a:t>
            </a:r>
            <a:r>
              <a:rPr lang="en-US" sz="2000" dirty="0">
                <a:solidFill>
                  <a:schemeClr val="accent2"/>
                </a:solidFill>
              </a:rPr>
              <a:t>SC </a:t>
            </a:r>
            <a:r>
              <a:rPr lang="en-US" sz="2000" dirty="0" smtClean="0">
                <a:solidFill>
                  <a:schemeClr val="accent2"/>
                </a:solidFill>
              </a:rPr>
              <a:t>cavity </a:t>
            </a:r>
            <a:r>
              <a:rPr lang="en-US" sz="2000" dirty="0">
                <a:solidFill>
                  <a:schemeClr val="accent2"/>
                </a:solidFill>
              </a:rPr>
              <a:t>package </a:t>
            </a:r>
            <a:r>
              <a:rPr lang="en-US" sz="2000" dirty="0" smtClean="0"/>
              <a:t>(CP)</a:t>
            </a:r>
          </a:p>
          <a:p>
            <a:r>
              <a:rPr lang="en-US" sz="2000" dirty="0" smtClean="0">
                <a:solidFill>
                  <a:srgbClr val="6666FF"/>
                </a:solidFill>
              </a:rPr>
              <a:t>Positions</a:t>
            </a:r>
            <a:r>
              <a:rPr lang="en-US" sz="2000" dirty="0" smtClean="0"/>
              <a:t> </a:t>
            </a:r>
            <a:r>
              <a:rPr lang="en-US" sz="2000" dirty="0"/>
              <a:t>the </a:t>
            </a:r>
            <a:r>
              <a:rPr lang="en-US" sz="2000" dirty="0" smtClean="0"/>
              <a:t>CP </a:t>
            </a:r>
            <a:r>
              <a:rPr lang="en-US" sz="2000" dirty="0"/>
              <a:t>according to a reference axis 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6666FF"/>
                </a:solidFill>
              </a:rPr>
              <a:t>Limits </a:t>
            </a:r>
            <a:r>
              <a:rPr lang="en-US" sz="2000" dirty="0">
                <a:solidFill>
                  <a:srgbClr val="6666FF"/>
                </a:solidFill>
              </a:rPr>
              <a:t>the heat losses </a:t>
            </a:r>
            <a:r>
              <a:rPr lang="en-US" sz="2000" dirty="0"/>
              <a:t>to the </a:t>
            </a:r>
            <a:r>
              <a:rPr lang="en-US" sz="2000" dirty="0" smtClean="0"/>
              <a:t>CP, </a:t>
            </a:r>
          </a:p>
          <a:p>
            <a:r>
              <a:rPr lang="en-US" sz="2000" dirty="0" smtClean="0">
                <a:solidFill>
                  <a:srgbClr val="6666FF"/>
                </a:solidFill>
              </a:rPr>
              <a:t>Limits </a:t>
            </a:r>
            <a:r>
              <a:rPr lang="en-US" sz="2000" dirty="0">
                <a:solidFill>
                  <a:srgbClr val="6666FF"/>
                </a:solidFill>
              </a:rPr>
              <a:t>the residual magnetic </a:t>
            </a:r>
            <a:r>
              <a:rPr lang="en-US" sz="2000" dirty="0"/>
              <a:t>field to the </a:t>
            </a:r>
            <a:r>
              <a:rPr lang="en-US" sz="2000" dirty="0" smtClean="0"/>
              <a:t>CP</a:t>
            </a:r>
            <a:r>
              <a:rPr lang="en-US" sz="2000" dirty="0"/>
              <a:t>,</a:t>
            </a:r>
          </a:p>
          <a:p>
            <a:r>
              <a:rPr lang="en-US" sz="2000" dirty="0"/>
              <a:t>Separates the beam vacuum and the insulation vacuum,</a:t>
            </a:r>
          </a:p>
          <a:p>
            <a:r>
              <a:rPr lang="en-US" sz="2000" dirty="0"/>
              <a:t>Contains diagnostic </a:t>
            </a:r>
            <a:r>
              <a:rPr lang="en-US" sz="2000" dirty="0" smtClean="0"/>
              <a:t>instrument for operation, 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 bwMode="auto">
          <a:xfrm>
            <a:off x="533644" y="4447564"/>
            <a:ext cx="8526134" cy="132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2000" dirty="0" smtClean="0">
                <a:solidFill>
                  <a:srgbClr val="030000"/>
                </a:solidFill>
                <a:sym typeface="Wingdings" pitchFamily="2" charset="2"/>
              </a:rPr>
              <a:t>Provide control and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monitor </a:t>
            </a:r>
            <a:endParaRPr lang="en-US" sz="2000" dirty="0" smtClean="0">
              <a:solidFill>
                <a:srgbClr val="030000"/>
              </a:solidFill>
              <a:sym typeface="Wingdings" pitchFamily="2" charset="2"/>
            </a:endParaRPr>
          </a:p>
          <a:p>
            <a:pPr lvl="1">
              <a:buFont typeface="Wingdings" charset="0"/>
              <a:buChar char="à"/>
            </a:pPr>
            <a:r>
              <a:rPr lang="en-US" sz="2000" dirty="0" smtClean="0">
                <a:solidFill>
                  <a:srgbClr val="030000"/>
                </a:solidFill>
                <a:sym typeface="Wingdings" pitchFamily="2" charset="2"/>
              </a:rPr>
              <a:t>fail-safe emergency scenarios </a:t>
            </a:r>
            <a:r>
              <a:rPr lang="en-US" sz="2000" b="0" dirty="0" smtClean="0">
                <a:solidFill>
                  <a:srgbClr val="030000"/>
                </a:solidFill>
                <a:sym typeface="Wingdings" pitchFamily="2" charset="2"/>
              </a:rPr>
              <a:t>	</a:t>
            </a:r>
          </a:p>
          <a:p>
            <a:pPr marL="457083" lvl="1" indent="0">
              <a:buNone/>
            </a:pPr>
            <a:r>
              <a:rPr lang="en-US" sz="2000" b="0" dirty="0" smtClean="0">
                <a:solidFill>
                  <a:srgbClr val="030000"/>
                </a:solidFill>
                <a:sym typeface="Wingdings" pitchFamily="2" charset="2"/>
              </a:rPr>
              <a:t> QA; </a:t>
            </a:r>
            <a:r>
              <a:rPr lang="en-US" sz="2000" b="0" dirty="0" smtClean="0">
                <a:solidFill>
                  <a:srgbClr val="030000"/>
                </a:solidFill>
              </a:rPr>
              <a:t>Reliability, Availability, Maintainability, and Interchangeability</a:t>
            </a:r>
            <a:endParaRPr lang="en-US" sz="2000" b="0" dirty="0">
              <a:solidFill>
                <a:srgbClr val="030000"/>
              </a:solidFill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 bwMode="auto">
          <a:xfrm>
            <a:off x="533644" y="3322685"/>
            <a:ext cx="8836926" cy="108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Protect</a:t>
            </a:r>
            <a:r>
              <a:rPr lang="en-US" sz="2000" dirty="0" smtClean="0">
                <a:solidFill>
                  <a:srgbClr val="030000"/>
                </a:solidFill>
              </a:rPr>
              <a:t> personal and equipment:</a:t>
            </a:r>
          </a:p>
          <a:p>
            <a:pPr lvl="1">
              <a:buFont typeface="Wingdings" charset="0"/>
              <a:buChar char="à"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Protect </a:t>
            </a:r>
            <a:r>
              <a:rPr lang="en-US" sz="1800" dirty="0" smtClean="0">
                <a:solidFill>
                  <a:srgbClr val="030000"/>
                </a:solidFill>
              </a:rPr>
              <a:t>active components from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overpressure </a:t>
            </a:r>
            <a:r>
              <a:rPr lang="en-US" sz="1800" dirty="0" smtClean="0">
                <a:solidFill>
                  <a:srgbClr val="030000"/>
                </a:solidFill>
                <a:sym typeface="Wingdings" pitchFamily="2" charset="2"/>
              </a:rPr>
              <a:t> MAWP; functional analysis</a:t>
            </a:r>
          </a:p>
          <a:p>
            <a:pPr lvl="1">
              <a:buFont typeface="Wingdings" charset="0"/>
              <a:buChar char="à"/>
            </a:pPr>
            <a:r>
              <a:rPr lang="en-US" sz="1800" dirty="0" smtClean="0">
                <a:solidFill>
                  <a:srgbClr val="030000"/>
                </a:solidFill>
                <a:sym typeface="Wingdings"/>
              </a:rPr>
              <a:t>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ALARA</a:t>
            </a:r>
          </a:p>
        </p:txBody>
      </p:sp>
      <p:sp>
        <p:nvSpPr>
          <p:cNvPr id="6" name="Rectangle 5"/>
          <p:cNvSpPr/>
          <p:nvPr/>
        </p:nvSpPr>
        <p:spPr>
          <a:xfrm>
            <a:off x="96904" y="5735786"/>
            <a:ext cx="88614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9982" lvl="1" indent="-342900">
              <a:buFont typeface="Arial"/>
              <a:buChar char="•"/>
            </a:pPr>
            <a:r>
              <a:rPr lang="en-US" sz="2000" dirty="0">
                <a:latin typeface="Papyrus"/>
                <a:cs typeface="Papyrus"/>
              </a:rPr>
              <a:t>Designs requirements shall comply with the </a:t>
            </a:r>
            <a:r>
              <a:rPr lang="en-US" sz="2000" dirty="0">
                <a:solidFill>
                  <a:schemeClr val="accent2"/>
                </a:solidFill>
                <a:latin typeface="Papyrus"/>
                <a:cs typeface="Papyrus"/>
              </a:rPr>
              <a:t>ESS codes and </a:t>
            </a:r>
            <a:r>
              <a:rPr lang="en-US" sz="2000" dirty="0" smtClean="0">
                <a:solidFill>
                  <a:schemeClr val="accent2"/>
                </a:solidFill>
                <a:latin typeface="Papyrus"/>
                <a:cs typeface="Papyrus"/>
              </a:rPr>
              <a:t>standards</a:t>
            </a:r>
            <a:endParaRPr lang="en-US" dirty="0">
              <a:solidFill>
                <a:schemeClr val="accent2"/>
              </a:solidFill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26145251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823" y="130820"/>
            <a:ext cx="7616954" cy="609600"/>
          </a:xfrm>
        </p:spPr>
        <p:txBody>
          <a:bodyPr/>
          <a:lstStyle/>
          <a:p>
            <a:r>
              <a:rPr lang="en-US" dirty="0" smtClean="0"/>
              <a:t>e.g. Elliptical Cavity Cryomodule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b="0" dirty="0" smtClean="0"/>
              <a:t>If we assume a SNS-like cryomodule design, the </a:t>
            </a:r>
            <a:r>
              <a:rPr lang="en-GB" sz="2000" b="0" dirty="0"/>
              <a:t>cryogenic heat loads shall not exceed those of the </a:t>
            </a:r>
            <a:r>
              <a:rPr lang="en-GB" sz="2000" b="0" dirty="0" smtClean="0"/>
              <a:t>SNS.</a:t>
            </a:r>
          </a:p>
          <a:p>
            <a:pPr marL="0" indent="0">
              <a:buNone/>
            </a:pPr>
            <a:endParaRPr lang="en-GB" sz="2000" b="0" dirty="0"/>
          </a:p>
          <a:p>
            <a:pPr lvl="1"/>
            <a:r>
              <a:rPr lang="en-GB" sz="2000" b="0" dirty="0" smtClean="0">
                <a:solidFill>
                  <a:srgbClr val="6666FF"/>
                </a:solidFill>
              </a:rPr>
              <a:t>Static heat loads </a:t>
            </a:r>
            <a:r>
              <a:rPr lang="en-GB" sz="2000" b="0" dirty="0" smtClean="0"/>
              <a:t>by cryomodule at 2 K, </a:t>
            </a:r>
            <a:r>
              <a:rPr lang="en-GB" sz="2000" b="0" dirty="0" err="1" smtClean="0"/>
              <a:t>Qs_CM</a:t>
            </a:r>
            <a:r>
              <a:rPr lang="en-GB" sz="2000" b="0" dirty="0" smtClean="0"/>
              <a:t> &lt; 100 W </a:t>
            </a:r>
            <a:r>
              <a:rPr lang="en-US" sz="2000" b="0" dirty="0" smtClean="0"/>
              <a:t> (</a:t>
            </a:r>
            <a:r>
              <a:rPr lang="en-US" sz="2000" b="0" dirty="0" err="1" smtClean="0"/>
              <a:t>tbc</a:t>
            </a:r>
            <a:r>
              <a:rPr lang="en-US" sz="2000" b="0" dirty="0" smtClean="0"/>
              <a:t>)</a:t>
            </a:r>
          </a:p>
          <a:p>
            <a:pPr lvl="1"/>
            <a:r>
              <a:rPr lang="en-GB" sz="2000" b="0" dirty="0" smtClean="0">
                <a:solidFill>
                  <a:srgbClr val="6666FF"/>
                </a:solidFill>
              </a:rPr>
              <a:t>Dynamic </a:t>
            </a:r>
            <a:r>
              <a:rPr lang="en-GB" sz="2000" b="0" dirty="0">
                <a:solidFill>
                  <a:srgbClr val="6666FF"/>
                </a:solidFill>
              </a:rPr>
              <a:t>heat loads </a:t>
            </a:r>
            <a:r>
              <a:rPr lang="en-GB" sz="2000" b="0" dirty="0"/>
              <a:t>by </a:t>
            </a:r>
            <a:r>
              <a:rPr lang="en-GB" sz="2000" b="0" dirty="0" smtClean="0"/>
              <a:t>cryomodule </a:t>
            </a:r>
            <a:r>
              <a:rPr lang="en-GB" sz="2000" b="0" dirty="0"/>
              <a:t>at 2 K, </a:t>
            </a:r>
            <a:r>
              <a:rPr lang="en-GB" sz="2000" b="0" dirty="0" err="1"/>
              <a:t>Qd_CM</a:t>
            </a:r>
            <a:r>
              <a:rPr lang="en-GB" sz="2000" b="0" dirty="0"/>
              <a:t> &lt; </a:t>
            </a:r>
            <a:r>
              <a:rPr lang="en-GB" sz="2000" b="0" dirty="0" smtClean="0"/>
              <a:t>40 </a:t>
            </a:r>
            <a:r>
              <a:rPr lang="en-GB" sz="2000" b="0" dirty="0"/>
              <a:t>W </a:t>
            </a:r>
            <a:r>
              <a:rPr lang="en-US" sz="2000" b="0" dirty="0" smtClean="0"/>
              <a:t> </a:t>
            </a:r>
            <a:endParaRPr lang="en-US" sz="2000" b="0" dirty="0"/>
          </a:p>
          <a:p>
            <a:pPr lvl="1"/>
            <a:r>
              <a:rPr lang="en-GB" sz="2000" b="0" dirty="0">
                <a:solidFill>
                  <a:srgbClr val="6666FF"/>
                </a:solidFill>
              </a:rPr>
              <a:t>Beam Loss </a:t>
            </a:r>
            <a:r>
              <a:rPr lang="en-GB" sz="2000" b="0" dirty="0"/>
              <a:t>&lt; 1 W/m,</a:t>
            </a:r>
            <a:endParaRPr lang="en-US" sz="2000" b="0" dirty="0"/>
          </a:p>
          <a:p>
            <a:pPr marL="0" indent="0">
              <a:buNone/>
            </a:pPr>
            <a:r>
              <a:rPr lang="en-US" sz="2000" b="0" dirty="0" smtClean="0"/>
              <a:t> </a:t>
            </a:r>
            <a:endParaRPr lang="en-US" sz="2000" b="0" dirty="0"/>
          </a:p>
          <a:p>
            <a:pPr lvl="1"/>
            <a:r>
              <a:rPr lang="en-GB" sz="2000" b="0" dirty="0">
                <a:solidFill>
                  <a:srgbClr val="6666FF"/>
                </a:solidFill>
              </a:rPr>
              <a:t>Alignment</a:t>
            </a:r>
            <a:r>
              <a:rPr lang="en-GB" sz="2000" b="0" dirty="0"/>
              <a:t> (Oz is the reference axis that would coincide to the beam axis in case of perfect alignment)</a:t>
            </a:r>
            <a:r>
              <a:rPr lang="en-GB" sz="2000" b="0" dirty="0" smtClean="0"/>
              <a:t>:</a:t>
            </a:r>
            <a:endParaRPr lang="en-US" sz="2000" b="0" dirty="0"/>
          </a:p>
          <a:p>
            <a:pPr lvl="1"/>
            <a:r>
              <a:rPr lang="en-GB" sz="2000" b="0" dirty="0">
                <a:solidFill>
                  <a:srgbClr val="6666FF"/>
                </a:solidFill>
              </a:rPr>
              <a:t>Magnetic</a:t>
            </a:r>
            <a:r>
              <a:rPr lang="en-GB" sz="2000" b="0" dirty="0"/>
              <a:t> shielding: residual field </a:t>
            </a:r>
            <a:endParaRPr lang="en-GB" sz="2000" b="0" dirty="0" smtClean="0"/>
          </a:p>
          <a:p>
            <a:pPr lvl="1"/>
            <a:r>
              <a:rPr lang="en-GB" sz="2000" b="0" dirty="0" smtClean="0"/>
              <a:t>Insulating </a:t>
            </a:r>
            <a:r>
              <a:rPr lang="en-GB" sz="2000" b="0" dirty="0">
                <a:solidFill>
                  <a:srgbClr val="6666FF"/>
                </a:solidFill>
              </a:rPr>
              <a:t>vacuum</a:t>
            </a:r>
            <a:r>
              <a:rPr lang="en-GB" sz="2000" b="0" dirty="0"/>
              <a:t> at operating </a:t>
            </a:r>
            <a:r>
              <a:rPr lang="en-GB" sz="2000" b="0" dirty="0" smtClean="0"/>
              <a:t>temperature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6306457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BC3F5-DB66-AC41-A0F4-BDE096D39CA9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Headlines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04090" y="1542270"/>
            <a:ext cx="8333510" cy="389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algn="ctr"/>
            <a:r>
              <a:rPr lang="en-US" dirty="0" smtClean="0">
                <a:solidFill>
                  <a:srgbClr val="000090"/>
                </a:solidFill>
                <a:latin typeface="Papyrus" pitchFamily="66" charset="0"/>
              </a:rPr>
              <a:t>Few milestones since SLHiPP-1 (December 2011)</a:t>
            </a:r>
          </a:p>
          <a:p>
            <a:pPr algn="ctr"/>
            <a:endParaRPr lang="en-US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endParaRPr lang="en-US" sz="1000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r>
              <a:rPr lang="en-US" dirty="0" smtClean="0">
                <a:solidFill>
                  <a:srgbClr val="000090"/>
                </a:solidFill>
                <a:latin typeface="Papyrus" pitchFamily="66" charset="0"/>
              </a:rPr>
              <a:t>Cryomodule Requirements and Functions</a:t>
            </a:r>
          </a:p>
          <a:p>
            <a:pPr algn="ctr"/>
            <a:endParaRPr lang="en-US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endParaRPr lang="en-US" sz="1000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pyrus" pitchFamily="66" charset="0"/>
              </a:rPr>
              <a:t>Cryomodule Status  </a:t>
            </a:r>
          </a:p>
          <a:p>
            <a:pPr algn="ctr"/>
            <a:endParaRPr lang="en-US" dirty="0" smtClean="0">
              <a:solidFill>
                <a:srgbClr val="000090"/>
              </a:solidFill>
              <a:latin typeface="Papyrus" pitchFamily="66" charset="0"/>
            </a:endParaRPr>
          </a:p>
          <a:p>
            <a:pPr marL="457083" lvl="1" indent="0" algn="ctr">
              <a:buNone/>
            </a:pPr>
            <a:endParaRPr lang="en-US" sz="1000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r>
              <a:rPr lang="en-US" dirty="0" smtClean="0">
                <a:solidFill>
                  <a:srgbClr val="000090"/>
                </a:solidFill>
                <a:latin typeface="Papyrus" pitchFamily="66" charset="0"/>
              </a:rPr>
              <a:t>Elliptical Cavity Cryomodule Technology Demonstrator</a:t>
            </a:r>
            <a:r>
              <a:rPr lang="en-US" dirty="0" smtClean="0">
                <a:solidFill>
                  <a:srgbClr val="000090"/>
                </a:solidFill>
                <a:latin typeface="Papyrus" pitchFamily="66" charset="0"/>
                <a:sym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615196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BC3F5-DB66-AC41-A0F4-BDE096D39CA9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Headlines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04090" y="1542270"/>
            <a:ext cx="8333510" cy="389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Papyrus" pitchFamily="66" charset="0"/>
              </a:rPr>
              <a:t>Few milestones since SLHiPP-1 (December 2011)</a:t>
            </a:r>
          </a:p>
          <a:p>
            <a:pPr algn="ctr"/>
            <a:endParaRPr lang="en-US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endParaRPr lang="en-US" sz="1000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r>
              <a:rPr lang="en-US" dirty="0" smtClean="0">
                <a:solidFill>
                  <a:srgbClr val="000090"/>
                </a:solidFill>
                <a:latin typeface="Papyrus" pitchFamily="66" charset="0"/>
              </a:rPr>
              <a:t>Cryomodule Requirements and Functions</a:t>
            </a:r>
          </a:p>
          <a:p>
            <a:pPr algn="ctr"/>
            <a:endParaRPr lang="en-US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endParaRPr lang="en-US" sz="1000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r>
              <a:rPr lang="en-US" dirty="0" smtClean="0">
                <a:solidFill>
                  <a:srgbClr val="000090"/>
                </a:solidFill>
                <a:latin typeface="Papyrus" pitchFamily="66" charset="0"/>
              </a:rPr>
              <a:t>Cryomodule Status  </a:t>
            </a:r>
          </a:p>
          <a:p>
            <a:pPr algn="ctr"/>
            <a:endParaRPr lang="en-US" dirty="0" smtClean="0">
              <a:solidFill>
                <a:srgbClr val="000090"/>
              </a:solidFill>
              <a:latin typeface="Papyrus" pitchFamily="66" charset="0"/>
            </a:endParaRPr>
          </a:p>
          <a:p>
            <a:pPr marL="457083" lvl="1" indent="0" algn="ctr">
              <a:buNone/>
            </a:pPr>
            <a:endParaRPr lang="en-US" sz="1000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r>
              <a:rPr lang="en-US" dirty="0" smtClean="0">
                <a:solidFill>
                  <a:srgbClr val="000090"/>
                </a:solidFill>
                <a:latin typeface="Papyrus" pitchFamily="66" charset="0"/>
              </a:rPr>
              <a:t>Elliptical Cavity Cryomodule Technology Demonstrator</a:t>
            </a:r>
            <a:r>
              <a:rPr lang="en-US" dirty="0" smtClean="0">
                <a:solidFill>
                  <a:srgbClr val="000090"/>
                </a:solidFill>
                <a:latin typeface="Papyrus" pitchFamily="66" charset="0"/>
                <a:sym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8224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 Cryomodule (IPNO)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623" y="894788"/>
            <a:ext cx="7339647" cy="54937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29510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679" y="678254"/>
            <a:ext cx="7462099" cy="609600"/>
          </a:xfrm>
        </p:spPr>
        <p:txBody>
          <a:bodyPr/>
          <a:lstStyle/>
          <a:p>
            <a:r>
              <a:rPr lang="en-US" sz="2000" dirty="0" smtClean="0"/>
              <a:t>Courtesy of Denis </a:t>
            </a:r>
            <a:r>
              <a:rPr lang="en-US" sz="2000" dirty="0" err="1" smtClean="0"/>
              <a:t>Reynet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116" y="1261868"/>
            <a:ext cx="6819900" cy="5105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597679" y="130820"/>
            <a:ext cx="74620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0"/>
                </a:solidFill>
                <a:latin typeface="Papyrus"/>
                <a:ea typeface="ＭＳ Ｐゴシック" pitchFamily="-112" charset="-128"/>
                <a:cs typeface="Papyru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0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6pPr>
            <a:lvl7pPr marL="914165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7pPr>
            <a:lvl8pPr marL="137125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8pPr>
            <a:lvl9pPr marL="182833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9pPr>
          </a:lstStyle>
          <a:p>
            <a:r>
              <a:rPr lang="en-US" smtClean="0"/>
              <a:t>Spoke Cryomodule (IPNO)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465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79" y="929898"/>
            <a:ext cx="8441607" cy="5765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Elliptical Cryomodule (IPNO)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599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Beta =0.86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lvl="1" algn="ctr"/>
            <a:r>
              <a:rPr lang="en-GB" sz="1000" smtClean="0"/>
              <a:t>SLHIPP 2 – Catania – May 3 and 4, 2012 			ESS/AD/CV/Christine Darve </a:t>
            </a:r>
            <a:endParaRPr lang="en-GB" sz="1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BC3F5-DB66-AC41-A0F4-BDE096D39CA9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902162"/>
            <a:ext cx="7581900" cy="5245100"/>
          </a:xfrm>
          <a:prstGeom prst="rect">
            <a:avLst/>
          </a:prstGeom>
          <a:ln>
            <a:solidFill>
              <a:srgbClr val="030000"/>
            </a:solidFill>
          </a:ln>
        </p:spPr>
      </p:pic>
    </p:spTree>
    <p:extLst>
      <p:ext uri="{BB962C8B-B14F-4D97-AF65-F5344CB8AC3E}">
        <p14:creationId xmlns:p14="http://schemas.microsoft.com/office/powerpoint/2010/main" val="154762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Studies of the Supporting Systems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12" y="950112"/>
            <a:ext cx="7581900" cy="5651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34140" y="5569652"/>
            <a:ext cx="4025572" cy="1031960"/>
          </a:xfrm>
          <a:solidFill>
            <a:srgbClr val="FFFFFF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576087" indent="-342900">
              <a:lnSpc>
                <a:spcPct val="50000"/>
              </a:lnSpc>
            </a:pPr>
            <a:endParaRPr lang="fr-FR" sz="1400" dirty="0"/>
          </a:p>
          <a:p>
            <a:pPr marL="1188087" indent="-342900">
              <a:lnSpc>
                <a:spcPct val="50000"/>
              </a:lnSpc>
            </a:pPr>
            <a:r>
              <a:rPr lang="fr-FR" sz="1400" dirty="0"/>
              <a:t> VERSION  SNS / CEBAF</a:t>
            </a:r>
          </a:p>
          <a:p>
            <a:pPr marL="1188087" indent="-342900">
              <a:lnSpc>
                <a:spcPct val="50000"/>
              </a:lnSpc>
            </a:pPr>
            <a:endParaRPr lang="fr-FR" sz="1400" dirty="0"/>
          </a:p>
          <a:p>
            <a:pPr marL="1188087" indent="-342900">
              <a:lnSpc>
                <a:spcPct val="50000"/>
              </a:lnSpc>
            </a:pPr>
            <a:r>
              <a:rPr lang="fr-FR" sz="1400" dirty="0"/>
              <a:t> VERSION  XFEL / TESLA</a:t>
            </a:r>
          </a:p>
          <a:p>
            <a:pPr marL="1188087" indent="-342900">
              <a:lnSpc>
                <a:spcPct val="50000"/>
              </a:lnSpc>
            </a:pPr>
            <a:endParaRPr lang="fr-FR" sz="1400" dirty="0"/>
          </a:p>
          <a:p>
            <a:pPr marL="1188087" indent="-342900">
              <a:lnSpc>
                <a:spcPct val="50000"/>
              </a:lnSpc>
            </a:pPr>
            <a:r>
              <a:rPr lang="fr-FR" sz="1400" dirty="0"/>
              <a:t> VERSION  LHC</a:t>
            </a:r>
          </a:p>
          <a:p>
            <a:pPr>
              <a:lnSpc>
                <a:spcPct val="5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630416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907705" y="33844"/>
            <a:ext cx="5323052" cy="796908"/>
          </a:xfrm>
        </p:spPr>
        <p:txBody>
          <a:bodyPr/>
          <a:lstStyle/>
          <a:p>
            <a:r>
              <a:rPr lang="fr-FR" sz="2800" dirty="0" smtClean="0">
                <a:solidFill>
                  <a:schemeClr val="accent2">
                    <a:lumMod val="50000"/>
                  </a:schemeClr>
                </a:solidFill>
                <a:latin typeface="Papyrus"/>
              </a:rPr>
              <a:t>SNS</a:t>
            </a:r>
            <a:endParaRPr lang="fr-FR" sz="2800" dirty="0">
              <a:solidFill>
                <a:schemeClr val="accent2">
                  <a:lumMod val="50000"/>
                </a:schemeClr>
              </a:solidFill>
              <a:latin typeface="Papyru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50927" y="2348881"/>
            <a:ext cx="11299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 descr="Maquette 3D ou photo "/>
          <p:cNvSpPr txBox="1"/>
          <p:nvPr/>
        </p:nvSpPr>
        <p:spPr>
          <a:xfrm>
            <a:off x="-396887" y="1340770"/>
            <a:ext cx="9289367" cy="446449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59372" tIns="29686" rIns="59372" bIns="29686" rtlCol="0">
            <a:noAutofit/>
          </a:bodyPr>
          <a:lstStyle/>
          <a:p>
            <a:pPr marL="4716000"/>
            <a:r>
              <a:rPr lang="fr-FR" sz="2000" dirty="0" smtClean="0">
                <a:latin typeface="Papyrus"/>
                <a:cs typeface="Papyrus"/>
              </a:rPr>
              <a:t>- Thermal </a:t>
            </a:r>
            <a:r>
              <a:rPr lang="fr-FR" sz="2000" dirty="0" err="1" smtClean="0">
                <a:latin typeface="Papyrus"/>
                <a:cs typeface="Papyrus"/>
              </a:rPr>
              <a:t>shield</a:t>
            </a:r>
            <a:r>
              <a:rPr lang="fr-FR" sz="2000" dirty="0" smtClean="0">
                <a:latin typeface="Papyrus"/>
                <a:cs typeface="Papyrus"/>
              </a:rPr>
              <a:t> </a:t>
            </a:r>
            <a:r>
              <a:rPr lang="fr-FR" sz="2000" dirty="0" err="1" smtClean="0">
                <a:latin typeface="Papyrus"/>
                <a:cs typeface="Papyrus"/>
              </a:rPr>
              <a:t>inside</a:t>
            </a:r>
            <a:r>
              <a:rPr lang="fr-FR" sz="2000" dirty="0" smtClean="0">
                <a:latin typeface="Papyrus"/>
                <a:cs typeface="Papyrus"/>
              </a:rPr>
              <a:t> the </a:t>
            </a:r>
            <a:r>
              <a:rPr lang="fr-FR" sz="2000" dirty="0" err="1" smtClean="0">
                <a:latin typeface="Papyrus"/>
                <a:cs typeface="Papyrus"/>
              </a:rPr>
              <a:t>Space</a:t>
            </a:r>
            <a:r>
              <a:rPr lang="fr-FR" sz="2000" dirty="0" smtClean="0">
                <a:latin typeface="Papyrus"/>
                <a:cs typeface="Papyrus"/>
              </a:rPr>
              <a:t> frame</a:t>
            </a:r>
          </a:p>
          <a:p>
            <a:pPr marL="4716000"/>
            <a:r>
              <a:rPr lang="fr-FR" sz="2000" dirty="0" smtClean="0">
                <a:latin typeface="Papyrus"/>
                <a:cs typeface="Papyrus"/>
              </a:rPr>
              <a:t> </a:t>
            </a:r>
          </a:p>
          <a:p>
            <a:pPr marL="4716000">
              <a:buFontTx/>
              <a:buChar char="-"/>
            </a:pPr>
            <a:r>
              <a:rPr lang="fr-FR" sz="2000" dirty="0">
                <a:latin typeface="Papyrus"/>
                <a:cs typeface="Papyrus"/>
              </a:rPr>
              <a:t> </a:t>
            </a:r>
            <a:r>
              <a:rPr lang="fr-FR" sz="2000" dirty="0" smtClean="0">
                <a:latin typeface="Papyrus"/>
                <a:cs typeface="Papyrus"/>
              </a:rPr>
              <a:t>2 </a:t>
            </a:r>
            <a:r>
              <a:rPr lang="fr-FR" sz="2000" dirty="0" err="1" smtClean="0">
                <a:latin typeface="Papyrus"/>
                <a:cs typeface="Papyrus"/>
              </a:rPr>
              <a:t>magnetic</a:t>
            </a:r>
            <a:r>
              <a:rPr lang="fr-FR" sz="2000" dirty="0" smtClean="0">
                <a:latin typeface="Papyrus"/>
                <a:cs typeface="Papyrus"/>
              </a:rPr>
              <a:t> </a:t>
            </a:r>
            <a:r>
              <a:rPr lang="fr-FR" sz="2000" dirty="0" err="1" smtClean="0">
                <a:latin typeface="Papyrus"/>
                <a:cs typeface="Papyrus"/>
              </a:rPr>
              <a:t>shielding</a:t>
            </a:r>
            <a:r>
              <a:rPr lang="fr-FR" sz="2000" dirty="0" smtClean="0">
                <a:latin typeface="Papyrus"/>
                <a:cs typeface="Papyrus"/>
              </a:rPr>
              <a:t> </a:t>
            </a:r>
            <a:r>
              <a:rPr lang="fr-FR" sz="2000" dirty="0" err="1" smtClean="0">
                <a:latin typeface="Papyrus"/>
                <a:cs typeface="Papyrus"/>
              </a:rPr>
              <a:t>inside</a:t>
            </a:r>
            <a:r>
              <a:rPr lang="fr-FR" sz="2000" dirty="0" smtClean="0">
                <a:latin typeface="Papyrus"/>
                <a:cs typeface="Papyrus"/>
              </a:rPr>
              <a:t> and </a:t>
            </a:r>
            <a:r>
              <a:rPr lang="fr-FR" sz="2000" dirty="0" err="1" smtClean="0">
                <a:latin typeface="Papyrus"/>
                <a:cs typeface="Papyrus"/>
              </a:rPr>
              <a:t>outside</a:t>
            </a:r>
            <a:r>
              <a:rPr lang="fr-FR" sz="2000" dirty="0" smtClean="0">
                <a:latin typeface="Papyrus"/>
                <a:cs typeface="Papyrus"/>
              </a:rPr>
              <a:t> the </a:t>
            </a:r>
            <a:r>
              <a:rPr lang="fr-FR" sz="2000" dirty="0" err="1" smtClean="0">
                <a:latin typeface="Papyrus"/>
                <a:cs typeface="Papyrus"/>
              </a:rPr>
              <a:t>space</a:t>
            </a:r>
            <a:r>
              <a:rPr lang="fr-FR" sz="2000" dirty="0" smtClean="0">
                <a:latin typeface="Papyrus"/>
                <a:cs typeface="Papyrus"/>
              </a:rPr>
              <a:t> frame</a:t>
            </a:r>
          </a:p>
          <a:p>
            <a:pPr marL="4716000">
              <a:buFontTx/>
              <a:buChar char="-"/>
            </a:pPr>
            <a:endParaRPr lang="fr-FR" sz="2000" dirty="0" smtClean="0">
              <a:latin typeface="Papyrus"/>
              <a:cs typeface="Papyrus"/>
            </a:endParaRPr>
          </a:p>
          <a:p>
            <a:pPr marL="4716000">
              <a:buFontTx/>
              <a:buChar char="-"/>
            </a:pPr>
            <a:r>
              <a:rPr lang="fr-FR" sz="2000" dirty="0" smtClean="0">
                <a:latin typeface="Papyrus"/>
                <a:cs typeface="Papyrus"/>
              </a:rPr>
              <a:t> </a:t>
            </a:r>
            <a:r>
              <a:rPr lang="fr-FR" sz="2000" dirty="0" err="1" smtClean="0">
                <a:latin typeface="Papyrus"/>
                <a:cs typeface="Papyrus"/>
              </a:rPr>
              <a:t>Stainless</a:t>
            </a:r>
            <a:r>
              <a:rPr lang="fr-FR" sz="2000" dirty="0" smtClean="0">
                <a:latin typeface="Papyrus"/>
                <a:cs typeface="Papyrus"/>
              </a:rPr>
              <a:t> </a:t>
            </a:r>
            <a:r>
              <a:rPr lang="fr-FR" sz="2000" dirty="0" err="1" smtClean="0">
                <a:latin typeface="Papyrus"/>
                <a:cs typeface="Papyrus"/>
              </a:rPr>
              <a:t>steel</a:t>
            </a:r>
            <a:r>
              <a:rPr lang="fr-FR" sz="2000" dirty="0" smtClean="0">
                <a:latin typeface="Papyrus"/>
                <a:cs typeface="Papyrus"/>
              </a:rPr>
              <a:t> </a:t>
            </a:r>
            <a:r>
              <a:rPr lang="fr-FR" sz="2000" dirty="0" err="1" smtClean="0">
                <a:latin typeface="Papyrus"/>
                <a:cs typeface="Papyrus"/>
              </a:rPr>
              <a:t>rod</a:t>
            </a:r>
            <a:endParaRPr lang="fr-FR" sz="2000" dirty="0" smtClean="0">
              <a:latin typeface="Papyrus"/>
              <a:cs typeface="Papyrus"/>
            </a:endParaRPr>
          </a:p>
          <a:p>
            <a:pPr marL="4716000">
              <a:buFontTx/>
              <a:buChar char="-"/>
            </a:pPr>
            <a:endParaRPr lang="fr-FR" sz="2000" dirty="0" smtClean="0">
              <a:latin typeface="Papyrus"/>
              <a:cs typeface="Papyrus"/>
            </a:endParaRPr>
          </a:p>
          <a:p>
            <a:pPr marL="4716000">
              <a:buFontTx/>
              <a:buChar char="-"/>
            </a:pPr>
            <a:r>
              <a:rPr lang="fr-FR" sz="2000" dirty="0" smtClean="0">
                <a:latin typeface="Papyrus"/>
                <a:cs typeface="Papyrus"/>
              </a:rPr>
              <a:t> Axial </a:t>
            </a:r>
            <a:r>
              <a:rPr lang="fr-FR" sz="2000" dirty="0" err="1" smtClean="0">
                <a:latin typeface="Papyrus"/>
                <a:cs typeface="Papyrus"/>
              </a:rPr>
              <a:t>stoppers</a:t>
            </a:r>
            <a:endParaRPr lang="fr-FR" sz="2000" dirty="0" smtClean="0">
              <a:latin typeface="Papyrus"/>
              <a:cs typeface="Papyrus"/>
            </a:endParaRPr>
          </a:p>
          <a:p>
            <a:pPr algn="ctr"/>
            <a:endParaRPr lang="fr-FR" sz="2000" dirty="0">
              <a:latin typeface="Papyrus"/>
              <a:cs typeface="Papyru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989" y="1550863"/>
            <a:ext cx="3780692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0591" y="3822390"/>
            <a:ext cx="400929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1167982" y="6382800"/>
            <a:ext cx="7336746" cy="35329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err="1" smtClean="0">
                <a:latin typeface="Papyrus"/>
                <a:cs typeface="Papyrus"/>
              </a:rPr>
              <a:t>Courtesy</a:t>
            </a:r>
            <a:r>
              <a:rPr lang="fr-FR" sz="2000" dirty="0" smtClean="0">
                <a:latin typeface="Papyrus"/>
                <a:cs typeface="Papyrus"/>
              </a:rPr>
              <a:t> of IPNO / F. </a:t>
            </a:r>
            <a:r>
              <a:rPr lang="fr-FR" sz="2000" dirty="0" err="1" smtClean="0">
                <a:latin typeface="Papyrus"/>
                <a:cs typeface="Papyrus"/>
              </a:rPr>
              <a:t>Leseigner</a:t>
            </a:r>
            <a:r>
              <a:rPr lang="fr-FR" sz="2000" dirty="0" smtClean="0">
                <a:latin typeface="Papyrus"/>
                <a:cs typeface="Papyrus"/>
              </a:rPr>
              <a:t> – G. Olivier 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588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907705" y="158586"/>
            <a:ext cx="5323052" cy="796908"/>
          </a:xfrm>
        </p:spPr>
        <p:txBody>
          <a:bodyPr/>
          <a:lstStyle/>
          <a:p>
            <a:r>
              <a:rPr lang="fr-FR" sz="2800" dirty="0" smtClean="0">
                <a:solidFill>
                  <a:schemeClr val="accent2">
                    <a:lumMod val="50000"/>
                  </a:schemeClr>
                </a:solidFill>
                <a:latin typeface="Papyrus"/>
              </a:rPr>
              <a:t>XFEL</a:t>
            </a:r>
            <a:endParaRPr lang="fr-FR" sz="2800" dirty="0">
              <a:solidFill>
                <a:schemeClr val="accent2">
                  <a:lumMod val="50000"/>
                </a:schemeClr>
              </a:solidFill>
              <a:latin typeface="Papyru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50927" y="2348881"/>
            <a:ext cx="11299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 descr="Maquette 3D ou photo "/>
          <p:cNvSpPr txBox="1"/>
          <p:nvPr/>
        </p:nvSpPr>
        <p:spPr>
          <a:xfrm>
            <a:off x="317989" y="1340770"/>
            <a:ext cx="8390351" cy="446449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59372" tIns="29686" rIns="59372" bIns="29686" rtlCol="0">
            <a:noAutofit/>
          </a:bodyPr>
          <a:lstStyle/>
          <a:p>
            <a:pPr algn="ctr"/>
            <a:endParaRPr lang="fr-FR" sz="2000" dirty="0" smtClean="0">
              <a:latin typeface="Papyrus"/>
              <a:cs typeface="Papyrus"/>
            </a:endParaRPr>
          </a:p>
          <a:p>
            <a:pPr marL="3600000">
              <a:buFontTx/>
              <a:buChar char="-"/>
            </a:pPr>
            <a:r>
              <a:rPr lang="fr-FR" sz="2000" dirty="0" smtClean="0">
                <a:latin typeface="Papyrus"/>
                <a:cs typeface="Papyrus"/>
              </a:rPr>
              <a:t> 2 thermal </a:t>
            </a:r>
            <a:r>
              <a:rPr lang="fr-FR" sz="2000" dirty="0" err="1" smtClean="0">
                <a:latin typeface="Papyrus"/>
                <a:cs typeface="Papyrus"/>
              </a:rPr>
              <a:t>shield</a:t>
            </a:r>
            <a:r>
              <a:rPr lang="fr-FR" sz="2000" dirty="0" smtClean="0">
                <a:latin typeface="Papyrus"/>
                <a:cs typeface="Papyrus"/>
              </a:rPr>
              <a:t> </a:t>
            </a:r>
            <a:r>
              <a:rPr lang="fr-FR" sz="2000" dirty="0" err="1" smtClean="0">
                <a:latin typeface="Papyrus"/>
                <a:cs typeface="Papyrus"/>
              </a:rPr>
              <a:t>at</a:t>
            </a:r>
            <a:r>
              <a:rPr lang="fr-FR" sz="2000" dirty="0" smtClean="0">
                <a:latin typeface="Papyrus"/>
                <a:cs typeface="Papyrus"/>
              </a:rPr>
              <a:t>  4 and 70K</a:t>
            </a:r>
          </a:p>
          <a:p>
            <a:pPr marL="3600000">
              <a:buFontTx/>
              <a:buChar char="-"/>
            </a:pPr>
            <a:r>
              <a:rPr lang="fr-FR" sz="2000" dirty="0" smtClean="0">
                <a:latin typeface="Papyrus"/>
                <a:cs typeface="Papyrus"/>
              </a:rPr>
              <a:t> Composite support post (type LHC)</a:t>
            </a:r>
          </a:p>
          <a:p>
            <a:pPr marL="3600000">
              <a:buFontTx/>
              <a:buChar char="-"/>
            </a:pPr>
            <a:r>
              <a:rPr lang="fr-FR" sz="2000" dirty="0" smtClean="0">
                <a:latin typeface="Papyrus"/>
                <a:cs typeface="Papyrus"/>
              </a:rPr>
              <a:t> </a:t>
            </a:r>
            <a:r>
              <a:rPr lang="fr-FR" sz="2000" dirty="0" err="1" smtClean="0">
                <a:latin typeface="Papyrus"/>
                <a:cs typeface="Papyrus"/>
              </a:rPr>
              <a:t>Cavities</a:t>
            </a:r>
            <a:r>
              <a:rPr lang="fr-FR" sz="2000" dirty="0" smtClean="0">
                <a:latin typeface="Papyrus"/>
                <a:cs typeface="Papyrus"/>
              </a:rPr>
              <a:t> </a:t>
            </a:r>
            <a:r>
              <a:rPr lang="fr-FR" sz="2000" dirty="0" err="1" smtClean="0">
                <a:latin typeface="Papyrus"/>
                <a:cs typeface="Papyrus"/>
              </a:rPr>
              <a:t>hanging</a:t>
            </a:r>
            <a:r>
              <a:rPr lang="fr-FR" sz="2000" dirty="0" smtClean="0">
                <a:latin typeface="Papyrus"/>
                <a:cs typeface="Papyrus"/>
              </a:rPr>
              <a:t> </a:t>
            </a:r>
            <a:r>
              <a:rPr lang="fr-FR" sz="2000" dirty="0" err="1" smtClean="0">
                <a:latin typeface="Papyrus"/>
                <a:cs typeface="Papyrus"/>
              </a:rPr>
              <a:t>from</a:t>
            </a:r>
            <a:r>
              <a:rPr lang="fr-FR" sz="2000" dirty="0" smtClean="0">
                <a:latin typeface="Papyrus"/>
                <a:cs typeface="Papyrus"/>
              </a:rPr>
              <a:t> the He bi-</a:t>
            </a:r>
            <a:r>
              <a:rPr lang="fr-FR" sz="2000" dirty="0" err="1" smtClean="0">
                <a:latin typeface="Papyrus"/>
                <a:cs typeface="Papyrus"/>
              </a:rPr>
              <a:t>phasic</a:t>
            </a:r>
            <a:r>
              <a:rPr lang="fr-FR" sz="2000" dirty="0" smtClean="0">
                <a:latin typeface="Papyrus"/>
                <a:cs typeface="Papyrus"/>
              </a:rPr>
              <a:t> tube (back </a:t>
            </a:r>
            <a:r>
              <a:rPr lang="fr-FR" sz="2000" dirty="0" err="1" smtClean="0">
                <a:latin typeface="Papyrus"/>
                <a:cs typeface="Papyrus"/>
              </a:rPr>
              <a:t>bone</a:t>
            </a:r>
            <a:r>
              <a:rPr lang="fr-FR" sz="2000" dirty="0" smtClean="0">
                <a:latin typeface="Papyrus"/>
                <a:cs typeface="Papyrus"/>
              </a:rPr>
              <a:t>) </a:t>
            </a:r>
          </a:p>
          <a:p>
            <a:pPr marL="3600000">
              <a:buFontTx/>
              <a:buChar char="-"/>
            </a:pPr>
            <a:r>
              <a:rPr lang="fr-FR" sz="2000" dirty="0">
                <a:latin typeface="Papyrus"/>
                <a:cs typeface="Papyrus"/>
              </a:rPr>
              <a:t> </a:t>
            </a:r>
            <a:r>
              <a:rPr lang="fr-FR" sz="2000" dirty="0" smtClean="0">
                <a:latin typeface="Papyrus"/>
                <a:cs typeface="Papyrus"/>
              </a:rPr>
              <a:t>Support et positionnement des cavités par des patins à aiguilles.</a:t>
            </a:r>
          </a:p>
          <a:p>
            <a:pPr marL="3600000">
              <a:buFontTx/>
              <a:buChar char="-"/>
            </a:pPr>
            <a:r>
              <a:rPr lang="fr-FR" sz="2000" dirty="0" smtClean="0">
                <a:latin typeface="Papyrus"/>
                <a:cs typeface="Papyrus"/>
              </a:rPr>
              <a:t> Invar bar to </a:t>
            </a:r>
            <a:r>
              <a:rPr lang="fr-FR" sz="2000" dirty="0" err="1" smtClean="0">
                <a:latin typeface="Papyrus"/>
                <a:cs typeface="Papyrus"/>
              </a:rPr>
              <a:t>limit</a:t>
            </a:r>
            <a:r>
              <a:rPr lang="fr-FR" sz="2000" dirty="0" smtClean="0">
                <a:latin typeface="Papyrus"/>
                <a:cs typeface="Papyrus"/>
              </a:rPr>
              <a:t> the thermal contraction </a:t>
            </a:r>
          </a:p>
          <a:p>
            <a:pPr marL="3600000">
              <a:buFontTx/>
              <a:buChar char="-"/>
            </a:pPr>
            <a:r>
              <a:rPr lang="fr-FR" sz="2000" dirty="0" smtClean="0">
                <a:latin typeface="Papyrus"/>
                <a:cs typeface="Papyrus"/>
              </a:rPr>
              <a:t> FPC </a:t>
            </a:r>
            <a:r>
              <a:rPr lang="fr-FR" sz="2000" dirty="0">
                <a:latin typeface="Papyrus"/>
                <a:cs typeface="Papyrus"/>
              </a:rPr>
              <a:t>bar to </a:t>
            </a:r>
            <a:r>
              <a:rPr lang="fr-FR" sz="2000" dirty="0" err="1">
                <a:latin typeface="Papyrus"/>
                <a:cs typeface="Papyrus"/>
              </a:rPr>
              <a:t>limit</a:t>
            </a:r>
            <a:r>
              <a:rPr lang="fr-FR" sz="2000" dirty="0">
                <a:latin typeface="Papyrus"/>
                <a:cs typeface="Papyrus"/>
              </a:rPr>
              <a:t> the thermal </a:t>
            </a:r>
            <a:r>
              <a:rPr lang="fr-FR" sz="2000" dirty="0" smtClean="0">
                <a:latin typeface="Papyrus"/>
                <a:cs typeface="Papyrus"/>
              </a:rPr>
              <a:t>90°</a:t>
            </a:r>
          </a:p>
          <a:p>
            <a:pPr algn="ctr"/>
            <a:endParaRPr lang="fr-FR" sz="2000" dirty="0">
              <a:latin typeface="Papyrus"/>
              <a:cs typeface="Papyru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927" y="1196752"/>
            <a:ext cx="299641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9665" y="4793474"/>
            <a:ext cx="6315426" cy="162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1167982" y="6382800"/>
            <a:ext cx="7336746" cy="35329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err="1" smtClean="0">
                <a:latin typeface="Papyrus"/>
                <a:cs typeface="Papyrus"/>
              </a:rPr>
              <a:t>Courtesy</a:t>
            </a:r>
            <a:r>
              <a:rPr lang="fr-FR" sz="2000" dirty="0" smtClean="0">
                <a:latin typeface="Papyrus"/>
                <a:cs typeface="Papyrus"/>
              </a:rPr>
              <a:t> of IPNO / F. </a:t>
            </a:r>
            <a:r>
              <a:rPr lang="fr-FR" sz="2000" dirty="0" err="1" smtClean="0">
                <a:latin typeface="Papyrus"/>
                <a:cs typeface="Papyrus"/>
              </a:rPr>
              <a:t>Leseigner</a:t>
            </a:r>
            <a:r>
              <a:rPr lang="fr-FR" sz="2000" dirty="0" smtClean="0">
                <a:latin typeface="Papyrus"/>
                <a:cs typeface="Papyrus"/>
              </a:rPr>
              <a:t> – G. Olivier 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167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 cstate="print"/>
          <a:srcRect r="3413" b="842"/>
          <a:stretch>
            <a:fillRect/>
          </a:stretch>
        </p:blipFill>
        <p:spPr bwMode="auto">
          <a:xfrm>
            <a:off x="2590800" y="3936189"/>
            <a:ext cx="4749170" cy="280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3220" name="Text Box 4"/>
          <p:cNvSpPr txBox="1">
            <a:spLocks noChangeArrowheads="1"/>
          </p:cNvSpPr>
          <p:nvPr/>
        </p:nvSpPr>
        <p:spPr bwMode="auto">
          <a:xfrm>
            <a:off x="979488" y="939800"/>
            <a:ext cx="7707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lvl="1" indent="-457200">
              <a:spcBef>
                <a:spcPct val="50000"/>
              </a:spcBef>
            </a:pPr>
            <a:endParaRPr lang="en-US" sz="1800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73222" name="Rectangle 6"/>
          <p:cNvSpPr>
            <a:spLocks noChangeArrowheads="1"/>
          </p:cNvSpPr>
          <p:nvPr/>
        </p:nvSpPr>
        <p:spPr bwMode="auto">
          <a:xfrm>
            <a:off x="4167188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73223" name="Rectangle 7"/>
          <p:cNvSpPr>
            <a:spLocks noChangeArrowheads="1"/>
          </p:cNvSpPr>
          <p:nvPr/>
        </p:nvSpPr>
        <p:spPr bwMode="auto">
          <a:xfrm>
            <a:off x="4152900" y="3176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73224" name="Rectangle 8"/>
          <p:cNvSpPr>
            <a:spLocks noChangeArrowheads="1"/>
          </p:cNvSpPr>
          <p:nvPr/>
        </p:nvSpPr>
        <p:spPr bwMode="auto">
          <a:xfrm>
            <a:off x="3938588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73225" name="Rectangle 9"/>
          <p:cNvSpPr>
            <a:spLocks noChangeArrowheads="1"/>
          </p:cNvSpPr>
          <p:nvPr/>
        </p:nvSpPr>
        <p:spPr bwMode="auto">
          <a:xfrm>
            <a:off x="2990850" y="3148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8442325" cy="525463"/>
          </a:xfrm>
        </p:spPr>
        <p:txBody>
          <a:bodyPr/>
          <a:lstStyle/>
          <a:p>
            <a:pPr lvl="0">
              <a:defRPr/>
            </a:pPr>
            <a:r>
              <a:rPr lang="en-US" sz="2800" dirty="0" smtClean="0">
                <a:cs typeface="Tahoma" pitchFamily="34" charset="0"/>
              </a:rPr>
              <a:t>LHC accelerator</a:t>
            </a:r>
            <a:endParaRPr lang="en-US" sz="2800" dirty="0">
              <a:cs typeface="Tahoma" pitchFamily="34" charset="0"/>
            </a:endParaRPr>
          </a:p>
        </p:txBody>
      </p:sp>
      <p:sp>
        <p:nvSpPr>
          <p:cNvPr id="3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90600"/>
            <a:ext cx="9220200" cy="3124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b="0" u="sng" dirty="0" smtClean="0"/>
              <a:t>Superconducting </a:t>
            </a:r>
            <a:r>
              <a:rPr lang="en-US" sz="1800" b="0" u="sng" dirty="0"/>
              <a:t>magnets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1,250 ton </a:t>
            </a:r>
            <a:r>
              <a:rPr lang="en-US" sz="1800" dirty="0"/>
              <a:t>of </a:t>
            </a:r>
            <a:r>
              <a:rPr lang="en-US" sz="1800" dirty="0" err="1" smtClean="0"/>
              <a:t>NbTi</a:t>
            </a:r>
            <a:r>
              <a:rPr lang="en-US" sz="1800" dirty="0" smtClean="0"/>
              <a:t> </a:t>
            </a:r>
            <a:r>
              <a:rPr lang="en-US" sz="1800" dirty="0"/>
              <a:t>superconducting materials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7,600 </a:t>
            </a:r>
            <a:r>
              <a:rPr lang="en-US" sz="1800" dirty="0"/>
              <a:t>km </a:t>
            </a:r>
            <a:r>
              <a:rPr lang="en-US" sz="1800" dirty="0" smtClean="0"/>
              <a:t>of </a:t>
            </a:r>
            <a:r>
              <a:rPr lang="en-US" sz="1800" dirty="0"/>
              <a:t>superconducting “Rutherford” </a:t>
            </a:r>
            <a:r>
              <a:rPr lang="en-US" sz="1800" dirty="0" smtClean="0"/>
              <a:t>cables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9,600 magnets (incl.1,232 dipoles, 392 quadruples)</a:t>
            </a:r>
            <a:endParaRPr lang="en-US" sz="1800" dirty="0"/>
          </a:p>
          <a:p>
            <a:pPr lvl="1">
              <a:lnSpc>
                <a:spcPct val="80000"/>
              </a:lnSpc>
              <a:buNone/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b="0" u="sng" dirty="0" err="1"/>
              <a:t>Superfluid</a:t>
            </a:r>
            <a:r>
              <a:rPr lang="en-US" sz="1800" b="0" u="sng" dirty="0"/>
              <a:t> helium cryogenics (&lt; 2 K</a:t>
            </a:r>
            <a:r>
              <a:rPr lang="en-US" sz="1800" b="0" u="sng" dirty="0" smtClean="0"/>
              <a:t>) and vacuum techniques</a:t>
            </a:r>
            <a:endParaRPr lang="en-US" sz="1800" b="0" u="sng" dirty="0"/>
          </a:p>
          <a:p>
            <a:pPr lvl="1">
              <a:lnSpc>
                <a:spcPct val="80000"/>
              </a:lnSpc>
            </a:pPr>
            <a:r>
              <a:rPr lang="en-US" sz="1800" dirty="0"/>
              <a:t>Pressurized and saturated </a:t>
            </a:r>
            <a:r>
              <a:rPr lang="en-US" sz="1800" dirty="0" err="1"/>
              <a:t>superfluid</a:t>
            </a:r>
            <a:r>
              <a:rPr lang="en-US" sz="1800" dirty="0"/>
              <a:t> helium, in two-phase flow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Cryostats and thermal insulation 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Efficient and large capacity helium refrigerators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Cryogen storage and management (</a:t>
            </a:r>
            <a:r>
              <a:rPr lang="en-US" sz="1800" dirty="0" smtClean="0"/>
              <a:t>120 ton of helium)</a:t>
            </a:r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>
            <a:off x="3810000" y="4317189"/>
            <a:ext cx="246161" cy="3130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V="1">
            <a:off x="3738228" y="5676985"/>
            <a:ext cx="757572" cy="44985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209800" y="5676985"/>
            <a:ext cx="1690344" cy="738664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0" dirty="0">
                <a:latin typeface="Comic Sans MS" pitchFamily="66" charset="0"/>
              </a:rPr>
              <a:t>Pressurized He II bath containing magnet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286000" y="3859989"/>
            <a:ext cx="1676400" cy="52322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0" dirty="0">
                <a:latin typeface="Comic Sans MS" pitchFamily="66" charset="0"/>
              </a:rPr>
              <a:t>Two Phase He II</a:t>
            </a:r>
          </a:p>
          <a:p>
            <a:r>
              <a:rPr lang="en-US" sz="1400" b="0" dirty="0">
                <a:latin typeface="Comic Sans MS" pitchFamily="66" charset="0"/>
              </a:rPr>
              <a:t> heat exchanger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236020" y="6415649"/>
            <a:ext cx="1621569" cy="3207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5831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222" name="Rectangle 6"/>
          <p:cNvSpPr>
            <a:spLocks noChangeArrowheads="1"/>
          </p:cNvSpPr>
          <p:nvPr/>
        </p:nvSpPr>
        <p:spPr bwMode="auto">
          <a:xfrm>
            <a:off x="4167188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73223" name="Rectangle 7"/>
          <p:cNvSpPr>
            <a:spLocks noChangeArrowheads="1"/>
          </p:cNvSpPr>
          <p:nvPr/>
        </p:nvSpPr>
        <p:spPr bwMode="auto">
          <a:xfrm>
            <a:off x="4152900" y="3176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73224" name="Rectangle 8"/>
          <p:cNvSpPr>
            <a:spLocks noChangeArrowheads="1"/>
          </p:cNvSpPr>
          <p:nvPr/>
        </p:nvSpPr>
        <p:spPr bwMode="auto">
          <a:xfrm>
            <a:off x="3938588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73225" name="Rectangle 9"/>
          <p:cNvSpPr>
            <a:spLocks noChangeArrowheads="1"/>
          </p:cNvSpPr>
          <p:nvPr/>
        </p:nvSpPr>
        <p:spPr bwMode="auto">
          <a:xfrm>
            <a:off x="2990850" y="3148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7" name="Picture 4" descr="15-m-cryodipo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400800" y="5562600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Font typeface="Wingdings" pitchFamily="2" charset="2"/>
              <a:buChar char="Ø"/>
            </a:pPr>
            <a:r>
              <a:rPr lang="en-US" sz="1800" b="1" dirty="0" smtClean="0">
                <a:solidFill>
                  <a:schemeClr val="accent4">
                    <a:lumMod val="25000"/>
                  </a:schemeClr>
                </a:solidFill>
                <a:latin typeface="Arial Unicode MS" pitchFamily="34" charset="-128"/>
              </a:rPr>
              <a:t>24 km of magnets colder than the outer space </a:t>
            </a:r>
          </a:p>
        </p:txBody>
      </p:sp>
      <p:sp>
        <p:nvSpPr>
          <p:cNvPr id="9" name="Rectangle 8"/>
          <p:cNvSpPr/>
          <p:nvPr/>
        </p:nvSpPr>
        <p:spPr>
          <a:xfrm>
            <a:off x="2777687" y="304800"/>
            <a:ext cx="2852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Papyrus"/>
                <a:cs typeface="Papyrus"/>
              </a:rPr>
              <a:t>LHC accelerator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38287989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lvl="1" algn="ctr"/>
            <a:r>
              <a:rPr lang="en-GB" sz="1000" smtClean="0"/>
              <a:t>SLHIPP 2 – Catania – May 3 and 4, 2012 			ESS/AD/CV/Christine Darve </a:t>
            </a:r>
            <a:endParaRPr lang="en-GB" sz="1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BC3F5-DB66-AC41-A0F4-BDE096D39CA9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715"/>
            <a:ext cx="6751463" cy="46074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121" y="3405617"/>
            <a:ext cx="2929879" cy="29507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33118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BC3F5-DB66-AC41-A0F4-BDE096D39CA9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pyrus" pitchFamily="66" charset="0"/>
              </a:rPr>
              <a:t>Few milestones since </a:t>
            </a:r>
            <a:r>
              <a:rPr lang="en-US" dirty="0" err="1" smtClean="0">
                <a:latin typeface="Papyrus" pitchFamily="66" charset="0"/>
              </a:rPr>
              <a:t>SLHiPP</a:t>
            </a:r>
            <a:r>
              <a:rPr lang="en-US" dirty="0" smtClean="0">
                <a:latin typeface="Papyrus" pitchFamily="66" charset="0"/>
              </a:rPr>
              <a:t>- 1 </a:t>
            </a:r>
            <a:r>
              <a:rPr lang="en-US" dirty="0">
                <a:latin typeface="Papyrus" pitchFamily="66" charset="0"/>
              </a:rPr>
              <a:t>(December 2011)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04090" y="1043826"/>
            <a:ext cx="8347885" cy="49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457083" lvl="1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Design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requirements </a:t>
            </a:r>
            <a:endParaRPr lang="en-US" dirty="0" smtClean="0">
              <a:solidFill>
                <a:schemeClr val="accent6">
                  <a:lumMod val="50000"/>
                </a:schemeClr>
              </a:solidFill>
              <a:latin typeface="Papyrus" pitchFamily="66" charset="0"/>
            </a:endParaRPr>
          </a:p>
          <a:p>
            <a:pPr lvl="1">
              <a:buFont typeface="Wingdings" charset="0"/>
              <a:buChar char="à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Papyrus" pitchFamily="66" charset="0"/>
                <a:sym typeface="Wingdings"/>
              </a:rPr>
              <a:t>U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se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a segmented cryomodule configuration with warm corrector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magnets ; Preliminary cold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linac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 heat load estimate</a:t>
            </a:r>
          </a:p>
          <a:p>
            <a:pPr lvl="1">
              <a:buFont typeface="Wingdings" charset="0"/>
              <a:buChar char="à"/>
            </a:pPr>
            <a:endParaRPr lang="en-US" dirty="0" smtClean="0">
              <a:solidFill>
                <a:schemeClr val="accent6">
                  <a:lumMod val="50000"/>
                </a:schemeClr>
              </a:solidFill>
              <a:latin typeface="Papyrus" pitchFamily="66" charset="0"/>
            </a:endParaRPr>
          </a:p>
          <a:p>
            <a:pPr marL="457083" lvl="1" indent="0">
              <a:buNone/>
            </a:pP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Cern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 meeting - Feb 1</a:t>
            </a:r>
            <a:r>
              <a:rPr lang="en-US" baseline="30000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st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 </a:t>
            </a:r>
          </a:p>
          <a:p>
            <a:pPr lvl="1">
              <a:buFont typeface="Wingdings" charset="0"/>
              <a:buChar char="à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  <a:sym typeface="Wingdings"/>
              </a:rPr>
              <a:t>SPL / ESS design configurations and infrastructures</a:t>
            </a:r>
          </a:p>
          <a:p>
            <a:pPr lvl="1">
              <a:buFont typeface="Wingdings" charset="0"/>
              <a:buChar char="à"/>
            </a:pPr>
            <a:endParaRPr lang="en-US" dirty="0" smtClean="0">
              <a:solidFill>
                <a:schemeClr val="accent6">
                  <a:lumMod val="50000"/>
                </a:schemeClr>
              </a:solidFill>
              <a:latin typeface="Papyrus" pitchFamily="66" charset="0"/>
            </a:endParaRPr>
          </a:p>
          <a:p>
            <a:pPr marL="457083" lvl="1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Technical Advisory Committee – Feb 16</a:t>
            </a:r>
            <a:r>
              <a:rPr lang="en-US" baseline="30000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th 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Papyrus" pitchFamily="66" charset="0"/>
            </a:endParaRPr>
          </a:p>
          <a:p>
            <a:pPr lvl="1">
              <a:buFont typeface="Wingdings" charset="0"/>
              <a:buChar char="à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Endorse technical choices,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lower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technical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risk</a:t>
            </a:r>
          </a:p>
          <a:p>
            <a:pPr lvl="1">
              <a:buFont typeface="Wingdings" charset="0"/>
              <a:buChar char="à"/>
            </a:pPr>
            <a:endParaRPr lang="en-GB" b="1" dirty="0" smtClean="0">
              <a:solidFill>
                <a:schemeClr val="accent6">
                  <a:lumMod val="50000"/>
                </a:schemeClr>
              </a:solidFill>
              <a:ea typeface="Times New Roman"/>
            </a:endParaRPr>
          </a:p>
          <a:p>
            <a:pPr marL="457083" lvl="1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SNS, CEA and IPNO input</a:t>
            </a:r>
          </a:p>
          <a:p>
            <a:pPr lvl="1">
              <a:buFont typeface="Wingdings" charset="0"/>
              <a:buChar char="à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Technical solution,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Cost and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schedule</a:t>
            </a:r>
          </a:p>
          <a:p>
            <a:pPr lvl="1">
              <a:buFont typeface="Wingdings" charset="0"/>
              <a:buChar char="à"/>
            </a:pPr>
            <a:endParaRPr lang="en-US" dirty="0" smtClean="0">
              <a:solidFill>
                <a:schemeClr val="accent6">
                  <a:lumMod val="50000"/>
                </a:schemeClr>
              </a:solidFill>
              <a:latin typeface="Papyrus" pitchFamily="66" charset="0"/>
            </a:endParaRPr>
          </a:p>
          <a:p>
            <a:pPr marL="457083" lvl="1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French/Swedish agreement, April 25</a:t>
            </a:r>
            <a:r>
              <a:rPr lang="en-US" baseline="30000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th</a:t>
            </a:r>
          </a:p>
          <a:p>
            <a:pPr marL="457083" lvl="1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  <a:sym typeface="Wingdings"/>
              </a:rPr>
              <a:t>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Official support for ECCTD</a:t>
            </a:r>
          </a:p>
          <a:p>
            <a:pPr lvl="2">
              <a:buFontTx/>
              <a:buChar char="-"/>
            </a:pPr>
            <a:endParaRPr lang="en-US" dirty="0" smtClean="0">
              <a:solidFill>
                <a:schemeClr val="accent6">
                  <a:lumMod val="50000"/>
                </a:schemeClr>
              </a:solidFill>
              <a:latin typeface="Papyrus" pitchFamily="66" charset="0"/>
            </a:endParaRPr>
          </a:p>
          <a:p>
            <a:pPr marL="457083" lvl="1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IPNO/CEA developments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Papyrus" pitchFamily="66" charset="0"/>
            </a:endParaRPr>
          </a:p>
          <a:p>
            <a:pPr marL="457083" lvl="1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  <a:sym typeface="Wingdings"/>
              </a:rPr>
              <a:t>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On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-going configuration study</a:t>
            </a:r>
          </a:p>
          <a:p>
            <a:pPr lvl="2">
              <a:buFontTx/>
              <a:buChar char="-"/>
            </a:pPr>
            <a:endParaRPr lang="en-US" dirty="0" smtClean="0">
              <a:solidFill>
                <a:schemeClr val="accent6">
                  <a:lumMod val="50000"/>
                </a:schemeClr>
              </a:solidFill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899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lvl="1" algn="ctr"/>
            <a:r>
              <a:rPr lang="en-GB" sz="1000" smtClean="0"/>
              <a:t>SLHIPP 2 – Catania – May 3 and 4, 2012 			ESS/AD/CV/Christine Darve </a:t>
            </a:r>
            <a:endParaRPr lang="en-GB" sz="1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BC3F5-DB66-AC41-A0F4-BDE096D39CA9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863600"/>
            <a:ext cx="7581900" cy="5118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78065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lvl="1" algn="ctr"/>
            <a:r>
              <a:rPr lang="en-GB" sz="1000" smtClean="0"/>
              <a:t>SLHIPP 2 – Catania – May 3 and 4, 2012 			ESS/AD/CV/Christine Darve </a:t>
            </a:r>
            <a:endParaRPr lang="en-GB" sz="1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BC3F5-DB66-AC41-A0F4-BDE096D39CA9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882200"/>
            <a:ext cx="7543800" cy="5194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14158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lvl="1" algn="ctr"/>
            <a:r>
              <a:rPr lang="en-GB" sz="1000" smtClean="0"/>
              <a:t>SLHIPP 2 – Catania – May 3 and 4, 2012 			ESS/AD/CV/Christine Darve </a:t>
            </a:r>
            <a:endParaRPr lang="en-GB" sz="1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BC3F5-DB66-AC41-A0F4-BDE096D39CA9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860880"/>
            <a:ext cx="7543800" cy="5181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57886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lvl="1" algn="ctr"/>
            <a:r>
              <a:rPr lang="en-GB" sz="1000" smtClean="0"/>
              <a:t>SLHIPP 2 – Catania – May 3 and 4, 2012 			ESS/AD/CV/Christine Darve </a:t>
            </a:r>
            <a:endParaRPr lang="en-GB" sz="1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BC3F5-DB66-AC41-A0F4-BDE096D39CA9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838200"/>
            <a:ext cx="7556500" cy="5168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67555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BC3F5-DB66-AC41-A0F4-BDE096D39CA9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Headlines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04090" y="1542270"/>
            <a:ext cx="8333510" cy="389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Papyrus"/>
                <a:ea typeface="ＭＳ Ｐゴシック" pitchFamily="-112" charset="-128"/>
                <a:cs typeface="Papyrus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algn="ctr"/>
            <a:r>
              <a:rPr lang="en-US" dirty="0" smtClean="0">
                <a:solidFill>
                  <a:srgbClr val="000090"/>
                </a:solidFill>
                <a:latin typeface="Papyrus" pitchFamily="66" charset="0"/>
              </a:rPr>
              <a:t>Few milestones since SLHiPP-1 (December 2011)</a:t>
            </a:r>
          </a:p>
          <a:p>
            <a:pPr algn="ctr"/>
            <a:endParaRPr lang="en-US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endParaRPr lang="en-US" sz="1000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r>
              <a:rPr lang="en-US" dirty="0" smtClean="0">
                <a:solidFill>
                  <a:srgbClr val="000090"/>
                </a:solidFill>
                <a:latin typeface="Papyrus" pitchFamily="66" charset="0"/>
              </a:rPr>
              <a:t>Cryomodule Requirements and Functions</a:t>
            </a:r>
          </a:p>
          <a:p>
            <a:pPr algn="ctr"/>
            <a:endParaRPr lang="en-US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endParaRPr lang="en-US" sz="1000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r>
              <a:rPr lang="en-US" dirty="0" smtClean="0">
                <a:solidFill>
                  <a:srgbClr val="000090"/>
                </a:solidFill>
                <a:latin typeface="Papyrus" pitchFamily="66" charset="0"/>
              </a:rPr>
              <a:t>Cryomodule Status  </a:t>
            </a:r>
          </a:p>
          <a:p>
            <a:pPr algn="ctr"/>
            <a:endParaRPr lang="en-US" dirty="0" smtClean="0">
              <a:solidFill>
                <a:srgbClr val="000090"/>
              </a:solidFill>
              <a:latin typeface="Papyrus" pitchFamily="66" charset="0"/>
            </a:endParaRPr>
          </a:p>
          <a:p>
            <a:pPr marL="457083" lvl="1" indent="0" algn="ctr">
              <a:buNone/>
            </a:pPr>
            <a:endParaRPr lang="en-US" sz="1000" dirty="0" smtClean="0">
              <a:solidFill>
                <a:srgbClr val="000090"/>
              </a:solidFill>
              <a:latin typeface="Papyrus" pitchFamily="66" charset="0"/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pyrus" pitchFamily="66" charset="0"/>
              </a:rPr>
              <a:t>Elliptical Cavity Cryomodule Technology Demonstrator</a:t>
            </a:r>
            <a:r>
              <a:rPr lang="en-US" dirty="0" smtClean="0">
                <a:solidFill>
                  <a:srgbClr val="000090"/>
                </a:solidFill>
                <a:latin typeface="Papyrus" pitchFamily="66" charset="0"/>
                <a:sym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217198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Elliptical Cavity </a:t>
            </a:r>
            <a:r>
              <a:rPr lang="en-US" dirty="0" smtClean="0"/>
              <a:t>Cryomodule </a:t>
            </a:r>
            <a:r>
              <a:rPr lang="en-US" dirty="0"/>
              <a:t>Technology Demonstrator (ECCTD)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244" y="990600"/>
            <a:ext cx="8381756" cy="58674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 Elliptical Cavity </a:t>
            </a:r>
            <a:r>
              <a:rPr lang="en-GB" dirty="0" smtClean="0"/>
              <a:t>Cryomodule </a:t>
            </a:r>
            <a:r>
              <a:rPr lang="en-GB" dirty="0"/>
              <a:t>Technology Demonstrator (ECCTD) contains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endParaRPr lang="en-US" sz="1000" dirty="0"/>
          </a:p>
          <a:p>
            <a:pPr lvl="1"/>
            <a:r>
              <a:rPr lang="en-GB" sz="2000" dirty="0" smtClean="0"/>
              <a:t>Four Elliptical </a:t>
            </a:r>
            <a:r>
              <a:rPr lang="en-GB" sz="2000" dirty="0"/>
              <a:t>Cavity Packages, </a:t>
            </a:r>
            <a:r>
              <a:rPr lang="en-GB" sz="2000" dirty="0" smtClean="0"/>
              <a:t>ECP</a:t>
            </a:r>
          </a:p>
          <a:p>
            <a:pPr lvl="1"/>
            <a:endParaRPr lang="en-US" sz="1000" dirty="0"/>
          </a:p>
          <a:p>
            <a:pPr lvl="1"/>
            <a:r>
              <a:rPr lang="en-GB" sz="2000" dirty="0"/>
              <a:t>The supporting and mechanical systems </a:t>
            </a:r>
            <a:r>
              <a:rPr lang="en-GB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that interface the ECP in the test area</a:t>
            </a:r>
            <a:r>
              <a:rPr lang="en-GB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</a:p>
          <a:p>
            <a:pPr lvl="1"/>
            <a:endParaRPr lang="en-US" sz="1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GB" sz="2000" dirty="0" smtClean="0"/>
              <a:t>The </a:t>
            </a:r>
            <a:r>
              <a:rPr lang="en-GB" sz="2000" dirty="0"/>
              <a:t>vacuum vessel, thermal and magnetic </a:t>
            </a:r>
            <a:r>
              <a:rPr lang="en-GB" sz="2000" dirty="0" err="1"/>
              <a:t>shieldings</a:t>
            </a:r>
            <a:r>
              <a:rPr lang="en-GB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that insulate the ECP from the ambient condition</a:t>
            </a:r>
            <a:r>
              <a:rPr lang="en-GB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,</a:t>
            </a:r>
          </a:p>
          <a:p>
            <a:pPr lvl="1"/>
            <a:endParaRPr lang="en-US" sz="1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GB" sz="2000" dirty="0"/>
              <a:t>The cryogenic systems (distribution boxes and hydraulic circuits) </a:t>
            </a:r>
            <a:r>
              <a:rPr lang="en-GB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that interface the ECP with the cryogenic distribution system in the test area</a:t>
            </a:r>
            <a:r>
              <a:rPr lang="en-GB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,</a:t>
            </a:r>
          </a:p>
          <a:p>
            <a:pPr lvl="1"/>
            <a:endParaRPr lang="en-US" sz="1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GB" sz="2000" dirty="0" smtClean="0"/>
              <a:t>The </a:t>
            </a:r>
            <a:r>
              <a:rPr lang="en-GB" sz="2000" dirty="0"/>
              <a:t>instrumentation (diagnostics) and the safety devices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6755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333755" y="869836"/>
            <a:ext cx="8207511" cy="618886"/>
          </a:xfrm>
          <a:prstGeom prst="roundRect">
            <a:avLst/>
          </a:prstGeom>
          <a:blipFill dpi="0" rotWithShape="1">
            <a:blip r:embed="rId2">
              <a:alphaModFix amt="28000"/>
            </a:blip>
            <a:srcRect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680" y="130820"/>
            <a:ext cx="7546320" cy="609600"/>
          </a:xfrm>
        </p:spPr>
        <p:txBody>
          <a:bodyPr/>
          <a:lstStyle/>
          <a:p>
            <a:r>
              <a:rPr lang="en-US" sz="2800" b="1" dirty="0" smtClean="0"/>
              <a:t>Cryomodule </a:t>
            </a:r>
            <a:r>
              <a:rPr lang="en-US" sz="2800" b="1" dirty="0"/>
              <a:t>Prototype </a:t>
            </a:r>
            <a:r>
              <a:rPr lang="en-US" sz="2800" b="1" dirty="0" smtClean="0"/>
              <a:t>Requirements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1945" y="1980729"/>
            <a:ext cx="8592055" cy="4228044"/>
          </a:xfrm>
        </p:spPr>
        <p:txBody>
          <a:bodyPr/>
          <a:lstStyle/>
          <a:p>
            <a:r>
              <a:rPr lang="en-US" sz="2000" b="0" dirty="0" smtClean="0">
                <a:solidFill>
                  <a:srgbClr val="3366FF"/>
                </a:solidFill>
              </a:rPr>
              <a:t>Installation</a:t>
            </a:r>
            <a:r>
              <a:rPr lang="en-US" sz="2000" b="0" dirty="0" smtClean="0">
                <a:solidFill>
                  <a:srgbClr val="030000"/>
                </a:solidFill>
              </a:rPr>
              <a:t> </a:t>
            </a:r>
            <a:r>
              <a:rPr lang="en-US" sz="2000" b="0" dirty="0">
                <a:solidFill>
                  <a:srgbClr val="030000"/>
                </a:solidFill>
              </a:rPr>
              <a:t>of the </a:t>
            </a:r>
            <a:r>
              <a:rPr lang="en-US" sz="2000" b="0" dirty="0" err="1">
                <a:solidFill>
                  <a:srgbClr val="030000"/>
                </a:solidFill>
              </a:rPr>
              <a:t>c</a:t>
            </a:r>
            <a:r>
              <a:rPr lang="en-US" sz="2000" b="0" dirty="0" err="1" smtClean="0">
                <a:solidFill>
                  <a:srgbClr val="030000"/>
                </a:solidFill>
              </a:rPr>
              <a:t>ryomodule</a:t>
            </a:r>
            <a:r>
              <a:rPr lang="en-US" sz="2000" b="0" dirty="0" smtClean="0">
                <a:solidFill>
                  <a:srgbClr val="030000"/>
                </a:solidFill>
              </a:rPr>
              <a:t>: </a:t>
            </a:r>
            <a:r>
              <a:rPr lang="en-US" sz="1600" b="0" dirty="0" smtClean="0">
                <a:solidFill>
                  <a:srgbClr val="030000"/>
                </a:solidFill>
              </a:rPr>
              <a:t>e.g. cleaning, tooling, procedures, QA;</a:t>
            </a:r>
          </a:p>
          <a:p>
            <a:pPr marL="0" indent="0">
              <a:buNone/>
            </a:pPr>
            <a:endParaRPr lang="en-US" sz="800" b="0" dirty="0">
              <a:solidFill>
                <a:srgbClr val="030000"/>
              </a:solidFill>
            </a:endParaRPr>
          </a:p>
          <a:p>
            <a:r>
              <a:rPr lang="en-US" sz="2000" b="0" dirty="0" smtClean="0">
                <a:solidFill>
                  <a:srgbClr val="030000"/>
                </a:solidFill>
              </a:rPr>
              <a:t>The </a:t>
            </a:r>
            <a:r>
              <a:rPr lang="en-US" sz="2000" b="0" dirty="0">
                <a:solidFill>
                  <a:srgbClr val="030000"/>
                </a:solidFill>
              </a:rPr>
              <a:t>performance of the </a:t>
            </a:r>
            <a:r>
              <a:rPr lang="en-US" sz="2000" b="0" dirty="0">
                <a:solidFill>
                  <a:srgbClr val="3366FF"/>
                </a:solidFill>
              </a:rPr>
              <a:t>RF design</a:t>
            </a:r>
            <a:r>
              <a:rPr lang="en-US" sz="2000" b="0" dirty="0" smtClean="0">
                <a:solidFill>
                  <a:srgbClr val="030000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600" b="0" dirty="0" smtClean="0">
                <a:solidFill>
                  <a:srgbClr val="030000"/>
                </a:solidFill>
              </a:rPr>
              <a:t>e.g. characterize </a:t>
            </a:r>
            <a:r>
              <a:rPr lang="en-US" sz="1600" b="0" dirty="0">
                <a:solidFill>
                  <a:srgbClr val="030000"/>
                </a:solidFill>
              </a:rPr>
              <a:t>the </a:t>
            </a:r>
            <a:r>
              <a:rPr lang="en-US" sz="1600" b="0" dirty="0" smtClean="0">
                <a:solidFill>
                  <a:srgbClr val="030000"/>
                </a:solidFill>
              </a:rPr>
              <a:t>cavity RF signature; validate RF results obtained </a:t>
            </a:r>
            <a:r>
              <a:rPr lang="en-US" sz="1600" b="0" dirty="0" err="1" smtClean="0">
                <a:solidFill>
                  <a:srgbClr val="030000"/>
                </a:solidFill>
              </a:rPr>
              <a:t>invertical</a:t>
            </a:r>
            <a:r>
              <a:rPr lang="en-US" sz="1600" b="0" dirty="0" smtClean="0">
                <a:solidFill>
                  <a:srgbClr val="030000"/>
                </a:solidFill>
              </a:rPr>
              <a:t> cryostat;</a:t>
            </a:r>
          </a:p>
          <a:p>
            <a:pPr marL="0" indent="0">
              <a:buNone/>
            </a:pPr>
            <a:endParaRPr lang="en-US" sz="400" b="0" dirty="0">
              <a:solidFill>
                <a:srgbClr val="030000"/>
              </a:solidFill>
            </a:endParaRPr>
          </a:p>
          <a:p>
            <a:r>
              <a:rPr lang="en-US" sz="2000" b="0" dirty="0" smtClean="0">
                <a:solidFill>
                  <a:srgbClr val="030000"/>
                </a:solidFill>
              </a:rPr>
              <a:t>The </a:t>
            </a:r>
            <a:r>
              <a:rPr lang="en-US" sz="2000" b="0" dirty="0">
                <a:solidFill>
                  <a:srgbClr val="030000"/>
                </a:solidFill>
              </a:rPr>
              <a:t>performance of the </a:t>
            </a:r>
            <a:r>
              <a:rPr lang="en-US" sz="2000" b="0" dirty="0">
                <a:solidFill>
                  <a:srgbClr val="3366FF"/>
                </a:solidFill>
              </a:rPr>
              <a:t>thermal design</a:t>
            </a:r>
            <a:r>
              <a:rPr lang="en-US" sz="1800" b="0" dirty="0" smtClean="0">
                <a:solidFill>
                  <a:srgbClr val="030000"/>
                </a:solidFill>
              </a:rPr>
              <a:t>: </a:t>
            </a:r>
            <a:endParaRPr lang="en-US" sz="1600" b="0" dirty="0">
              <a:solidFill>
                <a:srgbClr val="030000"/>
              </a:solidFill>
            </a:endParaRPr>
          </a:p>
          <a:p>
            <a:pPr marL="0" indent="0">
              <a:buNone/>
            </a:pPr>
            <a:r>
              <a:rPr lang="en-US" sz="1600" b="0" dirty="0" err="1" smtClean="0">
                <a:solidFill>
                  <a:srgbClr val="030000"/>
                </a:solidFill>
              </a:rPr>
              <a:t>eg</a:t>
            </a:r>
            <a:r>
              <a:rPr lang="en-US" sz="1600" b="0" dirty="0" smtClean="0">
                <a:solidFill>
                  <a:srgbClr val="030000"/>
                </a:solidFill>
              </a:rPr>
              <a:t>. cool-down rate, operating conditions; heat loads; cooling </a:t>
            </a:r>
            <a:r>
              <a:rPr lang="en-US" sz="1600" b="0" dirty="0">
                <a:solidFill>
                  <a:srgbClr val="030000"/>
                </a:solidFill>
              </a:rPr>
              <a:t>scheme </a:t>
            </a:r>
            <a:r>
              <a:rPr lang="en-US" sz="1600" b="0" dirty="0" smtClean="0">
                <a:solidFill>
                  <a:srgbClr val="030000"/>
                </a:solidFill>
              </a:rPr>
              <a:t>efficiency;</a:t>
            </a:r>
            <a:r>
              <a:rPr lang="en-US" sz="1600" b="0" dirty="0">
                <a:solidFill>
                  <a:srgbClr val="030000"/>
                </a:solidFill>
              </a:rPr>
              <a:t> </a:t>
            </a:r>
            <a:endParaRPr lang="en-US" sz="1600" b="0" dirty="0" smtClean="0">
              <a:solidFill>
                <a:srgbClr val="030000"/>
              </a:solidFill>
            </a:endParaRPr>
          </a:p>
          <a:p>
            <a:endParaRPr lang="en-US" sz="400" b="0" dirty="0">
              <a:solidFill>
                <a:srgbClr val="030000"/>
              </a:solidFill>
            </a:endParaRPr>
          </a:p>
          <a:p>
            <a:r>
              <a:rPr lang="en-US" sz="2000" b="0" dirty="0">
                <a:solidFill>
                  <a:srgbClr val="030000"/>
                </a:solidFill>
              </a:rPr>
              <a:t>The performance of the </a:t>
            </a:r>
            <a:r>
              <a:rPr lang="en-US" sz="2000" b="0" dirty="0">
                <a:solidFill>
                  <a:srgbClr val="3366FF"/>
                </a:solidFill>
              </a:rPr>
              <a:t>vacuum </a:t>
            </a:r>
            <a:r>
              <a:rPr lang="en-US" sz="2000" b="0" dirty="0" smtClean="0">
                <a:solidFill>
                  <a:srgbClr val="3366FF"/>
                </a:solidFill>
              </a:rPr>
              <a:t>design</a:t>
            </a:r>
            <a:r>
              <a:rPr lang="en-US" sz="2000" b="0" dirty="0" smtClean="0">
                <a:solidFill>
                  <a:srgbClr val="030000"/>
                </a:solidFill>
              </a:rPr>
              <a:t>: </a:t>
            </a:r>
            <a:r>
              <a:rPr lang="en-US" sz="1600" b="0" dirty="0" smtClean="0">
                <a:solidFill>
                  <a:srgbClr val="030000"/>
                </a:solidFill>
              </a:rPr>
              <a:t>e.g. leak tightness, bake</a:t>
            </a:r>
            <a:r>
              <a:rPr lang="en-US" sz="1600" b="0" dirty="0">
                <a:solidFill>
                  <a:srgbClr val="030000"/>
                </a:solidFill>
              </a:rPr>
              <a:t>-out</a:t>
            </a:r>
            <a:r>
              <a:rPr lang="en-US" sz="1600" b="0" dirty="0" smtClean="0">
                <a:solidFill>
                  <a:srgbClr val="030000"/>
                </a:solidFill>
              </a:rPr>
              <a:t>;</a:t>
            </a:r>
            <a:r>
              <a:rPr lang="en-US" sz="1600" b="0" dirty="0">
                <a:solidFill>
                  <a:srgbClr val="030000"/>
                </a:solidFill>
              </a:rPr>
              <a:t> </a:t>
            </a:r>
            <a:endParaRPr lang="en-US" sz="1600" b="0" dirty="0" smtClean="0">
              <a:solidFill>
                <a:srgbClr val="030000"/>
              </a:solidFill>
            </a:endParaRPr>
          </a:p>
          <a:p>
            <a:endParaRPr lang="en-US" sz="400" b="0" dirty="0">
              <a:solidFill>
                <a:srgbClr val="030000"/>
              </a:solidFill>
            </a:endParaRPr>
          </a:p>
          <a:p>
            <a:r>
              <a:rPr lang="en-US" sz="2000" b="0" dirty="0">
                <a:solidFill>
                  <a:srgbClr val="030000"/>
                </a:solidFill>
              </a:rPr>
              <a:t>The performance of the </a:t>
            </a:r>
            <a:r>
              <a:rPr lang="en-US" sz="2000" b="0" dirty="0">
                <a:solidFill>
                  <a:srgbClr val="3366FF"/>
                </a:solidFill>
              </a:rPr>
              <a:t>mechanical </a:t>
            </a:r>
            <a:r>
              <a:rPr lang="en-US" sz="2000" b="0" dirty="0" smtClean="0">
                <a:solidFill>
                  <a:srgbClr val="3366FF"/>
                </a:solidFill>
              </a:rPr>
              <a:t>design</a:t>
            </a:r>
            <a:r>
              <a:rPr lang="en-US" sz="2000" b="0" dirty="0" smtClean="0">
                <a:solidFill>
                  <a:srgbClr val="030000"/>
                </a:solidFill>
              </a:rPr>
              <a:t>: </a:t>
            </a:r>
            <a:r>
              <a:rPr lang="en-US" sz="1600" b="0" dirty="0" smtClean="0">
                <a:solidFill>
                  <a:srgbClr val="030000"/>
                </a:solidFill>
              </a:rPr>
              <a:t>e.g. MAWP, stability, alignment;</a:t>
            </a:r>
            <a:r>
              <a:rPr lang="en-US" sz="1600" b="0" dirty="0">
                <a:solidFill>
                  <a:srgbClr val="030000"/>
                </a:solidFill>
              </a:rPr>
              <a:t> </a:t>
            </a:r>
            <a:endParaRPr lang="en-US" sz="1800" b="0" dirty="0" smtClean="0">
              <a:solidFill>
                <a:srgbClr val="030000"/>
              </a:solidFill>
            </a:endParaRPr>
          </a:p>
          <a:p>
            <a:pPr lvl="0"/>
            <a:endParaRPr lang="en-US" sz="400" b="0" dirty="0" smtClean="0">
              <a:solidFill>
                <a:srgbClr val="030000"/>
              </a:solidFill>
            </a:endParaRPr>
          </a:p>
          <a:p>
            <a:pPr lvl="0"/>
            <a:r>
              <a:rPr lang="en-US" sz="2000" b="0" dirty="0" smtClean="0">
                <a:solidFill>
                  <a:srgbClr val="030000"/>
                </a:solidFill>
              </a:rPr>
              <a:t>The </a:t>
            </a:r>
            <a:r>
              <a:rPr lang="en-US" sz="2000" b="0" dirty="0">
                <a:solidFill>
                  <a:srgbClr val="3366FF"/>
                </a:solidFill>
              </a:rPr>
              <a:t>safe operation </a:t>
            </a:r>
            <a:r>
              <a:rPr lang="en-US" sz="2000" b="0" dirty="0">
                <a:solidFill>
                  <a:srgbClr val="030000"/>
                </a:solidFill>
              </a:rPr>
              <a:t>of the </a:t>
            </a:r>
            <a:r>
              <a:rPr lang="en-US" sz="2000" b="0" dirty="0" smtClean="0">
                <a:solidFill>
                  <a:srgbClr val="030000"/>
                </a:solidFill>
              </a:rPr>
              <a:t>cryomodules: </a:t>
            </a:r>
          </a:p>
          <a:p>
            <a:pPr marL="0" lvl="0" indent="0">
              <a:buNone/>
            </a:pPr>
            <a:r>
              <a:rPr lang="en-US" sz="1600" b="0" dirty="0" smtClean="0">
                <a:solidFill>
                  <a:srgbClr val="030000"/>
                </a:solidFill>
              </a:rPr>
              <a:t>e.g. process variables, control loops, operating modes, relieving system and interlock;</a:t>
            </a:r>
          </a:p>
          <a:p>
            <a:pPr lvl="0"/>
            <a:endParaRPr lang="en-US" sz="400" b="0" dirty="0" smtClean="0">
              <a:solidFill>
                <a:srgbClr val="030000"/>
              </a:solidFill>
            </a:endParaRPr>
          </a:p>
          <a:p>
            <a:pPr lvl="0"/>
            <a:r>
              <a:rPr lang="en-US" sz="2000" b="0" dirty="0" smtClean="0">
                <a:solidFill>
                  <a:srgbClr val="3366FF"/>
                </a:solidFill>
              </a:rPr>
              <a:t>Training</a:t>
            </a:r>
            <a:r>
              <a:rPr lang="en-US" sz="2000" b="0" dirty="0" smtClean="0">
                <a:solidFill>
                  <a:srgbClr val="030000"/>
                </a:solidFill>
              </a:rPr>
              <a:t>: </a:t>
            </a:r>
            <a:r>
              <a:rPr lang="en-US" sz="1600" b="0" dirty="0" smtClean="0">
                <a:solidFill>
                  <a:srgbClr val="030000"/>
                </a:solidFill>
              </a:rPr>
              <a:t>e.g. to assemble, to operate</a:t>
            </a:r>
            <a:r>
              <a:rPr lang="en-US" sz="1400" b="0" dirty="0" smtClean="0">
                <a:solidFill>
                  <a:srgbClr val="030000"/>
                </a:solidFill>
              </a:rPr>
              <a:t>.</a:t>
            </a:r>
            <a:endParaRPr lang="en-US" sz="1400" b="0" dirty="0">
              <a:solidFill>
                <a:srgbClr val="03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BC3F5-DB66-AC41-A0F4-BDE096D39CA9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23344" y="796959"/>
            <a:ext cx="858468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234"/>
            <a:r>
              <a:rPr lang="en-US" sz="2000" b="1" dirty="0">
                <a:latin typeface="Papyrus"/>
                <a:cs typeface="Papyrus"/>
              </a:rPr>
              <a:t>Scope : </a:t>
            </a:r>
            <a:r>
              <a:rPr lang="en-US" sz="2000" b="1" dirty="0" smtClean="0">
                <a:latin typeface="Papyrus"/>
                <a:cs typeface="Papyrus"/>
              </a:rPr>
              <a:t>Validate </a:t>
            </a:r>
            <a:r>
              <a:rPr lang="en-US" sz="2000" b="1" dirty="0">
                <a:latin typeface="Papyrus"/>
                <a:cs typeface="Papyrus"/>
              </a:rPr>
              <a:t>the </a:t>
            </a:r>
            <a:r>
              <a:rPr lang="en-US" sz="2000" b="1" dirty="0" smtClean="0">
                <a:latin typeface="Papyrus"/>
                <a:cs typeface="Papyrus"/>
              </a:rPr>
              <a:t>technologies used to </a:t>
            </a:r>
            <a:r>
              <a:rPr lang="en-US" sz="2000" b="1" dirty="0">
                <a:latin typeface="Papyrus"/>
                <a:cs typeface="Papyrus"/>
              </a:rPr>
              <a:t>assemble and operate </a:t>
            </a:r>
            <a:r>
              <a:rPr lang="en-US" sz="2000" b="1" dirty="0" smtClean="0">
                <a:latin typeface="Papyrus"/>
                <a:cs typeface="Papyrus"/>
              </a:rPr>
              <a:t>the             </a:t>
            </a:r>
            <a:r>
              <a:rPr lang="en-US" sz="2000" b="1" dirty="0">
                <a:solidFill>
                  <a:srgbClr val="FF0000"/>
                </a:solidFill>
                <a:latin typeface="Papyrus"/>
                <a:cs typeface="Papyrus"/>
              </a:rPr>
              <a:t>4 ESS-type cavities installed in a </a:t>
            </a:r>
            <a:r>
              <a:rPr lang="en-US" sz="2000" b="1" dirty="0" smtClean="0">
                <a:solidFill>
                  <a:srgbClr val="FF0000"/>
                </a:solidFill>
                <a:latin typeface="Papyrus"/>
                <a:cs typeface="Papyrus"/>
              </a:rPr>
              <a:t>cryostat</a:t>
            </a:r>
          </a:p>
          <a:p>
            <a:pPr marL="223234"/>
            <a:endParaRPr lang="en-US" sz="800" b="1" dirty="0" smtClean="0">
              <a:latin typeface="Papyrus"/>
              <a:cs typeface="Papyrus"/>
              <a:sym typeface="Wingdings"/>
            </a:endParaRPr>
          </a:p>
          <a:p>
            <a:pPr marL="223234"/>
            <a:r>
              <a:rPr lang="en-US" sz="2000" b="1" dirty="0" smtClean="0">
                <a:latin typeface="Papyrus"/>
                <a:cs typeface="Papyrus"/>
                <a:sym typeface="Wingdings" pitchFamily="2" charset="2"/>
              </a:rPr>
              <a:t> </a:t>
            </a:r>
            <a:r>
              <a:rPr lang="en-US" sz="2000" b="1" dirty="0" smtClean="0">
                <a:latin typeface="Papyrus"/>
                <a:cs typeface="Papyrus"/>
                <a:sym typeface="Wingdings"/>
              </a:rPr>
              <a:t>A </a:t>
            </a:r>
            <a:r>
              <a:rPr lang="en-US" sz="2000" b="1" dirty="0">
                <a:latin typeface="Papyrus"/>
                <a:cs typeface="Papyrus"/>
                <a:sym typeface="Wingdings"/>
              </a:rPr>
              <a:t>T</a:t>
            </a:r>
            <a:r>
              <a:rPr lang="en-US" sz="2000" b="1" dirty="0" smtClean="0">
                <a:latin typeface="Papyrus"/>
                <a:cs typeface="Papyrus"/>
              </a:rPr>
              <a:t>echnology Demonstrator to </a:t>
            </a:r>
            <a:r>
              <a:rPr lang="en-US" sz="2000" b="1" dirty="0">
                <a:latin typeface="Papyrus"/>
                <a:cs typeface="Papyrus"/>
              </a:rPr>
              <a:t>validate the following points</a:t>
            </a:r>
            <a:r>
              <a:rPr lang="en-US" sz="2000" b="1" dirty="0" smtClean="0">
                <a:latin typeface="Papyrus"/>
                <a:cs typeface="Papyrus"/>
              </a:rPr>
              <a:t>:</a:t>
            </a:r>
            <a:endParaRPr lang="en-US" sz="2000" b="1" dirty="0"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22885500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CEA Infrastructures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13" y="4735514"/>
            <a:ext cx="3048026" cy="1963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119" y="915056"/>
            <a:ext cx="4157516" cy="2521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730" y="3511575"/>
            <a:ext cx="1781219" cy="1391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729" y="5081656"/>
            <a:ext cx="1781219" cy="13043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634" y="3511575"/>
            <a:ext cx="3565001" cy="22991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40191" y="6023972"/>
            <a:ext cx="2141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+ 1 new cleanroom</a:t>
            </a:r>
            <a:endParaRPr lang="en-US" dirty="0"/>
          </a:p>
        </p:txBody>
      </p:sp>
      <p:pic>
        <p:nvPicPr>
          <p:cNvPr id="13" name="Image 11" descr="\\Dapdc5\jplouin\My Documents\SPL\presentations\ESS-SPL-juil11\banc_ep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0713" y="915056"/>
            <a:ext cx="3548874" cy="2521822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713" y="3506916"/>
            <a:ext cx="2114028" cy="11602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338739" y="6393304"/>
            <a:ext cx="3963987" cy="30526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320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Components developed by CEA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09" y="926544"/>
            <a:ext cx="3590248" cy="2683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669" y="926544"/>
            <a:ext cx="4310976" cy="3278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09" y="3954596"/>
            <a:ext cx="2791687" cy="2525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414" y="4426069"/>
            <a:ext cx="2629231" cy="2054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3570" y="4331660"/>
            <a:ext cx="2684388" cy="214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088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 cavity packages per cryomodule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1134"/>
            <a:ext cx="8850122" cy="39526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8697" y="5013827"/>
            <a:ext cx="1101425" cy="646331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426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02" y="853281"/>
            <a:ext cx="8205959" cy="54745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97679" y="130820"/>
            <a:ext cx="7462099" cy="609600"/>
          </a:xfrm>
        </p:spPr>
        <p:txBody>
          <a:bodyPr/>
          <a:lstStyle/>
          <a:p>
            <a:r>
              <a:rPr lang="en-US" dirty="0" smtClean="0"/>
              <a:t>TAC 4 - Recommendations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267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977900"/>
            <a:ext cx="8327189" cy="4876800"/>
          </a:xfrm>
        </p:spPr>
        <p:txBody>
          <a:bodyPr>
            <a:normAutofit lnSpcReduction="10000"/>
          </a:bodyPr>
          <a:lstStyle/>
          <a:p>
            <a:r>
              <a:rPr lang="en-US" sz="2000" b="0" dirty="0" smtClean="0"/>
              <a:t>The ESS high-beta design calls for 8 cavity package/cryomodule in </a:t>
            </a:r>
            <a:r>
              <a:rPr lang="en-US" sz="2000" b="0" dirty="0" smtClean="0">
                <a:solidFill>
                  <a:schemeClr val="tx1"/>
                </a:solidFill>
              </a:rPr>
              <a:t>14 cryomodules [CDR]</a:t>
            </a:r>
          </a:p>
          <a:p>
            <a:endParaRPr lang="en-US" sz="2000" b="0" dirty="0" smtClean="0"/>
          </a:p>
          <a:p>
            <a:r>
              <a:rPr lang="en-US" sz="2000" b="0" dirty="0" smtClean="0"/>
              <a:t>The elliptical cryomodule technical demonstrator contains 4 cavities per cryomodule. Constraints:</a:t>
            </a:r>
          </a:p>
          <a:p>
            <a:pPr lvl="1"/>
            <a:r>
              <a:rPr lang="en-US" sz="1800" dirty="0" smtClean="0"/>
              <a:t>Availability of niobium for cavities</a:t>
            </a:r>
          </a:p>
          <a:p>
            <a:pPr lvl="1"/>
            <a:r>
              <a:rPr lang="en-US" sz="1800" dirty="0" smtClean="0"/>
              <a:t>Clean room  and test stand availability</a:t>
            </a:r>
          </a:p>
          <a:p>
            <a:pPr lvl="1"/>
            <a:endParaRPr lang="en-US" sz="1800" dirty="0" smtClean="0"/>
          </a:p>
          <a:p>
            <a:r>
              <a:rPr lang="en-US" sz="2000" b="0" dirty="0" smtClean="0"/>
              <a:t>A risk assessment performed in March:</a:t>
            </a:r>
          </a:p>
          <a:p>
            <a:pPr lvl="1"/>
            <a:r>
              <a:rPr lang="en-US" sz="1800" dirty="0" smtClean="0"/>
              <a:t>Suggested the need for a pre-series 8 cavity cryomodule to follow the 4 cavity technology demonstrator</a:t>
            </a:r>
          </a:p>
          <a:p>
            <a:pPr lvl="1"/>
            <a:r>
              <a:rPr lang="en-US" sz="1800" dirty="0" smtClean="0"/>
              <a:t>Highlighted multiple schedule risks associated with 8 cavity cryomodules production</a:t>
            </a:r>
          </a:p>
          <a:p>
            <a:pPr lvl="1"/>
            <a:endParaRPr lang="en-US" sz="1800" dirty="0" smtClean="0"/>
          </a:p>
          <a:p>
            <a:r>
              <a:rPr lang="en-US" sz="2000" b="0" dirty="0" smtClean="0"/>
              <a:t>Accelerator Division has begun examining the advantages of a 4 cavity cryomodule for series production.</a:t>
            </a:r>
          </a:p>
        </p:txBody>
      </p:sp>
    </p:spTree>
    <p:extLst>
      <p:ext uri="{BB962C8B-B14F-4D97-AF65-F5344CB8AC3E}">
        <p14:creationId xmlns:p14="http://schemas.microsoft.com/office/powerpoint/2010/main" val="2879148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328" y="25400"/>
            <a:ext cx="4032448" cy="665162"/>
          </a:xfrm>
        </p:spPr>
        <p:txBody>
          <a:bodyPr>
            <a:normAutofit/>
          </a:bodyPr>
          <a:lstStyle/>
          <a:p>
            <a:r>
              <a:rPr lang="en-US" dirty="0" smtClean="0"/>
              <a:t>8 Cavity cryomodule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332037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Advantages</a:t>
            </a:r>
          </a:p>
          <a:p>
            <a:pPr lvl="1"/>
            <a:r>
              <a:rPr lang="en-US" sz="2000" dirty="0">
                <a:sym typeface="Wingdings"/>
              </a:rPr>
              <a:t>Limit the cooling capacity  Cost </a:t>
            </a:r>
            <a:endParaRPr lang="en-US" sz="2000" dirty="0"/>
          </a:p>
          <a:p>
            <a:pPr lvl="1"/>
            <a:r>
              <a:rPr lang="en-US" sz="2000" dirty="0"/>
              <a:t>Simplify the cooling scheme </a:t>
            </a:r>
            <a:r>
              <a:rPr lang="en-US" sz="2000" dirty="0">
                <a:sym typeface="Wingdings"/>
              </a:rPr>
              <a:t> Cost </a:t>
            </a:r>
            <a:endParaRPr lang="en-US" sz="2000" dirty="0" smtClean="0">
              <a:sym typeface="Wingdings"/>
            </a:endParaRPr>
          </a:p>
          <a:p>
            <a:pPr lvl="1"/>
            <a:endParaRPr lang="en-US" sz="2000" dirty="0" smtClean="0"/>
          </a:p>
          <a:p>
            <a:r>
              <a:rPr lang="en-US" sz="2000" dirty="0" smtClean="0"/>
              <a:t>Disadvantages</a:t>
            </a:r>
          </a:p>
          <a:p>
            <a:pPr lvl="1"/>
            <a:r>
              <a:rPr lang="en-US" sz="2000" dirty="0"/>
              <a:t>Need a production alpha version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 smtClean="0"/>
              <a:t>Schedule</a:t>
            </a:r>
            <a:endParaRPr lang="en-US" sz="2000" dirty="0"/>
          </a:p>
          <a:p>
            <a:pPr lvl="1"/>
            <a:r>
              <a:rPr lang="en-US" sz="2000" dirty="0" smtClean="0"/>
              <a:t>Limited clean </a:t>
            </a:r>
            <a:r>
              <a:rPr lang="en-US" sz="2000" dirty="0"/>
              <a:t>room availability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 smtClean="0"/>
              <a:t>Schedule</a:t>
            </a:r>
            <a:endParaRPr lang="en-US" sz="2000" dirty="0"/>
          </a:p>
          <a:p>
            <a:pPr lvl="1"/>
            <a:r>
              <a:rPr lang="en-US" sz="2000" dirty="0" smtClean="0"/>
              <a:t>Large RF testing facility needs to be found or built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/>
              <a:t>Cost</a:t>
            </a:r>
          </a:p>
          <a:p>
            <a:pPr lvl="1"/>
            <a:r>
              <a:rPr lang="en-US" sz="2000" dirty="0" smtClean="0"/>
              <a:t>New (uncertain) alignment system to design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/>
              <a:t>Design</a:t>
            </a:r>
          </a:p>
          <a:p>
            <a:pPr lvl="1"/>
            <a:r>
              <a:rPr lang="en-US" sz="2000" dirty="0" smtClean="0"/>
              <a:t>Less </a:t>
            </a:r>
            <a:r>
              <a:rPr lang="en-US" sz="2000" dirty="0"/>
              <a:t>flexibility in </a:t>
            </a:r>
            <a:r>
              <a:rPr lang="en-US" sz="2000" dirty="0" smtClean="0"/>
              <a:t>lattice </a:t>
            </a:r>
            <a:r>
              <a:rPr lang="en-US" sz="2000" dirty="0"/>
              <a:t>design</a:t>
            </a:r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967" y="0"/>
            <a:ext cx="5824034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818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6400" cy="512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 Cavity Cryomodule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44" y="1612900"/>
            <a:ext cx="8225345" cy="48768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Advantages</a:t>
            </a:r>
          </a:p>
          <a:p>
            <a:pPr lvl="1"/>
            <a:r>
              <a:rPr lang="en-US" sz="2000" dirty="0"/>
              <a:t>Technology Demonstrator is the alpha version </a:t>
            </a:r>
            <a:r>
              <a:rPr lang="en-US" sz="2000" dirty="0">
                <a:sym typeface="Wingdings"/>
              </a:rPr>
              <a:t> Schedule</a:t>
            </a:r>
            <a:endParaRPr lang="en-US" sz="2000" dirty="0"/>
          </a:p>
          <a:p>
            <a:pPr lvl="1"/>
            <a:r>
              <a:rPr lang="en-US" sz="2000" dirty="0"/>
              <a:t>R</a:t>
            </a:r>
            <a:r>
              <a:rPr lang="en-US" sz="2000" dirty="0" smtClean="0"/>
              <a:t>e-use </a:t>
            </a:r>
            <a:r>
              <a:rPr lang="en-US" sz="2000" dirty="0"/>
              <a:t>more clean </a:t>
            </a:r>
            <a:r>
              <a:rPr lang="en-US" sz="2000" dirty="0" smtClean="0"/>
              <a:t>rooms </a:t>
            </a:r>
            <a:r>
              <a:rPr lang="en-US" sz="2000" dirty="0">
                <a:sym typeface="Wingdings"/>
              </a:rPr>
              <a:t> Schedule and cost</a:t>
            </a:r>
            <a:endParaRPr lang="en-US" sz="2000" dirty="0"/>
          </a:p>
          <a:p>
            <a:pPr lvl="1"/>
            <a:r>
              <a:rPr lang="en-US" sz="2000" dirty="0"/>
              <a:t>R</a:t>
            </a:r>
            <a:r>
              <a:rPr lang="en-US" sz="2000" dirty="0" smtClean="0"/>
              <a:t>e-use </a:t>
            </a:r>
            <a:r>
              <a:rPr lang="en-US" sz="2000" dirty="0"/>
              <a:t>the SNS design </a:t>
            </a:r>
            <a:r>
              <a:rPr lang="en-US" sz="2000" dirty="0">
                <a:sym typeface="Wingdings"/>
              </a:rPr>
              <a:t> Design  </a:t>
            </a:r>
            <a:endParaRPr lang="en-US" sz="2000" dirty="0" smtClean="0">
              <a:sym typeface="Wingdings"/>
            </a:endParaRPr>
          </a:p>
          <a:p>
            <a:pPr lvl="1"/>
            <a:r>
              <a:rPr lang="en-US" sz="2000" dirty="0" smtClean="0">
                <a:sym typeface="Wingdings"/>
              </a:rPr>
              <a:t>Similar assembly and hardware for medium beta  Design</a:t>
            </a:r>
            <a:endParaRPr lang="en-US" sz="2000" dirty="0">
              <a:sym typeface="Wingdings"/>
            </a:endParaRPr>
          </a:p>
          <a:p>
            <a:pPr lvl="1"/>
            <a:r>
              <a:rPr lang="en-US" sz="2000" dirty="0" smtClean="0">
                <a:sym typeface="Wingdings"/>
              </a:rPr>
              <a:t>More places to test </a:t>
            </a:r>
            <a:r>
              <a:rPr lang="en-US" sz="2000" dirty="0">
                <a:sym typeface="Wingdings"/>
              </a:rPr>
              <a:t>(RF + cryo)  Schedule and cost</a:t>
            </a:r>
          </a:p>
          <a:p>
            <a:pPr lvl="1"/>
            <a:r>
              <a:rPr lang="en-US" sz="2000" dirty="0" smtClean="0">
                <a:sym typeface="Wingdings"/>
              </a:rPr>
              <a:t>Isolate 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cavity </a:t>
            </a:r>
            <a:r>
              <a:rPr lang="en-US" sz="2000" dirty="0">
                <a:sym typeface="Wingdings"/>
              </a:rPr>
              <a:t>in case of failure  ESS program</a:t>
            </a:r>
          </a:p>
          <a:p>
            <a:pPr lvl="1"/>
            <a:r>
              <a:rPr lang="en-US" sz="2000" dirty="0">
                <a:sym typeface="Wingdings"/>
              </a:rPr>
              <a:t>Only one standard cryostat for all elliptical cavities  Design  </a:t>
            </a:r>
          </a:p>
          <a:p>
            <a:pPr lvl="1"/>
            <a:r>
              <a:rPr lang="en-US" sz="2000" dirty="0">
                <a:sym typeface="Wingdings"/>
              </a:rPr>
              <a:t>More flexibility for lattice design (FODO)  ESS </a:t>
            </a:r>
            <a:r>
              <a:rPr lang="en-US" sz="2000" dirty="0" smtClean="0">
                <a:sym typeface="Wingdings"/>
              </a:rPr>
              <a:t>program</a:t>
            </a:r>
          </a:p>
          <a:p>
            <a:pPr lvl="1"/>
            <a:endParaRPr lang="en-US" sz="2000" dirty="0" smtClean="0">
              <a:sym typeface="Wingdings"/>
            </a:endParaRPr>
          </a:p>
          <a:p>
            <a:r>
              <a:rPr lang="en-US" sz="2000" dirty="0" smtClean="0">
                <a:sym typeface="Wingdings"/>
              </a:rPr>
              <a:t>Disadvantages</a:t>
            </a:r>
            <a:endParaRPr lang="en-US" sz="2000" dirty="0" smtClean="0"/>
          </a:p>
          <a:p>
            <a:pPr lvl="1"/>
            <a:r>
              <a:rPr lang="en-US" sz="2000" dirty="0" smtClean="0"/>
              <a:t>Additional test to plan </a:t>
            </a:r>
            <a:r>
              <a:rPr lang="en-US" sz="2000" dirty="0" smtClean="0">
                <a:sym typeface="Wingdings"/>
              </a:rPr>
              <a:t> cost</a:t>
            </a:r>
            <a:endParaRPr lang="en-US" sz="2000" dirty="0" smtClean="0"/>
          </a:p>
          <a:p>
            <a:pPr lvl="1"/>
            <a:r>
              <a:rPr lang="en-US" sz="2000" dirty="0" smtClean="0"/>
              <a:t>May </a:t>
            </a:r>
            <a:r>
              <a:rPr lang="en-US" sz="2000" dirty="0"/>
              <a:t>add up to 21 meters to the cold </a:t>
            </a:r>
            <a:r>
              <a:rPr lang="en-US" sz="2000" dirty="0" err="1"/>
              <a:t>linac</a:t>
            </a:r>
            <a:r>
              <a:rPr lang="en-US" sz="2000" dirty="0"/>
              <a:t> </a:t>
            </a:r>
            <a:r>
              <a:rPr lang="en-US" sz="2000" dirty="0">
                <a:sym typeface="Wingdings"/>
              </a:rPr>
              <a:t> cost</a:t>
            </a:r>
          </a:p>
          <a:p>
            <a:pPr lvl="1"/>
            <a:r>
              <a:rPr lang="en-US" sz="2000" dirty="0"/>
              <a:t>Additional segmentation and components (valve boxes, connecting pipe) </a:t>
            </a:r>
            <a:r>
              <a:rPr lang="en-US" sz="2000" dirty="0">
                <a:sym typeface="Wingdings"/>
              </a:rPr>
              <a:t> cost</a:t>
            </a:r>
          </a:p>
          <a:p>
            <a:pPr lvl="1"/>
            <a:r>
              <a:rPr lang="en-US" sz="2000" dirty="0">
                <a:sym typeface="Wingdings"/>
              </a:rPr>
              <a:t>Higher high load  cost (negligible)</a:t>
            </a:r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88640"/>
            <a:ext cx="4185001" cy="183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340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500" y="134938"/>
            <a:ext cx="411480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4+4 Cavity cryomodule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055" y="1778000"/>
            <a:ext cx="8593889" cy="487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Advantages</a:t>
            </a:r>
          </a:p>
          <a:p>
            <a:pPr lvl="1"/>
            <a:r>
              <a:rPr lang="en-US" sz="2000" dirty="0"/>
              <a:t>Possibility to re-use more clean room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 smtClean="0"/>
              <a:t>Schedule </a:t>
            </a:r>
            <a:r>
              <a:rPr lang="en-US" sz="2000" dirty="0"/>
              <a:t>and </a:t>
            </a:r>
            <a:r>
              <a:rPr lang="en-US" sz="2000" dirty="0" smtClean="0"/>
              <a:t>cost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Disadvantages</a:t>
            </a:r>
          </a:p>
          <a:p>
            <a:pPr lvl="1"/>
            <a:r>
              <a:rPr lang="en-US" sz="2000" dirty="0"/>
              <a:t>Need a production alpha version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 smtClean="0"/>
              <a:t>Schedule</a:t>
            </a:r>
            <a:endParaRPr lang="en-US" sz="2000" dirty="0"/>
          </a:p>
          <a:p>
            <a:pPr lvl="1"/>
            <a:r>
              <a:rPr lang="en-US" sz="2000" dirty="0"/>
              <a:t>Add extra 12 meters to the cold </a:t>
            </a:r>
            <a:r>
              <a:rPr lang="en-US" sz="2000" dirty="0" err="1"/>
              <a:t>linac</a:t>
            </a:r>
            <a:r>
              <a:rPr lang="en-US" sz="2000" dirty="0"/>
              <a:t>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 smtClean="0"/>
              <a:t>Cost</a:t>
            </a:r>
            <a:endParaRPr lang="en-US" sz="2000" dirty="0"/>
          </a:p>
          <a:p>
            <a:pPr lvl="1"/>
            <a:r>
              <a:rPr lang="en-US" sz="2000" dirty="0"/>
              <a:t>Add additional segmentation and components (valve boxes, connecting pipe)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 smtClean="0"/>
              <a:t>Cost</a:t>
            </a:r>
            <a:endParaRPr lang="en-US" sz="2000" dirty="0"/>
          </a:p>
          <a:p>
            <a:pPr lvl="1"/>
            <a:r>
              <a:rPr lang="en-US" sz="2000" dirty="0"/>
              <a:t>Less flexibility in Lattice </a:t>
            </a:r>
            <a:r>
              <a:rPr lang="en-US" sz="2000" dirty="0" smtClean="0"/>
              <a:t>design</a:t>
            </a:r>
            <a:r>
              <a:rPr lang="en-US" sz="2000" dirty="0">
                <a:sym typeface="Wingdings"/>
              </a:rPr>
              <a:t>  </a:t>
            </a:r>
            <a:r>
              <a:rPr lang="en-US" sz="2000" dirty="0" smtClean="0"/>
              <a:t>Design</a:t>
            </a:r>
            <a:endParaRPr lang="en-US" sz="2000" dirty="0"/>
          </a:p>
          <a:p>
            <a:pPr lvl="1"/>
            <a:r>
              <a:rPr lang="en-US" sz="2000" dirty="0" smtClean="0"/>
              <a:t>Large testing </a:t>
            </a:r>
            <a:r>
              <a:rPr lang="en-US" sz="2000" dirty="0"/>
              <a:t>facility </a:t>
            </a:r>
            <a:r>
              <a:rPr lang="en-US" sz="2000" dirty="0" smtClean="0"/>
              <a:t>required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/>
              <a:t>Cost</a:t>
            </a:r>
            <a:endParaRPr lang="en-US" sz="2000" dirty="0"/>
          </a:p>
          <a:p>
            <a:pPr lvl="1"/>
            <a:r>
              <a:rPr lang="en-US" sz="2000" dirty="0"/>
              <a:t>Weakness of the mechanical design (e.g. capture end force)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 smtClean="0"/>
              <a:t>Design</a:t>
            </a:r>
            <a:endParaRPr lang="en-US" sz="2000" dirty="0"/>
          </a:p>
          <a:p>
            <a:pPr lvl="1"/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044" y="0"/>
            <a:ext cx="5684956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968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671888"/>
              </p:ext>
            </p:extLst>
          </p:nvPr>
        </p:nvGraphicFramePr>
        <p:xfrm>
          <a:off x="323850" y="647700"/>
          <a:ext cx="84963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Document" r:id="rId3" imgW="8496300" imgH="5562600" progId="Word.Document.12">
                  <p:link updateAutomatic="1"/>
                </p:oleObj>
              </mc:Choice>
              <mc:Fallback>
                <p:oleObj name="Document" r:id="rId3" imgW="8496300" imgH="55626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50" y="647700"/>
                        <a:ext cx="8496300" cy="556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74904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822662"/>
              </p:ext>
            </p:extLst>
          </p:nvPr>
        </p:nvGraphicFramePr>
        <p:xfrm>
          <a:off x="323850" y="546100"/>
          <a:ext cx="8496300" cy="576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Document" r:id="rId3" imgW="8496300" imgH="5765800" progId="Word.Document.12">
                  <p:link updateAutomatic="1"/>
                </p:oleObj>
              </mc:Choice>
              <mc:Fallback>
                <p:oleObj name="Document" r:id="rId3" imgW="8496300" imgH="57658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50" y="546100"/>
                        <a:ext cx="8496300" cy="576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20204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314553"/>
              </p:ext>
            </p:extLst>
          </p:nvPr>
        </p:nvGraphicFramePr>
        <p:xfrm>
          <a:off x="323850" y="1428750"/>
          <a:ext cx="8496300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Document" r:id="rId3" imgW="8496300" imgH="4000500" progId="Word.Document.12">
                  <p:link updateAutomatic="1"/>
                </p:oleObj>
              </mc:Choice>
              <mc:Fallback>
                <p:oleObj name="Document" r:id="rId3" imgW="8496300" imgH="40005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50" y="1428750"/>
                        <a:ext cx="8496300" cy="400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72914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</a:t>
            </a:r>
            <a:r>
              <a:rPr lang="en-US" dirty="0"/>
              <a:t>cavity packages per cryomodule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44000" cy="302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184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97680" y="130820"/>
            <a:ext cx="4839080" cy="6096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  <a:latin typeface="Papyrus" pitchFamily="66" charset="0"/>
              </a:rPr>
              <a:t>Conclusions</a:t>
            </a:r>
            <a:endParaRPr lang="en-US" dirty="0">
              <a:solidFill>
                <a:srgbClr val="000090"/>
              </a:solidFill>
              <a:latin typeface="Papyru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849" y="1041023"/>
            <a:ext cx="869750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Papyrus"/>
                <a:cs typeface="Papyrus"/>
                <a:sym typeface="Wingdings" pitchFamily="2" charset="2"/>
              </a:rPr>
              <a:t>Key Collaborations: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Papyrus"/>
                <a:cs typeface="Papyrus"/>
                <a:sym typeface="Wingdings" pitchFamily="2" charset="2"/>
              </a:rPr>
              <a:t>New support : CEA future cleanroom and IPNO engineering expertise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Papyrus"/>
                <a:cs typeface="Papyrus"/>
                <a:sym typeface="Wingdings"/>
              </a:rPr>
              <a:t>Keep supporting  ESS-CERN joint collaboration </a:t>
            </a:r>
          </a:p>
          <a:p>
            <a:endParaRPr lang="en-US" sz="2000" dirty="0">
              <a:solidFill>
                <a:srgbClr val="000090"/>
              </a:solidFill>
              <a:latin typeface="Papyrus"/>
              <a:cs typeface="Papyrus"/>
              <a:sym typeface="Wingdings"/>
            </a:endParaRPr>
          </a:p>
          <a:p>
            <a:r>
              <a:rPr lang="en-US" sz="2000" dirty="0">
                <a:solidFill>
                  <a:srgbClr val="000090"/>
                </a:solidFill>
                <a:latin typeface="Papyrus" pitchFamily="66" charset="0"/>
              </a:rPr>
              <a:t>Cryomodule Requirements and </a:t>
            </a:r>
            <a:r>
              <a:rPr lang="en-US" sz="2000" dirty="0" smtClean="0">
                <a:solidFill>
                  <a:srgbClr val="000090"/>
                </a:solidFill>
                <a:latin typeface="Papyrus" pitchFamily="66" charset="0"/>
              </a:rPr>
              <a:t>Functions</a:t>
            </a:r>
            <a:r>
              <a:rPr lang="en-US" sz="2000" dirty="0" smtClean="0">
                <a:solidFill>
                  <a:srgbClr val="000090"/>
                </a:solidFill>
                <a:latin typeface="Papyrus"/>
                <a:cs typeface="Papyrus"/>
                <a:sym typeface="Wingdings" pitchFamily="2" charset="2"/>
              </a:rPr>
              <a:t>: </a:t>
            </a:r>
            <a:endParaRPr lang="en-US" sz="2000" dirty="0">
              <a:solidFill>
                <a:srgbClr val="000090"/>
              </a:solidFill>
              <a:latin typeface="Papyrus"/>
              <a:cs typeface="Papyrus"/>
              <a:sym typeface="Wingdings" pitchFamily="2" charset="2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Papyrus"/>
                <a:cs typeface="Papyrus"/>
                <a:sym typeface="Wingdings" pitchFamily="2" charset="2"/>
              </a:rPr>
              <a:t>Document to be completed </a:t>
            </a:r>
            <a:r>
              <a:rPr lang="en-US" sz="2000" dirty="0" err="1" smtClean="0">
                <a:solidFill>
                  <a:srgbClr val="000090"/>
                </a:solidFill>
                <a:latin typeface="Papyrus"/>
                <a:cs typeface="Papyrus"/>
                <a:sym typeface="Wingdings" pitchFamily="2" charset="2"/>
              </a:rPr>
              <a:t>asap</a:t>
            </a:r>
            <a:endParaRPr lang="en-US" sz="2000" dirty="0" smtClean="0">
              <a:solidFill>
                <a:srgbClr val="000090"/>
              </a:solidFill>
              <a:latin typeface="Papyrus"/>
              <a:cs typeface="Papyrus"/>
              <a:sym typeface="Wingdings" pitchFamily="2" charset="2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Papyrus"/>
              <a:cs typeface="Papyrus"/>
              <a:sym typeface="Wingdings" pitchFamily="2" charset="2"/>
            </a:endParaRPr>
          </a:p>
          <a:p>
            <a:r>
              <a:rPr lang="en-US" sz="2000" dirty="0">
                <a:solidFill>
                  <a:srgbClr val="000090"/>
                </a:solidFill>
                <a:latin typeface="Papyrus" pitchFamily="66" charset="0"/>
              </a:rPr>
              <a:t>Cryomodule Status (Spoke, Elliptical)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Papyrus" pitchFamily="66" charset="0"/>
              </a:rPr>
              <a:t>Fast Progress by IPNO </a:t>
            </a:r>
            <a:r>
              <a:rPr lang="en-US" sz="2000" dirty="0">
                <a:solidFill>
                  <a:srgbClr val="000090"/>
                </a:solidFill>
                <a:latin typeface="Papyrus" pitchFamily="66" charset="0"/>
              </a:rPr>
              <a:t>(Spoke, Elliptical</a:t>
            </a:r>
            <a:r>
              <a:rPr lang="en-US" sz="2000" dirty="0" smtClean="0">
                <a:solidFill>
                  <a:srgbClr val="000090"/>
                </a:solidFill>
                <a:latin typeface="Papyrus" pitchFamily="66" charset="0"/>
              </a:rPr>
              <a:t>)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Papyrus" pitchFamily="66" charset="0"/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Elliptical Cavity Cryomodule Technology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Demonstrator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Papyrus" pitchFamily="66" charset="0"/>
              </a:rPr>
              <a:t>The next milestone..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Papyrus" pitchFamily="66" charset="0"/>
            </a:endParaRP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  <a:latin typeface="Papyrus"/>
              <a:cs typeface="Papyrus"/>
              <a:sym typeface="Wingdings" pitchFamily="2" charset="2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Papyrus"/>
              <a:cs typeface="Papyrus"/>
              <a:sym typeface="Wingdings" pitchFamily="2" charset="2"/>
            </a:endParaRP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rgbClr val="000090"/>
              </a:solidFill>
              <a:latin typeface="Papyrus"/>
              <a:cs typeface="Papyrus"/>
              <a:sym typeface="Wingdings"/>
            </a:endParaRPr>
          </a:p>
          <a:p>
            <a:pPr marL="342900" indent="-342900">
              <a:buFont typeface="Wingdings" pitchFamily="2" charset="2"/>
              <a:buChar char="à"/>
            </a:pPr>
            <a:endParaRPr lang="en-US" sz="2000" dirty="0">
              <a:solidFill>
                <a:srgbClr val="000090"/>
              </a:solidFill>
              <a:latin typeface="Papyrus"/>
              <a:cs typeface="Papyrus"/>
              <a:sym typeface="Wingding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BC3F5-DB66-AC41-A0F4-BDE096D39CA9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0226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lvl="1" algn="ctr"/>
            <a:r>
              <a:rPr lang="en-GB" sz="1000" smtClean="0"/>
              <a:t>SLHIPP 2 – Catania – May 3 and 4, 2012 			ESS/AD/CV/Christine Darve </a:t>
            </a:r>
            <a:endParaRPr lang="en-GB" sz="1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BC3F5-DB66-AC41-A0F4-BDE096D39CA9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572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92" y="861856"/>
            <a:ext cx="7744980" cy="55815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97679" y="130820"/>
            <a:ext cx="7462099" cy="609600"/>
          </a:xfrm>
        </p:spPr>
        <p:txBody>
          <a:bodyPr/>
          <a:lstStyle/>
          <a:p>
            <a:r>
              <a:rPr lang="en-US" dirty="0" smtClean="0"/>
              <a:t>TAC 4 - Recommendations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411119" y="3322685"/>
            <a:ext cx="242668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2839894" y="4273876"/>
            <a:ext cx="294332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248882" y="5503597"/>
            <a:ext cx="294332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824892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704" y="373665"/>
            <a:ext cx="7584346" cy="609600"/>
          </a:xfrm>
        </p:spPr>
        <p:txBody>
          <a:bodyPr/>
          <a:lstStyle/>
          <a:p>
            <a:pPr algn="l"/>
            <a:r>
              <a:rPr lang="en-US" dirty="0" smtClean="0"/>
              <a:t>Spoke resonators – Summary</a:t>
            </a:r>
            <a:br>
              <a:rPr lang="en-US" dirty="0" smtClean="0"/>
            </a:br>
            <a:r>
              <a:rPr lang="en-US" dirty="0" smtClean="0"/>
              <a:t>     </a:t>
            </a:r>
            <a:r>
              <a:rPr lang="en-US" sz="2000" dirty="0" err="1" smtClean="0">
                <a:solidFill>
                  <a:srgbClr val="FF0000"/>
                </a:solidFill>
              </a:rPr>
              <a:t>Sebastien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Bousson</a:t>
            </a:r>
            <a:r>
              <a:rPr lang="en-US" sz="2000" dirty="0" smtClean="0">
                <a:solidFill>
                  <a:srgbClr val="FF0000"/>
                </a:solidFill>
              </a:rPr>
              <a:t> - IPNO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BC3F5-DB66-AC41-A0F4-BDE096D39CA9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  <p:graphicFrame>
        <p:nvGraphicFramePr>
          <p:cNvPr id="4" name="Tableau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5745864"/>
              </p:ext>
            </p:extLst>
          </p:nvPr>
        </p:nvGraphicFramePr>
        <p:xfrm>
          <a:off x="381000" y="1277470"/>
          <a:ext cx="4402015" cy="2379847"/>
        </p:xfrm>
        <a:graphic>
          <a:graphicData uri="http://schemas.openxmlformats.org/drawingml/2006/table">
            <a:tbl>
              <a:tblPr/>
              <a:tblGrid>
                <a:gridCol w="2671308"/>
                <a:gridCol w="1730707"/>
              </a:tblGrid>
              <a:tr h="30525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80008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Cavity RF parameters</a:t>
                      </a:r>
                      <a:endParaRPr lang="fr-FR" sz="1600" dirty="0">
                        <a:solidFill>
                          <a:srgbClr val="80008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50000"/>
                            <a:satMod val="300000"/>
                          </a:schemeClr>
                        </a:gs>
                        <a:gs pos="35000">
                          <a:schemeClr val="accent1">
                            <a:tint val="37000"/>
                            <a:satMod val="300000"/>
                          </a:schemeClr>
                        </a:gs>
                        <a:gs pos="100000">
                          <a:schemeClr val="accent1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5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R/Q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50000"/>
                            <a:satMod val="300000"/>
                          </a:schemeClr>
                        </a:gs>
                        <a:gs pos="35000">
                          <a:schemeClr val="accent1">
                            <a:tint val="37000"/>
                            <a:satMod val="300000"/>
                          </a:schemeClr>
                        </a:gs>
                        <a:gs pos="100000">
                          <a:schemeClr val="accent1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365F91"/>
                          </a:solidFill>
                          <a:latin typeface="Calibri"/>
                          <a:ea typeface="Calibri"/>
                          <a:cs typeface="Times New Roman"/>
                        </a:rPr>
                        <a:t>426  </a:t>
                      </a:r>
                      <a:r>
                        <a:rPr lang="en-US" sz="1600" dirty="0">
                          <a:solidFill>
                            <a:srgbClr val="365F91"/>
                          </a:solidFill>
                          <a:latin typeface="Symbol"/>
                          <a:ea typeface="Calibri"/>
                          <a:cs typeface="Times New Roman"/>
                        </a:rPr>
                        <a:t>W</a:t>
                      </a:r>
                      <a:endParaRPr lang="fr-FR" sz="1600" dirty="0">
                        <a:solidFill>
                          <a:srgbClr val="365F9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50000"/>
                            <a:satMod val="300000"/>
                          </a:schemeClr>
                        </a:gs>
                        <a:gs pos="35000">
                          <a:schemeClr val="accent1">
                            <a:tint val="37000"/>
                            <a:satMod val="300000"/>
                          </a:schemeClr>
                        </a:gs>
                        <a:gs pos="100000">
                          <a:schemeClr val="accent1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05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G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50000"/>
                            <a:satMod val="300000"/>
                          </a:schemeClr>
                        </a:gs>
                        <a:gs pos="35000">
                          <a:schemeClr val="accent1">
                            <a:tint val="37000"/>
                            <a:satMod val="300000"/>
                          </a:schemeClr>
                        </a:gs>
                        <a:gs pos="100000">
                          <a:schemeClr val="accent1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365F91"/>
                          </a:solidFill>
                          <a:latin typeface="Calibri"/>
                          <a:ea typeface="Calibri"/>
                          <a:cs typeface="Times New Roman"/>
                        </a:rPr>
                        <a:t>130  </a:t>
                      </a:r>
                      <a:r>
                        <a:rPr lang="en-US" sz="1600" dirty="0">
                          <a:solidFill>
                            <a:srgbClr val="365F91"/>
                          </a:solidFill>
                          <a:latin typeface="Symbol"/>
                          <a:ea typeface="Calibri"/>
                          <a:cs typeface="Times New Roman"/>
                        </a:rPr>
                        <a:t>W</a:t>
                      </a:r>
                      <a:endParaRPr lang="fr-FR" sz="1600" dirty="0">
                        <a:solidFill>
                          <a:srgbClr val="365F9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50000"/>
                            <a:satMod val="300000"/>
                          </a:schemeClr>
                        </a:gs>
                        <a:gs pos="35000">
                          <a:schemeClr val="accent1">
                            <a:tint val="37000"/>
                            <a:satMod val="300000"/>
                          </a:schemeClr>
                        </a:gs>
                        <a:gs pos="100000">
                          <a:schemeClr val="accent1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4267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Q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at 4K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with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res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= 10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Symbol"/>
                          <a:ea typeface="Calibri"/>
                          <a:cs typeface="Times New Roman"/>
                        </a:rPr>
                        <a:t>W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)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50000"/>
                            <a:satMod val="300000"/>
                          </a:schemeClr>
                        </a:gs>
                        <a:gs pos="35000">
                          <a:schemeClr val="accent1">
                            <a:tint val="37000"/>
                            <a:satMod val="300000"/>
                          </a:schemeClr>
                        </a:gs>
                        <a:gs pos="100000">
                          <a:schemeClr val="accent1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365F91"/>
                          </a:solidFill>
                          <a:latin typeface="Calibri"/>
                          <a:ea typeface="Calibri"/>
                          <a:cs typeface="Times New Roman"/>
                        </a:rPr>
                        <a:t>2.6 </a:t>
                      </a:r>
                      <a:r>
                        <a:rPr lang="en-US" sz="1600" dirty="0">
                          <a:solidFill>
                            <a:srgbClr val="365F9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en-US" sz="1600" baseline="30000" dirty="0">
                          <a:solidFill>
                            <a:srgbClr val="365F91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fr-FR" sz="1600" dirty="0">
                        <a:solidFill>
                          <a:srgbClr val="365F9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50000"/>
                            <a:satMod val="300000"/>
                          </a:schemeClr>
                        </a:gs>
                        <a:gs pos="35000">
                          <a:schemeClr val="accent1">
                            <a:tint val="37000"/>
                            <a:satMod val="300000"/>
                          </a:schemeClr>
                        </a:gs>
                        <a:gs pos="100000">
                          <a:schemeClr val="accent1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4267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Q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at 2K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with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res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= 10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Symbol"/>
                          <a:ea typeface="Calibri"/>
                          <a:cs typeface="Times New Roman"/>
                        </a:rPr>
                        <a:t>W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)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50000"/>
                            <a:satMod val="300000"/>
                          </a:schemeClr>
                        </a:gs>
                        <a:gs pos="35000">
                          <a:schemeClr val="accent1">
                            <a:tint val="37000"/>
                            <a:satMod val="300000"/>
                          </a:schemeClr>
                        </a:gs>
                        <a:gs pos="100000">
                          <a:schemeClr val="accent1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365F9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1.2 10</a:t>
                      </a:r>
                      <a:r>
                        <a:rPr lang="en-US" sz="1600" baseline="30000" dirty="0" smtClean="0">
                          <a:solidFill>
                            <a:srgbClr val="365F9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fr-FR" sz="1600" dirty="0">
                        <a:solidFill>
                          <a:srgbClr val="365F9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50000"/>
                            <a:satMod val="300000"/>
                          </a:schemeClr>
                        </a:gs>
                        <a:gs pos="35000">
                          <a:schemeClr val="accent1">
                            <a:tint val="37000"/>
                            <a:satMod val="300000"/>
                          </a:schemeClr>
                        </a:gs>
                        <a:gs pos="100000">
                          <a:schemeClr val="accent1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05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pk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/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50000"/>
                            <a:satMod val="300000"/>
                          </a:schemeClr>
                        </a:gs>
                        <a:gs pos="35000">
                          <a:schemeClr val="accent1">
                            <a:tint val="37000"/>
                            <a:satMod val="300000"/>
                          </a:schemeClr>
                        </a:gs>
                        <a:gs pos="100000">
                          <a:schemeClr val="accent1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solidFill>
                            <a:srgbClr val="365F91"/>
                          </a:solidFill>
                          <a:latin typeface="Calibri"/>
                          <a:ea typeface="Calibri"/>
                          <a:cs typeface="Times New Roman"/>
                        </a:rPr>
                        <a:t>4.43</a:t>
                      </a:r>
                      <a:endParaRPr lang="fr-FR" sz="1600" dirty="0">
                        <a:solidFill>
                          <a:srgbClr val="365F9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50000"/>
                            <a:satMod val="300000"/>
                          </a:schemeClr>
                        </a:gs>
                        <a:gs pos="35000">
                          <a:schemeClr val="accent1">
                            <a:tint val="37000"/>
                            <a:satMod val="300000"/>
                          </a:schemeClr>
                        </a:gs>
                        <a:gs pos="100000">
                          <a:schemeClr val="accent1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05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pk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/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50000"/>
                            <a:satMod val="300000"/>
                          </a:schemeClr>
                        </a:gs>
                        <a:gs pos="35000">
                          <a:schemeClr val="accent1">
                            <a:tint val="37000"/>
                            <a:satMod val="300000"/>
                          </a:schemeClr>
                        </a:gs>
                        <a:gs pos="100000">
                          <a:schemeClr val="accent1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365F91"/>
                          </a:solidFill>
                          <a:latin typeface="Calibri"/>
                          <a:ea typeface="Calibri"/>
                          <a:cs typeface="Times New Roman"/>
                        </a:rPr>
                        <a:t>7.08 </a:t>
                      </a:r>
                      <a:r>
                        <a:rPr lang="en-US" sz="1600" dirty="0" err="1">
                          <a:solidFill>
                            <a:srgbClr val="365F91"/>
                          </a:solidFill>
                          <a:latin typeface="Calibri"/>
                          <a:ea typeface="Calibri"/>
                          <a:cs typeface="Times New Roman"/>
                        </a:rPr>
                        <a:t>mT</a:t>
                      </a:r>
                      <a:r>
                        <a:rPr lang="en-US" sz="1600" dirty="0">
                          <a:solidFill>
                            <a:srgbClr val="365F91"/>
                          </a:solidFill>
                          <a:latin typeface="Calibri"/>
                          <a:ea typeface="Calibri"/>
                          <a:cs typeface="Times New Roman"/>
                        </a:rPr>
                        <a:t>/(MV/m)</a:t>
                      </a:r>
                      <a:endParaRPr lang="fr-FR" sz="1600" dirty="0">
                        <a:solidFill>
                          <a:srgbClr val="365F9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50000"/>
                            <a:satMod val="300000"/>
                          </a:schemeClr>
                        </a:gs>
                        <a:gs pos="35000">
                          <a:schemeClr val="accent1">
                            <a:tint val="37000"/>
                            <a:satMod val="300000"/>
                          </a:schemeClr>
                        </a:gs>
                        <a:gs pos="100000">
                          <a:schemeClr val="accent1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</a:tbl>
          </a:graphicData>
        </a:graphic>
      </p:graphicFrame>
      <p:grpSp>
        <p:nvGrpSpPr>
          <p:cNvPr id="5" name="Groupe 15"/>
          <p:cNvGrpSpPr/>
          <p:nvPr/>
        </p:nvGrpSpPr>
        <p:grpSpPr>
          <a:xfrm>
            <a:off x="5002658" y="2788211"/>
            <a:ext cx="3627670" cy="1402595"/>
            <a:chOff x="9170165" y="3857929"/>
            <a:chExt cx="2864831" cy="1715576"/>
          </a:xfrm>
        </p:grpSpPr>
        <p:sp>
          <p:nvSpPr>
            <p:cNvPr id="8" name="ZoneTexte 18"/>
            <p:cNvSpPr txBox="1"/>
            <p:nvPr/>
          </p:nvSpPr>
          <p:spPr>
            <a:xfrm>
              <a:off x="9482324" y="3857929"/>
              <a:ext cx="2552672" cy="489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Peak</a:t>
              </a:r>
              <a:r>
                <a:rPr lang="fr-FR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2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fields</a:t>
              </a:r>
              <a:r>
                <a:rPr lang="fr-FR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 @ </a:t>
              </a:r>
              <a:r>
                <a:rPr lang="fr-FR" sz="2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Eacc</a:t>
              </a:r>
              <a:r>
                <a:rPr lang="fr-FR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 =8 MV/m</a:t>
              </a:r>
            </a:p>
          </p:txBody>
        </p:sp>
        <p:sp>
          <p:nvSpPr>
            <p:cNvPr id="9" name="Flèche droite 19"/>
            <p:cNvSpPr/>
            <p:nvPr/>
          </p:nvSpPr>
          <p:spPr bwMode="auto">
            <a:xfrm rot="5400000">
              <a:off x="9026149" y="4203305"/>
              <a:ext cx="576064" cy="288032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ヒラギノ角ゴ ProN W3" charset="-128"/>
                <a:cs typeface="Arial" pitchFamily="34" charset="0"/>
                <a:sym typeface="Gill Sans" charset="0"/>
              </a:endParaRPr>
            </a:p>
          </p:txBody>
        </p:sp>
        <p:sp>
          <p:nvSpPr>
            <p:cNvPr id="10" name="ZoneTexte 20"/>
            <p:cNvSpPr txBox="1"/>
            <p:nvPr/>
          </p:nvSpPr>
          <p:spPr>
            <a:xfrm>
              <a:off x="9482324" y="4508389"/>
              <a:ext cx="1533566" cy="489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E</a:t>
              </a:r>
              <a:r>
                <a:rPr lang="fr-FR" sz="2000" baseline="-25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pk</a:t>
              </a:r>
              <a:r>
                <a:rPr lang="fr-FR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 = 35 MV/m</a:t>
              </a:r>
            </a:p>
          </p:txBody>
        </p:sp>
        <p:sp>
          <p:nvSpPr>
            <p:cNvPr id="11" name="ZoneTexte 21"/>
            <p:cNvSpPr txBox="1"/>
            <p:nvPr/>
          </p:nvSpPr>
          <p:spPr>
            <a:xfrm>
              <a:off x="9487019" y="5084113"/>
              <a:ext cx="1091475" cy="489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B</a:t>
              </a:r>
              <a:r>
                <a:rPr lang="fr-FR" sz="2000" baseline="-25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pk</a:t>
              </a:r>
              <a:r>
                <a:rPr lang="fr-FR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 = 57 </a:t>
              </a:r>
              <a:r>
                <a:rPr lang="fr-FR" sz="2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mT</a:t>
              </a:r>
              <a:endParaRPr lang="fr-F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264103" y="4300961"/>
            <a:ext cx="2133902" cy="2181842"/>
            <a:chOff x="295" y="1933"/>
            <a:chExt cx="2313" cy="2223"/>
          </a:xfrm>
        </p:grpSpPr>
        <p:pic>
          <p:nvPicPr>
            <p:cNvPr id="13" name="Picture 6" descr="Tournage 1_0040"/>
            <p:cNvPicPr>
              <a:picLocks noChangeAspect="1" noChangeArrowheads="1"/>
            </p:cNvPicPr>
            <p:nvPr/>
          </p:nvPicPr>
          <p:blipFill>
            <a:blip r:embed="rId2"/>
            <a:srcRect r="43996" b="1898"/>
            <a:stretch>
              <a:fillRect/>
            </a:stretch>
          </p:blipFill>
          <p:spPr bwMode="auto">
            <a:xfrm>
              <a:off x="295" y="1933"/>
              <a:ext cx="2313" cy="2223"/>
            </a:xfrm>
            <a:prstGeom prst="rect">
              <a:avLst/>
            </a:prstGeom>
            <a:noFill/>
          </p:spPr>
        </p:pic>
        <p:sp>
          <p:nvSpPr>
            <p:cNvPr id="14" name="Line 7"/>
            <p:cNvSpPr>
              <a:spLocks noChangeShapeType="1"/>
            </p:cNvSpPr>
            <p:nvPr/>
          </p:nvSpPr>
          <p:spPr bwMode="auto">
            <a:xfrm flipH="1" flipV="1">
              <a:off x="1066" y="2886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15" name="Line 8"/>
            <p:cNvSpPr>
              <a:spLocks noChangeShapeType="1"/>
            </p:cNvSpPr>
            <p:nvPr/>
          </p:nvSpPr>
          <p:spPr bwMode="auto">
            <a:xfrm flipH="1" flipV="1">
              <a:off x="975" y="3793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 flipH="1" flipV="1">
              <a:off x="1973" y="3430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H="1" flipV="1">
              <a:off x="2109" y="2614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433917" y="4800600"/>
            <a:ext cx="656216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/>
          <a:lstStyle/>
          <a:p>
            <a:pPr>
              <a:spcAft>
                <a:spcPct val="20000"/>
              </a:spcAft>
              <a:buClr>
                <a:srgbClr val="FF9933"/>
              </a:buClr>
              <a:buFont typeface="Wingdings" pitchFamily="2" charset="2"/>
              <a:buChar char="Ø"/>
            </a:pPr>
            <a:r>
              <a:rPr lang="en-US" dirty="0" smtClean="0">
                <a:latin typeface="Tw Cen MT" pitchFamily="34" charset="0"/>
              </a:rPr>
              <a:t> Nominal power: 250 kW </a:t>
            </a:r>
          </a:p>
          <a:p>
            <a:pPr>
              <a:spcAft>
                <a:spcPct val="20000"/>
              </a:spcAft>
              <a:buClr>
                <a:srgbClr val="FF9933"/>
              </a:buClr>
              <a:buFont typeface="Wingdings" pitchFamily="2" charset="2"/>
              <a:buChar char="Ø"/>
            </a:pPr>
            <a:r>
              <a:rPr lang="en-US" dirty="0">
                <a:latin typeface="Tw Cen MT" pitchFamily="34" charset="0"/>
              </a:rPr>
              <a:t> </a:t>
            </a:r>
            <a:r>
              <a:rPr lang="en-US" dirty="0" smtClean="0">
                <a:latin typeface="Tw Cen MT" pitchFamily="34" charset="0"/>
              </a:rPr>
              <a:t>Capacitive coupling</a:t>
            </a:r>
            <a:endParaRPr lang="en-US" dirty="0">
              <a:latin typeface="Tw Cen MT" pitchFamily="34" charset="0"/>
            </a:endParaRPr>
          </a:p>
          <a:p>
            <a:pPr>
              <a:spcAft>
                <a:spcPct val="20000"/>
              </a:spcAft>
              <a:buClr>
                <a:srgbClr val="FF9933"/>
              </a:buClr>
              <a:buFont typeface="Wingdings" pitchFamily="2" charset="2"/>
              <a:buChar char="Ø"/>
            </a:pPr>
            <a:r>
              <a:rPr lang="en-US" dirty="0">
                <a:latin typeface="Tw Cen MT" pitchFamily="34" charset="0"/>
              </a:rPr>
              <a:t> Maximum reflection </a:t>
            </a:r>
            <a:r>
              <a:rPr lang="en-US" dirty="0" smtClean="0">
                <a:latin typeface="Tw Cen MT" pitchFamily="34" charset="0"/>
              </a:rPr>
              <a:t>coefficient: </a:t>
            </a:r>
            <a:r>
              <a:rPr lang="en-US" dirty="0">
                <a:latin typeface="Tw Cen MT" pitchFamily="34" charset="0"/>
              </a:rPr>
              <a:t>S</a:t>
            </a:r>
            <a:r>
              <a:rPr lang="en-US" baseline="-25000" dirty="0">
                <a:latin typeface="Tw Cen MT" pitchFamily="34" charset="0"/>
              </a:rPr>
              <a:t>11</a:t>
            </a:r>
            <a:r>
              <a:rPr lang="en-US" dirty="0">
                <a:latin typeface="Tw Cen MT" pitchFamily="34" charset="0"/>
              </a:rPr>
              <a:t> &lt; -</a:t>
            </a:r>
            <a:r>
              <a:rPr lang="en-US" dirty="0" smtClean="0">
                <a:latin typeface="Tw Cen MT" pitchFamily="34" charset="0"/>
              </a:rPr>
              <a:t>30 </a:t>
            </a:r>
            <a:r>
              <a:rPr lang="en-US" dirty="0">
                <a:latin typeface="Tw Cen MT" pitchFamily="34" charset="0"/>
              </a:rPr>
              <a:t>dB </a:t>
            </a:r>
          </a:p>
          <a:p>
            <a:pPr>
              <a:spcAft>
                <a:spcPct val="20000"/>
              </a:spcAft>
              <a:buClr>
                <a:srgbClr val="FF9933"/>
              </a:buClr>
              <a:buFont typeface="Wingdings" pitchFamily="2" charset="2"/>
              <a:buChar char="Ø"/>
            </a:pPr>
            <a:r>
              <a:rPr lang="en-US" dirty="0">
                <a:latin typeface="Tw Cen MT" pitchFamily="34" charset="0"/>
              </a:rPr>
              <a:t> Window cooling capabilities</a:t>
            </a:r>
          </a:p>
          <a:p>
            <a:pPr>
              <a:spcAft>
                <a:spcPct val="20000"/>
              </a:spcAft>
              <a:buClr>
                <a:srgbClr val="FF9933"/>
              </a:buClr>
              <a:buFont typeface="Wingdings" pitchFamily="2" charset="2"/>
              <a:buChar char="Ø"/>
            </a:pPr>
            <a:r>
              <a:rPr lang="en-US" dirty="0">
                <a:latin typeface="Tw Cen MT" pitchFamily="34" charset="0"/>
              </a:rPr>
              <a:t> Relatively simple design for reliability </a:t>
            </a:r>
            <a:r>
              <a:rPr lang="en-US" dirty="0" smtClean="0">
                <a:latin typeface="Tw Cen MT" pitchFamily="34" charset="0"/>
              </a:rPr>
              <a:t>&amp; cost</a:t>
            </a:r>
          </a:p>
          <a:p>
            <a:pPr>
              <a:spcAft>
                <a:spcPct val="20000"/>
              </a:spcAft>
              <a:buClr>
                <a:srgbClr val="FF9933"/>
              </a:buClr>
              <a:buFont typeface="Wingdings" pitchFamily="2" charset="2"/>
              <a:buChar char="Ø"/>
            </a:pPr>
            <a:r>
              <a:rPr lang="en-US" dirty="0" smtClean="0">
                <a:latin typeface="Tw Cen MT" pitchFamily="34" charset="0"/>
              </a:rPr>
              <a:t> Max outer diameter: 100 mm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1113" y="3812914"/>
            <a:ext cx="3860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The « One » </a:t>
            </a:r>
            <a:r>
              <a:rPr lang="fr-FR" sz="24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Risk</a:t>
            </a:r>
            <a:r>
              <a:rPr lang="fr-FR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of the ESS ?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21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684333"/>
              </p:ext>
            </p:extLst>
          </p:nvPr>
        </p:nvGraphicFramePr>
        <p:xfrm>
          <a:off x="6055651" y="983265"/>
          <a:ext cx="2859750" cy="1666720"/>
        </p:xfrm>
        <a:graphic>
          <a:graphicData uri="http://schemas.openxmlformats.org/drawingml/2006/table">
            <a:tbl>
              <a:tblPr/>
              <a:tblGrid>
                <a:gridCol w="1589684"/>
                <a:gridCol w="1270066"/>
              </a:tblGrid>
              <a:tr h="33334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7030A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Overall dimension of the cavity</a:t>
                      </a:r>
                      <a:endParaRPr lang="fr-FR" sz="1400" dirty="0">
                        <a:solidFill>
                          <a:srgbClr val="7030A0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33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Cavity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Symbol" pitchFamily="18" charset="2"/>
                          <a:ea typeface="Calibri"/>
                          <a:cs typeface="Calibri" pitchFamily="34" charset="0"/>
                        </a:rPr>
                        <a:t>b</a:t>
                      </a:r>
                      <a:endParaRPr lang="fr-FR" sz="1400" dirty="0">
                        <a:solidFill>
                          <a:schemeClr val="tx1"/>
                        </a:solidFill>
                        <a:latin typeface="Symbol" pitchFamily="18" charset="2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65F9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0.50</a:t>
                      </a:r>
                      <a:endParaRPr lang="fr-FR" sz="1400" dirty="0">
                        <a:solidFill>
                          <a:srgbClr val="365F9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333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Cavity length</a:t>
                      </a:r>
                      <a:endParaRPr lang="fr-FR" sz="140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365F9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780 </a:t>
                      </a:r>
                      <a:r>
                        <a:rPr lang="en-US" sz="1400" dirty="0">
                          <a:solidFill>
                            <a:srgbClr val="365F9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mm</a:t>
                      </a:r>
                      <a:endParaRPr lang="fr-FR" sz="1400" dirty="0">
                        <a:solidFill>
                          <a:srgbClr val="365F9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3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Cavity diameter</a:t>
                      </a:r>
                      <a:endParaRPr lang="fr-FR" sz="140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365F9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480 </a:t>
                      </a:r>
                      <a:r>
                        <a:rPr lang="en-US" sz="1400" dirty="0">
                          <a:solidFill>
                            <a:srgbClr val="365F9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mm</a:t>
                      </a:r>
                      <a:endParaRPr lang="fr-FR" sz="1400" dirty="0">
                        <a:solidFill>
                          <a:srgbClr val="365F9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333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frequency</a:t>
                      </a:r>
                      <a:endParaRPr lang="fr-FR" sz="140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365F9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351.8 </a:t>
                      </a:r>
                      <a:r>
                        <a:rPr lang="en-US" sz="1400" dirty="0">
                          <a:solidFill>
                            <a:srgbClr val="365F9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MHz</a:t>
                      </a:r>
                      <a:endParaRPr lang="fr-FR" sz="1400" dirty="0">
                        <a:solidFill>
                          <a:srgbClr val="365F9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3071661" y="4383182"/>
            <a:ext cx="5358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latin typeface="Comic Sans MS" pitchFamily="66" charset="0"/>
              </a:rPr>
              <a:t>Cover the energy range: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~ 50 MeV to ~ 190 MeV</a:t>
            </a:r>
            <a:endParaRPr lang="en-US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4746" y="6507016"/>
            <a:ext cx="26228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Papyrus" pitchFamily="66" charset="0"/>
                <a:ea typeface="MS PGothic" pitchFamily="34" charset="-128"/>
                <a:sym typeface="Arial Bold" charset="0"/>
              </a:rPr>
              <a:t>2011-12-09, </a:t>
            </a:r>
            <a:r>
              <a:rPr lang="en-US" sz="1000" dirty="0" smtClean="0">
                <a:solidFill>
                  <a:schemeClr val="accent6">
                    <a:lumMod val="75000"/>
                  </a:schemeClr>
                </a:solidFill>
                <a:latin typeface="Papyrus" pitchFamily="66" charset="0"/>
                <a:ea typeface="MS PGothic" pitchFamily="34" charset="-128"/>
                <a:sym typeface="Arial Bold" charset="0"/>
              </a:rPr>
              <a:t>SLHiPP-1, Christine Darve</a:t>
            </a:r>
            <a:endParaRPr lang="en-US" sz="1000" dirty="0">
              <a:solidFill>
                <a:schemeClr val="accent6">
                  <a:lumMod val="75000"/>
                </a:schemeClr>
              </a:solidFill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1402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680" y="435620"/>
            <a:ext cx="6928794" cy="609600"/>
          </a:xfrm>
        </p:spPr>
        <p:txBody>
          <a:bodyPr/>
          <a:lstStyle/>
          <a:p>
            <a:r>
              <a:rPr lang="en-US" dirty="0" smtClean="0"/>
              <a:t>Elliptical cavities – Summary</a:t>
            </a:r>
            <a:br>
              <a:rPr lang="en-US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Guillaume </a:t>
            </a:r>
            <a:r>
              <a:rPr lang="en-US" sz="2000" dirty="0" err="1" smtClean="0">
                <a:solidFill>
                  <a:srgbClr val="FF0000"/>
                </a:solidFill>
              </a:rPr>
              <a:t>Devanz</a:t>
            </a:r>
            <a:r>
              <a:rPr lang="en-US" sz="2000" dirty="0" smtClean="0">
                <a:solidFill>
                  <a:srgbClr val="FF0000"/>
                </a:solidFill>
              </a:rPr>
              <a:t> - CEA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ZoneTexte 22"/>
          <p:cNvSpPr txBox="1">
            <a:spLocks noGrp="1"/>
          </p:cNvSpPr>
          <p:nvPr>
            <p:ph idx="1"/>
          </p:nvPr>
        </p:nvSpPr>
        <p:spPr>
          <a:xfrm>
            <a:off x="338456" y="1272346"/>
            <a:ext cx="3403447" cy="3360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800" dirty="0" smtClean="0"/>
              <a:t> 5-cell </a:t>
            </a:r>
            <a:r>
              <a:rPr lang="fr-FR" sz="1800" dirty="0" err="1" smtClean="0"/>
              <a:t>cavities</a:t>
            </a:r>
            <a:r>
              <a:rPr lang="fr-FR" sz="1800" dirty="0" smtClean="0"/>
              <a:t>, </a:t>
            </a:r>
            <a:r>
              <a:rPr lang="fr-FR" sz="1800" dirty="0" err="1" smtClean="0"/>
              <a:t>bulk</a:t>
            </a:r>
            <a:r>
              <a:rPr lang="fr-FR" sz="1800" dirty="0" smtClean="0"/>
              <a:t> niobium</a:t>
            </a:r>
          </a:p>
          <a:p>
            <a:pPr>
              <a:buFont typeface="Arial" pitchFamily="34" charset="0"/>
              <a:buChar char="•"/>
            </a:pPr>
            <a:r>
              <a:rPr lang="fr-FR" sz="1800" dirty="0" err="1" smtClean="0"/>
              <a:t>frequence</a:t>
            </a:r>
            <a:r>
              <a:rPr lang="fr-FR" sz="1800" dirty="0" smtClean="0"/>
              <a:t> = 704.42 MHz</a:t>
            </a:r>
          </a:p>
          <a:p>
            <a:pPr>
              <a:buFont typeface="Arial" pitchFamily="34" charset="0"/>
              <a:buChar char="•"/>
            </a:pPr>
            <a:r>
              <a:rPr lang="fr-FR" sz="1800" dirty="0" smtClean="0"/>
              <a:t> operating </a:t>
            </a:r>
            <a:r>
              <a:rPr lang="fr-FR" sz="1800" dirty="0" err="1" smtClean="0"/>
              <a:t>temperature</a:t>
            </a:r>
            <a:r>
              <a:rPr lang="fr-FR" sz="1800" dirty="0" smtClean="0"/>
              <a:t> 2K</a:t>
            </a:r>
          </a:p>
          <a:p>
            <a:pPr>
              <a:buFont typeface="Arial" pitchFamily="34" charset="0"/>
              <a:buChar char="•"/>
            </a:pPr>
            <a:endParaRPr lang="fr-FR" sz="1800" dirty="0" smtClean="0"/>
          </a:p>
          <a:p>
            <a:pPr>
              <a:buFont typeface="Arial" pitchFamily="34" charset="0"/>
              <a:buChar char="•"/>
            </a:pPr>
            <a:endParaRPr lang="fr-FR" sz="1800" dirty="0" smtClean="0"/>
          </a:p>
          <a:p>
            <a:pPr>
              <a:buFont typeface="Arial" pitchFamily="34" charset="0"/>
              <a:buChar char="•"/>
            </a:pPr>
            <a:endParaRPr lang="fr-FR" sz="1800" dirty="0" smtClean="0"/>
          </a:p>
          <a:p>
            <a:pPr>
              <a:buFont typeface="Arial" pitchFamily="34" charset="0"/>
              <a:buChar char="•"/>
            </a:pPr>
            <a:endParaRPr lang="fr-FR" sz="1800" dirty="0" smtClean="0"/>
          </a:p>
          <a:p>
            <a:pPr>
              <a:buFont typeface="Arial" pitchFamily="34" charset="0"/>
              <a:buChar char="•"/>
            </a:pPr>
            <a:endParaRPr lang="fr-FR" sz="1800" dirty="0" smtClean="0"/>
          </a:p>
          <a:p>
            <a:pPr>
              <a:buFont typeface="Arial" pitchFamily="34" charset="0"/>
              <a:buChar char="•"/>
            </a:pPr>
            <a:endParaRPr lang="fr-FR" sz="1800" dirty="0" smtClean="0"/>
          </a:p>
          <a:p>
            <a:pPr>
              <a:buFont typeface="Arial" pitchFamily="34" charset="0"/>
              <a:buChar char="•"/>
            </a:pPr>
            <a:endParaRPr lang="fr-FR" sz="1800" dirty="0"/>
          </a:p>
        </p:txBody>
      </p:sp>
      <p:graphicFrame>
        <p:nvGraphicFramePr>
          <p:cNvPr id="7" name="Tableau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90089"/>
              </p:ext>
            </p:extLst>
          </p:nvPr>
        </p:nvGraphicFramePr>
        <p:xfrm>
          <a:off x="5031070" y="1777258"/>
          <a:ext cx="2868858" cy="11277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94758"/>
                <a:gridCol w="919581"/>
                <a:gridCol w="1354519"/>
              </a:tblGrid>
              <a:tr h="322787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beta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Eacc VT (MV/m)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Eacc Linac (MV/m)</a:t>
                      </a:r>
                      <a:endParaRPr lang="fr-FR" sz="1400" dirty="0"/>
                    </a:p>
                  </a:txBody>
                  <a:tcPr/>
                </a:tc>
              </a:tr>
              <a:tr h="184450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0.65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17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15</a:t>
                      </a:r>
                      <a:endParaRPr lang="fr-FR" sz="1400" dirty="0"/>
                    </a:p>
                  </a:txBody>
                  <a:tcPr/>
                </a:tc>
              </a:tr>
              <a:tr h="184450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0.86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20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18</a:t>
                      </a:r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7" t="13241" r="12315" b="5103"/>
          <a:stretch/>
        </p:blipFill>
        <p:spPr bwMode="auto">
          <a:xfrm>
            <a:off x="5381249" y="3052689"/>
            <a:ext cx="3518817" cy="358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99789" y="4966093"/>
            <a:ext cx="20002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Cavity string building block : fully dressed cavity</a:t>
            </a:r>
          </a:p>
        </p:txBody>
      </p:sp>
      <p:graphicFrame>
        <p:nvGraphicFramePr>
          <p:cNvPr id="11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929049"/>
              </p:ext>
            </p:extLst>
          </p:nvPr>
        </p:nvGraphicFramePr>
        <p:xfrm>
          <a:off x="380999" y="2447818"/>
          <a:ext cx="4285129" cy="38381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8107"/>
                <a:gridCol w="1223682"/>
                <a:gridCol w="1183340"/>
              </a:tblGrid>
              <a:tr h="271023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Symbol" pitchFamily="18" charset="2"/>
                        </a:rPr>
                        <a:t>b</a:t>
                      </a:r>
                      <a:r>
                        <a:rPr lang="fr-FR" sz="1400" dirty="0" smtClean="0"/>
                        <a:t>  g=0.86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smtClean="0"/>
                        <a:t>unit</a:t>
                      </a:r>
                      <a:endParaRPr lang="fr-FR" sz="1400" dirty="0"/>
                    </a:p>
                  </a:txBody>
                  <a:tcPr/>
                </a:tc>
              </a:tr>
              <a:tr h="271023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Frequency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704.42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MHz</a:t>
                      </a:r>
                      <a:endParaRPr lang="fr-FR" sz="1400" dirty="0"/>
                    </a:p>
                  </a:txBody>
                  <a:tcPr/>
                </a:tc>
              </a:tr>
              <a:tr h="271023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Nr of </a:t>
                      </a:r>
                      <a:r>
                        <a:rPr lang="fr-FR" sz="1400" dirty="0" err="1" smtClean="0"/>
                        <a:t>cells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5 (</a:t>
                      </a:r>
                      <a:r>
                        <a:rPr lang="fr-FR" sz="1400" dirty="0" err="1" smtClean="0"/>
                        <a:t>sym</a:t>
                      </a:r>
                      <a:r>
                        <a:rPr lang="fr-FR" sz="1400" dirty="0" smtClean="0"/>
                        <a:t>.)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</a:tr>
              <a:tr h="334138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Cell</a:t>
                      </a:r>
                      <a:r>
                        <a:rPr lang="fr-FR" sz="1400" dirty="0" smtClean="0"/>
                        <a:t> to </a:t>
                      </a:r>
                      <a:r>
                        <a:rPr lang="fr-FR" sz="1400" dirty="0" err="1" smtClean="0"/>
                        <a:t>cell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coupling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1.8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%</a:t>
                      </a:r>
                      <a:endParaRPr lang="fr-FR" sz="1400" dirty="0"/>
                    </a:p>
                  </a:txBody>
                  <a:tcPr/>
                </a:tc>
              </a:tr>
              <a:tr h="467793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Symbol" pitchFamily="18" charset="2"/>
                        </a:rPr>
                        <a:t>p</a:t>
                      </a:r>
                      <a:r>
                        <a:rPr lang="fr-FR" sz="1400" dirty="0" smtClean="0"/>
                        <a:t> and 4</a:t>
                      </a:r>
                      <a:r>
                        <a:rPr lang="fr-FR" sz="1400" dirty="0" smtClean="0">
                          <a:latin typeface="Symbol" pitchFamily="18" charset="2"/>
                        </a:rPr>
                        <a:t>p</a:t>
                      </a:r>
                      <a:r>
                        <a:rPr lang="fr-FR" sz="1400" dirty="0" smtClean="0"/>
                        <a:t>/5 mode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separation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1.2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>
                          <a:latin typeface="+mn-lt"/>
                        </a:rPr>
                        <a:t>MHz</a:t>
                      </a:r>
                    </a:p>
                  </a:txBody>
                  <a:tcPr/>
                </a:tc>
              </a:tr>
              <a:tr h="271023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Epk/Eacc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2.2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</a:tr>
              <a:tr h="271023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Bpk/Eacc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4.3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mT/(MV/m)</a:t>
                      </a:r>
                      <a:endParaRPr lang="fr-FR" sz="1400" dirty="0"/>
                    </a:p>
                  </a:txBody>
                  <a:tcPr/>
                </a:tc>
              </a:tr>
              <a:tr h="334138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Max. r/Q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477 @ </a:t>
                      </a:r>
                      <a:r>
                        <a:rPr lang="fr-FR" sz="1400" dirty="0" smtClean="0">
                          <a:latin typeface="Symbol" pitchFamily="18" charset="2"/>
                        </a:rPr>
                        <a:t>b</a:t>
                      </a:r>
                      <a:r>
                        <a:rPr lang="fr-FR" sz="1400" dirty="0" smtClean="0"/>
                        <a:t>=0.92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Symbol" pitchFamily="18" charset="2"/>
                        </a:rPr>
                        <a:t>W</a:t>
                      </a:r>
                      <a:endParaRPr lang="fr-FR" sz="1400" dirty="0">
                        <a:latin typeface="Symbol" pitchFamily="18" charset="2"/>
                      </a:endParaRPr>
                    </a:p>
                  </a:txBody>
                  <a:tcPr/>
                </a:tc>
              </a:tr>
              <a:tr h="271023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G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241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>
                          <a:latin typeface="Symbol" pitchFamily="18" charset="2"/>
                        </a:rPr>
                        <a:t>W</a:t>
                      </a:r>
                    </a:p>
                  </a:txBody>
                  <a:tcPr/>
                </a:tc>
              </a:tr>
              <a:tr h="334138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Low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field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Qo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3e10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 smtClean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Qo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at</a:t>
                      </a:r>
                      <a:r>
                        <a:rPr lang="fr-FR" sz="1400" baseline="0" dirty="0" smtClean="0"/>
                        <a:t> nominal Eacc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6e9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5031069" y="1329727"/>
            <a:ext cx="1967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T</a:t>
            </a:r>
            <a:r>
              <a:rPr lang="fr-FR" dirty="0" err="1" smtClean="0"/>
              <a:t>wo</a:t>
            </a:r>
            <a:r>
              <a:rPr lang="fr-FR" dirty="0" smtClean="0"/>
              <a:t> </a:t>
            </a:r>
            <a:r>
              <a:rPr lang="fr-FR" dirty="0"/>
              <a:t>beta </a:t>
            </a:r>
            <a:r>
              <a:rPr lang="fr-FR" dirty="0" err="1"/>
              <a:t>families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94746" y="6507016"/>
            <a:ext cx="26228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Papyrus" pitchFamily="66" charset="0"/>
                <a:ea typeface="MS PGothic" pitchFamily="34" charset="-128"/>
                <a:sym typeface="Arial Bold" charset="0"/>
              </a:rPr>
              <a:t>2011-12-09, </a:t>
            </a:r>
            <a:r>
              <a:rPr lang="en-US" sz="1000" dirty="0" smtClean="0">
                <a:solidFill>
                  <a:schemeClr val="accent6">
                    <a:lumMod val="75000"/>
                  </a:schemeClr>
                </a:solidFill>
                <a:latin typeface="Papyrus" pitchFamily="66" charset="0"/>
                <a:ea typeface="MS PGothic" pitchFamily="34" charset="-128"/>
                <a:sym typeface="Arial Bold" charset="0"/>
              </a:rPr>
              <a:t>SLHiPP-1, Christine Darve</a:t>
            </a:r>
            <a:endParaRPr lang="en-US" sz="1000" dirty="0">
              <a:solidFill>
                <a:schemeClr val="accent6">
                  <a:lumMod val="75000"/>
                </a:schemeClr>
              </a:solidFill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453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"/>
          <p:cNvPicPr>
            <a:picLocks noChangeArrowheads="1"/>
          </p:cNvPicPr>
          <p:nvPr/>
        </p:nvPicPr>
        <p:blipFill>
          <a:blip r:embed="rId2" cstate="print"/>
          <a:srcRect l="40416" t="69618"/>
          <a:stretch>
            <a:fillRect/>
          </a:stretch>
        </p:blipFill>
        <p:spPr bwMode="auto">
          <a:xfrm>
            <a:off x="5626100" y="5518150"/>
            <a:ext cx="3535363" cy="1352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16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781629"/>
              </p:ext>
            </p:extLst>
          </p:nvPr>
        </p:nvGraphicFramePr>
        <p:xfrm>
          <a:off x="72008" y="836712"/>
          <a:ext cx="8964488" cy="561662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8964488"/>
              </a:tblGrid>
              <a:tr h="655669"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tilliumText14L Bold"/>
                          <a:ea typeface="ヒラギノ角ゴ ProN W6"/>
                          <a:cs typeface="ヒラギノ角ゴ ProN W6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tilliumText14L Bold"/>
                          <a:ea typeface="ヒラギノ角ゴ ProN W6"/>
                          <a:cs typeface="ヒラギノ角ゴ ProN W6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tilliumText14L Bold"/>
                          <a:ea typeface="ヒラギノ角ゴ ProN W6"/>
                          <a:cs typeface="ヒラギノ角ゴ ProN W6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tilliumText14L Bold"/>
                          <a:ea typeface="ヒラギノ角ゴ ProN W6"/>
                          <a:cs typeface="ヒラギノ角ゴ ProN W6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tilliumText14L Bold"/>
                          <a:ea typeface="ヒラギノ角ゴ ProN W6"/>
                          <a:cs typeface="ヒラギノ角ゴ ProN W6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tilliumText14L Bold"/>
                          <a:ea typeface="ヒラギノ角ゴ ProN W6"/>
                          <a:cs typeface="ヒラギノ角ゴ ProN W6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tilliumText14L Bold"/>
                          <a:ea typeface="ヒラギノ角ゴ ProN W6"/>
                          <a:cs typeface="ヒラギノ角ゴ ProN W6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tilliumText14L Bold"/>
                          <a:ea typeface="ヒラギノ角ゴ ProN W6"/>
                          <a:cs typeface="ヒラギノ角ゴ ProN W6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tilliumText14L Bold"/>
                          <a:ea typeface="ヒラギノ角ゴ ProN W6"/>
                          <a:cs typeface="ヒラギノ角ゴ ProN W6"/>
                        </a:defRPr>
                      </a:lvl9pPr>
                    </a:lstStyle>
                    <a:p>
                      <a:pPr algn="ctr"/>
                      <a:r>
                        <a:rPr lang="en-US" sz="2400" b="1" dirty="0" smtClean="0"/>
                        <a:t>He vessel and tuner integration</a:t>
                      </a:r>
                      <a:endParaRPr lang="en-US" sz="24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4960955"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tilliumText14L Bold"/>
                          <a:ea typeface="ヒラギノ角ゴ ProN W6"/>
                          <a:cs typeface="ヒラギノ角ゴ ProN W6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tilliumText14L Bold"/>
                          <a:ea typeface="ヒラギノ角ゴ ProN W6"/>
                          <a:cs typeface="ヒラギノ角ゴ ProN W6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tilliumText14L Bold"/>
                          <a:ea typeface="ヒラギノ角ゴ ProN W6"/>
                          <a:cs typeface="ヒラギノ角ゴ ProN W6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tilliumText14L Bold"/>
                          <a:ea typeface="ヒラギノ角ゴ ProN W6"/>
                          <a:cs typeface="ヒラギノ角ゴ ProN W6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tilliumText14L Bold"/>
                          <a:ea typeface="ヒラギノ角ゴ ProN W6"/>
                          <a:cs typeface="ヒラギノ角ゴ ProN W6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tilliumText14L Bold"/>
                          <a:ea typeface="ヒラギノ角ゴ ProN W6"/>
                          <a:cs typeface="ヒラギノ角ゴ ProN W6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tilliumText14L Bold"/>
                          <a:ea typeface="ヒラギノ角ゴ ProN W6"/>
                          <a:cs typeface="ヒラギノ角ゴ ProN W6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tilliumText14L Bold"/>
                          <a:ea typeface="ヒラギノ角ゴ ProN W6"/>
                          <a:cs typeface="ヒラギノ角ゴ ProN W6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tilliumText14L Bold"/>
                          <a:ea typeface="ヒラギノ角ゴ ProN W6"/>
                          <a:cs typeface="ヒラギノ角ゴ ProN W6"/>
                        </a:defRPr>
                      </a:lvl9pPr>
                    </a:lstStyle>
                    <a:p>
                      <a:pPr marL="185738" indent="-185738">
                        <a:buFont typeface="Arial" pitchFamily="34" charset="0"/>
                        <a:buNone/>
                      </a:pPr>
                      <a:endParaRPr lang="en-US" sz="2000" dirty="0" smtClean="0"/>
                    </a:p>
                    <a:p>
                      <a:pPr marL="185738" indent="-185738">
                        <a:buFont typeface="Arial" pitchFamily="34" charset="0"/>
                        <a:buNone/>
                      </a:pPr>
                      <a:endParaRPr lang="en-US" sz="2000" dirty="0" smtClean="0"/>
                    </a:p>
                    <a:p>
                      <a:pPr marL="185738" indent="-185738">
                        <a:buFont typeface="Arial" pitchFamily="34" charset="0"/>
                        <a:buNone/>
                      </a:pPr>
                      <a:endParaRPr lang="en-US" sz="2000" dirty="0" smtClean="0"/>
                    </a:p>
                    <a:p>
                      <a:pPr marL="185738" indent="-185738">
                        <a:buFont typeface="Arial" pitchFamily="34" charset="0"/>
                        <a:buNone/>
                      </a:pPr>
                      <a:endParaRPr lang="en-US" sz="2000" dirty="0" smtClean="0"/>
                    </a:p>
                    <a:p>
                      <a:pPr marL="185738" indent="-185738">
                        <a:buFont typeface="Arial" pitchFamily="34" charset="0"/>
                        <a:buNone/>
                      </a:pPr>
                      <a:endParaRPr lang="en-US" sz="2000" dirty="0" smtClean="0"/>
                    </a:p>
                    <a:p>
                      <a:pPr marL="185738" indent="-185738">
                        <a:buFont typeface="Arial" pitchFamily="34" charset="0"/>
                        <a:buNone/>
                      </a:pPr>
                      <a:endParaRPr lang="en-US" sz="2000" dirty="0" smtClean="0"/>
                    </a:p>
                    <a:p>
                      <a:pPr marL="185738" indent="-185738">
                        <a:buFont typeface="Arial" pitchFamily="34" charset="0"/>
                        <a:buNone/>
                      </a:pPr>
                      <a:endParaRPr lang="en-US" sz="2000" dirty="0" smtClean="0"/>
                    </a:p>
                    <a:p>
                      <a:pPr marL="185738" indent="-185738">
                        <a:buFont typeface="Arial" pitchFamily="34" charset="0"/>
                        <a:buNone/>
                      </a:pPr>
                      <a:endParaRPr 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307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624"/>
            <a:ext cx="1295698" cy="638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078" name="Rectangle 4"/>
          <p:cNvSpPr>
            <a:spLocks/>
          </p:cNvSpPr>
          <p:nvPr/>
        </p:nvSpPr>
        <p:spPr bwMode="auto">
          <a:xfrm>
            <a:off x="609600" y="2029698"/>
            <a:ext cx="7175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5" bIns="0"/>
          <a:lstStyle/>
          <a:p>
            <a:pPr marL="39688">
              <a:spcBef>
                <a:spcPts val="1300"/>
              </a:spcBef>
            </a:pPr>
            <a:endParaRPr lang="fr-FR" sz="22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10" name="Picture 2" descr="D:\ESS\086\true86\k_60\tank inox\zoom1inox.jpg"/>
          <p:cNvPicPr>
            <a:picLocks noChangeAspect="1" noChangeArrowheads="1"/>
          </p:cNvPicPr>
          <p:nvPr/>
        </p:nvPicPr>
        <p:blipFill>
          <a:blip r:embed="rId4" cstate="print"/>
          <a:srcRect r="31668" b="8000"/>
          <a:stretch>
            <a:fillRect/>
          </a:stretch>
        </p:blipFill>
        <p:spPr bwMode="auto">
          <a:xfrm>
            <a:off x="70992" y="1527988"/>
            <a:ext cx="3888432" cy="2981132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35496" y="1495817"/>
            <a:ext cx="2111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Stainless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steel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vessel</a:t>
            </a:r>
            <a:r>
              <a:rPr lang="fr-FR" dirty="0" smtClean="0">
                <a:solidFill>
                  <a:schemeClr val="bg1"/>
                </a:solidFill>
              </a:rPr>
              <a:t> option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2" name="Picture 3" descr="D:\ESS\086\true86\k_60\tank ti\vuensTi.jpg"/>
          <p:cNvPicPr>
            <a:picLocks noChangeAspect="1" noChangeArrowheads="1"/>
          </p:cNvPicPr>
          <p:nvPr/>
        </p:nvPicPr>
        <p:blipFill>
          <a:blip r:embed="rId5" cstate="print"/>
          <a:srcRect l="5618" r="2247" b="7865"/>
          <a:stretch>
            <a:fillRect/>
          </a:stretch>
        </p:blipFill>
        <p:spPr bwMode="auto">
          <a:xfrm>
            <a:off x="3311352" y="3995428"/>
            <a:ext cx="5725144" cy="2862572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3347864" y="4005064"/>
            <a:ext cx="1705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Titanium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vessel</a:t>
            </a:r>
            <a:r>
              <a:rPr lang="fr-FR" dirty="0" smtClean="0">
                <a:solidFill>
                  <a:schemeClr val="bg1"/>
                </a:solidFill>
              </a:rPr>
              <a:t> option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8739" y="3882052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Derived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from</a:t>
            </a:r>
            <a:r>
              <a:rPr lang="fr-FR" sz="1400" dirty="0" smtClean="0">
                <a:solidFill>
                  <a:schemeClr val="bg1"/>
                </a:solidFill>
              </a:rPr>
              <a:t>  CARE-HIPPI </a:t>
            </a:r>
            <a:r>
              <a:rPr lang="fr-FR" sz="1400" dirty="0" smtClean="0">
                <a:solidFill>
                  <a:schemeClr val="bg1"/>
                </a:solidFill>
                <a:latin typeface="Symbol" pitchFamily="18" charset="2"/>
              </a:rPr>
              <a:t>b</a:t>
            </a:r>
            <a:r>
              <a:rPr lang="fr-FR" sz="1400" dirty="0" smtClean="0">
                <a:solidFill>
                  <a:schemeClr val="bg1"/>
                </a:solidFill>
              </a:rPr>
              <a:t> = 0.5 </a:t>
            </a:r>
            <a:r>
              <a:rPr lang="fr-FR" sz="1400" dirty="0" err="1" smtClean="0">
                <a:solidFill>
                  <a:schemeClr val="bg1"/>
                </a:solidFill>
              </a:rPr>
              <a:t>cavity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042212" y="6262066"/>
            <a:ext cx="310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Derived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from</a:t>
            </a:r>
            <a:r>
              <a:rPr lang="fr-FR" dirty="0" smtClean="0">
                <a:solidFill>
                  <a:schemeClr val="bg1"/>
                </a:solidFill>
              </a:rPr>
              <a:t>  SPL Ti tank design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1" name="Image 20" descr="\\Dapdc5\jplouin\My Documents\SPL\presentations\ESS-SPL-juil11\tuner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157192"/>
            <a:ext cx="3096344" cy="1728192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22" name="ZoneTexte 21"/>
          <p:cNvSpPr txBox="1"/>
          <p:nvPr/>
        </p:nvSpPr>
        <p:spPr>
          <a:xfrm>
            <a:off x="0" y="4725144"/>
            <a:ext cx="2900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New Saclay piezo tuner for SPL </a:t>
            </a:r>
            <a:r>
              <a:rPr lang="fr-FR" dirty="0" err="1" smtClean="0"/>
              <a:t>cavities</a:t>
            </a:r>
            <a:endParaRPr lang="fr-FR" dirty="0"/>
          </a:p>
        </p:txBody>
      </p:sp>
      <p:pic>
        <p:nvPicPr>
          <p:cNvPr id="23" name="Imag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11976" y="74712"/>
            <a:ext cx="990724" cy="445988"/>
          </a:xfrm>
          <a:prstGeom prst="rect">
            <a:avLst/>
          </a:prstGeom>
          <a:noFill/>
        </p:spPr>
      </p:pic>
      <p:pic>
        <p:nvPicPr>
          <p:cNvPr id="24" name="Image 23"/>
          <p:cNvPicPr/>
          <p:nvPr/>
        </p:nvPicPr>
        <p:blipFill>
          <a:blip r:embed="rId8" cstate="print"/>
          <a:srcRect t="23434" r="7258" b="9049"/>
          <a:stretch>
            <a:fillRect/>
          </a:stretch>
        </p:blipFill>
        <p:spPr bwMode="auto">
          <a:xfrm>
            <a:off x="4932040" y="1556792"/>
            <a:ext cx="4176464" cy="2325260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3923928" y="1556792"/>
            <a:ext cx="1152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Titanium</a:t>
            </a:r>
            <a:r>
              <a:rPr lang="fr-FR" dirty="0" smtClean="0"/>
              <a:t> tank</a:t>
            </a:r>
          </a:p>
          <a:p>
            <a:r>
              <a:rPr lang="fr-FR" dirty="0" err="1" smtClean="0"/>
              <a:t>NbTi</a:t>
            </a:r>
            <a:r>
              <a:rPr lang="fr-FR" dirty="0" smtClean="0"/>
              <a:t> </a:t>
            </a:r>
            <a:r>
              <a:rPr lang="fr-FR" dirty="0" err="1" smtClean="0"/>
              <a:t>flanges</a:t>
            </a:r>
            <a:r>
              <a:rPr lang="fr-FR" dirty="0" smtClean="0"/>
              <a:t>, Al </a:t>
            </a:r>
            <a:r>
              <a:rPr lang="fr-FR" dirty="0" err="1" smtClean="0"/>
              <a:t>Hex</a:t>
            </a:r>
            <a:r>
              <a:rPr lang="fr-FR" dirty="0" smtClean="0"/>
              <a:t> </a:t>
            </a:r>
            <a:r>
              <a:rPr lang="fr-FR" dirty="0" err="1" smtClean="0"/>
              <a:t>seals</a:t>
            </a:r>
            <a:endParaRPr lang="fr-FR" dirty="0" smtClean="0"/>
          </a:p>
          <a:p>
            <a:r>
              <a:rPr lang="fr-FR" dirty="0" smtClean="0"/>
              <a:t>(single </a:t>
            </a:r>
            <a:r>
              <a:rPr lang="fr-FR" dirty="0" err="1" smtClean="0"/>
              <a:t>bellows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328745" y="-68720"/>
            <a:ext cx="6928794" cy="970508"/>
          </a:xfrm>
        </p:spPr>
        <p:txBody>
          <a:bodyPr/>
          <a:lstStyle/>
          <a:p>
            <a:r>
              <a:rPr lang="en-US" dirty="0" smtClean="0"/>
              <a:t>Elliptical cavities – Views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20790750">
            <a:off x="6306087" y="1157509"/>
            <a:ext cx="2608406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Guillaume </a:t>
            </a:r>
            <a:r>
              <a:rPr lang="en-US" dirty="0" err="1" smtClean="0">
                <a:solidFill>
                  <a:schemeClr val="bg1"/>
                </a:solidFill>
              </a:rPr>
              <a:t>Devanz</a:t>
            </a:r>
            <a:r>
              <a:rPr lang="en-US" dirty="0" smtClean="0">
                <a:solidFill>
                  <a:schemeClr val="bg1"/>
                </a:solidFill>
              </a:rPr>
              <a:t>/CEA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940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57" y="895878"/>
            <a:ext cx="7275241" cy="5579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97679" y="130820"/>
            <a:ext cx="7462099" cy="609600"/>
          </a:xfrm>
        </p:spPr>
        <p:txBody>
          <a:bodyPr/>
          <a:lstStyle/>
          <a:p>
            <a:r>
              <a:rPr lang="en-US" dirty="0" smtClean="0"/>
              <a:t>TAC 4 - Recommendations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9251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327" y="882895"/>
            <a:ext cx="7294860" cy="5564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97679" y="130820"/>
            <a:ext cx="7462099" cy="609600"/>
          </a:xfrm>
        </p:spPr>
        <p:txBody>
          <a:bodyPr/>
          <a:lstStyle/>
          <a:p>
            <a:r>
              <a:rPr lang="en-US" dirty="0" smtClean="0"/>
              <a:t>TAC 4 - Recommendations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3868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345" y="851037"/>
            <a:ext cx="7242003" cy="55788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97679" y="130820"/>
            <a:ext cx="7462099" cy="609600"/>
          </a:xfrm>
        </p:spPr>
        <p:txBody>
          <a:bodyPr/>
          <a:lstStyle/>
          <a:p>
            <a:r>
              <a:rPr lang="en-US" dirty="0" smtClean="0"/>
              <a:t>TAC 4 - Recommendations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495481" y="3525421"/>
            <a:ext cx="294332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3323635" y="4789163"/>
            <a:ext cx="294332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48795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Blank Presentation">
  <a:themeElements>
    <a:clrScheme name="Blank Presentatio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>
            <a:ln>
              <a:noFill/>
            </a:ln>
            <a:solidFill>
              <a:srgbClr val="3333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>
            <a:ln>
              <a:noFill/>
            </a:ln>
            <a:solidFill>
              <a:srgbClr val="3333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FFFFFF"/>
      </a:lt1>
      <a:dk2>
        <a:srgbClr val="F21C0A"/>
      </a:dk2>
      <a:lt2>
        <a:srgbClr val="F21C0A"/>
      </a:lt2>
      <a:accent1>
        <a:srgbClr val="F21C0A"/>
      </a:accent1>
      <a:accent2>
        <a:srgbClr val="F21C0A"/>
      </a:accent2>
      <a:accent3>
        <a:srgbClr val="FFFFFF"/>
      </a:accent3>
      <a:accent4>
        <a:srgbClr val="000000"/>
      </a:accent4>
      <a:accent5>
        <a:srgbClr val="F7ABAA"/>
      </a:accent5>
      <a:accent6>
        <a:srgbClr val="DB1808"/>
      </a:accent6>
      <a:hlink>
        <a:srgbClr val="F21C0A"/>
      </a:hlink>
      <a:folHlink>
        <a:srgbClr val="F21C0A"/>
      </a:folHlink>
    </a:clrScheme>
    <a:fontScheme name="Default Design">
      <a:majorFont>
        <a:latin typeface="Polo"/>
        <a:ea typeface=""/>
        <a:cs typeface=""/>
      </a:majorFont>
      <a:minorFont>
        <a:latin typeface="Pol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4B4B4"/>
        </a:solidFill>
        <a:ln w="12700" cap="flat" cmpd="sng" algn="ctr">
          <a:solidFill>
            <a:srgbClr val="B4B4B4"/>
          </a:solidFill>
          <a:prstDash val="solid"/>
          <a:round/>
          <a:headEnd type="none" w="med" len="med"/>
          <a:tailEnd type="none" w="med" len="lg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Polo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4B4B4"/>
        </a:solidFill>
        <a:ln w="12700" cap="flat" cmpd="sng" algn="ctr">
          <a:solidFill>
            <a:srgbClr val="B4B4B4"/>
          </a:solidFill>
          <a:prstDash val="solid"/>
          <a:round/>
          <a:headEnd type="none" w="med" len="med"/>
          <a:tailEnd type="none" w="med" len="lg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Polo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F5493B"/>
        </a:dk2>
        <a:lt2>
          <a:srgbClr val="D20026"/>
        </a:lt2>
        <a:accent1>
          <a:srgbClr val="7F0026"/>
        </a:accent1>
        <a:accent2>
          <a:srgbClr val="FF8F6E"/>
        </a:accent2>
        <a:accent3>
          <a:srgbClr val="FFFFFF"/>
        </a:accent3>
        <a:accent4>
          <a:srgbClr val="000000"/>
        </a:accent4>
        <a:accent5>
          <a:srgbClr val="C0AAAC"/>
        </a:accent5>
        <a:accent6>
          <a:srgbClr val="E78163"/>
        </a:accent6>
        <a:hlink>
          <a:srgbClr val="AD0026"/>
        </a:hlink>
        <a:folHlink>
          <a:srgbClr val="F76B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969696"/>
        </a:dk2>
        <a:lt2>
          <a:srgbClr val="787878"/>
        </a:lt2>
        <a:accent1>
          <a:srgbClr val="464646"/>
        </a:accent1>
        <a:accent2>
          <a:srgbClr val="D2D2D2"/>
        </a:accent2>
        <a:accent3>
          <a:srgbClr val="FFFFFF"/>
        </a:accent3>
        <a:accent4>
          <a:srgbClr val="000000"/>
        </a:accent4>
        <a:accent5>
          <a:srgbClr val="B0B0B0"/>
        </a:accent5>
        <a:accent6>
          <a:srgbClr val="BEBEBE"/>
        </a:accent6>
        <a:hlink>
          <a:srgbClr val="5A5A5A"/>
        </a:hlink>
        <a:folHlink>
          <a:srgbClr val="B4B4B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464646"/>
        </a:dk2>
        <a:lt2>
          <a:srgbClr val="F5493B"/>
        </a:lt2>
        <a:accent1>
          <a:srgbClr val="7F0026"/>
        </a:accent1>
        <a:accent2>
          <a:srgbClr val="B4B4B4"/>
        </a:accent2>
        <a:accent3>
          <a:srgbClr val="FFFFFF"/>
        </a:accent3>
        <a:accent4>
          <a:srgbClr val="000000"/>
        </a:accent4>
        <a:accent5>
          <a:srgbClr val="C0AAAC"/>
        </a:accent5>
        <a:accent6>
          <a:srgbClr val="A3A3A3"/>
        </a:accent6>
        <a:hlink>
          <a:srgbClr val="D20026"/>
        </a:hlink>
        <a:folHlink>
          <a:srgbClr val="7878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F21C0A"/>
        </a:dk2>
        <a:lt2>
          <a:srgbClr val="F21C0A"/>
        </a:lt2>
        <a:accent1>
          <a:srgbClr val="F21C0A"/>
        </a:accent1>
        <a:accent2>
          <a:srgbClr val="F21C0A"/>
        </a:accent2>
        <a:accent3>
          <a:srgbClr val="FFFFFF"/>
        </a:accent3>
        <a:accent4>
          <a:srgbClr val="000000"/>
        </a:accent4>
        <a:accent5>
          <a:srgbClr val="F7ABAA"/>
        </a:accent5>
        <a:accent6>
          <a:srgbClr val="DB1808"/>
        </a:accent6>
        <a:hlink>
          <a:srgbClr val="F21C0A"/>
        </a:hlink>
        <a:folHlink>
          <a:srgbClr val="F21C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969696"/>
        </a:dk2>
        <a:lt2>
          <a:srgbClr val="969696"/>
        </a:lt2>
        <a:accent1>
          <a:srgbClr val="969696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878787"/>
        </a:accent6>
        <a:hlink>
          <a:srgbClr val="96969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SSS template 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S template GREY">
      <a:majorFont>
        <a:latin typeface="Gill Sans"/>
        <a:ea typeface="ヒラギノ角ゴ Pro W3"/>
        <a:cs typeface="ヒラギノ角ゴ Pro W3"/>
      </a:majorFont>
      <a:minorFont>
        <a:latin typeface="Avenir LT 55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lnDef>
  </a:objectDefaults>
  <a:extraClrSchemeLst>
    <a:extraClrScheme>
      <a:clrScheme name="ESSS template GR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SSS template 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S template GREY">
      <a:majorFont>
        <a:latin typeface="Gill Sans"/>
        <a:ea typeface="ヒラギノ角ゴ Pro W3"/>
        <a:cs typeface="ヒラギノ角ゴ Pro W3"/>
      </a:majorFont>
      <a:minorFont>
        <a:latin typeface="Avenir LT 55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lnDef>
  </a:objectDefaults>
  <a:extraClrSchemeLst>
    <a:extraClrScheme>
      <a:clrScheme name="ESSS template GR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SSS template 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S template GREY">
      <a:majorFont>
        <a:latin typeface="Gill Sans"/>
        <a:ea typeface="ヒラギノ角ゴ Pro W3"/>
        <a:cs typeface="ヒラギノ角ゴ Pro W3"/>
      </a:majorFont>
      <a:minorFont>
        <a:latin typeface="Avenir LT 55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lnDef>
  </a:objectDefaults>
  <a:extraClrSchemeLst>
    <a:extraClrScheme>
      <a:clrScheme name="ESSS template GR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ERN-EURISOL-COSTING-WORKSHOP_V4_090528_fhb">
  <a:themeElements>
    <a:clrScheme name="Blank Presentatio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ESSS template 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S template GREY">
      <a:majorFont>
        <a:latin typeface="Gill Sans"/>
        <a:ea typeface="ヒラギノ角ゴ Pro W3"/>
        <a:cs typeface="ヒラギノ角ゴ Pro W3"/>
      </a:majorFont>
      <a:minorFont>
        <a:latin typeface="Avenir LT 55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lnDef>
  </a:objectDefaults>
  <a:extraClrSchemeLst>
    <a:extraClrScheme>
      <a:clrScheme name="ESSS template GR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Master #3">
  <a:themeElements>
    <a:clrScheme name="Master #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#3">
      <a:majorFont>
        <a:latin typeface="TitilliumText14L 600 wt"/>
        <a:ea typeface="ヒラギノ角ゴ ProN W6"/>
        <a:cs typeface="ヒラギノ角ゴ ProN W6"/>
      </a:majorFont>
      <a:minorFont>
        <a:latin typeface="TitilliumText22L 400 w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Master #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ullets &amp; bread copy">
  <a:themeElements>
    <a:clrScheme name="Bullets &amp; bread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 &amp; bread copy">
      <a:majorFont>
        <a:latin typeface="TitilliumText14L 600 wt"/>
        <a:ea typeface="ヒラギノ角ゴ ProN W6"/>
        <a:cs typeface="ヒラギノ角ゴ ProN W6"/>
      </a:majorFont>
      <a:minorFont>
        <a:latin typeface="TitilliumText14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ullets &amp; bread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49941</TotalTime>
  <Words>2184</Words>
  <Application>Microsoft Macintosh PowerPoint</Application>
  <PresentationFormat>On-screen Show (4:3)</PresentationFormat>
  <Paragraphs>458</Paragraphs>
  <Slides>62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Links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Blank Presentation</vt:lpstr>
      <vt:lpstr>Default Design</vt:lpstr>
      <vt:lpstr>ESSS template GREY</vt:lpstr>
      <vt:lpstr>1_ESSS template GREY</vt:lpstr>
      <vt:lpstr>2_ESSS template GREY</vt:lpstr>
      <vt:lpstr>CERN-EURISOL-COSTING-WORKSHOP_V4_090528_fhb</vt:lpstr>
      <vt:lpstr>3_ESSS template GREY</vt:lpstr>
      <vt:lpstr>Master #3</vt:lpstr>
      <vt:lpstr>Bullets &amp; bread copy</vt:lpstr>
      <vt:lpstr>christinedarve:Documents:%23ESS_TechDoc:ESS_Cryo_Modules:0_WBS_All:CD_WP5_Unit_CM_risks.docx!OLE_LINK4</vt:lpstr>
      <vt:lpstr>christinedarve:Documents:%23ESS_TechDoc:ESS_Cryo_Modules:0_WBS_All:CD_WP5_Unit_CM_risks.docx!OLE_LINK3</vt:lpstr>
      <vt:lpstr>christinedarve:Documents:%23ESS_TechDoc:ESS_Cryo_Modules:0_WBS_All:CD_WP5_Unit_CM_risks.docx!OLE_LINK2</vt:lpstr>
      <vt:lpstr>PowerPoint Presentation</vt:lpstr>
      <vt:lpstr>Headlines</vt:lpstr>
      <vt:lpstr>Headlines</vt:lpstr>
      <vt:lpstr>Few milestones since SLHiPP- 1 (December 2011)</vt:lpstr>
      <vt:lpstr>TAC 4 - Recommendations</vt:lpstr>
      <vt:lpstr>TAC 4 - Recommendations</vt:lpstr>
      <vt:lpstr>TAC 4 - Recommendations</vt:lpstr>
      <vt:lpstr>TAC 4 - Recommendations</vt:lpstr>
      <vt:lpstr>TAC 4 - Recommendations</vt:lpstr>
      <vt:lpstr>TAC 4 - Recommendations</vt:lpstr>
      <vt:lpstr>TAC 4 - Recommendations</vt:lpstr>
      <vt:lpstr>PowerPoint Presentation</vt:lpstr>
      <vt:lpstr>PowerPoint Presentation</vt:lpstr>
      <vt:lpstr>Pressure definition</vt:lpstr>
      <vt:lpstr>SNS parameters</vt:lpstr>
      <vt:lpstr>SNS design – high beta</vt:lpstr>
      <vt:lpstr>Update of the SNS – Prototype test</vt:lpstr>
      <vt:lpstr>SNS prototype</vt:lpstr>
      <vt:lpstr>Clean-room</vt:lpstr>
      <vt:lpstr>FNAL - Spoke</vt:lpstr>
      <vt:lpstr>MDB - Spoke Cavity test - HINS</vt:lpstr>
      <vt:lpstr>MDB - HTS</vt:lpstr>
      <vt:lpstr>MP9 assembly hall and Clean-Room</vt:lpstr>
      <vt:lpstr>MP9 and ICB</vt:lpstr>
      <vt:lpstr>Headlines</vt:lpstr>
      <vt:lpstr>Cryomodule Requirements and Functions</vt:lpstr>
      <vt:lpstr>Cryomodule constraints</vt:lpstr>
      <vt:lpstr>e.g. Elliptical Cavity Cryomodule Requirements</vt:lpstr>
      <vt:lpstr>Headlines</vt:lpstr>
      <vt:lpstr>Spoke Cryomodule (IPNO) </vt:lpstr>
      <vt:lpstr>Courtesy of Denis Reynet</vt:lpstr>
      <vt:lpstr>Elliptical Cryomodule (IPNO) </vt:lpstr>
      <vt:lpstr>Beta =0.86</vt:lpstr>
      <vt:lpstr>Studies of the Supporting Systems</vt:lpstr>
      <vt:lpstr>SNS</vt:lpstr>
      <vt:lpstr>XFEL</vt:lpstr>
      <vt:lpstr>LHC accelerator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Headlines</vt:lpstr>
      <vt:lpstr>Elliptical Cavity Cryomodule Technology Demonstrator (ECCTD) </vt:lpstr>
      <vt:lpstr>Cryomodule Prototype Requirements</vt:lpstr>
      <vt:lpstr>CEA Infrastructures</vt:lpstr>
      <vt:lpstr>Cryomodule Components developed by CEA</vt:lpstr>
      <vt:lpstr>8 cavity packages per cryomodule</vt:lpstr>
      <vt:lpstr>Motivation</vt:lpstr>
      <vt:lpstr>8 Cavity cryomodule</vt:lpstr>
      <vt:lpstr>4 Cavity Cryomodule</vt:lpstr>
      <vt:lpstr>4+4 Cavity cryomodule</vt:lpstr>
      <vt:lpstr>PowerPoint Presentation</vt:lpstr>
      <vt:lpstr>PowerPoint Presentation</vt:lpstr>
      <vt:lpstr>PowerPoint Presentation</vt:lpstr>
      <vt:lpstr>4 cavity packages per cryomodule</vt:lpstr>
      <vt:lpstr>Conclusions</vt:lpstr>
      <vt:lpstr>PowerPoint Presentation</vt:lpstr>
      <vt:lpstr>Spoke resonators – Summary      Sebastien Bousson - IPNO</vt:lpstr>
      <vt:lpstr>Elliptical cavities – Summary Guillaume Devanz - CEA</vt:lpstr>
      <vt:lpstr>Elliptical cavities – Views</vt:lpstr>
    </vt:vector>
  </TitlesOfParts>
  <Company>ESS Scandinavia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European Spallation Source</dc:title>
  <dc:creator>Patrik Carlsson</dc:creator>
  <cp:lastModifiedBy>Caroline Prabert</cp:lastModifiedBy>
  <cp:revision>488</cp:revision>
  <cp:lastPrinted>2012-03-12T10:11:12Z</cp:lastPrinted>
  <dcterms:created xsi:type="dcterms:W3CDTF">2011-05-19T11:18:38Z</dcterms:created>
  <dcterms:modified xsi:type="dcterms:W3CDTF">2012-05-04T06:43:16Z</dcterms:modified>
</cp:coreProperties>
</file>