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3" r:id="rId5"/>
    <p:sldId id="279" r:id="rId6"/>
    <p:sldId id="280" r:id="rId7"/>
    <p:sldId id="281" r:id="rId8"/>
    <p:sldId id="282" r:id="rId9"/>
    <p:sldId id="260" r:id="rId10"/>
    <p:sldId id="270" r:id="rId11"/>
    <p:sldId id="271" r:id="rId12"/>
    <p:sldId id="273" r:id="rId13"/>
    <p:sldId id="274" r:id="rId14"/>
    <p:sldId id="261" r:id="rId15"/>
    <p:sldId id="265" r:id="rId16"/>
    <p:sldId id="266" r:id="rId17"/>
    <p:sldId id="267" r:id="rId18"/>
    <p:sldId id="268" r:id="rId19"/>
    <p:sldId id="275" r:id="rId20"/>
    <p:sldId id="276" r:id="rId21"/>
    <p:sldId id="262" r:id="rId22"/>
    <p:sldId id="269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338" autoAdjust="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tephenmolloy:Downloads:powerli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powerlist.csv!$F$1</c:f>
              <c:strCache>
                <c:ptCount val="1"/>
                <c:pt idx="0">
                  <c:v>Power to beam (W)</c:v>
                </c:pt>
              </c:strCache>
            </c:strRef>
          </c:tx>
          <c:spPr>
            <a:ln w="47625">
              <a:noFill/>
            </a:ln>
          </c:spPr>
          <c:yVal>
            <c:numRef>
              <c:f>powerlist.csv!$F$2:$F$213</c:f>
              <c:numCache>
                <c:formatCode>General</c:formatCode>
                <c:ptCount val="212"/>
                <c:pt idx="0">
                  <c:v>31407.8929612</c:v>
                </c:pt>
                <c:pt idx="1">
                  <c:v>38202.62595079999</c:v>
                </c:pt>
                <c:pt idx="2">
                  <c:v>45891.8129126</c:v>
                </c:pt>
                <c:pt idx="3">
                  <c:v>54168.9900064</c:v>
                </c:pt>
                <c:pt idx="4">
                  <c:v>63024.4939155</c:v>
                </c:pt>
                <c:pt idx="5">
                  <c:v>72314.311914</c:v>
                </c:pt>
                <c:pt idx="6">
                  <c:v>81862.97343</c:v>
                </c:pt>
                <c:pt idx="7">
                  <c:v>91483.0051133</c:v>
                </c:pt>
                <c:pt idx="8">
                  <c:v>100986.901229</c:v>
                </c:pt>
                <c:pt idx="9">
                  <c:v>110200.430398</c:v>
                </c:pt>
                <c:pt idx="10">
                  <c:v>118978.585348</c:v>
                </c:pt>
                <c:pt idx="11">
                  <c:v>127207.311724</c:v>
                </c:pt>
                <c:pt idx="12">
                  <c:v>134809.667568</c:v>
                </c:pt>
                <c:pt idx="13">
                  <c:v>141739.42384</c:v>
                </c:pt>
                <c:pt idx="14">
                  <c:v>147980.187456</c:v>
                </c:pt>
                <c:pt idx="15">
                  <c:v>153538.635596</c:v>
                </c:pt>
                <c:pt idx="16">
                  <c:v>158438.265993</c:v>
                </c:pt>
                <c:pt idx="17">
                  <c:v>162714.489955</c:v>
                </c:pt>
                <c:pt idx="18">
                  <c:v>166413.88647</c:v>
                </c:pt>
                <c:pt idx="19">
                  <c:v>169581.501204</c:v>
                </c:pt>
                <c:pt idx="20">
                  <c:v>170903.294172</c:v>
                </c:pt>
                <c:pt idx="21">
                  <c:v>174516.446362</c:v>
                </c:pt>
                <c:pt idx="22">
                  <c:v>176377.781754</c:v>
                </c:pt>
                <c:pt idx="23">
                  <c:v>177892.610545</c:v>
                </c:pt>
                <c:pt idx="24">
                  <c:v>179100.5466</c:v>
                </c:pt>
                <c:pt idx="25">
                  <c:v>180037.538035</c:v>
                </c:pt>
                <c:pt idx="26">
                  <c:v>180735.880297</c:v>
                </c:pt>
                <c:pt idx="27">
                  <c:v>181146.910781</c:v>
                </c:pt>
                <c:pt idx="28">
                  <c:v>181221.798237</c:v>
                </c:pt>
                <c:pt idx="29">
                  <c:v>181141.451665</c:v>
                </c:pt>
                <c:pt idx="30">
                  <c:v>180927.653565</c:v>
                </c:pt>
                <c:pt idx="31">
                  <c:v>180598.491186</c:v>
                </c:pt>
                <c:pt idx="32">
                  <c:v>180170.463507</c:v>
                </c:pt>
                <c:pt idx="33">
                  <c:v>179658.089504</c:v>
                </c:pt>
                <c:pt idx="34">
                  <c:v>179076.877809</c:v>
                </c:pt>
                <c:pt idx="35">
                  <c:v>178430.391151</c:v>
                </c:pt>
                <c:pt idx="36">
                  <c:v>40642.1023793</c:v>
                </c:pt>
                <c:pt idx="37">
                  <c:v>41393.12160859998</c:v>
                </c:pt>
                <c:pt idx="38">
                  <c:v>42154.0542925</c:v>
                </c:pt>
                <c:pt idx="39">
                  <c:v>42925.300901</c:v>
                </c:pt>
                <c:pt idx="40">
                  <c:v>56376.5812303</c:v>
                </c:pt>
                <c:pt idx="41">
                  <c:v>57691.9846159</c:v>
                </c:pt>
                <c:pt idx="42">
                  <c:v>59028.0520046</c:v>
                </c:pt>
                <c:pt idx="43">
                  <c:v>60384.9189647</c:v>
                </c:pt>
                <c:pt idx="44">
                  <c:v>83180.4286044</c:v>
                </c:pt>
                <c:pt idx="45">
                  <c:v>85709.14767729996</c:v>
                </c:pt>
                <c:pt idx="46">
                  <c:v>88285.10083929995</c:v>
                </c:pt>
                <c:pt idx="47">
                  <c:v>90905.861996</c:v>
                </c:pt>
                <c:pt idx="48">
                  <c:v>121838.243537</c:v>
                </c:pt>
                <c:pt idx="49">
                  <c:v>126405.233186</c:v>
                </c:pt>
                <c:pt idx="50">
                  <c:v>131054.755739</c:v>
                </c:pt>
                <c:pt idx="51">
                  <c:v>135779.945097</c:v>
                </c:pt>
                <c:pt idx="52">
                  <c:v>179959.382967</c:v>
                </c:pt>
                <c:pt idx="53">
                  <c:v>187848.168236</c:v>
                </c:pt>
                <c:pt idx="54">
                  <c:v>195823.032119</c:v>
                </c:pt>
                <c:pt idx="55">
                  <c:v>203848.991162</c:v>
                </c:pt>
                <c:pt idx="56">
                  <c:v>232558.079508</c:v>
                </c:pt>
                <c:pt idx="57">
                  <c:v>242204.723422</c:v>
                </c:pt>
                <c:pt idx="58">
                  <c:v>251787.425807</c:v>
                </c:pt>
                <c:pt idx="59">
                  <c:v>261256.833772</c:v>
                </c:pt>
                <c:pt idx="60">
                  <c:v>296232.021552</c:v>
                </c:pt>
                <c:pt idx="61">
                  <c:v>307086.063296</c:v>
                </c:pt>
                <c:pt idx="62">
                  <c:v>317607.637318</c:v>
                </c:pt>
                <c:pt idx="63">
                  <c:v>327740.965799</c:v>
                </c:pt>
                <c:pt idx="64">
                  <c:v>391364.89218</c:v>
                </c:pt>
                <c:pt idx="65">
                  <c:v>403613.619587</c:v>
                </c:pt>
                <c:pt idx="66">
                  <c:v>415056.584001</c:v>
                </c:pt>
                <c:pt idx="67">
                  <c:v>425660.166209</c:v>
                </c:pt>
                <c:pt idx="68">
                  <c:v>499570.331281</c:v>
                </c:pt>
                <c:pt idx="69">
                  <c:v>511032.601371</c:v>
                </c:pt>
                <c:pt idx="70">
                  <c:v>521184.943582</c:v>
                </c:pt>
                <c:pt idx="71">
                  <c:v>530060.786987</c:v>
                </c:pt>
                <c:pt idx="72">
                  <c:v>539642.853562</c:v>
                </c:pt>
                <c:pt idx="73">
                  <c:v>546171.842614</c:v>
                </c:pt>
                <c:pt idx="74">
                  <c:v>551598.728274</c:v>
                </c:pt>
                <c:pt idx="75">
                  <c:v>556016.438062</c:v>
                </c:pt>
                <c:pt idx="76">
                  <c:v>559493.25129</c:v>
                </c:pt>
                <c:pt idx="77">
                  <c:v>562122.328435</c:v>
                </c:pt>
                <c:pt idx="78">
                  <c:v>563985.828983</c:v>
                </c:pt>
                <c:pt idx="79">
                  <c:v>565155.625871</c:v>
                </c:pt>
                <c:pt idx="80">
                  <c:v>565712.708396</c:v>
                </c:pt>
                <c:pt idx="81">
                  <c:v>565722.27889</c:v>
                </c:pt>
                <c:pt idx="82">
                  <c:v>565251.701803</c:v>
                </c:pt>
                <c:pt idx="83">
                  <c:v>564359.037244</c:v>
                </c:pt>
                <c:pt idx="84">
                  <c:v>563096.939017</c:v>
                </c:pt>
                <c:pt idx="85">
                  <c:v>561514.630002</c:v>
                </c:pt>
                <c:pt idx="86">
                  <c:v>559655.91435</c:v>
                </c:pt>
                <c:pt idx="87">
                  <c:v>557558.131538</c:v>
                </c:pt>
                <c:pt idx="88">
                  <c:v>555259.566397</c:v>
                </c:pt>
                <c:pt idx="89">
                  <c:v>552792.191457</c:v>
                </c:pt>
                <c:pt idx="90">
                  <c:v>550176.221136</c:v>
                </c:pt>
                <c:pt idx="91">
                  <c:v>547442.0190999997</c:v>
                </c:pt>
                <c:pt idx="92">
                  <c:v>544614.111859</c:v>
                </c:pt>
                <c:pt idx="93">
                  <c:v>541703.128911</c:v>
                </c:pt>
                <c:pt idx="94">
                  <c:v>538731.315497</c:v>
                </c:pt>
                <c:pt idx="95">
                  <c:v>535710.183655</c:v>
                </c:pt>
                <c:pt idx="96">
                  <c:v>532676.720058</c:v>
                </c:pt>
                <c:pt idx="97">
                  <c:v>529594.859796</c:v>
                </c:pt>
                <c:pt idx="98">
                  <c:v>526505.050982</c:v>
                </c:pt>
                <c:pt idx="99">
                  <c:v>523404.590246</c:v>
                </c:pt>
                <c:pt idx="100">
                  <c:v>539482.865949</c:v>
                </c:pt>
                <c:pt idx="101">
                  <c:v>548867.261655</c:v>
                </c:pt>
                <c:pt idx="102">
                  <c:v>558000.153827</c:v>
                </c:pt>
                <c:pt idx="103">
                  <c:v>566883.7928999997</c:v>
                </c:pt>
                <c:pt idx="104">
                  <c:v>575496.7197989994</c:v>
                </c:pt>
                <c:pt idx="105">
                  <c:v>583856.034453</c:v>
                </c:pt>
                <c:pt idx="106">
                  <c:v>591956.8893759997</c:v>
                </c:pt>
                <c:pt idx="107">
                  <c:v>599795.7277759997</c:v>
                </c:pt>
                <c:pt idx="108">
                  <c:v>690539.6749229997</c:v>
                </c:pt>
                <c:pt idx="109">
                  <c:v>699947.123551</c:v>
                </c:pt>
                <c:pt idx="110">
                  <c:v>708986.911103</c:v>
                </c:pt>
                <c:pt idx="111">
                  <c:v>717656.5724750001</c:v>
                </c:pt>
                <c:pt idx="112">
                  <c:v>725969.09808</c:v>
                </c:pt>
                <c:pt idx="113">
                  <c:v>733930.148172</c:v>
                </c:pt>
                <c:pt idx="114">
                  <c:v>741547.4984780001</c:v>
                </c:pt>
                <c:pt idx="115">
                  <c:v>748835.835528</c:v>
                </c:pt>
                <c:pt idx="116">
                  <c:v>755801.617582</c:v>
                </c:pt>
                <c:pt idx="117">
                  <c:v>762457.086405</c:v>
                </c:pt>
                <c:pt idx="118">
                  <c:v>768809.460912</c:v>
                </c:pt>
                <c:pt idx="119">
                  <c:v>774870.804288</c:v>
                </c:pt>
                <c:pt idx="120">
                  <c:v>780653.0195679999</c:v>
                </c:pt>
                <c:pt idx="121">
                  <c:v>786166.5873129996</c:v>
                </c:pt>
                <c:pt idx="122">
                  <c:v>791423.585136</c:v>
                </c:pt>
                <c:pt idx="123">
                  <c:v>796436.647393</c:v>
                </c:pt>
                <c:pt idx="124">
                  <c:v>801209.501543</c:v>
                </c:pt>
                <c:pt idx="125">
                  <c:v>805752.288035</c:v>
                </c:pt>
                <c:pt idx="126">
                  <c:v>810081.505471</c:v>
                </c:pt>
                <c:pt idx="127">
                  <c:v>814200.247782</c:v>
                </c:pt>
                <c:pt idx="128">
                  <c:v>818122.06654</c:v>
                </c:pt>
                <c:pt idx="129">
                  <c:v>821860.916301</c:v>
                </c:pt>
                <c:pt idx="130">
                  <c:v>825416.142947</c:v>
                </c:pt>
                <c:pt idx="131">
                  <c:v>828797.352663</c:v>
                </c:pt>
                <c:pt idx="132">
                  <c:v>832017.588251</c:v>
                </c:pt>
                <c:pt idx="133">
                  <c:v>835084.7040109996</c:v>
                </c:pt>
                <c:pt idx="134">
                  <c:v>837998.264426</c:v>
                </c:pt>
                <c:pt idx="135">
                  <c:v>840774.1731169997</c:v>
                </c:pt>
                <c:pt idx="136">
                  <c:v>843417.051023</c:v>
                </c:pt>
                <c:pt idx="137">
                  <c:v>845929.455006</c:v>
                </c:pt>
                <c:pt idx="138">
                  <c:v>848317.358306</c:v>
                </c:pt>
                <c:pt idx="139">
                  <c:v>850594.064305</c:v>
                </c:pt>
                <c:pt idx="140">
                  <c:v>852760.7498690001</c:v>
                </c:pt>
                <c:pt idx="141">
                  <c:v>854825.419577</c:v>
                </c:pt>
                <c:pt idx="142">
                  <c:v>856788.99589</c:v>
                </c:pt>
                <c:pt idx="143">
                  <c:v>858658.423348</c:v>
                </c:pt>
                <c:pt idx="144">
                  <c:v>860436.141016</c:v>
                </c:pt>
                <c:pt idx="145">
                  <c:v>862130.768648</c:v>
                </c:pt>
                <c:pt idx="146">
                  <c:v>863742.141786</c:v>
                </c:pt>
                <c:pt idx="147">
                  <c:v>865278.31179</c:v>
                </c:pt>
                <c:pt idx="148">
                  <c:v>866737.449659</c:v>
                </c:pt>
                <c:pt idx="149">
                  <c:v>868132.649596</c:v>
                </c:pt>
                <c:pt idx="150">
                  <c:v>869458.029031</c:v>
                </c:pt>
                <c:pt idx="151">
                  <c:v>870722.906492</c:v>
                </c:pt>
                <c:pt idx="152">
                  <c:v>871927.161288</c:v>
                </c:pt>
                <c:pt idx="153">
                  <c:v>873073.40332</c:v>
                </c:pt>
                <c:pt idx="154">
                  <c:v>874165.09315</c:v>
                </c:pt>
                <c:pt idx="155">
                  <c:v>875203.87127</c:v>
                </c:pt>
                <c:pt idx="156">
                  <c:v>876194.841099</c:v>
                </c:pt>
                <c:pt idx="157">
                  <c:v>877143.256173</c:v>
                </c:pt>
                <c:pt idx="158">
                  <c:v>878040.0946130001</c:v>
                </c:pt>
                <c:pt idx="159">
                  <c:v>878898.5173589997</c:v>
                </c:pt>
                <c:pt idx="160">
                  <c:v>879716.339788</c:v>
                </c:pt>
                <c:pt idx="161">
                  <c:v>880493.181995</c:v>
                </c:pt>
                <c:pt idx="162">
                  <c:v>881237.7343139997</c:v>
                </c:pt>
                <c:pt idx="163">
                  <c:v>881945.7863179997</c:v>
                </c:pt>
                <c:pt idx="164">
                  <c:v>882618.7028399997</c:v>
                </c:pt>
                <c:pt idx="165">
                  <c:v>883259.874646</c:v>
                </c:pt>
                <c:pt idx="166">
                  <c:v>883874.044337</c:v>
                </c:pt>
                <c:pt idx="167">
                  <c:v>884457.7525289997</c:v>
                </c:pt>
                <c:pt idx="168">
                  <c:v>885015.2979469997</c:v>
                </c:pt>
                <c:pt idx="169">
                  <c:v>885546.517925</c:v>
                </c:pt>
                <c:pt idx="170">
                  <c:v>886051.824755</c:v>
                </c:pt>
                <c:pt idx="171">
                  <c:v>886526.527303</c:v>
                </c:pt>
                <c:pt idx="172">
                  <c:v>886987.947594</c:v>
                </c:pt>
                <c:pt idx="173">
                  <c:v>887423.7970729996</c:v>
                </c:pt>
                <c:pt idx="174">
                  <c:v>887842.766954</c:v>
                </c:pt>
                <c:pt idx="175">
                  <c:v>888235.32396</c:v>
                </c:pt>
                <c:pt idx="176">
                  <c:v>888615.001755</c:v>
                </c:pt>
                <c:pt idx="177">
                  <c:v>888977.896012</c:v>
                </c:pt>
                <c:pt idx="178">
                  <c:v>889318.3799610001</c:v>
                </c:pt>
                <c:pt idx="179">
                  <c:v>889646.91435</c:v>
                </c:pt>
                <c:pt idx="180">
                  <c:v>889956.922688</c:v>
                </c:pt>
                <c:pt idx="181">
                  <c:v>890254.9251399996</c:v>
                </c:pt>
                <c:pt idx="182">
                  <c:v>890534.331736</c:v>
                </c:pt>
                <c:pt idx="183">
                  <c:v>890801.681839</c:v>
                </c:pt>
                <c:pt idx="184">
                  <c:v>891059.056715</c:v>
                </c:pt>
                <c:pt idx="185">
                  <c:v>891299.464231</c:v>
                </c:pt>
                <c:pt idx="186">
                  <c:v>891529.747185</c:v>
                </c:pt>
                <c:pt idx="187">
                  <c:v>891751.638923</c:v>
                </c:pt>
                <c:pt idx="188">
                  <c:v>891959.271806</c:v>
                </c:pt>
                <c:pt idx="189">
                  <c:v>892152.7949769996</c:v>
                </c:pt>
                <c:pt idx="190">
                  <c:v>892341.561982</c:v>
                </c:pt>
                <c:pt idx="191">
                  <c:v>892524.425614</c:v>
                </c:pt>
                <c:pt idx="192">
                  <c:v>892689.148956</c:v>
                </c:pt>
                <c:pt idx="193">
                  <c:v>892852.481973</c:v>
                </c:pt>
                <c:pt idx="194">
                  <c:v>893001.26132</c:v>
                </c:pt>
                <c:pt idx="195">
                  <c:v>893148.721078</c:v>
                </c:pt>
                <c:pt idx="196">
                  <c:v>893285.224525</c:v>
                </c:pt>
                <c:pt idx="197">
                  <c:v>893416.156652</c:v>
                </c:pt>
                <c:pt idx="198">
                  <c:v>893536.008877</c:v>
                </c:pt>
                <c:pt idx="199">
                  <c:v>893653.821678</c:v>
                </c:pt>
                <c:pt idx="200">
                  <c:v>893761.2874399996</c:v>
                </c:pt>
                <c:pt idx="201">
                  <c:v>893865.966644</c:v>
                </c:pt>
                <c:pt idx="202">
                  <c:v>893963.554865</c:v>
                </c:pt>
                <c:pt idx="203">
                  <c:v>894054.308262</c:v>
                </c:pt>
                <c:pt idx="204">
                  <c:v>894137.844141</c:v>
                </c:pt>
                <c:pt idx="205">
                  <c:v>894223.1103109997</c:v>
                </c:pt>
                <c:pt idx="206">
                  <c:v>894296.815474</c:v>
                </c:pt>
                <c:pt idx="207">
                  <c:v>894367.008412</c:v>
                </c:pt>
                <c:pt idx="208">
                  <c:v>894433.626432</c:v>
                </c:pt>
                <c:pt idx="209">
                  <c:v>894497.485483</c:v>
                </c:pt>
                <c:pt idx="210">
                  <c:v>894557.312105</c:v>
                </c:pt>
                <c:pt idx="211">
                  <c:v>894609.148861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23990984"/>
        <c:axId val="1903507496"/>
      </c:scatterChart>
      <c:valAx>
        <c:axId val="1823990984"/>
        <c:scaling>
          <c:orientation val="minMax"/>
          <c:max val="220.0"/>
          <c:min val="0.0"/>
        </c:scaling>
        <c:delete val="0"/>
        <c:axPos val="b"/>
        <c:majorTickMark val="out"/>
        <c:minorTickMark val="none"/>
        <c:tickLblPos val="nextTo"/>
        <c:crossAx val="1903507496"/>
        <c:crosses val="autoZero"/>
        <c:crossBetween val="midCat"/>
      </c:valAx>
      <c:valAx>
        <c:axId val="1903507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Power</a:t>
                </a:r>
                <a:r>
                  <a:rPr lang="en-US" baseline="0"/>
                  <a:t> (W)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239909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3445" y="5005749"/>
            <a:ext cx="2730683" cy="906998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-110519" y="-6686"/>
            <a:ext cx="7078651" cy="6858000"/>
            <a:chOff x="-1409700" y="-15875"/>
            <a:chExt cx="10083800" cy="9769475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0" y="-15875"/>
              <a:ext cx="9944100" cy="9764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9700" y="-12700"/>
              <a:ext cx="9944100" cy="97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09700" y="-12700"/>
              <a:ext cx="9944100" cy="97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0000" y="-12700"/>
              <a:ext cx="9944100" cy="976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514"/>
            <a:ext cx="3709546" cy="40822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85800" y="5902410"/>
            <a:ext cx="2875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4" name="Picture 10" descr="ESS_Logo_Expl_Larg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600" y="2383858"/>
            <a:ext cx="2751068" cy="148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5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78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45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0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230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78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54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85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5" t="67936"/>
          <a:stretch/>
        </p:blipFill>
        <p:spPr bwMode="auto">
          <a:xfrm>
            <a:off x="6163826" y="5620444"/>
            <a:ext cx="2980174" cy="123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420" y="105223"/>
            <a:ext cx="6744380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2952"/>
            <a:ext cx="8229600" cy="4943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9A6B6-E2F1-7641-AACC-79A4B8600AF1}" type="datetimeFigureOut">
              <a:rPr lang="en-US" smtClean="0"/>
              <a:t>2012-05-04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A0EE2-EEEB-DA48-9E6B-30E2CD798BC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95" y="105223"/>
            <a:ext cx="169386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506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 RF System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63445" y="4869203"/>
            <a:ext cx="2730683" cy="906998"/>
          </a:xfrm>
        </p:spPr>
        <p:txBody>
          <a:bodyPr/>
          <a:lstStyle/>
          <a:p>
            <a:r>
              <a:rPr lang="en-US" dirty="0" smtClean="0"/>
              <a:t>Stephen Molloy</a:t>
            </a:r>
          </a:p>
          <a:p>
            <a:r>
              <a:rPr lang="en-US" dirty="0" smtClean="0"/>
              <a:t>RF Group</a:t>
            </a:r>
          </a:p>
          <a:p>
            <a:r>
              <a:rPr lang="en-US" dirty="0" smtClean="0"/>
              <a:t>ESS Accelerator Division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68695" y="5038634"/>
            <a:ext cx="3181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SLHiPP2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4</a:t>
            </a:r>
            <a:r>
              <a:rPr lang="en-US" dirty="0" smtClean="0">
                <a:solidFill>
                  <a:srgbClr val="FFFFFF"/>
                </a:solidFill>
              </a:rPr>
              <a:t>-May-2012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2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Large-scale system response</a:t>
            </a:r>
            <a:endParaRPr lang="en-GB" dirty="0"/>
          </a:p>
        </p:txBody>
      </p:sp>
      <p:pic>
        <p:nvPicPr>
          <p:cNvPr id="9" name="Content Placeholder 8" descr="power2be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6" r="-836"/>
          <a:stretch>
            <a:fillRect/>
          </a:stretch>
        </p:blipFill>
        <p:spPr/>
      </p:pic>
      <p:pic>
        <p:nvPicPr>
          <p:cNvPr id="10" name="Picture 9" descr="power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59" y="1137719"/>
            <a:ext cx="8177161" cy="4988446"/>
          </a:xfrm>
          <a:prstGeom prst="rect">
            <a:avLst/>
          </a:prstGeom>
        </p:spPr>
      </p:pic>
      <p:pic>
        <p:nvPicPr>
          <p:cNvPr id="2" name="Picture 1" descr="powers_sa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4" y="1142468"/>
            <a:ext cx="8169376" cy="4983697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4781550" y="3371850"/>
            <a:ext cx="2089150" cy="1174750"/>
          </a:xfrm>
          <a:prstGeom prst="wedgeRoundRectCallout">
            <a:avLst>
              <a:gd name="adj1" fmla="val -64570"/>
              <a:gd name="adj2" fmla="val -155655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 smtClean="0"/>
              <a:t>Required saturated klystron power assuming 25% overhead + 5% losses.</a:t>
            </a:r>
          </a:p>
          <a:p>
            <a:pPr algn="ctr"/>
            <a:r>
              <a:rPr lang="en-GB" sz="1100" dirty="0" smtClean="0"/>
              <a:t>Drives the scale of the klystron/modulator systems, cooling requirements, etc.</a:t>
            </a:r>
            <a:endParaRPr lang="en-GB" sz="1100" dirty="0"/>
          </a:p>
        </p:txBody>
      </p:sp>
      <p:pic>
        <p:nvPicPr>
          <p:cNvPr id="5" name="Picture 4" descr="reflected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3" y="1142468"/>
            <a:ext cx="8163977" cy="49836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406650" y="2847975"/>
            <a:ext cx="3473450" cy="8286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Steady-state reflected power (i.e. during beam-time) is governed by the R/Q drop at the ends of each section.</a:t>
            </a:r>
          </a:p>
          <a:p>
            <a:pPr algn="ctr"/>
            <a:r>
              <a:rPr lang="en-GB" sz="1200" dirty="0" smtClean="0"/>
              <a:t>Drives requirements of the circulators, loads, etc.</a:t>
            </a:r>
            <a:endParaRPr lang="en-GB" sz="1200" dirty="0"/>
          </a:p>
        </p:txBody>
      </p:sp>
      <p:sp>
        <p:nvSpPr>
          <p:cNvPr id="7" name="Rounded Rectangle 6"/>
          <p:cNvSpPr/>
          <p:nvPr/>
        </p:nvSpPr>
        <p:spPr>
          <a:xfrm>
            <a:off x="3429000" y="4029075"/>
            <a:ext cx="4254500" cy="11366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Single coupler design (i.e. Q</a:t>
            </a:r>
            <a:r>
              <a:rPr lang="en-GB" baseline="-25000" dirty="0" smtClean="0"/>
              <a:t>L</a:t>
            </a:r>
            <a:r>
              <a:rPr lang="en-GB" dirty="0" smtClean="0"/>
              <a:t>) for each section, but each cavity detuned to minimise the reflected power.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934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Temporal response</a:t>
            </a:r>
            <a:endParaRPr lang="en-GB" dirty="0"/>
          </a:p>
        </p:txBody>
      </p:sp>
      <p:pic>
        <p:nvPicPr>
          <p:cNvPr id="8" name="Content Placeholder 7" descr="Screen shot 2012-04-23 at 16.42.23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r="-28"/>
          <a:stretch/>
        </p:blipFill>
        <p:spPr>
          <a:xfrm>
            <a:off x="0" y="1006923"/>
            <a:ext cx="5155606" cy="3050727"/>
          </a:xfrm>
        </p:spPr>
      </p:pic>
      <p:pic>
        <p:nvPicPr>
          <p:cNvPr id="9" name="Content Placeholder 8" descr="Screen shot 2012-04-23 at 16.44.09.png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" r="-28"/>
          <a:stretch/>
        </p:blipFill>
        <p:spPr>
          <a:xfrm>
            <a:off x="4197350" y="3772191"/>
            <a:ext cx="4946650" cy="3084222"/>
          </a:xfrm>
        </p:spPr>
      </p:pic>
      <p:pic>
        <p:nvPicPr>
          <p:cNvPr id="10" name="Picture 9" descr="reflectedpower_all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971841"/>
            <a:ext cx="7429500" cy="56007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794250" y="2819400"/>
            <a:ext cx="2635250" cy="8001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Total reflected energy per pulse under nominal conditions.  Dictates the load requirements.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921787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Efficiency of the overall RF system</a:t>
            </a:r>
            <a:endParaRPr lang="en-GB" dirty="0"/>
          </a:p>
        </p:txBody>
      </p:sp>
      <p:pic>
        <p:nvPicPr>
          <p:cNvPr id="8" name="Picture 7" descr="Screen shot 2012-04-26 at 16.17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8543"/>
            <a:ext cx="5780866" cy="3774964"/>
          </a:xfrm>
          <a:prstGeom prst="rect">
            <a:avLst/>
          </a:prstGeom>
        </p:spPr>
      </p:pic>
      <p:pic>
        <p:nvPicPr>
          <p:cNvPr id="9" name="Picture 8" descr="Screen shot 2012-04-26 at 16.18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242" y="3093974"/>
            <a:ext cx="5773758" cy="376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9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Efficiency of the overall RF system</a:t>
            </a:r>
            <a:endParaRPr lang="en-GB" dirty="0"/>
          </a:p>
        </p:txBody>
      </p:sp>
      <p:pic>
        <p:nvPicPr>
          <p:cNvPr id="3" name="Picture 2" descr="Screen shot 2012-04-26 at 16.18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9516"/>
            <a:ext cx="5803911" cy="3783685"/>
          </a:xfrm>
          <a:prstGeom prst="rect">
            <a:avLst/>
          </a:prstGeom>
        </p:spPr>
      </p:pic>
      <p:pic>
        <p:nvPicPr>
          <p:cNvPr id="4" name="Picture 3" descr="Screen shot 2012-04-26 at 16.18.5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528" y="3114329"/>
            <a:ext cx="5752471" cy="3743671"/>
          </a:xfrm>
          <a:prstGeom prst="rect">
            <a:avLst/>
          </a:prstGeom>
        </p:spPr>
      </p:pic>
      <p:pic>
        <p:nvPicPr>
          <p:cNvPr id="5" name="Picture 4" descr="Screen shot 2012-04-26 at 16.19.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51" y="1006923"/>
            <a:ext cx="8168849" cy="531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8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5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Gallery/Linac integration:</a:t>
            </a:r>
            <a:br>
              <a:rPr lang="en-GB" dirty="0" smtClean="0"/>
            </a:br>
            <a:r>
              <a:rPr lang="en-GB" dirty="0" smtClean="0"/>
              <a:t>Chute Concept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19600"/>
            <a:ext cx="4572000" cy="22359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22359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91000"/>
            <a:ext cx="4572000" cy="22359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4572000" cy="22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25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Gallery/Linac integration:</a:t>
            </a:r>
            <a:br>
              <a:rPr lang="en-GB" dirty="0"/>
            </a:br>
            <a:r>
              <a:rPr lang="en-GB" dirty="0"/>
              <a:t>Chute Concept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1691"/>
            <a:ext cx="9144000" cy="447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846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Gallery/Linac integration:</a:t>
            </a:r>
            <a:br>
              <a:rPr lang="en-GB" dirty="0"/>
            </a:br>
            <a:r>
              <a:rPr lang="en-GB" dirty="0" smtClean="0"/>
              <a:t>Stub </a:t>
            </a:r>
            <a:r>
              <a:rPr lang="en-GB" dirty="0"/>
              <a:t>Concept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4267200"/>
            <a:ext cx="4572000" cy="2235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927" y="1447800"/>
            <a:ext cx="4572000" cy="22359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073" y="4267200"/>
            <a:ext cx="4572000" cy="22359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" y="1447800"/>
            <a:ext cx="4572000" cy="223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29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Gallery/Linac integration:</a:t>
            </a:r>
            <a:br>
              <a:rPr lang="en-GB" dirty="0"/>
            </a:br>
            <a:r>
              <a:rPr lang="en-GB" dirty="0" smtClean="0"/>
              <a:t>Stub </a:t>
            </a:r>
            <a:r>
              <a:rPr lang="en-GB" dirty="0"/>
              <a:t>Concept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0"/>
            <a:ext cx="9144000" cy="44718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60323" y="4145935"/>
            <a:ext cx="4531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Benefits: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Fewer (larger) penetrations.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Wide penetrations allow 90 degree bend.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No line of sight from tunnel to gallery.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Freedom to alter cryomodule positions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62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Modulator workshop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407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Overview of the ESS RF system</a:t>
            </a:r>
          </a:p>
          <a:p>
            <a:r>
              <a:rPr lang="en-GB" dirty="0" smtClean="0">
                <a:sym typeface="Wingdings"/>
              </a:rPr>
              <a:t>System behaviour</a:t>
            </a:r>
          </a:p>
          <a:p>
            <a:r>
              <a:rPr lang="en-GB" dirty="0" smtClean="0">
                <a:sym typeface="Wingdings"/>
              </a:rPr>
              <a:t>System layout</a:t>
            </a:r>
          </a:p>
          <a:p>
            <a:r>
              <a:rPr lang="en-GB" dirty="0" smtClean="0">
                <a:sym typeface="Wingdings"/>
              </a:rPr>
              <a:t>Modulator workshop</a:t>
            </a:r>
          </a:p>
          <a:p>
            <a:r>
              <a:rPr lang="en-GB" dirty="0" smtClean="0"/>
              <a:t>Risk &amp; reliability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752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“Intense” Discussions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532840"/>
            <a:ext cx="8229600" cy="4176168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Presentations by invited experts</a:t>
            </a:r>
          </a:p>
          <a:p>
            <a:pPr lvl="2"/>
            <a:r>
              <a:rPr lang="en-GB" dirty="0" smtClean="0"/>
              <a:t>CERN, DESY, </a:t>
            </a:r>
            <a:r>
              <a:rPr lang="en-GB" dirty="0"/>
              <a:t>FNAL, </a:t>
            </a:r>
            <a:r>
              <a:rPr lang="en-GB" dirty="0" smtClean="0"/>
              <a:t>LANL, RRCAT</a:t>
            </a:r>
            <a:r>
              <a:rPr lang="en-GB" dirty="0"/>
              <a:t>, </a:t>
            </a:r>
            <a:r>
              <a:rPr lang="en-GB" dirty="0" smtClean="0"/>
              <a:t>SLAC, SNS</a:t>
            </a:r>
          </a:p>
          <a:p>
            <a:r>
              <a:rPr lang="en-GB" dirty="0" smtClean="0"/>
              <a:t>Attendance included manufacturers</a:t>
            </a:r>
          </a:p>
          <a:p>
            <a:pPr lvl="3"/>
            <a:r>
              <a:rPr lang="en-GB" dirty="0" smtClean="0"/>
              <a:t>No presentations, but strong participation in discussions</a:t>
            </a:r>
          </a:p>
          <a:p>
            <a:r>
              <a:rPr lang="en-GB" dirty="0" smtClean="0"/>
              <a:t>Draft strategy emerged from the meeting</a:t>
            </a:r>
          </a:p>
          <a:p>
            <a:pPr lvl="2"/>
            <a:r>
              <a:rPr lang="en-GB" dirty="0" smtClean="0"/>
              <a:t>ESS will write the technical specifications</a:t>
            </a:r>
          </a:p>
          <a:p>
            <a:pPr lvl="4"/>
            <a:r>
              <a:rPr lang="en-GB" dirty="0" smtClean="0"/>
              <a:t>Does *not* impose a topology</a:t>
            </a:r>
          </a:p>
          <a:p>
            <a:pPr lvl="2"/>
            <a:r>
              <a:rPr lang="en-GB" dirty="0" smtClean="0"/>
              <a:t>Call for tender for production of multiple prototypes</a:t>
            </a:r>
          </a:p>
          <a:p>
            <a:pPr lvl="2"/>
            <a:r>
              <a:rPr lang="en-GB" dirty="0" smtClean="0"/>
              <a:t>Limited call for tender for series production</a:t>
            </a:r>
          </a:p>
          <a:p>
            <a:pPr lvl="4"/>
            <a:r>
              <a:rPr lang="en-GB" dirty="0" smtClean="0"/>
              <a:t>Possibility for multiple vendors to be successful</a:t>
            </a:r>
          </a:p>
        </p:txBody>
      </p:sp>
      <p:pic>
        <p:nvPicPr>
          <p:cNvPr id="6" name="Picture 5" descr="Screen shot 2012-04-26 at 16.40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240" y="879314"/>
            <a:ext cx="5527197" cy="15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47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Risk &amp; Reliability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471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95% availability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MTBF &amp; MTTR of klystrons is likely to dominate the machine availability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093" y="2245032"/>
            <a:ext cx="7349810" cy="461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129439" y="211728"/>
            <a:ext cx="2027181" cy="1005774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4954" y="283436"/>
            <a:ext cx="1352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Transformer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50300" y="709410"/>
            <a:ext cx="1621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</a:t>
            </a:r>
            <a:r>
              <a:rPr lang="en-US" baseline="-25000" dirty="0" err="1" smtClean="0"/>
              <a:t>ti</a:t>
            </a:r>
            <a:r>
              <a:rPr lang="en-US" dirty="0" smtClean="0"/>
              <a:t>=0.99999969</a:t>
            </a:r>
            <a:endParaRPr lang="en-US" dirty="0"/>
          </a:p>
        </p:txBody>
      </p:sp>
      <p:cxnSp>
        <p:nvCxnSpPr>
          <p:cNvPr id="8" name="Elbow Connector 7"/>
          <p:cNvCxnSpPr>
            <a:stCxn id="5" idx="2"/>
          </p:cNvCxnSpPr>
          <p:nvPr/>
        </p:nvCxnSpPr>
        <p:spPr>
          <a:xfrm rot="5400000">
            <a:off x="3634463" y="111245"/>
            <a:ext cx="402310" cy="2614825"/>
          </a:xfrm>
          <a:prstGeom prst="bentConnector2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143030" y="1619812"/>
            <a:ext cx="2638488" cy="1544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36093" y="1619812"/>
            <a:ext cx="0" cy="451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061964" y="1619812"/>
            <a:ext cx="0" cy="451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287199" y="1635261"/>
            <a:ext cx="0" cy="451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781518" y="1619812"/>
            <a:ext cx="0" cy="45183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086988" y="2096353"/>
            <a:ext cx="915635" cy="403922"/>
            <a:chOff x="1581351" y="2096353"/>
            <a:chExt cx="915635" cy="403922"/>
          </a:xfrm>
        </p:grpSpPr>
        <p:sp>
          <p:nvSpPr>
            <p:cNvPr id="15" name="Rectangle 14"/>
            <p:cNvSpPr/>
            <p:nvPr/>
          </p:nvSpPr>
          <p:spPr>
            <a:xfrm>
              <a:off x="1603846" y="2096353"/>
              <a:ext cx="849279" cy="4039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81351" y="2135981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RF Source 1</a:t>
              </a:r>
              <a:endParaRPr lang="en-US" sz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52669" y="3201280"/>
            <a:ext cx="3264703" cy="3497912"/>
            <a:chOff x="276076" y="2087093"/>
            <a:chExt cx="3264703" cy="3497912"/>
          </a:xfrm>
        </p:grpSpPr>
        <p:sp>
          <p:nvSpPr>
            <p:cNvPr id="18" name="Rectangle 17"/>
            <p:cNvSpPr/>
            <p:nvPr/>
          </p:nvSpPr>
          <p:spPr>
            <a:xfrm>
              <a:off x="1557186" y="2087093"/>
              <a:ext cx="947876" cy="629210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625870" y="2220949"/>
              <a:ext cx="85447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Modulator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25870" y="2404025"/>
              <a:ext cx="8791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/>
                <a:t>R</a:t>
              </a:r>
              <a:r>
                <a:rPr lang="en-US" sz="1200" baseline="-25000" dirty="0" err="1"/>
                <a:t>m</a:t>
              </a:r>
              <a:r>
                <a:rPr lang="en-US" sz="1200" baseline="-25000" dirty="0" err="1" smtClean="0"/>
                <a:t>i</a:t>
              </a:r>
              <a:r>
                <a:rPr lang="en-US" sz="1200" dirty="0" smtClean="0"/>
                <a:t>=0.9999</a:t>
              </a:r>
              <a:endParaRPr lang="en-US" sz="1200" dirty="0"/>
            </a:p>
          </p:txBody>
        </p:sp>
        <p:cxnSp>
          <p:nvCxnSpPr>
            <p:cNvPr id="21" name="Straight Connector 20"/>
            <p:cNvCxnSpPr>
              <a:stCxn id="18" idx="2"/>
            </p:cNvCxnSpPr>
            <p:nvPr/>
          </p:nvCxnSpPr>
          <p:spPr>
            <a:xfrm flipH="1">
              <a:off x="1515232" y="2716303"/>
              <a:ext cx="515892" cy="337294"/>
            </a:xfrm>
            <a:prstGeom prst="line">
              <a:avLst/>
            </a:prstGeom>
            <a:ln>
              <a:solidFill>
                <a:srgbClr val="0D0D0D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/>
            <p:cNvGrpSpPr/>
            <p:nvPr/>
          </p:nvGrpSpPr>
          <p:grpSpPr>
            <a:xfrm>
              <a:off x="276076" y="2887164"/>
              <a:ext cx="1662306" cy="2697841"/>
              <a:chOff x="197196" y="2887164"/>
              <a:chExt cx="1662306" cy="269784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978751" y="3075667"/>
                <a:ext cx="869743" cy="44257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65134" y="3036227"/>
                <a:ext cx="696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Klystron</a:t>
                </a:r>
                <a:endParaRPr lang="en-US" sz="120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019152" y="3225076"/>
                <a:ext cx="78894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R</a:t>
                </a:r>
                <a:r>
                  <a:rPr lang="en-US" sz="1100" baseline="-25000" dirty="0" err="1" smtClean="0"/>
                  <a:t>ki</a:t>
                </a:r>
                <a:r>
                  <a:rPr lang="en-US" sz="1100" dirty="0" smtClean="0"/>
                  <a:t>=0.9995</a:t>
                </a:r>
                <a:endParaRPr lang="en-US" sz="1100" dirty="0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975845" y="4914489"/>
                <a:ext cx="875553" cy="670516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978751" y="3882806"/>
                <a:ext cx="869743" cy="44257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67743" y="3843366"/>
                <a:ext cx="8917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Circulator/load</a:t>
                </a:r>
                <a:endParaRPr lang="en-US" sz="90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1047975" y="4066310"/>
                <a:ext cx="7312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R</a:t>
                </a:r>
                <a:r>
                  <a:rPr lang="en-US" sz="1000" baseline="-25000" dirty="0" err="1"/>
                  <a:t>c</a:t>
                </a:r>
                <a:r>
                  <a:rPr lang="en-US" sz="1000" baseline="-25000" dirty="0" err="1" smtClean="0"/>
                  <a:t>i</a:t>
                </a:r>
                <a:r>
                  <a:rPr lang="en-US" sz="1000" dirty="0" smtClean="0"/>
                  <a:t>=0.9995</a:t>
                </a:r>
                <a:endParaRPr lang="en-US" sz="1000" dirty="0"/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413622" y="3518238"/>
                <a:ext cx="0" cy="325128"/>
              </a:xfrm>
              <a:prstGeom prst="line">
                <a:avLst/>
              </a:prstGeom>
              <a:ln>
                <a:solidFill>
                  <a:srgbClr val="0D0D0D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>
                <a:stCxn id="46" idx="2"/>
                <a:endCxn id="45" idx="0"/>
              </p:cNvCxnSpPr>
              <p:nvPr/>
            </p:nvCxnSpPr>
            <p:spPr>
              <a:xfrm flipH="1">
                <a:off x="1413622" y="4325377"/>
                <a:ext cx="1" cy="5891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/>
              <p:cNvSpPr/>
              <p:nvPr/>
            </p:nvSpPr>
            <p:spPr>
              <a:xfrm rot="16200000">
                <a:off x="133430" y="3509706"/>
                <a:ext cx="947876" cy="37861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 rot="16200000">
                <a:off x="485018" y="3549819"/>
                <a:ext cx="46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LLRF</a:t>
                </a:r>
                <a:endParaRPr lang="en-US" sz="1200" dirty="0"/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 rot="16200000">
                <a:off x="120904" y="3563281"/>
                <a:ext cx="8791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R</a:t>
                </a:r>
                <a:r>
                  <a:rPr lang="en-US" sz="1200" baseline="-25000" dirty="0" err="1"/>
                  <a:t>m</a:t>
                </a:r>
                <a:r>
                  <a:rPr lang="en-US" sz="1200" baseline="-25000" dirty="0" err="1" smtClean="0"/>
                  <a:t>i</a:t>
                </a:r>
                <a:r>
                  <a:rPr lang="en-US" sz="1200" dirty="0" smtClean="0"/>
                  <a:t>=0.9999</a:t>
                </a:r>
                <a:endParaRPr lang="en-US" sz="12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197196" y="2887164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1362187" y="2887164"/>
              <a:ext cx="2178592" cy="2697841"/>
              <a:chOff x="197196" y="2887164"/>
              <a:chExt cx="2178592" cy="2697841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978751" y="3075667"/>
                <a:ext cx="869743" cy="44257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065134" y="3036227"/>
                <a:ext cx="69697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Klystron</a:t>
                </a:r>
                <a:endParaRPr lang="en-US" sz="120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019152" y="3225076"/>
                <a:ext cx="78894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err="1" smtClean="0"/>
                  <a:t>R</a:t>
                </a:r>
                <a:r>
                  <a:rPr lang="en-US" sz="1100" baseline="-25000" dirty="0" err="1" smtClean="0"/>
                  <a:t>ki</a:t>
                </a:r>
                <a:r>
                  <a:rPr lang="en-US" sz="1100" dirty="0" smtClean="0"/>
                  <a:t>=0.9995</a:t>
                </a:r>
                <a:endParaRPr lang="en-US" sz="1100" dirty="0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975845" y="4914489"/>
                <a:ext cx="875553" cy="670516"/>
              </a:xfrm>
              <a:prstGeom prst="ellipse">
                <a:avLst/>
              </a:prstGeom>
              <a:noFill/>
              <a:ln>
                <a:prstDash val="dash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978751" y="3882806"/>
                <a:ext cx="869743" cy="442571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67743" y="3843366"/>
                <a:ext cx="891759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900" dirty="0" smtClean="0"/>
                  <a:t>Circulator/load</a:t>
                </a:r>
                <a:endParaRPr lang="en-US" sz="90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47975" y="4066310"/>
                <a:ext cx="73129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err="1" smtClean="0"/>
                  <a:t>R</a:t>
                </a:r>
                <a:r>
                  <a:rPr lang="en-US" sz="1000" baseline="-25000" dirty="0" err="1"/>
                  <a:t>c</a:t>
                </a:r>
                <a:r>
                  <a:rPr lang="en-US" sz="1000" baseline="-25000" dirty="0" err="1" smtClean="0"/>
                  <a:t>i</a:t>
                </a:r>
                <a:r>
                  <a:rPr lang="en-US" sz="1000" dirty="0" smtClean="0"/>
                  <a:t>=0.9995</a:t>
                </a:r>
                <a:endParaRPr lang="en-US" sz="1000" dirty="0"/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413622" y="3518238"/>
                <a:ext cx="0" cy="325128"/>
              </a:xfrm>
              <a:prstGeom prst="line">
                <a:avLst/>
              </a:prstGeom>
              <a:ln>
                <a:solidFill>
                  <a:srgbClr val="0D0D0D"/>
                </a:solidFill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33" idx="2"/>
                <a:endCxn id="32" idx="0"/>
              </p:cNvCxnSpPr>
              <p:nvPr/>
            </p:nvCxnSpPr>
            <p:spPr>
              <a:xfrm flipH="1">
                <a:off x="1413622" y="4325377"/>
                <a:ext cx="1" cy="58911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Rectangle 37"/>
              <p:cNvSpPr/>
              <p:nvPr/>
            </p:nvSpPr>
            <p:spPr>
              <a:xfrm rot="16200000">
                <a:off x="1651540" y="3509705"/>
                <a:ext cx="947876" cy="37861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 rot="16200000">
                <a:off x="2003128" y="3549818"/>
                <a:ext cx="46832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LLRF</a:t>
                </a:r>
                <a:endParaRPr lang="en-US" sz="120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 rot="16200000">
                <a:off x="1639014" y="3563280"/>
                <a:ext cx="87919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R</a:t>
                </a:r>
                <a:r>
                  <a:rPr lang="en-US" sz="1200" baseline="-25000" dirty="0" err="1"/>
                  <a:t>m</a:t>
                </a:r>
                <a:r>
                  <a:rPr lang="en-US" sz="1200" baseline="-25000" dirty="0" err="1" smtClean="0"/>
                  <a:t>i</a:t>
                </a:r>
                <a:r>
                  <a:rPr lang="en-US" sz="1200" dirty="0" smtClean="0"/>
                  <a:t>=0.9999</a:t>
                </a:r>
                <a:endParaRPr lang="en-US" sz="120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97196" y="2887164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  <p:cxnSp>
          <p:nvCxnSpPr>
            <p:cNvPr id="24" name="Straight Connector 23"/>
            <p:cNvCxnSpPr>
              <a:stCxn id="18" idx="2"/>
              <a:endCxn id="30" idx="0"/>
            </p:cNvCxnSpPr>
            <p:nvPr/>
          </p:nvCxnSpPr>
          <p:spPr>
            <a:xfrm>
              <a:off x="2031124" y="2716303"/>
              <a:ext cx="547489" cy="319924"/>
            </a:xfrm>
            <a:prstGeom prst="line">
              <a:avLst/>
            </a:prstGeom>
            <a:ln>
              <a:solidFill>
                <a:srgbClr val="0D0D0D"/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3"/>
              <a:endCxn id="38" idx="3"/>
            </p:cNvCxnSpPr>
            <p:nvPr/>
          </p:nvCxnSpPr>
          <p:spPr>
            <a:xfrm>
              <a:off x="2505062" y="2401698"/>
              <a:ext cx="785408" cy="823377"/>
            </a:xfrm>
            <a:prstGeom prst="line">
              <a:avLst/>
            </a:prstGeom>
            <a:ln>
              <a:solidFill>
                <a:srgbClr val="0D0D0D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8" idx="1"/>
            </p:cNvCxnSpPr>
            <p:nvPr/>
          </p:nvCxnSpPr>
          <p:spPr>
            <a:xfrm flipH="1">
              <a:off x="650029" y="2401698"/>
              <a:ext cx="907157" cy="794491"/>
            </a:xfrm>
            <a:prstGeom prst="line">
              <a:avLst/>
            </a:prstGeom>
            <a:ln>
              <a:solidFill>
                <a:srgbClr val="0D0D0D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45" idx="1"/>
            </p:cNvCxnSpPr>
            <p:nvPr/>
          </p:nvCxnSpPr>
          <p:spPr>
            <a:xfrm>
              <a:off x="702832" y="4172952"/>
              <a:ext cx="480115" cy="839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32" idx="7"/>
            </p:cNvCxnSpPr>
            <p:nvPr/>
          </p:nvCxnSpPr>
          <p:spPr>
            <a:xfrm flipH="1">
              <a:off x="2888167" y="4172952"/>
              <a:ext cx="375613" cy="8397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Rectangle 54"/>
          <p:cNvSpPr/>
          <p:nvPr/>
        </p:nvSpPr>
        <p:spPr>
          <a:xfrm>
            <a:off x="2405797" y="3133843"/>
            <a:ext cx="4188453" cy="3644229"/>
          </a:xfrm>
          <a:prstGeom prst="rect">
            <a:avLst/>
          </a:prstGeom>
          <a:noFill/>
          <a:ln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2364414" y="3133843"/>
            <a:ext cx="1059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RF Source  &lt;</a:t>
            </a:r>
            <a:r>
              <a:rPr lang="en-US" sz="1200" dirty="0" err="1" smtClean="0"/>
              <a:t>i</a:t>
            </a:r>
            <a:r>
              <a:rPr lang="en-US" sz="1200" dirty="0" smtClean="0"/>
              <a:t>&gt;</a:t>
            </a:r>
            <a:endParaRPr lang="en-US" sz="1200" dirty="0"/>
          </a:p>
          <a:p>
            <a:pPr algn="ctr"/>
            <a:r>
              <a:rPr lang="en-US" sz="1200" dirty="0" smtClean="0"/>
              <a:t>RBD</a:t>
            </a:r>
            <a:endParaRPr lang="en-US" sz="1200" dirty="0"/>
          </a:p>
        </p:txBody>
      </p:sp>
      <p:grpSp>
        <p:nvGrpSpPr>
          <p:cNvPr id="57" name="Group 56"/>
          <p:cNvGrpSpPr/>
          <p:nvPr/>
        </p:nvGrpSpPr>
        <p:grpSpPr>
          <a:xfrm>
            <a:off x="5621404" y="2101042"/>
            <a:ext cx="915635" cy="403922"/>
            <a:chOff x="1581351" y="2096353"/>
            <a:chExt cx="915635" cy="403922"/>
          </a:xfrm>
        </p:grpSpPr>
        <p:sp>
          <p:nvSpPr>
            <p:cNvPr id="58" name="Rectangle 57"/>
            <p:cNvSpPr/>
            <p:nvPr/>
          </p:nvSpPr>
          <p:spPr>
            <a:xfrm>
              <a:off x="1603846" y="2096353"/>
              <a:ext cx="849279" cy="4039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581351" y="2135981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RF Source 3</a:t>
              </a:r>
              <a:endParaRPr lang="en-US" sz="1200" dirty="0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808242" y="2112317"/>
            <a:ext cx="915635" cy="403922"/>
            <a:chOff x="1581351" y="2096353"/>
            <a:chExt cx="915635" cy="403922"/>
          </a:xfrm>
        </p:grpSpPr>
        <p:sp>
          <p:nvSpPr>
            <p:cNvPr id="61" name="Rectangle 60"/>
            <p:cNvSpPr/>
            <p:nvPr/>
          </p:nvSpPr>
          <p:spPr>
            <a:xfrm>
              <a:off x="1603846" y="2096353"/>
              <a:ext cx="849279" cy="4039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581351" y="2135981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RF Source 2</a:t>
              </a:r>
              <a:endParaRPr lang="en-US" sz="12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323700" y="2080765"/>
            <a:ext cx="915635" cy="403922"/>
            <a:chOff x="1581351" y="2096353"/>
            <a:chExt cx="915635" cy="403922"/>
          </a:xfrm>
        </p:grpSpPr>
        <p:sp>
          <p:nvSpPr>
            <p:cNvPr id="64" name="Rectangle 63"/>
            <p:cNvSpPr/>
            <p:nvPr/>
          </p:nvSpPr>
          <p:spPr>
            <a:xfrm>
              <a:off x="1603846" y="2096353"/>
              <a:ext cx="849279" cy="403922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81351" y="2135981"/>
              <a:ext cx="9156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RF Source 4</a:t>
              </a:r>
              <a:endParaRPr lang="en-US" sz="1200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1673041" y="70996"/>
            <a:ext cx="7099072" cy="2839833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667181" y="70996"/>
            <a:ext cx="1071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Power </a:t>
            </a:r>
            <a:r>
              <a:rPr lang="en-US" sz="1200" dirty="0" err="1" smtClean="0"/>
              <a:t>dist</a:t>
            </a:r>
            <a:r>
              <a:rPr lang="en-US" sz="1200" dirty="0" smtClean="0"/>
              <a:t> &lt;</a:t>
            </a:r>
            <a:r>
              <a:rPr lang="en-US" sz="1200" dirty="0" err="1" smtClean="0"/>
              <a:t>i</a:t>
            </a:r>
            <a:r>
              <a:rPr lang="en-US" sz="1200" dirty="0" smtClean="0"/>
              <a:t>&gt;</a:t>
            </a:r>
            <a:endParaRPr lang="en-US" sz="1200" dirty="0"/>
          </a:p>
          <a:p>
            <a:pPr algn="ctr"/>
            <a:r>
              <a:rPr lang="en-US" sz="1200" dirty="0" smtClean="0"/>
              <a:t>RBD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0961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System Overview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169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102698"/>
              </p:ext>
            </p:extLst>
          </p:nvPr>
        </p:nvGraphicFramePr>
        <p:xfrm>
          <a:off x="893097" y="2248504"/>
          <a:ext cx="7554452" cy="4609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RF System Overview</a:t>
            </a:r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27" y="1078325"/>
            <a:ext cx="8763000" cy="11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6726294" y="32776"/>
            <a:ext cx="2352158" cy="27939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/>
              <a:t>NB: Lattice updates will have altered this.</a:t>
            </a:r>
            <a:endParaRPr lang="en-GB" sz="1000" dirty="0"/>
          </a:p>
        </p:txBody>
      </p:sp>
      <p:sp>
        <p:nvSpPr>
          <p:cNvPr id="9" name="Rounded Rectangle 8"/>
          <p:cNvSpPr/>
          <p:nvPr/>
        </p:nvSpPr>
        <p:spPr>
          <a:xfrm>
            <a:off x="4440903" y="5063614"/>
            <a:ext cx="2376129" cy="43425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Superconducting linac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206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System Main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dirty="0"/>
              <a:t>The RF system for the ESS linac is defined as the system that:</a:t>
            </a:r>
          </a:p>
          <a:p>
            <a:pPr lvl="1"/>
            <a:r>
              <a:rPr lang="en-GB" dirty="0" smtClean="0"/>
              <a:t>converts </a:t>
            </a:r>
            <a:r>
              <a:rPr lang="en-GB" dirty="0"/>
              <a:t>AC line power to RF power at either 352 or 704 MHz </a:t>
            </a:r>
          </a:p>
          <a:p>
            <a:pPr lvl="1"/>
            <a:r>
              <a:rPr lang="en-GB" dirty="0"/>
              <a:t>s</a:t>
            </a:r>
            <a:r>
              <a:rPr lang="en-GB" dirty="0" smtClean="0"/>
              <a:t>upplies this power </a:t>
            </a:r>
            <a:r>
              <a:rPr lang="en-GB" dirty="0"/>
              <a:t>to the </a:t>
            </a:r>
            <a:r>
              <a:rPr lang="en-GB" dirty="0" smtClean="0"/>
              <a:t>cavity couplers</a:t>
            </a:r>
            <a:endParaRPr lang="en-GB" dirty="0"/>
          </a:p>
          <a:p>
            <a:r>
              <a:rPr lang="en-US" dirty="0" smtClean="0"/>
              <a:t>Main components</a:t>
            </a:r>
          </a:p>
          <a:p>
            <a:pPr lvl="1"/>
            <a:r>
              <a:rPr lang="en-US" dirty="0" smtClean="0"/>
              <a:t>Modulator </a:t>
            </a:r>
          </a:p>
          <a:p>
            <a:pPr lvl="2"/>
            <a:r>
              <a:rPr lang="en-US" dirty="0" smtClean="0"/>
              <a:t>Converts conventional AC power into pulse power</a:t>
            </a:r>
          </a:p>
          <a:p>
            <a:pPr lvl="2"/>
            <a:r>
              <a:rPr lang="en-US" dirty="0" smtClean="0"/>
              <a:t>ESS requires 90 modulators</a:t>
            </a:r>
          </a:p>
          <a:p>
            <a:pPr lvl="1"/>
            <a:r>
              <a:rPr lang="en-US" dirty="0" smtClean="0"/>
              <a:t>RF Power Amplifiers</a:t>
            </a:r>
          </a:p>
          <a:p>
            <a:pPr lvl="2"/>
            <a:r>
              <a:rPr lang="en-US" dirty="0" smtClean="0"/>
              <a:t>Converts the modulator’s pulsed power to RF at 352 or 704 MHz</a:t>
            </a:r>
          </a:p>
          <a:p>
            <a:pPr lvl="2"/>
            <a:r>
              <a:rPr lang="en-US" dirty="0" smtClean="0"/>
              <a:t>Typically klystrons</a:t>
            </a:r>
          </a:p>
          <a:p>
            <a:pPr lvl="3"/>
            <a:r>
              <a:rPr lang="en-US" dirty="0" smtClean="0"/>
              <a:t>Require ~180 klystrons</a:t>
            </a:r>
          </a:p>
          <a:p>
            <a:pPr lvl="3"/>
            <a:r>
              <a:rPr lang="en-US" dirty="0" smtClean="0"/>
              <a:t>1 MW peak power per klystron (40 kW average)</a:t>
            </a:r>
          </a:p>
          <a:p>
            <a:pPr lvl="1"/>
            <a:r>
              <a:rPr lang="en-US" dirty="0" smtClean="0"/>
              <a:t>RF Distribution</a:t>
            </a:r>
          </a:p>
          <a:p>
            <a:pPr lvl="2"/>
            <a:r>
              <a:rPr lang="en-US" dirty="0" smtClean="0"/>
              <a:t>Transports the RF from power amplifiers to cavity coupler couplers </a:t>
            </a:r>
          </a:p>
          <a:p>
            <a:pPr lvl="2"/>
            <a:r>
              <a:rPr lang="en-US" dirty="0" smtClean="0"/>
              <a:t>Typically waveguides with other components (circulators, directional couplers, etc…)</a:t>
            </a:r>
          </a:p>
          <a:p>
            <a:pPr lvl="1"/>
            <a:r>
              <a:rPr lang="en-US" dirty="0" smtClean="0"/>
              <a:t>Low Level RF Control</a:t>
            </a:r>
          </a:p>
          <a:p>
            <a:pPr lvl="2"/>
            <a:r>
              <a:rPr lang="en-US" dirty="0" smtClean="0"/>
              <a:t>Regulates RF amplitude to 0.5% and phase to 0.5 degrees</a:t>
            </a:r>
          </a:p>
          <a:p>
            <a:pPr lvl="2"/>
            <a:r>
              <a:rPr lang="en-US" dirty="0" smtClean="0"/>
              <a:t>Requires both feedback and adaptive feed-forward algorithms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774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Requirements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94"/>
          <a:stretch/>
        </p:blipFill>
        <p:spPr bwMode="auto">
          <a:xfrm>
            <a:off x="1607805" y="1498831"/>
            <a:ext cx="6377955" cy="410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8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Requirements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37"/>
          <a:stretch/>
        </p:blipFill>
        <p:spPr bwMode="auto">
          <a:xfrm>
            <a:off x="649860" y="1120294"/>
            <a:ext cx="7698152" cy="44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18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Specifications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0"/>
          <a:stretch/>
        </p:blipFill>
        <p:spPr bwMode="auto">
          <a:xfrm>
            <a:off x="559645" y="1348074"/>
            <a:ext cx="8247921" cy="310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914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519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8710</TotalTime>
  <Words>518</Words>
  <Application>Microsoft Macintosh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ESS RF System Design</vt:lpstr>
      <vt:lpstr>Outline</vt:lpstr>
      <vt:lpstr>System Overview</vt:lpstr>
      <vt:lpstr>RF System Overview</vt:lpstr>
      <vt:lpstr>RF System Main Components</vt:lpstr>
      <vt:lpstr>General Requirements</vt:lpstr>
      <vt:lpstr>System Requirements</vt:lpstr>
      <vt:lpstr>Example Specifications</vt:lpstr>
      <vt:lpstr>Behaviour</vt:lpstr>
      <vt:lpstr>Large-scale system response</vt:lpstr>
      <vt:lpstr>Temporal response</vt:lpstr>
      <vt:lpstr>Efficiency of the overall RF system</vt:lpstr>
      <vt:lpstr>Efficiency of the overall RF system</vt:lpstr>
      <vt:lpstr>Layout</vt:lpstr>
      <vt:lpstr>Gallery/Linac integration: Chute Concept</vt:lpstr>
      <vt:lpstr>Gallery/Linac integration: Chute Concept</vt:lpstr>
      <vt:lpstr>Gallery/Linac integration: Stub Concept</vt:lpstr>
      <vt:lpstr>Gallery/Linac integration: Stub Concept</vt:lpstr>
      <vt:lpstr>Modulator workshop</vt:lpstr>
      <vt:lpstr>“Intense” Discussions</vt:lpstr>
      <vt:lpstr>Risk &amp; Reliability</vt:lpstr>
      <vt:lpstr>95% availability</vt:lpstr>
      <vt:lpstr>PowerPoint Presentation</vt:lpstr>
    </vt:vector>
  </TitlesOfParts>
  <Manager/>
  <Company>European Spallation Source ESS 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RF System Design</dc:title>
  <dc:subject/>
  <dc:creator>Stephen Molloy</dc:creator>
  <cp:keywords/>
  <dc:description>SLiHPP2</dc:description>
  <cp:lastModifiedBy>Caroline Prabert</cp:lastModifiedBy>
  <cp:revision>142</cp:revision>
  <dcterms:created xsi:type="dcterms:W3CDTF">2011-10-24T13:01:32Z</dcterms:created>
  <dcterms:modified xsi:type="dcterms:W3CDTF">2012-05-04T07:06:48Z</dcterms:modified>
  <cp:category/>
</cp:coreProperties>
</file>