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6" r:id="rId2"/>
    <p:sldId id="271" r:id="rId3"/>
    <p:sldId id="258" r:id="rId4"/>
    <p:sldId id="259" r:id="rId5"/>
    <p:sldId id="278" r:id="rId6"/>
    <p:sldId id="293" r:id="rId7"/>
    <p:sldId id="294" r:id="rId8"/>
    <p:sldId id="274" r:id="rId9"/>
    <p:sldId id="288" r:id="rId10"/>
    <p:sldId id="289" r:id="rId11"/>
    <p:sldId id="290" r:id="rId12"/>
    <p:sldId id="291" r:id="rId13"/>
    <p:sldId id="292" r:id="rId14"/>
    <p:sldId id="287" r:id="rId15"/>
    <p:sldId id="270" r:id="rId16"/>
    <p:sldId id="295" r:id="rId17"/>
    <p:sldId id="281" r:id="rId18"/>
    <p:sldId id="279" r:id="rId19"/>
    <p:sldId id="280" r:id="rId20"/>
    <p:sldId id="282" r:id="rId21"/>
    <p:sldId id="283" r:id="rId22"/>
    <p:sldId id="284" r:id="rId23"/>
    <p:sldId id="285" r:id="rId24"/>
    <p:sldId id="273" r:id="rId25"/>
    <p:sldId id="298" r:id="rId26"/>
    <p:sldId id="296" r:id="rId27"/>
    <p:sldId id="299" r:id="rId28"/>
    <p:sldId id="268" r:id="rId29"/>
    <p:sldId id="269" r:id="rId30"/>
    <p:sldId id="301" r:id="rId31"/>
    <p:sldId id="297" r:id="rId3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teza Mansouri" initials="MM" lastIdx="2" clrIdx="0">
    <p:extLst>
      <p:ext uri="{19B8F6BF-5375-455C-9EA6-DF929625EA0E}">
        <p15:presenceInfo xmlns:p15="http://schemas.microsoft.com/office/powerpoint/2012/main" userId="S-1-5-21-1853637497-491971987-2917381224-60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984807"/>
    <a:srgbClr val="F79646"/>
    <a:srgbClr val="0000FF"/>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7206" autoAdjust="0"/>
  </p:normalViewPr>
  <p:slideViewPr>
    <p:cSldViewPr>
      <p:cViewPr varScale="1">
        <p:scale>
          <a:sx n="79" d="100"/>
          <a:sy n="79" d="100"/>
        </p:scale>
        <p:origin x="1014"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9-18T10:18:41.639"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2019-09-18</a:t>
            </a:fld>
            <a:endParaRPr lang="sv-SE"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5</a:t>
            </a:fld>
            <a:endParaRPr lang="sv-SE" dirty="0"/>
          </a:p>
        </p:txBody>
      </p:sp>
    </p:spTree>
    <p:extLst>
      <p:ext uri="{BB962C8B-B14F-4D97-AF65-F5344CB8AC3E}">
        <p14:creationId xmlns:p14="http://schemas.microsoft.com/office/powerpoint/2010/main" val="279069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GB" dirty="0" smtClean="0"/>
              <a:t>Safety interlock system:</a:t>
            </a:r>
            <a:r>
              <a:rPr lang="en-GB" baseline="0" dirty="0" smtClean="0"/>
              <a:t> </a:t>
            </a:r>
          </a:p>
          <a:p>
            <a:pPr marL="171450" lvl="0" indent="-171450" rtl="0">
              <a:buFont typeface="Arial" panose="020B0604020202020204" pitchFamily="34" charset="0"/>
              <a:buChar char="•"/>
            </a:pPr>
            <a:r>
              <a:rPr lang="en-GB" sz="1200" kern="1200" dirty="0" smtClean="0">
                <a:solidFill>
                  <a:schemeClr val="tx1"/>
                </a:solidFill>
                <a:effectLst/>
                <a:latin typeface="+mn-lt"/>
                <a:ea typeface="+mn-ea"/>
                <a:cs typeface="+mn-cs"/>
              </a:rPr>
              <a:t>If the PSS1 Main key in the key exchange system (</a:t>
            </a:r>
            <a:r>
              <a:rPr lang="en-GB" dirty="0" smtClean="0">
                <a:effectLst/>
              </a:rPr>
              <a:t>Appendix 4</a:t>
            </a:r>
            <a:r>
              <a:rPr lang="en-GB" sz="1200" kern="1200" dirty="0" smtClean="0">
                <a:solidFill>
                  <a:schemeClr val="tx1"/>
                </a:solidFill>
                <a:effectLst/>
                <a:latin typeface="+mn-lt"/>
                <a:ea typeface="+mn-ea"/>
                <a:cs typeface="+mn-cs"/>
              </a:rPr>
              <a:t>) is removed, the proton beam is switched off by removing the power to the designated Stakeholder Associated Equipment (SAE), which are the </a:t>
            </a:r>
            <a:r>
              <a:rPr lang="en-GB" sz="1200" kern="1200" dirty="0" err="1" smtClean="0">
                <a:solidFill>
                  <a:schemeClr val="tx1"/>
                </a:solidFill>
                <a:effectLst/>
                <a:latin typeface="+mn-lt"/>
                <a:ea typeface="+mn-ea"/>
                <a:cs typeface="+mn-cs"/>
              </a:rPr>
              <a:t>ISrc</a:t>
            </a:r>
            <a:r>
              <a:rPr lang="en-GB" sz="1200" kern="1200" dirty="0" smtClean="0">
                <a:solidFill>
                  <a:schemeClr val="tx1"/>
                </a:solidFill>
                <a:effectLst/>
                <a:latin typeface="+mn-lt"/>
                <a:ea typeface="+mn-ea"/>
                <a:cs typeface="+mn-cs"/>
              </a:rPr>
              <a:t> High Voltage Power Supply (HVPS) and the RFQ modulator. The RF power to the MEBT </a:t>
            </a:r>
            <a:r>
              <a:rPr lang="en-GB" sz="1200" kern="1200" dirty="0" err="1" smtClean="0">
                <a:solidFill>
                  <a:schemeClr val="tx1"/>
                </a:solidFill>
                <a:effectLst/>
                <a:latin typeface="+mn-lt"/>
                <a:ea typeface="+mn-ea"/>
                <a:cs typeface="+mn-cs"/>
              </a:rPr>
              <a:t>bunchers</a:t>
            </a:r>
            <a:r>
              <a:rPr lang="en-GB" sz="1200" kern="1200" dirty="0" smtClean="0">
                <a:solidFill>
                  <a:schemeClr val="tx1"/>
                </a:solidFill>
                <a:effectLst/>
                <a:latin typeface="+mn-lt"/>
                <a:ea typeface="+mn-ea"/>
                <a:cs typeface="+mn-cs"/>
              </a:rPr>
              <a:t> and DTLs is also switched off by removing power to the MEBT </a:t>
            </a:r>
            <a:r>
              <a:rPr lang="en-GB" sz="1200" kern="1200" dirty="0" err="1" smtClean="0">
                <a:solidFill>
                  <a:schemeClr val="tx1"/>
                </a:solidFill>
                <a:effectLst/>
                <a:latin typeface="+mn-lt"/>
                <a:ea typeface="+mn-ea"/>
                <a:cs typeface="+mn-cs"/>
              </a:rPr>
              <a:t>bunchers</a:t>
            </a:r>
            <a:r>
              <a:rPr lang="en-GB" sz="1200" kern="1200" dirty="0" smtClean="0">
                <a:solidFill>
                  <a:schemeClr val="tx1"/>
                </a:solidFill>
                <a:effectLst/>
                <a:latin typeface="+mn-lt"/>
                <a:ea typeface="+mn-ea"/>
                <a:cs typeface="+mn-cs"/>
              </a:rPr>
              <a:t> Solid State Amplifiers (SSA) and the DTL modulators respectively.</a:t>
            </a:r>
            <a:endParaRPr lang="en-US" sz="1200" kern="1200" dirty="0" smtClean="0">
              <a:solidFill>
                <a:schemeClr val="tx1"/>
              </a:solidFill>
              <a:effectLst/>
              <a:latin typeface="+mn-lt"/>
              <a:ea typeface="+mn-ea"/>
              <a:cs typeface="+mn-cs"/>
            </a:endParaRPr>
          </a:p>
          <a:p>
            <a:pPr marL="171450" lvl="0" indent="-171450" rtl="0">
              <a:buFont typeface="Arial" panose="020B0604020202020204" pitchFamily="34" charset="0"/>
              <a:buChar char="•"/>
            </a:pPr>
            <a:r>
              <a:rPr lang="en-GB" sz="1200" kern="1200" dirty="0" smtClean="0">
                <a:solidFill>
                  <a:schemeClr val="tx1"/>
                </a:solidFill>
                <a:effectLst/>
                <a:latin typeface="+mn-lt"/>
                <a:ea typeface="+mn-ea"/>
                <a:cs typeface="+mn-cs"/>
              </a:rPr>
              <a:t>Lock access doors to PSS1 controlled area prior to enabling the power to the designated SAE as described in 3.3.1.1. This function is derived from Worker Radiation Safety Function (WRSF) 94 in </a:t>
            </a:r>
            <a:r>
              <a:rPr lang="ar-SA"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[2].</a:t>
            </a:r>
            <a:endParaRPr lang="en-US" sz="1200" kern="1200" dirty="0" smtClean="0">
              <a:solidFill>
                <a:schemeClr val="tx1"/>
              </a:solidFill>
              <a:effectLst/>
              <a:latin typeface="+mn-lt"/>
              <a:ea typeface="+mn-ea"/>
              <a:cs typeface="+mn-cs"/>
            </a:endParaRPr>
          </a:p>
          <a:p>
            <a:pPr marL="171450" lvl="0" indent="-171450" rtl="0">
              <a:buFont typeface="Arial" panose="020B0604020202020204" pitchFamily="34" charset="0"/>
              <a:buChar char="•"/>
            </a:pPr>
            <a:r>
              <a:rPr lang="en-GB" sz="1200" kern="1200" dirty="0" smtClean="0">
                <a:solidFill>
                  <a:schemeClr val="tx1"/>
                </a:solidFill>
                <a:effectLst/>
                <a:latin typeface="+mn-lt"/>
                <a:ea typeface="+mn-ea"/>
                <a:cs typeface="+mn-cs"/>
              </a:rPr>
              <a:t>If an intrusion into PSS1 controlled area is detected by the safety position monitoring switches at any access or emergency exit door of PSS1 controlled area, the proton beam is switched off by removing the power to the designated SAE, which are the </a:t>
            </a:r>
            <a:r>
              <a:rPr lang="en-GB" sz="1200" kern="1200" dirty="0" err="1" smtClean="0">
                <a:solidFill>
                  <a:schemeClr val="tx1"/>
                </a:solidFill>
                <a:effectLst/>
                <a:latin typeface="+mn-lt"/>
                <a:ea typeface="+mn-ea"/>
                <a:cs typeface="+mn-cs"/>
              </a:rPr>
              <a:t>ISrc</a:t>
            </a:r>
            <a:r>
              <a:rPr lang="en-GB" sz="1200" kern="1200" dirty="0" smtClean="0">
                <a:solidFill>
                  <a:schemeClr val="tx1"/>
                </a:solidFill>
                <a:effectLst/>
                <a:latin typeface="+mn-lt"/>
                <a:ea typeface="+mn-ea"/>
                <a:cs typeface="+mn-cs"/>
              </a:rPr>
              <a:t> magnetron Power Supply (PS), the </a:t>
            </a:r>
            <a:r>
              <a:rPr lang="en-GB" sz="1200" kern="1200" dirty="0" err="1" smtClean="0">
                <a:solidFill>
                  <a:schemeClr val="tx1"/>
                </a:solidFill>
                <a:effectLst/>
                <a:latin typeface="+mn-lt"/>
                <a:ea typeface="+mn-ea"/>
                <a:cs typeface="+mn-cs"/>
              </a:rPr>
              <a:t>ISrc</a:t>
            </a:r>
            <a:r>
              <a:rPr lang="en-GB" sz="1200" kern="1200" dirty="0" smtClean="0">
                <a:solidFill>
                  <a:schemeClr val="tx1"/>
                </a:solidFill>
                <a:effectLst/>
                <a:latin typeface="+mn-lt"/>
                <a:ea typeface="+mn-ea"/>
                <a:cs typeface="+mn-cs"/>
              </a:rPr>
              <a:t> HVPS and the RFQ modulator. The RF power to the MEBT </a:t>
            </a:r>
            <a:r>
              <a:rPr lang="en-GB" sz="1200" kern="1200" dirty="0" err="1" smtClean="0">
                <a:solidFill>
                  <a:schemeClr val="tx1"/>
                </a:solidFill>
                <a:effectLst/>
                <a:latin typeface="+mn-lt"/>
                <a:ea typeface="+mn-ea"/>
                <a:cs typeface="+mn-cs"/>
              </a:rPr>
              <a:t>bunchers</a:t>
            </a:r>
            <a:r>
              <a:rPr lang="en-GB" sz="1200" kern="1200" dirty="0" smtClean="0">
                <a:solidFill>
                  <a:schemeClr val="tx1"/>
                </a:solidFill>
                <a:effectLst/>
                <a:latin typeface="+mn-lt"/>
                <a:ea typeface="+mn-ea"/>
                <a:cs typeface="+mn-cs"/>
              </a:rPr>
              <a:t> and DTLs is also switched off by removing power to the MEBT </a:t>
            </a:r>
            <a:r>
              <a:rPr lang="en-GB" sz="1200" kern="1200" dirty="0" err="1" smtClean="0">
                <a:solidFill>
                  <a:schemeClr val="tx1"/>
                </a:solidFill>
                <a:effectLst/>
                <a:latin typeface="+mn-lt"/>
                <a:ea typeface="+mn-ea"/>
                <a:cs typeface="+mn-cs"/>
              </a:rPr>
              <a:t>bunchers</a:t>
            </a:r>
            <a:r>
              <a:rPr lang="en-GB" sz="1200" kern="1200" dirty="0" smtClean="0">
                <a:solidFill>
                  <a:schemeClr val="tx1"/>
                </a:solidFill>
                <a:effectLst/>
                <a:latin typeface="+mn-lt"/>
                <a:ea typeface="+mn-ea"/>
                <a:cs typeface="+mn-cs"/>
              </a:rPr>
              <a:t> SSA and the DTL modulators. This function is derived from WRSF 95 in </a:t>
            </a:r>
            <a:r>
              <a:rPr lang="ar-SA"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[2].</a:t>
            </a:r>
            <a:endParaRPr lang="en-US" sz="1200" kern="1200" dirty="0" smtClean="0">
              <a:solidFill>
                <a:schemeClr val="tx1"/>
              </a:solidFill>
              <a:effectLst/>
              <a:latin typeface="+mn-lt"/>
              <a:ea typeface="+mn-ea"/>
              <a:cs typeface="+mn-cs"/>
            </a:endParaRPr>
          </a:p>
          <a:p>
            <a:pPr marL="171450" lvl="0" indent="-171450" rtl="0">
              <a:buFont typeface="Arial" panose="020B0604020202020204" pitchFamily="34" charset="0"/>
              <a:buChar char="•"/>
            </a:pPr>
            <a:r>
              <a:rPr lang="en-GB" sz="1200" kern="1200" dirty="0" smtClean="0">
                <a:solidFill>
                  <a:schemeClr val="tx1"/>
                </a:solidFill>
                <a:effectLst/>
                <a:latin typeface="+mn-lt"/>
                <a:ea typeface="+mn-ea"/>
                <a:cs typeface="+mn-cs"/>
              </a:rPr>
              <a:t>The PSS1 controlled area is equipped with emergency switch-off pushbuttons. Pressing any of the emergency switch-off pushbuttons in the PSS1 controlled area immediately switches off the proton beam and the RF power by removing the power to the designated SAE as described in 3.3.1.3.</a:t>
            </a:r>
            <a:endParaRPr lang="en-US" sz="1200" kern="1200" dirty="0" smtClean="0">
              <a:solidFill>
                <a:schemeClr val="tx1"/>
              </a:solidFill>
              <a:effectLst/>
              <a:latin typeface="+mn-lt"/>
              <a:ea typeface="+mn-ea"/>
              <a:cs typeface="+mn-cs"/>
            </a:endParaRPr>
          </a:p>
          <a:p>
            <a:pPr marL="171450" lvl="0" indent="-171450" rtl="0">
              <a:buFont typeface="Arial" panose="020B0604020202020204" pitchFamily="34" charset="0"/>
              <a:buChar char="•"/>
            </a:pPr>
            <a:r>
              <a:rPr lang="en-GB" sz="1200" kern="1200" dirty="0" smtClean="0">
                <a:solidFill>
                  <a:schemeClr val="tx1"/>
                </a:solidFill>
                <a:effectLst/>
                <a:latin typeface="+mn-lt"/>
                <a:ea typeface="+mn-ea"/>
                <a:cs typeface="+mn-cs"/>
              </a:rPr>
              <a:t>If PSS1 receives a high radiation alarm or a fault signal from any of the Area Mixed-Field Monitors (AMM), the proton beam and the RF power are immediately switched off by removing the power to the designated SAE, as described in 3.3.1.3, in order to protect personnel working in the vicinity of the PSS1 controlled area. This function is derived from WRSF 141 in </a:t>
            </a:r>
            <a:r>
              <a:rPr lang="ar-SA"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[2]. Appendix 2 details the location of the AMM around the PSS1 controlled area.</a:t>
            </a:r>
            <a:endParaRPr lang="en-US" sz="1200" kern="1200" dirty="0" smtClean="0">
              <a:solidFill>
                <a:schemeClr val="tx1"/>
              </a:solidFill>
              <a:effectLst/>
              <a:latin typeface="+mn-lt"/>
              <a:ea typeface="+mn-ea"/>
              <a:cs typeface="+mn-cs"/>
            </a:endParaRPr>
          </a:p>
          <a:p>
            <a:pPr marL="171450" lvl="0" indent="-171450" rtl="0">
              <a:buFont typeface="Arial" panose="020B0604020202020204" pitchFamily="34" charset="0"/>
              <a:buChar char="•"/>
            </a:pPr>
            <a:r>
              <a:rPr lang="en-GB" sz="1200" kern="1200" dirty="0" smtClean="0">
                <a:solidFill>
                  <a:schemeClr val="tx1"/>
                </a:solidFill>
                <a:effectLst/>
                <a:latin typeface="+mn-lt"/>
                <a:ea typeface="+mn-ea"/>
                <a:cs typeface="+mn-cs"/>
              </a:rPr>
              <a:t>The RF systems for RFQ and DTLs will need to be tested in the klystron gallery whilst access to PSS1 controlled area is allowed. Only if a dedicated removable part of the RF Distribution System (RFDS) is removed, the power to the RFQ and DTL modulators is enabled by PSS1. The PSS1 monitors the position of the removable RF waveguide and ensures this part is removed prior to enabling power to the respective RF system.</a:t>
            </a:r>
            <a:endParaRPr lang="en-US" sz="1200" kern="1200" dirty="0" smtClean="0">
              <a:solidFill>
                <a:schemeClr val="tx1"/>
              </a:solidFill>
              <a:effectLst/>
              <a:latin typeface="+mn-lt"/>
              <a:ea typeface="+mn-ea"/>
              <a:cs typeface="+mn-cs"/>
            </a:endParaRPr>
          </a:p>
          <a:p>
            <a:pPr marL="171450" lvl="0" indent="-171450" rtl="0">
              <a:buFont typeface="Arial" panose="020B0604020202020204" pitchFamily="34" charset="0"/>
              <a:buChar char="•"/>
            </a:pPr>
            <a:r>
              <a:rPr lang="en-GB" sz="1200" kern="1200" dirty="0" smtClean="0">
                <a:solidFill>
                  <a:schemeClr val="tx1"/>
                </a:solidFill>
                <a:effectLst/>
                <a:latin typeface="+mn-lt"/>
                <a:ea typeface="+mn-ea"/>
                <a:cs typeface="+mn-cs"/>
              </a:rPr>
              <a:t>The RF systems for MEBT will need to be tested in the klystron gallery whilst access to the PSS1 controlled area is allowed. Only if the RF switch on the RF coaxial cable is closed, the power to the MEBT </a:t>
            </a:r>
            <a:r>
              <a:rPr lang="en-GB" sz="1200" kern="1200" dirty="0" err="1" smtClean="0">
                <a:solidFill>
                  <a:schemeClr val="tx1"/>
                </a:solidFill>
                <a:effectLst/>
                <a:latin typeface="+mn-lt"/>
                <a:ea typeface="+mn-ea"/>
                <a:cs typeface="+mn-cs"/>
              </a:rPr>
              <a:t>bunchers</a:t>
            </a:r>
            <a:r>
              <a:rPr lang="en-GB" sz="1200" kern="1200" dirty="0" smtClean="0">
                <a:solidFill>
                  <a:schemeClr val="tx1"/>
                </a:solidFill>
                <a:effectLst/>
                <a:latin typeface="+mn-lt"/>
                <a:ea typeface="+mn-ea"/>
                <a:cs typeface="+mn-cs"/>
              </a:rPr>
              <a:t> SSA is enabled by PSS1. The PSS1 monitors the position of the RF switch on the RF coaxial cable and ensures it is closed prior to enabling power to the respective RF system.</a:t>
            </a:r>
            <a:endParaRPr lang="en-US" dirty="0" smtClean="0"/>
          </a:p>
        </p:txBody>
      </p:sp>
      <p:sp>
        <p:nvSpPr>
          <p:cNvPr id="4" name="Slide Number Placeholder 3"/>
          <p:cNvSpPr>
            <a:spLocks noGrp="1"/>
          </p:cNvSpPr>
          <p:nvPr>
            <p:ph type="sldNum" sz="quarter" idx="10"/>
          </p:nvPr>
        </p:nvSpPr>
        <p:spPr/>
        <p:txBody>
          <a:bodyPr/>
          <a:lstStyle/>
          <a:p>
            <a:fld id="{161A53A7-64CD-4D0E-AAE8-1AC9C79D7085}" type="slidenum">
              <a:rPr lang="sv-SE" smtClean="0"/>
              <a:t>6</a:t>
            </a:fld>
            <a:endParaRPr lang="sv-SE" dirty="0"/>
          </a:p>
        </p:txBody>
      </p:sp>
    </p:spTree>
    <p:extLst>
      <p:ext uri="{BB962C8B-B14F-4D97-AF65-F5344CB8AC3E}">
        <p14:creationId xmlns:p14="http://schemas.microsoft.com/office/powerpoint/2010/main" val="2523293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7</a:t>
            </a:fld>
            <a:endParaRPr lang="sv-SE" dirty="0"/>
          </a:p>
        </p:txBody>
      </p:sp>
    </p:spTree>
    <p:extLst>
      <p:ext uri="{BB962C8B-B14F-4D97-AF65-F5344CB8AC3E}">
        <p14:creationId xmlns:p14="http://schemas.microsoft.com/office/powerpoint/2010/main" val="181557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Single train PLC system, redundancy and diversity in position monitoring of the doors, redundancy in actuators, etc.</a:t>
            </a:r>
          </a:p>
          <a:p>
            <a:pPr marL="171450" indent="-171450">
              <a:buFont typeface="Arial" panose="020B0604020202020204" pitchFamily="34" charset="0"/>
              <a:buChar char="•"/>
            </a:pPr>
            <a:r>
              <a:rPr lang="en-GB" dirty="0" smtClean="0"/>
              <a:t>PSS1 supervision; HMI and</a:t>
            </a:r>
            <a:r>
              <a:rPr lang="en-GB" baseline="0" dirty="0" smtClean="0"/>
              <a:t> OPI</a:t>
            </a:r>
          </a:p>
          <a:p>
            <a:pPr marL="171450" indent="-171450">
              <a:buFont typeface="Arial" panose="020B0604020202020204" pitchFamily="34" charset="0"/>
              <a:buChar char="•"/>
            </a:pPr>
            <a:r>
              <a:rPr lang="en-GB" baseline="0" dirty="0" smtClean="0"/>
              <a:t>Gateway PLC for communication with EPICS.</a:t>
            </a:r>
          </a:p>
          <a:p>
            <a:pPr marL="171450" indent="-171450">
              <a:buFont typeface="Arial" panose="020B0604020202020204" pitchFamily="34" charset="0"/>
              <a:buChar char="•"/>
            </a:pPr>
            <a:r>
              <a:rPr lang="en-GB" baseline="0" dirty="0" smtClean="0"/>
              <a:t>Date archiving (EPICS archiver).</a:t>
            </a:r>
          </a:p>
          <a:p>
            <a:pPr marL="171450" indent="-171450">
              <a:buFont typeface="Arial" panose="020B0604020202020204" pitchFamily="34" charset="0"/>
              <a:buChar char="•"/>
            </a:pPr>
            <a:endParaRPr lang="en-GB" baseline="0" dirty="0" smtClean="0"/>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18</a:t>
            </a:fld>
            <a:endParaRPr lang="sv-SE" dirty="0"/>
          </a:p>
        </p:txBody>
      </p:sp>
    </p:spTree>
    <p:extLst>
      <p:ext uri="{BB962C8B-B14F-4D97-AF65-F5344CB8AC3E}">
        <p14:creationId xmlns:p14="http://schemas.microsoft.com/office/powerpoint/2010/main" val="2873450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2019-09-18</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4406" y="260649"/>
            <a:ext cx="2208245"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12192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Date Placeholder 3"/>
          <p:cNvSpPr>
            <a:spLocks noGrp="1"/>
          </p:cNvSpPr>
          <p:nvPr>
            <p:ph type="dt" sz="half" idx="10"/>
          </p:nvPr>
        </p:nvSpPr>
        <p:spPr/>
        <p:txBody>
          <a:bodyPr/>
          <a:lstStyle/>
          <a:p>
            <a:fld id="{6EB99CB0-346B-43FA-9EE6-F90C3F3BC0BA}" type="datetime1">
              <a:rPr lang="sv-SE" smtClean="0"/>
              <a:t>2019-09-18</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25344" y="319530"/>
            <a:ext cx="1827307"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12192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609600" y="1600201"/>
            <a:ext cx="53848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6197600" y="1600201"/>
            <a:ext cx="53848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t>2019-09-18</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dirty="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9550" y="260649"/>
            <a:ext cx="1813101"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2019-09-18</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dirty="0"/>
          </a:p>
        </p:txBody>
      </p:sp>
      <p:sp>
        <p:nvSpPr>
          <p:cNvPr id="10" name="Rektangel 6"/>
          <p:cNvSpPr/>
          <p:nvPr userDrawn="1"/>
        </p:nvSpPr>
        <p:spPr>
          <a:xfrm>
            <a:off x="0" y="0"/>
            <a:ext cx="12192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dirty="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ayer Architecture Backround Templa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BD61A1-005B-9349-9560-8B6E4A960A36}"/>
              </a:ext>
            </a:extLst>
          </p:cNvPr>
          <p:cNvSpPr/>
          <p:nvPr userDrawn="1"/>
        </p:nvSpPr>
        <p:spPr>
          <a:xfrm>
            <a:off x="0" y="3927918"/>
            <a:ext cx="12192000" cy="1099308"/>
          </a:xfrm>
          <a:prstGeom prst="rect">
            <a:avLst/>
          </a:prstGeom>
          <a:solidFill>
            <a:srgbClr val="006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8" name="Rectangle 7">
            <a:extLst>
              <a:ext uri="{FF2B5EF4-FFF2-40B4-BE49-F238E27FC236}">
                <a16:creationId xmlns:a16="http://schemas.microsoft.com/office/drawing/2014/main" id="{0A8653FB-B250-B74B-8079-E8E844E6281E}"/>
              </a:ext>
            </a:extLst>
          </p:cNvPr>
          <p:cNvSpPr/>
          <p:nvPr userDrawn="1"/>
        </p:nvSpPr>
        <p:spPr>
          <a:xfrm>
            <a:off x="-2836" y="0"/>
            <a:ext cx="12194836" cy="997682"/>
          </a:xfrm>
          <a:prstGeom prst="rect">
            <a:avLst/>
          </a:prstGeom>
          <a:solidFill>
            <a:srgbClr val="0094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9" name="Rectangle 8">
            <a:extLst>
              <a:ext uri="{FF2B5EF4-FFF2-40B4-BE49-F238E27FC236}">
                <a16:creationId xmlns:a16="http://schemas.microsoft.com/office/drawing/2014/main" id="{198FFC8F-F4E1-4244-B4EA-0EAA62C78BC2}"/>
              </a:ext>
            </a:extLst>
          </p:cNvPr>
          <p:cNvSpPr/>
          <p:nvPr userDrawn="1"/>
        </p:nvSpPr>
        <p:spPr>
          <a:xfrm>
            <a:off x="0" y="968579"/>
            <a:ext cx="12192000" cy="931223"/>
          </a:xfrm>
          <a:prstGeom prst="rect">
            <a:avLst/>
          </a:prstGeom>
          <a:solidFill>
            <a:srgbClr val="008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0" name="Rectangle 9">
            <a:extLst>
              <a:ext uri="{FF2B5EF4-FFF2-40B4-BE49-F238E27FC236}">
                <a16:creationId xmlns:a16="http://schemas.microsoft.com/office/drawing/2014/main" id="{C0B7FE8E-DD0B-EB48-A4A8-EA5F915EDDAA}"/>
              </a:ext>
            </a:extLst>
          </p:cNvPr>
          <p:cNvSpPr/>
          <p:nvPr userDrawn="1"/>
        </p:nvSpPr>
        <p:spPr>
          <a:xfrm>
            <a:off x="0" y="1788588"/>
            <a:ext cx="12192000" cy="903473"/>
          </a:xfrm>
          <a:prstGeom prst="rect">
            <a:avLst/>
          </a:prstGeom>
          <a:solidFill>
            <a:srgbClr val="007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t> </a:t>
            </a:r>
          </a:p>
        </p:txBody>
      </p:sp>
      <p:sp>
        <p:nvSpPr>
          <p:cNvPr id="11" name="Rectangle 10">
            <a:extLst>
              <a:ext uri="{FF2B5EF4-FFF2-40B4-BE49-F238E27FC236}">
                <a16:creationId xmlns:a16="http://schemas.microsoft.com/office/drawing/2014/main" id="{4AA1CF25-632D-9544-AE9E-B5EB65DFCD2F}"/>
              </a:ext>
            </a:extLst>
          </p:cNvPr>
          <p:cNvSpPr/>
          <p:nvPr userDrawn="1"/>
        </p:nvSpPr>
        <p:spPr>
          <a:xfrm>
            <a:off x="0" y="2644358"/>
            <a:ext cx="12192000" cy="1285335"/>
          </a:xfrm>
          <a:prstGeom prst="rect">
            <a:avLst/>
          </a:prstGeom>
          <a:solidFill>
            <a:srgbClr val="0072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2" name="Rectangle 11">
            <a:extLst>
              <a:ext uri="{FF2B5EF4-FFF2-40B4-BE49-F238E27FC236}">
                <a16:creationId xmlns:a16="http://schemas.microsoft.com/office/drawing/2014/main" id="{74874E9A-2081-864F-B3D6-C1794B7E1982}"/>
              </a:ext>
            </a:extLst>
          </p:cNvPr>
          <p:cNvSpPr/>
          <p:nvPr userDrawn="1"/>
        </p:nvSpPr>
        <p:spPr>
          <a:xfrm>
            <a:off x="0" y="5014729"/>
            <a:ext cx="12192000" cy="645082"/>
          </a:xfrm>
          <a:prstGeom prst="rect">
            <a:avLst/>
          </a:prstGeom>
          <a:solidFill>
            <a:srgbClr val="005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3" name="Rectangle 12">
            <a:extLst>
              <a:ext uri="{FF2B5EF4-FFF2-40B4-BE49-F238E27FC236}">
                <a16:creationId xmlns:a16="http://schemas.microsoft.com/office/drawing/2014/main" id="{0196D881-68F6-CD40-BBE1-413CD030367E}"/>
              </a:ext>
            </a:extLst>
          </p:cNvPr>
          <p:cNvSpPr/>
          <p:nvPr userDrawn="1"/>
        </p:nvSpPr>
        <p:spPr>
          <a:xfrm>
            <a:off x="0" y="5657017"/>
            <a:ext cx="12192000" cy="626575"/>
          </a:xfrm>
          <a:prstGeom prst="rect">
            <a:avLst/>
          </a:prstGeom>
          <a:solidFill>
            <a:srgbClr val="005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4" name="Rectangle 13">
            <a:extLst>
              <a:ext uri="{FF2B5EF4-FFF2-40B4-BE49-F238E27FC236}">
                <a16:creationId xmlns:a16="http://schemas.microsoft.com/office/drawing/2014/main" id="{3C8BFD91-D8F4-C74F-9AD9-92D3F3F5EA57}"/>
              </a:ext>
            </a:extLst>
          </p:cNvPr>
          <p:cNvSpPr/>
          <p:nvPr userDrawn="1"/>
        </p:nvSpPr>
        <p:spPr>
          <a:xfrm>
            <a:off x="0" y="6275574"/>
            <a:ext cx="12192000" cy="582427"/>
          </a:xfrm>
          <a:prstGeom prst="rect">
            <a:avLst/>
          </a:prstGeom>
          <a:solidFill>
            <a:srgbClr val="004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cxnSp>
        <p:nvCxnSpPr>
          <p:cNvPr id="15" name="Straight Connector 14">
            <a:extLst>
              <a:ext uri="{FF2B5EF4-FFF2-40B4-BE49-F238E27FC236}">
                <a16:creationId xmlns:a16="http://schemas.microsoft.com/office/drawing/2014/main" id="{04B5FEE5-9D4C-844D-86CB-71AD3DF266E9}"/>
              </a:ext>
            </a:extLst>
          </p:cNvPr>
          <p:cNvCxnSpPr>
            <a:cxnSpLocks/>
          </p:cNvCxnSpPr>
          <p:nvPr userDrawn="1"/>
        </p:nvCxnSpPr>
        <p:spPr>
          <a:xfrm>
            <a:off x="-2835" y="964519"/>
            <a:ext cx="12194836" cy="0"/>
          </a:xfrm>
          <a:prstGeom prst="line">
            <a:avLst/>
          </a:prstGeom>
          <a:ln w="9525" cap="rnd" cmpd="sng" algn="ctr">
            <a:gradFill>
              <a:gsLst>
                <a:gs pos="0">
                  <a:schemeClr val="bg1">
                    <a:alpha val="78000"/>
                  </a:schemeClr>
                </a:gs>
                <a:gs pos="26000">
                  <a:schemeClr val="bg1">
                    <a:alpha val="30000"/>
                  </a:schemeClr>
                </a:gs>
                <a:gs pos="86000">
                  <a:srgbClr val="FFFFFF">
                    <a:alpha val="17000"/>
                  </a:srgbClr>
                </a:gs>
                <a:gs pos="75000">
                  <a:srgbClr val="FFFFFF">
                    <a:alpha val="43000"/>
                  </a:srgbClr>
                </a:gs>
                <a:gs pos="46000">
                  <a:schemeClr val="bg1">
                    <a:alpha val="14000"/>
                  </a:schemeClr>
                </a:gs>
                <a:gs pos="100000">
                  <a:schemeClr val="bg1">
                    <a:alpha val="63000"/>
                  </a:schemeClr>
                </a:gs>
              </a:gsLst>
              <a:lin ang="0" scaled="0"/>
            </a:gra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Straight Connector 15">
            <a:extLst>
              <a:ext uri="{FF2B5EF4-FFF2-40B4-BE49-F238E27FC236}">
                <a16:creationId xmlns:a16="http://schemas.microsoft.com/office/drawing/2014/main" id="{05482A43-F451-DC45-8761-E71F6ACA9161}"/>
              </a:ext>
            </a:extLst>
          </p:cNvPr>
          <p:cNvCxnSpPr>
            <a:cxnSpLocks/>
          </p:cNvCxnSpPr>
          <p:nvPr userDrawn="1"/>
        </p:nvCxnSpPr>
        <p:spPr>
          <a:xfrm>
            <a:off x="-2835" y="1780116"/>
            <a:ext cx="12194836" cy="0"/>
          </a:xfrm>
          <a:prstGeom prst="line">
            <a:avLst/>
          </a:prstGeom>
          <a:ln w="9525" cap="rnd" cmpd="sng" algn="ctr">
            <a:gradFill>
              <a:gsLst>
                <a:gs pos="0">
                  <a:schemeClr val="bg1">
                    <a:alpha val="78000"/>
                  </a:schemeClr>
                </a:gs>
                <a:gs pos="26000">
                  <a:schemeClr val="bg1">
                    <a:alpha val="0"/>
                  </a:schemeClr>
                </a:gs>
                <a:gs pos="86000">
                  <a:srgbClr val="FFFFFF">
                    <a:alpha val="0"/>
                  </a:srgbClr>
                </a:gs>
                <a:gs pos="75000">
                  <a:srgbClr val="FFFFFF">
                    <a:alpha val="63000"/>
                  </a:srgbClr>
                </a:gs>
                <a:gs pos="36000">
                  <a:schemeClr val="bg1">
                    <a:alpha val="30000"/>
                  </a:schemeClr>
                </a:gs>
                <a:gs pos="100000">
                  <a:schemeClr val="bg1">
                    <a:alpha val="63000"/>
                  </a:schemeClr>
                </a:gs>
              </a:gsLst>
              <a:lin ang="0" scaled="0"/>
            </a:gra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ABE2EB50-8C2F-E44F-B5E9-EEF37183040E}"/>
              </a:ext>
            </a:extLst>
          </p:cNvPr>
          <p:cNvCxnSpPr>
            <a:cxnSpLocks/>
          </p:cNvCxnSpPr>
          <p:nvPr userDrawn="1"/>
        </p:nvCxnSpPr>
        <p:spPr>
          <a:xfrm>
            <a:off x="-2835" y="2635525"/>
            <a:ext cx="12194836" cy="0"/>
          </a:xfrm>
          <a:prstGeom prst="line">
            <a:avLst/>
          </a:prstGeom>
          <a:ln w="9525" cap="rnd" cmpd="sng" algn="ctr">
            <a:gradFill>
              <a:gsLst>
                <a:gs pos="0">
                  <a:schemeClr val="bg1">
                    <a:alpha val="78000"/>
                  </a:schemeClr>
                </a:gs>
                <a:gs pos="30000">
                  <a:srgbClr val="FFFFFF">
                    <a:alpha val="0"/>
                  </a:srgbClr>
                </a:gs>
                <a:gs pos="23000">
                  <a:schemeClr val="bg1">
                    <a:alpha val="0"/>
                  </a:schemeClr>
                </a:gs>
                <a:gs pos="95000">
                  <a:srgbClr val="FFFFFF">
                    <a:alpha val="0"/>
                  </a:srgbClr>
                </a:gs>
                <a:gs pos="78000">
                  <a:srgbClr val="FFFFFF">
                    <a:alpha val="36000"/>
                  </a:srgbClr>
                </a:gs>
                <a:gs pos="40000">
                  <a:schemeClr val="bg1">
                    <a:alpha val="50000"/>
                  </a:schemeClr>
                </a:gs>
                <a:gs pos="100000">
                  <a:schemeClr val="bg1">
                    <a:alpha val="63000"/>
                  </a:schemeClr>
                </a:gs>
              </a:gsLst>
              <a:lin ang="0" scaled="0"/>
            </a:gra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76FF466B-2972-1749-A871-43742C6ACAFC}"/>
              </a:ext>
            </a:extLst>
          </p:cNvPr>
          <p:cNvCxnSpPr>
            <a:cxnSpLocks/>
          </p:cNvCxnSpPr>
          <p:nvPr userDrawn="1"/>
        </p:nvCxnSpPr>
        <p:spPr>
          <a:xfrm>
            <a:off x="0" y="3921832"/>
            <a:ext cx="12192000" cy="0"/>
          </a:xfrm>
          <a:prstGeom prst="line">
            <a:avLst/>
          </a:prstGeom>
          <a:ln w="9525" cap="rnd" cmpd="sng" algn="ctr">
            <a:gradFill>
              <a:gsLst>
                <a:gs pos="0">
                  <a:schemeClr val="bg1">
                    <a:alpha val="78000"/>
                  </a:schemeClr>
                </a:gs>
                <a:gs pos="27000">
                  <a:srgbClr val="FFFFFF">
                    <a:alpha val="0"/>
                  </a:srgbClr>
                </a:gs>
                <a:gs pos="20000">
                  <a:schemeClr val="bg1">
                    <a:alpha val="0"/>
                  </a:schemeClr>
                </a:gs>
                <a:gs pos="95000">
                  <a:srgbClr val="FFFFFF">
                    <a:alpha val="0"/>
                  </a:srgbClr>
                </a:gs>
                <a:gs pos="78000">
                  <a:srgbClr val="FFFFFF">
                    <a:alpha val="36000"/>
                  </a:srgbClr>
                </a:gs>
                <a:gs pos="40000">
                  <a:schemeClr val="bg1">
                    <a:alpha val="50000"/>
                  </a:schemeClr>
                </a:gs>
                <a:gs pos="100000">
                  <a:schemeClr val="bg1">
                    <a:alpha val="63000"/>
                  </a:schemeClr>
                </a:gs>
              </a:gsLst>
              <a:lin ang="0" scaled="0"/>
            </a:gra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1F28B33E-98A6-8547-89E2-7F551E2FECDB}"/>
              </a:ext>
            </a:extLst>
          </p:cNvPr>
          <p:cNvCxnSpPr>
            <a:cxnSpLocks/>
          </p:cNvCxnSpPr>
          <p:nvPr userDrawn="1"/>
        </p:nvCxnSpPr>
        <p:spPr>
          <a:xfrm>
            <a:off x="-2835" y="5008528"/>
            <a:ext cx="12194836" cy="0"/>
          </a:xfrm>
          <a:prstGeom prst="line">
            <a:avLst/>
          </a:prstGeom>
          <a:ln w="9525" cap="rnd" cmpd="sng" algn="ctr">
            <a:gradFill>
              <a:gsLst>
                <a:gs pos="0">
                  <a:schemeClr val="bg1">
                    <a:alpha val="78000"/>
                  </a:schemeClr>
                </a:gs>
                <a:gs pos="27000">
                  <a:srgbClr val="FFFFFF">
                    <a:alpha val="3000"/>
                  </a:srgbClr>
                </a:gs>
                <a:gs pos="20000">
                  <a:schemeClr val="bg1">
                    <a:alpha val="0"/>
                  </a:schemeClr>
                </a:gs>
                <a:gs pos="95000">
                  <a:srgbClr val="FFFFFF">
                    <a:alpha val="14000"/>
                  </a:srgbClr>
                </a:gs>
                <a:gs pos="78000">
                  <a:srgbClr val="FFFFFF">
                    <a:alpha val="25000"/>
                  </a:srgbClr>
                </a:gs>
                <a:gs pos="36000">
                  <a:schemeClr val="bg1">
                    <a:alpha val="35000"/>
                  </a:schemeClr>
                </a:gs>
                <a:gs pos="100000">
                  <a:schemeClr val="bg1">
                    <a:alpha val="63000"/>
                  </a:schemeClr>
                </a:gs>
              </a:gsLst>
              <a:lin ang="0" scaled="0"/>
            </a:gra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Straight Connector 19">
            <a:extLst>
              <a:ext uri="{FF2B5EF4-FFF2-40B4-BE49-F238E27FC236}">
                <a16:creationId xmlns:a16="http://schemas.microsoft.com/office/drawing/2014/main" id="{ED8C49D7-3C1F-B344-A698-65E9AF2E864B}"/>
              </a:ext>
            </a:extLst>
          </p:cNvPr>
          <p:cNvCxnSpPr>
            <a:cxnSpLocks/>
          </p:cNvCxnSpPr>
          <p:nvPr userDrawn="1"/>
        </p:nvCxnSpPr>
        <p:spPr>
          <a:xfrm>
            <a:off x="-2835" y="5650152"/>
            <a:ext cx="12194836" cy="0"/>
          </a:xfrm>
          <a:prstGeom prst="line">
            <a:avLst/>
          </a:prstGeom>
          <a:ln w="9525" cap="rnd" cmpd="sng" algn="ctr">
            <a:gradFill>
              <a:gsLst>
                <a:gs pos="0">
                  <a:schemeClr val="bg1">
                    <a:alpha val="78000"/>
                  </a:schemeClr>
                </a:gs>
                <a:gs pos="28000">
                  <a:srgbClr val="FFFFFF">
                    <a:alpha val="0"/>
                  </a:srgbClr>
                </a:gs>
                <a:gs pos="21000">
                  <a:schemeClr val="bg1">
                    <a:alpha val="0"/>
                  </a:schemeClr>
                </a:gs>
                <a:gs pos="89000">
                  <a:srgbClr val="FFFFFF">
                    <a:alpha val="14000"/>
                  </a:srgbClr>
                </a:gs>
                <a:gs pos="72000">
                  <a:srgbClr val="FFFFFF">
                    <a:alpha val="25000"/>
                  </a:srgbClr>
                </a:gs>
                <a:gs pos="48000">
                  <a:schemeClr val="bg1">
                    <a:alpha val="35000"/>
                  </a:schemeClr>
                </a:gs>
                <a:gs pos="100000">
                  <a:schemeClr val="bg1">
                    <a:alpha val="63000"/>
                  </a:schemeClr>
                </a:gs>
              </a:gsLst>
              <a:lin ang="0" scaled="0"/>
            </a:gra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9CEFCE13-E359-5643-A613-22FC2071F063}"/>
              </a:ext>
            </a:extLst>
          </p:cNvPr>
          <p:cNvCxnSpPr>
            <a:cxnSpLocks/>
          </p:cNvCxnSpPr>
          <p:nvPr userDrawn="1"/>
        </p:nvCxnSpPr>
        <p:spPr>
          <a:xfrm>
            <a:off x="0" y="6265718"/>
            <a:ext cx="12192000" cy="0"/>
          </a:xfrm>
          <a:prstGeom prst="line">
            <a:avLst/>
          </a:prstGeom>
          <a:ln w="9525" cap="rnd" cmpd="sng" algn="ctr">
            <a:gradFill>
              <a:gsLst>
                <a:gs pos="0">
                  <a:schemeClr val="bg1">
                    <a:alpha val="78000"/>
                  </a:schemeClr>
                </a:gs>
                <a:gs pos="30000">
                  <a:srgbClr val="FFFFFF">
                    <a:alpha val="0"/>
                  </a:srgbClr>
                </a:gs>
                <a:gs pos="25000">
                  <a:schemeClr val="bg1">
                    <a:alpha val="0"/>
                  </a:schemeClr>
                </a:gs>
                <a:gs pos="85000">
                  <a:srgbClr val="FFFFFF">
                    <a:alpha val="14000"/>
                  </a:srgbClr>
                </a:gs>
                <a:gs pos="72000">
                  <a:srgbClr val="FFFFFF">
                    <a:alpha val="25000"/>
                  </a:srgbClr>
                </a:gs>
                <a:gs pos="48000">
                  <a:schemeClr val="bg1">
                    <a:alpha val="35000"/>
                  </a:schemeClr>
                </a:gs>
                <a:gs pos="100000">
                  <a:schemeClr val="bg1">
                    <a:alpha val="63000"/>
                  </a:schemeClr>
                </a:gs>
              </a:gsLst>
              <a:lin ang="0" scaled="0"/>
            </a:gra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3" name="TextBox 22">
            <a:extLst>
              <a:ext uri="{FF2B5EF4-FFF2-40B4-BE49-F238E27FC236}">
                <a16:creationId xmlns:a16="http://schemas.microsoft.com/office/drawing/2014/main" id="{7DCC488A-087B-6643-81E4-6BC347BC73F9}"/>
              </a:ext>
            </a:extLst>
          </p:cNvPr>
          <p:cNvSpPr txBox="1"/>
          <p:nvPr userDrawn="1"/>
        </p:nvSpPr>
        <p:spPr>
          <a:xfrm>
            <a:off x="251114" y="1290949"/>
            <a:ext cx="1839598" cy="369332"/>
          </a:xfrm>
          <a:prstGeom prst="rect">
            <a:avLst/>
          </a:prstGeom>
          <a:noFill/>
        </p:spPr>
        <p:txBody>
          <a:bodyPr wrap="square" rtlCol="0">
            <a:spAutoFit/>
          </a:bodyPr>
          <a:lstStyle/>
          <a:p>
            <a:pPr algn="r"/>
            <a:r>
              <a:rPr lang="en-GB" sz="900" b="1" spc="40" baseline="0" dirty="0">
                <a:solidFill>
                  <a:schemeClr val="bg1"/>
                </a:solidFill>
                <a:latin typeface="+mn-lt"/>
              </a:rPr>
              <a:t>engineers, operators,</a:t>
            </a:r>
          </a:p>
          <a:p>
            <a:pPr algn="r"/>
            <a:r>
              <a:rPr lang="en-GB" sz="900" b="1" spc="40" baseline="0" dirty="0">
                <a:solidFill>
                  <a:schemeClr val="bg1"/>
                </a:solidFill>
                <a:latin typeface="+mn-lt"/>
              </a:rPr>
              <a:t>scientists, technicians, ...</a:t>
            </a:r>
          </a:p>
        </p:txBody>
      </p:sp>
      <p:sp>
        <p:nvSpPr>
          <p:cNvPr id="24" name="TextBox 23">
            <a:extLst>
              <a:ext uri="{FF2B5EF4-FFF2-40B4-BE49-F238E27FC236}">
                <a16:creationId xmlns:a16="http://schemas.microsoft.com/office/drawing/2014/main" id="{CFBC42A5-A6DE-114B-B82B-5086D58B1CB3}"/>
              </a:ext>
            </a:extLst>
          </p:cNvPr>
          <p:cNvSpPr txBox="1"/>
          <p:nvPr userDrawn="1"/>
        </p:nvSpPr>
        <p:spPr>
          <a:xfrm>
            <a:off x="220633" y="1031935"/>
            <a:ext cx="1839599" cy="32316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500" dirty="0">
                <a:solidFill>
                  <a:schemeClr val="bg1"/>
                </a:solidFill>
                <a:latin typeface="+mj-lt"/>
              </a:rPr>
              <a:t>Human Users</a:t>
            </a:r>
            <a:endParaRPr lang="en-US" sz="1500" dirty="0">
              <a:solidFill>
                <a:schemeClr val="bg1"/>
              </a:solidFill>
              <a:latin typeface="+mj-lt"/>
            </a:endParaRPr>
          </a:p>
        </p:txBody>
      </p:sp>
      <p:sp>
        <p:nvSpPr>
          <p:cNvPr id="25" name="TextBox 24">
            <a:extLst>
              <a:ext uri="{FF2B5EF4-FFF2-40B4-BE49-F238E27FC236}">
                <a16:creationId xmlns:a16="http://schemas.microsoft.com/office/drawing/2014/main" id="{961A9D6B-0B5C-6A45-BA7E-A1F0CFE986CD}"/>
              </a:ext>
            </a:extLst>
          </p:cNvPr>
          <p:cNvSpPr txBox="1"/>
          <p:nvPr userDrawn="1"/>
        </p:nvSpPr>
        <p:spPr>
          <a:xfrm>
            <a:off x="182881" y="2087675"/>
            <a:ext cx="1907832" cy="507831"/>
          </a:xfrm>
          <a:prstGeom prst="rect">
            <a:avLst/>
          </a:prstGeom>
          <a:noFill/>
        </p:spPr>
        <p:txBody>
          <a:bodyPr wrap="square" rtlCol="0">
            <a:spAutoFit/>
          </a:bodyPr>
          <a:lstStyle/>
          <a:p>
            <a:pPr algn="r"/>
            <a:r>
              <a:rPr lang="en-GB" sz="900" b="1" spc="30" dirty="0">
                <a:solidFill>
                  <a:schemeClr val="bg1"/>
                </a:solidFill>
                <a:latin typeface="+mn-lt"/>
              </a:rPr>
              <a:t>GUIs for data analysis,</a:t>
            </a:r>
          </a:p>
          <a:p>
            <a:pPr algn="r"/>
            <a:r>
              <a:rPr lang="en-GB" sz="900" b="1" spc="30" dirty="0">
                <a:solidFill>
                  <a:schemeClr val="bg1"/>
                </a:solidFill>
                <a:latin typeface="+mn-lt"/>
              </a:rPr>
              <a:t> processing and </a:t>
            </a:r>
            <a:r>
              <a:rPr lang="en-GB" sz="900" b="1" spc="30" baseline="0" dirty="0">
                <a:solidFill>
                  <a:schemeClr val="bg1"/>
                </a:solidFill>
                <a:latin typeface="+mn-lt"/>
              </a:rPr>
              <a:t>archiving</a:t>
            </a:r>
            <a:r>
              <a:rPr lang="en-GB" sz="900" b="1" spc="30" dirty="0">
                <a:solidFill>
                  <a:schemeClr val="bg1"/>
                </a:solidFill>
                <a:latin typeface="+mn-lt"/>
              </a:rPr>
              <a:t> services, system configuration, ...</a:t>
            </a:r>
          </a:p>
        </p:txBody>
      </p:sp>
      <p:sp>
        <p:nvSpPr>
          <p:cNvPr id="26" name="TextBox 25">
            <a:extLst>
              <a:ext uri="{FF2B5EF4-FFF2-40B4-BE49-F238E27FC236}">
                <a16:creationId xmlns:a16="http://schemas.microsoft.com/office/drawing/2014/main" id="{82ACA9FA-E617-DA41-B950-90B4DEEA4E51}"/>
              </a:ext>
            </a:extLst>
          </p:cNvPr>
          <p:cNvSpPr txBox="1"/>
          <p:nvPr userDrawn="1"/>
        </p:nvSpPr>
        <p:spPr>
          <a:xfrm>
            <a:off x="367182" y="1808690"/>
            <a:ext cx="1723530" cy="32316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500" dirty="0">
                <a:solidFill>
                  <a:schemeClr val="bg1"/>
                </a:solidFill>
                <a:latin typeface="+mj-lt"/>
              </a:rPr>
              <a:t>Applications</a:t>
            </a:r>
            <a:endParaRPr lang="en-US" sz="1500" dirty="0">
              <a:solidFill>
                <a:schemeClr val="bg1"/>
              </a:solidFill>
              <a:latin typeface="+mj-lt"/>
            </a:endParaRPr>
          </a:p>
        </p:txBody>
      </p:sp>
      <p:sp>
        <p:nvSpPr>
          <p:cNvPr id="27" name="TextBox 26">
            <a:extLst>
              <a:ext uri="{FF2B5EF4-FFF2-40B4-BE49-F238E27FC236}">
                <a16:creationId xmlns:a16="http://schemas.microsoft.com/office/drawing/2014/main" id="{2E747AA5-6BEA-904A-9E94-B3434F9D2F02}"/>
              </a:ext>
            </a:extLst>
          </p:cNvPr>
          <p:cNvSpPr txBox="1"/>
          <p:nvPr userDrawn="1"/>
        </p:nvSpPr>
        <p:spPr>
          <a:xfrm>
            <a:off x="251114" y="3094127"/>
            <a:ext cx="1839598" cy="507831"/>
          </a:xfrm>
          <a:prstGeom prst="rect">
            <a:avLst/>
          </a:prstGeom>
          <a:noFill/>
        </p:spPr>
        <p:txBody>
          <a:bodyPr wrap="square" rtlCol="0">
            <a:spAutoFit/>
          </a:bodyPr>
          <a:lstStyle/>
          <a:p>
            <a:pPr algn="r"/>
            <a:r>
              <a:rPr lang="en-GB" sz="900" b="1" spc="40" baseline="0" dirty="0">
                <a:solidFill>
                  <a:schemeClr val="bg1"/>
                </a:solidFill>
                <a:latin typeface="+mn-lt"/>
              </a:rPr>
              <a:t>runtime &amp; historical data,</a:t>
            </a:r>
          </a:p>
          <a:p>
            <a:pPr algn="r"/>
            <a:r>
              <a:rPr lang="en-GB" sz="900" b="1" spc="40" baseline="0" dirty="0">
                <a:solidFill>
                  <a:schemeClr val="bg1"/>
                </a:solidFill>
                <a:latin typeface="+mn-lt"/>
              </a:rPr>
              <a:t>complex control functions,</a:t>
            </a:r>
          </a:p>
          <a:p>
            <a:pPr algn="r"/>
            <a:r>
              <a:rPr lang="en-GB" sz="900" b="1" spc="40" baseline="0" dirty="0">
                <a:solidFill>
                  <a:schemeClr val="bg1"/>
                </a:solidFill>
                <a:latin typeface="+mn-lt"/>
              </a:rPr>
              <a:t>configuration databases</a:t>
            </a:r>
          </a:p>
        </p:txBody>
      </p:sp>
      <p:sp>
        <p:nvSpPr>
          <p:cNvPr id="28" name="TextBox 27">
            <a:extLst>
              <a:ext uri="{FF2B5EF4-FFF2-40B4-BE49-F238E27FC236}">
                <a16:creationId xmlns:a16="http://schemas.microsoft.com/office/drawing/2014/main" id="{ABF82DE3-8FE7-8E49-ADC7-A5D349AD19C6}"/>
              </a:ext>
            </a:extLst>
          </p:cNvPr>
          <p:cNvSpPr txBox="1"/>
          <p:nvPr userDrawn="1"/>
        </p:nvSpPr>
        <p:spPr>
          <a:xfrm>
            <a:off x="251115" y="2813040"/>
            <a:ext cx="1839597" cy="32316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500" dirty="0">
                <a:solidFill>
                  <a:schemeClr val="bg1"/>
                </a:solidFill>
                <a:latin typeface="+mj-lt"/>
              </a:rPr>
              <a:t>Facility Integration</a:t>
            </a:r>
            <a:endParaRPr lang="en-US" sz="1500" dirty="0">
              <a:solidFill>
                <a:schemeClr val="bg1"/>
              </a:solidFill>
              <a:latin typeface="+mj-lt"/>
            </a:endParaRPr>
          </a:p>
        </p:txBody>
      </p:sp>
      <p:sp>
        <p:nvSpPr>
          <p:cNvPr id="29" name="TextBox 28">
            <a:extLst>
              <a:ext uri="{FF2B5EF4-FFF2-40B4-BE49-F238E27FC236}">
                <a16:creationId xmlns:a16="http://schemas.microsoft.com/office/drawing/2014/main" id="{51207A60-29BD-2541-AFFD-8AC1D019424C}"/>
              </a:ext>
            </a:extLst>
          </p:cNvPr>
          <p:cNvSpPr txBox="1"/>
          <p:nvPr userDrawn="1"/>
        </p:nvSpPr>
        <p:spPr>
          <a:xfrm>
            <a:off x="251115" y="4304737"/>
            <a:ext cx="1839598" cy="646331"/>
          </a:xfrm>
          <a:prstGeom prst="rect">
            <a:avLst/>
          </a:prstGeom>
          <a:noFill/>
        </p:spPr>
        <p:txBody>
          <a:bodyPr wrap="square" rtlCol="0">
            <a:spAutoFit/>
          </a:bodyPr>
          <a:lstStyle/>
          <a:p>
            <a:pPr algn="r"/>
            <a:r>
              <a:rPr lang="en-GB" sz="900" b="1" spc="40" baseline="0" dirty="0">
                <a:solidFill>
                  <a:schemeClr val="bg1"/>
                </a:solidFill>
                <a:latin typeface="+mn-lt"/>
              </a:rPr>
              <a:t>process and device control,</a:t>
            </a:r>
          </a:p>
          <a:p>
            <a:pPr algn="r"/>
            <a:r>
              <a:rPr lang="en-GB" sz="900" b="1" spc="40" baseline="0" dirty="0">
                <a:solidFill>
                  <a:schemeClr val="bg1"/>
                </a:solidFill>
                <a:latin typeface="+mn-lt"/>
              </a:rPr>
              <a:t>high dependability,</a:t>
            </a:r>
          </a:p>
          <a:p>
            <a:pPr algn="r"/>
            <a:r>
              <a:rPr lang="en-GB" sz="900" b="1" spc="40" baseline="0" dirty="0">
                <a:solidFill>
                  <a:schemeClr val="bg1"/>
                </a:solidFill>
                <a:latin typeface="+mn-lt"/>
              </a:rPr>
              <a:t>executes local control functions</a:t>
            </a:r>
          </a:p>
        </p:txBody>
      </p:sp>
      <p:sp>
        <p:nvSpPr>
          <p:cNvPr id="30" name="TextBox 29">
            <a:extLst>
              <a:ext uri="{FF2B5EF4-FFF2-40B4-BE49-F238E27FC236}">
                <a16:creationId xmlns:a16="http://schemas.microsoft.com/office/drawing/2014/main" id="{27FE678F-F792-7B47-B698-E1F67107705E}"/>
              </a:ext>
            </a:extLst>
          </p:cNvPr>
          <p:cNvSpPr txBox="1"/>
          <p:nvPr userDrawn="1"/>
        </p:nvSpPr>
        <p:spPr>
          <a:xfrm>
            <a:off x="251115" y="4031889"/>
            <a:ext cx="1839598" cy="32316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500" dirty="0">
                <a:solidFill>
                  <a:schemeClr val="bg1"/>
                </a:solidFill>
                <a:latin typeface="+mj-lt"/>
              </a:rPr>
              <a:t>Local System Control</a:t>
            </a:r>
            <a:endParaRPr lang="en-US" sz="1500" dirty="0">
              <a:solidFill>
                <a:schemeClr val="bg1"/>
              </a:solidFill>
              <a:latin typeface="+mj-lt"/>
            </a:endParaRPr>
          </a:p>
        </p:txBody>
      </p:sp>
      <p:sp>
        <p:nvSpPr>
          <p:cNvPr id="31" name="TextBox 30">
            <a:extLst>
              <a:ext uri="{FF2B5EF4-FFF2-40B4-BE49-F238E27FC236}">
                <a16:creationId xmlns:a16="http://schemas.microsoft.com/office/drawing/2014/main" id="{F4A57D3A-95A9-3E44-9B58-625F72B8357A}"/>
              </a:ext>
            </a:extLst>
          </p:cNvPr>
          <p:cNvSpPr txBox="1"/>
          <p:nvPr userDrawn="1"/>
        </p:nvSpPr>
        <p:spPr>
          <a:xfrm>
            <a:off x="251115" y="4982364"/>
            <a:ext cx="1839598" cy="523220"/>
          </a:xfrm>
          <a:prstGeom prst="rect">
            <a:avLst/>
          </a:prstGeom>
          <a:noFill/>
        </p:spPr>
        <p:txBody>
          <a:bodyPr wrap="square" rtlCol="0">
            <a:spAutoFit/>
          </a:bodyPr>
          <a:lstStyle/>
          <a:p>
            <a:pPr algn="r"/>
            <a:r>
              <a:rPr lang="en-GB" sz="1400" dirty="0">
                <a:solidFill>
                  <a:schemeClr val="bg1"/>
                </a:solidFill>
                <a:latin typeface="+mj-lt"/>
              </a:rPr>
              <a:t>Signal Conditioning</a:t>
            </a:r>
          </a:p>
          <a:p>
            <a:pPr algn="r"/>
            <a:r>
              <a:rPr lang="en-GB" sz="1400" dirty="0">
                <a:solidFill>
                  <a:schemeClr val="bg1"/>
                </a:solidFill>
                <a:latin typeface="+mj-lt"/>
              </a:rPr>
              <a:t>(a/d ) and Electronics</a:t>
            </a:r>
          </a:p>
        </p:txBody>
      </p:sp>
      <p:sp>
        <p:nvSpPr>
          <p:cNvPr id="32" name="TextBox 31">
            <a:extLst>
              <a:ext uri="{FF2B5EF4-FFF2-40B4-BE49-F238E27FC236}">
                <a16:creationId xmlns:a16="http://schemas.microsoft.com/office/drawing/2014/main" id="{3DDB6779-D74A-6143-97F2-94CEF046BC0B}"/>
              </a:ext>
            </a:extLst>
          </p:cNvPr>
          <p:cNvSpPr txBox="1"/>
          <p:nvPr userDrawn="1"/>
        </p:nvSpPr>
        <p:spPr>
          <a:xfrm>
            <a:off x="251115" y="5730506"/>
            <a:ext cx="1839598" cy="32316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500" dirty="0">
                <a:solidFill>
                  <a:schemeClr val="bg1"/>
                </a:solidFill>
                <a:latin typeface="+mj-lt"/>
              </a:rPr>
              <a:t>Physical Equipment</a:t>
            </a:r>
            <a:endParaRPr lang="en-US" sz="1500" dirty="0">
              <a:solidFill>
                <a:schemeClr val="bg1"/>
              </a:solidFill>
              <a:latin typeface="+mj-lt"/>
            </a:endParaRPr>
          </a:p>
        </p:txBody>
      </p:sp>
      <p:sp>
        <p:nvSpPr>
          <p:cNvPr id="33" name="TextBox 32">
            <a:extLst>
              <a:ext uri="{FF2B5EF4-FFF2-40B4-BE49-F238E27FC236}">
                <a16:creationId xmlns:a16="http://schemas.microsoft.com/office/drawing/2014/main" id="{3A6B0A83-38E6-3B4E-8E64-99B9C01E55D3}"/>
              </a:ext>
            </a:extLst>
          </p:cNvPr>
          <p:cNvSpPr txBox="1"/>
          <p:nvPr userDrawn="1"/>
        </p:nvSpPr>
        <p:spPr>
          <a:xfrm>
            <a:off x="251115" y="6355826"/>
            <a:ext cx="1839598" cy="32316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500" dirty="0">
                <a:solidFill>
                  <a:schemeClr val="bg1"/>
                </a:solidFill>
                <a:latin typeface="+mj-lt"/>
              </a:rPr>
              <a:t>Physical Processes</a:t>
            </a:r>
            <a:endParaRPr lang="en-US" sz="1500" dirty="0">
              <a:solidFill>
                <a:schemeClr val="bg1"/>
              </a:solidFill>
              <a:latin typeface="+mj-lt"/>
            </a:endParaRPr>
          </a:p>
        </p:txBody>
      </p:sp>
      <p:sp>
        <p:nvSpPr>
          <p:cNvPr id="34" name="TextBox 33">
            <a:extLst>
              <a:ext uri="{FF2B5EF4-FFF2-40B4-BE49-F238E27FC236}">
                <a16:creationId xmlns:a16="http://schemas.microsoft.com/office/drawing/2014/main" id="{1424291D-C427-B14D-B602-A7ECFD202BA0}"/>
              </a:ext>
            </a:extLst>
          </p:cNvPr>
          <p:cNvSpPr txBox="1"/>
          <p:nvPr userDrawn="1"/>
        </p:nvSpPr>
        <p:spPr>
          <a:xfrm>
            <a:off x="251114" y="6000540"/>
            <a:ext cx="1839598" cy="230832"/>
          </a:xfrm>
          <a:prstGeom prst="rect">
            <a:avLst/>
          </a:prstGeom>
          <a:noFill/>
        </p:spPr>
        <p:txBody>
          <a:bodyPr wrap="square" rtlCol="0">
            <a:spAutoFit/>
          </a:bodyPr>
          <a:lstStyle/>
          <a:p>
            <a:pPr algn="r"/>
            <a:r>
              <a:rPr lang="en-GB" sz="900" b="1" spc="40" baseline="0" dirty="0">
                <a:solidFill>
                  <a:schemeClr val="bg1"/>
                </a:solidFill>
                <a:latin typeface="+mn-lt"/>
              </a:rPr>
              <a:t>machinery, sensors, actuators</a:t>
            </a:r>
          </a:p>
        </p:txBody>
      </p:sp>
      <p:pic>
        <p:nvPicPr>
          <p:cNvPr id="35" name="Picture 34">
            <a:extLst>
              <a:ext uri="{FF2B5EF4-FFF2-40B4-BE49-F238E27FC236}">
                <a16:creationId xmlns:a16="http://schemas.microsoft.com/office/drawing/2014/main" id="{2A352A22-A50C-F74E-897C-26E4A18151A3}"/>
              </a:ext>
            </a:extLst>
          </p:cNvPr>
          <p:cNvPicPr>
            <a:picLocks noChangeAspect="1"/>
          </p:cNvPicPr>
          <p:nvPr userDrawn="1"/>
        </p:nvPicPr>
        <p:blipFill>
          <a:blip r:embed="rId2"/>
          <a:stretch>
            <a:fillRect/>
          </a:stretch>
        </p:blipFill>
        <p:spPr>
          <a:xfrm>
            <a:off x="2183347" y="2489471"/>
            <a:ext cx="129560" cy="316376"/>
          </a:xfrm>
          <a:prstGeom prst="rect">
            <a:avLst/>
          </a:prstGeom>
          <a:effectLst>
            <a:outerShdw blurRad="76200" dist="50800" dir="2700000" algn="tl" rotWithShape="0">
              <a:srgbClr val="00112B">
                <a:alpha val="49804"/>
              </a:srgbClr>
            </a:outerShdw>
          </a:effectLst>
        </p:spPr>
      </p:pic>
      <p:sp>
        <p:nvSpPr>
          <p:cNvPr id="36" name="TextBox 35">
            <a:extLst>
              <a:ext uri="{FF2B5EF4-FFF2-40B4-BE49-F238E27FC236}">
                <a16:creationId xmlns:a16="http://schemas.microsoft.com/office/drawing/2014/main" id="{1FA3A0BB-5D35-9D49-A1A4-3314B7AC5140}"/>
              </a:ext>
            </a:extLst>
          </p:cNvPr>
          <p:cNvSpPr txBox="1"/>
          <p:nvPr userDrawn="1"/>
        </p:nvSpPr>
        <p:spPr>
          <a:xfrm>
            <a:off x="2283427" y="2463607"/>
            <a:ext cx="878126" cy="338554"/>
          </a:xfrm>
          <a:prstGeom prst="rect">
            <a:avLst/>
          </a:prstGeom>
          <a:noFill/>
        </p:spPr>
        <p:txBody>
          <a:bodyPr wrap="none" rtlCol="0">
            <a:spAutoFit/>
          </a:bodyPr>
          <a:lstStyle/>
          <a:p>
            <a:r>
              <a:rPr lang="en-GB" sz="800" b="1" i="1" spc="40" baseline="0" dirty="0">
                <a:solidFill>
                  <a:schemeClr val="bg1"/>
                </a:solidFill>
                <a:latin typeface="+mn-lt"/>
              </a:rPr>
              <a:t>ESS facility</a:t>
            </a:r>
          </a:p>
          <a:p>
            <a:r>
              <a:rPr lang="en-GB" sz="800" b="1" i="1" spc="40" baseline="0" dirty="0">
                <a:solidFill>
                  <a:schemeClr val="bg1"/>
                </a:solidFill>
                <a:latin typeface="+mn-lt"/>
              </a:rPr>
              <a:t>data exchange</a:t>
            </a:r>
          </a:p>
        </p:txBody>
      </p:sp>
      <p:pic>
        <p:nvPicPr>
          <p:cNvPr id="37" name="Picture 36">
            <a:extLst>
              <a:ext uri="{FF2B5EF4-FFF2-40B4-BE49-F238E27FC236}">
                <a16:creationId xmlns:a16="http://schemas.microsoft.com/office/drawing/2014/main" id="{9BB43473-E698-E54E-A5DF-DFDF68616327}"/>
              </a:ext>
            </a:extLst>
          </p:cNvPr>
          <p:cNvPicPr>
            <a:picLocks noChangeAspect="1"/>
          </p:cNvPicPr>
          <p:nvPr userDrawn="1"/>
        </p:nvPicPr>
        <p:blipFill>
          <a:blip r:embed="rId2"/>
          <a:stretch>
            <a:fillRect/>
          </a:stretch>
        </p:blipFill>
        <p:spPr>
          <a:xfrm>
            <a:off x="2186119" y="3780184"/>
            <a:ext cx="126788" cy="309607"/>
          </a:xfrm>
          <a:prstGeom prst="rect">
            <a:avLst/>
          </a:prstGeom>
          <a:effectLst>
            <a:outerShdw blurRad="76200" dist="50800" dir="2700000" algn="tl" rotWithShape="0">
              <a:srgbClr val="00112B">
                <a:alpha val="49804"/>
              </a:srgbClr>
            </a:outerShdw>
          </a:effectLst>
        </p:spPr>
      </p:pic>
      <p:sp>
        <p:nvSpPr>
          <p:cNvPr id="38" name="TextBox 37">
            <a:extLst>
              <a:ext uri="{FF2B5EF4-FFF2-40B4-BE49-F238E27FC236}">
                <a16:creationId xmlns:a16="http://schemas.microsoft.com/office/drawing/2014/main" id="{62E5EB82-23AB-7144-9C3B-F93202CCBC66}"/>
              </a:ext>
            </a:extLst>
          </p:cNvPr>
          <p:cNvSpPr txBox="1"/>
          <p:nvPr userDrawn="1"/>
        </p:nvSpPr>
        <p:spPr>
          <a:xfrm>
            <a:off x="2278580" y="3747202"/>
            <a:ext cx="917559" cy="338554"/>
          </a:xfrm>
          <a:prstGeom prst="rect">
            <a:avLst/>
          </a:prstGeom>
          <a:noFill/>
        </p:spPr>
        <p:txBody>
          <a:bodyPr wrap="none" rtlCol="0">
            <a:spAutoFit/>
          </a:bodyPr>
          <a:lstStyle/>
          <a:p>
            <a:r>
              <a:rPr lang="en-GB" sz="800" b="1" i="1" spc="40" baseline="0" dirty="0">
                <a:solidFill>
                  <a:schemeClr val="bg1"/>
                </a:solidFill>
                <a:latin typeface="+mn-lt"/>
              </a:rPr>
              <a:t>system specific </a:t>
            </a:r>
          </a:p>
          <a:p>
            <a:r>
              <a:rPr lang="en-GB" sz="800" b="1" i="1" spc="40" baseline="0" dirty="0">
                <a:solidFill>
                  <a:schemeClr val="bg1"/>
                </a:solidFill>
                <a:latin typeface="+mn-lt"/>
              </a:rPr>
              <a:t>data exchange</a:t>
            </a:r>
          </a:p>
        </p:txBody>
      </p:sp>
      <p:pic>
        <p:nvPicPr>
          <p:cNvPr id="39" name="Picture 38">
            <a:extLst>
              <a:ext uri="{FF2B5EF4-FFF2-40B4-BE49-F238E27FC236}">
                <a16:creationId xmlns:a16="http://schemas.microsoft.com/office/drawing/2014/main" id="{A170D763-A1CF-8D42-80F9-B1A8AA998AA3}"/>
              </a:ext>
            </a:extLst>
          </p:cNvPr>
          <p:cNvPicPr>
            <a:picLocks noChangeAspect="1"/>
          </p:cNvPicPr>
          <p:nvPr userDrawn="1"/>
        </p:nvPicPr>
        <p:blipFill>
          <a:blip r:embed="rId2"/>
          <a:stretch>
            <a:fillRect/>
          </a:stretch>
        </p:blipFill>
        <p:spPr>
          <a:xfrm>
            <a:off x="2190437" y="4863813"/>
            <a:ext cx="129560" cy="316376"/>
          </a:xfrm>
          <a:prstGeom prst="rect">
            <a:avLst/>
          </a:prstGeom>
          <a:effectLst>
            <a:outerShdw blurRad="76200" dist="50800" dir="2700000" algn="tl" rotWithShape="0">
              <a:srgbClr val="00112B">
                <a:alpha val="49804"/>
              </a:srgbClr>
            </a:outerShdw>
          </a:effectLst>
        </p:spPr>
      </p:pic>
      <p:sp>
        <p:nvSpPr>
          <p:cNvPr id="40" name="TextBox 39">
            <a:extLst>
              <a:ext uri="{FF2B5EF4-FFF2-40B4-BE49-F238E27FC236}">
                <a16:creationId xmlns:a16="http://schemas.microsoft.com/office/drawing/2014/main" id="{0DB08347-14EC-4749-9E2E-D5992E81C614}"/>
              </a:ext>
            </a:extLst>
          </p:cNvPr>
          <p:cNvSpPr txBox="1"/>
          <p:nvPr userDrawn="1"/>
        </p:nvSpPr>
        <p:spPr>
          <a:xfrm>
            <a:off x="2278916" y="4835464"/>
            <a:ext cx="842859" cy="338554"/>
          </a:xfrm>
          <a:prstGeom prst="rect">
            <a:avLst/>
          </a:prstGeom>
          <a:noFill/>
        </p:spPr>
        <p:txBody>
          <a:bodyPr wrap="none" rtlCol="0">
            <a:spAutoFit/>
          </a:bodyPr>
          <a:lstStyle/>
          <a:p>
            <a:r>
              <a:rPr lang="en-GB" sz="800" b="1" i="1" spc="40" baseline="0" dirty="0">
                <a:solidFill>
                  <a:schemeClr val="bg1"/>
                </a:solidFill>
                <a:latin typeface="+mn-lt"/>
              </a:rPr>
              <a:t>local control,</a:t>
            </a:r>
          </a:p>
          <a:p>
            <a:r>
              <a:rPr lang="en-GB" sz="800" b="1" i="1" spc="40" baseline="0" dirty="0">
                <a:solidFill>
                  <a:schemeClr val="bg1"/>
                </a:solidFill>
                <a:latin typeface="+mn-lt"/>
              </a:rPr>
              <a:t>run-time data</a:t>
            </a:r>
          </a:p>
        </p:txBody>
      </p:sp>
      <p:pic>
        <p:nvPicPr>
          <p:cNvPr id="41" name="Picture 40">
            <a:extLst>
              <a:ext uri="{FF2B5EF4-FFF2-40B4-BE49-F238E27FC236}">
                <a16:creationId xmlns:a16="http://schemas.microsoft.com/office/drawing/2014/main" id="{97B72ADD-4486-1149-A4DA-7A50AC6ECFEA}"/>
              </a:ext>
            </a:extLst>
          </p:cNvPr>
          <p:cNvPicPr>
            <a:picLocks noChangeAspect="1"/>
          </p:cNvPicPr>
          <p:nvPr userDrawn="1"/>
        </p:nvPicPr>
        <p:blipFill>
          <a:blip r:embed="rId2"/>
          <a:stretch>
            <a:fillRect/>
          </a:stretch>
        </p:blipFill>
        <p:spPr>
          <a:xfrm>
            <a:off x="2190437" y="5505854"/>
            <a:ext cx="129560" cy="316376"/>
          </a:xfrm>
          <a:prstGeom prst="rect">
            <a:avLst/>
          </a:prstGeom>
          <a:effectLst>
            <a:outerShdw blurRad="76200" dist="50800" dir="2700000" algn="tl" rotWithShape="0">
              <a:srgbClr val="00112B">
                <a:alpha val="49804"/>
              </a:srgbClr>
            </a:outerShdw>
          </a:effectLst>
        </p:spPr>
      </p:pic>
      <p:sp>
        <p:nvSpPr>
          <p:cNvPr id="42" name="TextBox 41">
            <a:extLst>
              <a:ext uri="{FF2B5EF4-FFF2-40B4-BE49-F238E27FC236}">
                <a16:creationId xmlns:a16="http://schemas.microsoft.com/office/drawing/2014/main" id="{F2B48685-3A78-4A4A-BA0E-FD7E36D4B636}"/>
              </a:ext>
            </a:extLst>
          </p:cNvPr>
          <p:cNvSpPr txBox="1"/>
          <p:nvPr userDrawn="1"/>
        </p:nvSpPr>
        <p:spPr>
          <a:xfrm>
            <a:off x="2274397" y="5478292"/>
            <a:ext cx="864339" cy="338554"/>
          </a:xfrm>
          <a:prstGeom prst="rect">
            <a:avLst/>
          </a:prstGeom>
          <a:noFill/>
        </p:spPr>
        <p:txBody>
          <a:bodyPr wrap="none" rtlCol="0">
            <a:spAutoFit/>
          </a:bodyPr>
          <a:lstStyle/>
          <a:p>
            <a:r>
              <a:rPr lang="en-GB" sz="800" b="1" i="1" spc="40" baseline="0" dirty="0">
                <a:solidFill>
                  <a:schemeClr val="bg1"/>
                </a:solidFill>
                <a:latin typeface="+mn-lt"/>
              </a:rPr>
              <a:t>device specific</a:t>
            </a:r>
          </a:p>
          <a:p>
            <a:r>
              <a:rPr lang="en-GB" sz="800" b="1" i="1" spc="40" baseline="0" dirty="0">
                <a:solidFill>
                  <a:schemeClr val="bg1"/>
                </a:solidFill>
                <a:latin typeface="+mn-lt"/>
              </a:rPr>
              <a:t>signals</a:t>
            </a:r>
          </a:p>
        </p:txBody>
      </p:sp>
      <p:pic>
        <p:nvPicPr>
          <p:cNvPr id="43" name="Picture 42">
            <a:extLst>
              <a:ext uri="{FF2B5EF4-FFF2-40B4-BE49-F238E27FC236}">
                <a16:creationId xmlns:a16="http://schemas.microsoft.com/office/drawing/2014/main" id="{B860D8E7-5131-E242-ACDC-B604AE917650}"/>
              </a:ext>
            </a:extLst>
          </p:cNvPr>
          <p:cNvPicPr>
            <a:picLocks noChangeAspect="1"/>
          </p:cNvPicPr>
          <p:nvPr userDrawn="1"/>
        </p:nvPicPr>
        <p:blipFill>
          <a:blip r:embed="rId2"/>
          <a:stretch>
            <a:fillRect/>
          </a:stretch>
        </p:blipFill>
        <p:spPr>
          <a:xfrm>
            <a:off x="2190437" y="6120013"/>
            <a:ext cx="129560" cy="316376"/>
          </a:xfrm>
          <a:prstGeom prst="rect">
            <a:avLst/>
          </a:prstGeom>
          <a:effectLst>
            <a:outerShdw blurRad="76200" dist="50800" dir="2700000" algn="tl" rotWithShape="0">
              <a:srgbClr val="00112B">
                <a:alpha val="49804"/>
              </a:srgbClr>
            </a:outerShdw>
          </a:effectLst>
        </p:spPr>
      </p:pic>
      <p:sp>
        <p:nvSpPr>
          <p:cNvPr id="44" name="TextBox 43">
            <a:extLst>
              <a:ext uri="{FF2B5EF4-FFF2-40B4-BE49-F238E27FC236}">
                <a16:creationId xmlns:a16="http://schemas.microsoft.com/office/drawing/2014/main" id="{E0EA7091-5438-3746-9761-E053DB6D94E8}"/>
              </a:ext>
            </a:extLst>
          </p:cNvPr>
          <p:cNvSpPr txBox="1"/>
          <p:nvPr userDrawn="1"/>
        </p:nvSpPr>
        <p:spPr>
          <a:xfrm>
            <a:off x="2276949" y="6150022"/>
            <a:ext cx="1116972" cy="215444"/>
          </a:xfrm>
          <a:prstGeom prst="rect">
            <a:avLst/>
          </a:prstGeom>
          <a:noFill/>
        </p:spPr>
        <p:txBody>
          <a:bodyPr wrap="none" rtlCol="0">
            <a:spAutoFit/>
          </a:bodyPr>
          <a:lstStyle/>
          <a:p>
            <a:r>
              <a:rPr lang="en-GB" sz="800" b="1" i="1" spc="40" baseline="0" dirty="0">
                <a:solidFill>
                  <a:schemeClr val="bg1"/>
                </a:solidFill>
                <a:latin typeface="+mn-lt"/>
              </a:rPr>
              <a:t>measure and adjust</a:t>
            </a:r>
          </a:p>
        </p:txBody>
      </p:sp>
      <p:pic>
        <p:nvPicPr>
          <p:cNvPr id="45" name="Picture 44">
            <a:extLst>
              <a:ext uri="{FF2B5EF4-FFF2-40B4-BE49-F238E27FC236}">
                <a16:creationId xmlns:a16="http://schemas.microsoft.com/office/drawing/2014/main" id="{34F82017-A8AF-6F4E-AA6A-B87947A9EF9A}"/>
              </a:ext>
            </a:extLst>
          </p:cNvPr>
          <p:cNvPicPr>
            <a:picLocks noChangeAspect="1"/>
          </p:cNvPicPr>
          <p:nvPr userDrawn="1"/>
        </p:nvPicPr>
        <p:blipFill>
          <a:blip r:embed="rId2"/>
          <a:stretch>
            <a:fillRect/>
          </a:stretch>
        </p:blipFill>
        <p:spPr>
          <a:xfrm>
            <a:off x="2190437" y="1633755"/>
            <a:ext cx="129560" cy="316376"/>
          </a:xfrm>
          <a:prstGeom prst="rect">
            <a:avLst/>
          </a:prstGeom>
          <a:effectLst>
            <a:outerShdw blurRad="76200" dist="50800" dir="2700000" algn="tl" rotWithShape="0">
              <a:srgbClr val="00112B">
                <a:alpha val="49804"/>
              </a:srgbClr>
            </a:outerShdw>
          </a:effectLst>
        </p:spPr>
      </p:pic>
      <p:sp>
        <p:nvSpPr>
          <p:cNvPr id="46" name="TextBox 45">
            <a:extLst>
              <a:ext uri="{FF2B5EF4-FFF2-40B4-BE49-F238E27FC236}">
                <a16:creationId xmlns:a16="http://schemas.microsoft.com/office/drawing/2014/main" id="{0F70CA33-2A1D-2148-A5B5-B87FCBF100C5}"/>
              </a:ext>
            </a:extLst>
          </p:cNvPr>
          <p:cNvSpPr txBox="1"/>
          <p:nvPr userDrawn="1"/>
        </p:nvSpPr>
        <p:spPr>
          <a:xfrm>
            <a:off x="2281637" y="1603452"/>
            <a:ext cx="1149674" cy="338554"/>
          </a:xfrm>
          <a:prstGeom prst="rect">
            <a:avLst/>
          </a:prstGeom>
          <a:noFill/>
        </p:spPr>
        <p:txBody>
          <a:bodyPr wrap="none" rtlCol="0">
            <a:spAutoFit/>
          </a:bodyPr>
          <a:lstStyle/>
          <a:p>
            <a:r>
              <a:rPr lang="en-GB" sz="800" b="1" i="1" spc="40" baseline="0" dirty="0">
                <a:solidFill>
                  <a:schemeClr val="bg1"/>
                </a:solidFill>
                <a:latin typeface="+mn-lt"/>
              </a:rPr>
              <a:t>display ESS facility</a:t>
            </a:r>
          </a:p>
          <a:p>
            <a:r>
              <a:rPr lang="en-GB" sz="800" b="1" i="1" spc="40" baseline="0" dirty="0">
                <a:solidFill>
                  <a:schemeClr val="bg1"/>
                </a:solidFill>
                <a:latin typeface="+mn-lt"/>
              </a:rPr>
              <a:t>data, task execution</a:t>
            </a:r>
          </a:p>
        </p:txBody>
      </p:sp>
      <p:sp>
        <p:nvSpPr>
          <p:cNvPr id="47" name="TextBox 46">
            <a:extLst>
              <a:ext uri="{FF2B5EF4-FFF2-40B4-BE49-F238E27FC236}">
                <a16:creationId xmlns:a16="http://schemas.microsoft.com/office/drawing/2014/main" id="{F2442ADF-7592-D94F-9F0A-E39B77BE69AA}"/>
              </a:ext>
            </a:extLst>
          </p:cNvPr>
          <p:cNvSpPr txBox="1"/>
          <p:nvPr userDrawn="1"/>
        </p:nvSpPr>
        <p:spPr>
          <a:xfrm>
            <a:off x="251114" y="5434884"/>
            <a:ext cx="1839598" cy="230832"/>
          </a:xfrm>
          <a:prstGeom prst="rect">
            <a:avLst/>
          </a:prstGeom>
          <a:noFill/>
        </p:spPr>
        <p:txBody>
          <a:bodyPr wrap="square" rtlCol="0">
            <a:spAutoFit/>
          </a:bodyPr>
          <a:lstStyle/>
          <a:p>
            <a:pPr algn="r"/>
            <a:r>
              <a:rPr lang="en-GB" sz="900" b="1" spc="30" baseline="0" dirty="0">
                <a:solidFill>
                  <a:schemeClr val="bg1"/>
                </a:solidFill>
                <a:latin typeface="+mn-lt"/>
              </a:rPr>
              <a:t>Analogue and digital signals</a:t>
            </a:r>
          </a:p>
        </p:txBody>
      </p:sp>
      <p:pic>
        <p:nvPicPr>
          <p:cNvPr id="48" name="Grafik 4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44170" y="168700"/>
            <a:ext cx="1193524" cy="639020"/>
          </a:xfrm>
          <a:prstGeom prst="rect">
            <a:avLst/>
          </a:prstGeom>
        </p:spPr>
      </p:pic>
    </p:spTree>
    <p:extLst>
      <p:ext uri="{BB962C8B-B14F-4D97-AF65-F5344CB8AC3E}">
        <p14:creationId xmlns:p14="http://schemas.microsoft.com/office/powerpoint/2010/main" val="3428879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o not use please         ">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F7FFC0-CEE1-7647-9C63-4DB4E6E23A9B}"/>
              </a:ext>
            </a:extLst>
          </p:cNvPr>
          <p:cNvSpPr/>
          <p:nvPr userDrawn="1"/>
        </p:nvSpPr>
        <p:spPr>
          <a:xfrm>
            <a:off x="0" y="2"/>
            <a:ext cx="12192000" cy="6857999"/>
          </a:xfrm>
          <a:prstGeom prst="rect">
            <a:avLst/>
          </a:prstGeom>
          <a:solidFill>
            <a:srgbClr val="0094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38136663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9518848" cy="1143000"/>
          </a:xfrm>
          <a:prstGeom prst="rect">
            <a:avLst/>
          </a:prstGeom>
        </p:spPr>
        <p:txBody>
          <a:bodyPr vert="horz" lIns="91440" tIns="45720" rIns="91440" bIns="45720" rtlCol="0" anchor="ctr">
            <a:normAutofit/>
          </a:bodyPr>
          <a:lstStyle/>
          <a:p>
            <a:r>
              <a:rPr lang="en-US" smtClean="0"/>
              <a:t>Click to edit Master title style</a:t>
            </a:r>
            <a:endParaRPr lang="sv-SE"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t>2019-09-18</a:t>
            </a:fld>
            <a:endParaRPr lang="sv-SE"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dirty="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image" Target="../media/image30.emf"/><Relationship Id="rId3" Type="http://schemas.openxmlformats.org/officeDocument/2006/relationships/image" Target="../media/image20.emf"/><Relationship Id="rId7" Type="http://schemas.openxmlformats.org/officeDocument/2006/relationships/image" Target="../media/image24.emf"/><Relationship Id="rId12" Type="http://schemas.openxmlformats.org/officeDocument/2006/relationships/image" Target="../media/image29.emf"/><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3.emf"/><Relationship Id="rId11" Type="http://schemas.openxmlformats.org/officeDocument/2006/relationships/image" Target="../media/image28.emf"/><Relationship Id="rId5" Type="http://schemas.openxmlformats.org/officeDocument/2006/relationships/image" Target="../media/image22.emf"/><Relationship Id="rId15" Type="http://schemas.openxmlformats.org/officeDocument/2006/relationships/image" Target="../media/image32.emf"/><Relationship Id="rId10" Type="http://schemas.openxmlformats.org/officeDocument/2006/relationships/image" Target="../media/image27.emf"/><Relationship Id="rId4" Type="http://schemas.openxmlformats.org/officeDocument/2006/relationships/image" Target="../media/image21.emf"/><Relationship Id="rId9" Type="http://schemas.openxmlformats.org/officeDocument/2006/relationships/image" Target="../media/image26.emf"/><Relationship Id="rId14" Type="http://schemas.openxmlformats.org/officeDocument/2006/relationships/image" Target="../media/image31.emf"/></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confluence.esss.lu.se/pages/viewpage.action?pageId=316605111" TargetMode="External"/><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000" dirty="0"/>
              <a:t>PSS1 </a:t>
            </a:r>
            <a:r>
              <a:rPr lang="en-US" sz="4000" dirty="0" smtClean="0"/>
              <a:t>overview and concepts </a:t>
            </a:r>
            <a:r>
              <a:rPr lang="en-US" sz="4000" dirty="0"/>
              <a:t>of </a:t>
            </a:r>
            <a:r>
              <a:rPr lang="en-US" sz="4000" dirty="0" smtClean="0"/>
              <a:t>operations</a:t>
            </a:r>
            <a:endParaRPr lang="en-GB" sz="4000" dirty="0"/>
          </a:p>
        </p:txBody>
      </p:sp>
      <p:sp>
        <p:nvSpPr>
          <p:cNvPr id="3" name="Subtitle 2"/>
          <p:cNvSpPr>
            <a:spLocks noGrp="1"/>
          </p:cNvSpPr>
          <p:nvPr>
            <p:ph type="subTitle" idx="1"/>
          </p:nvPr>
        </p:nvSpPr>
        <p:spPr/>
        <p:txBody>
          <a:bodyPr>
            <a:noAutofit/>
          </a:bodyPr>
          <a:lstStyle/>
          <a:p>
            <a:r>
              <a:rPr lang="en-GB" sz="2000" dirty="0">
                <a:solidFill>
                  <a:schemeClr val="bg1"/>
                </a:solidFill>
              </a:rPr>
              <a:t>Morteza </a:t>
            </a:r>
            <a:r>
              <a:rPr lang="en-GB" sz="2000" dirty="0" smtClean="0">
                <a:solidFill>
                  <a:schemeClr val="bg1"/>
                </a:solidFill>
              </a:rPr>
              <a:t>Mansouri</a:t>
            </a:r>
          </a:p>
          <a:p>
            <a:r>
              <a:rPr lang="en-GB" sz="1600" dirty="0" smtClean="0">
                <a:solidFill>
                  <a:schemeClr val="bg1"/>
                </a:solidFill>
              </a:rPr>
              <a:t>Lead Integrator Engineer for Safety Critical Systems</a:t>
            </a:r>
          </a:p>
          <a:p>
            <a:r>
              <a:rPr lang="en-GB" sz="1600" dirty="0">
                <a:solidFill>
                  <a:schemeClr val="bg1"/>
                </a:solidFill>
              </a:rPr>
              <a:t>On behalf of ICS Protection </a:t>
            </a:r>
            <a:r>
              <a:rPr lang="en-GB" sz="1600" dirty="0" smtClean="0">
                <a:solidFill>
                  <a:schemeClr val="bg1"/>
                </a:solidFill>
              </a:rPr>
              <a:t>Systems </a:t>
            </a:r>
            <a:r>
              <a:rPr lang="en-GB" sz="1600" dirty="0">
                <a:solidFill>
                  <a:schemeClr val="bg1"/>
                </a:solidFill>
              </a:rPr>
              <a:t>Group</a:t>
            </a:r>
          </a:p>
          <a:p>
            <a:endParaRPr lang="en-GB" sz="2000" dirty="0" smtClean="0">
              <a:solidFill>
                <a:schemeClr val="bg1"/>
              </a:solidFill>
            </a:endParaRPr>
          </a:p>
        </p:txBody>
      </p:sp>
      <p:sp>
        <p:nvSpPr>
          <p:cNvPr id="4" name="Rectangle 3"/>
          <p:cNvSpPr/>
          <p:nvPr/>
        </p:nvSpPr>
        <p:spPr>
          <a:xfrm>
            <a:off x="3810000" y="5949280"/>
            <a:ext cx="4572000" cy="603242"/>
          </a:xfrm>
          <a:prstGeom prst="rect">
            <a:avLst/>
          </a:prstGeom>
        </p:spPr>
        <p:txBody>
          <a:bodyPr>
            <a:spAutoFit/>
          </a:bodyPr>
          <a:lstStyle/>
          <a:p>
            <a:pPr algn="ctr">
              <a:lnSpc>
                <a:spcPct val="120000"/>
              </a:lnSpc>
            </a:pPr>
            <a:r>
              <a:rPr lang="en-GB" sz="1600" dirty="0" err="1">
                <a:solidFill>
                  <a:srgbClr val="FFFFFF"/>
                </a:solidFill>
              </a:rPr>
              <a:t>www.europeanspallationsource.se</a:t>
            </a:r>
            <a:endParaRPr lang="en-GB" sz="1600" dirty="0">
              <a:solidFill>
                <a:srgbClr val="FFFFFF"/>
              </a:solidFill>
            </a:endParaRPr>
          </a:p>
          <a:p>
            <a:pPr algn="ctr"/>
            <a:fld id="{656E358F-28A8-D04A-99E6-206C49444CD4}" type="datetime3">
              <a:rPr lang="sv-SE" sz="1400">
                <a:solidFill>
                  <a:srgbClr val="FFFFFF"/>
                </a:solidFill>
              </a:rPr>
              <a:t>19-09-18</a:t>
            </a:fld>
            <a:endParaRPr lang="en-GB" sz="1400" dirty="0">
              <a:solidFill>
                <a:srgbClr val="FFFFFF"/>
              </a:solidFill>
            </a:endParaRPr>
          </a:p>
        </p:txBody>
      </p:sp>
      <p:sp>
        <p:nvSpPr>
          <p:cNvPr id="5" name="TextBox 4"/>
          <p:cNvSpPr txBox="1"/>
          <p:nvPr/>
        </p:nvSpPr>
        <p:spPr>
          <a:xfrm>
            <a:off x="47328" y="116632"/>
            <a:ext cx="3166060" cy="646331"/>
          </a:xfrm>
          <a:prstGeom prst="rect">
            <a:avLst/>
          </a:prstGeom>
          <a:noFill/>
        </p:spPr>
        <p:txBody>
          <a:bodyPr wrap="none" rtlCol="0">
            <a:spAutoFit/>
          </a:bodyPr>
          <a:lstStyle/>
          <a:p>
            <a:pPr algn="ctr"/>
            <a:r>
              <a:rPr lang="en-US" dirty="0" smtClean="0">
                <a:solidFill>
                  <a:schemeClr val="bg1"/>
                </a:solidFill>
              </a:rPr>
              <a:t>PSS1 Preliminary Design Review</a:t>
            </a:r>
          </a:p>
          <a:p>
            <a:pPr algn="ctr"/>
            <a:r>
              <a:rPr lang="en-US" dirty="0" smtClean="0">
                <a:solidFill>
                  <a:schemeClr val="bg1"/>
                </a:solidFill>
              </a:rPr>
              <a:t>2019-09-18</a:t>
            </a:r>
            <a:endParaRPr lang="en-US" dirty="0">
              <a:solidFill>
                <a:schemeClr val="bg1"/>
              </a:solidFill>
            </a:endParaRPr>
          </a:p>
        </p:txBody>
      </p:sp>
    </p:spTree>
    <p:extLst>
      <p:ext uri="{BB962C8B-B14F-4D97-AF65-F5344CB8AC3E}">
        <p14:creationId xmlns:p14="http://schemas.microsoft.com/office/powerpoint/2010/main" val="1394613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PSS 1 safety interlock system; </a:t>
            </a:r>
            <a:r>
              <a:rPr lang="en-US" dirty="0" err="1" smtClean="0"/>
              <a:t>i</a:t>
            </a:r>
            <a:r>
              <a:rPr lang="en-GB" dirty="0" err="1" smtClean="0"/>
              <a:t>nterfaces</a:t>
            </a:r>
            <a:r>
              <a:rPr lang="en-GB" dirty="0" smtClean="0"/>
              <a:t> with MEBT</a:t>
            </a:r>
            <a:endParaRPr lang="en-GB" noProof="0" dirty="0"/>
          </a:p>
        </p:txBody>
      </p:sp>
      <p:sp>
        <p:nvSpPr>
          <p:cNvPr id="4" name="Slide Number Placeholder 3"/>
          <p:cNvSpPr>
            <a:spLocks noGrp="1"/>
          </p:cNvSpPr>
          <p:nvPr>
            <p:ph type="sldNum" sz="quarter" idx="12"/>
          </p:nvPr>
        </p:nvSpPr>
        <p:spPr/>
        <p:txBody>
          <a:bodyPr/>
          <a:lstStyle/>
          <a:p>
            <a:fld id="{551115BC-487E-4422-894C-CB7CD3E79223}" type="slidenum">
              <a:rPr lang="en-GB" smtClean="0"/>
              <a:t>10</a:t>
            </a:fld>
            <a:endParaRPr lang="en-GB"/>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5279" y="1891195"/>
            <a:ext cx="7414486" cy="4647718"/>
          </a:xfrm>
          <a:prstGeom prst="rect">
            <a:avLst/>
          </a:prstGeom>
          <a:ln>
            <a:solidFill>
              <a:schemeClr val="bg1">
                <a:lumMod val="65000"/>
              </a:schemeClr>
            </a:solidFill>
          </a:ln>
        </p:spPr>
      </p:pic>
    </p:spTree>
    <p:extLst>
      <p:ext uri="{BB962C8B-B14F-4D97-AF65-F5344CB8AC3E}">
        <p14:creationId xmlns:p14="http://schemas.microsoft.com/office/powerpoint/2010/main" val="2328615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PSS 1 safety interlock system; </a:t>
            </a:r>
            <a:r>
              <a:rPr lang="en-US" dirty="0" err="1"/>
              <a:t>i</a:t>
            </a:r>
            <a:r>
              <a:rPr lang="en-GB" dirty="0" err="1" smtClean="0"/>
              <a:t>nterfaces</a:t>
            </a:r>
            <a:r>
              <a:rPr lang="en-GB" dirty="0" smtClean="0"/>
              <a:t> with RFQ &amp; DTL1</a:t>
            </a:r>
            <a:endParaRPr lang="en-GB" noProof="0" dirty="0"/>
          </a:p>
        </p:txBody>
      </p:sp>
      <p:sp>
        <p:nvSpPr>
          <p:cNvPr id="4" name="Slide Number Placeholder 3"/>
          <p:cNvSpPr>
            <a:spLocks noGrp="1"/>
          </p:cNvSpPr>
          <p:nvPr>
            <p:ph type="sldNum" sz="quarter" idx="12"/>
          </p:nvPr>
        </p:nvSpPr>
        <p:spPr/>
        <p:txBody>
          <a:bodyPr/>
          <a:lstStyle/>
          <a:p>
            <a:fld id="{551115BC-487E-4422-894C-CB7CD3E79223}" type="slidenum">
              <a:rPr lang="en-GB" smtClean="0"/>
              <a:t>11</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560" y="1621328"/>
            <a:ext cx="8156308" cy="5071525"/>
          </a:xfrm>
          <a:prstGeom prst="rect">
            <a:avLst/>
          </a:prstGeom>
          <a:ln>
            <a:solidFill>
              <a:schemeClr val="bg1">
                <a:lumMod val="65000"/>
              </a:schemeClr>
            </a:solidFill>
          </a:ln>
        </p:spPr>
      </p:pic>
    </p:spTree>
    <p:extLst>
      <p:ext uri="{BB962C8B-B14F-4D97-AF65-F5344CB8AC3E}">
        <p14:creationId xmlns:p14="http://schemas.microsoft.com/office/powerpoint/2010/main" val="211215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PSS 1 safety interlock system; </a:t>
            </a:r>
            <a:r>
              <a:rPr lang="en-US" dirty="0" err="1"/>
              <a:t>i</a:t>
            </a:r>
            <a:r>
              <a:rPr lang="en-GB" dirty="0" err="1"/>
              <a:t>nterfaces</a:t>
            </a:r>
            <a:r>
              <a:rPr lang="en-GB" dirty="0"/>
              <a:t> </a:t>
            </a:r>
            <a:r>
              <a:rPr lang="en-GB" dirty="0" smtClean="0"/>
              <a:t>with DTL2 &amp; DTL3</a:t>
            </a:r>
            <a:endParaRPr lang="en-GB" noProof="0" dirty="0"/>
          </a:p>
        </p:txBody>
      </p:sp>
      <p:sp>
        <p:nvSpPr>
          <p:cNvPr id="4" name="Slide Number Placeholder 3"/>
          <p:cNvSpPr>
            <a:spLocks noGrp="1"/>
          </p:cNvSpPr>
          <p:nvPr>
            <p:ph type="sldNum" sz="quarter" idx="12"/>
          </p:nvPr>
        </p:nvSpPr>
        <p:spPr/>
        <p:txBody>
          <a:bodyPr/>
          <a:lstStyle/>
          <a:p>
            <a:fld id="{551115BC-487E-4422-894C-CB7CD3E79223}" type="slidenum">
              <a:rPr lang="en-GB" smtClean="0"/>
              <a:t>12</a:t>
            </a:fld>
            <a:endParaRPr lang="en-GB"/>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536" y="1556792"/>
            <a:ext cx="8167765" cy="5068120"/>
          </a:xfrm>
          <a:prstGeom prst="rect">
            <a:avLst/>
          </a:prstGeom>
          <a:ln>
            <a:solidFill>
              <a:schemeClr val="bg1">
                <a:lumMod val="65000"/>
              </a:schemeClr>
            </a:solidFill>
          </a:ln>
        </p:spPr>
      </p:pic>
    </p:spTree>
    <p:extLst>
      <p:ext uri="{BB962C8B-B14F-4D97-AF65-F5344CB8AC3E}">
        <p14:creationId xmlns:p14="http://schemas.microsoft.com/office/powerpoint/2010/main" val="2449343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PSS 1 safety interlock system; </a:t>
            </a:r>
            <a:r>
              <a:rPr lang="en-US" dirty="0" err="1"/>
              <a:t>i</a:t>
            </a:r>
            <a:r>
              <a:rPr lang="en-GB" dirty="0" err="1"/>
              <a:t>nterfaces</a:t>
            </a:r>
            <a:r>
              <a:rPr lang="en-GB" dirty="0"/>
              <a:t> </a:t>
            </a:r>
            <a:r>
              <a:rPr lang="en-GB" dirty="0" smtClean="0"/>
              <a:t>with DTL4</a:t>
            </a:r>
            <a:endParaRPr lang="en-GB" noProof="0" dirty="0"/>
          </a:p>
        </p:txBody>
      </p:sp>
      <p:sp>
        <p:nvSpPr>
          <p:cNvPr id="4" name="Slide Number Placeholder 3"/>
          <p:cNvSpPr>
            <a:spLocks noGrp="1"/>
          </p:cNvSpPr>
          <p:nvPr>
            <p:ph type="sldNum" sz="quarter" idx="12"/>
          </p:nvPr>
        </p:nvSpPr>
        <p:spPr/>
        <p:txBody>
          <a:bodyPr/>
          <a:lstStyle/>
          <a:p>
            <a:fld id="{551115BC-487E-4422-894C-CB7CD3E79223}" type="slidenum">
              <a:rPr lang="en-GB" smtClean="0"/>
              <a:t>13</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5168" y="1628800"/>
            <a:ext cx="7893280" cy="5037420"/>
          </a:xfrm>
          <a:prstGeom prst="rect">
            <a:avLst/>
          </a:prstGeom>
          <a:ln>
            <a:solidFill>
              <a:schemeClr val="bg1">
                <a:lumMod val="65000"/>
              </a:schemeClr>
            </a:solidFill>
          </a:ln>
        </p:spPr>
      </p:pic>
    </p:spTree>
    <p:extLst>
      <p:ext uri="{BB962C8B-B14F-4D97-AF65-F5344CB8AC3E}">
        <p14:creationId xmlns:p14="http://schemas.microsoft.com/office/powerpoint/2010/main" val="1272354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PSS 1 safety interlock system; </a:t>
            </a:r>
            <a:r>
              <a:rPr lang="en-US" dirty="0" smtClean="0"/>
              <a:t>interfaces with RFDS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14</a:t>
            </a:fld>
            <a:endParaRPr lang="sv-SE" dirty="0"/>
          </a:p>
        </p:txBody>
      </p:sp>
      <p:sp>
        <p:nvSpPr>
          <p:cNvPr id="6" name="Rectangle 5"/>
          <p:cNvSpPr/>
          <p:nvPr/>
        </p:nvSpPr>
        <p:spPr>
          <a:xfrm>
            <a:off x="911424" y="1519562"/>
            <a:ext cx="1368152" cy="1812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854" y="1519562"/>
            <a:ext cx="8830340" cy="5229200"/>
          </a:xfrm>
          <a:prstGeom prst="rect">
            <a:avLst/>
          </a:prstGeom>
          <a:ln>
            <a:solidFill>
              <a:schemeClr val="bg1">
                <a:lumMod val="65000"/>
              </a:schemeClr>
            </a:solidFill>
          </a:ln>
        </p:spPr>
      </p:pic>
    </p:spTree>
    <p:extLst>
      <p:ext uri="{BB962C8B-B14F-4D97-AF65-F5344CB8AC3E}">
        <p14:creationId xmlns:p14="http://schemas.microsoft.com/office/powerpoint/2010/main" val="20267219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PSS1 Access Control System; PAS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15</a:t>
            </a:fld>
            <a:endParaRPr lang="sv-SE" dirty="0"/>
          </a:p>
        </p:txBody>
      </p:sp>
      <p:sp>
        <p:nvSpPr>
          <p:cNvPr id="6" name="Rectangle 5"/>
          <p:cNvSpPr/>
          <p:nvPr/>
        </p:nvSpPr>
        <p:spPr>
          <a:xfrm>
            <a:off x="911424" y="1519562"/>
            <a:ext cx="1368152" cy="1812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1824" y="1475663"/>
            <a:ext cx="7563444" cy="5322113"/>
          </a:xfrm>
          <a:prstGeom prst="rect">
            <a:avLst/>
          </a:prstGeom>
          <a:ln>
            <a:solidFill>
              <a:schemeClr val="bg1">
                <a:lumMod val="50000"/>
              </a:schemeClr>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5381" y="1556864"/>
            <a:ext cx="5259887" cy="4906848"/>
          </a:xfrm>
          <a:prstGeom prst="rect">
            <a:avLst/>
          </a:prstGeom>
          <a:ln>
            <a:solidFill>
              <a:schemeClr val="bg1">
                <a:lumMod val="50000"/>
              </a:schemeClr>
            </a:solidFill>
          </a:ln>
        </p:spPr>
      </p:pic>
      <p:sp>
        <p:nvSpPr>
          <p:cNvPr id="12" name="TextBox 11"/>
          <p:cNvSpPr txBox="1"/>
          <p:nvPr/>
        </p:nvSpPr>
        <p:spPr>
          <a:xfrm>
            <a:off x="119335" y="1523898"/>
            <a:ext cx="6624737" cy="4247317"/>
          </a:xfrm>
          <a:prstGeom prst="rect">
            <a:avLst/>
          </a:prstGeom>
          <a:solidFill>
            <a:schemeClr val="bg1"/>
          </a:solidFill>
          <a:ln>
            <a:solidFill>
              <a:schemeClr val="bg1">
                <a:lumMod val="50000"/>
              </a:schemeClr>
            </a:solidFill>
          </a:ln>
        </p:spPr>
        <p:txBody>
          <a:bodyPr wrap="square" rtlCol="0">
            <a:spAutoFit/>
          </a:bodyPr>
          <a:lstStyle/>
          <a:p>
            <a:pPr marL="171450" lvl="0" indent="-171450">
              <a:buFont typeface="Arial" panose="020B0604020202020204" pitchFamily="34" charset="0"/>
              <a:buChar char="•"/>
            </a:pPr>
            <a:r>
              <a:rPr lang="en-GB" sz="1500" dirty="0"/>
              <a:t>The PAS ensures single person entry and exit to the PSS1 controlled area.</a:t>
            </a:r>
            <a:endParaRPr lang="sv-SE" sz="1500" dirty="0"/>
          </a:p>
          <a:p>
            <a:pPr marL="171450" lvl="0" indent="-171450">
              <a:buFont typeface="Arial" panose="020B0604020202020204" pitchFamily="34" charset="0"/>
              <a:buChar char="•"/>
            </a:pPr>
            <a:r>
              <a:rPr lang="en-GB" sz="1500" dirty="0"/>
              <a:t>Door 1 and Door 2 of PAS cannot be open at the same </a:t>
            </a:r>
            <a:r>
              <a:rPr lang="en-GB" sz="1500" dirty="0" smtClean="0"/>
              <a:t>time.</a:t>
            </a:r>
            <a:endParaRPr lang="sv-SE" sz="1500" dirty="0"/>
          </a:p>
          <a:p>
            <a:pPr marL="171450" lvl="0" indent="-171450">
              <a:buFont typeface="Arial" panose="020B0604020202020204" pitchFamily="34" charset="0"/>
              <a:buChar char="•"/>
            </a:pPr>
            <a:r>
              <a:rPr lang="en-GB" sz="1500" b="1" dirty="0" smtClean="0"/>
              <a:t>Entry </a:t>
            </a:r>
            <a:r>
              <a:rPr lang="en-GB" sz="1500" b="1" dirty="0"/>
              <a:t>and exit to the PSS1 controlled area are granted by swiping the person’s ESS Identification (ID) card with entering the Personal Identification Number (PIN) that is registered in the ESS Access Management System (AMS) database(s).</a:t>
            </a:r>
            <a:r>
              <a:rPr lang="en-GB" sz="1500" dirty="0"/>
              <a:t> Upon swiping the card and entering the PIN, the AMS verifies if the person is authorised to access the PSS1 controlled area. The verification includes, but is not limited to personal identification, safety training and person’s annual effective dose level</a:t>
            </a:r>
            <a:r>
              <a:rPr lang="en-GB" sz="1500" dirty="0" smtClean="0"/>
              <a:t>.</a:t>
            </a:r>
          </a:p>
          <a:p>
            <a:pPr marL="171450" lvl="0" indent="-171450">
              <a:buFont typeface="Arial" panose="020B0604020202020204" pitchFamily="34" charset="0"/>
              <a:buChar char="•"/>
            </a:pPr>
            <a:r>
              <a:rPr lang="en-GB" sz="1500" dirty="0"/>
              <a:t>Inside the PAS, a key exchange system is used to limit the number of people allowed to enter PSS1 controlled area in specific access </a:t>
            </a:r>
            <a:r>
              <a:rPr lang="en-GB" sz="1500" dirty="0" smtClean="0"/>
              <a:t>modes.</a:t>
            </a:r>
          </a:p>
          <a:p>
            <a:pPr marL="171450" lvl="0" indent="-171450">
              <a:buFont typeface="Arial" panose="020B0604020202020204" pitchFamily="34" charset="0"/>
              <a:buChar char="•"/>
            </a:pPr>
            <a:r>
              <a:rPr lang="en-GB" sz="1500" dirty="0"/>
              <a:t>A</a:t>
            </a:r>
            <a:r>
              <a:rPr lang="en-GB" sz="1500" dirty="0" smtClean="0"/>
              <a:t> </a:t>
            </a:r>
            <a:r>
              <a:rPr lang="en-GB" sz="1500" dirty="0"/>
              <a:t>pressure floor mat (with a marked area, which provides standing space to only one person) is installed to ensure that only one person is present inside the PAS at a time</a:t>
            </a:r>
            <a:r>
              <a:rPr lang="en-GB" sz="1500" dirty="0" smtClean="0"/>
              <a:t>.</a:t>
            </a:r>
          </a:p>
          <a:p>
            <a:pPr marL="171450" lvl="0" indent="-171450">
              <a:buFont typeface="Arial" panose="020B0604020202020204" pitchFamily="34" charset="0"/>
              <a:buChar char="•"/>
            </a:pPr>
            <a:r>
              <a:rPr lang="en-GB" sz="1500" dirty="0"/>
              <a:t>The person shall verify that they are carrying an Electronic Personal Dosimeter (EPD) to be able to proceed with access to PSS1 controlled </a:t>
            </a:r>
            <a:r>
              <a:rPr lang="en-GB" sz="1500" dirty="0" smtClean="0"/>
              <a:t>area</a:t>
            </a:r>
          </a:p>
          <a:p>
            <a:pPr marL="171450" lvl="0" indent="-171450">
              <a:buFont typeface="Arial" panose="020B0604020202020204" pitchFamily="34" charset="0"/>
              <a:buChar char="•"/>
            </a:pPr>
            <a:r>
              <a:rPr lang="en-GB" sz="1500" dirty="0"/>
              <a:t>For communication between the PAS and LCR, intercom and video surveillance systems are installed inside and outside the PAS</a:t>
            </a:r>
            <a:r>
              <a:rPr lang="en-GB" sz="1500" dirty="0" smtClean="0"/>
              <a:t>.</a:t>
            </a:r>
          </a:p>
        </p:txBody>
      </p:sp>
      <p:sp>
        <p:nvSpPr>
          <p:cNvPr id="5" name="Rectangle 4"/>
          <p:cNvSpPr/>
          <p:nvPr/>
        </p:nvSpPr>
        <p:spPr>
          <a:xfrm>
            <a:off x="7823493" y="2150440"/>
            <a:ext cx="864096" cy="1368152"/>
          </a:xfrm>
          <a:prstGeom prst="rect">
            <a:avLst/>
          </a:prstGeom>
          <a:solidFill>
            <a:schemeClr val="accent6">
              <a:alpha val="60000"/>
            </a:schemeClr>
          </a:solidFill>
          <a:ln>
            <a:solidFill>
              <a:schemeClr val="accent6">
                <a:alpha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4935" y="1742401"/>
            <a:ext cx="1700471" cy="3289696"/>
          </a:xfrm>
          <a:prstGeom prst="rect">
            <a:avLst/>
          </a:prstGeom>
        </p:spPr>
      </p:pic>
    </p:spTree>
    <p:extLst>
      <p:ext uri="{BB962C8B-B14F-4D97-AF65-F5344CB8AC3E}">
        <p14:creationId xmlns:p14="http://schemas.microsoft.com/office/powerpoint/2010/main" val="340786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PSS1 Access Control System; MAS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16</a:t>
            </a:fld>
            <a:endParaRPr lang="sv-SE" dirty="0"/>
          </a:p>
        </p:txBody>
      </p:sp>
      <p:sp>
        <p:nvSpPr>
          <p:cNvPr id="6" name="Rectangle 5"/>
          <p:cNvSpPr/>
          <p:nvPr/>
        </p:nvSpPr>
        <p:spPr>
          <a:xfrm>
            <a:off x="911424" y="1519562"/>
            <a:ext cx="1368152" cy="1812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5381" y="1556864"/>
            <a:ext cx="5259887" cy="4906848"/>
          </a:xfrm>
          <a:prstGeom prst="rect">
            <a:avLst/>
          </a:prstGeom>
          <a:ln>
            <a:solidFill>
              <a:schemeClr val="bg1">
                <a:lumMod val="50000"/>
              </a:schemeClr>
            </a:solidFill>
          </a:ln>
        </p:spPr>
      </p:pic>
      <p:sp>
        <p:nvSpPr>
          <p:cNvPr id="12" name="TextBox 11"/>
          <p:cNvSpPr txBox="1"/>
          <p:nvPr/>
        </p:nvSpPr>
        <p:spPr>
          <a:xfrm>
            <a:off x="119335" y="1523898"/>
            <a:ext cx="5112569" cy="3093154"/>
          </a:xfrm>
          <a:prstGeom prst="rect">
            <a:avLst/>
          </a:prstGeom>
          <a:solidFill>
            <a:schemeClr val="bg1"/>
          </a:solidFill>
          <a:ln>
            <a:solidFill>
              <a:schemeClr val="bg1">
                <a:lumMod val="50000"/>
              </a:schemeClr>
            </a:solidFill>
          </a:ln>
        </p:spPr>
        <p:txBody>
          <a:bodyPr wrap="square" rtlCol="0">
            <a:spAutoFit/>
          </a:bodyPr>
          <a:lstStyle/>
          <a:p>
            <a:pPr marL="171450" lvl="0" indent="-171450">
              <a:buFont typeface="Arial" panose="020B0604020202020204" pitchFamily="34" charset="0"/>
              <a:buChar char="•"/>
            </a:pPr>
            <a:r>
              <a:rPr lang="en-GB" sz="1500" dirty="0"/>
              <a:t>The MAS is intended for transporting large-sized equipment into/out of the PSS1 controlled area, and it is installed next to the PAS.</a:t>
            </a:r>
            <a:endParaRPr lang="en-GB" sz="1500" dirty="0" smtClean="0"/>
          </a:p>
          <a:p>
            <a:pPr marL="171450" lvl="0" indent="-171450">
              <a:buFont typeface="Arial" panose="020B0604020202020204" pitchFamily="34" charset="0"/>
              <a:buChar char="•"/>
            </a:pPr>
            <a:r>
              <a:rPr lang="en-GB" sz="1500" dirty="0" smtClean="0"/>
              <a:t>The </a:t>
            </a:r>
            <a:r>
              <a:rPr lang="en-GB" sz="1500" dirty="0"/>
              <a:t>MAS in the FEB is a double-gated access system consisting of two doors and an enclosed area between </a:t>
            </a:r>
            <a:r>
              <a:rPr lang="en-GB" sz="1500" dirty="0" smtClean="0"/>
              <a:t>them.</a:t>
            </a:r>
          </a:p>
          <a:p>
            <a:pPr marL="171450" lvl="0" indent="-171450">
              <a:buFont typeface="Arial" panose="020B0604020202020204" pitchFamily="34" charset="0"/>
              <a:buChar char="•"/>
            </a:pPr>
            <a:r>
              <a:rPr lang="en-GB" sz="1500" dirty="0" smtClean="0"/>
              <a:t>Door </a:t>
            </a:r>
            <a:r>
              <a:rPr lang="en-GB" sz="1500" dirty="0"/>
              <a:t>1 connects the MAS with the FEB, and Door 2 connects the MAS with the PSS1 controlled area. </a:t>
            </a:r>
            <a:endParaRPr lang="en-GB" sz="1500" dirty="0" smtClean="0"/>
          </a:p>
          <a:p>
            <a:pPr marL="171450" indent="-171450">
              <a:buFont typeface="Arial" panose="020B0604020202020204" pitchFamily="34" charset="0"/>
              <a:buChar char="•"/>
            </a:pPr>
            <a:r>
              <a:rPr lang="en-GB" sz="1500" dirty="0"/>
              <a:t>Door 1 and Door 2 of </a:t>
            </a:r>
            <a:r>
              <a:rPr lang="en-GB" sz="1500" dirty="0" smtClean="0"/>
              <a:t>MAS </a:t>
            </a:r>
            <a:r>
              <a:rPr lang="en-GB" sz="1500" dirty="0"/>
              <a:t>cannot be open at the same time.</a:t>
            </a:r>
            <a:endParaRPr lang="sv-SE" sz="1500" dirty="0"/>
          </a:p>
          <a:p>
            <a:pPr marL="171450" lvl="0" indent="-171450">
              <a:buFont typeface="Arial" panose="020B0604020202020204" pitchFamily="34" charset="0"/>
              <a:buChar char="•"/>
            </a:pPr>
            <a:r>
              <a:rPr lang="en-GB" sz="1500" dirty="0" smtClean="0"/>
              <a:t>The </a:t>
            </a:r>
            <a:r>
              <a:rPr lang="en-GB" sz="1500" dirty="0"/>
              <a:t>MAS is equipped with a motion detection system to ensure that no person uses it to enter or exit the PSS1 controlled area. For this purpose, motion detectors with high resolution capable of covering the whole MAS volume are used</a:t>
            </a:r>
            <a:r>
              <a:rPr lang="en-GB" sz="1500" dirty="0" smtClean="0"/>
              <a:t>.</a:t>
            </a:r>
            <a:endParaRPr lang="sv-SE" sz="1500" dirty="0"/>
          </a:p>
        </p:txBody>
      </p:sp>
      <p:sp>
        <p:nvSpPr>
          <p:cNvPr id="5" name="Rectangle 4"/>
          <p:cNvSpPr/>
          <p:nvPr/>
        </p:nvSpPr>
        <p:spPr>
          <a:xfrm>
            <a:off x="8616280" y="2204864"/>
            <a:ext cx="2232247" cy="2376264"/>
          </a:xfrm>
          <a:prstGeom prst="rect">
            <a:avLst/>
          </a:prstGeom>
          <a:solidFill>
            <a:schemeClr val="accent6">
              <a:alpha val="60000"/>
            </a:schemeClr>
          </a:solidFill>
          <a:ln>
            <a:solidFill>
              <a:schemeClr val="accent6">
                <a:alpha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9447" y="1844824"/>
            <a:ext cx="2626712" cy="2945561"/>
          </a:xfrm>
          <a:prstGeom prst="rect">
            <a:avLst/>
          </a:prstGeom>
        </p:spPr>
      </p:pic>
    </p:spTree>
    <p:extLst>
      <p:ext uri="{BB962C8B-B14F-4D97-AF65-F5344CB8AC3E}">
        <p14:creationId xmlns:p14="http://schemas.microsoft.com/office/powerpoint/2010/main" val="3315656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Overview of PSS1 interface with ACS/AMS</a:t>
            </a:r>
          </a:p>
        </p:txBody>
      </p:sp>
      <p:sp>
        <p:nvSpPr>
          <p:cNvPr id="4" name="Slide Number Placeholder 3"/>
          <p:cNvSpPr>
            <a:spLocks noGrp="1"/>
          </p:cNvSpPr>
          <p:nvPr>
            <p:ph type="sldNum" sz="quarter" idx="12"/>
          </p:nvPr>
        </p:nvSpPr>
        <p:spPr/>
        <p:txBody>
          <a:bodyPr/>
          <a:lstStyle/>
          <a:p>
            <a:fld id="{551115BC-487E-4422-894C-CB7CD3E79223}" type="slidenum">
              <a:rPr lang="en-GB" smtClean="0"/>
              <a:pPr/>
              <a:t>17</a:t>
            </a:fld>
            <a:endParaRPr lang="en-GB"/>
          </a:p>
        </p:txBody>
      </p:sp>
      <p:sp>
        <p:nvSpPr>
          <p:cNvPr id="2" name="Rectangle 1"/>
          <p:cNvSpPr/>
          <p:nvPr/>
        </p:nvSpPr>
        <p:spPr>
          <a:xfrm>
            <a:off x="108054" y="3048726"/>
            <a:ext cx="1008112" cy="1219274"/>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dirty="0" smtClean="0"/>
          </a:p>
          <a:p>
            <a:pPr algn="ctr"/>
            <a:r>
              <a:rPr lang="en-US" sz="1400" dirty="0" smtClean="0"/>
              <a:t>PAS</a:t>
            </a:r>
            <a:endParaRPr lang="en-US" sz="1400" dirty="0"/>
          </a:p>
        </p:txBody>
      </p:sp>
      <p:sp>
        <p:nvSpPr>
          <p:cNvPr id="3" name="Rectangle 2"/>
          <p:cNvSpPr/>
          <p:nvPr/>
        </p:nvSpPr>
        <p:spPr>
          <a:xfrm>
            <a:off x="108053" y="1752582"/>
            <a:ext cx="5692465" cy="108012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PSS1 controlled area</a:t>
            </a:r>
            <a:endParaRPr lang="en-US" sz="1400" dirty="0"/>
          </a:p>
        </p:txBody>
      </p:sp>
      <p:sp>
        <p:nvSpPr>
          <p:cNvPr id="5" name="Rectangle 4"/>
          <p:cNvSpPr/>
          <p:nvPr/>
        </p:nvSpPr>
        <p:spPr>
          <a:xfrm>
            <a:off x="108053" y="4268000"/>
            <a:ext cx="1008112" cy="216024"/>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Door 1</a:t>
            </a:r>
          </a:p>
        </p:txBody>
      </p:sp>
      <p:sp>
        <p:nvSpPr>
          <p:cNvPr id="10" name="Rectangle 9"/>
          <p:cNvSpPr/>
          <p:nvPr/>
        </p:nvSpPr>
        <p:spPr>
          <a:xfrm>
            <a:off x="108053" y="2832702"/>
            <a:ext cx="1008112" cy="216024"/>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Door 2</a:t>
            </a:r>
          </a:p>
        </p:txBody>
      </p:sp>
      <p:sp>
        <p:nvSpPr>
          <p:cNvPr id="6" name="Oval 5"/>
          <p:cNvSpPr/>
          <p:nvPr/>
        </p:nvSpPr>
        <p:spPr>
          <a:xfrm>
            <a:off x="191344" y="4549423"/>
            <a:ext cx="576064" cy="403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CR1</a:t>
            </a:r>
            <a:endParaRPr lang="en-US" sz="1000" dirty="0"/>
          </a:p>
        </p:txBody>
      </p:sp>
      <p:sp>
        <p:nvSpPr>
          <p:cNvPr id="12" name="Oval 11"/>
          <p:cNvSpPr/>
          <p:nvPr/>
        </p:nvSpPr>
        <p:spPr>
          <a:xfrm>
            <a:off x="191343" y="2370501"/>
            <a:ext cx="576064" cy="403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CR2</a:t>
            </a:r>
            <a:endParaRPr lang="en-US" sz="1000" dirty="0"/>
          </a:p>
        </p:txBody>
      </p:sp>
      <p:sp>
        <p:nvSpPr>
          <p:cNvPr id="13" name="Rectangle 12"/>
          <p:cNvSpPr/>
          <p:nvPr/>
        </p:nvSpPr>
        <p:spPr>
          <a:xfrm>
            <a:off x="2764419" y="3792039"/>
            <a:ext cx="792088"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CR controller</a:t>
            </a:r>
          </a:p>
        </p:txBody>
      </p:sp>
      <p:cxnSp>
        <p:nvCxnSpPr>
          <p:cNvPr id="17" name="Elbow Connector 16"/>
          <p:cNvCxnSpPr>
            <a:stCxn id="6" idx="4"/>
            <a:endCxn id="13" idx="2"/>
          </p:cNvCxnSpPr>
          <p:nvPr/>
        </p:nvCxnSpPr>
        <p:spPr>
          <a:xfrm rot="16200000" flipH="1">
            <a:off x="1788211" y="3643922"/>
            <a:ext cx="63417" cy="2681087"/>
          </a:xfrm>
          <a:prstGeom prst="bentConnector3">
            <a:avLst>
              <a:gd name="adj1" fmla="val 460471"/>
            </a:avLst>
          </a:prstGeom>
          <a:ln w="19050"/>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12" idx="6"/>
            <a:endCxn id="13" idx="0"/>
          </p:cNvCxnSpPr>
          <p:nvPr/>
        </p:nvCxnSpPr>
        <p:spPr>
          <a:xfrm>
            <a:off x="767407" y="2572169"/>
            <a:ext cx="2393056" cy="1219870"/>
          </a:xfrm>
          <a:prstGeom prst="bentConnector2">
            <a:avLst/>
          </a:prstGeom>
          <a:ln w="19050"/>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068209" y="3792039"/>
            <a:ext cx="792088"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ACS</a:t>
            </a:r>
          </a:p>
          <a:p>
            <a:pPr algn="ctr"/>
            <a:r>
              <a:rPr lang="en-US" dirty="0" smtClean="0"/>
              <a:t>(S4 unit)</a:t>
            </a:r>
            <a:endParaRPr lang="en-US" dirty="0"/>
          </a:p>
        </p:txBody>
      </p:sp>
      <p:cxnSp>
        <p:nvCxnSpPr>
          <p:cNvPr id="22" name="Straight Connector 21"/>
          <p:cNvCxnSpPr>
            <a:stCxn id="13" idx="3"/>
            <a:endCxn id="20" idx="1"/>
          </p:cNvCxnSpPr>
          <p:nvPr/>
        </p:nvCxnSpPr>
        <p:spPr>
          <a:xfrm>
            <a:off x="3556507" y="4404107"/>
            <a:ext cx="51170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176221" y="3144704"/>
            <a:ext cx="576064" cy="403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DB1</a:t>
            </a:r>
            <a:endParaRPr lang="en-US" sz="1000" dirty="0"/>
          </a:p>
        </p:txBody>
      </p:sp>
      <p:sp>
        <p:nvSpPr>
          <p:cNvPr id="29" name="Oval 28"/>
          <p:cNvSpPr/>
          <p:nvPr/>
        </p:nvSpPr>
        <p:spPr>
          <a:xfrm>
            <a:off x="5015880" y="3281992"/>
            <a:ext cx="576064" cy="403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DB2</a:t>
            </a:r>
            <a:endParaRPr lang="en-US" sz="1000" dirty="0"/>
          </a:p>
        </p:txBody>
      </p:sp>
      <p:sp>
        <p:nvSpPr>
          <p:cNvPr id="30" name="Oval 29"/>
          <p:cNvSpPr/>
          <p:nvPr/>
        </p:nvSpPr>
        <p:spPr>
          <a:xfrm>
            <a:off x="4176221" y="5260175"/>
            <a:ext cx="576064" cy="403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err="1" smtClean="0"/>
              <a:t>DBn</a:t>
            </a:r>
            <a:endParaRPr lang="en-US" sz="1000" dirty="0"/>
          </a:p>
        </p:txBody>
      </p:sp>
      <p:cxnSp>
        <p:nvCxnSpPr>
          <p:cNvPr id="32" name="Straight Connector 31"/>
          <p:cNvCxnSpPr>
            <a:stCxn id="24" idx="4"/>
          </p:cNvCxnSpPr>
          <p:nvPr/>
        </p:nvCxnSpPr>
        <p:spPr>
          <a:xfrm>
            <a:off x="4464253" y="3548039"/>
            <a:ext cx="0" cy="24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9" idx="3"/>
          </p:cNvCxnSpPr>
          <p:nvPr/>
        </p:nvCxnSpPr>
        <p:spPr>
          <a:xfrm flipH="1">
            <a:off x="4860297" y="3626260"/>
            <a:ext cx="239946" cy="165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0" idx="2"/>
            <a:endCxn id="30" idx="0"/>
          </p:cNvCxnSpPr>
          <p:nvPr/>
        </p:nvCxnSpPr>
        <p:spPr>
          <a:xfrm>
            <a:off x="4464253" y="5016175"/>
            <a:ext cx="0" cy="24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0" idx="3"/>
          </p:cNvCxnSpPr>
          <p:nvPr/>
        </p:nvCxnSpPr>
        <p:spPr>
          <a:xfrm>
            <a:off x="4860297" y="4404107"/>
            <a:ext cx="2251209" cy="0"/>
          </a:xfrm>
          <a:prstGeom prst="line">
            <a:avLst/>
          </a:prstGeom>
          <a:ln w="19050">
            <a:solidFill>
              <a:schemeClr val="tx1"/>
            </a:solidFill>
            <a:prstDash val="dash"/>
            <a:head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938178" y="4437395"/>
            <a:ext cx="1542410" cy="430887"/>
          </a:xfrm>
          <a:prstGeom prst="rect">
            <a:avLst/>
          </a:prstGeom>
          <a:noFill/>
        </p:spPr>
        <p:txBody>
          <a:bodyPr wrap="none" rtlCol="0">
            <a:spAutoFit/>
          </a:bodyPr>
          <a:lstStyle/>
          <a:p>
            <a:r>
              <a:rPr lang="en-US" sz="1100" dirty="0" smtClean="0"/>
              <a:t>Manual transfer of data</a:t>
            </a:r>
          </a:p>
          <a:p>
            <a:r>
              <a:rPr lang="en-US" sz="1100" dirty="0" smtClean="0"/>
              <a:t>(frequency?)</a:t>
            </a:r>
          </a:p>
        </p:txBody>
      </p:sp>
      <p:sp>
        <p:nvSpPr>
          <p:cNvPr id="50" name="Rectangle 49"/>
          <p:cNvSpPr/>
          <p:nvPr/>
        </p:nvSpPr>
        <p:spPr>
          <a:xfrm>
            <a:off x="7119583" y="3792039"/>
            <a:ext cx="792088" cy="1224136"/>
          </a:xfrm>
          <a:prstGeom prst="rect">
            <a:avLst/>
          </a:prstGeom>
          <a:solidFill>
            <a:schemeClr val="accent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AMS</a:t>
            </a:r>
          </a:p>
        </p:txBody>
      </p:sp>
      <p:sp>
        <p:nvSpPr>
          <p:cNvPr id="51" name="Oval 50"/>
          <p:cNvSpPr/>
          <p:nvPr/>
        </p:nvSpPr>
        <p:spPr>
          <a:xfrm>
            <a:off x="7227595" y="3144704"/>
            <a:ext cx="576064" cy="403335"/>
          </a:xfrm>
          <a:prstGeom prst="ellipse">
            <a:avLst/>
          </a:prstGeom>
          <a:solidFill>
            <a:schemeClr val="accent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DB1</a:t>
            </a:r>
          </a:p>
        </p:txBody>
      </p:sp>
      <p:sp>
        <p:nvSpPr>
          <p:cNvPr id="52" name="Oval 51"/>
          <p:cNvSpPr/>
          <p:nvPr/>
        </p:nvSpPr>
        <p:spPr>
          <a:xfrm>
            <a:off x="8067254" y="3281992"/>
            <a:ext cx="576064" cy="403335"/>
          </a:xfrm>
          <a:prstGeom prst="ellipse">
            <a:avLst/>
          </a:prstGeom>
          <a:solidFill>
            <a:schemeClr val="accent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DB2</a:t>
            </a:r>
          </a:p>
        </p:txBody>
      </p:sp>
      <p:sp>
        <p:nvSpPr>
          <p:cNvPr id="53" name="Oval 52"/>
          <p:cNvSpPr/>
          <p:nvPr/>
        </p:nvSpPr>
        <p:spPr>
          <a:xfrm>
            <a:off x="7227595" y="5260175"/>
            <a:ext cx="576064" cy="403335"/>
          </a:xfrm>
          <a:prstGeom prst="ellipse">
            <a:avLst/>
          </a:prstGeom>
          <a:solidFill>
            <a:schemeClr val="accent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err="1"/>
              <a:t>DBn</a:t>
            </a:r>
            <a:endParaRPr lang="en-US" sz="1000" dirty="0"/>
          </a:p>
        </p:txBody>
      </p:sp>
      <p:cxnSp>
        <p:nvCxnSpPr>
          <p:cNvPr id="54" name="Straight Connector 53"/>
          <p:cNvCxnSpPr>
            <a:stCxn id="51" idx="4"/>
            <a:endCxn id="50" idx="0"/>
          </p:cNvCxnSpPr>
          <p:nvPr/>
        </p:nvCxnSpPr>
        <p:spPr>
          <a:xfrm>
            <a:off x="7515627" y="3548039"/>
            <a:ext cx="0" cy="2440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2" idx="3"/>
          </p:cNvCxnSpPr>
          <p:nvPr/>
        </p:nvCxnSpPr>
        <p:spPr>
          <a:xfrm flipH="1">
            <a:off x="7911671" y="3626260"/>
            <a:ext cx="239946" cy="16577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50" idx="2"/>
            <a:endCxn id="53" idx="0"/>
          </p:cNvCxnSpPr>
          <p:nvPr/>
        </p:nvCxnSpPr>
        <p:spPr>
          <a:xfrm>
            <a:off x="7515627" y="5016175"/>
            <a:ext cx="0" cy="2440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1426398" y="2942765"/>
            <a:ext cx="1008112" cy="487637"/>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PSS1 PLC</a:t>
            </a:r>
            <a:endParaRPr lang="en-US" sz="1400" dirty="0"/>
          </a:p>
        </p:txBody>
      </p:sp>
      <p:cxnSp>
        <p:nvCxnSpPr>
          <p:cNvPr id="76" name="Elbow Connector 75"/>
          <p:cNvCxnSpPr/>
          <p:nvPr/>
        </p:nvCxnSpPr>
        <p:spPr>
          <a:xfrm rot="16200000" flipV="1">
            <a:off x="2306225" y="3459061"/>
            <a:ext cx="480204" cy="436183"/>
          </a:xfrm>
          <a:prstGeom prst="bentConnector3">
            <a:avLst>
              <a:gd name="adj1" fmla="val 63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Elbow Connector 91"/>
          <p:cNvCxnSpPr/>
          <p:nvPr/>
        </p:nvCxnSpPr>
        <p:spPr>
          <a:xfrm rot="16200000" flipV="1">
            <a:off x="2168366" y="3481477"/>
            <a:ext cx="640482" cy="551623"/>
          </a:xfrm>
          <a:prstGeom prst="bentConnector3">
            <a:avLst>
              <a:gd name="adj1" fmla="val 968"/>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Elbow Connector 95"/>
          <p:cNvCxnSpPr/>
          <p:nvPr/>
        </p:nvCxnSpPr>
        <p:spPr>
          <a:xfrm rot="16200000" flipV="1">
            <a:off x="2039163" y="3505089"/>
            <a:ext cx="790672" cy="654592"/>
          </a:xfrm>
          <a:prstGeom prst="bentConnector3">
            <a:avLst>
              <a:gd name="adj1" fmla="val -23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Elbow Connector 98"/>
          <p:cNvCxnSpPr>
            <a:stCxn id="13" idx="1"/>
          </p:cNvCxnSpPr>
          <p:nvPr/>
        </p:nvCxnSpPr>
        <p:spPr>
          <a:xfrm rot="10800000">
            <a:off x="1984689" y="3437707"/>
            <a:ext cx="779731" cy="966400"/>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2263106" y="3769879"/>
            <a:ext cx="567784" cy="184666"/>
          </a:xfrm>
          <a:prstGeom prst="rect">
            <a:avLst/>
          </a:prstGeom>
          <a:noFill/>
        </p:spPr>
        <p:txBody>
          <a:bodyPr wrap="none" rtlCol="0">
            <a:spAutoFit/>
          </a:bodyPr>
          <a:lstStyle/>
          <a:p>
            <a:r>
              <a:rPr lang="en-US" sz="600" dirty="0" smtClean="0"/>
              <a:t>Search (0/1)</a:t>
            </a:r>
            <a:endParaRPr lang="en-US" sz="600" dirty="0"/>
          </a:p>
        </p:txBody>
      </p:sp>
      <p:sp>
        <p:nvSpPr>
          <p:cNvPr id="103" name="TextBox 102"/>
          <p:cNvSpPr txBox="1"/>
          <p:nvPr/>
        </p:nvSpPr>
        <p:spPr>
          <a:xfrm>
            <a:off x="2160566" y="3932385"/>
            <a:ext cx="444352" cy="184666"/>
          </a:xfrm>
          <a:prstGeom prst="rect">
            <a:avLst/>
          </a:prstGeom>
          <a:noFill/>
        </p:spPr>
        <p:txBody>
          <a:bodyPr wrap="none" rtlCol="0">
            <a:spAutoFit/>
          </a:bodyPr>
          <a:lstStyle/>
          <a:p>
            <a:r>
              <a:rPr lang="en-US" sz="600" dirty="0" smtClean="0"/>
              <a:t>RA (0/1)</a:t>
            </a:r>
            <a:endParaRPr lang="en-US" sz="600" dirty="0"/>
          </a:p>
        </p:txBody>
      </p:sp>
      <p:sp>
        <p:nvSpPr>
          <p:cNvPr id="104" name="TextBox 103"/>
          <p:cNvSpPr txBox="1"/>
          <p:nvPr/>
        </p:nvSpPr>
        <p:spPr>
          <a:xfrm>
            <a:off x="2041168" y="4081339"/>
            <a:ext cx="449162" cy="184666"/>
          </a:xfrm>
          <a:prstGeom prst="rect">
            <a:avLst/>
          </a:prstGeom>
          <a:noFill/>
        </p:spPr>
        <p:txBody>
          <a:bodyPr wrap="none" rtlCol="0">
            <a:spAutoFit/>
          </a:bodyPr>
          <a:lstStyle/>
          <a:p>
            <a:r>
              <a:rPr lang="en-US" sz="600" dirty="0" smtClean="0"/>
              <a:t>OP (0/1)</a:t>
            </a:r>
            <a:endParaRPr lang="en-US" sz="600" dirty="0"/>
          </a:p>
        </p:txBody>
      </p:sp>
      <p:sp>
        <p:nvSpPr>
          <p:cNvPr id="105" name="TextBox 104"/>
          <p:cNvSpPr txBox="1"/>
          <p:nvPr/>
        </p:nvSpPr>
        <p:spPr>
          <a:xfrm>
            <a:off x="1916781" y="4243284"/>
            <a:ext cx="663964" cy="184666"/>
          </a:xfrm>
          <a:prstGeom prst="rect">
            <a:avLst/>
          </a:prstGeom>
          <a:noFill/>
        </p:spPr>
        <p:txBody>
          <a:bodyPr wrap="none" rtlCol="0">
            <a:spAutoFit/>
          </a:bodyPr>
          <a:lstStyle/>
          <a:p>
            <a:r>
              <a:rPr lang="en-US" sz="600" dirty="0" smtClean="0"/>
              <a:t>RP survey (0/1)</a:t>
            </a:r>
            <a:endParaRPr lang="en-US" sz="600" dirty="0"/>
          </a:p>
        </p:txBody>
      </p:sp>
      <p:cxnSp>
        <p:nvCxnSpPr>
          <p:cNvPr id="114" name="Elbow Connector 113"/>
          <p:cNvCxnSpPr/>
          <p:nvPr/>
        </p:nvCxnSpPr>
        <p:spPr>
          <a:xfrm rot="16200000" flipH="1">
            <a:off x="1516597" y="3551953"/>
            <a:ext cx="1360105" cy="1130291"/>
          </a:xfrm>
          <a:prstGeom prst="bentConnector3">
            <a:avLst>
              <a:gd name="adj1" fmla="val 100027"/>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1587264" y="4649290"/>
            <a:ext cx="1018227" cy="184666"/>
          </a:xfrm>
          <a:prstGeom prst="rect">
            <a:avLst/>
          </a:prstGeom>
          <a:noFill/>
        </p:spPr>
        <p:txBody>
          <a:bodyPr wrap="none" rtlCol="0">
            <a:spAutoFit/>
          </a:bodyPr>
          <a:lstStyle/>
          <a:p>
            <a:r>
              <a:rPr lang="en-US" sz="600" dirty="0" smtClean="0"/>
              <a:t>Entry/Exit cycle completed</a:t>
            </a:r>
            <a:endParaRPr lang="en-US" sz="600" dirty="0"/>
          </a:p>
        </p:txBody>
      </p:sp>
      <p:cxnSp>
        <p:nvCxnSpPr>
          <p:cNvPr id="119" name="Elbow Connector 118"/>
          <p:cNvCxnSpPr/>
          <p:nvPr/>
        </p:nvCxnSpPr>
        <p:spPr>
          <a:xfrm rot="16200000" flipV="1">
            <a:off x="1758441" y="3544265"/>
            <a:ext cx="1117035" cy="909903"/>
          </a:xfrm>
          <a:prstGeom prst="bentConnector3">
            <a:avLst>
              <a:gd name="adj1" fmla="val -23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1804791" y="4395934"/>
            <a:ext cx="580608" cy="184666"/>
          </a:xfrm>
          <a:prstGeom prst="rect">
            <a:avLst/>
          </a:prstGeom>
          <a:noFill/>
        </p:spPr>
        <p:txBody>
          <a:bodyPr wrap="none" rtlCol="0">
            <a:spAutoFit/>
          </a:bodyPr>
          <a:lstStyle/>
          <a:p>
            <a:r>
              <a:rPr lang="en-US" sz="600" dirty="0" smtClean="0"/>
              <a:t>Alarm? (0/1)</a:t>
            </a:r>
            <a:endParaRPr lang="en-US" sz="600" dirty="0"/>
          </a:p>
        </p:txBody>
      </p:sp>
      <p:sp>
        <p:nvSpPr>
          <p:cNvPr id="123" name="TextBox 122"/>
          <p:cNvSpPr txBox="1"/>
          <p:nvPr/>
        </p:nvSpPr>
        <p:spPr>
          <a:xfrm>
            <a:off x="8737600" y="1628800"/>
            <a:ext cx="3407072" cy="2677656"/>
          </a:xfrm>
          <a:prstGeom prst="rect">
            <a:avLst/>
          </a:prstGeom>
          <a:noFill/>
        </p:spPr>
        <p:txBody>
          <a:bodyPr wrap="square" rtlCol="0">
            <a:spAutoFit/>
          </a:bodyPr>
          <a:lstStyle/>
          <a:p>
            <a:pPr marL="285750" indent="-285750">
              <a:buFont typeface="Arial" panose="020B0604020202020204" pitchFamily="34" charset="0"/>
              <a:buChar char="•"/>
            </a:pPr>
            <a:r>
              <a:rPr lang="en-US" sz="1400" dirty="0"/>
              <a:t>ACS: Access Card System</a:t>
            </a:r>
          </a:p>
          <a:p>
            <a:pPr marL="285750" indent="-285750">
              <a:buFont typeface="Arial" panose="020B0604020202020204" pitchFamily="34" charset="0"/>
              <a:buChar char="•"/>
            </a:pPr>
            <a:r>
              <a:rPr lang="en-US" sz="1400" dirty="0"/>
              <a:t>AMS: Access Management System</a:t>
            </a:r>
          </a:p>
          <a:p>
            <a:pPr marL="285750" indent="-285750">
              <a:buFont typeface="Arial" panose="020B0604020202020204" pitchFamily="34" charset="0"/>
              <a:buChar char="•"/>
            </a:pPr>
            <a:r>
              <a:rPr lang="en-US" sz="1400" dirty="0"/>
              <a:t>CR: Card Reader</a:t>
            </a:r>
          </a:p>
          <a:p>
            <a:pPr marL="285750" indent="-285750">
              <a:buFont typeface="Arial" panose="020B0604020202020204" pitchFamily="34" charset="0"/>
              <a:buChar char="•"/>
            </a:pPr>
            <a:r>
              <a:rPr lang="en-US" sz="1400" dirty="0"/>
              <a:t>DB: </a:t>
            </a:r>
            <a:r>
              <a:rPr lang="en-US" sz="1400" dirty="0" smtClean="0"/>
              <a:t>Database</a:t>
            </a:r>
          </a:p>
          <a:p>
            <a:pPr marL="285750" indent="-285750">
              <a:buFont typeface="Arial" panose="020B0604020202020204" pitchFamily="34" charset="0"/>
              <a:buChar char="•"/>
            </a:pPr>
            <a:r>
              <a:rPr lang="en-US" sz="1400" dirty="0" smtClean="0"/>
              <a:t>EPD: Electronic Personal Dosimeter</a:t>
            </a:r>
          </a:p>
          <a:p>
            <a:pPr marL="285750" indent="-285750">
              <a:buFont typeface="Arial" panose="020B0604020202020204" pitchFamily="34" charset="0"/>
              <a:buChar char="•"/>
            </a:pPr>
            <a:r>
              <a:rPr lang="en-US" sz="1400" dirty="0" smtClean="0"/>
              <a:t>PAS: Personnel Access Station</a:t>
            </a:r>
            <a:endParaRPr lang="en-US" sz="1400" dirty="0"/>
          </a:p>
          <a:p>
            <a:pPr marL="285750" indent="-285750">
              <a:buFont typeface="Arial" panose="020B0604020202020204" pitchFamily="34" charset="0"/>
              <a:buChar char="•"/>
            </a:pPr>
            <a:r>
              <a:rPr lang="en-US" sz="1400" dirty="0"/>
              <a:t>PLC: Programmable Logic Controller</a:t>
            </a:r>
          </a:p>
          <a:p>
            <a:pPr marL="285750" indent="-285750">
              <a:buFont typeface="Arial" panose="020B0604020202020204" pitchFamily="34" charset="0"/>
              <a:buChar char="•"/>
            </a:pPr>
            <a:r>
              <a:rPr lang="en-US" sz="1400" dirty="0" smtClean="0"/>
              <a:t>PSS1: Personnel Safety System for Normal Conducting </a:t>
            </a:r>
            <a:r>
              <a:rPr lang="en-US" sz="1400" dirty="0" err="1" smtClean="0"/>
              <a:t>Linac</a:t>
            </a:r>
            <a:r>
              <a:rPr lang="en-US" sz="1400" dirty="0" smtClean="0"/>
              <a:t> (NCL)</a:t>
            </a:r>
          </a:p>
          <a:p>
            <a:pPr marL="285750" indent="-285750">
              <a:buFont typeface="Arial" panose="020B0604020202020204" pitchFamily="34" charset="0"/>
              <a:buChar char="•"/>
            </a:pPr>
            <a:r>
              <a:rPr lang="en-US" sz="1400" dirty="0" smtClean="0"/>
              <a:t>S4: Local controller unit for Stanley system</a:t>
            </a:r>
          </a:p>
          <a:p>
            <a:endParaRPr lang="en-US" sz="1400" dirty="0" smtClean="0"/>
          </a:p>
        </p:txBody>
      </p:sp>
      <p:sp>
        <p:nvSpPr>
          <p:cNvPr id="44" name="Rectangle 43"/>
          <p:cNvSpPr/>
          <p:nvPr/>
        </p:nvSpPr>
        <p:spPr>
          <a:xfrm>
            <a:off x="263352" y="5461842"/>
            <a:ext cx="1237318" cy="12241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System to issue EPD</a:t>
            </a:r>
            <a:endParaRPr lang="en-US" dirty="0"/>
          </a:p>
        </p:txBody>
      </p:sp>
      <p:sp>
        <p:nvSpPr>
          <p:cNvPr id="45" name="Oval 44"/>
          <p:cNvSpPr/>
          <p:nvPr/>
        </p:nvSpPr>
        <p:spPr>
          <a:xfrm>
            <a:off x="365260" y="3718219"/>
            <a:ext cx="632169" cy="4033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EPD dumb reader</a:t>
            </a:r>
          </a:p>
        </p:txBody>
      </p:sp>
      <p:cxnSp>
        <p:nvCxnSpPr>
          <p:cNvPr id="9" name="Elbow Connector 8"/>
          <p:cNvCxnSpPr>
            <a:stCxn id="45" idx="6"/>
            <a:endCxn id="65" idx="1"/>
          </p:cNvCxnSpPr>
          <p:nvPr/>
        </p:nvCxnSpPr>
        <p:spPr>
          <a:xfrm flipV="1">
            <a:off x="997429" y="3186584"/>
            <a:ext cx="428969" cy="733303"/>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095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9" name="Straight Connector 128">
            <a:extLst>
              <a:ext uri="{FF2B5EF4-FFF2-40B4-BE49-F238E27FC236}">
                <a16:creationId xmlns:a16="http://schemas.microsoft.com/office/drawing/2014/main" id="{073682F7-F857-0649-9F38-88160162051A}"/>
              </a:ext>
            </a:extLst>
          </p:cNvPr>
          <p:cNvCxnSpPr>
            <a:cxnSpLocks/>
          </p:cNvCxnSpPr>
          <p:nvPr/>
        </p:nvCxnSpPr>
        <p:spPr>
          <a:xfrm>
            <a:off x="5231265" y="3925744"/>
            <a:ext cx="0" cy="480377"/>
          </a:xfrm>
          <a:prstGeom prst="line">
            <a:avLst/>
          </a:prstGeom>
          <a:ln w="34925" cap="sq">
            <a:solidFill>
              <a:srgbClr val="D95095">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10D829C-008B-E54F-856D-6D3962793C4E}"/>
              </a:ext>
            </a:extLst>
          </p:cNvPr>
          <p:cNvCxnSpPr>
            <a:cxnSpLocks/>
          </p:cNvCxnSpPr>
          <p:nvPr/>
        </p:nvCxnSpPr>
        <p:spPr>
          <a:xfrm>
            <a:off x="3559827" y="3928489"/>
            <a:ext cx="8534060" cy="0"/>
          </a:xfrm>
          <a:prstGeom prst="line">
            <a:avLst/>
          </a:prstGeom>
          <a:ln w="63500" cap="sq">
            <a:solidFill>
              <a:srgbClr val="D95095"/>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5CD51AF-F477-D147-A3E1-F6FBE38FB1C0}"/>
              </a:ext>
            </a:extLst>
          </p:cNvPr>
          <p:cNvCxnSpPr>
            <a:cxnSpLocks/>
          </p:cNvCxnSpPr>
          <p:nvPr/>
        </p:nvCxnSpPr>
        <p:spPr>
          <a:xfrm>
            <a:off x="10968198" y="2909873"/>
            <a:ext cx="0" cy="1496248"/>
          </a:xfrm>
          <a:prstGeom prst="line">
            <a:avLst/>
          </a:prstGeom>
          <a:ln w="34925" cap="sq">
            <a:solidFill>
              <a:srgbClr val="AEBA00">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35CD51AF-F477-D147-A3E1-F6FBE38FB1C0}"/>
              </a:ext>
            </a:extLst>
          </p:cNvPr>
          <p:cNvCxnSpPr>
            <a:cxnSpLocks/>
          </p:cNvCxnSpPr>
          <p:nvPr/>
        </p:nvCxnSpPr>
        <p:spPr>
          <a:xfrm>
            <a:off x="10396770" y="2909873"/>
            <a:ext cx="0" cy="1496248"/>
          </a:xfrm>
          <a:prstGeom prst="line">
            <a:avLst/>
          </a:prstGeom>
          <a:ln w="34925" cap="sq">
            <a:solidFill>
              <a:srgbClr val="AEBA00">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5047A0D-280C-FF4B-B297-C0DB29E5AE9F}"/>
              </a:ext>
            </a:extLst>
          </p:cNvPr>
          <p:cNvCxnSpPr>
            <a:cxnSpLocks/>
          </p:cNvCxnSpPr>
          <p:nvPr/>
        </p:nvCxnSpPr>
        <p:spPr>
          <a:xfrm flipH="1">
            <a:off x="5499373" y="2904688"/>
            <a:ext cx="2" cy="183833"/>
          </a:xfrm>
          <a:prstGeom prst="line">
            <a:avLst/>
          </a:prstGeom>
          <a:ln w="34925" cap="sq">
            <a:solidFill>
              <a:srgbClr val="AEBA00">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71F6108B-5368-0143-AD4F-85A2E7008C4C}"/>
              </a:ext>
            </a:extLst>
          </p:cNvPr>
          <p:cNvCxnSpPr>
            <a:cxnSpLocks/>
          </p:cNvCxnSpPr>
          <p:nvPr/>
        </p:nvCxnSpPr>
        <p:spPr>
          <a:xfrm>
            <a:off x="10396798" y="5439582"/>
            <a:ext cx="704" cy="373967"/>
          </a:xfrm>
          <a:prstGeom prst="line">
            <a:avLst/>
          </a:prstGeom>
          <a:ln w="34925" cap="flat">
            <a:solidFill>
              <a:schemeClr val="tx1">
                <a:lumMod val="85000"/>
                <a:lumOff val="15000"/>
                <a:alpha val="96000"/>
              </a:scheme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49FA1616-5AB3-FB4B-9ABB-D1CEC99D323C}"/>
              </a:ext>
            </a:extLst>
          </p:cNvPr>
          <p:cNvCxnSpPr>
            <a:cxnSpLocks/>
            <a:endCxn id="121" idx="0"/>
          </p:cNvCxnSpPr>
          <p:nvPr/>
        </p:nvCxnSpPr>
        <p:spPr>
          <a:xfrm>
            <a:off x="8139774" y="4852781"/>
            <a:ext cx="1" cy="313872"/>
          </a:xfrm>
          <a:prstGeom prst="line">
            <a:avLst/>
          </a:prstGeom>
          <a:ln w="34925" cap="sq">
            <a:solidFill>
              <a:srgbClr val="DE6A04">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1F6108B-5368-0143-AD4F-85A2E7008C4C}"/>
              </a:ext>
            </a:extLst>
          </p:cNvPr>
          <p:cNvCxnSpPr>
            <a:cxnSpLocks/>
          </p:cNvCxnSpPr>
          <p:nvPr/>
        </p:nvCxnSpPr>
        <p:spPr>
          <a:xfrm>
            <a:off x="8138948" y="5451869"/>
            <a:ext cx="704" cy="373967"/>
          </a:xfrm>
          <a:prstGeom prst="line">
            <a:avLst/>
          </a:prstGeom>
          <a:ln w="34925" cap="flat">
            <a:solidFill>
              <a:schemeClr val="tx1">
                <a:lumMod val="85000"/>
                <a:lumOff val="15000"/>
                <a:alpha val="96000"/>
              </a:scheme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49FA1616-5AB3-FB4B-9ABB-D1CEC99D323C}"/>
              </a:ext>
            </a:extLst>
          </p:cNvPr>
          <p:cNvCxnSpPr>
            <a:cxnSpLocks/>
          </p:cNvCxnSpPr>
          <p:nvPr/>
        </p:nvCxnSpPr>
        <p:spPr>
          <a:xfrm>
            <a:off x="9846152" y="4852151"/>
            <a:ext cx="1" cy="318558"/>
          </a:xfrm>
          <a:prstGeom prst="line">
            <a:avLst/>
          </a:prstGeom>
          <a:ln w="34925" cap="sq">
            <a:solidFill>
              <a:srgbClr val="DE6A04">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71F6108B-5368-0143-AD4F-85A2E7008C4C}"/>
              </a:ext>
            </a:extLst>
          </p:cNvPr>
          <p:cNvCxnSpPr>
            <a:cxnSpLocks/>
          </p:cNvCxnSpPr>
          <p:nvPr/>
        </p:nvCxnSpPr>
        <p:spPr>
          <a:xfrm>
            <a:off x="9846153" y="5484092"/>
            <a:ext cx="703" cy="382300"/>
          </a:xfrm>
          <a:prstGeom prst="line">
            <a:avLst/>
          </a:prstGeom>
          <a:ln w="34925" cap="flat">
            <a:solidFill>
              <a:schemeClr val="tx1">
                <a:lumMod val="85000"/>
                <a:lumOff val="15000"/>
                <a:alpha val="96000"/>
              </a:scheme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9620260-CA70-8C4D-9CF6-1FD97031226A}"/>
              </a:ext>
            </a:extLst>
          </p:cNvPr>
          <p:cNvCxnSpPr>
            <a:cxnSpLocks/>
          </p:cNvCxnSpPr>
          <p:nvPr/>
        </p:nvCxnSpPr>
        <p:spPr>
          <a:xfrm>
            <a:off x="11520469" y="2870402"/>
            <a:ext cx="0" cy="318655"/>
          </a:xfrm>
          <a:prstGeom prst="line">
            <a:avLst/>
          </a:prstGeom>
          <a:ln w="34925" cap="sq">
            <a:solidFill>
              <a:srgbClr val="AEBA00">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4C71373-6783-E64C-A9ED-29A3C582A563}"/>
              </a:ext>
            </a:extLst>
          </p:cNvPr>
          <p:cNvCxnSpPr>
            <a:cxnSpLocks/>
          </p:cNvCxnSpPr>
          <p:nvPr/>
        </p:nvCxnSpPr>
        <p:spPr>
          <a:xfrm>
            <a:off x="6544119" y="2457938"/>
            <a:ext cx="0" cy="411734"/>
          </a:xfrm>
          <a:prstGeom prst="line">
            <a:avLst/>
          </a:prstGeom>
          <a:ln w="34925" cap="sq">
            <a:solidFill>
              <a:srgbClr val="AEBA00">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F21CBE3-902F-674C-9EDB-34FF670237D1}"/>
              </a:ext>
            </a:extLst>
          </p:cNvPr>
          <p:cNvCxnSpPr>
            <a:cxnSpLocks/>
          </p:cNvCxnSpPr>
          <p:nvPr/>
        </p:nvCxnSpPr>
        <p:spPr>
          <a:xfrm>
            <a:off x="8683646" y="2513005"/>
            <a:ext cx="0" cy="315847"/>
          </a:xfrm>
          <a:prstGeom prst="line">
            <a:avLst/>
          </a:prstGeom>
          <a:ln w="34925" cap="sq">
            <a:solidFill>
              <a:srgbClr val="AEBA00">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7C24CF3C-662C-0940-9046-F27B447EE477}"/>
              </a:ext>
            </a:extLst>
          </p:cNvPr>
          <p:cNvCxnSpPr>
            <a:cxnSpLocks/>
          </p:cNvCxnSpPr>
          <p:nvPr/>
        </p:nvCxnSpPr>
        <p:spPr>
          <a:xfrm>
            <a:off x="3346450" y="2869672"/>
            <a:ext cx="8747437" cy="0"/>
          </a:xfrm>
          <a:prstGeom prst="line">
            <a:avLst/>
          </a:prstGeom>
          <a:ln w="63500" cap="sq">
            <a:solidFill>
              <a:srgbClr val="AEBA00"/>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9FA1616-5AB3-FB4B-9ABB-D1CEC99D323C}"/>
              </a:ext>
            </a:extLst>
          </p:cNvPr>
          <p:cNvCxnSpPr>
            <a:cxnSpLocks/>
          </p:cNvCxnSpPr>
          <p:nvPr/>
        </p:nvCxnSpPr>
        <p:spPr>
          <a:xfrm>
            <a:off x="5497206" y="3821615"/>
            <a:ext cx="0" cy="495523"/>
          </a:xfrm>
          <a:prstGeom prst="line">
            <a:avLst/>
          </a:prstGeom>
          <a:ln w="34925" cap="sq">
            <a:solidFill>
              <a:srgbClr val="DE6A04">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4922696-4D90-874A-8F4C-750E0CAACA16}"/>
              </a:ext>
            </a:extLst>
          </p:cNvPr>
          <p:cNvCxnSpPr>
            <a:cxnSpLocks/>
          </p:cNvCxnSpPr>
          <p:nvPr/>
        </p:nvCxnSpPr>
        <p:spPr>
          <a:xfrm flipH="1">
            <a:off x="5080056" y="2457938"/>
            <a:ext cx="15990" cy="1948183"/>
          </a:xfrm>
          <a:prstGeom prst="line">
            <a:avLst/>
          </a:prstGeom>
          <a:ln w="34925" cap="sq">
            <a:solidFill>
              <a:srgbClr val="DE6A04">
                <a:alpha val="96000"/>
              </a:srgbClr>
            </a:solidFill>
            <a:prstDash val="sysDot"/>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71F6108B-5368-0143-AD4F-85A2E7008C4C}"/>
              </a:ext>
            </a:extLst>
          </p:cNvPr>
          <p:cNvCxnSpPr>
            <a:cxnSpLocks/>
          </p:cNvCxnSpPr>
          <p:nvPr/>
        </p:nvCxnSpPr>
        <p:spPr>
          <a:xfrm>
            <a:off x="6875707" y="5492425"/>
            <a:ext cx="704" cy="373967"/>
          </a:xfrm>
          <a:prstGeom prst="line">
            <a:avLst/>
          </a:prstGeom>
          <a:ln w="34925" cap="flat">
            <a:solidFill>
              <a:schemeClr val="tx1">
                <a:lumMod val="85000"/>
                <a:lumOff val="15000"/>
                <a:alpha val="96000"/>
              </a:scheme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71F6108B-5368-0143-AD4F-85A2E7008C4C}"/>
              </a:ext>
            </a:extLst>
          </p:cNvPr>
          <p:cNvCxnSpPr>
            <a:cxnSpLocks/>
          </p:cNvCxnSpPr>
          <p:nvPr/>
        </p:nvCxnSpPr>
        <p:spPr>
          <a:xfrm>
            <a:off x="6188690" y="5481202"/>
            <a:ext cx="704" cy="373967"/>
          </a:xfrm>
          <a:prstGeom prst="line">
            <a:avLst/>
          </a:prstGeom>
          <a:ln w="34925" cap="flat">
            <a:solidFill>
              <a:schemeClr val="tx1">
                <a:lumMod val="85000"/>
                <a:lumOff val="15000"/>
                <a:alpha val="96000"/>
              </a:scheme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94A486A-992C-1D47-B540-93DFAE9BAFA9}"/>
              </a:ext>
            </a:extLst>
          </p:cNvPr>
          <p:cNvSpPr txBox="1"/>
          <p:nvPr/>
        </p:nvSpPr>
        <p:spPr>
          <a:xfrm>
            <a:off x="11002103" y="5378490"/>
            <a:ext cx="1172382" cy="230832"/>
          </a:xfrm>
          <a:prstGeom prst="rect">
            <a:avLst/>
          </a:prstGeom>
          <a:noFill/>
          <a:effectLst>
            <a:outerShdw blurRad="50800" dist="25400" dir="2700000" algn="ctr" rotWithShape="0">
              <a:srgbClr val="06141B">
                <a:alpha val="56000"/>
              </a:srgbClr>
            </a:outerShdw>
          </a:effectLst>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rPr>
              <a:t>Device signals </a:t>
            </a:r>
          </a:p>
        </p:txBody>
      </p:sp>
      <p:cxnSp>
        <p:nvCxnSpPr>
          <p:cNvPr id="249" name="Straight Connector 248">
            <a:extLst>
              <a:ext uri="{FF2B5EF4-FFF2-40B4-BE49-F238E27FC236}">
                <a16:creationId xmlns:a16="http://schemas.microsoft.com/office/drawing/2014/main" id="{AE9C9160-04CC-4443-8016-9B1C3A22DBCB}"/>
              </a:ext>
            </a:extLst>
          </p:cNvPr>
          <p:cNvCxnSpPr>
            <a:cxnSpLocks/>
          </p:cNvCxnSpPr>
          <p:nvPr/>
        </p:nvCxnSpPr>
        <p:spPr>
          <a:xfrm>
            <a:off x="5332498" y="4667796"/>
            <a:ext cx="0" cy="167830"/>
          </a:xfrm>
          <a:prstGeom prst="line">
            <a:avLst/>
          </a:prstGeom>
          <a:ln w="34925" cap="sq">
            <a:solidFill>
              <a:srgbClr val="DE6A04">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71F6108B-5368-0143-AD4F-85A2E7008C4C}"/>
              </a:ext>
            </a:extLst>
          </p:cNvPr>
          <p:cNvCxnSpPr>
            <a:cxnSpLocks/>
          </p:cNvCxnSpPr>
          <p:nvPr/>
        </p:nvCxnSpPr>
        <p:spPr>
          <a:xfrm>
            <a:off x="5441167" y="5439582"/>
            <a:ext cx="704" cy="373967"/>
          </a:xfrm>
          <a:prstGeom prst="line">
            <a:avLst/>
          </a:prstGeom>
          <a:ln w="34925" cap="flat">
            <a:solidFill>
              <a:schemeClr val="tx1">
                <a:lumMod val="85000"/>
                <a:lumOff val="15000"/>
                <a:alpha val="96000"/>
              </a:scheme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71F6108B-5368-0143-AD4F-85A2E7008C4C}"/>
              </a:ext>
            </a:extLst>
          </p:cNvPr>
          <p:cNvCxnSpPr>
            <a:cxnSpLocks/>
          </p:cNvCxnSpPr>
          <p:nvPr/>
        </p:nvCxnSpPr>
        <p:spPr>
          <a:xfrm>
            <a:off x="4429064" y="5431767"/>
            <a:ext cx="704" cy="373967"/>
          </a:xfrm>
          <a:prstGeom prst="line">
            <a:avLst/>
          </a:prstGeom>
          <a:ln w="34925" cap="flat">
            <a:solidFill>
              <a:schemeClr val="tx1">
                <a:lumMod val="85000"/>
                <a:lumOff val="15000"/>
                <a:alpha val="96000"/>
              </a:scheme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71F6108B-5368-0143-AD4F-85A2E7008C4C}"/>
              </a:ext>
            </a:extLst>
          </p:cNvPr>
          <p:cNvCxnSpPr>
            <a:cxnSpLocks/>
          </p:cNvCxnSpPr>
          <p:nvPr/>
        </p:nvCxnSpPr>
        <p:spPr>
          <a:xfrm>
            <a:off x="10992676" y="5449880"/>
            <a:ext cx="704" cy="373967"/>
          </a:xfrm>
          <a:prstGeom prst="line">
            <a:avLst/>
          </a:prstGeom>
          <a:ln w="34925" cap="flat">
            <a:solidFill>
              <a:schemeClr val="tx1">
                <a:lumMod val="85000"/>
                <a:lumOff val="15000"/>
                <a:alpha val="96000"/>
              </a:scheme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71F6108B-5368-0143-AD4F-85A2E7008C4C}"/>
              </a:ext>
            </a:extLst>
          </p:cNvPr>
          <p:cNvCxnSpPr>
            <a:cxnSpLocks/>
          </p:cNvCxnSpPr>
          <p:nvPr/>
        </p:nvCxnSpPr>
        <p:spPr>
          <a:xfrm>
            <a:off x="7570514" y="5449880"/>
            <a:ext cx="704" cy="373967"/>
          </a:xfrm>
          <a:prstGeom prst="line">
            <a:avLst/>
          </a:prstGeom>
          <a:ln w="34925" cap="flat">
            <a:solidFill>
              <a:schemeClr val="tx1">
                <a:lumMod val="85000"/>
                <a:lumOff val="15000"/>
                <a:alpha val="96000"/>
              </a:scheme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15EE94C-6E1A-CF47-91E8-49D0C7C2D695}"/>
              </a:ext>
            </a:extLst>
          </p:cNvPr>
          <p:cNvSpPr txBox="1"/>
          <p:nvPr/>
        </p:nvSpPr>
        <p:spPr>
          <a:xfrm>
            <a:off x="191861" y="200103"/>
            <a:ext cx="9206234" cy="53860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900" b="0" i="0" u="none" strike="noStrike" kern="1200" cap="none" spc="160" normalizeH="0" baseline="0" noProof="0" dirty="0">
                <a:ln>
                  <a:noFill/>
                </a:ln>
                <a:solidFill>
                  <a:prstClr val="white"/>
                </a:solidFill>
                <a:effectLst/>
                <a:uLnTx/>
                <a:uFillTx/>
                <a:latin typeface="Calibri Light" panose="020F0302020204030204"/>
                <a:ea typeface="+mn-ea"/>
                <a:cs typeface="+mn-cs"/>
              </a:rPr>
              <a:t>Layer Architecture of </a:t>
            </a:r>
            <a:r>
              <a:rPr kumimoji="0" lang="de-DE" sz="2900" b="0" i="0" u="none" strike="noStrike" kern="1200" cap="none" spc="160" normalizeH="0" baseline="0" noProof="0" dirty="0" smtClean="0">
                <a:ln>
                  <a:noFill/>
                </a:ln>
                <a:solidFill>
                  <a:prstClr val="white"/>
                </a:solidFill>
                <a:effectLst/>
                <a:uLnTx/>
                <a:uFillTx/>
                <a:latin typeface="Calibri Light" panose="020F0302020204030204"/>
                <a:ea typeface="+mn-ea"/>
                <a:cs typeface="+mn-cs"/>
              </a:rPr>
              <a:t>Personnel </a:t>
            </a:r>
            <a:r>
              <a:rPr kumimoji="0" lang="de-DE" sz="2900" b="0" i="0" u="none" strike="noStrike" kern="1200" cap="none" spc="160" normalizeH="0" baseline="0" noProof="0" dirty="0">
                <a:ln>
                  <a:noFill/>
                </a:ln>
                <a:solidFill>
                  <a:prstClr val="white"/>
                </a:solidFill>
                <a:effectLst/>
                <a:uLnTx/>
                <a:uFillTx/>
                <a:latin typeface="Calibri Light" panose="020F0302020204030204"/>
                <a:ea typeface="+mn-ea"/>
                <a:cs typeface="+mn-cs"/>
              </a:rPr>
              <a:t>Safety </a:t>
            </a:r>
            <a:r>
              <a:rPr kumimoji="0" lang="de-DE" sz="2900" b="0" i="0" u="none" strike="noStrike" kern="1200" cap="none" spc="160" normalizeH="0" baseline="0" noProof="0" dirty="0" smtClean="0">
                <a:ln>
                  <a:noFill/>
                </a:ln>
                <a:solidFill>
                  <a:prstClr val="white"/>
                </a:solidFill>
                <a:effectLst/>
                <a:uLnTx/>
                <a:uFillTx/>
                <a:latin typeface="Calibri Light" panose="020F0302020204030204"/>
                <a:ea typeface="+mn-ea"/>
                <a:cs typeface="+mn-cs"/>
              </a:rPr>
              <a:t>System 1</a:t>
            </a:r>
            <a:endParaRPr kumimoji="0" lang="en-US" sz="2900" b="0" i="0" u="none" strike="noStrike" kern="1200" cap="none" spc="160" normalizeH="0" baseline="0" noProof="0" dirty="0">
              <a:ln>
                <a:noFill/>
              </a:ln>
              <a:solidFill>
                <a:prstClr val="white"/>
              </a:solidFill>
              <a:effectLst/>
              <a:uLnTx/>
              <a:uFillTx/>
              <a:latin typeface="Calibri Light" panose="020F0302020204030204"/>
              <a:ea typeface="+mn-ea"/>
              <a:cs typeface="+mn-cs"/>
            </a:endParaRPr>
          </a:p>
        </p:txBody>
      </p:sp>
      <p:grpSp>
        <p:nvGrpSpPr>
          <p:cNvPr id="276" name="Group 275">
            <a:extLst>
              <a:ext uri="{FF2B5EF4-FFF2-40B4-BE49-F238E27FC236}">
                <a16:creationId xmlns:a16="http://schemas.microsoft.com/office/drawing/2014/main" id="{77DC2BAE-80B1-0D42-8D05-912B2CED4CFE}"/>
              </a:ext>
            </a:extLst>
          </p:cNvPr>
          <p:cNvGrpSpPr/>
          <p:nvPr/>
        </p:nvGrpSpPr>
        <p:grpSpPr>
          <a:xfrm>
            <a:off x="5175609" y="1085102"/>
            <a:ext cx="1384466" cy="691341"/>
            <a:chOff x="3636108" y="1091925"/>
            <a:chExt cx="1384466" cy="691341"/>
          </a:xfrm>
        </p:grpSpPr>
        <p:pic>
          <p:nvPicPr>
            <p:cNvPr id="12" name="Picture 11">
              <a:extLst>
                <a:ext uri="{FF2B5EF4-FFF2-40B4-BE49-F238E27FC236}">
                  <a16:creationId xmlns:a16="http://schemas.microsoft.com/office/drawing/2014/main" id="{71E53CE2-D669-F046-9B2A-DC30E2CE3C7C}"/>
                </a:ext>
              </a:extLst>
            </p:cNvPr>
            <p:cNvPicPr>
              <a:picLocks noChangeAspect="1"/>
            </p:cNvPicPr>
            <p:nvPr/>
          </p:nvPicPr>
          <p:blipFill>
            <a:blip r:embed="rId3"/>
            <a:stretch>
              <a:fillRect/>
            </a:stretch>
          </p:blipFill>
          <p:spPr>
            <a:xfrm>
              <a:off x="3965257" y="1091925"/>
              <a:ext cx="726168" cy="493077"/>
            </a:xfrm>
            <a:prstGeom prst="rect">
              <a:avLst/>
            </a:prstGeom>
          </p:spPr>
        </p:pic>
        <p:sp>
          <p:nvSpPr>
            <p:cNvPr id="14" name="TextBox 13">
              <a:extLst>
                <a:ext uri="{FF2B5EF4-FFF2-40B4-BE49-F238E27FC236}">
                  <a16:creationId xmlns:a16="http://schemas.microsoft.com/office/drawing/2014/main" id="{A6F4BA7D-C500-E044-9E6A-11BBEC4C09A1}"/>
                </a:ext>
              </a:extLst>
            </p:cNvPr>
            <p:cNvSpPr txBox="1"/>
            <p:nvPr/>
          </p:nvSpPr>
          <p:spPr>
            <a:xfrm>
              <a:off x="3636108" y="1552434"/>
              <a:ext cx="1384466" cy="2308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Calibri" panose="020F0502020204030204"/>
                  <a:ea typeface="+mn-ea"/>
                  <a:cs typeface="+mn-cs"/>
                </a:rPr>
                <a:t>ESS Local Control Room</a:t>
              </a:r>
            </a:p>
          </p:txBody>
        </p:sp>
      </p:grpSp>
      <p:sp>
        <p:nvSpPr>
          <p:cNvPr id="17" name="TextBox 16">
            <a:extLst>
              <a:ext uri="{FF2B5EF4-FFF2-40B4-BE49-F238E27FC236}">
                <a16:creationId xmlns:a16="http://schemas.microsoft.com/office/drawing/2014/main" id="{D56817E3-31AD-6B49-90D1-9EA11650B213}"/>
              </a:ext>
            </a:extLst>
          </p:cNvPr>
          <p:cNvSpPr txBox="1"/>
          <p:nvPr/>
        </p:nvSpPr>
        <p:spPr>
          <a:xfrm>
            <a:off x="10991385" y="2647410"/>
            <a:ext cx="1172383" cy="230832"/>
          </a:xfrm>
          <a:prstGeom prst="rect">
            <a:avLst/>
          </a:prstGeom>
          <a:noFill/>
          <a:effectLst>
            <a:outerShdw blurRad="50800" dist="25400" dir="2700000" algn="ctr" rotWithShape="0">
              <a:srgbClr val="06141B">
                <a:alpha val="56000"/>
              </a:srgbClr>
            </a:outerShdw>
          </a:effectLst>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rPr>
              <a:t>EPICS</a:t>
            </a:r>
          </a:p>
        </p:txBody>
      </p:sp>
      <p:sp>
        <p:nvSpPr>
          <p:cNvPr id="22" name="TextBox 21">
            <a:extLst>
              <a:ext uri="{FF2B5EF4-FFF2-40B4-BE49-F238E27FC236}">
                <a16:creationId xmlns:a16="http://schemas.microsoft.com/office/drawing/2014/main" id="{4BC42EAF-C81E-5042-96CE-E48C10FCDA6D}"/>
              </a:ext>
            </a:extLst>
          </p:cNvPr>
          <p:cNvSpPr txBox="1"/>
          <p:nvPr/>
        </p:nvSpPr>
        <p:spPr>
          <a:xfrm>
            <a:off x="11002104" y="5046090"/>
            <a:ext cx="1170986" cy="230832"/>
          </a:xfrm>
          <a:prstGeom prst="rect">
            <a:avLst/>
          </a:prstGeom>
          <a:noFill/>
          <a:effectLst>
            <a:outerShdw blurRad="50800" dist="25400" dir="2700000" algn="ctr" rotWithShape="0">
              <a:srgbClr val="06141B">
                <a:alpha val="56000"/>
              </a:srgbClr>
            </a:outerShdw>
          </a:effectLst>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rPr>
              <a:t>Fieldbus</a:t>
            </a:r>
          </a:p>
        </p:txBody>
      </p:sp>
      <p:cxnSp>
        <p:nvCxnSpPr>
          <p:cNvPr id="26" name="Straight Connector 25">
            <a:extLst>
              <a:ext uri="{FF2B5EF4-FFF2-40B4-BE49-F238E27FC236}">
                <a16:creationId xmlns:a16="http://schemas.microsoft.com/office/drawing/2014/main" id="{3E2C146C-831F-AE43-95CD-D422FBF12F50}"/>
              </a:ext>
            </a:extLst>
          </p:cNvPr>
          <p:cNvCxnSpPr>
            <a:cxnSpLocks/>
            <a:stCxn id="93" idx="2"/>
            <a:endCxn id="70" idx="0"/>
          </p:cNvCxnSpPr>
          <p:nvPr/>
        </p:nvCxnSpPr>
        <p:spPr>
          <a:xfrm>
            <a:off x="10991385" y="4689567"/>
            <a:ext cx="2583" cy="486993"/>
          </a:xfrm>
          <a:prstGeom prst="line">
            <a:avLst/>
          </a:prstGeom>
          <a:ln w="34925" cap="sq">
            <a:solidFill>
              <a:srgbClr val="683699">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B3B2BE4-A213-B246-87B3-E1B725B5FCBD}"/>
              </a:ext>
            </a:extLst>
          </p:cNvPr>
          <p:cNvSpPr txBox="1"/>
          <p:nvPr/>
        </p:nvSpPr>
        <p:spPr>
          <a:xfrm>
            <a:off x="11002103" y="4069377"/>
            <a:ext cx="1170985" cy="369332"/>
          </a:xfrm>
          <a:prstGeom prst="rect">
            <a:avLst/>
          </a:prstGeom>
          <a:noFill/>
          <a:effectLst>
            <a:outerShdw blurRad="50800" dist="25400" dir="2700000" algn="ctr" rotWithShape="0">
              <a:srgbClr val="06141B">
                <a:alpha val="56000"/>
              </a:srgbClr>
            </a:outerShdw>
          </a:effectLst>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rPr>
              <a:t>Personnel Safety Systems</a:t>
            </a:r>
          </a:p>
        </p:txBody>
      </p:sp>
      <p:cxnSp>
        <p:nvCxnSpPr>
          <p:cNvPr id="29" name="Straight Connector 28">
            <a:extLst>
              <a:ext uri="{FF2B5EF4-FFF2-40B4-BE49-F238E27FC236}">
                <a16:creationId xmlns:a16="http://schemas.microsoft.com/office/drawing/2014/main" id="{D792AB75-0F91-3645-A073-798101AA93EB}"/>
              </a:ext>
            </a:extLst>
          </p:cNvPr>
          <p:cNvCxnSpPr>
            <a:cxnSpLocks/>
          </p:cNvCxnSpPr>
          <p:nvPr/>
        </p:nvCxnSpPr>
        <p:spPr>
          <a:xfrm>
            <a:off x="11350159" y="4433138"/>
            <a:ext cx="743728" cy="0"/>
          </a:xfrm>
          <a:prstGeom prst="line">
            <a:avLst/>
          </a:prstGeom>
          <a:ln w="63500" cap="sq">
            <a:solidFill>
              <a:srgbClr val="DE6A04"/>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AB08A23-E242-CB4E-9177-711E64693FA6}"/>
              </a:ext>
            </a:extLst>
          </p:cNvPr>
          <p:cNvCxnSpPr>
            <a:cxnSpLocks/>
          </p:cNvCxnSpPr>
          <p:nvPr/>
        </p:nvCxnSpPr>
        <p:spPr>
          <a:xfrm>
            <a:off x="11350159" y="5261859"/>
            <a:ext cx="745200" cy="0"/>
          </a:xfrm>
          <a:prstGeom prst="line">
            <a:avLst/>
          </a:prstGeom>
          <a:ln w="63500" cap="sq">
            <a:solidFill>
              <a:srgbClr val="683699"/>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52388BA-D8D0-3244-91B4-B226DBB1E6EA}"/>
              </a:ext>
            </a:extLst>
          </p:cNvPr>
          <p:cNvCxnSpPr>
            <a:cxnSpLocks/>
          </p:cNvCxnSpPr>
          <p:nvPr/>
        </p:nvCxnSpPr>
        <p:spPr>
          <a:xfrm flipH="1">
            <a:off x="11320854" y="5591975"/>
            <a:ext cx="805556" cy="0"/>
          </a:xfrm>
          <a:prstGeom prst="line">
            <a:avLst/>
          </a:prstGeom>
          <a:ln w="34925" cap="flat">
            <a:solidFill>
              <a:schemeClr val="tx1">
                <a:lumMod val="85000"/>
                <a:lumOff val="15000"/>
                <a:alpha val="96000"/>
              </a:scheme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1F6108B-5368-0143-AD4F-85A2E7008C4C}"/>
              </a:ext>
            </a:extLst>
          </p:cNvPr>
          <p:cNvCxnSpPr>
            <a:cxnSpLocks/>
          </p:cNvCxnSpPr>
          <p:nvPr/>
        </p:nvCxnSpPr>
        <p:spPr>
          <a:xfrm>
            <a:off x="8847297" y="5488424"/>
            <a:ext cx="703" cy="382300"/>
          </a:xfrm>
          <a:prstGeom prst="line">
            <a:avLst/>
          </a:prstGeom>
          <a:ln w="34925" cap="flat">
            <a:solidFill>
              <a:schemeClr val="tx1">
                <a:lumMod val="85000"/>
                <a:lumOff val="15000"/>
                <a:alpha val="96000"/>
              </a:scheme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722DAB54-3497-9543-A002-BD7CFFF91756}"/>
              </a:ext>
            </a:extLst>
          </p:cNvPr>
          <p:cNvSpPr/>
          <p:nvPr/>
        </p:nvSpPr>
        <p:spPr>
          <a:xfrm>
            <a:off x="10792656" y="5176560"/>
            <a:ext cx="402624" cy="319343"/>
          </a:xfrm>
          <a:prstGeom prst="rect">
            <a:avLst/>
          </a:prstGeom>
          <a:solidFill>
            <a:srgbClr val="CC4020"/>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Remote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I/O</a:t>
            </a:r>
          </a:p>
        </p:txBody>
      </p:sp>
      <p:cxnSp>
        <p:nvCxnSpPr>
          <p:cNvPr id="83" name="Straight Connector 82">
            <a:extLst>
              <a:ext uri="{FF2B5EF4-FFF2-40B4-BE49-F238E27FC236}">
                <a16:creationId xmlns:a16="http://schemas.microsoft.com/office/drawing/2014/main" id="{B112849A-06F9-5749-995A-D1CD28F3CD0F}"/>
              </a:ext>
            </a:extLst>
          </p:cNvPr>
          <p:cNvCxnSpPr>
            <a:cxnSpLocks/>
          </p:cNvCxnSpPr>
          <p:nvPr/>
        </p:nvCxnSpPr>
        <p:spPr>
          <a:xfrm>
            <a:off x="5499373" y="3426839"/>
            <a:ext cx="0" cy="230761"/>
          </a:xfrm>
          <a:prstGeom prst="line">
            <a:avLst/>
          </a:prstGeom>
          <a:ln w="34925" cap="sq">
            <a:solidFill>
              <a:srgbClr val="AEBA00">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EA8CEC3E-87D9-4C40-9800-365AC83F3A48}"/>
              </a:ext>
            </a:extLst>
          </p:cNvPr>
          <p:cNvSpPr/>
          <p:nvPr/>
        </p:nvSpPr>
        <p:spPr>
          <a:xfrm>
            <a:off x="5251243" y="3093578"/>
            <a:ext cx="523392" cy="335329"/>
          </a:xfrm>
          <a:prstGeom prst="rect">
            <a:avLst/>
          </a:prstGeom>
          <a:solidFill>
            <a:srgbClr val="AEBA00"/>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PSS1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EPICS IOC</a:t>
            </a:r>
            <a:endPar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endParaRPr>
          </a:p>
        </p:txBody>
      </p:sp>
      <p:cxnSp>
        <p:nvCxnSpPr>
          <p:cNvPr id="87" name="Straight Connector 86">
            <a:extLst>
              <a:ext uri="{FF2B5EF4-FFF2-40B4-BE49-F238E27FC236}">
                <a16:creationId xmlns:a16="http://schemas.microsoft.com/office/drawing/2014/main" id="{49FA1616-5AB3-FB4B-9ABB-D1CEC99D323C}"/>
              </a:ext>
            </a:extLst>
          </p:cNvPr>
          <p:cNvCxnSpPr>
            <a:cxnSpLocks/>
          </p:cNvCxnSpPr>
          <p:nvPr/>
        </p:nvCxnSpPr>
        <p:spPr>
          <a:xfrm>
            <a:off x="8847296" y="4856483"/>
            <a:ext cx="1" cy="318558"/>
          </a:xfrm>
          <a:prstGeom prst="line">
            <a:avLst/>
          </a:prstGeom>
          <a:ln w="34925" cap="sq">
            <a:solidFill>
              <a:srgbClr val="DE6A04">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BB05490F-93C0-C148-A7AB-3CDD7B56559C}"/>
              </a:ext>
            </a:extLst>
          </p:cNvPr>
          <p:cNvSpPr/>
          <p:nvPr/>
        </p:nvSpPr>
        <p:spPr>
          <a:xfrm>
            <a:off x="10762385" y="4256931"/>
            <a:ext cx="458000" cy="432636"/>
          </a:xfrm>
          <a:prstGeom prst="rect">
            <a:avLst/>
          </a:prstGeom>
          <a:solidFill>
            <a:srgbClr val="CC4020"/>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RF </a:t>
            </a:r>
            <a:r>
              <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LPS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 PLC</a:t>
            </a:r>
          </a:p>
        </p:txBody>
      </p:sp>
      <p:sp>
        <p:nvSpPr>
          <p:cNvPr id="97" name="Rectangle 96">
            <a:extLst>
              <a:ext uri="{FF2B5EF4-FFF2-40B4-BE49-F238E27FC236}">
                <a16:creationId xmlns:a16="http://schemas.microsoft.com/office/drawing/2014/main" id="{6FE3CB38-30B1-E64B-8ED6-8F1A68012A92}"/>
              </a:ext>
            </a:extLst>
          </p:cNvPr>
          <p:cNvSpPr/>
          <p:nvPr/>
        </p:nvSpPr>
        <p:spPr>
          <a:xfrm>
            <a:off x="8651309" y="5175041"/>
            <a:ext cx="413541" cy="313383"/>
          </a:xfrm>
          <a:prstGeom prst="rect">
            <a:avLst/>
          </a:prstGeom>
          <a:solidFill>
            <a:srgbClr val="DF6904"/>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Remote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I/O</a:t>
            </a:r>
          </a:p>
        </p:txBody>
      </p:sp>
      <p:grpSp>
        <p:nvGrpSpPr>
          <p:cNvPr id="217" name="Group 216">
            <a:extLst>
              <a:ext uri="{FF2B5EF4-FFF2-40B4-BE49-F238E27FC236}">
                <a16:creationId xmlns:a16="http://schemas.microsoft.com/office/drawing/2014/main" id="{02FB44F1-898B-D646-B722-95571106DCE8}"/>
              </a:ext>
            </a:extLst>
          </p:cNvPr>
          <p:cNvGrpSpPr/>
          <p:nvPr/>
        </p:nvGrpSpPr>
        <p:grpSpPr>
          <a:xfrm>
            <a:off x="6308660" y="1913338"/>
            <a:ext cx="464106" cy="606531"/>
            <a:chOff x="4144867" y="1928970"/>
            <a:chExt cx="464106" cy="606531"/>
          </a:xfrm>
          <a:effectLst>
            <a:outerShdw blurRad="50800" dist="25400" dir="2700000" algn="ctr" rotWithShape="0">
              <a:srgbClr val="06141B">
                <a:alpha val="56000"/>
              </a:srgbClr>
            </a:outerShdw>
          </a:effectLst>
        </p:grpSpPr>
        <p:sp>
          <p:nvSpPr>
            <p:cNvPr id="102" name="Rectangle 101">
              <a:extLst>
                <a:ext uri="{FF2B5EF4-FFF2-40B4-BE49-F238E27FC236}">
                  <a16:creationId xmlns:a16="http://schemas.microsoft.com/office/drawing/2014/main" id="{F32C8420-6E91-A840-9A47-9A49B34C1A71}"/>
                </a:ext>
              </a:extLst>
            </p:cNvPr>
            <p:cNvSpPr/>
            <p:nvPr/>
          </p:nvSpPr>
          <p:spPr>
            <a:xfrm>
              <a:off x="4144867" y="1928970"/>
              <a:ext cx="464106" cy="606531"/>
            </a:xfrm>
            <a:prstGeom prst="rect">
              <a:avLst/>
            </a:prstGeom>
            <a:solidFill>
              <a:srgbClr val="AEBA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PSS1</a:t>
              </a:r>
              <a:endPar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GUIs (CSS)</a:t>
              </a:r>
              <a:endPar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endParaRPr>
            </a:p>
          </p:txBody>
        </p:sp>
        <p:pic>
          <p:nvPicPr>
            <p:cNvPr id="103" name="Picture 102">
              <a:extLst>
                <a:ext uri="{FF2B5EF4-FFF2-40B4-BE49-F238E27FC236}">
                  <a16:creationId xmlns:a16="http://schemas.microsoft.com/office/drawing/2014/main" id="{AB808CA0-1712-6048-9AB8-488A11A5344E}"/>
                </a:ext>
              </a:extLst>
            </p:cNvPr>
            <p:cNvPicPr>
              <a:picLocks noChangeAspect="1"/>
            </p:cNvPicPr>
            <p:nvPr/>
          </p:nvPicPr>
          <p:blipFill>
            <a:blip r:embed="rId4"/>
            <a:stretch>
              <a:fillRect/>
            </a:stretch>
          </p:blipFill>
          <p:spPr>
            <a:xfrm>
              <a:off x="4211329" y="1963071"/>
              <a:ext cx="327544" cy="231573"/>
            </a:xfrm>
            <a:prstGeom prst="rect">
              <a:avLst/>
            </a:prstGeom>
          </p:spPr>
        </p:pic>
      </p:grpSp>
      <p:sp>
        <p:nvSpPr>
          <p:cNvPr id="137" name="Alternate Process 136">
            <a:extLst>
              <a:ext uri="{FF2B5EF4-FFF2-40B4-BE49-F238E27FC236}">
                <a16:creationId xmlns:a16="http://schemas.microsoft.com/office/drawing/2014/main" id="{24BF0966-9082-894B-9D86-57241C80147A}"/>
              </a:ext>
            </a:extLst>
          </p:cNvPr>
          <p:cNvSpPr/>
          <p:nvPr/>
        </p:nvSpPr>
        <p:spPr>
          <a:xfrm>
            <a:off x="3407785" y="2685937"/>
            <a:ext cx="1102653" cy="373173"/>
          </a:xfrm>
          <a:prstGeom prst="flowChartAlternateProcess">
            <a:avLst/>
          </a:prstGeom>
          <a:solidFill>
            <a:srgbClr val="AEBA00"/>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3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High Performance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3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Data Network</a:t>
            </a:r>
          </a:p>
        </p:txBody>
      </p:sp>
      <p:sp>
        <p:nvSpPr>
          <p:cNvPr id="164" name="Terminator 163">
            <a:extLst>
              <a:ext uri="{FF2B5EF4-FFF2-40B4-BE49-F238E27FC236}">
                <a16:creationId xmlns:a16="http://schemas.microsoft.com/office/drawing/2014/main" id="{B36A7763-CDB1-6F4F-99AF-65CD87A5274C}"/>
              </a:ext>
            </a:extLst>
          </p:cNvPr>
          <p:cNvSpPr/>
          <p:nvPr/>
        </p:nvSpPr>
        <p:spPr>
          <a:xfrm>
            <a:off x="5923072" y="5757062"/>
            <a:ext cx="596919" cy="316009"/>
          </a:xfrm>
          <a:prstGeom prst="flowChartTerminator">
            <a:avLst/>
          </a:prstGeom>
          <a:solidFill>
            <a:srgbClr val="7C7B7C"/>
          </a:solidFill>
          <a:ln cap="flat">
            <a:solidFill>
              <a:schemeClr val="tx1">
                <a:lumMod val="75000"/>
                <a:lumOff val="25000"/>
              </a:schemeClr>
            </a:solidFill>
            <a:miter lim="800000"/>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800" b="1" i="0" u="none" strike="noStrike" kern="1200" cap="none" spc="40" normalizeH="0" baseline="0" noProof="0" dirty="0">
                <a:ln>
                  <a:noFill/>
                </a:ln>
                <a:solidFill>
                  <a:prstClr val="white">
                    <a:lumMod val="95000"/>
                  </a:prstClr>
                </a:solidFill>
                <a:effectLst>
                  <a:outerShdw blurRad="63500" sx="102000" sy="102000" algn="ctr" rotWithShape="0">
                    <a:prstClr val="black">
                      <a:alpha val="40000"/>
                    </a:prstClr>
                  </a:outerShdw>
                </a:effectLst>
                <a:uLnTx/>
                <a:uFillTx/>
                <a:latin typeface="Calibri" panose="020F0502020204030204"/>
                <a:ea typeface="+mn-ea"/>
                <a:cs typeface="+mn-cs"/>
              </a:rPr>
              <a:t>Radiation Monitors</a:t>
            </a:r>
          </a:p>
        </p:txBody>
      </p:sp>
      <p:grpSp>
        <p:nvGrpSpPr>
          <p:cNvPr id="5" name="Group 4"/>
          <p:cNvGrpSpPr/>
          <p:nvPr/>
        </p:nvGrpSpPr>
        <p:grpSpPr>
          <a:xfrm>
            <a:off x="11161979" y="3084677"/>
            <a:ext cx="738128" cy="344230"/>
            <a:chOff x="11161979" y="3084677"/>
            <a:chExt cx="738128" cy="344230"/>
          </a:xfrm>
        </p:grpSpPr>
        <p:sp>
          <p:nvSpPr>
            <p:cNvPr id="124" name="Rectangle 123">
              <a:extLst>
                <a:ext uri="{FF2B5EF4-FFF2-40B4-BE49-F238E27FC236}">
                  <a16:creationId xmlns:a16="http://schemas.microsoft.com/office/drawing/2014/main" id="{15243B25-AA3F-E249-9BBF-48E20BC2AD51}"/>
                </a:ext>
              </a:extLst>
            </p:cNvPr>
            <p:cNvSpPr/>
            <p:nvPr/>
          </p:nvSpPr>
          <p:spPr>
            <a:xfrm>
              <a:off x="11161979" y="3085422"/>
              <a:ext cx="529245" cy="343485"/>
            </a:xfrm>
            <a:prstGeom prst="rect">
              <a:avLst/>
            </a:prstGeom>
            <a:solidFill>
              <a:srgbClr val="AEBA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EPICS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Archiver</a:t>
              </a:r>
            </a:p>
          </p:txBody>
        </p:sp>
        <p:sp>
          <p:nvSpPr>
            <p:cNvPr id="161" name="Rectangle 139">
              <a:extLst>
                <a:ext uri="{FF2B5EF4-FFF2-40B4-BE49-F238E27FC236}">
                  <a16:creationId xmlns:a16="http://schemas.microsoft.com/office/drawing/2014/main" id="{62B2BBE4-73A1-2F47-A471-DA903697C711}"/>
                </a:ext>
              </a:extLst>
            </p:cNvPr>
            <p:cNvSpPr/>
            <p:nvPr/>
          </p:nvSpPr>
          <p:spPr>
            <a:xfrm>
              <a:off x="11621759" y="3084677"/>
              <a:ext cx="278348" cy="342162"/>
            </a:xfrm>
            <a:prstGeom prst="rect">
              <a:avLst/>
            </a:prstGeom>
            <a:solidFill>
              <a:srgbClr val="AEBA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endParaRPr>
            </a:p>
          </p:txBody>
        </p:sp>
        <p:pic>
          <p:nvPicPr>
            <p:cNvPr id="158" name="Picture 168">
              <a:extLst>
                <a:ext uri="{FF2B5EF4-FFF2-40B4-BE49-F238E27FC236}">
                  <a16:creationId xmlns:a16="http://schemas.microsoft.com/office/drawing/2014/main" id="{F4F73A81-68C3-8D44-9A88-0150842D2B39}"/>
                </a:ext>
              </a:extLst>
            </p:cNvPr>
            <p:cNvPicPr>
              <a:picLocks noChangeAspect="1"/>
            </p:cNvPicPr>
            <p:nvPr/>
          </p:nvPicPr>
          <p:blipFill>
            <a:blip r:embed="rId5" cstate="print">
              <a:lum bright="100000"/>
              <a:extLst>
                <a:ext uri="{28A0092B-C50C-407E-A947-70E740481C1C}">
                  <a14:useLocalDpi xmlns:a14="http://schemas.microsoft.com/office/drawing/2010/main" val="0"/>
                </a:ext>
              </a:extLst>
            </a:blip>
            <a:stretch>
              <a:fillRect/>
            </a:stretch>
          </p:blipFill>
          <p:spPr>
            <a:xfrm>
              <a:off x="11669245" y="3149570"/>
              <a:ext cx="183376" cy="218154"/>
            </a:xfrm>
            <a:prstGeom prst="rect">
              <a:avLst/>
            </a:prstGeom>
            <a:noFill/>
            <a:effectLst>
              <a:outerShdw blurRad="12700" sx="102000" sy="102000" algn="ctr" rotWithShape="0">
                <a:prstClr val="black">
                  <a:alpha val="40000"/>
                </a:prstClr>
              </a:outerShdw>
            </a:effectLst>
          </p:spPr>
        </p:pic>
      </p:grpSp>
      <p:cxnSp>
        <p:nvCxnSpPr>
          <p:cNvPr id="173" name="Straight Connector 172">
            <a:extLst>
              <a:ext uri="{FF2B5EF4-FFF2-40B4-BE49-F238E27FC236}">
                <a16:creationId xmlns:a16="http://schemas.microsoft.com/office/drawing/2014/main" id="{B4922696-4D90-874A-8F4C-750E0CAACA16}"/>
              </a:ext>
            </a:extLst>
          </p:cNvPr>
          <p:cNvCxnSpPr>
            <a:cxnSpLocks/>
          </p:cNvCxnSpPr>
          <p:nvPr/>
        </p:nvCxnSpPr>
        <p:spPr>
          <a:xfrm>
            <a:off x="7360894" y="2246826"/>
            <a:ext cx="0" cy="2583851"/>
          </a:xfrm>
          <a:prstGeom prst="line">
            <a:avLst/>
          </a:prstGeom>
          <a:ln w="34925" cap="sq">
            <a:solidFill>
              <a:srgbClr val="DE6A04">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sp>
        <p:nvSpPr>
          <p:cNvPr id="174" name="Rectangle 173">
            <a:extLst>
              <a:ext uri="{FF2B5EF4-FFF2-40B4-BE49-F238E27FC236}">
                <a16:creationId xmlns:a16="http://schemas.microsoft.com/office/drawing/2014/main" id="{3DB0AF3E-E3B6-DD42-A4AF-FA194325F473}"/>
              </a:ext>
            </a:extLst>
          </p:cNvPr>
          <p:cNvSpPr/>
          <p:nvPr/>
        </p:nvSpPr>
        <p:spPr>
          <a:xfrm>
            <a:off x="5002007" y="4247943"/>
            <a:ext cx="660986" cy="435284"/>
          </a:xfrm>
          <a:prstGeom prst="rect">
            <a:avLst/>
          </a:prstGeom>
          <a:solidFill>
            <a:srgbClr val="DE6A04"/>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PSS1 PLC</a:t>
            </a:r>
            <a:endPar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endParaRPr>
          </a:p>
        </p:txBody>
      </p:sp>
      <p:cxnSp>
        <p:nvCxnSpPr>
          <p:cNvPr id="176" name="Straight Connector 175">
            <a:extLst>
              <a:ext uri="{FF2B5EF4-FFF2-40B4-BE49-F238E27FC236}">
                <a16:creationId xmlns:a16="http://schemas.microsoft.com/office/drawing/2014/main" id="{997B457D-27FD-5349-8F1C-4CBDE55EFA76}"/>
              </a:ext>
            </a:extLst>
          </p:cNvPr>
          <p:cNvCxnSpPr>
            <a:cxnSpLocks/>
          </p:cNvCxnSpPr>
          <p:nvPr/>
        </p:nvCxnSpPr>
        <p:spPr>
          <a:xfrm>
            <a:off x="6188935" y="4864168"/>
            <a:ext cx="0" cy="302485"/>
          </a:xfrm>
          <a:prstGeom prst="line">
            <a:avLst/>
          </a:prstGeom>
          <a:ln w="34925" cap="sq">
            <a:solidFill>
              <a:srgbClr val="DE6A04">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49FA1616-5AB3-FB4B-9ABB-D1CEC99D323C}"/>
              </a:ext>
            </a:extLst>
          </p:cNvPr>
          <p:cNvCxnSpPr>
            <a:cxnSpLocks/>
            <a:endCxn id="178" idx="0"/>
          </p:cNvCxnSpPr>
          <p:nvPr/>
        </p:nvCxnSpPr>
        <p:spPr>
          <a:xfrm>
            <a:off x="5438035" y="4852151"/>
            <a:ext cx="1" cy="322890"/>
          </a:xfrm>
          <a:prstGeom prst="line">
            <a:avLst/>
          </a:prstGeom>
          <a:ln w="34925" cap="sq">
            <a:solidFill>
              <a:srgbClr val="DE6A04">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sp>
        <p:nvSpPr>
          <p:cNvPr id="178" name="Rectangle 177">
            <a:extLst>
              <a:ext uri="{FF2B5EF4-FFF2-40B4-BE49-F238E27FC236}">
                <a16:creationId xmlns:a16="http://schemas.microsoft.com/office/drawing/2014/main" id="{6FE3CB38-30B1-E64B-8ED6-8F1A68012A92}"/>
              </a:ext>
            </a:extLst>
          </p:cNvPr>
          <p:cNvSpPr/>
          <p:nvPr/>
        </p:nvSpPr>
        <p:spPr>
          <a:xfrm>
            <a:off x="5231265" y="5175041"/>
            <a:ext cx="413541" cy="313383"/>
          </a:xfrm>
          <a:prstGeom prst="rect">
            <a:avLst/>
          </a:prstGeom>
          <a:solidFill>
            <a:srgbClr val="DF6904"/>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Remote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I/O</a:t>
            </a:r>
          </a:p>
        </p:txBody>
      </p:sp>
      <p:sp>
        <p:nvSpPr>
          <p:cNvPr id="179" name="Rectangle 178">
            <a:extLst>
              <a:ext uri="{FF2B5EF4-FFF2-40B4-BE49-F238E27FC236}">
                <a16:creationId xmlns:a16="http://schemas.microsoft.com/office/drawing/2014/main" id="{629E259F-EF6D-3E40-9334-4697E8120658}"/>
              </a:ext>
            </a:extLst>
          </p:cNvPr>
          <p:cNvSpPr/>
          <p:nvPr/>
        </p:nvSpPr>
        <p:spPr>
          <a:xfrm>
            <a:off x="5985341" y="5175042"/>
            <a:ext cx="413541" cy="320861"/>
          </a:xfrm>
          <a:prstGeom prst="rect">
            <a:avLst/>
          </a:prstGeom>
          <a:solidFill>
            <a:srgbClr val="DF6904"/>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Remote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I/O</a:t>
            </a:r>
          </a:p>
        </p:txBody>
      </p:sp>
      <p:sp>
        <p:nvSpPr>
          <p:cNvPr id="181" name="Terminator 162">
            <a:extLst>
              <a:ext uri="{FF2B5EF4-FFF2-40B4-BE49-F238E27FC236}">
                <a16:creationId xmlns:a16="http://schemas.microsoft.com/office/drawing/2014/main" id="{AC25C8DB-30E5-9A4E-AC40-90D93234710D}"/>
              </a:ext>
            </a:extLst>
          </p:cNvPr>
          <p:cNvSpPr/>
          <p:nvPr/>
        </p:nvSpPr>
        <p:spPr>
          <a:xfrm>
            <a:off x="6547460" y="5753757"/>
            <a:ext cx="735974" cy="316800"/>
          </a:xfrm>
          <a:prstGeom prst="flowChartTerminator">
            <a:avLst/>
          </a:prstGeom>
          <a:solidFill>
            <a:srgbClr val="7C7B7C"/>
          </a:solidFill>
          <a:ln cap="flat">
            <a:solidFill>
              <a:schemeClr val="tx1">
                <a:lumMod val="75000"/>
                <a:lumOff val="25000"/>
              </a:schemeClr>
            </a:solidFill>
            <a:miter lim="800000"/>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800" b="1" i="0" u="none" strike="noStrike" kern="1200" cap="none" spc="0" normalizeH="0" baseline="0" noProof="0" dirty="0">
                <a:ln>
                  <a:noFill/>
                </a:ln>
                <a:solidFill>
                  <a:prstClr val="white">
                    <a:lumMod val="95000"/>
                  </a:prstClr>
                </a:solidFill>
                <a:effectLst>
                  <a:outerShdw blurRad="63500" sx="102000" sy="102000" algn="ctr" rotWithShape="0">
                    <a:prstClr val="black">
                      <a:alpha val="40000"/>
                    </a:prstClr>
                  </a:outerShdw>
                </a:effectLst>
                <a:uLnTx/>
                <a:uFillTx/>
                <a:latin typeface="Calibri" panose="020F0502020204030204"/>
                <a:ea typeface="+mn-ea"/>
                <a:cs typeface="+mn-cs"/>
              </a:rPr>
              <a:t>E-Switch OFF Buttons</a:t>
            </a:r>
          </a:p>
        </p:txBody>
      </p:sp>
      <p:grpSp>
        <p:nvGrpSpPr>
          <p:cNvPr id="186" name="Group 185">
            <a:extLst>
              <a:ext uri="{FF2B5EF4-FFF2-40B4-BE49-F238E27FC236}">
                <a16:creationId xmlns:a16="http://schemas.microsoft.com/office/drawing/2014/main" id="{5C70F92B-BC1E-F447-84CD-29A8D05528C9}"/>
              </a:ext>
            </a:extLst>
          </p:cNvPr>
          <p:cNvGrpSpPr/>
          <p:nvPr/>
        </p:nvGrpSpPr>
        <p:grpSpPr>
          <a:xfrm>
            <a:off x="7067639" y="1921042"/>
            <a:ext cx="586510" cy="609869"/>
            <a:chOff x="8577660" y="1922558"/>
            <a:chExt cx="645160" cy="609869"/>
          </a:xfrm>
          <a:effectLst>
            <a:outerShdw blurRad="50800" dist="25400" dir="2700000" algn="ctr" rotWithShape="0">
              <a:srgbClr val="06141B">
                <a:alpha val="56000"/>
              </a:srgbClr>
            </a:outerShdw>
          </a:effectLst>
        </p:grpSpPr>
        <p:sp>
          <p:nvSpPr>
            <p:cNvPr id="187" name="Rectangle 186">
              <a:extLst>
                <a:ext uri="{FF2B5EF4-FFF2-40B4-BE49-F238E27FC236}">
                  <a16:creationId xmlns:a16="http://schemas.microsoft.com/office/drawing/2014/main" id="{EE1C6557-A6AE-6743-8511-BF5F9A40313B}"/>
                </a:ext>
              </a:extLst>
            </p:cNvPr>
            <p:cNvSpPr/>
            <p:nvPr/>
          </p:nvSpPr>
          <p:spPr>
            <a:xfrm>
              <a:off x="8577660" y="1922558"/>
              <a:ext cx="645160" cy="609869"/>
            </a:xfrm>
            <a:prstGeom prst="rect">
              <a:avLst/>
            </a:prstGeom>
            <a:solidFill>
              <a:srgbClr val="DE6A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b"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PSS1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HMI</a:t>
              </a:r>
              <a:r>
                <a:rPr lang="en-GB" sz="800" b="1" dirty="0">
                  <a:solidFill>
                    <a:prstClr val="white"/>
                  </a:solidFill>
                  <a:effectLst>
                    <a:glow rad="25400">
                      <a:srgbClr val="001A26">
                        <a:alpha val="20000"/>
                      </a:srgbClr>
                    </a:glow>
                    <a:outerShdw blurRad="63500" sx="102000" sy="102000" algn="ctr" rotWithShape="0">
                      <a:prstClr val="black">
                        <a:alpha val="40000"/>
                      </a:prstClr>
                    </a:outerShdw>
                  </a:effectLst>
                  <a:latin typeface="Calibri" panose="020F0502020204030204"/>
                </a:rPr>
                <a:t> </a:t>
              </a:r>
              <a:r>
                <a:rPr lang="en-GB" sz="800" b="1" dirty="0" smtClean="0">
                  <a:solidFill>
                    <a:prstClr val="white"/>
                  </a:solidFill>
                  <a:effectLst>
                    <a:glow rad="25400">
                      <a:srgbClr val="001A26">
                        <a:alpha val="20000"/>
                      </a:srgbClr>
                    </a:glow>
                    <a:outerShdw blurRad="63500" sx="102000" sy="102000" algn="ctr" rotWithShape="0">
                      <a:prstClr val="black">
                        <a:alpha val="40000"/>
                      </a:prstClr>
                    </a:outerShdw>
                  </a:effectLst>
                  <a:latin typeface="Calibri" panose="020F0502020204030204"/>
                </a:rPr>
                <a:t>(</a:t>
              </a:r>
              <a:r>
                <a:rPr lang="en-GB" sz="800" b="1" dirty="0" err="1" smtClean="0">
                  <a:solidFill>
                    <a:prstClr val="white"/>
                  </a:solidFill>
                  <a:effectLst>
                    <a:glow rad="25400">
                      <a:srgbClr val="001A26">
                        <a:alpha val="20000"/>
                      </a:srgbClr>
                    </a:glow>
                    <a:outerShdw blurRad="63500" sx="102000" sy="102000" algn="ctr" rotWithShape="0">
                      <a:prstClr val="black">
                        <a:alpha val="40000"/>
                      </a:prstClr>
                    </a:outerShdw>
                  </a:effectLst>
                  <a:latin typeface="Calibri" panose="020F0502020204030204"/>
                </a:rPr>
                <a:t>WinCC</a:t>
              </a:r>
              <a:r>
                <a:rPr lang="en-GB" sz="800" b="1" dirty="0" smtClean="0">
                  <a:solidFill>
                    <a:prstClr val="white"/>
                  </a:solidFill>
                  <a:effectLst>
                    <a:glow rad="25400">
                      <a:srgbClr val="001A26">
                        <a:alpha val="20000"/>
                      </a:srgbClr>
                    </a:glow>
                    <a:outerShdw blurRad="63500" sx="102000" sy="102000" algn="ctr" rotWithShape="0">
                      <a:prstClr val="black">
                        <a:alpha val="40000"/>
                      </a:prstClr>
                    </a:outerShdw>
                  </a:effectLst>
                  <a:latin typeface="Calibri" panose="020F0502020204030204"/>
                </a:rPr>
                <a:t>)</a:t>
              </a:r>
              <a:endPar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endParaRPr>
            </a:p>
          </p:txBody>
        </p:sp>
        <p:pic>
          <p:nvPicPr>
            <p:cNvPr id="188" name="Picture 187">
              <a:extLst>
                <a:ext uri="{FF2B5EF4-FFF2-40B4-BE49-F238E27FC236}">
                  <a16:creationId xmlns:a16="http://schemas.microsoft.com/office/drawing/2014/main" id="{28370A84-DB2A-A049-B8F5-9BEAE172E451}"/>
                </a:ext>
              </a:extLst>
            </p:cNvPr>
            <p:cNvPicPr>
              <a:picLocks noChangeAspect="1"/>
            </p:cNvPicPr>
            <p:nvPr/>
          </p:nvPicPr>
          <p:blipFill>
            <a:blip r:embed="rId6"/>
            <a:stretch>
              <a:fillRect/>
            </a:stretch>
          </p:blipFill>
          <p:spPr>
            <a:xfrm>
              <a:off x="8713544" y="1963960"/>
              <a:ext cx="340389" cy="240595"/>
            </a:xfrm>
            <a:prstGeom prst="rect">
              <a:avLst/>
            </a:prstGeom>
          </p:spPr>
        </p:pic>
      </p:grpSp>
      <p:sp>
        <p:nvSpPr>
          <p:cNvPr id="194" name="Terminator 163">
            <a:extLst>
              <a:ext uri="{FF2B5EF4-FFF2-40B4-BE49-F238E27FC236}">
                <a16:creationId xmlns:a16="http://schemas.microsoft.com/office/drawing/2014/main" id="{B36A7763-CDB1-6F4F-99AF-65CD87A5274C}"/>
              </a:ext>
            </a:extLst>
          </p:cNvPr>
          <p:cNvSpPr/>
          <p:nvPr/>
        </p:nvSpPr>
        <p:spPr>
          <a:xfrm>
            <a:off x="5080056" y="5764537"/>
            <a:ext cx="808769" cy="316010"/>
          </a:xfrm>
          <a:prstGeom prst="flowChartTerminator">
            <a:avLst/>
          </a:prstGeom>
          <a:solidFill>
            <a:srgbClr val="7C7B7C"/>
          </a:solidFill>
          <a:ln cap="flat">
            <a:solidFill>
              <a:schemeClr val="tx1">
                <a:lumMod val="75000"/>
                <a:lumOff val="25000"/>
              </a:schemeClr>
            </a:solidFill>
            <a:miter lim="800000"/>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800" b="1" i="0" u="none" strike="noStrike" kern="1200" cap="none" spc="40" normalizeH="0" baseline="0" noProof="0" dirty="0">
                <a:ln>
                  <a:noFill/>
                </a:ln>
                <a:solidFill>
                  <a:prstClr val="white">
                    <a:lumMod val="95000"/>
                  </a:prstClr>
                </a:solidFill>
                <a:effectLst>
                  <a:outerShdw blurRad="63500" sx="102000" sy="102000" algn="ctr" rotWithShape="0">
                    <a:prstClr val="black">
                      <a:alpha val="40000"/>
                    </a:prstClr>
                  </a:outerShdw>
                </a:effectLst>
                <a:uLnTx/>
                <a:uFillTx/>
                <a:latin typeface="Calibri" panose="020F0502020204030204"/>
                <a:ea typeface="+mn-ea"/>
                <a:cs typeface="+mn-cs"/>
              </a:rPr>
              <a:t>Key exchange units</a:t>
            </a:r>
          </a:p>
        </p:txBody>
      </p:sp>
      <p:sp>
        <p:nvSpPr>
          <p:cNvPr id="195" name="Terminator 163">
            <a:extLst>
              <a:ext uri="{FF2B5EF4-FFF2-40B4-BE49-F238E27FC236}">
                <a16:creationId xmlns:a16="http://schemas.microsoft.com/office/drawing/2014/main" id="{B36A7763-CDB1-6F4F-99AF-65CD87A5274C}"/>
              </a:ext>
            </a:extLst>
          </p:cNvPr>
          <p:cNvSpPr/>
          <p:nvPr/>
        </p:nvSpPr>
        <p:spPr>
          <a:xfrm>
            <a:off x="9411453" y="5755576"/>
            <a:ext cx="1870091" cy="316857"/>
          </a:xfrm>
          <a:prstGeom prst="flowChartTerminator">
            <a:avLst/>
          </a:prstGeom>
          <a:solidFill>
            <a:srgbClr val="7C7B7C"/>
          </a:solidFill>
          <a:ln cap="flat">
            <a:solidFill>
              <a:schemeClr val="tx1">
                <a:lumMod val="75000"/>
                <a:lumOff val="25000"/>
              </a:schemeClr>
            </a:solidFill>
            <a:miter lim="800000"/>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800" b="1" i="0" u="none" strike="noStrike" kern="1200" cap="none" spc="40" normalizeH="0" baseline="0" noProof="0" dirty="0">
                <a:ln>
                  <a:noFill/>
                </a:ln>
                <a:solidFill>
                  <a:prstClr val="white">
                    <a:lumMod val="95000"/>
                  </a:prstClr>
                </a:solidFill>
                <a:effectLst>
                  <a:outerShdw blurRad="63500" sx="102000" sy="102000" algn="ctr" rotWithShape="0">
                    <a:prstClr val="black">
                      <a:alpha val="40000"/>
                    </a:prstClr>
                  </a:outerShdw>
                </a:effectLst>
                <a:uLnTx/>
                <a:uFillTx/>
                <a:latin typeface="Calibri" panose="020F0502020204030204"/>
                <a:ea typeface="+mn-ea"/>
                <a:cs typeface="+mn-cs"/>
              </a:rPr>
              <a:t>SAE Interface </a:t>
            </a:r>
            <a:r>
              <a:rPr kumimoji="0" lang="de-DE" sz="800" b="1" i="0" u="none" strike="noStrike" kern="1200" cap="none" spc="40" normalizeH="0" baseline="0" noProof="0" dirty="0" err="1">
                <a:ln>
                  <a:noFill/>
                </a:ln>
                <a:solidFill>
                  <a:prstClr val="white">
                    <a:lumMod val="95000"/>
                  </a:prstClr>
                </a:solidFill>
                <a:effectLst>
                  <a:outerShdw blurRad="63500" sx="102000" sy="102000" algn="ctr" rotWithShape="0">
                    <a:prstClr val="black">
                      <a:alpha val="40000"/>
                    </a:prstClr>
                  </a:outerShdw>
                </a:effectLst>
                <a:uLnTx/>
                <a:uFillTx/>
                <a:latin typeface="Calibri" panose="020F0502020204030204"/>
                <a:ea typeface="+mn-ea"/>
                <a:cs typeface="+mn-cs"/>
              </a:rPr>
              <a:t>Relays</a:t>
            </a:r>
            <a:r>
              <a:rPr kumimoji="0" lang="de-DE" sz="800" b="1" i="0" u="none" strike="noStrike" kern="1200" cap="none" spc="40" normalizeH="0" baseline="0" noProof="0" dirty="0">
                <a:ln>
                  <a:noFill/>
                </a:ln>
                <a:solidFill>
                  <a:prstClr val="white">
                    <a:lumMod val="95000"/>
                  </a:prstClr>
                </a:solidFill>
                <a:effectLst>
                  <a:outerShdw blurRad="63500" sx="102000" sy="102000" algn="ctr" rotWithShape="0">
                    <a:prstClr val="black">
                      <a:alpha val="40000"/>
                    </a:prstClr>
                  </a:outerShdw>
                </a:effectLst>
                <a:uLnTx/>
                <a:uFillTx/>
                <a:latin typeface="Calibri" panose="020F0502020204030204"/>
                <a:ea typeface="+mn-ea"/>
                <a:cs typeface="+mn-cs"/>
              </a:rPr>
              <a:t> &amp; </a:t>
            </a:r>
            <a:r>
              <a:rPr kumimoji="0" lang="de-DE" sz="800" b="1" i="0" u="none" strike="noStrike" kern="1200" cap="none" spc="40" normalizeH="0" baseline="0" noProof="0" dirty="0" err="1">
                <a:ln>
                  <a:noFill/>
                </a:ln>
                <a:solidFill>
                  <a:prstClr val="white">
                    <a:lumMod val="95000"/>
                  </a:prstClr>
                </a:solidFill>
                <a:effectLst>
                  <a:outerShdw blurRad="63500" sx="102000" sy="102000" algn="ctr" rotWithShape="0">
                    <a:prstClr val="black">
                      <a:alpha val="40000"/>
                    </a:prstClr>
                  </a:outerShdw>
                </a:effectLst>
                <a:uLnTx/>
                <a:uFillTx/>
                <a:latin typeface="Calibri" panose="020F0502020204030204"/>
                <a:ea typeface="+mn-ea"/>
                <a:cs typeface="+mn-cs"/>
              </a:rPr>
              <a:t>Contactors</a:t>
            </a:r>
            <a:endParaRPr kumimoji="0" lang="de-DE" sz="800" b="1" i="0" u="none" strike="noStrike" kern="1200" cap="none" spc="40" normalizeH="0" baseline="0" noProof="0" dirty="0">
              <a:ln>
                <a:noFill/>
              </a:ln>
              <a:solidFill>
                <a:prstClr val="white">
                  <a:lumMod val="95000"/>
                </a:prstClr>
              </a:solidFill>
              <a:effectLst>
                <a:outerShdw blurRad="63500" sx="102000" sy="102000" algn="ctr" rotWithShape="0">
                  <a:prstClr val="black">
                    <a:alpha val="40000"/>
                  </a:prstClr>
                </a:outerShdw>
              </a:effectLst>
              <a:uLnTx/>
              <a:uFillTx/>
              <a:latin typeface="Calibri" panose="020F0502020204030204"/>
              <a:ea typeface="+mn-ea"/>
              <a:cs typeface="+mn-cs"/>
            </a:endParaRPr>
          </a:p>
        </p:txBody>
      </p:sp>
      <p:sp>
        <p:nvSpPr>
          <p:cNvPr id="196" name="Terminator 163">
            <a:extLst>
              <a:ext uri="{FF2B5EF4-FFF2-40B4-BE49-F238E27FC236}">
                <a16:creationId xmlns:a16="http://schemas.microsoft.com/office/drawing/2014/main" id="{B36A7763-CDB1-6F4F-99AF-65CD87A5274C}"/>
              </a:ext>
            </a:extLst>
          </p:cNvPr>
          <p:cNvSpPr/>
          <p:nvPr/>
        </p:nvSpPr>
        <p:spPr>
          <a:xfrm>
            <a:off x="3902697" y="5762409"/>
            <a:ext cx="1106474" cy="316011"/>
          </a:xfrm>
          <a:prstGeom prst="flowChartTerminator">
            <a:avLst/>
          </a:prstGeom>
          <a:solidFill>
            <a:srgbClr val="7C7B7C"/>
          </a:solidFill>
          <a:ln cap="flat">
            <a:solidFill>
              <a:schemeClr val="tx1">
                <a:lumMod val="75000"/>
                <a:lumOff val="25000"/>
              </a:schemeClr>
            </a:solidFill>
            <a:miter lim="800000"/>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800" b="1" i="0" u="none" strike="noStrike" kern="1200" cap="none" spc="40" normalizeH="0" baseline="0" noProof="0" dirty="0">
                <a:ln>
                  <a:noFill/>
                </a:ln>
                <a:solidFill>
                  <a:prstClr val="white">
                    <a:lumMod val="95000"/>
                  </a:prstClr>
                </a:solidFill>
                <a:effectLst>
                  <a:outerShdw blurRad="63500" sx="102000" sy="102000" algn="ctr" rotWithShape="0">
                    <a:prstClr val="black">
                      <a:alpha val="40000"/>
                    </a:prstClr>
                  </a:outerShdw>
                </a:effectLst>
                <a:uLnTx/>
                <a:uFillTx/>
                <a:latin typeface="Calibri" panose="020F0502020204030204"/>
                <a:ea typeface="+mn-ea"/>
                <a:cs typeface="+mn-cs"/>
              </a:rPr>
              <a:t>Message Display &amp; </a:t>
            </a:r>
            <a:r>
              <a:rPr kumimoji="0" lang="de-DE" sz="800" b="1" i="0" u="none" strike="noStrike" kern="1200" cap="none" spc="40" normalizeH="0" baseline="0" noProof="0" dirty="0" err="1">
                <a:ln>
                  <a:noFill/>
                </a:ln>
                <a:solidFill>
                  <a:prstClr val="white">
                    <a:lumMod val="95000"/>
                  </a:prstClr>
                </a:solidFill>
                <a:effectLst>
                  <a:outerShdw blurRad="63500" sx="102000" sy="102000" algn="ctr" rotWithShape="0">
                    <a:prstClr val="black">
                      <a:alpha val="40000"/>
                    </a:prstClr>
                  </a:outerShdw>
                </a:effectLst>
                <a:uLnTx/>
                <a:uFillTx/>
                <a:latin typeface="Calibri" panose="020F0502020204030204"/>
                <a:ea typeface="+mn-ea"/>
                <a:cs typeface="+mn-cs"/>
              </a:rPr>
              <a:t>Annuciator</a:t>
            </a:r>
            <a:r>
              <a:rPr kumimoji="0" lang="de-DE" sz="800" b="1" i="0" u="none" strike="noStrike" kern="1200" cap="none" spc="40" normalizeH="0" baseline="0" noProof="0" dirty="0">
                <a:ln>
                  <a:noFill/>
                </a:ln>
                <a:solidFill>
                  <a:prstClr val="white">
                    <a:lumMod val="95000"/>
                  </a:prstClr>
                </a:solidFill>
                <a:effectLst>
                  <a:outerShdw blurRad="63500" sx="102000" sy="102000" algn="ctr" rotWithShape="0">
                    <a:prstClr val="black">
                      <a:alpha val="40000"/>
                    </a:prstClr>
                  </a:outerShdw>
                </a:effectLst>
                <a:uLnTx/>
                <a:uFillTx/>
                <a:latin typeface="Calibri" panose="020F0502020204030204"/>
                <a:ea typeface="+mn-ea"/>
                <a:cs typeface="+mn-cs"/>
              </a:rPr>
              <a:t> Devices</a:t>
            </a:r>
          </a:p>
        </p:txBody>
      </p:sp>
      <p:cxnSp>
        <p:nvCxnSpPr>
          <p:cNvPr id="197" name="Straight Connector 196">
            <a:extLst>
              <a:ext uri="{FF2B5EF4-FFF2-40B4-BE49-F238E27FC236}">
                <a16:creationId xmlns:a16="http://schemas.microsoft.com/office/drawing/2014/main" id="{49FA1616-5AB3-FB4B-9ABB-D1CEC99D323C}"/>
              </a:ext>
            </a:extLst>
          </p:cNvPr>
          <p:cNvCxnSpPr>
            <a:cxnSpLocks/>
            <a:endCxn id="198" idx="0"/>
          </p:cNvCxnSpPr>
          <p:nvPr/>
        </p:nvCxnSpPr>
        <p:spPr>
          <a:xfrm>
            <a:off x="7571340" y="4861169"/>
            <a:ext cx="1" cy="313872"/>
          </a:xfrm>
          <a:prstGeom prst="line">
            <a:avLst/>
          </a:prstGeom>
          <a:ln w="34925" cap="sq">
            <a:solidFill>
              <a:srgbClr val="DE6A04">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sp>
        <p:nvSpPr>
          <p:cNvPr id="198" name="Rectangle 197">
            <a:extLst>
              <a:ext uri="{FF2B5EF4-FFF2-40B4-BE49-F238E27FC236}">
                <a16:creationId xmlns:a16="http://schemas.microsoft.com/office/drawing/2014/main" id="{6FE3CB38-30B1-E64B-8ED6-8F1A68012A92}"/>
              </a:ext>
            </a:extLst>
          </p:cNvPr>
          <p:cNvSpPr/>
          <p:nvPr/>
        </p:nvSpPr>
        <p:spPr>
          <a:xfrm>
            <a:off x="7364570" y="5175041"/>
            <a:ext cx="413541" cy="320862"/>
          </a:xfrm>
          <a:prstGeom prst="rect">
            <a:avLst/>
          </a:prstGeom>
          <a:solidFill>
            <a:srgbClr val="DF6904"/>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Remote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I/O</a:t>
            </a:r>
          </a:p>
        </p:txBody>
      </p:sp>
      <p:cxnSp>
        <p:nvCxnSpPr>
          <p:cNvPr id="199" name="Straight Connector 198">
            <a:extLst>
              <a:ext uri="{FF2B5EF4-FFF2-40B4-BE49-F238E27FC236}">
                <a16:creationId xmlns:a16="http://schemas.microsoft.com/office/drawing/2014/main" id="{49FA1616-5AB3-FB4B-9ABB-D1CEC99D323C}"/>
              </a:ext>
            </a:extLst>
          </p:cNvPr>
          <p:cNvCxnSpPr>
            <a:cxnSpLocks/>
            <a:endCxn id="200" idx="0"/>
          </p:cNvCxnSpPr>
          <p:nvPr/>
        </p:nvCxnSpPr>
        <p:spPr>
          <a:xfrm>
            <a:off x="6882624" y="4867224"/>
            <a:ext cx="1" cy="307817"/>
          </a:xfrm>
          <a:prstGeom prst="line">
            <a:avLst/>
          </a:prstGeom>
          <a:ln w="34925" cap="sq">
            <a:solidFill>
              <a:srgbClr val="DE6A04">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sp>
        <p:nvSpPr>
          <p:cNvPr id="200" name="Rectangle 199">
            <a:extLst>
              <a:ext uri="{FF2B5EF4-FFF2-40B4-BE49-F238E27FC236}">
                <a16:creationId xmlns:a16="http://schemas.microsoft.com/office/drawing/2014/main" id="{6FE3CB38-30B1-E64B-8ED6-8F1A68012A92}"/>
              </a:ext>
            </a:extLst>
          </p:cNvPr>
          <p:cNvSpPr/>
          <p:nvPr/>
        </p:nvSpPr>
        <p:spPr>
          <a:xfrm>
            <a:off x="6675854" y="5175041"/>
            <a:ext cx="413541" cy="320862"/>
          </a:xfrm>
          <a:prstGeom prst="rect">
            <a:avLst/>
          </a:prstGeom>
          <a:solidFill>
            <a:srgbClr val="DF6904"/>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Remote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I/O</a:t>
            </a:r>
          </a:p>
        </p:txBody>
      </p:sp>
      <p:cxnSp>
        <p:nvCxnSpPr>
          <p:cNvPr id="204" name="Straight Connector 203">
            <a:extLst>
              <a:ext uri="{FF2B5EF4-FFF2-40B4-BE49-F238E27FC236}">
                <a16:creationId xmlns:a16="http://schemas.microsoft.com/office/drawing/2014/main" id="{49FA1616-5AB3-FB4B-9ABB-D1CEC99D323C}"/>
              </a:ext>
            </a:extLst>
          </p:cNvPr>
          <p:cNvCxnSpPr>
            <a:cxnSpLocks/>
            <a:endCxn id="205" idx="0"/>
          </p:cNvCxnSpPr>
          <p:nvPr/>
        </p:nvCxnSpPr>
        <p:spPr>
          <a:xfrm>
            <a:off x="4458441" y="4855629"/>
            <a:ext cx="1" cy="319412"/>
          </a:xfrm>
          <a:prstGeom prst="line">
            <a:avLst/>
          </a:prstGeom>
          <a:ln w="34925" cap="sq">
            <a:solidFill>
              <a:srgbClr val="DE6A04">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sp>
        <p:nvSpPr>
          <p:cNvPr id="205" name="Rectangle 204">
            <a:extLst>
              <a:ext uri="{FF2B5EF4-FFF2-40B4-BE49-F238E27FC236}">
                <a16:creationId xmlns:a16="http://schemas.microsoft.com/office/drawing/2014/main" id="{6FE3CB38-30B1-E64B-8ED6-8F1A68012A92}"/>
              </a:ext>
            </a:extLst>
          </p:cNvPr>
          <p:cNvSpPr/>
          <p:nvPr/>
        </p:nvSpPr>
        <p:spPr>
          <a:xfrm>
            <a:off x="4251671" y="5175041"/>
            <a:ext cx="413541" cy="306162"/>
          </a:xfrm>
          <a:prstGeom prst="rect">
            <a:avLst/>
          </a:prstGeom>
          <a:solidFill>
            <a:srgbClr val="DF6904"/>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Remote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I/O</a:t>
            </a:r>
          </a:p>
        </p:txBody>
      </p:sp>
      <p:pic>
        <p:nvPicPr>
          <p:cNvPr id="4" name="Picture 3">
            <a:extLst>
              <a:ext uri="{FF2B5EF4-FFF2-40B4-BE49-F238E27FC236}">
                <a16:creationId xmlns:a16="http://schemas.microsoft.com/office/drawing/2014/main" id="{84556F71-9BD0-7140-9093-B4632E21CF99}"/>
              </a:ext>
            </a:extLst>
          </p:cNvPr>
          <p:cNvPicPr>
            <a:picLocks noChangeAspect="1"/>
          </p:cNvPicPr>
          <p:nvPr/>
        </p:nvPicPr>
        <p:blipFill>
          <a:blip r:embed="rId7" cstate="print">
            <a:alphaModFix amt="96000"/>
            <a:extLst>
              <a:ext uri="{28A0092B-C50C-407E-A947-70E740481C1C}">
                <a14:useLocalDpi xmlns:a14="http://schemas.microsoft.com/office/drawing/2010/main" val="0"/>
              </a:ext>
            </a:extLst>
          </a:blip>
          <a:stretch>
            <a:fillRect/>
          </a:stretch>
        </p:blipFill>
        <p:spPr>
          <a:xfrm>
            <a:off x="7276415" y="6365440"/>
            <a:ext cx="481043" cy="391937"/>
          </a:xfrm>
          <a:prstGeom prst="rect">
            <a:avLst/>
          </a:prstGeom>
          <a:effectLst>
            <a:outerShdw blurRad="50800" dist="25400" dir="2700000" algn="tl" rotWithShape="0">
              <a:prstClr val="black">
                <a:alpha val="40000"/>
              </a:prstClr>
            </a:outerShdw>
          </a:effectLst>
        </p:spPr>
      </p:pic>
      <p:pic>
        <p:nvPicPr>
          <p:cNvPr id="9" name="Picture 8">
            <a:extLst>
              <a:ext uri="{FF2B5EF4-FFF2-40B4-BE49-F238E27FC236}">
                <a16:creationId xmlns:a16="http://schemas.microsoft.com/office/drawing/2014/main" id="{C48B446D-D1D0-7F43-AFE6-C7FC9E6BD94F}"/>
              </a:ext>
            </a:extLst>
          </p:cNvPr>
          <p:cNvPicPr>
            <a:picLocks noChangeAspect="1"/>
          </p:cNvPicPr>
          <p:nvPr/>
        </p:nvPicPr>
        <p:blipFill>
          <a:blip r:embed="rId8" cstate="print">
            <a:alphaModFix amt="96000"/>
            <a:extLst>
              <a:ext uri="{28A0092B-C50C-407E-A947-70E740481C1C}">
                <a14:useLocalDpi xmlns:a14="http://schemas.microsoft.com/office/drawing/2010/main" val="0"/>
              </a:ext>
            </a:extLst>
          </a:blip>
          <a:stretch>
            <a:fillRect/>
          </a:stretch>
        </p:blipFill>
        <p:spPr>
          <a:xfrm flipH="1">
            <a:off x="6798599" y="6366290"/>
            <a:ext cx="308515" cy="376501"/>
          </a:xfrm>
          <a:prstGeom prst="rect">
            <a:avLst/>
          </a:prstGeom>
          <a:effectLst>
            <a:outerShdw blurRad="50800" dist="25400" dir="2700000" algn="tl" rotWithShape="0">
              <a:prstClr val="black">
                <a:alpha val="40000"/>
              </a:prstClr>
            </a:outerShdw>
          </a:effectLst>
        </p:spPr>
      </p:pic>
      <p:pic>
        <p:nvPicPr>
          <p:cNvPr id="11" name="Picture 10">
            <a:extLst>
              <a:ext uri="{FF2B5EF4-FFF2-40B4-BE49-F238E27FC236}">
                <a16:creationId xmlns:a16="http://schemas.microsoft.com/office/drawing/2014/main" id="{B887D795-28FC-0248-B309-B21C14613AA5}"/>
              </a:ext>
            </a:extLst>
          </p:cNvPr>
          <p:cNvPicPr>
            <a:picLocks noChangeAspect="1"/>
          </p:cNvPicPr>
          <p:nvPr/>
        </p:nvPicPr>
        <p:blipFill>
          <a:blip r:embed="rId9" cstate="print">
            <a:alphaModFix amt="96000"/>
            <a:extLst>
              <a:ext uri="{28A0092B-C50C-407E-A947-70E740481C1C}">
                <a14:useLocalDpi xmlns:a14="http://schemas.microsoft.com/office/drawing/2010/main" val="0"/>
              </a:ext>
            </a:extLst>
          </a:blip>
          <a:stretch>
            <a:fillRect/>
          </a:stretch>
        </p:blipFill>
        <p:spPr>
          <a:xfrm>
            <a:off x="4228652" y="6370515"/>
            <a:ext cx="354875" cy="322724"/>
          </a:xfrm>
          <a:prstGeom prst="rect">
            <a:avLst/>
          </a:prstGeom>
          <a:effectLst>
            <a:outerShdw blurRad="50800" dist="25400" dir="2700000" algn="tl" rotWithShape="0">
              <a:prstClr val="black">
                <a:alpha val="40000"/>
              </a:prstClr>
            </a:outerShdw>
          </a:effectLst>
        </p:spPr>
      </p:pic>
      <p:pic>
        <p:nvPicPr>
          <p:cNvPr id="19" name="Picture 18">
            <a:extLst>
              <a:ext uri="{FF2B5EF4-FFF2-40B4-BE49-F238E27FC236}">
                <a16:creationId xmlns:a16="http://schemas.microsoft.com/office/drawing/2014/main" id="{FAD45AB5-00D5-E145-98C6-1B8C5ED11BF7}"/>
              </a:ext>
            </a:extLst>
          </p:cNvPr>
          <p:cNvPicPr>
            <a:picLocks noChangeAspect="1"/>
          </p:cNvPicPr>
          <p:nvPr/>
        </p:nvPicPr>
        <p:blipFill>
          <a:blip r:embed="rId10" cstate="print">
            <a:alphaModFix amt="95000"/>
            <a:extLst>
              <a:ext uri="{28A0092B-C50C-407E-A947-70E740481C1C}">
                <a14:useLocalDpi xmlns:a14="http://schemas.microsoft.com/office/drawing/2010/main" val="0"/>
              </a:ext>
            </a:extLst>
          </a:blip>
          <a:stretch>
            <a:fillRect/>
          </a:stretch>
        </p:blipFill>
        <p:spPr>
          <a:xfrm>
            <a:off x="4696206" y="6390993"/>
            <a:ext cx="371257" cy="317088"/>
          </a:xfrm>
          <a:prstGeom prst="rect">
            <a:avLst/>
          </a:prstGeom>
          <a:effectLst>
            <a:outerShdw blurRad="50800" dist="25400" dir="2700000" algn="tl" rotWithShape="0">
              <a:prstClr val="black">
                <a:alpha val="40000"/>
              </a:prstClr>
            </a:outerShdw>
          </a:effectLst>
        </p:spPr>
      </p:pic>
      <p:pic>
        <p:nvPicPr>
          <p:cNvPr id="27" name="Picture 26">
            <a:extLst>
              <a:ext uri="{FF2B5EF4-FFF2-40B4-BE49-F238E27FC236}">
                <a16:creationId xmlns:a16="http://schemas.microsoft.com/office/drawing/2014/main" id="{FBD65064-7D2E-354F-A09E-C33122C4A38D}"/>
              </a:ext>
            </a:extLst>
          </p:cNvPr>
          <p:cNvPicPr>
            <a:picLocks noChangeAspect="1"/>
          </p:cNvPicPr>
          <p:nvPr/>
        </p:nvPicPr>
        <p:blipFill>
          <a:blip r:embed="rId11" cstate="print">
            <a:alphaModFix amt="95000"/>
            <a:extLst>
              <a:ext uri="{28A0092B-C50C-407E-A947-70E740481C1C}">
                <a14:useLocalDpi xmlns:a14="http://schemas.microsoft.com/office/drawing/2010/main" val="0"/>
              </a:ext>
            </a:extLst>
          </a:blip>
          <a:stretch>
            <a:fillRect/>
          </a:stretch>
        </p:blipFill>
        <p:spPr>
          <a:xfrm>
            <a:off x="3690524" y="6407952"/>
            <a:ext cx="422527" cy="300129"/>
          </a:xfrm>
          <a:prstGeom prst="rect">
            <a:avLst/>
          </a:prstGeom>
          <a:effectLst>
            <a:outerShdw blurRad="50800" dist="25400" dir="2700000" algn="tl" rotWithShape="0">
              <a:prstClr val="black">
                <a:alpha val="40000"/>
              </a:prstClr>
            </a:outerShdw>
          </a:effectLst>
        </p:spPr>
      </p:pic>
      <p:sp>
        <p:nvSpPr>
          <p:cNvPr id="163" name="Terminator 162">
            <a:extLst>
              <a:ext uri="{FF2B5EF4-FFF2-40B4-BE49-F238E27FC236}">
                <a16:creationId xmlns:a16="http://schemas.microsoft.com/office/drawing/2014/main" id="{AC25C8DB-30E5-9A4E-AC40-90D93234710D}"/>
              </a:ext>
            </a:extLst>
          </p:cNvPr>
          <p:cNvSpPr/>
          <p:nvPr/>
        </p:nvSpPr>
        <p:spPr>
          <a:xfrm>
            <a:off x="7317132" y="5756787"/>
            <a:ext cx="542267" cy="315646"/>
          </a:xfrm>
          <a:prstGeom prst="flowChartTerminator">
            <a:avLst/>
          </a:prstGeom>
          <a:solidFill>
            <a:srgbClr val="7C7B7C"/>
          </a:solidFill>
          <a:ln cap="flat">
            <a:solidFill>
              <a:schemeClr val="tx1">
                <a:lumMod val="75000"/>
                <a:lumOff val="25000"/>
              </a:schemeClr>
            </a:solidFill>
            <a:miter lim="800000"/>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800" b="1" i="0" u="none" strike="noStrike" kern="1200" cap="none" spc="0" normalizeH="0" baseline="0" noProof="0" dirty="0" err="1">
                <a:ln>
                  <a:noFill/>
                </a:ln>
                <a:solidFill>
                  <a:prstClr val="white">
                    <a:lumMod val="95000"/>
                  </a:prstClr>
                </a:solidFill>
                <a:effectLst>
                  <a:outerShdw blurRad="63500" sx="102000" sy="102000" algn="ctr" rotWithShape="0">
                    <a:prstClr val="black">
                      <a:alpha val="40000"/>
                    </a:prstClr>
                  </a:outerShdw>
                </a:effectLst>
                <a:uLnTx/>
                <a:uFillTx/>
                <a:latin typeface="Calibri" panose="020F0502020204030204"/>
                <a:ea typeface="+mn-ea"/>
                <a:cs typeface="+mn-cs"/>
              </a:rPr>
              <a:t>Door</a:t>
            </a:r>
            <a:r>
              <a:rPr kumimoji="0" lang="de-DE" sz="800" b="1" i="0" u="none" strike="noStrike" kern="1200" cap="none" spc="0" normalizeH="0" baseline="0" noProof="0" dirty="0">
                <a:ln>
                  <a:noFill/>
                </a:ln>
                <a:solidFill>
                  <a:prstClr val="white">
                    <a:lumMod val="95000"/>
                  </a:prstClr>
                </a:solidFill>
                <a:effectLst>
                  <a:outerShdw blurRad="63500" sx="102000" sy="102000" algn="ctr" rotWithShape="0">
                    <a:prstClr val="black">
                      <a:alpha val="40000"/>
                    </a:prstClr>
                  </a:outerShdw>
                </a:effectLst>
                <a:uLnTx/>
                <a:uFillTx/>
                <a:latin typeface="Calibri" panose="020F0502020204030204"/>
                <a:ea typeface="+mn-ea"/>
                <a:cs typeface="+mn-cs"/>
              </a:rPr>
              <a:t> Switches</a:t>
            </a:r>
          </a:p>
        </p:txBody>
      </p:sp>
      <p:cxnSp>
        <p:nvCxnSpPr>
          <p:cNvPr id="150" name="Straight Connector 149">
            <a:extLst>
              <a:ext uri="{FF2B5EF4-FFF2-40B4-BE49-F238E27FC236}">
                <a16:creationId xmlns:a16="http://schemas.microsoft.com/office/drawing/2014/main" id="{CF1BCC78-E471-3042-8E5E-98EC01E0748C}"/>
              </a:ext>
            </a:extLst>
          </p:cNvPr>
          <p:cNvCxnSpPr>
            <a:cxnSpLocks/>
          </p:cNvCxnSpPr>
          <p:nvPr/>
        </p:nvCxnSpPr>
        <p:spPr>
          <a:xfrm>
            <a:off x="3556670" y="5449879"/>
            <a:ext cx="704" cy="373967"/>
          </a:xfrm>
          <a:prstGeom prst="line">
            <a:avLst/>
          </a:prstGeom>
          <a:ln w="34925" cap="flat">
            <a:solidFill>
              <a:schemeClr val="tx1">
                <a:lumMod val="85000"/>
                <a:lumOff val="15000"/>
                <a:alpha val="96000"/>
              </a:scheme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sp>
        <p:nvSpPr>
          <p:cNvPr id="154" name="Terminator 162">
            <a:extLst>
              <a:ext uri="{FF2B5EF4-FFF2-40B4-BE49-F238E27FC236}">
                <a16:creationId xmlns:a16="http://schemas.microsoft.com/office/drawing/2014/main" id="{C12DA6E5-24E3-CC4B-A22B-BE0A868992C8}"/>
              </a:ext>
            </a:extLst>
          </p:cNvPr>
          <p:cNvSpPr/>
          <p:nvPr/>
        </p:nvSpPr>
        <p:spPr>
          <a:xfrm>
            <a:off x="3297710" y="5762945"/>
            <a:ext cx="552323" cy="316800"/>
          </a:xfrm>
          <a:prstGeom prst="flowChartTerminator">
            <a:avLst/>
          </a:prstGeom>
          <a:solidFill>
            <a:srgbClr val="7C7B7C"/>
          </a:solidFill>
          <a:ln cap="flat">
            <a:solidFill>
              <a:schemeClr val="tx1">
                <a:lumMod val="75000"/>
                <a:lumOff val="25000"/>
              </a:schemeClr>
            </a:solidFill>
            <a:miter lim="800000"/>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800" b="1" i="0" u="none" strike="noStrike" kern="1200" cap="none" spc="0" normalizeH="0" baseline="0" noProof="0" dirty="0">
                <a:ln>
                  <a:noFill/>
                </a:ln>
                <a:solidFill>
                  <a:prstClr val="white">
                    <a:lumMod val="95000"/>
                  </a:prstClr>
                </a:solidFill>
                <a:effectLst>
                  <a:outerShdw blurRad="63500" sx="102000" sy="102000" algn="ctr" rotWithShape="0">
                    <a:prstClr val="black">
                      <a:alpha val="40000"/>
                    </a:prstClr>
                  </a:outerShdw>
                </a:effectLst>
                <a:uLnTx/>
                <a:uFillTx/>
                <a:latin typeface="Calibri" panose="020F0502020204030204"/>
                <a:ea typeface="+mn-ea"/>
                <a:cs typeface="+mn-cs"/>
              </a:rPr>
              <a:t>Search Buttons</a:t>
            </a:r>
          </a:p>
        </p:txBody>
      </p:sp>
      <p:cxnSp>
        <p:nvCxnSpPr>
          <p:cNvPr id="157" name="Straight Connector 156">
            <a:extLst>
              <a:ext uri="{FF2B5EF4-FFF2-40B4-BE49-F238E27FC236}">
                <a16:creationId xmlns:a16="http://schemas.microsoft.com/office/drawing/2014/main" id="{0435BC49-F528-0F4F-88BD-C523A8A4474B}"/>
              </a:ext>
            </a:extLst>
          </p:cNvPr>
          <p:cNvCxnSpPr>
            <a:cxnSpLocks/>
            <a:endCxn id="159" idx="0"/>
          </p:cNvCxnSpPr>
          <p:nvPr/>
        </p:nvCxnSpPr>
        <p:spPr>
          <a:xfrm>
            <a:off x="3594684" y="4869506"/>
            <a:ext cx="1" cy="305535"/>
          </a:xfrm>
          <a:prstGeom prst="line">
            <a:avLst/>
          </a:prstGeom>
          <a:ln w="34925" cap="sq">
            <a:solidFill>
              <a:srgbClr val="DE6A04">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sp>
        <p:nvSpPr>
          <p:cNvPr id="159" name="Rectangle 158">
            <a:extLst>
              <a:ext uri="{FF2B5EF4-FFF2-40B4-BE49-F238E27FC236}">
                <a16:creationId xmlns:a16="http://schemas.microsoft.com/office/drawing/2014/main" id="{1B9CB792-7390-A442-9428-39864FCB8C29}"/>
              </a:ext>
            </a:extLst>
          </p:cNvPr>
          <p:cNvSpPr/>
          <p:nvPr/>
        </p:nvSpPr>
        <p:spPr>
          <a:xfrm>
            <a:off x="3387914" y="5175041"/>
            <a:ext cx="413541" cy="306161"/>
          </a:xfrm>
          <a:prstGeom prst="rect">
            <a:avLst/>
          </a:prstGeom>
          <a:solidFill>
            <a:srgbClr val="DF6904"/>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Remote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I/O</a:t>
            </a:r>
          </a:p>
        </p:txBody>
      </p:sp>
      <p:cxnSp>
        <p:nvCxnSpPr>
          <p:cNvPr id="180" name="Straight Connector 179">
            <a:extLst>
              <a:ext uri="{FF2B5EF4-FFF2-40B4-BE49-F238E27FC236}">
                <a16:creationId xmlns:a16="http://schemas.microsoft.com/office/drawing/2014/main" id="{1B28757E-576E-344B-8246-6EF115E7FC05}"/>
              </a:ext>
            </a:extLst>
          </p:cNvPr>
          <p:cNvCxnSpPr>
            <a:cxnSpLocks/>
          </p:cNvCxnSpPr>
          <p:nvPr/>
        </p:nvCxnSpPr>
        <p:spPr>
          <a:xfrm>
            <a:off x="3407785" y="4850091"/>
            <a:ext cx="6629327" cy="0"/>
          </a:xfrm>
          <a:prstGeom prst="line">
            <a:avLst/>
          </a:prstGeom>
          <a:ln w="63500" cap="sq">
            <a:solidFill>
              <a:srgbClr val="DE6A04"/>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8C63CC51-B18E-0C4E-8099-4933B27BD9E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31473" y="6357793"/>
            <a:ext cx="362931" cy="362931"/>
          </a:xfrm>
          <a:prstGeom prst="rect">
            <a:avLst/>
          </a:prstGeom>
        </p:spPr>
      </p:pic>
      <p:sp>
        <p:nvSpPr>
          <p:cNvPr id="145" name="TextBox 144">
            <a:extLst>
              <a:ext uri="{FF2B5EF4-FFF2-40B4-BE49-F238E27FC236}">
                <a16:creationId xmlns:a16="http://schemas.microsoft.com/office/drawing/2014/main" id="{A21C7FD3-47FB-914C-AAE0-FB7909F2FC4E}"/>
              </a:ext>
            </a:extLst>
          </p:cNvPr>
          <p:cNvSpPr txBox="1"/>
          <p:nvPr/>
        </p:nvSpPr>
        <p:spPr>
          <a:xfrm>
            <a:off x="8447938" y="1528260"/>
            <a:ext cx="1589174" cy="2308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Calibri" panose="020F0502020204030204"/>
                <a:ea typeface="+mn-ea"/>
                <a:cs typeface="+mn-cs"/>
              </a:rPr>
              <a:t>PSS Engineering Workstation</a:t>
            </a:r>
          </a:p>
        </p:txBody>
      </p:sp>
      <p:grpSp>
        <p:nvGrpSpPr>
          <p:cNvPr id="146" name="Group 11"/>
          <p:cNvGrpSpPr>
            <a:grpSpLocks noChangeAspect="1"/>
          </p:cNvGrpSpPr>
          <p:nvPr/>
        </p:nvGrpSpPr>
        <p:grpSpPr bwMode="auto">
          <a:xfrm>
            <a:off x="9073144" y="1296717"/>
            <a:ext cx="635000" cy="247650"/>
            <a:chOff x="5009" y="829"/>
            <a:chExt cx="400" cy="156"/>
          </a:xfrm>
        </p:grpSpPr>
        <p:sp>
          <p:nvSpPr>
            <p:cNvPr id="149" name="AutoShape 10"/>
            <p:cNvSpPr>
              <a:spLocks noChangeAspect="1" noChangeArrowheads="1" noTextEdit="1"/>
            </p:cNvSpPr>
            <p:nvPr/>
          </p:nvSpPr>
          <p:spPr bwMode="auto">
            <a:xfrm>
              <a:off x="5009" y="829"/>
              <a:ext cx="40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13"/>
            <p:cNvSpPr>
              <a:spLocks/>
            </p:cNvSpPr>
            <p:nvPr/>
          </p:nvSpPr>
          <p:spPr bwMode="auto">
            <a:xfrm>
              <a:off x="5012" y="841"/>
              <a:ext cx="192" cy="109"/>
            </a:xfrm>
            <a:custGeom>
              <a:avLst/>
              <a:gdLst>
                <a:gd name="T0" fmla="*/ 1581 w 1618"/>
                <a:gd name="T1" fmla="*/ 910 h 910"/>
                <a:gd name="T2" fmla="*/ 38 w 1618"/>
                <a:gd name="T3" fmla="*/ 910 h 910"/>
                <a:gd name="T4" fmla="*/ 0 w 1618"/>
                <a:gd name="T5" fmla="*/ 872 h 910"/>
                <a:gd name="T6" fmla="*/ 0 w 1618"/>
                <a:gd name="T7" fmla="*/ 37 h 910"/>
                <a:gd name="T8" fmla="*/ 38 w 1618"/>
                <a:gd name="T9" fmla="*/ 0 h 910"/>
                <a:gd name="T10" fmla="*/ 1581 w 1618"/>
                <a:gd name="T11" fmla="*/ 0 h 910"/>
                <a:gd name="T12" fmla="*/ 1618 w 1618"/>
                <a:gd name="T13" fmla="*/ 37 h 910"/>
                <a:gd name="T14" fmla="*/ 1618 w 1618"/>
                <a:gd name="T15" fmla="*/ 872 h 910"/>
                <a:gd name="T16" fmla="*/ 1581 w 1618"/>
                <a:gd name="T17" fmla="*/ 910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8" h="910">
                  <a:moveTo>
                    <a:pt x="1581" y="910"/>
                  </a:moveTo>
                  <a:cubicBezTo>
                    <a:pt x="38" y="910"/>
                    <a:pt x="38" y="910"/>
                    <a:pt x="38" y="910"/>
                  </a:cubicBezTo>
                  <a:cubicBezTo>
                    <a:pt x="17" y="910"/>
                    <a:pt x="0" y="893"/>
                    <a:pt x="0" y="872"/>
                  </a:cubicBezTo>
                  <a:cubicBezTo>
                    <a:pt x="0" y="37"/>
                    <a:pt x="0" y="37"/>
                    <a:pt x="0" y="37"/>
                  </a:cubicBezTo>
                  <a:cubicBezTo>
                    <a:pt x="0" y="17"/>
                    <a:pt x="17" y="0"/>
                    <a:pt x="38" y="0"/>
                  </a:cubicBezTo>
                  <a:cubicBezTo>
                    <a:pt x="1581" y="0"/>
                    <a:pt x="1581" y="0"/>
                    <a:pt x="1581" y="0"/>
                  </a:cubicBezTo>
                  <a:cubicBezTo>
                    <a:pt x="1601" y="0"/>
                    <a:pt x="1618" y="17"/>
                    <a:pt x="1618" y="37"/>
                  </a:cubicBezTo>
                  <a:cubicBezTo>
                    <a:pt x="1618" y="872"/>
                    <a:pt x="1618" y="872"/>
                    <a:pt x="1618" y="872"/>
                  </a:cubicBezTo>
                  <a:cubicBezTo>
                    <a:pt x="1618" y="893"/>
                    <a:pt x="1601" y="910"/>
                    <a:pt x="1581" y="910"/>
                  </a:cubicBezTo>
                  <a:close/>
                </a:path>
              </a:pathLst>
            </a:custGeom>
            <a:noFill/>
            <a:ln w="79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15"/>
            <p:cNvSpPr>
              <a:spLocks/>
            </p:cNvSpPr>
            <p:nvPr/>
          </p:nvSpPr>
          <p:spPr bwMode="auto">
            <a:xfrm>
              <a:off x="5054" y="830"/>
              <a:ext cx="144" cy="155"/>
            </a:xfrm>
            <a:custGeom>
              <a:avLst/>
              <a:gdLst>
                <a:gd name="T0" fmla="*/ 1212 w 1213"/>
                <a:gd name="T1" fmla="*/ 1300 h 1300"/>
                <a:gd name="T2" fmla="*/ 1210 w 1213"/>
                <a:gd name="T3" fmla="*/ 1150 h 1300"/>
                <a:gd name="T4" fmla="*/ 1206 w 1213"/>
                <a:gd name="T5" fmla="*/ 1102 h 1300"/>
                <a:gd name="T6" fmla="*/ 1159 w 1213"/>
                <a:gd name="T7" fmla="*/ 972 h 1300"/>
                <a:gd name="T8" fmla="*/ 869 w 1213"/>
                <a:gd name="T9" fmla="*/ 850 h 1300"/>
                <a:gd name="T10" fmla="*/ 764 w 1213"/>
                <a:gd name="T11" fmla="*/ 743 h 1300"/>
                <a:gd name="T12" fmla="*/ 792 w 1213"/>
                <a:gd name="T13" fmla="*/ 652 h 1300"/>
                <a:gd name="T14" fmla="*/ 822 w 1213"/>
                <a:gd name="T15" fmla="*/ 595 h 1300"/>
                <a:gd name="T16" fmla="*/ 863 w 1213"/>
                <a:gd name="T17" fmla="*/ 528 h 1300"/>
                <a:gd name="T18" fmla="*/ 877 w 1213"/>
                <a:gd name="T19" fmla="*/ 421 h 1300"/>
                <a:gd name="T20" fmla="*/ 877 w 1213"/>
                <a:gd name="T21" fmla="*/ 354 h 1300"/>
                <a:gd name="T22" fmla="*/ 882 w 1213"/>
                <a:gd name="T23" fmla="*/ 298 h 1300"/>
                <a:gd name="T24" fmla="*/ 865 w 1213"/>
                <a:gd name="T25" fmla="*/ 226 h 1300"/>
                <a:gd name="T26" fmla="*/ 876 w 1213"/>
                <a:gd name="T27" fmla="*/ 224 h 1300"/>
                <a:gd name="T28" fmla="*/ 842 w 1213"/>
                <a:gd name="T29" fmla="*/ 159 h 1300"/>
                <a:gd name="T30" fmla="*/ 780 w 1213"/>
                <a:gd name="T31" fmla="*/ 84 h 1300"/>
                <a:gd name="T32" fmla="*/ 751 w 1213"/>
                <a:gd name="T33" fmla="*/ 62 h 1300"/>
                <a:gd name="T34" fmla="*/ 730 w 1213"/>
                <a:gd name="T35" fmla="*/ 51 h 1300"/>
                <a:gd name="T36" fmla="*/ 689 w 1213"/>
                <a:gd name="T37" fmla="*/ 46 h 1300"/>
                <a:gd name="T38" fmla="*/ 587 w 1213"/>
                <a:gd name="T39" fmla="*/ 1 h 1300"/>
                <a:gd name="T40" fmla="*/ 529 w 1213"/>
                <a:gd name="T41" fmla="*/ 7 h 1300"/>
                <a:gd name="T42" fmla="*/ 499 w 1213"/>
                <a:gd name="T43" fmla="*/ 18 h 1300"/>
                <a:gd name="T44" fmla="*/ 388 w 1213"/>
                <a:gd name="T45" fmla="*/ 72 h 1300"/>
                <a:gd name="T46" fmla="*/ 378 w 1213"/>
                <a:gd name="T47" fmla="*/ 97 h 1300"/>
                <a:gd name="T48" fmla="*/ 332 w 1213"/>
                <a:gd name="T49" fmla="*/ 189 h 1300"/>
                <a:gd name="T50" fmla="*/ 322 w 1213"/>
                <a:gd name="T51" fmla="*/ 230 h 1300"/>
                <a:gd name="T52" fmla="*/ 317 w 1213"/>
                <a:gd name="T53" fmla="*/ 278 h 1300"/>
                <a:gd name="T54" fmla="*/ 322 w 1213"/>
                <a:gd name="T55" fmla="*/ 373 h 1300"/>
                <a:gd name="T56" fmla="*/ 333 w 1213"/>
                <a:gd name="T57" fmla="*/ 398 h 1300"/>
                <a:gd name="T58" fmla="*/ 328 w 1213"/>
                <a:gd name="T59" fmla="*/ 431 h 1300"/>
                <a:gd name="T60" fmla="*/ 349 w 1213"/>
                <a:gd name="T61" fmla="*/ 528 h 1300"/>
                <a:gd name="T62" fmla="*/ 390 w 1213"/>
                <a:gd name="T63" fmla="*/ 595 h 1300"/>
                <a:gd name="T64" fmla="*/ 410 w 1213"/>
                <a:gd name="T65" fmla="*/ 617 h 1300"/>
                <a:gd name="T66" fmla="*/ 448 w 1213"/>
                <a:gd name="T67" fmla="*/ 702 h 1300"/>
                <a:gd name="T68" fmla="*/ 438 w 1213"/>
                <a:gd name="T69" fmla="*/ 817 h 1300"/>
                <a:gd name="T70" fmla="*/ 147 w 1213"/>
                <a:gd name="T71" fmla="*/ 934 h 1300"/>
                <a:gd name="T72" fmla="*/ 4 w 1213"/>
                <a:gd name="T73" fmla="*/ 1095 h 1300"/>
                <a:gd name="T74" fmla="*/ 2 w 1213"/>
                <a:gd name="T75" fmla="*/ 1250 h 1300"/>
                <a:gd name="T76" fmla="*/ 1 w 1213"/>
                <a:gd name="T77" fmla="*/ 1300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13" h="1300">
                  <a:moveTo>
                    <a:pt x="1" y="1300"/>
                  </a:moveTo>
                  <a:cubicBezTo>
                    <a:pt x="1212" y="1300"/>
                    <a:pt x="1212" y="1300"/>
                    <a:pt x="1212" y="1300"/>
                  </a:cubicBezTo>
                  <a:cubicBezTo>
                    <a:pt x="1212" y="1204"/>
                    <a:pt x="1212" y="1204"/>
                    <a:pt x="1212" y="1204"/>
                  </a:cubicBezTo>
                  <a:cubicBezTo>
                    <a:pt x="1212" y="1184"/>
                    <a:pt x="1213" y="1166"/>
                    <a:pt x="1210" y="1150"/>
                  </a:cubicBezTo>
                  <a:cubicBezTo>
                    <a:pt x="1211" y="1144"/>
                    <a:pt x="1211" y="1138"/>
                    <a:pt x="1212" y="1131"/>
                  </a:cubicBezTo>
                  <a:cubicBezTo>
                    <a:pt x="1210" y="1122"/>
                    <a:pt x="1208" y="1110"/>
                    <a:pt x="1206" y="1102"/>
                  </a:cubicBezTo>
                  <a:cubicBezTo>
                    <a:pt x="1206" y="1093"/>
                    <a:pt x="1205" y="1084"/>
                    <a:pt x="1205" y="1075"/>
                  </a:cubicBezTo>
                  <a:cubicBezTo>
                    <a:pt x="1195" y="1035"/>
                    <a:pt x="1187" y="993"/>
                    <a:pt x="1159" y="972"/>
                  </a:cubicBezTo>
                  <a:cubicBezTo>
                    <a:pt x="1125" y="947"/>
                    <a:pt x="1077" y="941"/>
                    <a:pt x="1035" y="923"/>
                  </a:cubicBezTo>
                  <a:cubicBezTo>
                    <a:pt x="980" y="900"/>
                    <a:pt x="925" y="874"/>
                    <a:pt x="869" y="850"/>
                  </a:cubicBezTo>
                  <a:cubicBezTo>
                    <a:pt x="840" y="838"/>
                    <a:pt x="781" y="836"/>
                    <a:pt x="769" y="809"/>
                  </a:cubicBezTo>
                  <a:cubicBezTo>
                    <a:pt x="764" y="797"/>
                    <a:pt x="760" y="759"/>
                    <a:pt x="764" y="743"/>
                  </a:cubicBezTo>
                  <a:cubicBezTo>
                    <a:pt x="764" y="707"/>
                    <a:pt x="764" y="707"/>
                    <a:pt x="764" y="707"/>
                  </a:cubicBezTo>
                  <a:cubicBezTo>
                    <a:pt x="769" y="687"/>
                    <a:pt x="785" y="673"/>
                    <a:pt x="792" y="652"/>
                  </a:cubicBezTo>
                  <a:cubicBezTo>
                    <a:pt x="795" y="642"/>
                    <a:pt x="802" y="604"/>
                    <a:pt x="807" y="598"/>
                  </a:cubicBezTo>
                  <a:cubicBezTo>
                    <a:pt x="809" y="595"/>
                    <a:pt x="818" y="597"/>
                    <a:pt x="822" y="595"/>
                  </a:cubicBezTo>
                  <a:cubicBezTo>
                    <a:pt x="829" y="591"/>
                    <a:pt x="836" y="586"/>
                    <a:pt x="843" y="582"/>
                  </a:cubicBezTo>
                  <a:cubicBezTo>
                    <a:pt x="855" y="567"/>
                    <a:pt x="856" y="547"/>
                    <a:pt x="863" y="528"/>
                  </a:cubicBezTo>
                  <a:cubicBezTo>
                    <a:pt x="873" y="506"/>
                    <a:pt x="881" y="480"/>
                    <a:pt x="888" y="455"/>
                  </a:cubicBezTo>
                  <a:cubicBezTo>
                    <a:pt x="892" y="437"/>
                    <a:pt x="880" y="431"/>
                    <a:pt x="877" y="421"/>
                  </a:cubicBezTo>
                  <a:cubicBezTo>
                    <a:pt x="873" y="406"/>
                    <a:pt x="879" y="383"/>
                    <a:pt x="881" y="373"/>
                  </a:cubicBezTo>
                  <a:cubicBezTo>
                    <a:pt x="883" y="364"/>
                    <a:pt x="877" y="359"/>
                    <a:pt x="877" y="354"/>
                  </a:cubicBezTo>
                  <a:cubicBezTo>
                    <a:pt x="876" y="348"/>
                    <a:pt x="882" y="346"/>
                    <a:pt x="884" y="342"/>
                  </a:cubicBezTo>
                  <a:cubicBezTo>
                    <a:pt x="884" y="342"/>
                    <a:pt x="883" y="301"/>
                    <a:pt x="882" y="298"/>
                  </a:cubicBezTo>
                  <a:cubicBezTo>
                    <a:pt x="879" y="283"/>
                    <a:pt x="872" y="270"/>
                    <a:pt x="868" y="257"/>
                  </a:cubicBezTo>
                  <a:cubicBezTo>
                    <a:pt x="864" y="246"/>
                    <a:pt x="870" y="233"/>
                    <a:pt x="865" y="226"/>
                  </a:cubicBezTo>
                  <a:cubicBezTo>
                    <a:pt x="865" y="220"/>
                    <a:pt x="865" y="220"/>
                    <a:pt x="865" y="220"/>
                  </a:cubicBezTo>
                  <a:cubicBezTo>
                    <a:pt x="868" y="221"/>
                    <a:pt x="872" y="223"/>
                    <a:pt x="876" y="224"/>
                  </a:cubicBezTo>
                  <a:cubicBezTo>
                    <a:pt x="877" y="223"/>
                    <a:pt x="877" y="223"/>
                    <a:pt x="877" y="223"/>
                  </a:cubicBezTo>
                  <a:cubicBezTo>
                    <a:pt x="874" y="196"/>
                    <a:pt x="855" y="177"/>
                    <a:pt x="842" y="159"/>
                  </a:cubicBezTo>
                  <a:cubicBezTo>
                    <a:pt x="834" y="148"/>
                    <a:pt x="830" y="131"/>
                    <a:pt x="822" y="120"/>
                  </a:cubicBezTo>
                  <a:cubicBezTo>
                    <a:pt x="811" y="106"/>
                    <a:pt x="795" y="95"/>
                    <a:pt x="780" y="84"/>
                  </a:cubicBezTo>
                  <a:cubicBezTo>
                    <a:pt x="774" y="78"/>
                    <a:pt x="768" y="72"/>
                    <a:pt x="762" y="66"/>
                  </a:cubicBezTo>
                  <a:cubicBezTo>
                    <a:pt x="757" y="64"/>
                    <a:pt x="755" y="65"/>
                    <a:pt x="751" y="62"/>
                  </a:cubicBezTo>
                  <a:cubicBezTo>
                    <a:pt x="750" y="60"/>
                    <a:pt x="749" y="55"/>
                    <a:pt x="749" y="51"/>
                  </a:cubicBezTo>
                  <a:cubicBezTo>
                    <a:pt x="743" y="50"/>
                    <a:pt x="736" y="54"/>
                    <a:pt x="730" y="51"/>
                  </a:cubicBezTo>
                  <a:cubicBezTo>
                    <a:pt x="727" y="50"/>
                    <a:pt x="722" y="46"/>
                    <a:pt x="718" y="45"/>
                  </a:cubicBezTo>
                  <a:cubicBezTo>
                    <a:pt x="708" y="45"/>
                    <a:pt x="699" y="46"/>
                    <a:pt x="689" y="46"/>
                  </a:cubicBezTo>
                  <a:cubicBezTo>
                    <a:pt x="680" y="43"/>
                    <a:pt x="670" y="32"/>
                    <a:pt x="662" y="27"/>
                  </a:cubicBezTo>
                  <a:cubicBezTo>
                    <a:pt x="641" y="14"/>
                    <a:pt x="615" y="8"/>
                    <a:pt x="587" y="1"/>
                  </a:cubicBezTo>
                  <a:cubicBezTo>
                    <a:pt x="578" y="0"/>
                    <a:pt x="575" y="4"/>
                    <a:pt x="571" y="6"/>
                  </a:cubicBezTo>
                  <a:cubicBezTo>
                    <a:pt x="557" y="6"/>
                    <a:pt x="543" y="6"/>
                    <a:pt x="529" y="7"/>
                  </a:cubicBezTo>
                  <a:cubicBezTo>
                    <a:pt x="523" y="9"/>
                    <a:pt x="519" y="14"/>
                    <a:pt x="514" y="16"/>
                  </a:cubicBezTo>
                  <a:cubicBezTo>
                    <a:pt x="509" y="17"/>
                    <a:pt x="504" y="17"/>
                    <a:pt x="499" y="18"/>
                  </a:cubicBezTo>
                  <a:cubicBezTo>
                    <a:pt x="484" y="22"/>
                    <a:pt x="468" y="26"/>
                    <a:pt x="453" y="33"/>
                  </a:cubicBezTo>
                  <a:cubicBezTo>
                    <a:pt x="430" y="43"/>
                    <a:pt x="409" y="59"/>
                    <a:pt x="388" y="72"/>
                  </a:cubicBezTo>
                  <a:cubicBezTo>
                    <a:pt x="390" y="76"/>
                    <a:pt x="392" y="78"/>
                    <a:pt x="395" y="80"/>
                  </a:cubicBezTo>
                  <a:cubicBezTo>
                    <a:pt x="392" y="87"/>
                    <a:pt x="382" y="90"/>
                    <a:pt x="378" y="97"/>
                  </a:cubicBezTo>
                  <a:cubicBezTo>
                    <a:pt x="373" y="105"/>
                    <a:pt x="373" y="115"/>
                    <a:pt x="368" y="123"/>
                  </a:cubicBezTo>
                  <a:cubicBezTo>
                    <a:pt x="355" y="144"/>
                    <a:pt x="341" y="163"/>
                    <a:pt x="332" y="189"/>
                  </a:cubicBezTo>
                  <a:cubicBezTo>
                    <a:pt x="331" y="194"/>
                    <a:pt x="331" y="199"/>
                    <a:pt x="330" y="204"/>
                  </a:cubicBezTo>
                  <a:cubicBezTo>
                    <a:pt x="328" y="211"/>
                    <a:pt x="324" y="222"/>
                    <a:pt x="322" y="230"/>
                  </a:cubicBezTo>
                  <a:cubicBezTo>
                    <a:pt x="320" y="238"/>
                    <a:pt x="327" y="241"/>
                    <a:pt x="325" y="248"/>
                  </a:cubicBezTo>
                  <a:cubicBezTo>
                    <a:pt x="323" y="256"/>
                    <a:pt x="314" y="269"/>
                    <a:pt x="317" y="278"/>
                  </a:cubicBezTo>
                  <a:cubicBezTo>
                    <a:pt x="319" y="286"/>
                    <a:pt x="330" y="306"/>
                    <a:pt x="328" y="317"/>
                  </a:cubicBezTo>
                  <a:cubicBezTo>
                    <a:pt x="326" y="325"/>
                    <a:pt x="318" y="363"/>
                    <a:pt x="322" y="373"/>
                  </a:cubicBezTo>
                  <a:cubicBezTo>
                    <a:pt x="324" y="374"/>
                    <a:pt x="327" y="376"/>
                    <a:pt x="329" y="378"/>
                  </a:cubicBezTo>
                  <a:cubicBezTo>
                    <a:pt x="330" y="381"/>
                    <a:pt x="332" y="396"/>
                    <a:pt x="333" y="398"/>
                  </a:cubicBezTo>
                  <a:cubicBezTo>
                    <a:pt x="333" y="427"/>
                    <a:pt x="333" y="427"/>
                    <a:pt x="333" y="427"/>
                  </a:cubicBezTo>
                  <a:cubicBezTo>
                    <a:pt x="331" y="428"/>
                    <a:pt x="329" y="429"/>
                    <a:pt x="328" y="431"/>
                  </a:cubicBezTo>
                  <a:cubicBezTo>
                    <a:pt x="325" y="435"/>
                    <a:pt x="323" y="447"/>
                    <a:pt x="325" y="455"/>
                  </a:cubicBezTo>
                  <a:cubicBezTo>
                    <a:pt x="331" y="481"/>
                    <a:pt x="342" y="505"/>
                    <a:pt x="349" y="528"/>
                  </a:cubicBezTo>
                  <a:cubicBezTo>
                    <a:pt x="356" y="548"/>
                    <a:pt x="357" y="568"/>
                    <a:pt x="369" y="582"/>
                  </a:cubicBezTo>
                  <a:cubicBezTo>
                    <a:pt x="376" y="586"/>
                    <a:pt x="383" y="591"/>
                    <a:pt x="390" y="595"/>
                  </a:cubicBezTo>
                  <a:cubicBezTo>
                    <a:pt x="395" y="597"/>
                    <a:pt x="401" y="595"/>
                    <a:pt x="405" y="598"/>
                  </a:cubicBezTo>
                  <a:cubicBezTo>
                    <a:pt x="408" y="603"/>
                    <a:pt x="408" y="610"/>
                    <a:pt x="410" y="617"/>
                  </a:cubicBezTo>
                  <a:cubicBezTo>
                    <a:pt x="415" y="634"/>
                    <a:pt x="419" y="652"/>
                    <a:pt x="426" y="668"/>
                  </a:cubicBezTo>
                  <a:cubicBezTo>
                    <a:pt x="431" y="680"/>
                    <a:pt x="444" y="691"/>
                    <a:pt x="448" y="702"/>
                  </a:cubicBezTo>
                  <a:cubicBezTo>
                    <a:pt x="448" y="716"/>
                    <a:pt x="449" y="730"/>
                    <a:pt x="449" y="744"/>
                  </a:cubicBezTo>
                  <a:cubicBezTo>
                    <a:pt x="449" y="771"/>
                    <a:pt x="450" y="801"/>
                    <a:pt x="438" y="817"/>
                  </a:cubicBezTo>
                  <a:cubicBezTo>
                    <a:pt x="427" y="833"/>
                    <a:pt x="366" y="841"/>
                    <a:pt x="344" y="850"/>
                  </a:cubicBezTo>
                  <a:cubicBezTo>
                    <a:pt x="277" y="878"/>
                    <a:pt x="214" y="907"/>
                    <a:pt x="147" y="934"/>
                  </a:cubicBezTo>
                  <a:cubicBezTo>
                    <a:pt x="107" y="951"/>
                    <a:pt x="62" y="955"/>
                    <a:pt x="39" y="987"/>
                  </a:cubicBezTo>
                  <a:cubicBezTo>
                    <a:pt x="16" y="1017"/>
                    <a:pt x="14" y="1051"/>
                    <a:pt x="4" y="1095"/>
                  </a:cubicBezTo>
                  <a:cubicBezTo>
                    <a:pt x="1" y="1108"/>
                    <a:pt x="5" y="1125"/>
                    <a:pt x="2" y="1137"/>
                  </a:cubicBezTo>
                  <a:cubicBezTo>
                    <a:pt x="2" y="1250"/>
                    <a:pt x="2" y="1250"/>
                    <a:pt x="2" y="1250"/>
                  </a:cubicBezTo>
                  <a:cubicBezTo>
                    <a:pt x="0" y="1263"/>
                    <a:pt x="1" y="1281"/>
                    <a:pt x="1" y="1296"/>
                  </a:cubicBezTo>
                  <a:cubicBezTo>
                    <a:pt x="1" y="1297"/>
                    <a:pt x="1" y="1299"/>
                    <a:pt x="1" y="13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 name="TextBox 2"/>
          <p:cNvSpPr txBox="1"/>
          <p:nvPr/>
        </p:nvSpPr>
        <p:spPr>
          <a:xfrm>
            <a:off x="10731471" y="6581290"/>
            <a:ext cx="1423788" cy="246221"/>
          </a:xfrm>
          <a:prstGeom prst="rect">
            <a:avLst/>
          </a:prstGeom>
          <a:noFill/>
        </p:spPr>
        <p:txBody>
          <a:bodyPr wrap="none" rtlCol="0">
            <a:spAutoFit/>
          </a:bodyPr>
          <a:lstStyle/>
          <a:p>
            <a:r>
              <a:rPr lang="en-US" sz="1000" dirty="0" smtClean="0">
                <a:solidFill>
                  <a:schemeClr val="bg1"/>
                </a:solidFill>
              </a:rPr>
              <a:t>Template: </a:t>
            </a:r>
            <a:r>
              <a:rPr lang="en-US" sz="1000" b="1" dirty="0">
                <a:solidFill>
                  <a:schemeClr val="bg1"/>
                </a:solidFill>
              </a:rPr>
              <a:t>ESS-0505806</a:t>
            </a:r>
            <a:endParaRPr lang="en-US" sz="1000" dirty="0">
              <a:solidFill>
                <a:schemeClr val="bg1"/>
              </a:solidFill>
            </a:endParaRPr>
          </a:p>
        </p:txBody>
      </p:sp>
      <p:grpSp>
        <p:nvGrpSpPr>
          <p:cNvPr id="98" name="Group 97">
            <a:extLst>
              <a:ext uri="{FF2B5EF4-FFF2-40B4-BE49-F238E27FC236}">
                <a16:creationId xmlns:a16="http://schemas.microsoft.com/office/drawing/2014/main" id="{CC4EC5D8-B3F8-2646-8147-BC0211FED463}"/>
              </a:ext>
            </a:extLst>
          </p:cNvPr>
          <p:cNvGrpSpPr/>
          <p:nvPr/>
        </p:nvGrpSpPr>
        <p:grpSpPr>
          <a:xfrm>
            <a:off x="4595434" y="1910000"/>
            <a:ext cx="985234" cy="609869"/>
            <a:chOff x="4323242" y="1928299"/>
            <a:chExt cx="985234" cy="609869"/>
          </a:xfrm>
          <a:solidFill>
            <a:srgbClr val="DE6A04"/>
          </a:solidFill>
          <a:effectLst>
            <a:outerShdw blurRad="50800" dist="25400" dir="2700000" algn="ctr" rotWithShape="0">
              <a:srgbClr val="06141B">
                <a:alpha val="56000"/>
              </a:srgbClr>
            </a:outerShdw>
          </a:effectLst>
        </p:grpSpPr>
        <p:sp>
          <p:nvSpPr>
            <p:cNvPr id="99" name="Rectangle 98">
              <a:extLst>
                <a:ext uri="{FF2B5EF4-FFF2-40B4-BE49-F238E27FC236}">
                  <a16:creationId xmlns:a16="http://schemas.microsoft.com/office/drawing/2014/main" id="{4D8FE362-0EB9-E645-823A-CD570C506266}"/>
                </a:ext>
              </a:extLst>
            </p:cNvPr>
            <p:cNvSpPr/>
            <p:nvPr/>
          </p:nvSpPr>
          <p:spPr>
            <a:xfrm>
              <a:off x="4323242" y="1928299"/>
              <a:ext cx="985234" cy="609869"/>
            </a:xfrm>
            <a:prstGeom prst="rect">
              <a:avLst/>
            </a:prstGeom>
            <a:grpFill/>
            <a:ln>
              <a:noFill/>
            </a:ln>
            <a:effectLst>
              <a:outerShdw blurRad="38100" dir="27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b"/>
            <a:lstStyle/>
            <a:p>
              <a:pPr algn="ctr"/>
              <a:r>
                <a:rPr lang="en-GB" sz="800" b="1" dirty="0">
                  <a:effectLst>
                    <a:glow rad="25400">
                      <a:srgbClr val="001A26">
                        <a:alpha val="20000"/>
                      </a:srgbClr>
                    </a:glow>
                    <a:outerShdw blurRad="63500" sx="102000" sy="102000" algn="ctr" rotWithShape="0">
                      <a:prstClr val="black">
                        <a:alpha val="40000"/>
                      </a:prstClr>
                    </a:outerShdw>
                  </a:effectLst>
                </a:rPr>
                <a:t>PSS Engineering WS</a:t>
              </a:r>
            </a:p>
            <a:p>
              <a:pPr algn="ctr"/>
              <a:r>
                <a:rPr lang="en-GB" sz="800" b="1" dirty="0">
                  <a:effectLst>
                    <a:glow rad="25400">
                      <a:srgbClr val="001A26">
                        <a:alpha val="20000"/>
                      </a:srgbClr>
                    </a:glow>
                    <a:outerShdw blurRad="63500" sx="102000" sy="102000" algn="ctr" rotWithShape="0">
                      <a:prstClr val="black">
                        <a:alpha val="40000"/>
                      </a:prstClr>
                    </a:outerShdw>
                  </a:effectLst>
                </a:rPr>
                <a:t>(TIA portal)</a:t>
              </a:r>
            </a:p>
          </p:txBody>
        </p:sp>
        <p:pic>
          <p:nvPicPr>
            <p:cNvPr id="109" name="Picture 108">
              <a:extLst>
                <a:ext uri="{FF2B5EF4-FFF2-40B4-BE49-F238E27FC236}">
                  <a16:creationId xmlns:a16="http://schemas.microsoft.com/office/drawing/2014/main" id="{30BB3D9D-C685-6142-8B4B-E0ECCC56F29F}"/>
                </a:ext>
              </a:extLst>
            </p:cNvPr>
            <p:cNvPicPr>
              <a:picLocks noChangeAspect="1"/>
            </p:cNvPicPr>
            <p:nvPr/>
          </p:nvPicPr>
          <p:blipFill>
            <a:blip r:embed="rId13"/>
            <a:stretch>
              <a:fillRect/>
            </a:stretch>
          </p:blipFill>
          <p:spPr>
            <a:xfrm>
              <a:off x="4646932" y="1967951"/>
              <a:ext cx="337853" cy="238371"/>
            </a:xfrm>
            <a:prstGeom prst="rect">
              <a:avLst/>
            </a:prstGeom>
            <a:grpFill/>
          </p:spPr>
        </p:pic>
      </p:grpSp>
      <p:sp>
        <p:nvSpPr>
          <p:cNvPr id="116" name="Rectangle 115">
            <a:extLst>
              <a:ext uri="{FF2B5EF4-FFF2-40B4-BE49-F238E27FC236}">
                <a16:creationId xmlns:a16="http://schemas.microsoft.com/office/drawing/2014/main" id="{3DB0AF3E-E3B6-DD42-A4AF-FA194325F473}"/>
              </a:ext>
            </a:extLst>
          </p:cNvPr>
          <p:cNvSpPr/>
          <p:nvPr/>
        </p:nvSpPr>
        <p:spPr>
          <a:xfrm>
            <a:off x="5174095" y="3533264"/>
            <a:ext cx="668876" cy="311609"/>
          </a:xfrm>
          <a:prstGeom prst="rect">
            <a:avLst/>
          </a:prstGeom>
          <a:solidFill>
            <a:srgbClr val="DE6A04"/>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800" b="1" dirty="0" smtClean="0">
                <a:effectLst>
                  <a:glow rad="25400">
                    <a:srgbClr val="001A26">
                      <a:alpha val="20000"/>
                    </a:srgbClr>
                  </a:glow>
                  <a:outerShdw blurRad="63500" sx="102000" sy="102000" algn="ctr" rotWithShape="0">
                    <a:prstClr val="black">
                      <a:alpha val="40000"/>
                    </a:prstClr>
                  </a:outerShdw>
                </a:effectLst>
              </a:rPr>
              <a:t>PSS1 </a:t>
            </a:r>
            <a:endParaRPr lang="en-GB" sz="800" b="1" dirty="0">
              <a:effectLst>
                <a:glow rad="25400">
                  <a:srgbClr val="001A26">
                    <a:alpha val="20000"/>
                  </a:srgbClr>
                </a:glow>
                <a:outerShdw blurRad="63500" sx="102000" sy="102000" algn="ctr" rotWithShape="0">
                  <a:prstClr val="black">
                    <a:alpha val="40000"/>
                  </a:prstClr>
                </a:outerShdw>
              </a:effectLst>
            </a:endParaRPr>
          </a:p>
          <a:p>
            <a:pPr algn="ctr"/>
            <a:r>
              <a:rPr lang="en-GB" sz="800" b="1" dirty="0">
                <a:effectLst>
                  <a:glow rad="25400">
                    <a:srgbClr val="001A26">
                      <a:alpha val="20000"/>
                    </a:srgbClr>
                  </a:glow>
                  <a:outerShdw blurRad="63500" sx="102000" sy="102000" algn="ctr" rotWithShape="0">
                    <a:prstClr val="black">
                      <a:alpha val="40000"/>
                    </a:prstClr>
                  </a:outerShdw>
                </a:effectLst>
              </a:rPr>
              <a:t>Gateway PLC</a:t>
            </a:r>
          </a:p>
        </p:txBody>
      </p:sp>
      <p:sp>
        <p:nvSpPr>
          <p:cNvPr id="105" name="Rectangle 104">
            <a:extLst>
              <a:ext uri="{FF2B5EF4-FFF2-40B4-BE49-F238E27FC236}">
                <a16:creationId xmlns:a16="http://schemas.microsoft.com/office/drawing/2014/main" id="{4D8FE362-0EB9-E645-823A-CD570C506266}"/>
              </a:ext>
            </a:extLst>
          </p:cNvPr>
          <p:cNvSpPr/>
          <p:nvPr/>
        </p:nvSpPr>
        <p:spPr>
          <a:xfrm>
            <a:off x="8186838" y="1919046"/>
            <a:ext cx="985234" cy="609869"/>
          </a:xfrm>
          <a:prstGeom prst="rect">
            <a:avLst/>
          </a:prstGeom>
          <a:solidFill>
            <a:srgbClr val="AEBA00"/>
          </a:solidFill>
          <a:ln>
            <a:noFill/>
          </a:ln>
          <a:effectLst>
            <a:outerShdw blurRad="38100" dir="27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b"/>
          <a:lstStyle/>
          <a:p>
            <a:pPr algn="ctr"/>
            <a:r>
              <a:rPr lang="en-GB" sz="800" b="1" dirty="0" smtClean="0">
                <a:effectLst>
                  <a:glow rad="25400">
                    <a:srgbClr val="001A26">
                      <a:alpha val="20000"/>
                    </a:srgbClr>
                  </a:glow>
                  <a:outerShdw blurRad="63500" sx="102000" sy="102000" algn="ctr" rotWithShape="0">
                    <a:prstClr val="black">
                      <a:alpha val="40000"/>
                    </a:prstClr>
                  </a:outerShdw>
                </a:effectLst>
              </a:rPr>
              <a:t>Machine for GUI (CSS) </a:t>
            </a:r>
          </a:p>
          <a:p>
            <a:pPr algn="ctr"/>
            <a:r>
              <a:rPr lang="en-GB" sz="800" b="1" dirty="0" smtClean="0">
                <a:effectLst>
                  <a:glow rad="25400">
                    <a:srgbClr val="001A26">
                      <a:alpha val="20000"/>
                    </a:srgbClr>
                  </a:glow>
                  <a:outerShdw blurRad="63500" sx="102000" sy="102000" algn="ctr" rotWithShape="0">
                    <a:prstClr val="black">
                      <a:alpha val="40000"/>
                    </a:prstClr>
                  </a:outerShdw>
                </a:effectLst>
              </a:rPr>
              <a:t>and IOC Developing</a:t>
            </a:r>
            <a:endParaRPr lang="en-GB" sz="800" b="1" dirty="0">
              <a:effectLst>
                <a:glow rad="25400">
                  <a:srgbClr val="001A26">
                    <a:alpha val="20000"/>
                  </a:srgbClr>
                </a:glow>
                <a:outerShdw blurRad="63500" sx="102000" sy="102000" algn="ctr" rotWithShape="0">
                  <a:prstClr val="black">
                    <a:alpha val="40000"/>
                  </a:prstClr>
                </a:outerShdw>
              </a:effectLst>
            </a:endParaRPr>
          </a:p>
        </p:txBody>
      </p:sp>
      <p:pic>
        <p:nvPicPr>
          <p:cNvPr id="108" name="Picture 107">
            <a:extLst>
              <a:ext uri="{FF2B5EF4-FFF2-40B4-BE49-F238E27FC236}">
                <a16:creationId xmlns:a16="http://schemas.microsoft.com/office/drawing/2014/main" id="{30BB3D9D-C685-6142-8B4B-E0ECCC56F29F}"/>
              </a:ext>
            </a:extLst>
          </p:cNvPr>
          <p:cNvPicPr>
            <a:picLocks noChangeAspect="1"/>
          </p:cNvPicPr>
          <p:nvPr/>
        </p:nvPicPr>
        <p:blipFill>
          <a:blip r:embed="rId13"/>
          <a:stretch>
            <a:fillRect/>
          </a:stretch>
        </p:blipFill>
        <p:spPr>
          <a:xfrm>
            <a:off x="8526873" y="1949788"/>
            <a:ext cx="337853" cy="238371"/>
          </a:xfrm>
          <a:prstGeom prst="rect">
            <a:avLst/>
          </a:prstGeom>
        </p:spPr>
      </p:pic>
      <p:pic>
        <p:nvPicPr>
          <p:cNvPr id="101" name="Picture 100">
            <a:extLst>
              <a:ext uri="{FF2B5EF4-FFF2-40B4-BE49-F238E27FC236}">
                <a16:creationId xmlns:a16="http://schemas.microsoft.com/office/drawing/2014/main" id="{4CAD90DE-4346-1F49-A25F-C68595222A3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004240" y="6357793"/>
            <a:ext cx="434582" cy="406049"/>
          </a:xfrm>
          <a:prstGeom prst="rect">
            <a:avLst/>
          </a:prstGeom>
          <a:effectLst>
            <a:outerShdw blurRad="50800" dist="25400" dir="2700000" algn="tl" rotWithShape="0">
              <a:prstClr val="black">
                <a:alpha val="40000"/>
              </a:prstClr>
            </a:outerShdw>
          </a:effectLst>
        </p:spPr>
      </p:pic>
      <p:pic>
        <p:nvPicPr>
          <p:cNvPr id="106" name="Picture 105">
            <a:extLst>
              <a:ext uri="{FF2B5EF4-FFF2-40B4-BE49-F238E27FC236}">
                <a16:creationId xmlns:a16="http://schemas.microsoft.com/office/drawing/2014/main" id="{13A5A5A3-E307-8B44-A55D-0B07FAEF0BC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310257" y="6359272"/>
            <a:ext cx="286897" cy="404975"/>
          </a:xfrm>
          <a:prstGeom prst="rect">
            <a:avLst/>
          </a:prstGeom>
        </p:spPr>
      </p:pic>
      <p:sp>
        <p:nvSpPr>
          <p:cNvPr id="111" name="TextBox 110">
            <a:extLst>
              <a:ext uri="{FF2B5EF4-FFF2-40B4-BE49-F238E27FC236}">
                <a16:creationId xmlns:a16="http://schemas.microsoft.com/office/drawing/2014/main" id="{B306026E-E3E5-A341-97F3-C180A7EB4B4E}"/>
              </a:ext>
            </a:extLst>
          </p:cNvPr>
          <p:cNvSpPr txBox="1"/>
          <p:nvPr/>
        </p:nvSpPr>
        <p:spPr>
          <a:xfrm>
            <a:off x="11027813" y="4531721"/>
            <a:ext cx="1170985" cy="230832"/>
          </a:xfrm>
          <a:prstGeom prst="rect">
            <a:avLst/>
          </a:prstGeom>
          <a:noFill/>
          <a:effectLst>
            <a:outerShdw blurRad="50800" dist="25400" dir="2700000" algn="ctr" rotWithShape="0">
              <a:srgbClr val="06141B">
                <a:alpha val="56000"/>
              </a:srgbClr>
            </a:outerShdw>
          </a:effectLst>
        </p:spPr>
        <p:txBody>
          <a:bodyPr wrap="square" rtlCol="0">
            <a:spAutoFit/>
          </a:bodyPr>
          <a:lstStyle/>
          <a:p>
            <a:pPr algn="r"/>
            <a:r>
              <a:rPr lang="en-GB" sz="900" dirty="0" smtClean="0">
                <a:solidFill>
                  <a:schemeClr val="bg1"/>
                </a:solidFill>
              </a:rPr>
              <a:t>Temporary</a:t>
            </a:r>
            <a:endParaRPr lang="en-GB" sz="900" dirty="0">
              <a:solidFill>
                <a:schemeClr val="bg1"/>
              </a:solidFill>
            </a:endParaRPr>
          </a:p>
        </p:txBody>
      </p:sp>
      <p:cxnSp>
        <p:nvCxnSpPr>
          <p:cNvPr id="112" name="Straight Connector 111">
            <a:extLst>
              <a:ext uri="{FF2B5EF4-FFF2-40B4-BE49-F238E27FC236}">
                <a16:creationId xmlns:a16="http://schemas.microsoft.com/office/drawing/2014/main" id="{4B3DFD09-9E8E-554B-A217-00BD661DA3E9}"/>
              </a:ext>
            </a:extLst>
          </p:cNvPr>
          <p:cNvCxnSpPr>
            <a:cxnSpLocks/>
          </p:cNvCxnSpPr>
          <p:nvPr/>
        </p:nvCxnSpPr>
        <p:spPr>
          <a:xfrm flipH="1">
            <a:off x="11348687" y="4755262"/>
            <a:ext cx="745200" cy="0"/>
          </a:xfrm>
          <a:prstGeom prst="line">
            <a:avLst/>
          </a:prstGeom>
          <a:ln w="34925" cap="sq">
            <a:solidFill>
              <a:srgbClr val="DE6A04">
                <a:alpha val="96000"/>
              </a:srgbClr>
            </a:solidFill>
            <a:prstDash val="sysDot"/>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79981E32-FF28-1248-B6A2-523419788A84}"/>
              </a:ext>
            </a:extLst>
          </p:cNvPr>
          <p:cNvSpPr txBox="1"/>
          <p:nvPr/>
        </p:nvSpPr>
        <p:spPr>
          <a:xfrm>
            <a:off x="11002103" y="3697472"/>
            <a:ext cx="1170985" cy="230832"/>
          </a:xfrm>
          <a:prstGeom prst="rect">
            <a:avLst/>
          </a:prstGeom>
          <a:noFill/>
          <a:effectLst>
            <a:outerShdw blurRad="50800" dist="25400" dir="2700000" algn="ctr" rotWithShape="0">
              <a:srgbClr val="06141B">
                <a:alpha val="56000"/>
              </a:srgbClr>
            </a:outerShdw>
          </a:effectLst>
        </p:spPr>
        <p:txBody>
          <a:bodyPr wrap="square" rtlCol="0">
            <a:spAutoFit/>
          </a:bodyPr>
          <a:lstStyle/>
          <a:p>
            <a:pPr algn="r"/>
            <a:r>
              <a:rPr lang="en-GB" sz="900" dirty="0">
                <a:solidFill>
                  <a:schemeClr val="bg1"/>
                </a:solidFill>
              </a:rPr>
              <a:t>Machine Protection</a:t>
            </a:r>
          </a:p>
        </p:txBody>
      </p:sp>
      <p:sp>
        <p:nvSpPr>
          <p:cNvPr id="95" name="Alternate Process 143">
            <a:extLst>
              <a:ext uri="{FF2B5EF4-FFF2-40B4-BE49-F238E27FC236}">
                <a16:creationId xmlns:a16="http://schemas.microsoft.com/office/drawing/2014/main" id="{332F9818-C477-E845-9FB0-A1CD13210925}"/>
              </a:ext>
            </a:extLst>
          </p:cNvPr>
          <p:cNvSpPr/>
          <p:nvPr/>
        </p:nvSpPr>
        <p:spPr>
          <a:xfrm>
            <a:off x="3392832" y="3756972"/>
            <a:ext cx="1117605" cy="343151"/>
          </a:xfrm>
          <a:prstGeom prst="flowChartAlternateProcess">
            <a:avLst/>
          </a:prstGeom>
          <a:solidFill>
            <a:srgbClr val="D95095"/>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900" b="1" spc="30" dirty="0">
                <a:effectLst>
                  <a:glow rad="25400">
                    <a:srgbClr val="001A26">
                      <a:alpha val="20000"/>
                    </a:srgbClr>
                  </a:glow>
                  <a:outerShdw blurRad="63500" sx="102000" sy="102000" algn="ctr" rotWithShape="0">
                    <a:prstClr val="black">
                      <a:alpha val="40000"/>
                    </a:prstClr>
                  </a:outerShdw>
                </a:effectLst>
              </a:rPr>
              <a:t>Fast Beam</a:t>
            </a:r>
          </a:p>
          <a:p>
            <a:pPr algn="ctr"/>
            <a:r>
              <a:rPr lang="en-GB" sz="900" b="1" spc="30" dirty="0">
                <a:effectLst>
                  <a:glow rad="25400">
                    <a:srgbClr val="001A26">
                      <a:alpha val="20000"/>
                    </a:srgbClr>
                  </a:glow>
                  <a:outerShdw blurRad="63500" sx="102000" sy="102000" algn="ctr" rotWithShape="0">
                    <a:prstClr val="black">
                      <a:alpha val="40000"/>
                    </a:prstClr>
                  </a:outerShdw>
                </a:effectLst>
              </a:rPr>
              <a:t>Interlock System</a:t>
            </a:r>
          </a:p>
        </p:txBody>
      </p:sp>
      <p:sp>
        <p:nvSpPr>
          <p:cNvPr id="113" name="Terminator 163">
            <a:extLst>
              <a:ext uri="{FF2B5EF4-FFF2-40B4-BE49-F238E27FC236}">
                <a16:creationId xmlns:a16="http://schemas.microsoft.com/office/drawing/2014/main" id="{B36A7763-CDB1-6F4F-99AF-65CD87A5274C}"/>
              </a:ext>
            </a:extLst>
          </p:cNvPr>
          <p:cNvSpPr/>
          <p:nvPr/>
        </p:nvSpPr>
        <p:spPr>
          <a:xfrm>
            <a:off x="8430058" y="5762408"/>
            <a:ext cx="943124" cy="316800"/>
          </a:xfrm>
          <a:prstGeom prst="flowChartTerminator">
            <a:avLst/>
          </a:prstGeom>
          <a:solidFill>
            <a:srgbClr val="7C7B7C"/>
          </a:solidFill>
          <a:ln cap="flat">
            <a:solidFill>
              <a:schemeClr val="tx1">
                <a:lumMod val="75000"/>
                <a:lumOff val="25000"/>
              </a:schemeClr>
            </a:solidFill>
            <a:miter lim="800000"/>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noAutofit/>
          </a:bodyPr>
          <a:lstStyle/>
          <a:p>
            <a:pPr algn="ctr"/>
            <a:r>
              <a:rPr lang="de-DE" sz="800" b="1" spc="40" dirty="0">
                <a:solidFill>
                  <a:schemeClr val="bg1">
                    <a:lumMod val="95000"/>
                  </a:schemeClr>
                </a:solidFill>
                <a:effectLst>
                  <a:outerShdw blurRad="63500" sx="102000" sy="102000" algn="ctr" rotWithShape="0">
                    <a:prstClr val="black">
                      <a:alpha val="40000"/>
                    </a:prstClr>
                  </a:outerShdw>
                </a:effectLst>
              </a:rPr>
              <a:t>AMS Interface Unit</a:t>
            </a:r>
          </a:p>
        </p:txBody>
      </p:sp>
      <p:sp>
        <p:nvSpPr>
          <p:cNvPr id="114" name="Terminator 163">
            <a:extLst>
              <a:ext uri="{FF2B5EF4-FFF2-40B4-BE49-F238E27FC236}">
                <a16:creationId xmlns:a16="http://schemas.microsoft.com/office/drawing/2014/main" id="{B85E4DA1-4615-7147-8F30-C3B747BA160A}"/>
              </a:ext>
            </a:extLst>
          </p:cNvPr>
          <p:cNvSpPr/>
          <p:nvPr/>
        </p:nvSpPr>
        <p:spPr>
          <a:xfrm>
            <a:off x="7883388" y="5762407"/>
            <a:ext cx="508399" cy="316800"/>
          </a:xfrm>
          <a:prstGeom prst="flowChartTerminator">
            <a:avLst/>
          </a:prstGeom>
          <a:solidFill>
            <a:srgbClr val="7C7B7C"/>
          </a:solidFill>
          <a:ln cap="flat">
            <a:solidFill>
              <a:schemeClr val="tx1">
                <a:lumMod val="75000"/>
                <a:lumOff val="25000"/>
              </a:schemeClr>
            </a:solidFill>
            <a:miter lim="800000"/>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noAutofit/>
          </a:bodyPr>
          <a:lstStyle/>
          <a:p>
            <a:pPr algn="ctr"/>
            <a:r>
              <a:rPr lang="de-DE" sz="800" b="1" spc="40" dirty="0">
                <a:solidFill>
                  <a:schemeClr val="bg1">
                    <a:lumMod val="95000"/>
                  </a:schemeClr>
                </a:solidFill>
                <a:effectLst>
                  <a:outerShdw blurRad="63500" sx="102000" sy="102000" algn="ctr" rotWithShape="0">
                    <a:prstClr val="black">
                      <a:alpha val="40000"/>
                    </a:prstClr>
                  </a:outerShdw>
                </a:effectLst>
              </a:rPr>
              <a:t>PAS &amp; MAS</a:t>
            </a:r>
          </a:p>
        </p:txBody>
      </p:sp>
      <p:sp>
        <p:nvSpPr>
          <p:cNvPr id="118" name="Rectangle 117">
            <a:extLst>
              <a:ext uri="{FF2B5EF4-FFF2-40B4-BE49-F238E27FC236}">
                <a16:creationId xmlns:a16="http://schemas.microsoft.com/office/drawing/2014/main" id="{6FE3CB38-30B1-E64B-8ED6-8F1A68012A92}"/>
              </a:ext>
            </a:extLst>
          </p:cNvPr>
          <p:cNvSpPr/>
          <p:nvPr/>
        </p:nvSpPr>
        <p:spPr>
          <a:xfrm>
            <a:off x="9639381" y="5166653"/>
            <a:ext cx="413541" cy="313383"/>
          </a:xfrm>
          <a:prstGeom prst="rect">
            <a:avLst/>
          </a:prstGeom>
          <a:solidFill>
            <a:srgbClr val="DF6904"/>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Remote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I/O</a:t>
            </a:r>
          </a:p>
        </p:txBody>
      </p:sp>
      <p:sp>
        <p:nvSpPr>
          <p:cNvPr id="121" name="Rectangle 120">
            <a:extLst>
              <a:ext uri="{FF2B5EF4-FFF2-40B4-BE49-F238E27FC236}">
                <a16:creationId xmlns:a16="http://schemas.microsoft.com/office/drawing/2014/main" id="{6FE3CB38-30B1-E64B-8ED6-8F1A68012A92}"/>
              </a:ext>
            </a:extLst>
          </p:cNvPr>
          <p:cNvSpPr/>
          <p:nvPr/>
        </p:nvSpPr>
        <p:spPr>
          <a:xfrm>
            <a:off x="7933004" y="5166653"/>
            <a:ext cx="413541" cy="320862"/>
          </a:xfrm>
          <a:prstGeom prst="rect">
            <a:avLst/>
          </a:prstGeom>
          <a:solidFill>
            <a:srgbClr val="DF6904"/>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Remote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I/O</a:t>
            </a:r>
          </a:p>
        </p:txBody>
      </p:sp>
      <p:cxnSp>
        <p:nvCxnSpPr>
          <p:cNvPr id="123" name="Straight Connector 122">
            <a:extLst>
              <a:ext uri="{FF2B5EF4-FFF2-40B4-BE49-F238E27FC236}">
                <a16:creationId xmlns:a16="http://schemas.microsoft.com/office/drawing/2014/main" id="{3E2C146C-831F-AE43-95CD-D422FBF12F50}"/>
              </a:ext>
            </a:extLst>
          </p:cNvPr>
          <p:cNvCxnSpPr>
            <a:cxnSpLocks/>
          </p:cNvCxnSpPr>
          <p:nvPr/>
        </p:nvCxnSpPr>
        <p:spPr>
          <a:xfrm>
            <a:off x="10396770" y="4688030"/>
            <a:ext cx="2583" cy="487012"/>
          </a:xfrm>
          <a:prstGeom prst="line">
            <a:avLst/>
          </a:prstGeom>
          <a:ln w="34925" cap="sq">
            <a:solidFill>
              <a:srgbClr val="683699">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BB05490F-93C0-C148-A7AB-3CDD7B56559C}"/>
              </a:ext>
            </a:extLst>
          </p:cNvPr>
          <p:cNvSpPr/>
          <p:nvPr/>
        </p:nvSpPr>
        <p:spPr>
          <a:xfrm>
            <a:off x="10162914" y="4256931"/>
            <a:ext cx="458000" cy="432636"/>
          </a:xfrm>
          <a:prstGeom prst="rect">
            <a:avLst/>
          </a:prstGeom>
          <a:solidFill>
            <a:srgbClr val="CC4020"/>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800" b="1" dirty="0" err="1">
                <a:effectLst>
                  <a:glow rad="25400">
                    <a:srgbClr val="001A26">
                      <a:alpha val="20000"/>
                    </a:srgbClr>
                  </a:glow>
                  <a:outerShdw blurRad="63500" sx="102000" sy="102000" algn="ctr" rotWithShape="0">
                    <a:prstClr val="black">
                      <a:alpha val="40000"/>
                    </a:prstClr>
                  </a:outerShdw>
                </a:effectLst>
              </a:rPr>
              <a:t>ISrc</a:t>
            </a:r>
            <a:endParaRPr lang="en-GB" sz="800" b="1" dirty="0">
              <a:effectLst>
                <a:glow rad="25400">
                  <a:srgbClr val="001A26">
                    <a:alpha val="20000"/>
                  </a:srgbClr>
                </a:glow>
                <a:outerShdw blurRad="63500" sx="102000" sy="102000" algn="ctr" rotWithShape="0">
                  <a:prstClr val="black">
                    <a:alpha val="40000"/>
                  </a:prstClr>
                </a:outerShdw>
              </a:effectLst>
            </a:endParaRPr>
          </a:p>
          <a:p>
            <a:pPr algn="ctr"/>
            <a:r>
              <a:rPr lang="en-GB" sz="800" b="1" dirty="0">
                <a:effectLst>
                  <a:glow rad="25400">
                    <a:srgbClr val="001A26">
                      <a:alpha val="20000"/>
                    </a:srgbClr>
                  </a:glow>
                  <a:outerShdw blurRad="63500" sx="102000" sy="102000" algn="ctr" rotWithShape="0">
                    <a:prstClr val="black">
                      <a:alpha val="40000"/>
                    </a:prstClr>
                  </a:outerShdw>
                </a:effectLst>
              </a:rPr>
              <a:t> PLC</a:t>
            </a:r>
          </a:p>
        </p:txBody>
      </p:sp>
      <p:sp>
        <p:nvSpPr>
          <p:cNvPr id="128" name="Rectangle 127">
            <a:extLst>
              <a:ext uri="{FF2B5EF4-FFF2-40B4-BE49-F238E27FC236}">
                <a16:creationId xmlns:a16="http://schemas.microsoft.com/office/drawing/2014/main" id="{722DAB54-3497-9543-A002-BD7CFFF91756}"/>
              </a:ext>
            </a:extLst>
          </p:cNvPr>
          <p:cNvSpPr/>
          <p:nvPr/>
        </p:nvSpPr>
        <p:spPr>
          <a:xfrm>
            <a:off x="10212788" y="5175042"/>
            <a:ext cx="402624" cy="320861"/>
          </a:xfrm>
          <a:prstGeom prst="rect">
            <a:avLst/>
          </a:prstGeom>
          <a:solidFill>
            <a:srgbClr val="CC4020"/>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800" b="1" dirty="0">
                <a:effectLst>
                  <a:glow rad="25400">
                    <a:srgbClr val="001A26">
                      <a:alpha val="20000"/>
                    </a:srgbClr>
                  </a:glow>
                  <a:outerShdw blurRad="63500" sx="102000" sy="102000" algn="ctr" rotWithShape="0">
                    <a:prstClr val="black">
                      <a:alpha val="40000"/>
                    </a:prstClr>
                  </a:outerShdw>
                </a:effectLst>
              </a:rPr>
              <a:t>Remote</a:t>
            </a:r>
          </a:p>
          <a:p>
            <a:pPr algn="ctr"/>
            <a:r>
              <a:rPr lang="en-GB" sz="800" b="1" dirty="0">
                <a:effectLst>
                  <a:glow rad="25400">
                    <a:srgbClr val="001A26">
                      <a:alpha val="20000"/>
                    </a:srgbClr>
                  </a:glow>
                  <a:outerShdw blurRad="63500" sx="102000" sy="102000" algn="ctr" rotWithShape="0">
                    <a:prstClr val="black">
                      <a:alpha val="40000"/>
                    </a:prstClr>
                  </a:outerShdw>
                </a:effectLst>
              </a:rPr>
              <a:t>I/O</a:t>
            </a:r>
          </a:p>
        </p:txBody>
      </p:sp>
    </p:spTree>
    <p:extLst>
      <p:ext uri="{BB962C8B-B14F-4D97-AF65-F5344CB8AC3E}">
        <p14:creationId xmlns:p14="http://schemas.microsoft.com/office/powerpoint/2010/main" val="22264421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PSS1 modes of operation</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19</a:t>
            </a:fld>
            <a:endParaRPr lang="sv-SE"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352" y="1484783"/>
            <a:ext cx="7459515" cy="5309077"/>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619676766"/>
              </p:ext>
            </p:extLst>
          </p:nvPr>
        </p:nvGraphicFramePr>
        <p:xfrm>
          <a:off x="7896200" y="2636912"/>
          <a:ext cx="4104456" cy="3125718"/>
        </p:xfrm>
        <a:graphic>
          <a:graphicData uri="http://schemas.openxmlformats.org/drawingml/2006/table">
            <a:tbl>
              <a:tblPr firstRow="1" bandRow="1">
                <a:tableStyleId>{5C22544A-7EE6-4342-B048-85BDC9FD1C3A}</a:tableStyleId>
              </a:tblPr>
              <a:tblGrid>
                <a:gridCol w="1262314">
                  <a:extLst>
                    <a:ext uri="{9D8B030D-6E8A-4147-A177-3AD203B41FA5}">
                      <a16:colId xmlns:a16="http://schemas.microsoft.com/office/drawing/2014/main" val="588606804"/>
                    </a:ext>
                  </a:extLst>
                </a:gridCol>
                <a:gridCol w="2842142">
                  <a:extLst>
                    <a:ext uri="{9D8B030D-6E8A-4147-A177-3AD203B41FA5}">
                      <a16:colId xmlns:a16="http://schemas.microsoft.com/office/drawing/2014/main" val="4096451082"/>
                    </a:ext>
                  </a:extLst>
                </a:gridCol>
              </a:tblGrid>
              <a:tr h="679794">
                <a:tc>
                  <a:txBody>
                    <a:bodyPr/>
                    <a:lstStyle/>
                    <a:p>
                      <a:r>
                        <a:rPr lang="en-US" sz="1400" dirty="0" smtClean="0"/>
                        <a:t>Mode</a:t>
                      </a:r>
                      <a:endParaRPr lang="en-US" sz="1400" dirty="0"/>
                    </a:p>
                  </a:txBody>
                  <a:tcPr/>
                </a:tc>
                <a:tc>
                  <a:txBody>
                    <a:bodyPr/>
                    <a:lstStyle/>
                    <a:p>
                      <a:r>
                        <a:rPr lang="en-US" sz="1400" dirty="0" smtClean="0"/>
                        <a:t>Number of persons allowed in the PSS1 controlled area</a:t>
                      </a:r>
                      <a:endParaRPr lang="en-US" sz="1400" dirty="0"/>
                    </a:p>
                  </a:txBody>
                  <a:tcPr/>
                </a:tc>
                <a:extLst>
                  <a:ext uri="{0D108BD9-81ED-4DB2-BD59-A6C34878D82A}">
                    <a16:rowId xmlns:a16="http://schemas.microsoft.com/office/drawing/2014/main" val="1219528066"/>
                  </a:ext>
                </a:extLst>
              </a:tr>
              <a:tr h="639806">
                <a:tc>
                  <a:txBody>
                    <a:bodyPr/>
                    <a:lstStyle/>
                    <a:p>
                      <a:r>
                        <a:rPr lang="en-US" sz="1400" dirty="0" smtClean="0"/>
                        <a:t>Search</a:t>
                      </a:r>
                      <a:endParaRPr lang="en-US" sz="1400" dirty="0"/>
                    </a:p>
                  </a:txBody>
                  <a:tcPr/>
                </a:tc>
                <a:tc>
                  <a:txBody>
                    <a:bodyPr/>
                    <a:lstStyle/>
                    <a:p>
                      <a:r>
                        <a:rPr lang="en-US" sz="1400" dirty="0" smtClean="0"/>
                        <a:t>3 </a:t>
                      </a:r>
                      <a:r>
                        <a:rPr lang="en-US" sz="1200" dirty="0" smtClean="0"/>
                        <a:t>(2 to conduct search,</a:t>
                      </a:r>
                      <a:r>
                        <a:rPr lang="en-US" sz="1200" baseline="0" dirty="0" smtClean="0"/>
                        <a:t> and 1 person for training purposes)</a:t>
                      </a:r>
                      <a:endParaRPr lang="en-US" sz="1200" dirty="0"/>
                    </a:p>
                  </a:txBody>
                  <a:tcPr/>
                </a:tc>
                <a:extLst>
                  <a:ext uri="{0D108BD9-81ED-4DB2-BD59-A6C34878D82A}">
                    <a16:rowId xmlns:a16="http://schemas.microsoft.com/office/drawing/2014/main" val="2185653908"/>
                  </a:ext>
                </a:extLst>
              </a:tr>
              <a:tr h="639806">
                <a:tc>
                  <a:txBody>
                    <a:bodyPr/>
                    <a:lstStyle/>
                    <a:p>
                      <a:r>
                        <a:rPr lang="en-US" sz="1400" dirty="0" smtClean="0"/>
                        <a:t>RP Survey</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3 </a:t>
                      </a:r>
                      <a:r>
                        <a:rPr lang="en-US" sz="1200" dirty="0" smtClean="0"/>
                        <a:t>(2 to conduct RP survey,</a:t>
                      </a:r>
                      <a:r>
                        <a:rPr lang="en-US" sz="1200" baseline="0" dirty="0" smtClean="0"/>
                        <a:t> and 1 person for training purposes)</a:t>
                      </a:r>
                      <a:endParaRPr lang="en-US" sz="1200" dirty="0" smtClean="0"/>
                    </a:p>
                  </a:txBody>
                  <a:tcPr/>
                </a:tc>
                <a:extLst>
                  <a:ext uri="{0D108BD9-81ED-4DB2-BD59-A6C34878D82A}">
                    <a16:rowId xmlns:a16="http://schemas.microsoft.com/office/drawing/2014/main" val="1101779639"/>
                  </a:ext>
                </a:extLst>
              </a:tr>
              <a:tr h="679794">
                <a:tc>
                  <a:txBody>
                    <a:bodyPr/>
                    <a:lstStyle/>
                    <a:p>
                      <a:r>
                        <a:rPr lang="en-US" sz="1400" dirty="0" smtClean="0"/>
                        <a:t>Restricted access</a:t>
                      </a:r>
                      <a:endParaRPr lang="en-US" sz="1400" dirty="0"/>
                    </a:p>
                  </a:txBody>
                  <a:tcPr/>
                </a:tc>
                <a:tc>
                  <a:txBody>
                    <a:bodyPr/>
                    <a:lstStyle/>
                    <a:p>
                      <a:r>
                        <a:rPr lang="en-US" sz="1400" dirty="0" smtClean="0"/>
                        <a:t>4 </a:t>
                      </a:r>
                      <a:r>
                        <a:rPr lang="en-US" sz="1200" dirty="0" smtClean="0"/>
                        <a:t>(at the</a:t>
                      </a:r>
                      <a:r>
                        <a:rPr lang="en-US" sz="1200" baseline="0" dirty="0" smtClean="0"/>
                        <a:t> same time)</a:t>
                      </a:r>
                      <a:endParaRPr lang="en-US" sz="1200" dirty="0"/>
                    </a:p>
                  </a:txBody>
                  <a:tcPr/>
                </a:tc>
                <a:extLst>
                  <a:ext uri="{0D108BD9-81ED-4DB2-BD59-A6C34878D82A}">
                    <a16:rowId xmlns:a16="http://schemas.microsoft.com/office/drawing/2014/main" val="18510050"/>
                  </a:ext>
                </a:extLst>
              </a:tr>
              <a:tr h="486518">
                <a:tc>
                  <a:txBody>
                    <a:bodyPr/>
                    <a:lstStyle/>
                    <a:p>
                      <a:r>
                        <a:rPr lang="en-US" sz="1400" dirty="0" smtClean="0"/>
                        <a:t>Open access</a:t>
                      </a:r>
                      <a:endParaRPr lang="en-US" sz="1400" dirty="0"/>
                    </a:p>
                  </a:txBody>
                  <a:tcPr/>
                </a:tc>
                <a:tc>
                  <a:txBody>
                    <a:bodyPr/>
                    <a:lstStyle/>
                    <a:p>
                      <a:r>
                        <a:rPr lang="en-US" sz="1400" dirty="0" smtClean="0"/>
                        <a:t>30 </a:t>
                      </a:r>
                      <a:r>
                        <a:rPr lang="en-US" sz="1200" dirty="0" smtClean="0"/>
                        <a:t>(at the same time)</a:t>
                      </a:r>
                      <a:endParaRPr lang="en-US" sz="1200" dirty="0"/>
                    </a:p>
                  </a:txBody>
                  <a:tcPr/>
                </a:tc>
                <a:extLst>
                  <a:ext uri="{0D108BD9-81ED-4DB2-BD59-A6C34878D82A}">
                    <a16:rowId xmlns:a16="http://schemas.microsoft.com/office/drawing/2014/main" val="2634128210"/>
                  </a:ext>
                </a:extLst>
              </a:tr>
            </a:tbl>
          </a:graphicData>
        </a:graphic>
      </p:graphicFrame>
    </p:spTree>
    <p:extLst>
      <p:ext uri="{BB962C8B-B14F-4D97-AF65-F5344CB8AC3E}">
        <p14:creationId xmlns:p14="http://schemas.microsoft.com/office/powerpoint/2010/main" val="551787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a:t>
            </a:r>
          </a:p>
        </p:txBody>
      </p:sp>
      <p:sp>
        <p:nvSpPr>
          <p:cNvPr id="3" name="Content Placeholder 2"/>
          <p:cNvSpPr>
            <a:spLocks noGrp="1"/>
          </p:cNvSpPr>
          <p:nvPr>
            <p:ph idx="1"/>
          </p:nvPr>
        </p:nvSpPr>
        <p:spPr/>
        <p:txBody>
          <a:bodyPr>
            <a:normAutofit/>
          </a:bodyPr>
          <a:lstStyle/>
          <a:p>
            <a:r>
              <a:rPr lang="en-US" dirty="0" smtClean="0"/>
              <a:t>NCL and PSS1 controlled area layout</a:t>
            </a:r>
            <a:endParaRPr lang="en-US" dirty="0"/>
          </a:p>
          <a:p>
            <a:r>
              <a:rPr lang="en-US" dirty="0" smtClean="0"/>
              <a:t>PSS1 </a:t>
            </a:r>
            <a:r>
              <a:rPr lang="en-US" dirty="0"/>
              <a:t>principles of operation</a:t>
            </a:r>
          </a:p>
          <a:p>
            <a:r>
              <a:rPr lang="en-GB" dirty="0" smtClean="0"/>
              <a:t>PSS1 overview; safety interlock system and access control system</a:t>
            </a:r>
            <a:endParaRPr lang="en-US" dirty="0" smtClean="0"/>
          </a:p>
          <a:p>
            <a:r>
              <a:rPr lang="en-US" dirty="0" smtClean="0"/>
              <a:t>PSS1 layer architecture</a:t>
            </a:r>
            <a:endParaRPr lang="en-US" dirty="0"/>
          </a:p>
          <a:p>
            <a:r>
              <a:rPr lang="en-US" dirty="0" smtClean="0"/>
              <a:t>PSS1 modes</a:t>
            </a:r>
            <a:r>
              <a:rPr lang="en-GB" dirty="0" smtClean="0"/>
              <a:t> </a:t>
            </a:r>
            <a:r>
              <a:rPr lang="en-GB" dirty="0"/>
              <a:t>of </a:t>
            </a:r>
            <a:r>
              <a:rPr lang="en-GB" dirty="0" smtClean="0"/>
              <a:t>operation</a:t>
            </a:r>
          </a:p>
          <a:p>
            <a:r>
              <a:rPr lang="en-GB" dirty="0" smtClean="0"/>
              <a:t>PSS1 key exchange system</a:t>
            </a:r>
          </a:p>
          <a:p>
            <a:r>
              <a:rPr lang="en-GB" dirty="0" smtClean="0"/>
              <a:t>Some open questions</a:t>
            </a:r>
            <a:endParaRPr lang="en-GB" dirty="0"/>
          </a:p>
          <a:p>
            <a:r>
              <a:rPr lang="en-US" dirty="0" smtClean="0"/>
              <a:t>Summary</a:t>
            </a:r>
            <a:endParaRPr lang="en-US" dirty="0"/>
          </a:p>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a:t>
            </a:fld>
            <a:endParaRPr lang="sv-SE" dirty="0"/>
          </a:p>
        </p:txBody>
      </p:sp>
    </p:spTree>
    <p:extLst>
      <p:ext uri="{BB962C8B-B14F-4D97-AF65-F5344CB8AC3E}">
        <p14:creationId xmlns:p14="http://schemas.microsoft.com/office/powerpoint/2010/main" val="4114947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PSS1 </a:t>
            </a:r>
            <a:r>
              <a:rPr lang="sv-SE" dirty="0" err="1"/>
              <a:t>Key</a:t>
            </a:r>
            <a:r>
              <a:rPr lang="sv-SE" dirty="0"/>
              <a:t> </a:t>
            </a:r>
            <a:r>
              <a:rPr lang="sv-SE" dirty="0" smtClean="0"/>
              <a:t>Exchange system; layout</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20</a:t>
            </a:fld>
            <a:endParaRPr lang="sv-S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629" y="1496290"/>
            <a:ext cx="7644707" cy="5239485"/>
          </a:xfrm>
          <a:prstGeom prst="rect">
            <a:avLst/>
          </a:prstGeom>
          <a:ln>
            <a:solidFill>
              <a:schemeClr val="bg1">
                <a:lumMod val="65000"/>
              </a:schemeClr>
            </a:solidFill>
          </a:ln>
        </p:spPr>
      </p:pic>
      <p:sp>
        <p:nvSpPr>
          <p:cNvPr id="6" name="Content Placeholder 2"/>
          <p:cNvSpPr>
            <a:spLocks noGrp="1"/>
          </p:cNvSpPr>
          <p:nvPr>
            <p:ph idx="1"/>
          </p:nvPr>
        </p:nvSpPr>
        <p:spPr>
          <a:xfrm>
            <a:off x="8040216" y="1693153"/>
            <a:ext cx="4032448" cy="4845760"/>
          </a:xfrm>
        </p:spPr>
        <p:txBody>
          <a:bodyPr>
            <a:normAutofit/>
          </a:bodyPr>
          <a:lstStyle/>
          <a:p>
            <a:pPr marL="685800" lvl="1" algn="just">
              <a:buFont typeface="Arial" panose="020B0604020202020204" pitchFamily="34" charset="0"/>
              <a:buChar char="•"/>
            </a:pPr>
            <a:r>
              <a:rPr lang="en-GB" sz="1500" dirty="0" smtClean="0"/>
              <a:t>The PSS1 </a:t>
            </a:r>
            <a:r>
              <a:rPr lang="en-GB" sz="1500" dirty="0"/>
              <a:t>key exchange system (Trapped Key Interlock Switches) </a:t>
            </a:r>
            <a:r>
              <a:rPr lang="en-GB" sz="1500" dirty="0" smtClean="0"/>
              <a:t>is used </a:t>
            </a:r>
            <a:r>
              <a:rPr lang="en-GB" sz="1500" dirty="0"/>
              <a:t>to ensure that a predetermined sequence of events takes place or that hazards have been removed before personnel become exposed to </a:t>
            </a:r>
            <a:r>
              <a:rPr lang="en-GB" sz="1500" dirty="0" smtClean="0"/>
              <a:t>them.</a:t>
            </a:r>
          </a:p>
          <a:p>
            <a:pPr marL="685800" lvl="1" algn="just">
              <a:buFont typeface="Arial" panose="020B0604020202020204" pitchFamily="34" charset="0"/>
              <a:buChar char="•"/>
            </a:pPr>
            <a:r>
              <a:rPr lang="en-GB" sz="1500" dirty="0" smtClean="0"/>
              <a:t>This </a:t>
            </a:r>
            <a:r>
              <a:rPr lang="en-GB" sz="1500" dirty="0"/>
              <a:t>system ensures that the access process to </a:t>
            </a:r>
            <a:r>
              <a:rPr lang="en-GB" sz="1500" dirty="0" smtClean="0"/>
              <a:t>PSS1 </a:t>
            </a:r>
            <a:r>
              <a:rPr lang="en-GB" sz="1500" dirty="0"/>
              <a:t>controlled areas is followed and cannot be circumvented or short </a:t>
            </a:r>
            <a:r>
              <a:rPr lang="en-GB" sz="1500" dirty="0" smtClean="0"/>
              <a:t>cut.</a:t>
            </a:r>
            <a:endParaRPr lang="en-US" sz="1500" dirty="0"/>
          </a:p>
          <a:p>
            <a:pPr marL="685800" lvl="1" algn="just">
              <a:buFont typeface="Arial" panose="020B0604020202020204" pitchFamily="34" charset="0"/>
              <a:buChar char="•"/>
            </a:pPr>
            <a:r>
              <a:rPr lang="en-GB" sz="1500" dirty="0" smtClean="0"/>
              <a:t>PSS1 </a:t>
            </a:r>
            <a:r>
              <a:rPr lang="en-GB" sz="1500" dirty="0"/>
              <a:t>will use modular key exchange units which are used to exchange one or more keys for a number of other </a:t>
            </a:r>
            <a:r>
              <a:rPr lang="en-GB" sz="1500" dirty="0" smtClean="0"/>
              <a:t>keys.</a:t>
            </a:r>
          </a:p>
          <a:p>
            <a:pPr marL="685800" lvl="1" algn="just">
              <a:buFont typeface="Arial" panose="020B0604020202020204" pitchFamily="34" charset="0"/>
              <a:buChar char="•"/>
            </a:pPr>
            <a:r>
              <a:rPr lang="en-GB" sz="1500" dirty="0" smtClean="0"/>
              <a:t>The </a:t>
            </a:r>
            <a:r>
              <a:rPr lang="en-GB" sz="1500" dirty="0"/>
              <a:t>unit will contain stainless steel mechanical lock modules with uniquely coded keys</a:t>
            </a:r>
            <a:r>
              <a:rPr lang="en-GB" sz="1500" dirty="0" smtClean="0"/>
              <a:t>.</a:t>
            </a:r>
            <a:endParaRPr lang="en-US" sz="1500" dirty="0" smtClean="0"/>
          </a:p>
        </p:txBody>
      </p:sp>
    </p:spTree>
    <p:extLst>
      <p:ext uri="{BB962C8B-B14F-4D97-AF65-F5344CB8AC3E}">
        <p14:creationId xmlns:p14="http://schemas.microsoft.com/office/powerpoint/2010/main" val="41159468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 name="Group 42"/>
          <p:cNvGrpSpPr/>
          <p:nvPr/>
        </p:nvGrpSpPr>
        <p:grpSpPr>
          <a:xfrm rot="5400000">
            <a:off x="6544762" y="2790944"/>
            <a:ext cx="174371" cy="2656071"/>
            <a:chOff x="3273864" y="2596540"/>
            <a:chExt cx="147908" cy="2776675"/>
          </a:xfrm>
        </p:grpSpPr>
        <p:sp>
          <p:nvSpPr>
            <p:cNvPr id="44" name="Rounded Rectangle 43"/>
            <p:cNvSpPr/>
            <p:nvPr/>
          </p:nvSpPr>
          <p:spPr>
            <a:xfrm rot="5400000">
              <a:off x="1959480" y="3910924"/>
              <a:ext cx="2776675" cy="147908"/>
            </a:xfrm>
            <a:prstGeom prst="round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Hexagon 44"/>
            <p:cNvSpPr/>
            <p:nvPr/>
          </p:nvSpPr>
          <p:spPr>
            <a:xfrm rot="5400000">
              <a:off x="3272779" y="2738571"/>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Hexagon 45"/>
            <p:cNvSpPr/>
            <p:nvPr/>
          </p:nvSpPr>
          <p:spPr>
            <a:xfrm rot="5400000">
              <a:off x="3272779" y="2935954"/>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Hexagon 47"/>
            <p:cNvSpPr/>
            <p:nvPr/>
          </p:nvSpPr>
          <p:spPr>
            <a:xfrm rot="5400000">
              <a:off x="3272779" y="3133337"/>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Hexagon 48"/>
            <p:cNvSpPr/>
            <p:nvPr/>
          </p:nvSpPr>
          <p:spPr>
            <a:xfrm rot="5400000">
              <a:off x="3272779" y="3332577"/>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Hexagon 49"/>
            <p:cNvSpPr/>
            <p:nvPr/>
          </p:nvSpPr>
          <p:spPr>
            <a:xfrm rot="5400000">
              <a:off x="3272779" y="3524584"/>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Hexagon 50"/>
            <p:cNvSpPr/>
            <p:nvPr/>
          </p:nvSpPr>
          <p:spPr>
            <a:xfrm rot="5400000">
              <a:off x="3272779" y="3727527"/>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Hexagon 51"/>
            <p:cNvSpPr/>
            <p:nvPr/>
          </p:nvSpPr>
          <p:spPr>
            <a:xfrm rot="5400000">
              <a:off x="3272779" y="3921336"/>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Hexagon 52"/>
            <p:cNvSpPr/>
            <p:nvPr/>
          </p:nvSpPr>
          <p:spPr>
            <a:xfrm rot="5400000">
              <a:off x="3272779" y="4116036"/>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Hexagon 53"/>
            <p:cNvSpPr/>
            <p:nvPr/>
          </p:nvSpPr>
          <p:spPr>
            <a:xfrm rot="5400000">
              <a:off x="3277541" y="4313185"/>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Hexagon 54"/>
            <p:cNvSpPr/>
            <p:nvPr/>
          </p:nvSpPr>
          <p:spPr>
            <a:xfrm rot="5400000">
              <a:off x="3277541" y="4512425"/>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Hexagon 55"/>
            <p:cNvSpPr/>
            <p:nvPr/>
          </p:nvSpPr>
          <p:spPr>
            <a:xfrm rot="5400000">
              <a:off x="3277541" y="4704432"/>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57" name="Hexagon 56"/>
            <p:cNvSpPr/>
            <p:nvPr/>
          </p:nvSpPr>
          <p:spPr>
            <a:xfrm rot="5400000">
              <a:off x="3277541" y="4907375"/>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58" name="Hexagon 57"/>
            <p:cNvSpPr/>
            <p:nvPr/>
          </p:nvSpPr>
          <p:spPr>
            <a:xfrm rot="5400000">
              <a:off x="3277541" y="5101184"/>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26" name="Donut 125">
            <a:extLst>
              <a:ext uri="{FF2B5EF4-FFF2-40B4-BE49-F238E27FC236}">
                <a16:creationId xmlns:a16="http://schemas.microsoft.com/office/drawing/2014/main" id="{74A4E278-A872-6343-881E-0E59B07A8648}"/>
              </a:ext>
            </a:extLst>
          </p:cNvPr>
          <p:cNvSpPr/>
          <p:nvPr/>
        </p:nvSpPr>
        <p:spPr>
          <a:xfrm>
            <a:off x="7641345" y="3922322"/>
            <a:ext cx="360040" cy="360040"/>
          </a:xfrm>
          <a:prstGeom prst="donut">
            <a:avLst>
              <a:gd name="adj" fmla="val 17161"/>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cxnSp>
        <p:nvCxnSpPr>
          <p:cNvPr id="129" name="Straight Connector 128">
            <a:extLst>
              <a:ext uri="{FF2B5EF4-FFF2-40B4-BE49-F238E27FC236}">
                <a16:creationId xmlns:a16="http://schemas.microsoft.com/office/drawing/2014/main" id="{2480EC79-0CDF-1E45-99A9-2D7550E6C44F}"/>
              </a:ext>
            </a:extLst>
          </p:cNvPr>
          <p:cNvCxnSpPr>
            <a:cxnSpLocks/>
          </p:cNvCxnSpPr>
          <p:nvPr/>
        </p:nvCxnSpPr>
        <p:spPr>
          <a:xfrm>
            <a:off x="7821345" y="3850322"/>
            <a:ext cx="0" cy="504056"/>
          </a:xfrm>
          <a:prstGeom prst="line">
            <a:avLst/>
          </a:prstGeom>
          <a:ln w="38100">
            <a:solidFill>
              <a:schemeClr val="accent6"/>
            </a:solidFill>
          </a:ln>
          <a:effectLst/>
          <a:scene3d>
            <a:camera prst="orthographicFront">
              <a:rot lat="0" lon="0" rev="18900000"/>
            </a:camera>
            <a:lightRig rig="threePt" dir="t"/>
          </a:scene3d>
        </p:spPr>
        <p:style>
          <a:lnRef idx="2">
            <a:schemeClr val="accent1"/>
          </a:lnRef>
          <a:fillRef idx="0">
            <a:schemeClr val="accent1"/>
          </a:fillRef>
          <a:effectRef idx="1">
            <a:schemeClr val="accent1"/>
          </a:effectRef>
          <a:fontRef idx="minor">
            <a:schemeClr val="tx1"/>
          </a:fontRef>
        </p:style>
      </p:cxnSp>
      <p:sp>
        <p:nvSpPr>
          <p:cNvPr id="130" name="Oval 129">
            <a:extLst>
              <a:ext uri="{FF2B5EF4-FFF2-40B4-BE49-F238E27FC236}">
                <a16:creationId xmlns:a16="http://schemas.microsoft.com/office/drawing/2014/main" id="{4252E364-AB3F-1B4B-81BE-1733715962C1}"/>
              </a:ext>
            </a:extLst>
          </p:cNvPr>
          <p:cNvSpPr/>
          <p:nvPr/>
        </p:nvSpPr>
        <p:spPr>
          <a:xfrm>
            <a:off x="7785345" y="4066322"/>
            <a:ext cx="72008" cy="72008"/>
          </a:xfrm>
          <a:prstGeom prst="ellipse">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p:txBody>
          <a:bodyPr/>
          <a:lstStyle/>
          <a:p>
            <a:fld id="{551115BC-487E-4422-894C-CB7CD3E79223}" type="slidenum">
              <a:rPr lang="sv-SE" smtClean="0"/>
              <a:t>21</a:t>
            </a:fld>
            <a:endParaRPr lang="sv-SE" dirty="0"/>
          </a:p>
        </p:txBody>
      </p:sp>
      <p:sp>
        <p:nvSpPr>
          <p:cNvPr id="24" name="Frame 23">
            <a:extLst>
              <a:ext uri="{FF2B5EF4-FFF2-40B4-BE49-F238E27FC236}">
                <a16:creationId xmlns:a16="http://schemas.microsoft.com/office/drawing/2014/main" id="{259F06B2-079F-994A-8FC1-3C4E98E80E32}"/>
              </a:ext>
            </a:extLst>
          </p:cNvPr>
          <p:cNvSpPr/>
          <p:nvPr/>
        </p:nvSpPr>
        <p:spPr>
          <a:xfrm>
            <a:off x="3267359" y="2979251"/>
            <a:ext cx="5184280" cy="1638955"/>
          </a:xfrm>
          <a:prstGeom prst="frame">
            <a:avLst>
              <a:gd name="adj1" fmla="val 2129"/>
            </a:avLst>
          </a:prstGeom>
          <a:solidFill>
            <a:schemeClr val="tx1"/>
          </a:solidFill>
          <a:ln>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25" name="Donut 24">
            <a:extLst>
              <a:ext uri="{FF2B5EF4-FFF2-40B4-BE49-F238E27FC236}">
                <a16:creationId xmlns:a16="http://schemas.microsoft.com/office/drawing/2014/main" id="{56A96956-B091-9940-BFEA-3BE735DFD0E3}"/>
              </a:ext>
            </a:extLst>
          </p:cNvPr>
          <p:cNvSpPr/>
          <p:nvPr/>
        </p:nvSpPr>
        <p:spPr>
          <a:xfrm>
            <a:off x="3747402" y="3930584"/>
            <a:ext cx="360040" cy="360040"/>
          </a:xfrm>
          <a:prstGeom prst="donut">
            <a:avLst>
              <a:gd name="adj" fmla="val 17161"/>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cxnSp>
        <p:nvCxnSpPr>
          <p:cNvPr id="26" name="Straight Connector 25">
            <a:extLst>
              <a:ext uri="{FF2B5EF4-FFF2-40B4-BE49-F238E27FC236}">
                <a16:creationId xmlns:a16="http://schemas.microsoft.com/office/drawing/2014/main" id="{46A40D69-B0C4-DB47-B1BA-DED9C011F0EA}"/>
              </a:ext>
            </a:extLst>
          </p:cNvPr>
          <p:cNvCxnSpPr>
            <a:cxnSpLocks/>
          </p:cNvCxnSpPr>
          <p:nvPr/>
        </p:nvCxnSpPr>
        <p:spPr>
          <a:xfrm>
            <a:off x="3920201" y="3858568"/>
            <a:ext cx="0" cy="504056"/>
          </a:xfrm>
          <a:prstGeom prst="line">
            <a:avLst/>
          </a:prstGeom>
          <a:ln w="38100">
            <a:solidFill>
              <a:srgbClr val="FF0000"/>
            </a:solidFill>
          </a:ln>
          <a:effectLst/>
          <a:scene3d>
            <a:camera prst="orthographicFront">
              <a:rot lat="0" lon="0" rev="18900000"/>
            </a:camera>
            <a:lightRig rig="threePt" dir="t"/>
          </a:scene3d>
        </p:spPr>
        <p:style>
          <a:lnRef idx="2">
            <a:schemeClr val="accent1"/>
          </a:lnRef>
          <a:fillRef idx="0">
            <a:schemeClr val="accent1"/>
          </a:fillRef>
          <a:effectRef idx="1">
            <a:schemeClr val="accent1"/>
          </a:effectRef>
          <a:fontRef idx="minor">
            <a:schemeClr val="tx1"/>
          </a:fontRef>
        </p:style>
      </p:cxnSp>
      <p:sp>
        <p:nvSpPr>
          <p:cNvPr id="27" name="Oval 26">
            <a:extLst>
              <a:ext uri="{FF2B5EF4-FFF2-40B4-BE49-F238E27FC236}">
                <a16:creationId xmlns:a16="http://schemas.microsoft.com/office/drawing/2014/main" id="{C9D900FC-A804-A64E-981F-B3DFCC49A919}"/>
              </a:ext>
            </a:extLst>
          </p:cNvPr>
          <p:cNvSpPr/>
          <p:nvPr/>
        </p:nvSpPr>
        <p:spPr>
          <a:xfrm>
            <a:off x="3889275" y="4074592"/>
            <a:ext cx="72008" cy="72008"/>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Donut 28">
            <a:extLst>
              <a:ext uri="{FF2B5EF4-FFF2-40B4-BE49-F238E27FC236}">
                <a16:creationId xmlns:a16="http://schemas.microsoft.com/office/drawing/2014/main" id="{C5C862A8-A7BA-C743-B9E4-CB379F91D9EE}"/>
              </a:ext>
            </a:extLst>
          </p:cNvPr>
          <p:cNvSpPr/>
          <p:nvPr/>
        </p:nvSpPr>
        <p:spPr>
          <a:xfrm>
            <a:off x="5314515" y="3938976"/>
            <a:ext cx="360040" cy="360040"/>
          </a:xfrm>
          <a:prstGeom prst="donut">
            <a:avLst>
              <a:gd name="adj" fmla="val 17161"/>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31" name="Oval 30">
            <a:extLst>
              <a:ext uri="{FF2B5EF4-FFF2-40B4-BE49-F238E27FC236}">
                <a16:creationId xmlns:a16="http://schemas.microsoft.com/office/drawing/2014/main" id="{77ACBE20-9D2E-2244-8A52-661EC074ECDB}"/>
              </a:ext>
            </a:extLst>
          </p:cNvPr>
          <p:cNvSpPr/>
          <p:nvPr/>
        </p:nvSpPr>
        <p:spPr>
          <a:xfrm>
            <a:off x="5458515" y="4082976"/>
            <a:ext cx="72008" cy="72008"/>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Donut 32">
            <a:extLst>
              <a:ext uri="{FF2B5EF4-FFF2-40B4-BE49-F238E27FC236}">
                <a16:creationId xmlns:a16="http://schemas.microsoft.com/office/drawing/2014/main" id="{74A4E278-A872-6343-881E-0E59B07A8648}"/>
              </a:ext>
            </a:extLst>
          </p:cNvPr>
          <p:cNvSpPr/>
          <p:nvPr/>
        </p:nvSpPr>
        <p:spPr>
          <a:xfrm>
            <a:off x="6585211" y="3930600"/>
            <a:ext cx="360040" cy="360040"/>
          </a:xfrm>
          <a:prstGeom prst="donut">
            <a:avLst>
              <a:gd name="adj" fmla="val 17161"/>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cxnSp>
        <p:nvCxnSpPr>
          <p:cNvPr id="34" name="Straight Connector 33">
            <a:extLst>
              <a:ext uri="{FF2B5EF4-FFF2-40B4-BE49-F238E27FC236}">
                <a16:creationId xmlns:a16="http://schemas.microsoft.com/office/drawing/2014/main" id="{2480EC79-0CDF-1E45-99A9-2D7550E6C44F}"/>
              </a:ext>
            </a:extLst>
          </p:cNvPr>
          <p:cNvCxnSpPr>
            <a:cxnSpLocks/>
          </p:cNvCxnSpPr>
          <p:nvPr/>
        </p:nvCxnSpPr>
        <p:spPr>
          <a:xfrm>
            <a:off x="6765211" y="3858600"/>
            <a:ext cx="0" cy="504056"/>
          </a:xfrm>
          <a:prstGeom prst="line">
            <a:avLst/>
          </a:prstGeom>
          <a:ln w="38100">
            <a:solidFill>
              <a:srgbClr val="0000FF"/>
            </a:solidFill>
          </a:ln>
          <a:effectLst/>
          <a:scene3d>
            <a:camera prst="orthographicFront">
              <a:rot lat="0" lon="0" rev="18900000"/>
            </a:camera>
            <a:lightRig rig="threePt" dir="t"/>
          </a:scene3d>
        </p:spPr>
        <p:style>
          <a:lnRef idx="2">
            <a:schemeClr val="accent1"/>
          </a:lnRef>
          <a:fillRef idx="0">
            <a:schemeClr val="accent1"/>
          </a:fillRef>
          <a:effectRef idx="1">
            <a:schemeClr val="accent1"/>
          </a:effectRef>
          <a:fontRef idx="minor">
            <a:schemeClr val="tx1"/>
          </a:fontRef>
        </p:style>
      </p:cxnSp>
      <p:sp>
        <p:nvSpPr>
          <p:cNvPr id="35" name="Oval 34">
            <a:extLst>
              <a:ext uri="{FF2B5EF4-FFF2-40B4-BE49-F238E27FC236}">
                <a16:creationId xmlns:a16="http://schemas.microsoft.com/office/drawing/2014/main" id="{4252E364-AB3F-1B4B-81BE-1733715962C1}"/>
              </a:ext>
            </a:extLst>
          </p:cNvPr>
          <p:cNvSpPr/>
          <p:nvPr/>
        </p:nvSpPr>
        <p:spPr>
          <a:xfrm>
            <a:off x="6729211" y="4074600"/>
            <a:ext cx="72008" cy="72008"/>
          </a:xfrm>
          <a:prstGeom prst="ellipse">
            <a:avLst/>
          </a:prstGeom>
          <a:solidFill>
            <a:srgbClr val="0000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A5BAFCB4-9C19-3C4C-940C-8F2C462100F1}"/>
              </a:ext>
            </a:extLst>
          </p:cNvPr>
          <p:cNvSpPr txBox="1"/>
          <p:nvPr/>
        </p:nvSpPr>
        <p:spPr>
          <a:xfrm>
            <a:off x="6220459" y="3076428"/>
            <a:ext cx="1088236" cy="553998"/>
          </a:xfrm>
          <a:prstGeom prst="rect">
            <a:avLst/>
          </a:prstGeom>
          <a:noFill/>
        </p:spPr>
        <p:txBody>
          <a:bodyPr wrap="square" rtlCol="0">
            <a:spAutoFit/>
          </a:bodyPr>
          <a:lstStyle/>
          <a:p>
            <a:pPr algn="ctr"/>
            <a:r>
              <a:rPr lang="en-GB" sz="1000" b="1" dirty="0">
                <a:solidFill>
                  <a:srgbClr val="0000FF"/>
                </a:solidFill>
              </a:rPr>
              <a:t>Mode Selection Key </a:t>
            </a:r>
          </a:p>
          <a:p>
            <a:pPr algn="ctr"/>
            <a:r>
              <a:rPr lang="en-GB" sz="1000" b="1" dirty="0" smtClean="0">
                <a:solidFill>
                  <a:srgbClr val="0000FF"/>
                </a:solidFill>
              </a:rPr>
              <a:t>(MODEK)</a:t>
            </a:r>
          </a:p>
        </p:txBody>
      </p:sp>
      <p:sp>
        <p:nvSpPr>
          <p:cNvPr id="39" name="TextBox 38">
            <a:extLst>
              <a:ext uri="{FF2B5EF4-FFF2-40B4-BE49-F238E27FC236}">
                <a16:creationId xmlns:a16="http://schemas.microsoft.com/office/drawing/2014/main" id="{66C31103-BE75-2047-895B-B1CF197A7D37}"/>
              </a:ext>
            </a:extLst>
          </p:cNvPr>
          <p:cNvSpPr txBox="1"/>
          <p:nvPr/>
        </p:nvSpPr>
        <p:spPr>
          <a:xfrm>
            <a:off x="3369186" y="3123730"/>
            <a:ext cx="1103301" cy="400110"/>
          </a:xfrm>
          <a:prstGeom prst="rect">
            <a:avLst/>
          </a:prstGeom>
          <a:noFill/>
        </p:spPr>
        <p:txBody>
          <a:bodyPr wrap="square" rtlCol="0">
            <a:spAutoFit/>
          </a:bodyPr>
          <a:lstStyle/>
          <a:p>
            <a:pPr algn="ctr"/>
            <a:r>
              <a:rPr lang="en-GB" sz="1000" b="1" dirty="0">
                <a:solidFill>
                  <a:srgbClr val="FF0000"/>
                </a:solidFill>
              </a:rPr>
              <a:t>Main Key</a:t>
            </a:r>
          </a:p>
          <a:p>
            <a:pPr algn="ctr"/>
            <a:r>
              <a:rPr lang="en-GB" sz="1000" b="1" dirty="0" smtClean="0">
                <a:solidFill>
                  <a:srgbClr val="FF0000"/>
                </a:solidFill>
              </a:rPr>
              <a:t>(MK) </a:t>
            </a:r>
            <a:endParaRPr lang="en-GB" sz="1000" b="1" dirty="0">
              <a:solidFill>
                <a:srgbClr val="FF0000"/>
              </a:solidFill>
            </a:endParaRPr>
          </a:p>
        </p:txBody>
      </p:sp>
      <p:sp>
        <p:nvSpPr>
          <p:cNvPr id="47" name="TextBox 46">
            <a:extLst>
              <a:ext uri="{FF2B5EF4-FFF2-40B4-BE49-F238E27FC236}">
                <a16:creationId xmlns:a16="http://schemas.microsoft.com/office/drawing/2014/main" id="{167763B0-3ED7-084B-9016-5C7982C59AE7}"/>
              </a:ext>
            </a:extLst>
          </p:cNvPr>
          <p:cNvSpPr txBox="1"/>
          <p:nvPr/>
        </p:nvSpPr>
        <p:spPr>
          <a:xfrm>
            <a:off x="4367808" y="2575894"/>
            <a:ext cx="2983381" cy="615553"/>
          </a:xfrm>
          <a:prstGeom prst="rect">
            <a:avLst/>
          </a:prstGeom>
          <a:noFill/>
        </p:spPr>
        <p:txBody>
          <a:bodyPr wrap="none" rtlCol="0">
            <a:spAutoFit/>
          </a:bodyPr>
          <a:lstStyle/>
          <a:p>
            <a:r>
              <a:rPr lang="en-GB" sz="1600" dirty="0"/>
              <a:t>PSS1 Main Key Exchange (unit #1)</a:t>
            </a:r>
          </a:p>
          <a:p>
            <a:endParaRPr lang="en-GB" dirty="0"/>
          </a:p>
        </p:txBody>
      </p:sp>
      <p:sp>
        <p:nvSpPr>
          <p:cNvPr id="6" name="Rectangle 5"/>
          <p:cNvSpPr/>
          <p:nvPr/>
        </p:nvSpPr>
        <p:spPr>
          <a:xfrm>
            <a:off x="3677192" y="4356858"/>
            <a:ext cx="486030" cy="246221"/>
          </a:xfrm>
          <a:prstGeom prst="rect">
            <a:avLst/>
          </a:prstGeom>
        </p:spPr>
        <p:txBody>
          <a:bodyPr wrap="none">
            <a:spAutoFit/>
          </a:bodyPr>
          <a:lstStyle/>
          <a:p>
            <a:pPr algn="ctr"/>
            <a:r>
              <a:rPr lang="en-GB" sz="1000" b="1" dirty="0" smtClean="0">
                <a:solidFill>
                  <a:srgbClr val="FF0000"/>
                </a:solidFill>
              </a:rPr>
              <a:t>Slot 1</a:t>
            </a:r>
            <a:endParaRPr lang="en-GB" sz="1000" b="1" dirty="0">
              <a:solidFill>
                <a:srgbClr val="FF0000"/>
              </a:solidFill>
            </a:endParaRPr>
          </a:p>
        </p:txBody>
      </p:sp>
      <p:sp>
        <p:nvSpPr>
          <p:cNvPr id="78" name="Rectangle 77"/>
          <p:cNvSpPr/>
          <p:nvPr/>
        </p:nvSpPr>
        <p:spPr>
          <a:xfrm>
            <a:off x="5251506" y="4336991"/>
            <a:ext cx="486031" cy="246221"/>
          </a:xfrm>
          <a:prstGeom prst="rect">
            <a:avLst/>
          </a:prstGeom>
        </p:spPr>
        <p:txBody>
          <a:bodyPr wrap="none">
            <a:spAutoFit/>
          </a:bodyPr>
          <a:lstStyle/>
          <a:p>
            <a:pPr algn="ctr"/>
            <a:r>
              <a:rPr lang="en-GB" sz="1000" b="1" dirty="0" smtClean="0">
                <a:solidFill>
                  <a:srgbClr val="FF0000"/>
                </a:solidFill>
              </a:rPr>
              <a:t>Slot 2</a:t>
            </a:r>
            <a:endParaRPr lang="en-GB" sz="1000" b="1" dirty="0">
              <a:solidFill>
                <a:srgbClr val="FF0000"/>
              </a:solidFill>
            </a:endParaRPr>
          </a:p>
        </p:txBody>
      </p:sp>
      <p:sp>
        <p:nvSpPr>
          <p:cNvPr id="75" name="Rectangle 74"/>
          <p:cNvSpPr/>
          <p:nvPr/>
        </p:nvSpPr>
        <p:spPr>
          <a:xfrm>
            <a:off x="6515247" y="4336991"/>
            <a:ext cx="486031" cy="246221"/>
          </a:xfrm>
          <a:prstGeom prst="rect">
            <a:avLst/>
          </a:prstGeom>
        </p:spPr>
        <p:txBody>
          <a:bodyPr wrap="none">
            <a:spAutoFit/>
          </a:bodyPr>
          <a:lstStyle/>
          <a:p>
            <a:pPr algn="ctr"/>
            <a:r>
              <a:rPr lang="en-GB" sz="1000" b="1" dirty="0" smtClean="0">
                <a:solidFill>
                  <a:srgbClr val="0000FF"/>
                </a:solidFill>
              </a:rPr>
              <a:t>Slot 3</a:t>
            </a:r>
            <a:endParaRPr lang="en-GB" sz="1000" b="1" dirty="0">
              <a:solidFill>
                <a:srgbClr val="0000FF"/>
              </a:solidFill>
            </a:endParaRPr>
          </a:p>
        </p:txBody>
      </p:sp>
      <p:sp>
        <p:nvSpPr>
          <p:cNvPr id="83" name="Title 1"/>
          <p:cNvSpPr>
            <a:spLocks noGrp="1"/>
          </p:cNvSpPr>
          <p:nvPr>
            <p:ph type="title"/>
          </p:nvPr>
        </p:nvSpPr>
        <p:spPr>
          <a:xfrm>
            <a:off x="609600" y="274638"/>
            <a:ext cx="9518848" cy="1143000"/>
          </a:xfrm>
        </p:spPr>
        <p:txBody>
          <a:bodyPr/>
          <a:lstStyle/>
          <a:p>
            <a:r>
              <a:rPr lang="sv-SE" dirty="0"/>
              <a:t>PSS1 </a:t>
            </a:r>
            <a:r>
              <a:rPr lang="sv-SE" dirty="0" err="1"/>
              <a:t>Key</a:t>
            </a:r>
            <a:r>
              <a:rPr lang="sv-SE" dirty="0"/>
              <a:t> Exchange system</a:t>
            </a:r>
            <a:r>
              <a:rPr lang="sv-SE" dirty="0" smtClean="0"/>
              <a:t>; operation</a:t>
            </a:r>
            <a:endParaRPr lang="sv-SE" dirty="0"/>
          </a:p>
        </p:txBody>
      </p:sp>
      <p:sp>
        <p:nvSpPr>
          <p:cNvPr id="131" name="Rectangle 130"/>
          <p:cNvSpPr/>
          <p:nvPr/>
        </p:nvSpPr>
        <p:spPr>
          <a:xfrm>
            <a:off x="7570159" y="4324366"/>
            <a:ext cx="486031" cy="246221"/>
          </a:xfrm>
          <a:prstGeom prst="rect">
            <a:avLst/>
          </a:prstGeom>
        </p:spPr>
        <p:txBody>
          <a:bodyPr wrap="none">
            <a:spAutoFit/>
          </a:bodyPr>
          <a:lstStyle/>
          <a:p>
            <a:pPr algn="ctr"/>
            <a:r>
              <a:rPr lang="en-GB" sz="1000" b="1" dirty="0" smtClean="0">
                <a:solidFill>
                  <a:schemeClr val="accent6"/>
                </a:solidFill>
              </a:rPr>
              <a:t>Slot 4</a:t>
            </a:r>
            <a:endParaRPr lang="en-GB" sz="1000" b="1" dirty="0">
              <a:solidFill>
                <a:schemeClr val="accent6"/>
              </a:solidFill>
            </a:endParaRPr>
          </a:p>
        </p:txBody>
      </p:sp>
      <p:sp>
        <p:nvSpPr>
          <p:cNvPr id="135" name="TextBox 134">
            <a:extLst>
              <a:ext uri="{FF2B5EF4-FFF2-40B4-BE49-F238E27FC236}">
                <a16:creationId xmlns:a16="http://schemas.microsoft.com/office/drawing/2014/main" id="{A5BAFCB4-9C19-3C4C-940C-8F2C462100F1}"/>
              </a:ext>
            </a:extLst>
          </p:cNvPr>
          <p:cNvSpPr txBox="1"/>
          <p:nvPr/>
        </p:nvSpPr>
        <p:spPr>
          <a:xfrm>
            <a:off x="7280594" y="3080098"/>
            <a:ext cx="1088236" cy="861774"/>
          </a:xfrm>
          <a:prstGeom prst="rect">
            <a:avLst/>
          </a:prstGeom>
          <a:noFill/>
        </p:spPr>
        <p:txBody>
          <a:bodyPr wrap="square" rtlCol="0">
            <a:spAutoFit/>
          </a:bodyPr>
          <a:lstStyle/>
          <a:p>
            <a:pPr algn="ctr"/>
            <a:r>
              <a:rPr lang="en-GB" sz="1000" b="1" dirty="0" smtClean="0">
                <a:solidFill>
                  <a:schemeClr val="accent6"/>
                </a:solidFill>
              </a:rPr>
              <a:t>Shielding Configuration Management Key </a:t>
            </a:r>
            <a:endParaRPr lang="en-GB" sz="1000" b="1" dirty="0">
              <a:solidFill>
                <a:schemeClr val="accent6"/>
              </a:solidFill>
            </a:endParaRPr>
          </a:p>
          <a:p>
            <a:pPr algn="ctr"/>
            <a:r>
              <a:rPr lang="en-GB" sz="1000" b="1" dirty="0" smtClean="0">
                <a:solidFill>
                  <a:schemeClr val="accent6"/>
                </a:solidFill>
              </a:rPr>
              <a:t>(SCMK)</a:t>
            </a:r>
          </a:p>
        </p:txBody>
      </p:sp>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4136" y="3936923"/>
            <a:ext cx="504057" cy="303170"/>
          </a:xfrm>
          <a:prstGeom prst="rect">
            <a:avLst/>
          </a:prstGeom>
        </p:spPr>
      </p:pic>
      <p:cxnSp>
        <p:nvCxnSpPr>
          <p:cNvPr id="42" name="Straight Connector 41">
            <a:extLst>
              <a:ext uri="{FF2B5EF4-FFF2-40B4-BE49-F238E27FC236}">
                <a16:creationId xmlns:a16="http://schemas.microsoft.com/office/drawing/2014/main" id="{46A40D69-B0C4-DB47-B1BA-DED9C011F0EA}"/>
              </a:ext>
            </a:extLst>
          </p:cNvPr>
          <p:cNvCxnSpPr>
            <a:cxnSpLocks/>
          </p:cNvCxnSpPr>
          <p:nvPr/>
        </p:nvCxnSpPr>
        <p:spPr>
          <a:xfrm rot="-5400000">
            <a:off x="5485509" y="3866952"/>
            <a:ext cx="0" cy="504056"/>
          </a:xfrm>
          <a:prstGeom prst="line">
            <a:avLst/>
          </a:prstGeom>
          <a:ln w="38100">
            <a:solidFill>
              <a:srgbClr val="FF0000"/>
            </a:solidFill>
          </a:ln>
          <a:effectLst/>
          <a:scene3d>
            <a:camera prst="orthographicFront">
              <a:rot lat="0" lon="0" rev="18900000"/>
            </a:camera>
            <a:lightRig rig="threePt" dir="t"/>
          </a:scene3d>
        </p:spPr>
        <p:style>
          <a:lnRef idx="2">
            <a:schemeClr val="accent1"/>
          </a:lnRef>
          <a:fillRef idx="0">
            <a:schemeClr val="accent1"/>
          </a:fillRef>
          <a:effectRef idx="1">
            <a:schemeClr val="accent1"/>
          </a:effectRef>
          <a:fontRef idx="minor">
            <a:schemeClr val="tx1"/>
          </a:fontRef>
        </p:style>
      </p:cxnSp>
      <p:pic>
        <p:nvPicPr>
          <p:cNvPr id="59" name="Picture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339" y="4894924"/>
            <a:ext cx="504057" cy="303170"/>
          </a:xfrm>
          <a:prstGeom prst="rect">
            <a:avLst/>
          </a:prstGeom>
          <a:solidFill>
            <a:schemeClr val="tx2">
              <a:lumMod val="60000"/>
              <a:lumOff val="40000"/>
            </a:schemeClr>
          </a:solidFill>
          <a:effectLst>
            <a:glow rad="127000">
              <a:srgbClr val="0000FF"/>
            </a:glow>
          </a:effectLst>
        </p:spPr>
      </p:pic>
      <p:pic>
        <p:nvPicPr>
          <p:cNvPr id="60" name="Picture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6810" y="4891553"/>
            <a:ext cx="504057" cy="303170"/>
          </a:xfrm>
          <a:prstGeom prst="rect">
            <a:avLst/>
          </a:prstGeom>
          <a:effectLst>
            <a:glow rad="127000">
              <a:srgbClr val="F79646"/>
            </a:glow>
          </a:effectLst>
        </p:spPr>
      </p:pic>
    </p:spTree>
    <p:extLst>
      <p:ext uri="{BB962C8B-B14F-4D97-AF65-F5344CB8AC3E}">
        <p14:creationId xmlns:p14="http://schemas.microsoft.com/office/powerpoint/2010/main" val="224175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5400000">
                                      <p:cBhvr>
                                        <p:cTn id="6" dur="2000" fill="hold"/>
                                        <p:tgtEl>
                                          <p:spTgt spid="2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6"/>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40"/>
                                        </p:tgtEl>
                                        <p:attrNameLst>
                                          <p:attrName>style.visibility</p:attrName>
                                        </p:attrNameLst>
                                      </p:cBhvr>
                                      <p:to>
                                        <p:strVal val="visible"/>
                                      </p:to>
                                    </p:set>
                                  </p:childTnLst>
                                </p:cTn>
                              </p:par>
                              <p:par>
                                <p:cTn id="14" presetID="63" presetClass="path" presetSubtype="0" accel="50000" decel="50000" fill="hold" nodeType="withEffect">
                                  <p:stCondLst>
                                    <p:cond delay="0"/>
                                  </p:stCondLst>
                                  <p:childTnLst>
                                    <p:animMotion origin="layout" path="M -4.16667E-6 -4.81481E-6 L 0.05547 -0.00069 " pathEditMode="relative" rAng="0" ptsTypes="AA">
                                      <p:cBhvr>
                                        <p:cTn id="15" dur="2000" fill="hold"/>
                                        <p:tgtEl>
                                          <p:spTgt spid="40"/>
                                        </p:tgtEl>
                                        <p:attrNameLst>
                                          <p:attrName>ppt_x</p:attrName>
                                          <p:attrName>ppt_y</p:attrName>
                                        </p:attrNameLst>
                                      </p:cBhvr>
                                      <p:rCtr x="2773" y="-46"/>
                                    </p:animMotion>
                                  </p:childTnLst>
                                </p:cTn>
                              </p:par>
                            </p:childTnLst>
                          </p:cTn>
                        </p:par>
                        <p:par>
                          <p:cTn id="16" fill="hold">
                            <p:stCondLst>
                              <p:cond delay="2000"/>
                            </p:stCondLst>
                            <p:childTnLst>
                              <p:par>
                                <p:cTn id="17" presetID="1" presetClass="exit" presetSubtype="0" fill="hold" nodeType="afterEffect">
                                  <p:stCondLst>
                                    <p:cond delay="0"/>
                                  </p:stCondLst>
                                  <p:childTnLst>
                                    <p:set>
                                      <p:cBhvr>
                                        <p:cTn id="18" dur="1" fill="hold">
                                          <p:stCondLst>
                                            <p:cond delay="0"/>
                                          </p:stCondLst>
                                        </p:cTn>
                                        <p:tgtEl>
                                          <p:spTgt spid="40"/>
                                        </p:tgtEl>
                                        <p:attrNameLst>
                                          <p:attrName>style.visibility</p:attrName>
                                        </p:attrNameLst>
                                      </p:cBhvr>
                                      <p:to>
                                        <p:strVal val="hidden"/>
                                      </p:to>
                                    </p:set>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8" presetClass="emph" presetSubtype="0" fill="hold" nodeType="clickEffect">
                                  <p:stCondLst>
                                    <p:cond delay="0"/>
                                  </p:stCondLst>
                                  <p:childTnLst>
                                    <p:animRot by="5400000">
                                      <p:cBhvr>
                                        <p:cTn id="25" dur="2000" fill="hold"/>
                                        <p:tgtEl>
                                          <p:spTgt spid="42"/>
                                        </p:tgtEl>
                                        <p:attrNameLst>
                                          <p:attrName>r</p:attrName>
                                        </p:attrNameLst>
                                      </p:cBhvr>
                                    </p:animRot>
                                  </p:childTnLst>
                                </p:cTn>
                              </p:par>
                              <p:par>
                                <p:cTn id="26" presetID="0" presetClass="path" presetSubtype="0" accel="50000" decel="50000" fill="hold" nodeType="withEffect">
                                  <p:stCondLst>
                                    <p:cond delay="0"/>
                                  </p:stCondLst>
                                  <p:childTnLst>
                                    <p:animMotion origin="layout" path="M -4.16667E-7 -2.96296E-6 L -4.16667E-7 0.00023 L 0.0155 -2.96296E-6 L 0.0155 0.00023 " pathEditMode="relative" rAng="0" ptsTypes="AAAA">
                                      <p:cBhvr>
                                        <p:cTn id="27" dur="2000" fill="hold"/>
                                        <p:tgtEl>
                                          <p:spTgt spid="43"/>
                                        </p:tgtEl>
                                        <p:attrNameLst>
                                          <p:attrName>ppt_x</p:attrName>
                                          <p:attrName>ppt_y</p:attrName>
                                        </p:attrNameLst>
                                      </p:cBhvr>
                                      <p:rCtr x="768" y="0"/>
                                    </p:animMotion>
                                  </p:childTnLst>
                                </p:cTn>
                              </p:par>
                            </p:childTnLst>
                          </p:cTn>
                        </p:par>
                      </p:childTnLst>
                    </p:cTn>
                  </p:par>
                  <p:par>
                    <p:cTn id="28" fill="hold">
                      <p:stCondLst>
                        <p:cond delay="indefinite"/>
                      </p:stCondLst>
                      <p:childTnLst>
                        <p:par>
                          <p:cTn id="29" fill="hold">
                            <p:stCondLst>
                              <p:cond delay="0"/>
                            </p:stCondLst>
                            <p:childTnLst>
                              <p:par>
                                <p:cTn id="30" presetID="8" presetClass="emph" presetSubtype="0" fill="hold" nodeType="clickEffect">
                                  <p:stCondLst>
                                    <p:cond delay="0"/>
                                  </p:stCondLst>
                                  <p:childTnLst>
                                    <p:animRot by="-5400000">
                                      <p:cBhvr>
                                        <p:cTn id="31" dur="2000" fill="hold"/>
                                        <p:tgtEl>
                                          <p:spTgt spid="34"/>
                                        </p:tgtEl>
                                        <p:attrNameLst>
                                          <p:attrName>r</p:attrName>
                                        </p:attrNameLst>
                                      </p:cBhvr>
                                    </p:animRot>
                                  </p:childTnLst>
                                </p:cTn>
                              </p:par>
                            </p:childTnLst>
                          </p:cTn>
                        </p:par>
                        <p:par>
                          <p:cTn id="32" fill="hold">
                            <p:stCondLst>
                              <p:cond delay="2000"/>
                            </p:stCondLst>
                            <p:childTnLst>
                              <p:par>
                                <p:cTn id="33" presetID="1" presetClass="entr" presetSubtype="0"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5400000">
                                      <p:cBhvr>
                                        <p:cTn id="38" dur="2000" fill="hold"/>
                                        <p:tgtEl>
                                          <p:spTgt spid="129"/>
                                        </p:tgtEl>
                                        <p:attrNameLst>
                                          <p:attrName>r</p:attrName>
                                        </p:attrNameLst>
                                      </p:cBhvr>
                                    </p:animRot>
                                  </p:childTnLst>
                                </p:cTn>
                              </p:par>
                            </p:childTnLst>
                          </p:cTn>
                        </p:par>
                        <p:par>
                          <p:cTn id="39" fill="hold">
                            <p:stCondLst>
                              <p:cond delay="2000"/>
                            </p:stCondLst>
                            <p:childTnLst>
                              <p:par>
                                <p:cTn id="40" presetID="1" presetClass="entr" presetSubtype="0" fill="hold" nodeType="afterEffect">
                                  <p:stCondLst>
                                    <p:cond delay="0"/>
                                  </p:stCondLst>
                                  <p:childTnLst>
                                    <p:set>
                                      <p:cBhvr>
                                        <p:cTn id="41"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7" name="Group 166"/>
          <p:cNvGrpSpPr/>
          <p:nvPr/>
        </p:nvGrpSpPr>
        <p:grpSpPr>
          <a:xfrm>
            <a:off x="7928934" y="3216980"/>
            <a:ext cx="147908" cy="1980000"/>
            <a:chOff x="3273864" y="2596540"/>
            <a:chExt cx="147908" cy="2776675"/>
          </a:xfrm>
        </p:grpSpPr>
        <p:sp>
          <p:nvSpPr>
            <p:cNvPr id="168" name="Rounded Rectangle 167"/>
            <p:cNvSpPr/>
            <p:nvPr/>
          </p:nvSpPr>
          <p:spPr>
            <a:xfrm rot="5400000">
              <a:off x="1959480" y="3910924"/>
              <a:ext cx="2776675" cy="147908"/>
            </a:xfrm>
            <a:prstGeom prst="round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69" name="Hexagon 168"/>
            <p:cNvSpPr/>
            <p:nvPr/>
          </p:nvSpPr>
          <p:spPr>
            <a:xfrm rot="5400000">
              <a:off x="3272779" y="2738571"/>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70" name="Hexagon 169"/>
            <p:cNvSpPr/>
            <p:nvPr/>
          </p:nvSpPr>
          <p:spPr>
            <a:xfrm rot="5400000">
              <a:off x="3272779" y="2935954"/>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71" name="Hexagon 170"/>
            <p:cNvSpPr/>
            <p:nvPr/>
          </p:nvSpPr>
          <p:spPr>
            <a:xfrm rot="5400000">
              <a:off x="3272779" y="3133337"/>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72" name="Hexagon 171"/>
            <p:cNvSpPr/>
            <p:nvPr/>
          </p:nvSpPr>
          <p:spPr>
            <a:xfrm rot="5400000">
              <a:off x="3272779" y="3332577"/>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73" name="Hexagon 172"/>
            <p:cNvSpPr/>
            <p:nvPr/>
          </p:nvSpPr>
          <p:spPr>
            <a:xfrm rot="5400000">
              <a:off x="3272779" y="3524584"/>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74" name="Hexagon 173"/>
            <p:cNvSpPr/>
            <p:nvPr/>
          </p:nvSpPr>
          <p:spPr>
            <a:xfrm rot="5400000">
              <a:off x="3272779" y="3727527"/>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75" name="Hexagon 174"/>
            <p:cNvSpPr/>
            <p:nvPr/>
          </p:nvSpPr>
          <p:spPr>
            <a:xfrm rot="5400000">
              <a:off x="3272779" y="3921336"/>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76" name="Hexagon 175"/>
            <p:cNvSpPr/>
            <p:nvPr/>
          </p:nvSpPr>
          <p:spPr>
            <a:xfrm rot="5400000">
              <a:off x="3272779" y="4116036"/>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77" name="Hexagon 176"/>
            <p:cNvSpPr/>
            <p:nvPr/>
          </p:nvSpPr>
          <p:spPr>
            <a:xfrm rot="5400000">
              <a:off x="3277541" y="4313185"/>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78" name="Hexagon 177"/>
            <p:cNvSpPr/>
            <p:nvPr/>
          </p:nvSpPr>
          <p:spPr>
            <a:xfrm rot="5400000">
              <a:off x="3277541" y="4512425"/>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79" name="Hexagon 178"/>
            <p:cNvSpPr/>
            <p:nvPr/>
          </p:nvSpPr>
          <p:spPr>
            <a:xfrm rot="5400000">
              <a:off x="3277541" y="4704432"/>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80" name="Hexagon 179"/>
            <p:cNvSpPr/>
            <p:nvPr/>
          </p:nvSpPr>
          <p:spPr>
            <a:xfrm rot="5400000">
              <a:off x="3277541" y="4907375"/>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81" name="Hexagon 180"/>
            <p:cNvSpPr/>
            <p:nvPr/>
          </p:nvSpPr>
          <p:spPr>
            <a:xfrm rot="5400000">
              <a:off x="3277541" y="5101184"/>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13" name="Group 212"/>
          <p:cNvGrpSpPr/>
          <p:nvPr/>
        </p:nvGrpSpPr>
        <p:grpSpPr>
          <a:xfrm>
            <a:off x="5062354" y="3232329"/>
            <a:ext cx="147908" cy="1368000"/>
            <a:chOff x="3273864" y="2596540"/>
            <a:chExt cx="147908" cy="2776675"/>
          </a:xfrm>
        </p:grpSpPr>
        <p:sp>
          <p:nvSpPr>
            <p:cNvPr id="219" name="Rounded Rectangle 218"/>
            <p:cNvSpPr/>
            <p:nvPr/>
          </p:nvSpPr>
          <p:spPr>
            <a:xfrm rot="5400000">
              <a:off x="1959480" y="3910924"/>
              <a:ext cx="2776675" cy="147908"/>
            </a:xfrm>
            <a:prstGeom prst="round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20" name="Hexagon 219"/>
            <p:cNvSpPr/>
            <p:nvPr/>
          </p:nvSpPr>
          <p:spPr>
            <a:xfrm rot="5400000">
              <a:off x="3272779" y="2738571"/>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21" name="Hexagon 220"/>
            <p:cNvSpPr/>
            <p:nvPr/>
          </p:nvSpPr>
          <p:spPr>
            <a:xfrm rot="5400000">
              <a:off x="3272779" y="2935954"/>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22" name="Hexagon 221"/>
            <p:cNvSpPr/>
            <p:nvPr/>
          </p:nvSpPr>
          <p:spPr>
            <a:xfrm rot="5400000">
              <a:off x="3272779" y="3133337"/>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23" name="Hexagon 222"/>
            <p:cNvSpPr/>
            <p:nvPr/>
          </p:nvSpPr>
          <p:spPr>
            <a:xfrm rot="5400000">
              <a:off x="3272779" y="3332577"/>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24" name="Hexagon 223"/>
            <p:cNvSpPr/>
            <p:nvPr/>
          </p:nvSpPr>
          <p:spPr>
            <a:xfrm rot="5400000">
              <a:off x="3272779" y="3524584"/>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25" name="Hexagon 224"/>
            <p:cNvSpPr/>
            <p:nvPr/>
          </p:nvSpPr>
          <p:spPr>
            <a:xfrm rot="5400000">
              <a:off x="3272779" y="3727527"/>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40" name="Hexagon 239"/>
            <p:cNvSpPr/>
            <p:nvPr/>
          </p:nvSpPr>
          <p:spPr>
            <a:xfrm rot="5400000">
              <a:off x="3272779" y="3921336"/>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47" name="Hexagon 246"/>
            <p:cNvSpPr/>
            <p:nvPr/>
          </p:nvSpPr>
          <p:spPr>
            <a:xfrm rot="5400000">
              <a:off x="3272779" y="4116036"/>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54" name="Hexagon 253"/>
            <p:cNvSpPr/>
            <p:nvPr/>
          </p:nvSpPr>
          <p:spPr>
            <a:xfrm rot="5400000">
              <a:off x="3277541" y="4313185"/>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55" name="Hexagon 254"/>
            <p:cNvSpPr/>
            <p:nvPr/>
          </p:nvSpPr>
          <p:spPr>
            <a:xfrm rot="5400000">
              <a:off x="3277541" y="4512425"/>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56" name="Hexagon 255"/>
            <p:cNvSpPr/>
            <p:nvPr/>
          </p:nvSpPr>
          <p:spPr>
            <a:xfrm rot="5400000">
              <a:off x="3277541" y="4704432"/>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57" name="Hexagon 256"/>
            <p:cNvSpPr/>
            <p:nvPr/>
          </p:nvSpPr>
          <p:spPr>
            <a:xfrm rot="5400000">
              <a:off x="3277541" y="4907375"/>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58" name="Hexagon 257"/>
            <p:cNvSpPr/>
            <p:nvPr/>
          </p:nvSpPr>
          <p:spPr>
            <a:xfrm rot="5400000">
              <a:off x="3277541" y="5101184"/>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59" name="Group 258"/>
          <p:cNvGrpSpPr/>
          <p:nvPr/>
        </p:nvGrpSpPr>
        <p:grpSpPr>
          <a:xfrm>
            <a:off x="6673934" y="3223204"/>
            <a:ext cx="147908" cy="1368000"/>
            <a:chOff x="3273864" y="2596540"/>
            <a:chExt cx="147908" cy="2776675"/>
          </a:xfrm>
        </p:grpSpPr>
        <p:sp>
          <p:nvSpPr>
            <p:cNvPr id="260" name="Rounded Rectangle 259"/>
            <p:cNvSpPr/>
            <p:nvPr/>
          </p:nvSpPr>
          <p:spPr>
            <a:xfrm rot="5400000">
              <a:off x="1959480" y="3910924"/>
              <a:ext cx="2776675" cy="147908"/>
            </a:xfrm>
            <a:prstGeom prst="round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61" name="Hexagon 260"/>
            <p:cNvSpPr/>
            <p:nvPr/>
          </p:nvSpPr>
          <p:spPr>
            <a:xfrm rot="5400000">
              <a:off x="3272779" y="2738571"/>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62" name="Hexagon 261"/>
            <p:cNvSpPr/>
            <p:nvPr/>
          </p:nvSpPr>
          <p:spPr>
            <a:xfrm rot="5400000">
              <a:off x="3272779" y="2935954"/>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63" name="Hexagon 262"/>
            <p:cNvSpPr/>
            <p:nvPr/>
          </p:nvSpPr>
          <p:spPr>
            <a:xfrm rot="5400000">
              <a:off x="3272779" y="3133337"/>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64" name="Hexagon 263"/>
            <p:cNvSpPr/>
            <p:nvPr/>
          </p:nvSpPr>
          <p:spPr>
            <a:xfrm rot="5400000">
              <a:off x="3272779" y="3332577"/>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65" name="Hexagon 264"/>
            <p:cNvSpPr/>
            <p:nvPr/>
          </p:nvSpPr>
          <p:spPr>
            <a:xfrm rot="5400000">
              <a:off x="3272779" y="3524584"/>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66" name="Hexagon 265"/>
            <p:cNvSpPr/>
            <p:nvPr/>
          </p:nvSpPr>
          <p:spPr>
            <a:xfrm rot="5400000">
              <a:off x="3272779" y="3727527"/>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67" name="Hexagon 266"/>
            <p:cNvSpPr/>
            <p:nvPr/>
          </p:nvSpPr>
          <p:spPr>
            <a:xfrm rot="5400000">
              <a:off x="3272779" y="3921336"/>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68" name="Hexagon 267"/>
            <p:cNvSpPr/>
            <p:nvPr/>
          </p:nvSpPr>
          <p:spPr>
            <a:xfrm rot="5400000">
              <a:off x="3272779" y="4116036"/>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69" name="Hexagon 268"/>
            <p:cNvSpPr/>
            <p:nvPr/>
          </p:nvSpPr>
          <p:spPr>
            <a:xfrm rot="5400000">
              <a:off x="3277541" y="4313185"/>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70" name="Hexagon 269"/>
            <p:cNvSpPr/>
            <p:nvPr/>
          </p:nvSpPr>
          <p:spPr>
            <a:xfrm rot="5400000">
              <a:off x="3277541" y="4512425"/>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71" name="Hexagon 270"/>
            <p:cNvSpPr/>
            <p:nvPr/>
          </p:nvSpPr>
          <p:spPr>
            <a:xfrm rot="5400000">
              <a:off x="3277541" y="4704432"/>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72" name="Hexagon 271"/>
            <p:cNvSpPr/>
            <p:nvPr/>
          </p:nvSpPr>
          <p:spPr>
            <a:xfrm rot="5400000">
              <a:off x="3277541" y="4907375"/>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73" name="Hexagon 272"/>
            <p:cNvSpPr/>
            <p:nvPr/>
          </p:nvSpPr>
          <p:spPr>
            <a:xfrm rot="5400000">
              <a:off x="3277541" y="5101184"/>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82" name="Group 181"/>
          <p:cNvGrpSpPr/>
          <p:nvPr/>
        </p:nvGrpSpPr>
        <p:grpSpPr>
          <a:xfrm>
            <a:off x="4194711" y="3223065"/>
            <a:ext cx="147908" cy="1368000"/>
            <a:chOff x="3273864" y="2596540"/>
            <a:chExt cx="147908" cy="2776675"/>
          </a:xfrm>
        </p:grpSpPr>
        <p:sp>
          <p:nvSpPr>
            <p:cNvPr id="183" name="Rounded Rectangle 182"/>
            <p:cNvSpPr/>
            <p:nvPr/>
          </p:nvSpPr>
          <p:spPr>
            <a:xfrm rot="5400000">
              <a:off x="1959480" y="3910924"/>
              <a:ext cx="2776675" cy="147908"/>
            </a:xfrm>
            <a:prstGeom prst="round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84" name="Hexagon 183"/>
            <p:cNvSpPr/>
            <p:nvPr/>
          </p:nvSpPr>
          <p:spPr>
            <a:xfrm rot="5400000">
              <a:off x="3272779" y="2738571"/>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85" name="Hexagon 184"/>
            <p:cNvSpPr/>
            <p:nvPr/>
          </p:nvSpPr>
          <p:spPr>
            <a:xfrm rot="5400000">
              <a:off x="3272779" y="2935954"/>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86" name="Hexagon 185"/>
            <p:cNvSpPr/>
            <p:nvPr/>
          </p:nvSpPr>
          <p:spPr>
            <a:xfrm rot="5400000">
              <a:off x="3272779" y="3133337"/>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87" name="Hexagon 186"/>
            <p:cNvSpPr/>
            <p:nvPr/>
          </p:nvSpPr>
          <p:spPr>
            <a:xfrm rot="5400000">
              <a:off x="3272779" y="3332577"/>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88" name="Hexagon 187"/>
            <p:cNvSpPr/>
            <p:nvPr/>
          </p:nvSpPr>
          <p:spPr>
            <a:xfrm rot="5400000">
              <a:off x="3272779" y="3524584"/>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89" name="Hexagon 188"/>
            <p:cNvSpPr/>
            <p:nvPr/>
          </p:nvSpPr>
          <p:spPr>
            <a:xfrm rot="5400000">
              <a:off x="3272779" y="3727527"/>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03" name="Hexagon 202"/>
            <p:cNvSpPr/>
            <p:nvPr/>
          </p:nvSpPr>
          <p:spPr>
            <a:xfrm rot="5400000">
              <a:off x="3272779" y="3921336"/>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07" name="Hexagon 206"/>
            <p:cNvSpPr/>
            <p:nvPr/>
          </p:nvSpPr>
          <p:spPr>
            <a:xfrm rot="5400000">
              <a:off x="3272779" y="4116036"/>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08" name="Hexagon 207"/>
            <p:cNvSpPr/>
            <p:nvPr/>
          </p:nvSpPr>
          <p:spPr>
            <a:xfrm rot="5400000">
              <a:off x="3277541" y="4313185"/>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09" name="Hexagon 208"/>
            <p:cNvSpPr/>
            <p:nvPr/>
          </p:nvSpPr>
          <p:spPr>
            <a:xfrm rot="5400000">
              <a:off x="3277541" y="4512425"/>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10" name="Hexagon 209"/>
            <p:cNvSpPr/>
            <p:nvPr/>
          </p:nvSpPr>
          <p:spPr>
            <a:xfrm rot="5400000">
              <a:off x="3277541" y="4704432"/>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11" name="Hexagon 210"/>
            <p:cNvSpPr/>
            <p:nvPr/>
          </p:nvSpPr>
          <p:spPr>
            <a:xfrm rot="5400000">
              <a:off x="3277541" y="4907375"/>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12" name="Hexagon 211"/>
            <p:cNvSpPr/>
            <p:nvPr/>
          </p:nvSpPr>
          <p:spPr>
            <a:xfrm rot="5400000">
              <a:off x="3277541" y="5101184"/>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36" name="Group 135"/>
          <p:cNvGrpSpPr/>
          <p:nvPr/>
        </p:nvGrpSpPr>
        <p:grpSpPr>
          <a:xfrm rot="5400000">
            <a:off x="5480016" y="792466"/>
            <a:ext cx="174371" cy="5064471"/>
            <a:chOff x="3273864" y="2596540"/>
            <a:chExt cx="147908" cy="2776675"/>
          </a:xfrm>
        </p:grpSpPr>
        <p:sp>
          <p:nvSpPr>
            <p:cNvPr id="137" name="Rounded Rectangle 136"/>
            <p:cNvSpPr/>
            <p:nvPr/>
          </p:nvSpPr>
          <p:spPr>
            <a:xfrm rot="5400000">
              <a:off x="1959480" y="3910924"/>
              <a:ext cx="2776675" cy="147908"/>
            </a:xfrm>
            <a:prstGeom prst="round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50" name="Hexagon 149"/>
            <p:cNvSpPr/>
            <p:nvPr/>
          </p:nvSpPr>
          <p:spPr>
            <a:xfrm rot="5400000">
              <a:off x="3272779" y="2738571"/>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51" name="Hexagon 150"/>
            <p:cNvSpPr/>
            <p:nvPr/>
          </p:nvSpPr>
          <p:spPr>
            <a:xfrm rot="5400000">
              <a:off x="3272779" y="2935954"/>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55" name="Hexagon 154"/>
            <p:cNvSpPr/>
            <p:nvPr/>
          </p:nvSpPr>
          <p:spPr>
            <a:xfrm rot="5400000">
              <a:off x="3272779" y="3133337"/>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56" name="Hexagon 155"/>
            <p:cNvSpPr/>
            <p:nvPr/>
          </p:nvSpPr>
          <p:spPr>
            <a:xfrm rot="5400000">
              <a:off x="3272779" y="3332577"/>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57" name="Hexagon 156"/>
            <p:cNvSpPr/>
            <p:nvPr/>
          </p:nvSpPr>
          <p:spPr>
            <a:xfrm rot="5400000">
              <a:off x="3272779" y="3524584"/>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58" name="Hexagon 157"/>
            <p:cNvSpPr/>
            <p:nvPr/>
          </p:nvSpPr>
          <p:spPr>
            <a:xfrm rot="5400000">
              <a:off x="3272779" y="3727527"/>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59" name="Hexagon 158"/>
            <p:cNvSpPr/>
            <p:nvPr/>
          </p:nvSpPr>
          <p:spPr>
            <a:xfrm rot="5400000">
              <a:off x="3272779" y="3921336"/>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60" name="Hexagon 159"/>
            <p:cNvSpPr/>
            <p:nvPr/>
          </p:nvSpPr>
          <p:spPr>
            <a:xfrm rot="5400000">
              <a:off x="3272779" y="4116036"/>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61" name="Hexagon 160"/>
            <p:cNvSpPr/>
            <p:nvPr/>
          </p:nvSpPr>
          <p:spPr>
            <a:xfrm rot="5400000">
              <a:off x="3277541" y="4313185"/>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62" name="Hexagon 161"/>
            <p:cNvSpPr/>
            <p:nvPr/>
          </p:nvSpPr>
          <p:spPr>
            <a:xfrm rot="5400000">
              <a:off x="3277541" y="4512425"/>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63" name="Hexagon 162"/>
            <p:cNvSpPr/>
            <p:nvPr/>
          </p:nvSpPr>
          <p:spPr>
            <a:xfrm rot="5400000">
              <a:off x="3277541" y="4704432"/>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64" name="Hexagon 163"/>
            <p:cNvSpPr/>
            <p:nvPr/>
          </p:nvSpPr>
          <p:spPr>
            <a:xfrm rot="5400000">
              <a:off x="3277541" y="4907375"/>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65" name="Hexagon 164"/>
            <p:cNvSpPr/>
            <p:nvPr/>
          </p:nvSpPr>
          <p:spPr>
            <a:xfrm rot="5400000">
              <a:off x="3277541" y="5101184"/>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52" name="Donut 151">
            <a:extLst>
              <a:ext uri="{FF2B5EF4-FFF2-40B4-BE49-F238E27FC236}">
                <a16:creationId xmlns:a16="http://schemas.microsoft.com/office/drawing/2014/main" id="{74A4E278-A872-6343-881E-0E59B07A8648}"/>
              </a:ext>
            </a:extLst>
          </p:cNvPr>
          <p:cNvSpPr/>
          <p:nvPr/>
        </p:nvSpPr>
        <p:spPr>
          <a:xfrm>
            <a:off x="3008306" y="3152858"/>
            <a:ext cx="360040" cy="360040"/>
          </a:xfrm>
          <a:prstGeom prst="donut">
            <a:avLst>
              <a:gd name="adj" fmla="val 17161"/>
            </a:avLst>
          </a:prstGeom>
          <a:solidFill>
            <a:schemeClr val="accent6">
              <a:lumMod val="50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cxnSp>
        <p:nvCxnSpPr>
          <p:cNvPr id="153" name="Straight Connector 152">
            <a:extLst>
              <a:ext uri="{FF2B5EF4-FFF2-40B4-BE49-F238E27FC236}">
                <a16:creationId xmlns:a16="http://schemas.microsoft.com/office/drawing/2014/main" id="{2480EC79-0CDF-1E45-99A9-2D7550E6C44F}"/>
              </a:ext>
            </a:extLst>
          </p:cNvPr>
          <p:cNvCxnSpPr>
            <a:cxnSpLocks/>
          </p:cNvCxnSpPr>
          <p:nvPr/>
        </p:nvCxnSpPr>
        <p:spPr>
          <a:xfrm rot="-5400000">
            <a:off x="3188306" y="3080858"/>
            <a:ext cx="0" cy="504056"/>
          </a:xfrm>
          <a:prstGeom prst="line">
            <a:avLst/>
          </a:prstGeom>
          <a:ln w="38100">
            <a:solidFill>
              <a:schemeClr val="accent6">
                <a:lumMod val="50000"/>
              </a:schemeClr>
            </a:solidFill>
          </a:ln>
          <a:effectLst/>
          <a:scene3d>
            <a:camera prst="orthographicFront">
              <a:rot lat="0" lon="0" rev="18900000"/>
            </a:camera>
            <a:lightRig rig="threePt" dir="t"/>
          </a:scene3d>
        </p:spPr>
        <p:style>
          <a:lnRef idx="2">
            <a:schemeClr val="accent1"/>
          </a:lnRef>
          <a:fillRef idx="0">
            <a:schemeClr val="accent1"/>
          </a:fillRef>
          <a:effectRef idx="1">
            <a:schemeClr val="accent1"/>
          </a:effectRef>
          <a:fontRef idx="minor">
            <a:schemeClr val="tx1"/>
          </a:fontRef>
        </p:style>
      </p:cxnSp>
      <p:sp>
        <p:nvSpPr>
          <p:cNvPr id="154" name="Oval 153">
            <a:extLst>
              <a:ext uri="{FF2B5EF4-FFF2-40B4-BE49-F238E27FC236}">
                <a16:creationId xmlns:a16="http://schemas.microsoft.com/office/drawing/2014/main" id="{4252E364-AB3F-1B4B-81BE-1733715962C1}"/>
              </a:ext>
            </a:extLst>
          </p:cNvPr>
          <p:cNvSpPr/>
          <p:nvPr/>
        </p:nvSpPr>
        <p:spPr>
          <a:xfrm>
            <a:off x="3152306" y="3296858"/>
            <a:ext cx="72008" cy="72008"/>
          </a:xfrm>
          <a:prstGeom prst="ellipse">
            <a:avLst/>
          </a:prstGeom>
          <a:solidFill>
            <a:schemeClr val="accent6">
              <a:lumMod val="50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p:txBody>
          <a:bodyPr/>
          <a:lstStyle/>
          <a:p>
            <a:fld id="{551115BC-487E-4422-894C-CB7CD3E79223}" type="slidenum">
              <a:rPr lang="sv-SE" smtClean="0"/>
              <a:t>22</a:t>
            </a:fld>
            <a:endParaRPr lang="sv-SE" dirty="0"/>
          </a:p>
        </p:txBody>
      </p:sp>
      <p:sp>
        <p:nvSpPr>
          <p:cNvPr id="19" name="Frame 18"/>
          <p:cNvSpPr/>
          <p:nvPr/>
        </p:nvSpPr>
        <p:spPr>
          <a:xfrm>
            <a:off x="2497663" y="2187331"/>
            <a:ext cx="7200801" cy="4035869"/>
          </a:xfrm>
          <a:prstGeom prst="frame">
            <a:avLst>
              <a:gd name="adj1" fmla="val 2129"/>
            </a:avLst>
          </a:prstGeom>
          <a:solidFill>
            <a:schemeClr val="tx1"/>
          </a:solidFill>
          <a:ln>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20" name="TextBox 19"/>
          <p:cNvSpPr txBox="1"/>
          <p:nvPr/>
        </p:nvSpPr>
        <p:spPr>
          <a:xfrm>
            <a:off x="4079776" y="1772816"/>
            <a:ext cx="4380285" cy="615553"/>
          </a:xfrm>
          <a:prstGeom prst="rect">
            <a:avLst/>
          </a:prstGeom>
          <a:noFill/>
        </p:spPr>
        <p:txBody>
          <a:bodyPr wrap="square" rtlCol="0">
            <a:spAutoFit/>
          </a:bodyPr>
          <a:lstStyle/>
          <a:p>
            <a:r>
              <a:rPr lang="en-GB" sz="1600" dirty="0" smtClean="0"/>
              <a:t>PSS1 Mode Selection </a:t>
            </a:r>
            <a:r>
              <a:rPr lang="en-GB" sz="1600" dirty="0"/>
              <a:t>Key Exchange (unit #2)</a:t>
            </a:r>
          </a:p>
          <a:p>
            <a:endParaRPr lang="en-GB" dirty="0"/>
          </a:p>
        </p:txBody>
      </p:sp>
      <p:grpSp>
        <p:nvGrpSpPr>
          <p:cNvPr id="10" name="Group 9"/>
          <p:cNvGrpSpPr/>
          <p:nvPr/>
        </p:nvGrpSpPr>
        <p:grpSpPr>
          <a:xfrm>
            <a:off x="5739071" y="3154736"/>
            <a:ext cx="359226" cy="350960"/>
            <a:chOff x="6221390" y="3392098"/>
            <a:chExt cx="359226" cy="350960"/>
          </a:xfrm>
        </p:grpSpPr>
        <p:sp>
          <p:nvSpPr>
            <p:cNvPr id="21" name="Donut 20"/>
            <p:cNvSpPr/>
            <p:nvPr/>
          </p:nvSpPr>
          <p:spPr>
            <a:xfrm>
              <a:off x="6221390" y="3392098"/>
              <a:ext cx="359226" cy="350960"/>
            </a:xfrm>
            <a:prstGeom prst="donut">
              <a:avLst>
                <a:gd name="adj" fmla="val 17161"/>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22" name="Oval 21"/>
            <p:cNvSpPr/>
            <p:nvPr/>
          </p:nvSpPr>
          <p:spPr>
            <a:xfrm>
              <a:off x="6365390" y="3536098"/>
              <a:ext cx="71845" cy="70192"/>
            </a:xfrm>
            <a:prstGeom prst="ellipse">
              <a:avLst/>
            </a:prstGeom>
            <a:solidFill>
              <a:srgbClr val="0000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a:p>
          </p:txBody>
        </p:sp>
      </p:grpSp>
      <p:sp>
        <p:nvSpPr>
          <p:cNvPr id="23" name="TextBox 22"/>
          <p:cNvSpPr txBox="1"/>
          <p:nvPr/>
        </p:nvSpPr>
        <p:spPr>
          <a:xfrm>
            <a:off x="5527190" y="2444879"/>
            <a:ext cx="777569" cy="707886"/>
          </a:xfrm>
          <a:prstGeom prst="rect">
            <a:avLst/>
          </a:prstGeom>
          <a:noFill/>
        </p:spPr>
        <p:txBody>
          <a:bodyPr wrap="square" rtlCol="0">
            <a:spAutoFit/>
          </a:bodyPr>
          <a:lstStyle/>
          <a:p>
            <a:pPr algn="ctr"/>
            <a:r>
              <a:rPr lang="en-GB" sz="1000" b="1" dirty="0">
                <a:solidFill>
                  <a:srgbClr val="0000FF"/>
                </a:solidFill>
              </a:rPr>
              <a:t>Open Access Mode</a:t>
            </a:r>
          </a:p>
          <a:p>
            <a:pPr algn="ctr"/>
            <a:r>
              <a:rPr lang="en-GB" sz="1000" b="1" dirty="0" smtClean="0">
                <a:solidFill>
                  <a:srgbClr val="0000FF"/>
                </a:solidFill>
              </a:rPr>
              <a:t>(OAM)</a:t>
            </a:r>
            <a:endParaRPr lang="en-GB" sz="1000" b="1" dirty="0">
              <a:solidFill>
                <a:srgbClr val="0000FF"/>
              </a:solidFill>
            </a:endParaRPr>
          </a:p>
        </p:txBody>
      </p:sp>
      <p:sp>
        <p:nvSpPr>
          <p:cNvPr id="28" name="Donut 27"/>
          <p:cNvSpPr/>
          <p:nvPr/>
        </p:nvSpPr>
        <p:spPr>
          <a:xfrm>
            <a:off x="4097520" y="4321667"/>
            <a:ext cx="359226" cy="360040"/>
          </a:xfrm>
          <a:prstGeom prst="donut">
            <a:avLst>
              <a:gd name="adj" fmla="val 17161"/>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cxnSp>
        <p:nvCxnSpPr>
          <p:cNvPr id="30" name="Straight Connector 29"/>
          <p:cNvCxnSpPr>
            <a:cxnSpLocks/>
          </p:cNvCxnSpPr>
          <p:nvPr/>
        </p:nvCxnSpPr>
        <p:spPr>
          <a:xfrm>
            <a:off x="4277520" y="4249667"/>
            <a:ext cx="0" cy="504056"/>
          </a:xfrm>
          <a:prstGeom prst="line">
            <a:avLst/>
          </a:prstGeom>
          <a:ln w="38100">
            <a:solidFill>
              <a:schemeClr val="tx1"/>
            </a:solidFill>
          </a:ln>
          <a:effectLst/>
          <a:scene3d>
            <a:camera prst="orthographicFront">
              <a:rot lat="0" lon="0" rev="18900000"/>
            </a:camera>
            <a:lightRig rig="threePt" dir="t"/>
          </a:scene3d>
        </p:spPr>
        <p:style>
          <a:lnRef idx="2">
            <a:schemeClr val="accent1"/>
          </a:lnRef>
          <a:fillRef idx="0">
            <a:schemeClr val="accent1"/>
          </a:fillRef>
          <a:effectRef idx="1">
            <a:schemeClr val="accent1"/>
          </a:effectRef>
          <a:fontRef idx="minor">
            <a:schemeClr val="tx1"/>
          </a:fontRef>
        </p:style>
      </p:cxnSp>
      <p:sp>
        <p:nvSpPr>
          <p:cNvPr id="32" name="Oval 31"/>
          <p:cNvSpPr/>
          <p:nvPr/>
        </p:nvSpPr>
        <p:spPr>
          <a:xfrm>
            <a:off x="4241520" y="4465667"/>
            <a:ext cx="71845" cy="7200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3" name="Group 12"/>
          <p:cNvGrpSpPr/>
          <p:nvPr/>
        </p:nvGrpSpPr>
        <p:grpSpPr>
          <a:xfrm>
            <a:off x="4954559" y="4249667"/>
            <a:ext cx="359226" cy="504056"/>
            <a:chOff x="5652144" y="4479803"/>
            <a:chExt cx="359226" cy="504056"/>
          </a:xfrm>
        </p:grpSpPr>
        <p:sp>
          <p:nvSpPr>
            <p:cNvPr id="36" name="Donut 35"/>
            <p:cNvSpPr/>
            <p:nvPr/>
          </p:nvSpPr>
          <p:spPr>
            <a:xfrm>
              <a:off x="5652144" y="4551803"/>
              <a:ext cx="359226" cy="360040"/>
            </a:xfrm>
            <a:prstGeom prst="donut">
              <a:avLst>
                <a:gd name="adj" fmla="val 17161"/>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cxnSp>
          <p:nvCxnSpPr>
            <p:cNvPr id="37" name="Straight Connector 36"/>
            <p:cNvCxnSpPr>
              <a:cxnSpLocks/>
            </p:cNvCxnSpPr>
            <p:nvPr/>
          </p:nvCxnSpPr>
          <p:spPr>
            <a:xfrm>
              <a:off x="5832144" y="4479803"/>
              <a:ext cx="0" cy="504056"/>
            </a:xfrm>
            <a:prstGeom prst="line">
              <a:avLst/>
            </a:prstGeom>
            <a:ln w="38100">
              <a:solidFill>
                <a:schemeClr val="tx1"/>
              </a:solidFill>
            </a:ln>
            <a:effectLst/>
            <a:scene3d>
              <a:camera prst="orthographicFront">
                <a:rot lat="0" lon="0" rev="18900000"/>
              </a:camera>
              <a:lightRig rig="threePt" dir="t"/>
            </a:scene3d>
          </p:spPr>
          <p:style>
            <a:lnRef idx="2">
              <a:schemeClr val="accent1"/>
            </a:lnRef>
            <a:fillRef idx="0">
              <a:schemeClr val="accent1"/>
            </a:fillRef>
            <a:effectRef idx="1">
              <a:schemeClr val="accent1"/>
            </a:effectRef>
            <a:fontRef idx="minor">
              <a:schemeClr val="tx1"/>
            </a:fontRef>
          </p:style>
        </p:cxnSp>
        <p:sp>
          <p:nvSpPr>
            <p:cNvPr id="40" name="Oval 39"/>
            <p:cNvSpPr/>
            <p:nvPr/>
          </p:nvSpPr>
          <p:spPr>
            <a:xfrm>
              <a:off x="5796144" y="4695803"/>
              <a:ext cx="71845" cy="7200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5" name="Group 14"/>
          <p:cNvGrpSpPr/>
          <p:nvPr/>
        </p:nvGrpSpPr>
        <p:grpSpPr>
          <a:xfrm>
            <a:off x="6566526" y="4249667"/>
            <a:ext cx="359226" cy="504056"/>
            <a:chOff x="7298335" y="4479803"/>
            <a:chExt cx="359226" cy="504056"/>
          </a:xfrm>
        </p:grpSpPr>
        <p:sp>
          <p:nvSpPr>
            <p:cNvPr id="41" name="Donut 40"/>
            <p:cNvSpPr/>
            <p:nvPr/>
          </p:nvSpPr>
          <p:spPr>
            <a:xfrm>
              <a:off x="7298335" y="4551803"/>
              <a:ext cx="359226" cy="360040"/>
            </a:xfrm>
            <a:prstGeom prst="donut">
              <a:avLst>
                <a:gd name="adj" fmla="val 17161"/>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cxnSp>
          <p:nvCxnSpPr>
            <p:cNvPr id="42" name="Straight Connector 41"/>
            <p:cNvCxnSpPr>
              <a:cxnSpLocks/>
            </p:cNvCxnSpPr>
            <p:nvPr/>
          </p:nvCxnSpPr>
          <p:spPr>
            <a:xfrm>
              <a:off x="7478335" y="4479803"/>
              <a:ext cx="0" cy="504056"/>
            </a:xfrm>
            <a:prstGeom prst="line">
              <a:avLst/>
            </a:prstGeom>
            <a:ln w="38100">
              <a:solidFill>
                <a:schemeClr val="tx1"/>
              </a:solidFill>
            </a:ln>
            <a:effectLst/>
            <a:scene3d>
              <a:camera prst="orthographicFront">
                <a:rot lat="0" lon="0" rev="18900000"/>
              </a:camera>
              <a:lightRig rig="threePt" dir="t"/>
            </a:scene3d>
          </p:spPr>
          <p:style>
            <a:lnRef idx="2">
              <a:schemeClr val="accent1"/>
            </a:lnRef>
            <a:fillRef idx="0">
              <a:schemeClr val="accent1"/>
            </a:fillRef>
            <a:effectRef idx="1">
              <a:schemeClr val="accent1"/>
            </a:effectRef>
            <a:fontRef idx="minor">
              <a:schemeClr val="tx1"/>
            </a:fontRef>
          </p:style>
        </p:cxnSp>
        <p:sp>
          <p:nvSpPr>
            <p:cNvPr id="43" name="Oval 42"/>
            <p:cNvSpPr/>
            <p:nvPr/>
          </p:nvSpPr>
          <p:spPr>
            <a:xfrm>
              <a:off x="7442335" y="4695803"/>
              <a:ext cx="71845" cy="7200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44" name="TextBox 43"/>
          <p:cNvSpPr txBox="1"/>
          <p:nvPr/>
        </p:nvSpPr>
        <p:spPr>
          <a:xfrm>
            <a:off x="3974655" y="4986997"/>
            <a:ext cx="604958" cy="400110"/>
          </a:xfrm>
          <a:prstGeom prst="rect">
            <a:avLst/>
          </a:prstGeom>
          <a:noFill/>
        </p:spPr>
        <p:txBody>
          <a:bodyPr wrap="square" rtlCol="0">
            <a:spAutoFit/>
          </a:bodyPr>
          <a:lstStyle/>
          <a:p>
            <a:pPr algn="ctr"/>
            <a:r>
              <a:rPr lang="en-GB" sz="1000" b="1" dirty="0"/>
              <a:t>RP Key</a:t>
            </a:r>
          </a:p>
          <a:p>
            <a:pPr algn="ctr"/>
            <a:r>
              <a:rPr lang="en-GB" sz="1000" b="1" dirty="0" smtClean="0"/>
              <a:t>(RPK)</a:t>
            </a:r>
          </a:p>
        </p:txBody>
      </p:sp>
      <p:sp>
        <p:nvSpPr>
          <p:cNvPr id="46" name="TextBox 45">
            <a:extLst>
              <a:ext uri="{FF2B5EF4-FFF2-40B4-BE49-F238E27FC236}">
                <a16:creationId xmlns:a16="http://schemas.microsoft.com/office/drawing/2014/main" id="{27368980-773A-EB45-A9BB-206796CA04E7}"/>
              </a:ext>
            </a:extLst>
          </p:cNvPr>
          <p:cNvSpPr txBox="1"/>
          <p:nvPr/>
        </p:nvSpPr>
        <p:spPr>
          <a:xfrm>
            <a:off x="4695766" y="4983506"/>
            <a:ext cx="855132" cy="553998"/>
          </a:xfrm>
          <a:prstGeom prst="rect">
            <a:avLst/>
          </a:prstGeom>
          <a:noFill/>
        </p:spPr>
        <p:txBody>
          <a:bodyPr wrap="square" rtlCol="0">
            <a:spAutoFit/>
          </a:bodyPr>
          <a:lstStyle/>
          <a:p>
            <a:pPr algn="ctr"/>
            <a:r>
              <a:rPr lang="en-GB" sz="1000" b="1" dirty="0"/>
              <a:t>Restricted  Access Key</a:t>
            </a:r>
          </a:p>
          <a:p>
            <a:pPr algn="ctr"/>
            <a:r>
              <a:rPr lang="en-GB" sz="1000" b="1" dirty="0" smtClean="0"/>
              <a:t>(RAK)</a:t>
            </a:r>
          </a:p>
        </p:txBody>
      </p:sp>
      <p:sp>
        <p:nvSpPr>
          <p:cNvPr id="48" name="TextBox 47">
            <a:extLst>
              <a:ext uri="{FF2B5EF4-FFF2-40B4-BE49-F238E27FC236}">
                <a16:creationId xmlns:a16="http://schemas.microsoft.com/office/drawing/2014/main" id="{876FE03A-4A34-5441-B798-D0114E30DA99}"/>
              </a:ext>
            </a:extLst>
          </p:cNvPr>
          <p:cNvSpPr txBox="1"/>
          <p:nvPr/>
        </p:nvSpPr>
        <p:spPr>
          <a:xfrm>
            <a:off x="6364583" y="4983506"/>
            <a:ext cx="768448" cy="553998"/>
          </a:xfrm>
          <a:prstGeom prst="rect">
            <a:avLst/>
          </a:prstGeom>
          <a:noFill/>
        </p:spPr>
        <p:txBody>
          <a:bodyPr wrap="square" rtlCol="0">
            <a:spAutoFit/>
          </a:bodyPr>
          <a:lstStyle/>
          <a:p>
            <a:pPr algn="ctr"/>
            <a:r>
              <a:rPr lang="en-GB" sz="1000" b="1" dirty="0"/>
              <a:t>Search Mode Key</a:t>
            </a:r>
          </a:p>
          <a:p>
            <a:pPr algn="ctr"/>
            <a:r>
              <a:rPr lang="en-GB" sz="1000" b="1" dirty="0" smtClean="0"/>
              <a:t>(SMK)</a:t>
            </a:r>
          </a:p>
        </p:txBody>
      </p:sp>
      <p:grpSp>
        <p:nvGrpSpPr>
          <p:cNvPr id="11" name="Group 10"/>
          <p:cNvGrpSpPr/>
          <p:nvPr/>
        </p:nvGrpSpPr>
        <p:grpSpPr>
          <a:xfrm>
            <a:off x="6566526" y="3142327"/>
            <a:ext cx="359226" cy="360040"/>
            <a:chOff x="7077996" y="3379602"/>
            <a:chExt cx="359226" cy="360040"/>
          </a:xfrm>
        </p:grpSpPr>
        <p:sp>
          <p:nvSpPr>
            <p:cNvPr id="49" name="Donut 48">
              <a:extLst>
                <a:ext uri="{FF2B5EF4-FFF2-40B4-BE49-F238E27FC236}">
                  <a16:creationId xmlns:a16="http://schemas.microsoft.com/office/drawing/2014/main" id="{B224B866-321F-F541-92D0-92D87068C204}"/>
                </a:ext>
              </a:extLst>
            </p:cNvPr>
            <p:cNvSpPr/>
            <p:nvPr/>
          </p:nvSpPr>
          <p:spPr>
            <a:xfrm>
              <a:off x="7077996" y="3379602"/>
              <a:ext cx="359226" cy="360040"/>
            </a:xfrm>
            <a:prstGeom prst="donut">
              <a:avLst>
                <a:gd name="adj" fmla="val 17161"/>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50" name="Oval 49">
              <a:extLst>
                <a:ext uri="{FF2B5EF4-FFF2-40B4-BE49-F238E27FC236}">
                  <a16:creationId xmlns:a16="http://schemas.microsoft.com/office/drawing/2014/main" id="{397381E7-77A6-4A45-B4ED-FE57B2E34021}"/>
                </a:ext>
              </a:extLst>
            </p:cNvPr>
            <p:cNvSpPr/>
            <p:nvPr/>
          </p:nvSpPr>
          <p:spPr>
            <a:xfrm>
              <a:off x="7221996" y="3523602"/>
              <a:ext cx="71845" cy="72008"/>
            </a:xfrm>
            <a:prstGeom prst="ellipse">
              <a:avLst/>
            </a:prstGeom>
            <a:solidFill>
              <a:srgbClr val="0000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a:p>
          </p:txBody>
        </p:sp>
      </p:grpSp>
      <p:sp>
        <p:nvSpPr>
          <p:cNvPr id="51" name="TextBox 50">
            <a:extLst>
              <a:ext uri="{FF2B5EF4-FFF2-40B4-BE49-F238E27FC236}">
                <a16:creationId xmlns:a16="http://schemas.microsoft.com/office/drawing/2014/main" id="{DB6AC4BE-C839-F046-8842-54298C579AD4}"/>
              </a:ext>
            </a:extLst>
          </p:cNvPr>
          <p:cNvSpPr txBox="1"/>
          <p:nvPr/>
        </p:nvSpPr>
        <p:spPr>
          <a:xfrm>
            <a:off x="6326805" y="2450551"/>
            <a:ext cx="865068" cy="553998"/>
          </a:xfrm>
          <a:prstGeom prst="rect">
            <a:avLst/>
          </a:prstGeom>
          <a:noFill/>
        </p:spPr>
        <p:txBody>
          <a:bodyPr wrap="square" rtlCol="0">
            <a:spAutoFit/>
          </a:bodyPr>
          <a:lstStyle/>
          <a:p>
            <a:pPr algn="ctr"/>
            <a:r>
              <a:rPr lang="en-GB" sz="1000" b="1" dirty="0">
                <a:solidFill>
                  <a:srgbClr val="0000FF"/>
                </a:solidFill>
              </a:rPr>
              <a:t>Search</a:t>
            </a:r>
          </a:p>
          <a:p>
            <a:pPr algn="ctr"/>
            <a:r>
              <a:rPr lang="en-GB" sz="1000" b="1" dirty="0">
                <a:solidFill>
                  <a:srgbClr val="0000FF"/>
                </a:solidFill>
              </a:rPr>
              <a:t>Mode</a:t>
            </a:r>
          </a:p>
          <a:p>
            <a:pPr algn="ctr"/>
            <a:r>
              <a:rPr lang="en-GB" sz="1000" b="1" dirty="0" smtClean="0">
                <a:solidFill>
                  <a:srgbClr val="0000FF"/>
                </a:solidFill>
              </a:rPr>
              <a:t>(SM)</a:t>
            </a:r>
            <a:endParaRPr lang="en-GB" sz="1000" b="1" dirty="0">
              <a:solidFill>
                <a:srgbClr val="0000FF"/>
              </a:solidFill>
            </a:endParaRPr>
          </a:p>
        </p:txBody>
      </p:sp>
      <p:grpSp>
        <p:nvGrpSpPr>
          <p:cNvPr id="8" name="Group 7"/>
          <p:cNvGrpSpPr/>
          <p:nvPr/>
        </p:nvGrpSpPr>
        <p:grpSpPr>
          <a:xfrm>
            <a:off x="4948110" y="3152858"/>
            <a:ext cx="359226" cy="360040"/>
            <a:chOff x="5431805" y="3383018"/>
            <a:chExt cx="359226" cy="360040"/>
          </a:xfrm>
        </p:grpSpPr>
        <p:sp>
          <p:nvSpPr>
            <p:cNvPr id="52" name="Donut 51">
              <a:extLst>
                <a:ext uri="{FF2B5EF4-FFF2-40B4-BE49-F238E27FC236}">
                  <a16:creationId xmlns:a16="http://schemas.microsoft.com/office/drawing/2014/main" id="{AF2638ED-F5FC-654C-8140-102198EEFFAF}"/>
                </a:ext>
              </a:extLst>
            </p:cNvPr>
            <p:cNvSpPr/>
            <p:nvPr/>
          </p:nvSpPr>
          <p:spPr>
            <a:xfrm>
              <a:off x="5431805" y="3383018"/>
              <a:ext cx="359226" cy="360040"/>
            </a:xfrm>
            <a:prstGeom prst="donut">
              <a:avLst>
                <a:gd name="adj" fmla="val 17161"/>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53" name="Oval 52">
              <a:extLst>
                <a:ext uri="{FF2B5EF4-FFF2-40B4-BE49-F238E27FC236}">
                  <a16:creationId xmlns:a16="http://schemas.microsoft.com/office/drawing/2014/main" id="{51124712-40B9-5D45-ADA1-E8C7A3633C30}"/>
                </a:ext>
              </a:extLst>
            </p:cNvPr>
            <p:cNvSpPr/>
            <p:nvPr/>
          </p:nvSpPr>
          <p:spPr>
            <a:xfrm>
              <a:off x="5575805" y="3527018"/>
              <a:ext cx="71845" cy="72008"/>
            </a:xfrm>
            <a:prstGeom prst="ellipse">
              <a:avLst/>
            </a:prstGeom>
            <a:solidFill>
              <a:srgbClr val="0000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a:p>
          </p:txBody>
        </p:sp>
      </p:grpSp>
      <p:sp>
        <p:nvSpPr>
          <p:cNvPr id="54" name="TextBox 53">
            <a:extLst>
              <a:ext uri="{FF2B5EF4-FFF2-40B4-BE49-F238E27FC236}">
                <a16:creationId xmlns:a16="http://schemas.microsoft.com/office/drawing/2014/main" id="{48703340-F5E5-8E42-9A8D-E7AEB719731E}"/>
              </a:ext>
            </a:extLst>
          </p:cNvPr>
          <p:cNvSpPr txBox="1"/>
          <p:nvPr/>
        </p:nvSpPr>
        <p:spPr>
          <a:xfrm>
            <a:off x="4740439" y="2450551"/>
            <a:ext cx="777569" cy="707886"/>
          </a:xfrm>
          <a:prstGeom prst="rect">
            <a:avLst/>
          </a:prstGeom>
          <a:noFill/>
        </p:spPr>
        <p:txBody>
          <a:bodyPr wrap="square" rtlCol="0">
            <a:spAutoFit/>
          </a:bodyPr>
          <a:lstStyle/>
          <a:p>
            <a:pPr algn="ctr"/>
            <a:r>
              <a:rPr lang="en-GB" sz="1000" b="1" dirty="0">
                <a:solidFill>
                  <a:srgbClr val="0000FF"/>
                </a:solidFill>
              </a:rPr>
              <a:t>Restricted Access Mode </a:t>
            </a:r>
            <a:r>
              <a:rPr lang="en-GB" sz="1000" b="1" dirty="0" smtClean="0">
                <a:solidFill>
                  <a:srgbClr val="0000FF"/>
                </a:solidFill>
              </a:rPr>
              <a:t>(RAM)</a:t>
            </a:r>
            <a:endParaRPr lang="en-GB" sz="1000" b="1" dirty="0">
              <a:solidFill>
                <a:srgbClr val="0000FF"/>
              </a:solidFill>
            </a:endParaRPr>
          </a:p>
        </p:txBody>
      </p:sp>
      <p:grpSp>
        <p:nvGrpSpPr>
          <p:cNvPr id="9" name="Group 8"/>
          <p:cNvGrpSpPr/>
          <p:nvPr/>
        </p:nvGrpSpPr>
        <p:grpSpPr>
          <a:xfrm>
            <a:off x="4082987" y="3144346"/>
            <a:ext cx="359226" cy="360040"/>
            <a:chOff x="4580664" y="3374482"/>
            <a:chExt cx="359226" cy="360040"/>
          </a:xfrm>
        </p:grpSpPr>
        <p:sp>
          <p:nvSpPr>
            <p:cNvPr id="55" name="Donut 54">
              <a:extLst>
                <a:ext uri="{FF2B5EF4-FFF2-40B4-BE49-F238E27FC236}">
                  <a16:creationId xmlns:a16="http://schemas.microsoft.com/office/drawing/2014/main" id="{EDBA6616-EFA9-3E49-898E-8D8611D5683B}"/>
                </a:ext>
              </a:extLst>
            </p:cNvPr>
            <p:cNvSpPr/>
            <p:nvPr/>
          </p:nvSpPr>
          <p:spPr>
            <a:xfrm>
              <a:off x="4580664" y="3374482"/>
              <a:ext cx="359226" cy="360040"/>
            </a:xfrm>
            <a:prstGeom prst="donut">
              <a:avLst>
                <a:gd name="adj" fmla="val 17161"/>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56" name="Oval 55">
              <a:extLst>
                <a:ext uri="{FF2B5EF4-FFF2-40B4-BE49-F238E27FC236}">
                  <a16:creationId xmlns:a16="http://schemas.microsoft.com/office/drawing/2014/main" id="{A17E31BA-AFFB-7841-9BC3-673566E473A7}"/>
                </a:ext>
              </a:extLst>
            </p:cNvPr>
            <p:cNvSpPr/>
            <p:nvPr/>
          </p:nvSpPr>
          <p:spPr>
            <a:xfrm>
              <a:off x="4724664" y="3518482"/>
              <a:ext cx="71845" cy="72008"/>
            </a:xfrm>
            <a:prstGeom prst="ellipse">
              <a:avLst/>
            </a:prstGeom>
            <a:solidFill>
              <a:srgbClr val="0000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a:p>
          </p:txBody>
        </p:sp>
      </p:grpSp>
      <p:sp>
        <p:nvSpPr>
          <p:cNvPr id="57" name="TextBox 56">
            <a:extLst>
              <a:ext uri="{FF2B5EF4-FFF2-40B4-BE49-F238E27FC236}">
                <a16:creationId xmlns:a16="http://schemas.microsoft.com/office/drawing/2014/main" id="{A1D8EE98-043E-9841-A820-B3ABBFD8873F}"/>
              </a:ext>
            </a:extLst>
          </p:cNvPr>
          <p:cNvSpPr txBox="1"/>
          <p:nvPr/>
        </p:nvSpPr>
        <p:spPr>
          <a:xfrm>
            <a:off x="3888349" y="2450551"/>
            <a:ext cx="777569" cy="553998"/>
          </a:xfrm>
          <a:prstGeom prst="rect">
            <a:avLst/>
          </a:prstGeom>
          <a:noFill/>
        </p:spPr>
        <p:txBody>
          <a:bodyPr wrap="square" rtlCol="0">
            <a:spAutoFit/>
          </a:bodyPr>
          <a:lstStyle/>
          <a:p>
            <a:pPr algn="ctr"/>
            <a:r>
              <a:rPr lang="en-GB" sz="1000" b="1" dirty="0">
                <a:solidFill>
                  <a:srgbClr val="0000FF"/>
                </a:solidFill>
              </a:rPr>
              <a:t>RP Survey Mode</a:t>
            </a:r>
          </a:p>
          <a:p>
            <a:pPr algn="ctr"/>
            <a:r>
              <a:rPr lang="en-GB" sz="1000" b="1" dirty="0" smtClean="0">
                <a:solidFill>
                  <a:srgbClr val="0000FF"/>
                </a:solidFill>
              </a:rPr>
              <a:t>(RPM)</a:t>
            </a:r>
            <a:endParaRPr lang="en-GB" sz="1000" b="1" dirty="0">
              <a:solidFill>
                <a:srgbClr val="0000FF"/>
              </a:solidFill>
            </a:endParaRPr>
          </a:p>
        </p:txBody>
      </p:sp>
      <p:sp>
        <p:nvSpPr>
          <p:cNvPr id="83" name="Title 1"/>
          <p:cNvSpPr>
            <a:spLocks noGrp="1"/>
          </p:cNvSpPr>
          <p:nvPr>
            <p:ph type="title"/>
          </p:nvPr>
        </p:nvSpPr>
        <p:spPr>
          <a:xfrm>
            <a:off x="609600" y="274638"/>
            <a:ext cx="9518848" cy="1143000"/>
          </a:xfrm>
        </p:spPr>
        <p:txBody>
          <a:bodyPr/>
          <a:lstStyle/>
          <a:p>
            <a:r>
              <a:rPr lang="sv-SE" dirty="0"/>
              <a:t>PSS1 </a:t>
            </a:r>
            <a:r>
              <a:rPr lang="sv-SE" dirty="0" err="1"/>
              <a:t>Key</a:t>
            </a:r>
            <a:r>
              <a:rPr lang="sv-SE" dirty="0"/>
              <a:t> Exchange system; operation</a:t>
            </a:r>
          </a:p>
        </p:txBody>
      </p:sp>
      <p:sp>
        <p:nvSpPr>
          <p:cNvPr id="86" name="TextBox 85">
            <a:extLst>
              <a:ext uri="{FF2B5EF4-FFF2-40B4-BE49-F238E27FC236}">
                <a16:creationId xmlns:a16="http://schemas.microsoft.com/office/drawing/2014/main" id="{A1D8EE98-043E-9841-A820-B3ABBFD8873F}"/>
              </a:ext>
            </a:extLst>
          </p:cNvPr>
          <p:cNvSpPr txBox="1"/>
          <p:nvPr/>
        </p:nvSpPr>
        <p:spPr>
          <a:xfrm>
            <a:off x="2799521" y="2447933"/>
            <a:ext cx="777569" cy="400110"/>
          </a:xfrm>
          <a:prstGeom prst="rect">
            <a:avLst/>
          </a:prstGeom>
          <a:noFill/>
        </p:spPr>
        <p:txBody>
          <a:bodyPr wrap="square" rtlCol="0">
            <a:spAutoFit/>
          </a:bodyPr>
          <a:lstStyle/>
          <a:p>
            <a:pPr algn="ctr"/>
            <a:r>
              <a:rPr lang="en-GB" sz="1000" b="1" dirty="0" smtClean="0">
                <a:solidFill>
                  <a:schemeClr val="accent6">
                    <a:lumMod val="50000"/>
                  </a:schemeClr>
                </a:solidFill>
              </a:rPr>
              <a:t>Safety Veto key</a:t>
            </a:r>
            <a:endParaRPr lang="en-GB" sz="1000" b="1" dirty="0">
              <a:solidFill>
                <a:schemeClr val="accent6">
                  <a:lumMod val="50000"/>
                </a:schemeClr>
              </a:solidFill>
            </a:endParaRPr>
          </a:p>
        </p:txBody>
      </p:sp>
      <p:sp>
        <p:nvSpPr>
          <p:cNvPr id="105" name="TextBox 104"/>
          <p:cNvSpPr txBox="1"/>
          <p:nvPr/>
        </p:nvSpPr>
        <p:spPr>
          <a:xfrm>
            <a:off x="2523062" y="3225740"/>
            <a:ext cx="604958" cy="215444"/>
          </a:xfrm>
          <a:prstGeom prst="rect">
            <a:avLst/>
          </a:prstGeom>
          <a:noFill/>
        </p:spPr>
        <p:txBody>
          <a:bodyPr wrap="square" rtlCol="0">
            <a:spAutoFit/>
          </a:bodyPr>
          <a:lstStyle/>
          <a:p>
            <a:pPr algn="ctr"/>
            <a:r>
              <a:rPr lang="en-GB" sz="800" dirty="0" smtClean="0">
                <a:solidFill>
                  <a:schemeClr val="accent6">
                    <a:lumMod val="50000"/>
                  </a:schemeClr>
                </a:solidFill>
              </a:rPr>
              <a:t>Slot 1</a:t>
            </a:r>
            <a:endParaRPr lang="en-GB" sz="800" dirty="0">
              <a:solidFill>
                <a:schemeClr val="accent6">
                  <a:lumMod val="50000"/>
                </a:schemeClr>
              </a:solidFill>
            </a:endParaRPr>
          </a:p>
        </p:txBody>
      </p:sp>
      <p:sp>
        <p:nvSpPr>
          <p:cNvPr id="111" name="TextBox 110"/>
          <p:cNvSpPr txBox="1"/>
          <p:nvPr/>
        </p:nvSpPr>
        <p:spPr>
          <a:xfrm>
            <a:off x="3576471" y="3232329"/>
            <a:ext cx="604958" cy="215444"/>
          </a:xfrm>
          <a:prstGeom prst="rect">
            <a:avLst/>
          </a:prstGeom>
          <a:noFill/>
        </p:spPr>
        <p:txBody>
          <a:bodyPr wrap="square" rtlCol="0">
            <a:spAutoFit/>
          </a:bodyPr>
          <a:lstStyle/>
          <a:p>
            <a:pPr algn="ctr"/>
            <a:r>
              <a:rPr lang="en-GB" sz="800" dirty="0">
                <a:solidFill>
                  <a:srgbClr val="0000FF"/>
                </a:solidFill>
              </a:rPr>
              <a:t>Slot </a:t>
            </a:r>
            <a:r>
              <a:rPr lang="en-GB" sz="800" dirty="0" smtClean="0">
                <a:solidFill>
                  <a:srgbClr val="0000FF"/>
                </a:solidFill>
              </a:rPr>
              <a:t>2</a:t>
            </a:r>
            <a:endParaRPr lang="en-GB" sz="800" dirty="0">
              <a:solidFill>
                <a:srgbClr val="0000FF"/>
              </a:solidFill>
            </a:endParaRPr>
          </a:p>
        </p:txBody>
      </p:sp>
      <p:sp>
        <p:nvSpPr>
          <p:cNvPr id="112" name="TextBox 111"/>
          <p:cNvSpPr txBox="1"/>
          <p:nvPr/>
        </p:nvSpPr>
        <p:spPr>
          <a:xfrm>
            <a:off x="4485906" y="3216980"/>
            <a:ext cx="604958" cy="215444"/>
          </a:xfrm>
          <a:prstGeom prst="rect">
            <a:avLst/>
          </a:prstGeom>
          <a:noFill/>
        </p:spPr>
        <p:txBody>
          <a:bodyPr wrap="square" rtlCol="0">
            <a:spAutoFit/>
          </a:bodyPr>
          <a:lstStyle/>
          <a:p>
            <a:pPr algn="ctr"/>
            <a:r>
              <a:rPr lang="en-GB" sz="800" dirty="0">
                <a:solidFill>
                  <a:srgbClr val="0000FF"/>
                </a:solidFill>
              </a:rPr>
              <a:t>Slot </a:t>
            </a:r>
            <a:r>
              <a:rPr lang="en-GB" sz="800" dirty="0" smtClean="0">
                <a:solidFill>
                  <a:srgbClr val="0000FF"/>
                </a:solidFill>
              </a:rPr>
              <a:t>3</a:t>
            </a:r>
            <a:endParaRPr lang="en-GB" sz="800" dirty="0">
              <a:solidFill>
                <a:srgbClr val="0000FF"/>
              </a:solidFill>
            </a:endParaRPr>
          </a:p>
        </p:txBody>
      </p:sp>
      <p:sp>
        <p:nvSpPr>
          <p:cNvPr id="113" name="TextBox 112"/>
          <p:cNvSpPr txBox="1"/>
          <p:nvPr/>
        </p:nvSpPr>
        <p:spPr>
          <a:xfrm>
            <a:off x="5288144" y="3227510"/>
            <a:ext cx="604958" cy="215444"/>
          </a:xfrm>
          <a:prstGeom prst="rect">
            <a:avLst/>
          </a:prstGeom>
          <a:noFill/>
        </p:spPr>
        <p:txBody>
          <a:bodyPr wrap="square" rtlCol="0">
            <a:spAutoFit/>
          </a:bodyPr>
          <a:lstStyle/>
          <a:p>
            <a:pPr algn="ctr"/>
            <a:r>
              <a:rPr lang="en-GB" sz="800" dirty="0">
                <a:solidFill>
                  <a:srgbClr val="0000FF"/>
                </a:solidFill>
              </a:rPr>
              <a:t>Slot </a:t>
            </a:r>
            <a:r>
              <a:rPr lang="en-GB" sz="800" dirty="0" smtClean="0">
                <a:solidFill>
                  <a:srgbClr val="0000FF"/>
                </a:solidFill>
              </a:rPr>
              <a:t>4</a:t>
            </a:r>
            <a:endParaRPr lang="en-GB" sz="800" dirty="0">
              <a:solidFill>
                <a:srgbClr val="0000FF"/>
              </a:solidFill>
            </a:endParaRPr>
          </a:p>
        </p:txBody>
      </p:sp>
      <p:sp>
        <p:nvSpPr>
          <p:cNvPr id="114" name="TextBox 113"/>
          <p:cNvSpPr txBox="1"/>
          <p:nvPr/>
        </p:nvSpPr>
        <p:spPr>
          <a:xfrm>
            <a:off x="6114165" y="3225740"/>
            <a:ext cx="604958" cy="215444"/>
          </a:xfrm>
          <a:prstGeom prst="rect">
            <a:avLst/>
          </a:prstGeom>
          <a:noFill/>
        </p:spPr>
        <p:txBody>
          <a:bodyPr wrap="square" rtlCol="0">
            <a:spAutoFit/>
          </a:bodyPr>
          <a:lstStyle/>
          <a:p>
            <a:pPr algn="ctr"/>
            <a:r>
              <a:rPr lang="en-GB" sz="800" dirty="0">
                <a:solidFill>
                  <a:srgbClr val="0000FF"/>
                </a:solidFill>
              </a:rPr>
              <a:t>Slot </a:t>
            </a:r>
            <a:r>
              <a:rPr lang="en-GB" sz="800" dirty="0" smtClean="0">
                <a:solidFill>
                  <a:srgbClr val="0000FF"/>
                </a:solidFill>
              </a:rPr>
              <a:t>5</a:t>
            </a:r>
            <a:endParaRPr lang="en-GB" sz="800" dirty="0">
              <a:solidFill>
                <a:srgbClr val="0000FF"/>
              </a:solidFill>
            </a:endParaRPr>
          </a:p>
        </p:txBody>
      </p:sp>
      <p:sp>
        <p:nvSpPr>
          <p:cNvPr id="115" name="TextBox 114"/>
          <p:cNvSpPr txBox="1"/>
          <p:nvPr/>
        </p:nvSpPr>
        <p:spPr>
          <a:xfrm>
            <a:off x="3571940" y="4393949"/>
            <a:ext cx="604958" cy="215444"/>
          </a:xfrm>
          <a:prstGeom prst="rect">
            <a:avLst/>
          </a:prstGeom>
          <a:noFill/>
        </p:spPr>
        <p:txBody>
          <a:bodyPr wrap="square" rtlCol="0">
            <a:spAutoFit/>
          </a:bodyPr>
          <a:lstStyle/>
          <a:p>
            <a:pPr algn="ctr"/>
            <a:r>
              <a:rPr lang="en-GB" sz="800" dirty="0"/>
              <a:t>Slot </a:t>
            </a:r>
            <a:r>
              <a:rPr lang="en-GB" sz="800" dirty="0" smtClean="0"/>
              <a:t>6</a:t>
            </a:r>
            <a:endParaRPr lang="en-GB" sz="800" dirty="0"/>
          </a:p>
        </p:txBody>
      </p:sp>
      <p:grpSp>
        <p:nvGrpSpPr>
          <p:cNvPr id="17" name="Group 16"/>
          <p:cNvGrpSpPr/>
          <p:nvPr/>
        </p:nvGrpSpPr>
        <p:grpSpPr>
          <a:xfrm>
            <a:off x="7821998" y="3146451"/>
            <a:ext cx="359226" cy="360040"/>
            <a:chOff x="8540014" y="3376587"/>
            <a:chExt cx="359226" cy="360040"/>
          </a:xfrm>
        </p:grpSpPr>
        <p:sp>
          <p:nvSpPr>
            <p:cNvPr id="118" name="Donut 117">
              <a:extLst>
                <a:ext uri="{FF2B5EF4-FFF2-40B4-BE49-F238E27FC236}">
                  <a16:creationId xmlns:a16="http://schemas.microsoft.com/office/drawing/2014/main" id="{B224B866-321F-F541-92D0-92D87068C204}"/>
                </a:ext>
              </a:extLst>
            </p:cNvPr>
            <p:cNvSpPr/>
            <p:nvPr/>
          </p:nvSpPr>
          <p:spPr>
            <a:xfrm>
              <a:off x="8540014" y="3376587"/>
              <a:ext cx="359226" cy="360040"/>
            </a:xfrm>
            <a:prstGeom prst="donut">
              <a:avLst>
                <a:gd name="adj" fmla="val 17161"/>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19" name="Oval 118">
              <a:extLst>
                <a:ext uri="{FF2B5EF4-FFF2-40B4-BE49-F238E27FC236}">
                  <a16:creationId xmlns:a16="http://schemas.microsoft.com/office/drawing/2014/main" id="{397381E7-77A6-4A45-B4ED-FE57B2E34021}"/>
                </a:ext>
              </a:extLst>
            </p:cNvPr>
            <p:cNvSpPr/>
            <p:nvPr/>
          </p:nvSpPr>
          <p:spPr>
            <a:xfrm>
              <a:off x="8684014" y="3520587"/>
              <a:ext cx="71845" cy="72008"/>
            </a:xfrm>
            <a:prstGeom prst="ellipse">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a:p>
          </p:txBody>
        </p:sp>
      </p:grpSp>
      <p:cxnSp>
        <p:nvCxnSpPr>
          <p:cNvPr id="122" name="Straight Connector 121"/>
          <p:cNvCxnSpPr>
            <a:cxnSpLocks/>
          </p:cNvCxnSpPr>
          <p:nvPr/>
        </p:nvCxnSpPr>
        <p:spPr>
          <a:xfrm>
            <a:off x="8001998" y="3701846"/>
            <a:ext cx="0" cy="504056"/>
          </a:xfrm>
          <a:prstGeom prst="line">
            <a:avLst/>
          </a:prstGeom>
          <a:ln w="38100">
            <a:solidFill>
              <a:schemeClr val="accent6"/>
            </a:solidFill>
          </a:ln>
          <a:effectLst/>
          <a:scene3d>
            <a:camera prst="orthographicFront">
              <a:rot lat="0" lon="0" rev="18900000"/>
            </a:camera>
            <a:lightRig rig="threePt" dir="t"/>
          </a:scene3d>
        </p:spPr>
        <p:style>
          <a:lnRef idx="2">
            <a:schemeClr val="accent1"/>
          </a:lnRef>
          <a:fillRef idx="0">
            <a:schemeClr val="accent1"/>
          </a:fillRef>
          <a:effectRef idx="1">
            <a:schemeClr val="accent1"/>
          </a:effectRef>
          <a:fontRef idx="minor">
            <a:schemeClr val="tx1"/>
          </a:fontRef>
        </p:style>
      </p:cxnSp>
      <p:sp>
        <p:nvSpPr>
          <p:cNvPr id="121" name="Donut 120"/>
          <p:cNvSpPr/>
          <p:nvPr/>
        </p:nvSpPr>
        <p:spPr>
          <a:xfrm>
            <a:off x="7821998" y="3773846"/>
            <a:ext cx="359226" cy="360040"/>
          </a:xfrm>
          <a:prstGeom prst="donut">
            <a:avLst>
              <a:gd name="adj" fmla="val 17161"/>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23" name="Oval 122"/>
          <p:cNvSpPr/>
          <p:nvPr/>
        </p:nvSpPr>
        <p:spPr>
          <a:xfrm>
            <a:off x="7965998" y="3917846"/>
            <a:ext cx="71845" cy="72008"/>
          </a:xfrm>
          <a:prstGeom prst="ellipse">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4" name="TextBox 123"/>
          <p:cNvSpPr txBox="1"/>
          <p:nvPr/>
        </p:nvSpPr>
        <p:spPr>
          <a:xfrm>
            <a:off x="4485906" y="4393949"/>
            <a:ext cx="604958" cy="215444"/>
          </a:xfrm>
          <a:prstGeom prst="rect">
            <a:avLst/>
          </a:prstGeom>
          <a:noFill/>
        </p:spPr>
        <p:txBody>
          <a:bodyPr wrap="square" rtlCol="0">
            <a:spAutoFit/>
          </a:bodyPr>
          <a:lstStyle/>
          <a:p>
            <a:pPr algn="ctr"/>
            <a:r>
              <a:rPr lang="en-GB" sz="800" dirty="0"/>
              <a:t>Slot </a:t>
            </a:r>
            <a:r>
              <a:rPr lang="en-GB" sz="800" dirty="0" smtClean="0"/>
              <a:t>7</a:t>
            </a:r>
            <a:endParaRPr lang="en-GB" sz="800" dirty="0"/>
          </a:p>
        </p:txBody>
      </p:sp>
      <p:sp>
        <p:nvSpPr>
          <p:cNvPr id="125" name="TextBox 124"/>
          <p:cNvSpPr txBox="1"/>
          <p:nvPr/>
        </p:nvSpPr>
        <p:spPr>
          <a:xfrm>
            <a:off x="6114165" y="4393949"/>
            <a:ext cx="604958" cy="215444"/>
          </a:xfrm>
          <a:prstGeom prst="rect">
            <a:avLst/>
          </a:prstGeom>
          <a:noFill/>
        </p:spPr>
        <p:txBody>
          <a:bodyPr wrap="square" rtlCol="0">
            <a:spAutoFit/>
          </a:bodyPr>
          <a:lstStyle/>
          <a:p>
            <a:pPr algn="ctr"/>
            <a:r>
              <a:rPr lang="en-GB" sz="800" dirty="0"/>
              <a:t>Slot </a:t>
            </a:r>
            <a:r>
              <a:rPr lang="en-GB" sz="800" dirty="0" smtClean="0"/>
              <a:t>8</a:t>
            </a:r>
            <a:endParaRPr lang="en-GB" sz="800" dirty="0"/>
          </a:p>
        </p:txBody>
      </p:sp>
      <p:sp>
        <p:nvSpPr>
          <p:cNvPr id="127" name="TextBox 126"/>
          <p:cNvSpPr txBox="1"/>
          <p:nvPr/>
        </p:nvSpPr>
        <p:spPr>
          <a:xfrm>
            <a:off x="7331249" y="3227494"/>
            <a:ext cx="604958" cy="215444"/>
          </a:xfrm>
          <a:prstGeom prst="rect">
            <a:avLst/>
          </a:prstGeom>
          <a:noFill/>
        </p:spPr>
        <p:txBody>
          <a:bodyPr wrap="square" rtlCol="0">
            <a:spAutoFit/>
          </a:bodyPr>
          <a:lstStyle/>
          <a:p>
            <a:pPr algn="ctr"/>
            <a:r>
              <a:rPr lang="en-GB" sz="800" dirty="0">
                <a:solidFill>
                  <a:schemeClr val="accent6"/>
                </a:solidFill>
              </a:rPr>
              <a:t>Slot </a:t>
            </a:r>
            <a:r>
              <a:rPr lang="en-GB" sz="800" dirty="0" smtClean="0">
                <a:solidFill>
                  <a:schemeClr val="accent6"/>
                </a:solidFill>
              </a:rPr>
              <a:t>9</a:t>
            </a:r>
            <a:endParaRPr lang="en-GB" sz="800" dirty="0">
              <a:solidFill>
                <a:schemeClr val="accent6"/>
              </a:solidFill>
            </a:endParaRPr>
          </a:p>
        </p:txBody>
      </p:sp>
      <p:sp>
        <p:nvSpPr>
          <p:cNvPr id="128" name="TextBox 127"/>
          <p:cNvSpPr txBox="1"/>
          <p:nvPr/>
        </p:nvSpPr>
        <p:spPr>
          <a:xfrm>
            <a:off x="7333119" y="3851429"/>
            <a:ext cx="604958" cy="215444"/>
          </a:xfrm>
          <a:prstGeom prst="rect">
            <a:avLst/>
          </a:prstGeom>
          <a:noFill/>
        </p:spPr>
        <p:txBody>
          <a:bodyPr wrap="square" rtlCol="0">
            <a:spAutoFit/>
          </a:bodyPr>
          <a:lstStyle/>
          <a:p>
            <a:pPr algn="ctr"/>
            <a:r>
              <a:rPr lang="en-GB" sz="800" dirty="0">
                <a:solidFill>
                  <a:schemeClr val="accent6"/>
                </a:solidFill>
              </a:rPr>
              <a:t>Slot </a:t>
            </a:r>
            <a:r>
              <a:rPr lang="en-GB" sz="800" dirty="0" smtClean="0">
                <a:solidFill>
                  <a:schemeClr val="accent6"/>
                </a:solidFill>
              </a:rPr>
              <a:t>10</a:t>
            </a:r>
            <a:endParaRPr lang="en-GB" sz="800" dirty="0">
              <a:solidFill>
                <a:schemeClr val="accent6"/>
              </a:solidFill>
            </a:endParaRPr>
          </a:p>
        </p:txBody>
      </p:sp>
      <p:grpSp>
        <p:nvGrpSpPr>
          <p:cNvPr id="138" name="Group 137"/>
          <p:cNvGrpSpPr/>
          <p:nvPr/>
        </p:nvGrpSpPr>
        <p:grpSpPr>
          <a:xfrm>
            <a:off x="7825159" y="4254292"/>
            <a:ext cx="359226" cy="504056"/>
            <a:chOff x="8540014" y="3931345"/>
            <a:chExt cx="359226" cy="504056"/>
          </a:xfrm>
        </p:grpSpPr>
        <p:cxnSp>
          <p:nvCxnSpPr>
            <p:cNvPr id="139" name="Straight Connector 138"/>
            <p:cNvCxnSpPr>
              <a:cxnSpLocks/>
            </p:cNvCxnSpPr>
            <p:nvPr/>
          </p:nvCxnSpPr>
          <p:spPr>
            <a:xfrm>
              <a:off x="8720014" y="3931345"/>
              <a:ext cx="0" cy="504056"/>
            </a:xfrm>
            <a:prstGeom prst="line">
              <a:avLst/>
            </a:prstGeom>
            <a:ln w="38100">
              <a:solidFill>
                <a:schemeClr val="accent6"/>
              </a:solidFill>
            </a:ln>
            <a:effectLst/>
            <a:scene3d>
              <a:camera prst="orthographicFront">
                <a:rot lat="0" lon="0" rev="18900000"/>
              </a:camera>
              <a:lightRig rig="threePt" dir="t"/>
            </a:scene3d>
          </p:spPr>
          <p:style>
            <a:lnRef idx="2">
              <a:schemeClr val="accent1"/>
            </a:lnRef>
            <a:fillRef idx="0">
              <a:schemeClr val="accent1"/>
            </a:fillRef>
            <a:effectRef idx="1">
              <a:schemeClr val="accent1"/>
            </a:effectRef>
            <a:fontRef idx="minor">
              <a:schemeClr val="tx1"/>
            </a:fontRef>
          </p:style>
        </p:cxnSp>
        <p:grpSp>
          <p:nvGrpSpPr>
            <p:cNvPr id="140" name="Group 139"/>
            <p:cNvGrpSpPr/>
            <p:nvPr/>
          </p:nvGrpSpPr>
          <p:grpSpPr>
            <a:xfrm>
              <a:off x="8540014" y="4003345"/>
              <a:ext cx="359226" cy="360040"/>
              <a:chOff x="8540014" y="4003345"/>
              <a:chExt cx="359226" cy="360040"/>
            </a:xfrm>
          </p:grpSpPr>
          <p:sp>
            <p:nvSpPr>
              <p:cNvPr id="141" name="Donut 140"/>
              <p:cNvSpPr/>
              <p:nvPr/>
            </p:nvSpPr>
            <p:spPr>
              <a:xfrm>
                <a:off x="8540014" y="4003345"/>
                <a:ext cx="359226" cy="360040"/>
              </a:xfrm>
              <a:prstGeom prst="donut">
                <a:avLst>
                  <a:gd name="adj" fmla="val 17161"/>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42" name="Oval 141"/>
              <p:cNvSpPr/>
              <p:nvPr/>
            </p:nvSpPr>
            <p:spPr>
              <a:xfrm>
                <a:off x="8684014" y="4147345"/>
                <a:ext cx="71845" cy="72008"/>
              </a:xfrm>
              <a:prstGeom prst="ellipse">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sp>
        <p:nvSpPr>
          <p:cNvPr id="143" name="TextBox 142"/>
          <p:cNvSpPr txBox="1"/>
          <p:nvPr/>
        </p:nvSpPr>
        <p:spPr>
          <a:xfrm>
            <a:off x="7336280" y="4403875"/>
            <a:ext cx="604958" cy="215444"/>
          </a:xfrm>
          <a:prstGeom prst="rect">
            <a:avLst/>
          </a:prstGeom>
          <a:noFill/>
        </p:spPr>
        <p:txBody>
          <a:bodyPr wrap="square" rtlCol="0">
            <a:spAutoFit/>
          </a:bodyPr>
          <a:lstStyle/>
          <a:p>
            <a:pPr algn="ctr"/>
            <a:r>
              <a:rPr lang="en-GB" sz="800" dirty="0">
                <a:solidFill>
                  <a:schemeClr val="accent6"/>
                </a:solidFill>
              </a:rPr>
              <a:t>Slot </a:t>
            </a:r>
            <a:r>
              <a:rPr lang="en-GB" sz="800" dirty="0" smtClean="0">
                <a:solidFill>
                  <a:schemeClr val="accent6"/>
                </a:solidFill>
              </a:rPr>
              <a:t>11</a:t>
            </a:r>
            <a:endParaRPr lang="en-GB" sz="800" dirty="0">
              <a:solidFill>
                <a:schemeClr val="accent6"/>
              </a:solidFill>
            </a:endParaRPr>
          </a:p>
        </p:txBody>
      </p:sp>
      <p:grpSp>
        <p:nvGrpSpPr>
          <p:cNvPr id="144" name="Group 143"/>
          <p:cNvGrpSpPr/>
          <p:nvPr/>
        </p:nvGrpSpPr>
        <p:grpSpPr>
          <a:xfrm>
            <a:off x="7823974" y="4814674"/>
            <a:ext cx="359226" cy="504056"/>
            <a:chOff x="8540014" y="3931345"/>
            <a:chExt cx="359226" cy="504056"/>
          </a:xfrm>
        </p:grpSpPr>
        <p:cxnSp>
          <p:nvCxnSpPr>
            <p:cNvPr id="145" name="Straight Connector 144"/>
            <p:cNvCxnSpPr>
              <a:cxnSpLocks/>
            </p:cNvCxnSpPr>
            <p:nvPr/>
          </p:nvCxnSpPr>
          <p:spPr>
            <a:xfrm>
              <a:off x="8720014" y="3931345"/>
              <a:ext cx="0" cy="504056"/>
            </a:xfrm>
            <a:prstGeom prst="line">
              <a:avLst/>
            </a:prstGeom>
            <a:ln w="38100">
              <a:solidFill>
                <a:schemeClr val="accent6"/>
              </a:solidFill>
            </a:ln>
            <a:effectLst/>
            <a:scene3d>
              <a:camera prst="orthographicFront">
                <a:rot lat="0" lon="0" rev="18900000"/>
              </a:camera>
              <a:lightRig rig="threePt" dir="t"/>
            </a:scene3d>
          </p:spPr>
          <p:style>
            <a:lnRef idx="2">
              <a:schemeClr val="accent1"/>
            </a:lnRef>
            <a:fillRef idx="0">
              <a:schemeClr val="accent1"/>
            </a:fillRef>
            <a:effectRef idx="1">
              <a:schemeClr val="accent1"/>
            </a:effectRef>
            <a:fontRef idx="minor">
              <a:schemeClr val="tx1"/>
            </a:fontRef>
          </p:style>
        </p:cxnSp>
        <p:grpSp>
          <p:nvGrpSpPr>
            <p:cNvPr id="146" name="Group 145"/>
            <p:cNvGrpSpPr/>
            <p:nvPr/>
          </p:nvGrpSpPr>
          <p:grpSpPr>
            <a:xfrm>
              <a:off x="8540014" y="4003345"/>
              <a:ext cx="359226" cy="360040"/>
              <a:chOff x="8540014" y="4003345"/>
              <a:chExt cx="359226" cy="360040"/>
            </a:xfrm>
          </p:grpSpPr>
          <p:sp>
            <p:nvSpPr>
              <p:cNvPr id="147" name="Donut 146"/>
              <p:cNvSpPr/>
              <p:nvPr/>
            </p:nvSpPr>
            <p:spPr>
              <a:xfrm>
                <a:off x="8540014" y="4003345"/>
                <a:ext cx="359226" cy="360040"/>
              </a:xfrm>
              <a:prstGeom prst="donut">
                <a:avLst>
                  <a:gd name="adj" fmla="val 17161"/>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48" name="Oval 147"/>
              <p:cNvSpPr/>
              <p:nvPr/>
            </p:nvSpPr>
            <p:spPr>
              <a:xfrm>
                <a:off x="8684014" y="4147345"/>
                <a:ext cx="71845" cy="72008"/>
              </a:xfrm>
              <a:prstGeom prst="ellipse">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sp>
        <p:nvSpPr>
          <p:cNvPr id="149" name="TextBox 148"/>
          <p:cNvSpPr txBox="1"/>
          <p:nvPr/>
        </p:nvSpPr>
        <p:spPr>
          <a:xfrm>
            <a:off x="7335095" y="4964257"/>
            <a:ext cx="604958" cy="215444"/>
          </a:xfrm>
          <a:prstGeom prst="rect">
            <a:avLst/>
          </a:prstGeom>
          <a:noFill/>
        </p:spPr>
        <p:txBody>
          <a:bodyPr wrap="square" rtlCol="0">
            <a:spAutoFit/>
          </a:bodyPr>
          <a:lstStyle/>
          <a:p>
            <a:pPr algn="ctr"/>
            <a:r>
              <a:rPr lang="en-GB" sz="800" dirty="0">
                <a:solidFill>
                  <a:schemeClr val="accent6"/>
                </a:solidFill>
              </a:rPr>
              <a:t>Slot </a:t>
            </a:r>
            <a:r>
              <a:rPr lang="en-GB" sz="800" dirty="0" smtClean="0">
                <a:solidFill>
                  <a:schemeClr val="accent6"/>
                </a:solidFill>
              </a:rPr>
              <a:t>12</a:t>
            </a:r>
            <a:endParaRPr lang="en-GB" sz="800" dirty="0">
              <a:solidFill>
                <a:schemeClr val="accent6"/>
              </a:solidFill>
            </a:endParaRPr>
          </a:p>
        </p:txBody>
      </p:sp>
      <p:sp>
        <p:nvSpPr>
          <p:cNvPr id="250" name="TextBox 249">
            <a:extLst>
              <a:ext uri="{FF2B5EF4-FFF2-40B4-BE49-F238E27FC236}">
                <a16:creationId xmlns:a16="http://schemas.microsoft.com/office/drawing/2014/main" id="{876FE03A-4A34-5441-B798-D0114E30DA99}"/>
              </a:ext>
            </a:extLst>
          </p:cNvPr>
          <p:cNvSpPr txBox="1"/>
          <p:nvPr/>
        </p:nvSpPr>
        <p:spPr>
          <a:xfrm>
            <a:off x="8287208" y="3052099"/>
            <a:ext cx="1115292" cy="553998"/>
          </a:xfrm>
          <a:prstGeom prst="rect">
            <a:avLst/>
          </a:prstGeom>
          <a:noFill/>
        </p:spPr>
        <p:txBody>
          <a:bodyPr wrap="square" rtlCol="0">
            <a:spAutoFit/>
          </a:bodyPr>
          <a:lstStyle/>
          <a:p>
            <a:pPr algn="ctr"/>
            <a:r>
              <a:rPr lang="en-GB" sz="1000" b="1" dirty="0">
                <a:solidFill>
                  <a:schemeClr val="accent6"/>
                </a:solidFill>
              </a:rPr>
              <a:t>Shielding Configuration Management</a:t>
            </a:r>
            <a:endParaRPr lang="en-GB" sz="1000" b="1" dirty="0" smtClean="0"/>
          </a:p>
        </p:txBody>
      </p:sp>
      <p:sp>
        <p:nvSpPr>
          <p:cNvPr id="251" name="TextBox 250">
            <a:extLst>
              <a:ext uri="{FF2B5EF4-FFF2-40B4-BE49-F238E27FC236}">
                <a16:creationId xmlns:a16="http://schemas.microsoft.com/office/drawing/2014/main" id="{876FE03A-4A34-5441-B798-D0114E30DA99}"/>
              </a:ext>
            </a:extLst>
          </p:cNvPr>
          <p:cNvSpPr txBox="1"/>
          <p:nvPr/>
        </p:nvSpPr>
        <p:spPr>
          <a:xfrm>
            <a:off x="8341304" y="3650957"/>
            <a:ext cx="1115292" cy="553998"/>
          </a:xfrm>
          <a:prstGeom prst="rect">
            <a:avLst/>
          </a:prstGeom>
          <a:noFill/>
        </p:spPr>
        <p:txBody>
          <a:bodyPr wrap="square" rtlCol="0">
            <a:spAutoFit/>
          </a:bodyPr>
          <a:lstStyle/>
          <a:p>
            <a:pPr algn="ctr"/>
            <a:r>
              <a:rPr lang="en-GB" sz="1000" b="1" dirty="0" smtClean="0">
                <a:solidFill>
                  <a:schemeClr val="accent6"/>
                </a:solidFill>
              </a:rPr>
              <a:t>Temporary Shielding Wall Key (TSWK)</a:t>
            </a:r>
            <a:endParaRPr lang="en-GB" sz="1000" b="1" dirty="0" smtClean="0"/>
          </a:p>
        </p:txBody>
      </p:sp>
      <p:sp>
        <p:nvSpPr>
          <p:cNvPr id="252" name="TextBox 251">
            <a:extLst>
              <a:ext uri="{FF2B5EF4-FFF2-40B4-BE49-F238E27FC236}">
                <a16:creationId xmlns:a16="http://schemas.microsoft.com/office/drawing/2014/main" id="{876FE03A-4A34-5441-B798-D0114E30DA99}"/>
              </a:ext>
            </a:extLst>
          </p:cNvPr>
          <p:cNvSpPr txBox="1"/>
          <p:nvPr/>
        </p:nvSpPr>
        <p:spPr>
          <a:xfrm>
            <a:off x="8341304" y="4377334"/>
            <a:ext cx="1115292" cy="246221"/>
          </a:xfrm>
          <a:prstGeom prst="rect">
            <a:avLst/>
          </a:prstGeom>
          <a:noFill/>
        </p:spPr>
        <p:txBody>
          <a:bodyPr wrap="square" rtlCol="0">
            <a:spAutoFit/>
          </a:bodyPr>
          <a:lstStyle/>
          <a:p>
            <a:pPr algn="ctr"/>
            <a:r>
              <a:rPr lang="en-GB" sz="1000" b="1" dirty="0" smtClean="0">
                <a:solidFill>
                  <a:schemeClr val="accent6"/>
                </a:solidFill>
              </a:rPr>
              <a:t>Spare Key</a:t>
            </a:r>
            <a:endParaRPr lang="en-GB" sz="1000" b="1" dirty="0" smtClean="0"/>
          </a:p>
        </p:txBody>
      </p:sp>
      <p:sp>
        <p:nvSpPr>
          <p:cNvPr id="253" name="TextBox 252">
            <a:extLst>
              <a:ext uri="{FF2B5EF4-FFF2-40B4-BE49-F238E27FC236}">
                <a16:creationId xmlns:a16="http://schemas.microsoft.com/office/drawing/2014/main" id="{876FE03A-4A34-5441-B798-D0114E30DA99}"/>
              </a:ext>
            </a:extLst>
          </p:cNvPr>
          <p:cNvSpPr txBox="1"/>
          <p:nvPr/>
        </p:nvSpPr>
        <p:spPr>
          <a:xfrm>
            <a:off x="8341304" y="4944634"/>
            <a:ext cx="1115292" cy="246221"/>
          </a:xfrm>
          <a:prstGeom prst="rect">
            <a:avLst/>
          </a:prstGeom>
          <a:noFill/>
        </p:spPr>
        <p:txBody>
          <a:bodyPr wrap="square" rtlCol="0">
            <a:spAutoFit/>
          </a:bodyPr>
          <a:lstStyle/>
          <a:p>
            <a:pPr algn="ctr"/>
            <a:r>
              <a:rPr lang="en-GB" sz="1000" b="1" dirty="0" smtClean="0">
                <a:solidFill>
                  <a:schemeClr val="accent6"/>
                </a:solidFill>
              </a:rPr>
              <a:t>Spare Key</a:t>
            </a:r>
            <a:endParaRPr lang="en-GB" sz="1000" b="1" dirty="0" smtClean="0"/>
          </a:p>
        </p:txBody>
      </p:sp>
      <p:pic>
        <p:nvPicPr>
          <p:cNvPr id="133" name="Picture 1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1091" y="3696259"/>
            <a:ext cx="504057" cy="303170"/>
          </a:xfrm>
          <a:prstGeom prst="rect">
            <a:avLst/>
          </a:prstGeom>
          <a:effectLst>
            <a:glow rad="127000">
              <a:srgbClr val="984807"/>
            </a:glow>
          </a:effectLst>
        </p:spPr>
      </p:pic>
      <p:pic>
        <p:nvPicPr>
          <p:cNvPr id="134" name="Picture 1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0523" y="2352947"/>
            <a:ext cx="504057" cy="303170"/>
          </a:xfrm>
          <a:prstGeom prst="rect">
            <a:avLst/>
          </a:prstGeom>
          <a:solidFill>
            <a:schemeClr val="tx2">
              <a:lumMod val="60000"/>
              <a:lumOff val="40000"/>
            </a:schemeClr>
          </a:solidFill>
          <a:effectLst>
            <a:glow rad="127000">
              <a:srgbClr val="0000FF"/>
            </a:glow>
          </a:effectLst>
        </p:spPr>
      </p:pic>
      <p:pic>
        <p:nvPicPr>
          <p:cNvPr id="135" name="Picture 1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7968" y="2357680"/>
            <a:ext cx="504057" cy="303170"/>
          </a:xfrm>
          <a:prstGeom prst="rect">
            <a:avLst/>
          </a:prstGeom>
          <a:effectLst>
            <a:glow rad="127000">
              <a:srgbClr val="F79646"/>
            </a:glow>
          </a:effectLst>
        </p:spPr>
      </p:pic>
      <p:cxnSp>
        <p:nvCxnSpPr>
          <p:cNvPr id="166" name="Straight Connector 165">
            <a:extLst>
              <a:ext uri="{FF2B5EF4-FFF2-40B4-BE49-F238E27FC236}">
                <a16:creationId xmlns:a16="http://schemas.microsoft.com/office/drawing/2014/main" id="{2480EC79-0CDF-1E45-99A9-2D7550E6C44F}"/>
              </a:ext>
            </a:extLst>
          </p:cNvPr>
          <p:cNvCxnSpPr>
            <a:cxnSpLocks/>
          </p:cNvCxnSpPr>
          <p:nvPr/>
        </p:nvCxnSpPr>
        <p:spPr>
          <a:xfrm rot="-5400000">
            <a:off x="4252117" y="3063342"/>
            <a:ext cx="0" cy="504056"/>
          </a:xfrm>
          <a:prstGeom prst="line">
            <a:avLst/>
          </a:prstGeom>
          <a:ln w="38100">
            <a:solidFill>
              <a:srgbClr val="0000FF"/>
            </a:solidFill>
          </a:ln>
          <a:effectLst/>
          <a:scene3d>
            <a:camera prst="orthographicFront">
              <a:rot lat="0" lon="0" rev="18900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74" name="Straight Connector 273"/>
          <p:cNvCxnSpPr>
            <a:cxnSpLocks/>
          </p:cNvCxnSpPr>
          <p:nvPr/>
        </p:nvCxnSpPr>
        <p:spPr>
          <a:xfrm rot="-5400000">
            <a:off x="8001998" y="3074797"/>
            <a:ext cx="0" cy="504056"/>
          </a:xfrm>
          <a:prstGeom prst="line">
            <a:avLst/>
          </a:prstGeom>
          <a:ln w="38100">
            <a:solidFill>
              <a:schemeClr val="accent6"/>
            </a:solidFill>
          </a:ln>
          <a:effectLst/>
          <a:scene3d>
            <a:camera prst="orthographicFront">
              <a:rot lat="0" lon="0" rev="18900000"/>
            </a:camera>
            <a:lightRig rig="threePt" dir="t"/>
          </a:scene3d>
        </p:spPr>
        <p:style>
          <a:lnRef idx="2">
            <a:schemeClr val="accent1"/>
          </a:lnRef>
          <a:fillRef idx="0">
            <a:schemeClr val="accent1"/>
          </a:fillRef>
          <a:effectRef idx="1">
            <a:schemeClr val="accent1"/>
          </a:effectRef>
          <a:fontRef idx="minor">
            <a:schemeClr val="tx1"/>
          </a:fontRef>
        </p:style>
      </p:cxnSp>
      <p:pic>
        <p:nvPicPr>
          <p:cNvPr id="275" name="Picture 2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8955" y="4753723"/>
            <a:ext cx="504057" cy="303170"/>
          </a:xfrm>
          <a:prstGeom prst="rect">
            <a:avLst/>
          </a:prstGeom>
          <a:solidFill>
            <a:schemeClr val="tx2">
              <a:lumMod val="60000"/>
              <a:lumOff val="40000"/>
            </a:schemeClr>
          </a:solidFill>
          <a:effectLst>
            <a:glow rad="127000">
              <a:schemeClr val="tx1"/>
            </a:glow>
          </a:effectLst>
        </p:spPr>
      </p:pic>
      <p:pic>
        <p:nvPicPr>
          <p:cNvPr id="276" name="Picture 27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9427" y="5403857"/>
            <a:ext cx="504057" cy="303170"/>
          </a:xfrm>
          <a:prstGeom prst="rect">
            <a:avLst/>
          </a:prstGeom>
          <a:effectLst>
            <a:glow rad="127000">
              <a:srgbClr val="F79646"/>
            </a:glow>
          </a:effectLst>
        </p:spPr>
      </p:pic>
    </p:spTree>
    <p:extLst>
      <p:ext uri="{BB962C8B-B14F-4D97-AF65-F5344CB8AC3E}">
        <p14:creationId xmlns:p14="http://schemas.microsoft.com/office/powerpoint/2010/main" val="127576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5400000">
                                      <p:cBhvr>
                                        <p:cTn id="12" dur="2000" fill="hold"/>
                                        <p:tgtEl>
                                          <p:spTgt spid="153"/>
                                        </p:tgtEl>
                                        <p:attrNameLst>
                                          <p:attrName>r</p:attrName>
                                        </p:attrNameLst>
                                      </p:cBhvr>
                                    </p:animRot>
                                  </p:childTnLst>
                                </p:cTn>
                              </p:par>
                              <p:par>
                                <p:cTn id="13" presetID="0" presetClass="path" presetSubtype="0" accel="50000" decel="50000" fill="hold" nodeType="withEffect">
                                  <p:stCondLst>
                                    <p:cond delay="0"/>
                                  </p:stCondLst>
                                  <p:childTnLst>
                                    <p:animMotion origin="layout" path="M -6.25E-7 -2.22222E-6 L -6.25E-7 0.00023 L 0.0155 -2.22222E-6 L 0.0155 0.00023 " pathEditMode="relative" rAng="0" ptsTypes="AAAA">
                                      <p:cBhvr>
                                        <p:cTn id="14" dur="2000" fill="hold"/>
                                        <p:tgtEl>
                                          <p:spTgt spid="136"/>
                                        </p:tgtEl>
                                        <p:attrNameLst>
                                          <p:attrName>ppt_x</p:attrName>
                                          <p:attrName>ppt_y</p:attrName>
                                        </p:attrNameLst>
                                      </p:cBhvr>
                                      <p:rCtr x="768" y="0"/>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5400000">
                                      <p:cBhvr>
                                        <p:cTn id="26" dur="2000" fill="hold"/>
                                        <p:tgtEl>
                                          <p:spTgt spid="166"/>
                                        </p:tgtEl>
                                        <p:attrNameLst>
                                          <p:attrName>r</p:attrName>
                                        </p:attrNameLst>
                                      </p:cBhvr>
                                    </p:animRot>
                                  </p:childTnLst>
                                </p:cTn>
                              </p:par>
                              <p:par>
                                <p:cTn id="27" presetID="0" presetClass="path" presetSubtype="0" accel="50000" decel="50000" fill="hold" nodeType="withEffect">
                                  <p:stCondLst>
                                    <p:cond delay="0"/>
                                  </p:stCondLst>
                                  <p:childTnLst>
                                    <p:animMotion origin="layout" path="M -2.08333E-7 4.07407E-6 L -2.08333E-7 0.00023 L -2.08333E-7 0.01365 L -2.08333E-7 0.01388 " pathEditMode="relative" rAng="0" ptsTypes="AAAA">
                                      <p:cBhvr>
                                        <p:cTn id="28" dur="2000" fill="hold"/>
                                        <p:tgtEl>
                                          <p:spTgt spid="182"/>
                                        </p:tgtEl>
                                        <p:attrNameLst>
                                          <p:attrName>ppt_x</p:attrName>
                                          <p:attrName>ppt_y</p:attrName>
                                        </p:attrNameLst>
                                      </p:cBhvr>
                                      <p:rCtr x="0" y="694"/>
                                    </p:animMotion>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nodeType="clickEffect">
                                  <p:stCondLst>
                                    <p:cond delay="0"/>
                                  </p:stCondLst>
                                  <p:childTnLst>
                                    <p:animRot by="-5400000">
                                      <p:cBhvr>
                                        <p:cTn id="32" dur="2000" fill="hold"/>
                                        <p:tgtEl>
                                          <p:spTgt spid="30"/>
                                        </p:tgtEl>
                                        <p:attrNameLst>
                                          <p:attrName>r</p:attrName>
                                        </p:attrNameLst>
                                      </p:cBhvr>
                                    </p:animRot>
                                  </p:childTnLst>
                                </p:cTn>
                              </p:par>
                            </p:childTnLst>
                          </p:cTn>
                        </p:par>
                        <p:par>
                          <p:cTn id="33" fill="hold">
                            <p:stCondLst>
                              <p:cond delay="2000"/>
                            </p:stCondLst>
                            <p:childTnLst>
                              <p:par>
                                <p:cTn id="34" presetID="1" presetClass="entr" presetSubtype="0" fill="hold" nodeType="afterEffect">
                                  <p:stCondLst>
                                    <p:cond delay="0"/>
                                  </p:stCondLst>
                                  <p:childTnLst>
                                    <p:set>
                                      <p:cBhvr>
                                        <p:cTn id="35" dur="1" fill="hold">
                                          <p:stCondLst>
                                            <p:cond delay="0"/>
                                          </p:stCondLst>
                                        </p:cTn>
                                        <p:tgtEl>
                                          <p:spTgt spid="27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35"/>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7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8" presetClass="emph" presetSubtype="0" fill="hold" nodeType="clickEffect">
                                  <p:stCondLst>
                                    <p:cond delay="0"/>
                                  </p:stCondLst>
                                  <p:childTnLst>
                                    <p:animRot by="5400000">
                                      <p:cBhvr>
                                        <p:cTn id="45" dur="2000" fill="hold"/>
                                        <p:tgtEl>
                                          <p:spTgt spid="274"/>
                                        </p:tgtEl>
                                        <p:attrNameLst>
                                          <p:attrName>r</p:attrName>
                                        </p:attrNameLst>
                                      </p:cBhvr>
                                    </p:animRot>
                                  </p:childTnLst>
                                </p:cTn>
                              </p:par>
                              <p:par>
                                <p:cTn id="46" presetID="0" presetClass="path" presetSubtype="0" accel="50000" decel="50000" fill="hold" nodeType="withEffect">
                                  <p:stCondLst>
                                    <p:cond delay="0"/>
                                  </p:stCondLst>
                                  <p:childTnLst>
                                    <p:animMotion origin="layout" path="M -2.08333E-7 4.07407E-6 L -2.08333E-7 0.00023 L -2.08333E-7 0.01273 L -2.08333E-7 0.01296 " pathEditMode="relative" rAng="0" ptsTypes="AAAA">
                                      <p:cBhvr>
                                        <p:cTn id="47" dur="2000" fill="hold"/>
                                        <p:tgtEl>
                                          <p:spTgt spid="167"/>
                                        </p:tgtEl>
                                        <p:attrNameLst>
                                          <p:attrName>ppt_x</p:attrName>
                                          <p:attrName>ppt_y</p:attrName>
                                        </p:attrNameLst>
                                      </p:cBhvr>
                                      <p:rCtr x="0" y="648"/>
                                    </p:animMotion>
                                  </p:childTnLst>
                                </p:cTn>
                              </p:par>
                            </p:childTnLst>
                          </p:cTn>
                        </p:par>
                      </p:childTnLst>
                    </p:cTn>
                  </p:par>
                  <p:par>
                    <p:cTn id="48" fill="hold">
                      <p:stCondLst>
                        <p:cond delay="indefinite"/>
                      </p:stCondLst>
                      <p:childTnLst>
                        <p:par>
                          <p:cTn id="49" fill="hold">
                            <p:stCondLst>
                              <p:cond delay="0"/>
                            </p:stCondLst>
                            <p:childTnLst>
                              <p:par>
                                <p:cTn id="50" presetID="8" presetClass="emph" presetSubtype="0" fill="hold" nodeType="clickEffect">
                                  <p:stCondLst>
                                    <p:cond delay="0"/>
                                  </p:stCondLst>
                                  <p:childTnLst>
                                    <p:animRot by="-5400000">
                                      <p:cBhvr>
                                        <p:cTn id="51" dur="2000" fill="hold"/>
                                        <p:tgtEl>
                                          <p:spTgt spid="122"/>
                                        </p:tgtEl>
                                        <p:attrNameLst>
                                          <p:attrName>r</p:attrName>
                                        </p:attrNameLst>
                                      </p:cBhvr>
                                    </p:animRot>
                                  </p:childTnLst>
                                </p:cTn>
                              </p:par>
                            </p:childTnLst>
                          </p:cTn>
                        </p:par>
                        <p:par>
                          <p:cTn id="52" fill="hold">
                            <p:stCondLst>
                              <p:cond delay="2000"/>
                            </p:stCondLst>
                            <p:childTnLst>
                              <p:par>
                                <p:cTn id="53" presetID="1" presetClass="entr" presetSubtype="0" fill="hold" nodeType="afterEffect">
                                  <p:stCondLst>
                                    <p:cond delay="0"/>
                                  </p:stCondLst>
                                  <p:childTnLst>
                                    <p:set>
                                      <p:cBhvr>
                                        <p:cTn id="54" dur="1" fill="hold">
                                          <p:stCondLst>
                                            <p:cond delay="0"/>
                                          </p:stCondLst>
                                        </p:cTn>
                                        <p:tgtEl>
                                          <p:spTgt spid="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488109" y="3866707"/>
            <a:ext cx="3272075" cy="180000"/>
            <a:chOff x="3654788" y="5176276"/>
            <a:chExt cx="3272075" cy="180000"/>
          </a:xfrm>
        </p:grpSpPr>
        <p:sp>
          <p:nvSpPr>
            <p:cNvPr id="71" name="Rounded Rectangle 70"/>
            <p:cNvSpPr/>
            <p:nvPr/>
          </p:nvSpPr>
          <p:spPr>
            <a:xfrm rot="10800000">
              <a:off x="3654788" y="5176276"/>
              <a:ext cx="3272075" cy="180000"/>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72" name="Hexagon 71"/>
            <p:cNvSpPr/>
            <p:nvPr/>
          </p:nvSpPr>
          <p:spPr>
            <a:xfrm rot="10800000">
              <a:off x="3720393" y="5196995"/>
              <a:ext cx="201739" cy="144195"/>
            </a:xfrm>
            <a:prstGeom prst="hexagon">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73" name="Hexagon 72"/>
            <p:cNvSpPr/>
            <p:nvPr/>
          </p:nvSpPr>
          <p:spPr>
            <a:xfrm rot="10800000">
              <a:off x="3987733" y="5196996"/>
              <a:ext cx="201739" cy="144195"/>
            </a:xfrm>
            <a:prstGeom prst="hexagon">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75" name="Hexagon 74"/>
            <p:cNvSpPr/>
            <p:nvPr/>
          </p:nvSpPr>
          <p:spPr>
            <a:xfrm rot="10800000">
              <a:off x="4255072" y="5196995"/>
              <a:ext cx="201739" cy="144195"/>
            </a:xfrm>
            <a:prstGeom prst="hexagon">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77" name="Hexagon 76"/>
            <p:cNvSpPr/>
            <p:nvPr/>
          </p:nvSpPr>
          <p:spPr>
            <a:xfrm rot="10800000">
              <a:off x="4522412" y="5196996"/>
              <a:ext cx="201739" cy="144195"/>
            </a:xfrm>
            <a:prstGeom prst="hexagon">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78" name="Hexagon 77"/>
            <p:cNvSpPr/>
            <p:nvPr/>
          </p:nvSpPr>
          <p:spPr>
            <a:xfrm rot="10800000">
              <a:off x="4789351" y="5196994"/>
              <a:ext cx="201739" cy="144195"/>
            </a:xfrm>
            <a:prstGeom prst="hexagon">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84" name="Hexagon 83"/>
            <p:cNvSpPr/>
            <p:nvPr/>
          </p:nvSpPr>
          <p:spPr>
            <a:xfrm rot="10800000">
              <a:off x="5056691" y="5196995"/>
              <a:ext cx="201739" cy="144195"/>
            </a:xfrm>
            <a:prstGeom prst="hexagon">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85" name="Hexagon 84"/>
            <p:cNvSpPr/>
            <p:nvPr/>
          </p:nvSpPr>
          <p:spPr>
            <a:xfrm rot="10800000">
              <a:off x="5324030" y="5196994"/>
              <a:ext cx="201739" cy="144195"/>
            </a:xfrm>
            <a:prstGeom prst="hexagon">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87" name="Hexagon 86"/>
            <p:cNvSpPr/>
            <p:nvPr/>
          </p:nvSpPr>
          <p:spPr>
            <a:xfrm rot="10800000">
              <a:off x="5591370" y="5196995"/>
              <a:ext cx="201739" cy="144195"/>
            </a:xfrm>
            <a:prstGeom prst="hexagon">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latin typeface="Calibri"/>
              </a:endParaRPr>
            </a:p>
          </p:txBody>
        </p:sp>
        <p:sp>
          <p:nvSpPr>
            <p:cNvPr id="88" name="Hexagon 87"/>
            <p:cNvSpPr/>
            <p:nvPr/>
          </p:nvSpPr>
          <p:spPr>
            <a:xfrm rot="10800000">
              <a:off x="5858309" y="5197055"/>
              <a:ext cx="201739" cy="144195"/>
            </a:xfrm>
            <a:prstGeom prst="hexagon">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latin typeface="Calibri"/>
              </a:endParaRPr>
            </a:p>
          </p:txBody>
        </p:sp>
        <p:sp>
          <p:nvSpPr>
            <p:cNvPr id="89" name="Hexagon 88"/>
            <p:cNvSpPr/>
            <p:nvPr/>
          </p:nvSpPr>
          <p:spPr>
            <a:xfrm rot="10800000">
              <a:off x="6125649" y="5197056"/>
              <a:ext cx="201739" cy="144195"/>
            </a:xfrm>
            <a:prstGeom prst="hexagon">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90" name="Hexagon 89"/>
            <p:cNvSpPr/>
            <p:nvPr/>
          </p:nvSpPr>
          <p:spPr>
            <a:xfrm rot="10800000">
              <a:off x="6392988" y="5197055"/>
              <a:ext cx="201739" cy="144195"/>
            </a:xfrm>
            <a:prstGeom prst="hexagon">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latin typeface="Calibri"/>
              </a:endParaRPr>
            </a:p>
          </p:txBody>
        </p:sp>
        <p:sp>
          <p:nvSpPr>
            <p:cNvPr id="91" name="Hexagon 90"/>
            <p:cNvSpPr/>
            <p:nvPr/>
          </p:nvSpPr>
          <p:spPr>
            <a:xfrm rot="10800000">
              <a:off x="6660328" y="5197056"/>
              <a:ext cx="201739" cy="144195"/>
            </a:xfrm>
            <a:prstGeom prst="hexagon">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4" name="Slide Number Placeholder 3"/>
          <p:cNvSpPr>
            <a:spLocks noGrp="1"/>
          </p:cNvSpPr>
          <p:nvPr>
            <p:ph type="sldNum" sz="quarter" idx="12"/>
          </p:nvPr>
        </p:nvSpPr>
        <p:spPr/>
        <p:txBody>
          <a:bodyPr/>
          <a:lstStyle/>
          <a:p>
            <a:fld id="{551115BC-487E-4422-894C-CB7CD3E79223}" type="slidenum">
              <a:rPr lang="sv-SE" smtClean="0"/>
              <a:t>23</a:t>
            </a:fld>
            <a:endParaRPr lang="sv-SE" dirty="0"/>
          </a:p>
        </p:txBody>
      </p:sp>
      <p:sp>
        <p:nvSpPr>
          <p:cNvPr id="58" name="Frame 57"/>
          <p:cNvSpPr/>
          <p:nvPr/>
        </p:nvSpPr>
        <p:spPr>
          <a:xfrm>
            <a:off x="4148897" y="2990515"/>
            <a:ext cx="4104457" cy="1689682"/>
          </a:xfrm>
          <a:prstGeom prst="frame">
            <a:avLst>
              <a:gd name="adj1" fmla="val 2129"/>
            </a:avLst>
          </a:prstGeom>
          <a:solidFill>
            <a:schemeClr val="tx1"/>
          </a:solidFill>
          <a:ln>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59" name="TextBox 58"/>
          <p:cNvSpPr txBox="1"/>
          <p:nvPr/>
        </p:nvSpPr>
        <p:spPr>
          <a:xfrm>
            <a:off x="4079776" y="2569408"/>
            <a:ext cx="4173578" cy="615553"/>
          </a:xfrm>
          <a:prstGeom prst="rect">
            <a:avLst/>
          </a:prstGeom>
          <a:noFill/>
        </p:spPr>
        <p:txBody>
          <a:bodyPr wrap="none" rtlCol="0">
            <a:spAutoFit/>
          </a:bodyPr>
          <a:lstStyle/>
          <a:p>
            <a:r>
              <a:rPr lang="en-GB" sz="1600" dirty="0" smtClean="0"/>
              <a:t>Personne</a:t>
            </a:r>
            <a:r>
              <a:rPr lang="en-GB" sz="1600" dirty="0"/>
              <a:t>l</a:t>
            </a:r>
            <a:r>
              <a:rPr lang="en-GB" sz="1600" dirty="0" smtClean="0"/>
              <a:t> Access Station Key </a:t>
            </a:r>
            <a:r>
              <a:rPr lang="en-GB" sz="1600" dirty="0"/>
              <a:t>Exchange (unit </a:t>
            </a:r>
            <a:r>
              <a:rPr lang="en-GB" sz="1600" dirty="0" smtClean="0"/>
              <a:t>#3)</a:t>
            </a:r>
            <a:endParaRPr lang="en-GB" sz="1600" dirty="0"/>
          </a:p>
          <a:p>
            <a:endParaRPr lang="en-GB" dirty="0"/>
          </a:p>
        </p:txBody>
      </p:sp>
      <p:sp>
        <p:nvSpPr>
          <p:cNvPr id="60" name="Donut 59"/>
          <p:cNvSpPr/>
          <p:nvPr/>
        </p:nvSpPr>
        <p:spPr>
          <a:xfrm>
            <a:off x="5475673" y="3782603"/>
            <a:ext cx="360040" cy="360040"/>
          </a:xfrm>
          <a:prstGeom prst="donut">
            <a:avLst>
              <a:gd name="adj" fmla="val 17161"/>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cxnSp>
        <p:nvCxnSpPr>
          <p:cNvPr id="61" name="Straight Connector 60"/>
          <p:cNvCxnSpPr/>
          <p:nvPr/>
        </p:nvCxnSpPr>
        <p:spPr>
          <a:xfrm>
            <a:off x="5655673" y="3710603"/>
            <a:ext cx="0" cy="504056"/>
          </a:xfrm>
          <a:prstGeom prst="line">
            <a:avLst/>
          </a:prstGeom>
          <a:ln w="38100">
            <a:solidFill>
              <a:srgbClr val="008000"/>
            </a:solidFill>
          </a:ln>
          <a:effectLst/>
          <a:scene3d>
            <a:camera prst="orthographicFront">
              <a:rot lat="0" lon="0" rev="18900000"/>
            </a:camera>
            <a:lightRig rig="threePt" dir="t"/>
          </a:scene3d>
        </p:spPr>
        <p:style>
          <a:lnRef idx="2">
            <a:schemeClr val="accent1"/>
          </a:lnRef>
          <a:fillRef idx="0">
            <a:schemeClr val="accent1"/>
          </a:fillRef>
          <a:effectRef idx="1">
            <a:schemeClr val="accent1"/>
          </a:effectRef>
          <a:fontRef idx="minor">
            <a:schemeClr val="tx1"/>
          </a:fontRef>
        </p:style>
      </p:cxnSp>
      <p:sp>
        <p:nvSpPr>
          <p:cNvPr id="62" name="Oval 61"/>
          <p:cNvSpPr/>
          <p:nvPr/>
        </p:nvSpPr>
        <p:spPr>
          <a:xfrm>
            <a:off x="5619673" y="3926603"/>
            <a:ext cx="72008" cy="72008"/>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 name="TextBox 62"/>
          <p:cNvSpPr txBox="1"/>
          <p:nvPr/>
        </p:nvSpPr>
        <p:spPr>
          <a:xfrm>
            <a:off x="5458082" y="3434160"/>
            <a:ext cx="383438" cy="246221"/>
          </a:xfrm>
          <a:prstGeom prst="rect">
            <a:avLst/>
          </a:prstGeom>
          <a:noFill/>
        </p:spPr>
        <p:txBody>
          <a:bodyPr wrap="none" rtlCol="0">
            <a:spAutoFit/>
          </a:bodyPr>
          <a:lstStyle/>
          <a:p>
            <a:r>
              <a:rPr lang="en-GB" sz="1000" b="1" dirty="0" smtClean="0">
                <a:solidFill>
                  <a:srgbClr val="008000"/>
                </a:solidFill>
              </a:rPr>
              <a:t>EK1</a:t>
            </a:r>
            <a:endParaRPr lang="en-GB" sz="1000" b="1" dirty="0">
              <a:solidFill>
                <a:srgbClr val="008000"/>
              </a:solidFill>
            </a:endParaRPr>
          </a:p>
        </p:txBody>
      </p:sp>
      <p:sp>
        <p:nvSpPr>
          <p:cNvPr id="64" name="Donut 63"/>
          <p:cNvSpPr/>
          <p:nvPr/>
        </p:nvSpPr>
        <p:spPr>
          <a:xfrm>
            <a:off x="4436931" y="3782603"/>
            <a:ext cx="360040" cy="360040"/>
          </a:xfrm>
          <a:prstGeom prst="donut">
            <a:avLst>
              <a:gd name="adj" fmla="val 17161"/>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65" name="Oval 64"/>
          <p:cNvSpPr/>
          <p:nvPr/>
        </p:nvSpPr>
        <p:spPr>
          <a:xfrm>
            <a:off x="4580931" y="3926603"/>
            <a:ext cx="72008" cy="7200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4" name="TextBox 73"/>
          <p:cNvSpPr txBox="1"/>
          <p:nvPr/>
        </p:nvSpPr>
        <p:spPr>
          <a:xfrm>
            <a:off x="4291133" y="3445127"/>
            <a:ext cx="614271" cy="246221"/>
          </a:xfrm>
          <a:prstGeom prst="rect">
            <a:avLst/>
          </a:prstGeom>
          <a:noFill/>
        </p:spPr>
        <p:txBody>
          <a:bodyPr wrap="none" rtlCol="0">
            <a:spAutoFit/>
          </a:bodyPr>
          <a:lstStyle/>
          <a:p>
            <a:r>
              <a:rPr lang="en-GB" sz="1000" b="1" dirty="0" smtClean="0"/>
              <a:t>FEB PAS</a:t>
            </a:r>
            <a:endParaRPr lang="en-GB" sz="1000" b="1" dirty="0"/>
          </a:p>
        </p:txBody>
      </p:sp>
      <p:sp>
        <p:nvSpPr>
          <p:cNvPr id="76" name="TextBox 75"/>
          <p:cNvSpPr txBox="1"/>
          <p:nvPr/>
        </p:nvSpPr>
        <p:spPr>
          <a:xfrm>
            <a:off x="6027642" y="3155681"/>
            <a:ext cx="839831" cy="246221"/>
          </a:xfrm>
          <a:prstGeom prst="rect">
            <a:avLst/>
          </a:prstGeom>
          <a:noFill/>
        </p:spPr>
        <p:txBody>
          <a:bodyPr wrap="square" rtlCol="0">
            <a:spAutoFit/>
          </a:bodyPr>
          <a:lstStyle/>
          <a:p>
            <a:r>
              <a:rPr lang="en-GB" sz="1000" b="1" dirty="0" smtClean="0">
                <a:solidFill>
                  <a:srgbClr val="008000"/>
                </a:solidFill>
              </a:rPr>
              <a:t>Entry Keys</a:t>
            </a:r>
            <a:endParaRPr lang="en-GB" sz="1000" b="1" dirty="0">
              <a:solidFill>
                <a:srgbClr val="008000"/>
              </a:solidFill>
            </a:endParaRPr>
          </a:p>
        </p:txBody>
      </p:sp>
      <p:sp>
        <p:nvSpPr>
          <p:cNvPr id="82" name="TextBox 81"/>
          <p:cNvSpPr txBox="1"/>
          <p:nvPr/>
        </p:nvSpPr>
        <p:spPr>
          <a:xfrm>
            <a:off x="4309544" y="4254376"/>
            <a:ext cx="606329" cy="215444"/>
          </a:xfrm>
          <a:prstGeom prst="rect">
            <a:avLst/>
          </a:prstGeom>
          <a:noFill/>
        </p:spPr>
        <p:txBody>
          <a:bodyPr wrap="square" rtlCol="0">
            <a:spAutoFit/>
          </a:bodyPr>
          <a:lstStyle/>
          <a:p>
            <a:pPr algn="ctr"/>
            <a:r>
              <a:rPr lang="en-GB" sz="800" dirty="0" smtClean="0"/>
              <a:t>Slot 1</a:t>
            </a:r>
            <a:endParaRPr lang="en-GB" sz="800" dirty="0"/>
          </a:p>
        </p:txBody>
      </p:sp>
      <p:sp>
        <p:nvSpPr>
          <p:cNvPr id="96" name="Donut 95"/>
          <p:cNvSpPr/>
          <p:nvPr/>
        </p:nvSpPr>
        <p:spPr>
          <a:xfrm>
            <a:off x="6124147" y="3782603"/>
            <a:ext cx="360040" cy="360040"/>
          </a:xfrm>
          <a:prstGeom prst="donut">
            <a:avLst>
              <a:gd name="adj" fmla="val 17161"/>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98" name="Oval 97"/>
          <p:cNvSpPr/>
          <p:nvPr/>
        </p:nvSpPr>
        <p:spPr>
          <a:xfrm>
            <a:off x="6268147" y="3926603"/>
            <a:ext cx="72008" cy="72008"/>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5" name="TextBox 94"/>
          <p:cNvSpPr txBox="1"/>
          <p:nvPr/>
        </p:nvSpPr>
        <p:spPr>
          <a:xfrm>
            <a:off x="6106556" y="3434160"/>
            <a:ext cx="383438" cy="246221"/>
          </a:xfrm>
          <a:prstGeom prst="rect">
            <a:avLst/>
          </a:prstGeom>
          <a:noFill/>
        </p:spPr>
        <p:txBody>
          <a:bodyPr wrap="none" rtlCol="0">
            <a:spAutoFit/>
          </a:bodyPr>
          <a:lstStyle/>
          <a:p>
            <a:r>
              <a:rPr lang="en-GB" sz="1000" b="1" dirty="0" smtClean="0">
                <a:solidFill>
                  <a:srgbClr val="008000"/>
                </a:solidFill>
              </a:rPr>
              <a:t>EK2</a:t>
            </a:r>
            <a:endParaRPr lang="en-GB" sz="1000" b="1" dirty="0">
              <a:solidFill>
                <a:srgbClr val="008000"/>
              </a:solidFill>
            </a:endParaRPr>
          </a:p>
        </p:txBody>
      </p:sp>
      <p:sp>
        <p:nvSpPr>
          <p:cNvPr id="102" name="Donut 101"/>
          <p:cNvSpPr/>
          <p:nvPr/>
        </p:nvSpPr>
        <p:spPr>
          <a:xfrm>
            <a:off x="6785777" y="3782603"/>
            <a:ext cx="360040" cy="360040"/>
          </a:xfrm>
          <a:prstGeom prst="donut">
            <a:avLst>
              <a:gd name="adj" fmla="val 17161"/>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04" name="Oval 103"/>
          <p:cNvSpPr/>
          <p:nvPr/>
        </p:nvSpPr>
        <p:spPr>
          <a:xfrm>
            <a:off x="6929777" y="3926603"/>
            <a:ext cx="72008" cy="72008"/>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1" name="TextBox 100"/>
          <p:cNvSpPr txBox="1"/>
          <p:nvPr/>
        </p:nvSpPr>
        <p:spPr>
          <a:xfrm>
            <a:off x="6768186" y="3434160"/>
            <a:ext cx="383438" cy="246221"/>
          </a:xfrm>
          <a:prstGeom prst="rect">
            <a:avLst/>
          </a:prstGeom>
          <a:noFill/>
        </p:spPr>
        <p:txBody>
          <a:bodyPr wrap="none" rtlCol="0">
            <a:spAutoFit/>
          </a:bodyPr>
          <a:lstStyle/>
          <a:p>
            <a:r>
              <a:rPr lang="en-GB" sz="1000" b="1" dirty="0" smtClean="0">
                <a:solidFill>
                  <a:srgbClr val="008000"/>
                </a:solidFill>
              </a:rPr>
              <a:t>EK3</a:t>
            </a:r>
            <a:endParaRPr lang="en-GB" sz="1000" b="1" dirty="0">
              <a:solidFill>
                <a:srgbClr val="008000"/>
              </a:solidFill>
            </a:endParaRPr>
          </a:p>
        </p:txBody>
      </p:sp>
      <p:sp>
        <p:nvSpPr>
          <p:cNvPr id="108" name="Donut 107"/>
          <p:cNvSpPr/>
          <p:nvPr/>
        </p:nvSpPr>
        <p:spPr>
          <a:xfrm>
            <a:off x="7467855" y="3776703"/>
            <a:ext cx="360040" cy="360040"/>
          </a:xfrm>
          <a:prstGeom prst="donut">
            <a:avLst>
              <a:gd name="adj" fmla="val 17161"/>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10" name="Oval 109"/>
          <p:cNvSpPr/>
          <p:nvPr/>
        </p:nvSpPr>
        <p:spPr>
          <a:xfrm>
            <a:off x="7611855" y="3920703"/>
            <a:ext cx="72008" cy="72008"/>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7" name="TextBox 106"/>
          <p:cNvSpPr txBox="1"/>
          <p:nvPr/>
        </p:nvSpPr>
        <p:spPr>
          <a:xfrm>
            <a:off x="7450264" y="3428260"/>
            <a:ext cx="383438" cy="246221"/>
          </a:xfrm>
          <a:prstGeom prst="rect">
            <a:avLst/>
          </a:prstGeom>
          <a:noFill/>
        </p:spPr>
        <p:txBody>
          <a:bodyPr wrap="none" rtlCol="0">
            <a:spAutoFit/>
          </a:bodyPr>
          <a:lstStyle/>
          <a:p>
            <a:r>
              <a:rPr lang="en-GB" sz="1000" b="1" dirty="0" smtClean="0">
                <a:solidFill>
                  <a:srgbClr val="008000"/>
                </a:solidFill>
              </a:rPr>
              <a:t>EK4</a:t>
            </a:r>
            <a:endParaRPr lang="en-GB" sz="1000" b="1" dirty="0">
              <a:solidFill>
                <a:srgbClr val="008000"/>
              </a:solidFill>
            </a:endParaRPr>
          </a:p>
        </p:txBody>
      </p:sp>
      <p:sp>
        <p:nvSpPr>
          <p:cNvPr id="83" name="Title 1"/>
          <p:cNvSpPr>
            <a:spLocks noGrp="1"/>
          </p:cNvSpPr>
          <p:nvPr>
            <p:ph type="title"/>
          </p:nvPr>
        </p:nvSpPr>
        <p:spPr>
          <a:xfrm>
            <a:off x="609600" y="274638"/>
            <a:ext cx="9518848" cy="1143000"/>
          </a:xfrm>
        </p:spPr>
        <p:txBody>
          <a:bodyPr/>
          <a:lstStyle/>
          <a:p>
            <a:r>
              <a:rPr lang="sv-SE" dirty="0"/>
              <a:t>PSS1 </a:t>
            </a:r>
            <a:r>
              <a:rPr lang="sv-SE" dirty="0" err="1"/>
              <a:t>Key</a:t>
            </a:r>
            <a:r>
              <a:rPr lang="sv-SE" dirty="0"/>
              <a:t> Exchange system; operation</a:t>
            </a:r>
          </a:p>
        </p:txBody>
      </p:sp>
      <p:sp>
        <p:nvSpPr>
          <p:cNvPr id="66" name="TextBox 65"/>
          <p:cNvSpPr txBox="1"/>
          <p:nvPr/>
        </p:nvSpPr>
        <p:spPr>
          <a:xfrm>
            <a:off x="5346636" y="4250937"/>
            <a:ext cx="606329" cy="215444"/>
          </a:xfrm>
          <a:prstGeom prst="rect">
            <a:avLst/>
          </a:prstGeom>
          <a:noFill/>
        </p:spPr>
        <p:txBody>
          <a:bodyPr wrap="square" rtlCol="0">
            <a:spAutoFit/>
          </a:bodyPr>
          <a:lstStyle/>
          <a:p>
            <a:pPr algn="ctr"/>
            <a:r>
              <a:rPr lang="en-GB" sz="800" dirty="0">
                <a:solidFill>
                  <a:srgbClr val="008000"/>
                </a:solidFill>
              </a:rPr>
              <a:t>Slot</a:t>
            </a:r>
            <a:r>
              <a:rPr lang="en-GB" sz="800" dirty="0" smtClean="0"/>
              <a:t> </a:t>
            </a:r>
            <a:r>
              <a:rPr lang="en-GB" sz="800" dirty="0" smtClean="0">
                <a:solidFill>
                  <a:srgbClr val="008000"/>
                </a:solidFill>
              </a:rPr>
              <a:t>2</a:t>
            </a:r>
            <a:endParaRPr lang="en-GB" sz="800" dirty="0">
              <a:solidFill>
                <a:srgbClr val="008000"/>
              </a:solidFill>
            </a:endParaRPr>
          </a:p>
        </p:txBody>
      </p:sp>
      <p:sp>
        <p:nvSpPr>
          <p:cNvPr id="67" name="TextBox 66"/>
          <p:cNvSpPr txBox="1"/>
          <p:nvPr/>
        </p:nvSpPr>
        <p:spPr>
          <a:xfrm>
            <a:off x="5995110" y="4254376"/>
            <a:ext cx="606329" cy="215444"/>
          </a:xfrm>
          <a:prstGeom prst="rect">
            <a:avLst/>
          </a:prstGeom>
          <a:noFill/>
        </p:spPr>
        <p:txBody>
          <a:bodyPr wrap="square" rtlCol="0">
            <a:spAutoFit/>
          </a:bodyPr>
          <a:lstStyle/>
          <a:p>
            <a:pPr algn="ctr"/>
            <a:r>
              <a:rPr lang="en-GB" sz="800" dirty="0">
                <a:solidFill>
                  <a:srgbClr val="008000"/>
                </a:solidFill>
              </a:rPr>
              <a:t>Slot</a:t>
            </a:r>
            <a:r>
              <a:rPr lang="en-GB" sz="800" dirty="0" smtClean="0"/>
              <a:t> </a:t>
            </a:r>
            <a:r>
              <a:rPr lang="en-GB" sz="800" dirty="0" smtClean="0">
                <a:solidFill>
                  <a:srgbClr val="008000"/>
                </a:solidFill>
              </a:rPr>
              <a:t>3</a:t>
            </a:r>
            <a:endParaRPr lang="en-GB" sz="800" dirty="0">
              <a:solidFill>
                <a:srgbClr val="008000"/>
              </a:solidFill>
            </a:endParaRPr>
          </a:p>
        </p:txBody>
      </p:sp>
      <p:sp>
        <p:nvSpPr>
          <p:cNvPr id="68" name="TextBox 67"/>
          <p:cNvSpPr txBox="1"/>
          <p:nvPr/>
        </p:nvSpPr>
        <p:spPr>
          <a:xfrm>
            <a:off x="6656740" y="4254376"/>
            <a:ext cx="606329" cy="215444"/>
          </a:xfrm>
          <a:prstGeom prst="rect">
            <a:avLst/>
          </a:prstGeom>
          <a:noFill/>
        </p:spPr>
        <p:txBody>
          <a:bodyPr wrap="square" rtlCol="0">
            <a:spAutoFit/>
          </a:bodyPr>
          <a:lstStyle/>
          <a:p>
            <a:pPr algn="ctr"/>
            <a:r>
              <a:rPr lang="en-GB" sz="800" dirty="0">
                <a:solidFill>
                  <a:srgbClr val="008000"/>
                </a:solidFill>
              </a:rPr>
              <a:t>Slot</a:t>
            </a:r>
            <a:r>
              <a:rPr lang="en-GB" sz="800" dirty="0" smtClean="0"/>
              <a:t> </a:t>
            </a:r>
            <a:r>
              <a:rPr lang="en-GB" sz="800" dirty="0" smtClean="0">
                <a:solidFill>
                  <a:srgbClr val="008000"/>
                </a:solidFill>
              </a:rPr>
              <a:t>4</a:t>
            </a:r>
            <a:endParaRPr lang="en-GB" sz="800" dirty="0">
              <a:solidFill>
                <a:srgbClr val="008000"/>
              </a:solidFill>
            </a:endParaRPr>
          </a:p>
        </p:txBody>
      </p:sp>
      <p:sp>
        <p:nvSpPr>
          <p:cNvPr id="69" name="TextBox 68"/>
          <p:cNvSpPr txBox="1"/>
          <p:nvPr/>
        </p:nvSpPr>
        <p:spPr>
          <a:xfrm>
            <a:off x="7338818" y="4245037"/>
            <a:ext cx="606329" cy="215444"/>
          </a:xfrm>
          <a:prstGeom prst="rect">
            <a:avLst/>
          </a:prstGeom>
          <a:noFill/>
        </p:spPr>
        <p:txBody>
          <a:bodyPr wrap="square" rtlCol="0">
            <a:spAutoFit/>
          </a:bodyPr>
          <a:lstStyle/>
          <a:p>
            <a:pPr algn="ctr"/>
            <a:r>
              <a:rPr lang="en-GB" sz="800" dirty="0">
                <a:solidFill>
                  <a:srgbClr val="008000"/>
                </a:solidFill>
              </a:rPr>
              <a:t>Slot</a:t>
            </a:r>
            <a:r>
              <a:rPr lang="en-GB" sz="800" dirty="0" smtClean="0"/>
              <a:t> </a:t>
            </a:r>
            <a:r>
              <a:rPr lang="en-GB" sz="800" dirty="0" smtClean="0">
                <a:solidFill>
                  <a:srgbClr val="008000"/>
                </a:solidFill>
              </a:rPr>
              <a:t>5</a:t>
            </a:r>
            <a:endParaRPr lang="en-GB" sz="800" dirty="0">
              <a:solidFill>
                <a:srgbClr val="008000"/>
              </a:solidFill>
            </a:endParaRPr>
          </a:p>
        </p:txBody>
      </p:sp>
      <p:pic>
        <p:nvPicPr>
          <p:cNvPr id="50" name="Picture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1245" y="3851659"/>
            <a:ext cx="504057" cy="303170"/>
          </a:xfrm>
          <a:prstGeom prst="rect">
            <a:avLst/>
          </a:prstGeom>
          <a:solidFill>
            <a:schemeClr val="tx2">
              <a:lumMod val="60000"/>
              <a:lumOff val="40000"/>
            </a:schemeClr>
          </a:solidFill>
          <a:effectLst>
            <a:glow rad="127000">
              <a:schemeClr val="tx1"/>
            </a:glow>
          </a:effectLst>
        </p:spPr>
      </p:pic>
      <p:cxnSp>
        <p:nvCxnSpPr>
          <p:cNvPr id="51" name="Straight Connector 50"/>
          <p:cNvCxnSpPr>
            <a:cxnSpLocks/>
          </p:cNvCxnSpPr>
          <p:nvPr/>
        </p:nvCxnSpPr>
        <p:spPr>
          <a:xfrm rot="-5400000">
            <a:off x="4616951" y="3710363"/>
            <a:ext cx="0" cy="504056"/>
          </a:xfrm>
          <a:prstGeom prst="line">
            <a:avLst/>
          </a:prstGeom>
          <a:ln w="38100">
            <a:solidFill>
              <a:schemeClr val="tx1"/>
            </a:solidFill>
          </a:ln>
          <a:effectLst/>
          <a:scene3d>
            <a:camera prst="orthographicFront">
              <a:rot lat="0" lon="0" rev="18900000"/>
            </a:camera>
            <a:lightRig rig="threePt" dir="t"/>
          </a:scene3d>
        </p:spPr>
        <p:style>
          <a:lnRef idx="2">
            <a:schemeClr val="accent1"/>
          </a:lnRef>
          <a:fillRef idx="0">
            <a:schemeClr val="accent1"/>
          </a:fillRef>
          <a:effectRef idx="1">
            <a:schemeClr val="accent1"/>
          </a:effectRef>
          <a:fontRef idx="minor">
            <a:schemeClr val="tx1"/>
          </a:fontRef>
        </p:style>
      </p:cxnSp>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7771" y="4967321"/>
            <a:ext cx="504057" cy="303170"/>
          </a:xfrm>
          <a:prstGeom prst="rect">
            <a:avLst/>
          </a:prstGeom>
          <a:solidFill>
            <a:schemeClr val="tx2">
              <a:lumMod val="60000"/>
              <a:lumOff val="40000"/>
            </a:schemeClr>
          </a:solidFill>
          <a:effectLst>
            <a:glow rad="127000">
              <a:srgbClr val="008000"/>
            </a:glow>
          </a:effectLst>
        </p:spPr>
      </p:pic>
      <p:pic>
        <p:nvPicPr>
          <p:cNvPr id="56" name="Pictur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6245" y="4961713"/>
            <a:ext cx="504057" cy="303170"/>
          </a:xfrm>
          <a:prstGeom prst="rect">
            <a:avLst/>
          </a:prstGeom>
          <a:solidFill>
            <a:schemeClr val="tx2">
              <a:lumMod val="60000"/>
              <a:lumOff val="40000"/>
            </a:schemeClr>
          </a:solidFill>
          <a:effectLst>
            <a:glow rad="127000">
              <a:srgbClr val="008000"/>
            </a:glow>
          </a:effectLst>
        </p:spPr>
      </p:pic>
      <p:pic>
        <p:nvPicPr>
          <p:cNvPr id="57" name="Picture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6940" y="4949719"/>
            <a:ext cx="504057" cy="303170"/>
          </a:xfrm>
          <a:prstGeom prst="rect">
            <a:avLst/>
          </a:prstGeom>
          <a:solidFill>
            <a:schemeClr val="tx2">
              <a:lumMod val="60000"/>
              <a:lumOff val="40000"/>
            </a:schemeClr>
          </a:solidFill>
          <a:effectLst>
            <a:glow rad="127000">
              <a:srgbClr val="008000"/>
            </a:glow>
          </a:effectLst>
        </p:spPr>
      </p:pic>
      <p:pic>
        <p:nvPicPr>
          <p:cNvPr id="70" name="Picture 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9382" y="4940172"/>
            <a:ext cx="504057" cy="303170"/>
          </a:xfrm>
          <a:prstGeom prst="rect">
            <a:avLst/>
          </a:prstGeom>
          <a:solidFill>
            <a:schemeClr val="tx2">
              <a:lumMod val="60000"/>
              <a:lumOff val="40000"/>
            </a:schemeClr>
          </a:solidFill>
          <a:effectLst>
            <a:glow rad="127000">
              <a:srgbClr val="008000"/>
            </a:glow>
          </a:effectLst>
        </p:spPr>
      </p:pic>
      <p:cxnSp>
        <p:nvCxnSpPr>
          <p:cNvPr id="80" name="Straight Connector 79"/>
          <p:cNvCxnSpPr/>
          <p:nvPr/>
        </p:nvCxnSpPr>
        <p:spPr>
          <a:xfrm>
            <a:off x="6303356" y="3704679"/>
            <a:ext cx="0" cy="504056"/>
          </a:xfrm>
          <a:prstGeom prst="line">
            <a:avLst/>
          </a:prstGeom>
          <a:ln w="38100">
            <a:solidFill>
              <a:srgbClr val="008000"/>
            </a:solidFill>
          </a:ln>
          <a:effectLst/>
          <a:scene3d>
            <a:camera prst="orthographicFront">
              <a:rot lat="0" lon="0" rev="18900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6958968" y="3704679"/>
            <a:ext cx="0" cy="504056"/>
          </a:xfrm>
          <a:prstGeom prst="line">
            <a:avLst/>
          </a:prstGeom>
          <a:ln w="38100">
            <a:solidFill>
              <a:srgbClr val="008000"/>
            </a:solidFill>
          </a:ln>
          <a:effectLst/>
          <a:scene3d>
            <a:camera prst="orthographicFront">
              <a:rot lat="0" lon="0" rev="18900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7647859" y="3700235"/>
            <a:ext cx="0" cy="504056"/>
          </a:xfrm>
          <a:prstGeom prst="line">
            <a:avLst/>
          </a:prstGeom>
          <a:ln w="38100">
            <a:solidFill>
              <a:srgbClr val="008000"/>
            </a:solidFill>
          </a:ln>
          <a:effectLst/>
          <a:scene3d>
            <a:camera prst="orthographicFront">
              <a:rot lat="0" lon="0" rev="18900000"/>
            </a:camera>
            <a:lightRig rig="threePt" dir="t"/>
          </a:scene3d>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949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nodeType="clickEffect">
                                  <p:stCondLst>
                                    <p:cond delay="0"/>
                                  </p:stCondLst>
                                  <p:childTnLst>
                                    <p:animRot by="5400000">
                                      <p:cBhvr>
                                        <p:cTn id="13" dur="2000" fill="hold"/>
                                        <p:tgtEl>
                                          <p:spTgt spid="51"/>
                                        </p:tgtEl>
                                        <p:attrNameLst>
                                          <p:attrName>r</p:attrName>
                                        </p:attrNameLst>
                                      </p:cBhvr>
                                    </p:animRot>
                                  </p:childTnLst>
                                </p:cTn>
                              </p:par>
                              <p:par>
                                <p:cTn id="14" presetID="0" presetClass="path" presetSubtype="0" accel="50000" decel="50000" fill="hold" nodeType="withEffect">
                                  <p:stCondLst>
                                    <p:cond delay="0"/>
                                  </p:stCondLst>
                                  <p:childTnLst>
                                    <p:animMotion origin="layout" path="M -3.54167E-6 -1.85185E-6 L -3.54167E-6 0.00023 L 0.01003 -1.85185E-6 L 0.01068 -1.85185E-6 " pathEditMode="relative" rAng="0" ptsTypes="AAAA">
                                      <p:cBhvr>
                                        <p:cTn id="15" dur="2000" fill="hold"/>
                                        <p:tgtEl>
                                          <p:spTgt spid="3"/>
                                        </p:tgtEl>
                                        <p:attrNameLst>
                                          <p:attrName>ppt_x</p:attrName>
                                          <p:attrName>ppt_y</p:attrName>
                                        </p:attrNameLst>
                                      </p:cBhvr>
                                      <p:rCtr x="534" y="0"/>
                                    </p:animMotion>
                                  </p:childTnLst>
                                </p:cTn>
                              </p:par>
                            </p:childTnLst>
                          </p:cTn>
                        </p:par>
                      </p:childTnLst>
                    </p:cTn>
                  </p:par>
                  <p:par>
                    <p:cTn id="16" fill="hold">
                      <p:stCondLst>
                        <p:cond delay="indefinite"/>
                      </p:stCondLst>
                      <p:childTnLst>
                        <p:par>
                          <p:cTn id="17" fill="hold">
                            <p:stCondLst>
                              <p:cond delay="0"/>
                            </p:stCondLst>
                            <p:childTnLst>
                              <p:par>
                                <p:cTn id="18" presetID="8" presetClass="emph" presetSubtype="0" fill="hold" nodeType="clickEffect">
                                  <p:stCondLst>
                                    <p:cond delay="0"/>
                                  </p:stCondLst>
                                  <p:childTnLst>
                                    <p:animRot by="-5400000">
                                      <p:cBhvr>
                                        <p:cTn id="19" dur="2000" fill="hold"/>
                                        <p:tgtEl>
                                          <p:spTgt spid="61"/>
                                        </p:tgtEl>
                                        <p:attrNameLst>
                                          <p:attrName>r</p:attrName>
                                        </p:attrNameLst>
                                      </p:cBhvr>
                                    </p:animRot>
                                  </p:childTnLst>
                                </p:cTn>
                              </p:par>
                            </p:childTnLst>
                          </p:cTn>
                        </p:par>
                        <p:par>
                          <p:cTn id="20" fill="hold">
                            <p:stCondLst>
                              <p:cond delay="2000"/>
                            </p:stCondLst>
                            <p:childTnLst>
                              <p:par>
                                <p:cTn id="21" presetID="1"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5400000">
                                      <p:cBhvr>
                                        <p:cTn id="26" dur="2000" fill="hold"/>
                                        <p:tgtEl>
                                          <p:spTgt spid="80"/>
                                        </p:tgtEl>
                                        <p:attrNameLst>
                                          <p:attrName>r</p:attrName>
                                        </p:attrNameLst>
                                      </p:cBhvr>
                                    </p:animRot>
                                  </p:childTnLst>
                                </p:cTn>
                              </p:par>
                            </p:childTnLst>
                          </p:cTn>
                        </p:par>
                        <p:par>
                          <p:cTn id="27" fill="hold">
                            <p:stCondLst>
                              <p:cond delay="2000"/>
                            </p:stCondLst>
                            <p:childTnLst>
                              <p:par>
                                <p:cTn id="28" presetID="1"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8" presetClass="emph" presetSubtype="0" fill="hold" nodeType="clickEffect">
                                  <p:stCondLst>
                                    <p:cond delay="0"/>
                                  </p:stCondLst>
                                  <p:childTnLst>
                                    <p:animRot by="-5400000">
                                      <p:cBhvr>
                                        <p:cTn id="33" dur="2000" fill="hold"/>
                                        <p:tgtEl>
                                          <p:spTgt spid="81"/>
                                        </p:tgtEl>
                                        <p:attrNameLst>
                                          <p:attrName>r</p:attrName>
                                        </p:attrNameLst>
                                      </p:cBhvr>
                                    </p:animRot>
                                  </p:childTnLst>
                                </p:cTn>
                              </p:par>
                            </p:childTnLst>
                          </p:cTn>
                        </p:par>
                        <p:par>
                          <p:cTn id="34" fill="hold">
                            <p:stCondLst>
                              <p:cond delay="2000"/>
                            </p:stCondLst>
                            <p:childTnLst>
                              <p:par>
                                <p:cTn id="35" presetID="1"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8" presetClass="emph" presetSubtype="0" fill="hold" nodeType="clickEffect">
                                  <p:stCondLst>
                                    <p:cond delay="0"/>
                                  </p:stCondLst>
                                  <p:childTnLst>
                                    <p:animRot by="-5400000">
                                      <p:cBhvr>
                                        <p:cTn id="40" dur="2000" fill="hold"/>
                                        <p:tgtEl>
                                          <p:spTgt spid="86"/>
                                        </p:tgtEl>
                                        <p:attrNameLst>
                                          <p:attrName>r</p:attrName>
                                        </p:attrNameLst>
                                      </p:cBhvr>
                                    </p:animRot>
                                  </p:childTnLst>
                                </p:cTn>
                              </p:par>
                            </p:childTnLst>
                          </p:cTn>
                        </p:par>
                        <p:par>
                          <p:cTn id="41" fill="hold">
                            <p:stCondLst>
                              <p:cond delay="2000"/>
                            </p:stCondLst>
                            <p:childTnLst>
                              <p:par>
                                <p:cTn id="42" presetID="1" presetClass="entr" presetSubtype="0"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PSS1 </a:t>
            </a:r>
            <a:r>
              <a:rPr lang="en-US" dirty="0" err="1" smtClean="0"/>
              <a:t>formalised</a:t>
            </a:r>
            <a:r>
              <a:rPr lang="en-US" dirty="0" smtClean="0"/>
              <a:t> </a:t>
            </a:r>
            <a:r>
              <a:rPr lang="en-US" dirty="0"/>
              <a:t>s</a:t>
            </a:r>
            <a:r>
              <a:rPr lang="en-US" dirty="0" smtClean="0"/>
              <a:t>earch</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24</a:t>
            </a:fld>
            <a:endParaRPr lang="sv-SE"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9576" y="1484784"/>
            <a:ext cx="7328355" cy="5305864"/>
          </a:xfrm>
          <a:prstGeom prst="rect">
            <a:avLst/>
          </a:prstGeom>
          <a:ln>
            <a:solidFill>
              <a:schemeClr val="bg1">
                <a:lumMod val="65000"/>
              </a:schemeClr>
            </a:solidFill>
          </a:ln>
        </p:spPr>
      </p:pic>
    </p:spTree>
    <p:extLst>
      <p:ext uri="{BB962C8B-B14F-4D97-AF65-F5344CB8AC3E}">
        <p14:creationId xmlns:p14="http://schemas.microsoft.com/office/powerpoint/2010/main" val="14755804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features foreseen for PSS1</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25</a:t>
            </a:fld>
            <a:endParaRPr lang="sv-SE" dirty="0"/>
          </a:p>
        </p:txBody>
      </p:sp>
      <p:sp>
        <p:nvSpPr>
          <p:cNvPr id="5" name="TextBox 4"/>
          <p:cNvSpPr txBox="1"/>
          <p:nvPr/>
        </p:nvSpPr>
        <p:spPr>
          <a:xfrm>
            <a:off x="119336" y="1628800"/>
            <a:ext cx="11881320" cy="3139321"/>
          </a:xfrm>
          <a:prstGeom prst="rect">
            <a:avLst/>
          </a:prstGeom>
          <a:noFill/>
        </p:spPr>
        <p:txBody>
          <a:bodyPr wrap="square" rtlCol="0">
            <a:spAutoFit/>
          </a:bodyPr>
          <a:lstStyle/>
          <a:p>
            <a:pPr marL="285750" indent="-285750">
              <a:buFont typeface="Arial" panose="020B0604020202020204" pitchFamily="34" charset="0"/>
              <a:buChar char="•"/>
            </a:pPr>
            <a:r>
              <a:rPr lang="en-GB" dirty="0" smtClean="0"/>
              <a:t>Message displays (e.g. light panels) will be installed at the PAS and emergency exits of PSS1 controlled area that provide </a:t>
            </a:r>
            <a:r>
              <a:rPr lang="en-GB" dirty="0"/>
              <a:t>personnel with information such as the current state of PSS1, access mode to PSS1 controlled area, etc</a:t>
            </a:r>
            <a:r>
              <a:rPr lang="en-GB" dirty="0" smtClean="0"/>
              <a:t>.</a:t>
            </a:r>
          </a:p>
          <a:p>
            <a:pPr marL="285750" indent="-285750">
              <a:buFont typeface="Arial" panose="020B0604020202020204" pitchFamily="34" charset="0"/>
              <a:buChar char="•"/>
            </a:pPr>
            <a:r>
              <a:rPr lang="en-GB" dirty="0"/>
              <a:t>Public Address (PA) system to broadcast </a:t>
            </a:r>
            <a:r>
              <a:rPr lang="en-GB" dirty="0" smtClean="0"/>
              <a:t>messages (e.g. evacuation, search) </a:t>
            </a:r>
            <a:r>
              <a:rPr lang="en-GB" dirty="0"/>
              <a:t>in the PSS1 controlled </a:t>
            </a:r>
            <a:r>
              <a:rPr lang="en-GB" dirty="0" smtClean="0"/>
              <a:t>area. A microphone connected to PA system can be provided in the LCR.</a:t>
            </a:r>
          </a:p>
          <a:p>
            <a:pPr marL="285750" indent="-285750">
              <a:buFont typeface="Arial" panose="020B0604020202020204" pitchFamily="34" charset="0"/>
              <a:buChar char="•"/>
            </a:pPr>
            <a:r>
              <a:rPr lang="en-GB" dirty="0"/>
              <a:t>Blue fluorescent </a:t>
            </a:r>
            <a:r>
              <a:rPr lang="en-GB" dirty="0" smtClean="0"/>
              <a:t>lights in PSS1 controlled area; the blue lights are controlled by PSS1 alerting the personnel that SAE are energized.</a:t>
            </a:r>
          </a:p>
          <a:p>
            <a:pPr marL="285750" indent="-285750">
              <a:buFont typeface="Arial" panose="020B0604020202020204" pitchFamily="34" charset="0"/>
              <a:buChar char="•"/>
            </a:pPr>
            <a:endParaRPr lang="en-GB" i="1" dirty="0" smtClean="0"/>
          </a:p>
          <a:p>
            <a:pPr marL="285750" indent="-285750">
              <a:buFont typeface="Arial" panose="020B0604020202020204" pitchFamily="34" charset="0"/>
              <a:buChar char="•"/>
            </a:pPr>
            <a:endParaRPr lang="en-GB" i="1" dirty="0"/>
          </a:p>
          <a:p>
            <a:r>
              <a:rPr lang="en-GB" i="1" dirty="0" smtClean="0"/>
              <a:t>*Red </a:t>
            </a:r>
            <a:r>
              <a:rPr lang="en-GB" i="1" dirty="0"/>
              <a:t>fluorescent lights in </a:t>
            </a:r>
            <a:r>
              <a:rPr lang="en-GB" i="1" dirty="0" smtClean="0"/>
              <a:t>tunnel (including PSS1 </a:t>
            </a:r>
            <a:r>
              <a:rPr lang="en-GB" i="1" dirty="0"/>
              <a:t>controlled </a:t>
            </a:r>
            <a:r>
              <a:rPr lang="en-GB" i="1" dirty="0" smtClean="0"/>
              <a:t>area); the red lights are NOT controlled by PSS1, but will be controlled by Accelerator ODH detection system in order to alert personnel in case of ODH.</a:t>
            </a:r>
            <a:endParaRPr lang="sv-SE" i="1" dirty="0"/>
          </a:p>
          <a:p>
            <a:endParaRPr lang="sv-SE" dirty="0"/>
          </a:p>
        </p:txBody>
      </p:sp>
    </p:spTree>
    <p:extLst>
      <p:ext uri="{BB962C8B-B14F-4D97-AF65-F5344CB8AC3E}">
        <p14:creationId xmlns:p14="http://schemas.microsoft.com/office/powerpoint/2010/main" val="3036206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PSS1 interfaces with removable shielding blocks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26</a:t>
            </a:fld>
            <a:endParaRPr lang="sv-SE" dirty="0"/>
          </a:p>
        </p:txBody>
      </p:sp>
      <p:sp>
        <p:nvSpPr>
          <p:cNvPr id="5" name="TextBox 4"/>
          <p:cNvSpPr txBox="1"/>
          <p:nvPr/>
        </p:nvSpPr>
        <p:spPr>
          <a:xfrm>
            <a:off x="609600" y="1700808"/>
            <a:ext cx="10598968" cy="3570208"/>
          </a:xfrm>
          <a:prstGeom prst="rect">
            <a:avLst/>
          </a:prstGeom>
          <a:noFill/>
        </p:spPr>
        <p:txBody>
          <a:bodyPr wrap="square" rtlCol="0">
            <a:spAutoFit/>
          </a:bodyPr>
          <a:lstStyle/>
          <a:p>
            <a:pPr lvl="0"/>
            <a:r>
              <a:rPr lang="en-GB" sz="2400" dirty="0" smtClean="0"/>
              <a:t>Does/should PSS1 interface with NCL removable shielding blocks (e.g. using key exchange system)?</a:t>
            </a:r>
            <a:endParaRPr lang="en-US" sz="2400" dirty="0" smtClean="0"/>
          </a:p>
          <a:p>
            <a:pPr marL="342900" lvl="0" indent="-342900">
              <a:buFont typeface="Arial" panose="020B0604020202020204" pitchFamily="34" charset="0"/>
              <a:buChar char="•"/>
            </a:pPr>
            <a:endParaRPr lang="en-US" sz="2000" dirty="0" smtClean="0"/>
          </a:p>
          <a:p>
            <a:pPr marL="342900" lvl="0" indent="-342900">
              <a:buFont typeface="Arial" panose="020B0604020202020204" pitchFamily="34" charset="0"/>
              <a:buChar char="•"/>
            </a:pPr>
            <a:r>
              <a:rPr lang="en-US" sz="2000" dirty="0" smtClean="0"/>
              <a:t>Temporary </a:t>
            </a:r>
            <a:r>
              <a:rPr lang="en-US" sz="2000" dirty="0"/>
              <a:t>Shielding Wall </a:t>
            </a:r>
            <a:r>
              <a:rPr lang="en-SE" sz="2000" dirty="0" smtClean="0">
                <a:sym typeface="Wingdings" panose="05000000000000000000" pitchFamily="2" charset="2"/>
              </a:rPr>
              <a:t></a:t>
            </a:r>
            <a:r>
              <a:rPr lang="en-GB" sz="2000" dirty="0" smtClean="0">
                <a:sym typeface="Wingdings" panose="05000000000000000000" pitchFamily="2" charset="2"/>
              </a:rPr>
              <a:t> </a:t>
            </a:r>
            <a:r>
              <a:rPr lang="en-GB" sz="2000" dirty="0" smtClean="0">
                <a:solidFill>
                  <a:srgbClr val="00B050"/>
                </a:solidFill>
                <a:sym typeface="Wingdings" panose="05000000000000000000" pitchFamily="2" charset="2"/>
              </a:rPr>
              <a:t>Yes, already agreed, and incorporated into PSS1 </a:t>
            </a:r>
            <a:r>
              <a:rPr lang="en-GB" sz="2000" dirty="0" err="1" smtClean="0">
                <a:solidFill>
                  <a:srgbClr val="00B050"/>
                </a:solidFill>
                <a:sym typeface="Wingdings" panose="05000000000000000000" pitchFamily="2" charset="2"/>
              </a:rPr>
              <a:t>ConOps</a:t>
            </a:r>
            <a:r>
              <a:rPr lang="en-GB" sz="2000" dirty="0" smtClean="0">
                <a:sym typeface="Wingdings" panose="05000000000000000000" pitchFamily="2" charset="2"/>
              </a:rPr>
              <a:t>.</a:t>
            </a:r>
            <a:endParaRPr lang="en-US" sz="2000" dirty="0" smtClean="0"/>
          </a:p>
          <a:p>
            <a:pPr marL="342900" lvl="0" indent="-342900">
              <a:buFont typeface="Arial" panose="020B0604020202020204" pitchFamily="34" charset="0"/>
              <a:buChar char="•"/>
            </a:pPr>
            <a:r>
              <a:rPr lang="en-US" sz="2000" dirty="0" smtClean="0"/>
              <a:t>Stubs </a:t>
            </a:r>
            <a:r>
              <a:rPr lang="en-US" sz="2000" dirty="0"/>
              <a:t>100 and 110 </a:t>
            </a:r>
            <a:r>
              <a:rPr lang="en-SE" sz="2000" dirty="0" smtClean="0">
                <a:sym typeface="Wingdings" panose="05000000000000000000" pitchFamily="2" charset="2"/>
              </a:rPr>
              <a:t></a:t>
            </a:r>
            <a:r>
              <a:rPr lang="en-GB" sz="2000" dirty="0" smtClean="0">
                <a:sym typeface="Wingdings" panose="05000000000000000000" pitchFamily="2" charset="2"/>
              </a:rPr>
              <a:t> </a:t>
            </a:r>
            <a:r>
              <a:rPr lang="en-GB" sz="2000" dirty="0" smtClean="0">
                <a:solidFill>
                  <a:srgbClr val="FF0000"/>
                </a:solidFill>
                <a:sym typeface="Wingdings" panose="05000000000000000000" pitchFamily="2" charset="2"/>
              </a:rPr>
              <a:t>?</a:t>
            </a:r>
            <a:endParaRPr lang="en-US" sz="2000" dirty="0" smtClean="0">
              <a:solidFill>
                <a:srgbClr val="FF0000"/>
              </a:solidFill>
            </a:endParaRPr>
          </a:p>
          <a:p>
            <a:pPr marL="342900" lvl="0" indent="-342900">
              <a:buFont typeface="Arial" panose="020B0604020202020204" pitchFamily="34" charset="0"/>
              <a:buChar char="•"/>
            </a:pPr>
            <a:r>
              <a:rPr lang="en-US" sz="2000" dirty="0" smtClean="0"/>
              <a:t>Penetrations </a:t>
            </a:r>
            <a:r>
              <a:rPr lang="en-US" sz="2000" dirty="0"/>
              <a:t>in the Front End Building (FEB) </a:t>
            </a:r>
            <a:r>
              <a:rPr lang="en-SE" sz="2000" dirty="0" smtClean="0">
                <a:sym typeface="Wingdings" panose="05000000000000000000" pitchFamily="2" charset="2"/>
              </a:rPr>
              <a:t></a:t>
            </a:r>
            <a:r>
              <a:rPr lang="en-GB" sz="2000" dirty="0" smtClean="0">
                <a:sym typeface="Wingdings" panose="05000000000000000000" pitchFamily="2" charset="2"/>
              </a:rPr>
              <a:t> </a:t>
            </a:r>
            <a:r>
              <a:rPr lang="en-GB" sz="2000" dirty="0" smtClean="0">
                <a:solidFill>
                  <a:srgbClr val="FF0000"/>
                </a:solidFill>
                <a:sym typeface="Wingdings" panose="05000000000000000000" pitchFamily="2" charset="2"/>
              </a:rPr>
              <a:t>?</a:t>
            </a:r>
            <a:endParaRPr lang="en-US" sz="2000" dirty="0" smtClean="0">
              <a:solidFill>
                <a:srgbClr val="FF0000"/>
              </a:solidFill>
            </a:endParaRPr>
          </a:p>
          <a:p>
            <a:pPr marL="342900" lvl="0" indent="-342900">
              <a:buFont typeface="Arial" panose="020B0604020202020204" pitchFamily="34" charset="0"/>
              <a:buChar char="•"/>
            </a:pPr>
            <a:r>
              <a:rPr lang="en-US" sz="2000" dirty="0" smtClean="0"/>
              <a:t>Drop </a:t>
            </a:r>
            <a:r>
              <a:rPr lang="en-US" sz="2000" dirty="0"/>
              <a:t>hatch </a:t>
            </a:r>
            <a:r>
              <a:rPr lang="en-SE" sz="2000" dirty="0" smtClean="0">
                <a:sym typeface="Wingdings" panose="05000000000000000000" pitchFamily="2" charset="2"/>
              </a:rPr>
              <a:t></a:t>
            </a:r>
            <a:r>
              <a:rPr lang="en-GB" sz="2000" dirty="0" smtClean="0">
                <a:sym typeface="Wingdings" panose="05000000000000000000" pitchFamily="2" charset="2"/>
              </a:rPr>
              <a:t> </a:t>
            </a:r>
            <a:r>
              <a:rPr lang="en-GB" sz="2000" dirty="0" smtClean="0">
                <a:solidFill>
                  <a:srgbClr val="FF0000"/>
                </a:solidFill>
                <a:sym typeface="Wingdings" panose="05000000000000000000" pitchFamily="2" charset="2"/>
              </a:rPr>
              <a:t>?</a:t>
            </a:r>
            <a:endParaRPr lang="en-US" sz="2000" dirty="0" smtClean="0">
              <a:solidFill>
                <a:srgbClr val="FF0000"/>
              </a:solidFill>
            </a:endParaRPr>
          </a:p>
          <a:p>
            <a:pPr marL="342900" lvl="0" indent="-342900">
              <a:buFont typeface="Arial" panose="020B0604020202020204" pitchFamily="34" charset="0"/>
              <a:buChar char="•"/>
            </a:pPr>
            <a:r>
              <a:rPr lang="en-US" sz="2000" dirty="0" smtClean="0"/>
              <a:t>Alignment </a:t>
            </a:r>
            <a:r>
              <a:rPr lang="en-US" sz="2000" dirty="0"/>
              <a:t>penetrations </a:t>
            </a:r>
            <a:r>
              <a:rPr lang="en-SE" sz="2000" dirty="0" smtClean="0">
                <a:sym typeface="Wingdings" panose="05000000000000000000" pitchFamily="2" charset="2"/>
              </a:rPr>
              <a:t></a:t>
            </a:r>
            <a:r>
              <a:rPr lang="en-GB" sz="2000" dirty="0" smtClean="0">
                <a:sym typeface="Wingdings" panose="05000000000000000000" pitchFamily="2" charset="2"/>
              </a:rPr>
              <a:t> </a:t>
            </a:r>
            <a:r>
              <a:rPr lang="en-GB" sz="2000" dirty="0" smtClean="0">
                <a:solidFill>
                  <a:srgbClr val="FF0000"/>
                </a:solidFill>
                <a:sym typeface="Wingdings" panose="05000000000000000000" pitchFamily="2" charset="2"/>
              </a:rPr>
              <a:t>?</a:t>
            </a:r>
            <a:endParaRPr lang="en-US" sz="2000" dirty="0" smtClean="0">
              <a:solidFill>
                <a:srgbClr val="FF0000"/>
              </a:solidFill>
            </a:endParaRPr>
          </a:p>
          <a:p>
            <a:pPr marL="342900" lvl="0" indent="-342900">
              <a:buFont typeface="Arial" panose="020B0604020202020204" pitchFamily="34" charset="0"/>
              <a:buChar char="•"/>
            </a:pPr>
            <a:r>
              <a:rPr lang="en-US" sz="2000" dirty="0" smtClean="0"/>
              <a:t>Inner </a:t>
            </a:r>
            <a:r>
              <a:rPr lang="en-US" sz="2000" dirty="0"/>
              <a:t>wall of FEB chicane </a:t>
            </a:r>
            <a:r>
              <a:rPr lang="en-SE" sz="2000" dirty="0" smtClean="0">
                <a:sym typeface="Wingdings" panose="05000000000000000000" pitchFamily="2" charset="2"/>
              </a:rPr>
              <a:t></a:t>
            </a:r>
            <a:r>
              <a:rPr lang="en-GB" sz="2000" dirty="0" smtClean="0">
                <a:sym typeface="Wingdings" panose="05000000000000000000" pitchFamily="2" charset="2"/>
              </a:rPr>
              <a:t> </a:t>
            </a:r>
            <a:r>
              <a:rPr lang="en-GB" sz="2000" dirty="0" smtClean="0">
                <a:solidFill>
                  <a:srgbClr val="FF0000"/>
                </a:solidFill>
                <a:sym typeface="Wingdings" panose="05000000000000000000" pitchFamily="2" charset="2"/>
              </a:rPr>
              <a:t>?</a:t>
            </a:r>
            <a:endParaRPr lang="en-US" sz="2000" dirty="0" smtClean="0">
              <a:solidFill>
                <a:srgbClr val="FF0000"/>
              </a:solidFill>
            </a:endParaRPr>
          </a:p>
          <a:p>
            <a:pPr marL="342900" lvl="0" indent="-342900">
              <a:buFont typeface="Arial" panose="020B0604020202020204" pitchFamily="34" charset="0"/>
              <a:buChar char="•"/>
            </a:pPr>
            <a:r>
              <a:rPr lang="en-US" sz="2000" dirty="0" smtClean="0"/>
              <a:t>Shielding </a:t>
            </a:r>
            <a:r>
              <a:rPr lang="en-US" sz="2000" dirty="0"/>
              <a:t>of public areas </a:t>
            </a:r>
            <a:r>
              <a:rPr lang="en-SE" sz="2000" dirty="0" smtClean="0">
                <a:sym typeface="Wingdings" panose="05000000000000000000" pitchFamily="2" charset="2"/>
              </a:rPr>
              <a:t></a:t>
            </a:r>
            <a:r>
              <a:rPr lang="en-GB" sz="2000" dirty="0" smtClean="0">
                <a:sym typeface="Wingdings" panose="05000000000000000000" pitchFamily="2" charset="2"/>
              </a:rPr>
              <a:t> </a:t>
            </a:r>
            <a:r>
              <a:rPr lang="en-GB" sz="2000" dirty="0" smtClean="0">
                <a:solidFill>
                  <a:srgbClr val="FF0000"/>
                </a:solidFill>
                <a:sym typeface="Wingdings" panose="05000000000000000000" pitchFamily="2" charset="2"/>
              </a:rPr>
              <a:t>?</a:t>
            </a:r>
            <a:endParaRPr lang="en-US" sz="2000" dirty="0">
              <a:solidFill>
                <a:srgbClr val="FF0000"/>
              </a:solidFill>
            </a:endParaRPr>
          </a:p>
          <a:p>
            <a:endParaRPr lang="en-US" dirty="0"/>
          </a:p>
        </p:txBody>
      </p:sp>
    </p:spTree>
    <p:extLst>
      <p:ext uri="{BB962C8B-B14F-4D97-AF65-F5344CB8AC3E}">
        <p14:creationId xmlns:p14="http://schemas.microsoft.com/office/powerpoint/2010/main" val="32289508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other open questions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27</a:t>
            </a:fld>
            <a:endParaRPr lang="sv-SE" dirty="0"/>
          </a:p>
        </p:txBody>
      </p:sp>
      <p:sp>
        <p:nvSpPr>
          <p:cNvPr id="5" name="TextBox 4"/>
          <p:cNvSpPr txBox="1"/>
          <p:nvPr/>
        </p:nvSpPr>
        <p:spPr>
          <a:xfrm>
            <a:off x="609600" y="1700808"/>
            <a:ext cx="10598968" cy="3416320"/>
          </a:xfrm>
          <a:prstGeom prst="rect">
            <a:avLst/>
          </a:prstGeom>
          <a:noFill/>
        </p:spPr>
        <p:txBody>
          <a:bodyPr wrap="square" rtlCol="0">
            <a:spAutoFit/>
          </a:bodyPr>
          <a:lstStyle/>
          <a:p>
            <a:pPr marL="342900" lvl="0" indent="-342900">
              <a:buFont typeface="+mj-lt"/>
              <a:buAutoNum type="arabicPeriod"/>
            </a:pPr>
            <a:r>
              <a:rPr lang="en-GB" dirty="0" smtClean="0"/>
              <a:t>Video Surveillance at PAS and MAS:</a:t>
            </a:r>
          </a:p>
          <a:p>
            <a:pPr marL="800100" lvl="1" indent="-342900">
              <a:buFont typeface="Arial" panose="020B0604020202020204" pitchFamily="34" charset="0"/>
              <a:buChar char="•"/>
            </a:pPr>
            <a:r>
              <a:rPr lang="en-GB" dirty="0" smtClean="0">
                <a:solidFill>
                  <a:srgbClr val="FF0000"/>
                </a:solidFill>
              </a:rPr>
              <a:t>Should a video surveillance for PAS and MAS area be installed? (from PSS team perspective, yes).</a:t>
            </a:r>
          </a:p>
          <a:p>
            <a:pPr marL="800100" lvl="1" indent="-342900">
              <a:buFont typeface="Arial" panose="020B0604020202020204" pitchFamily="34" charset="0"/>
              <a:buChar char="•"/>
            </a:pPr>
            <a:r>
              <a:rPr lang="en-GB" dirty="0" smtClean="0">
                <a:solidFill>
                  <a:srgbClr val="FF0000"/>
                </a:solidFill>
              </a:rPr>
              <a:t>Should this video be available in LCR? Or anywhere else?</a:t>
            </a:r>
          </a:p>
          <a:p>
            <a:pPr marL="800100" lvl="1" indent="-342900">
              <a:buFont typeface="Arial" panose="020B0604020202020204" pitchFamily="34" charset="0"/>
              <a:buChar char="•"/>
            </a:pPr>
            <a:r>
              <a:rPr lang="en-GB" dirty="0" smtClean="0">
                <a:solidFill>
                  <a:srgbClr val="FF0000"/>
                </a:solidFill>
              </a:rPr>
              <a:t>Role of operators in the LCR to use the video surveillance needs to be defined</a:t>
            </a:r>
            <a:r>
              <a:rPr lang="en-GB" dirty="0" smtClean="0"/>
              <a:t>.</a:t>
            </a:r>
          </a:p>
          <a:p>
            <a:pPr marL="342900" indent="-342900">
              <a:buFont typeface="+mj-lt"/>
              <a:buAutoNum type="arabicPeriod"/>
            </a:pPr>
            <a:r>
              <a:rPr lang="en-GB" dirty="0" smtClean="0"/>
              <a:t>Emergency switch-off pushbuttons inside PSS1 controlled area:</a:t>
            </a:r>
          </a:p>
          <a:p>
            <a:pPr marL="800100" lvl="1" indent="-342900">
              <a:buFont typeface="Arial" panose="020B0604020202020204" pitchFamily="34" charset="0"/>
              <a:buChar char="•"/>
            </a:pPr>
            <a:r>
              <a:rPr lang="en-GB" dirty="0" smtClean="0">
                <a:solidFill>
                  <a:srgbClr val="FF0000"/>
                </a:solidFill>
              </a:rPr>
              <a:t>Should these pushbuttons turn off the electrical power in PSS1 controlled area for e.g. the equipment on the </a:t>
            </a:r>
            <a:r>
              <a:rPr lang="en-GB" dirty="0" err="1" smtClean="0">
                <a:solidFill>
                  <a:srgbClr val="FF0000"/>
                </a:solidFill>
              </a:rPr>
              <a:t>ISrc</a:t>
            </a:r>
            <a:r>
              <a:rPr lang="en-GB" dirty="0" smtClean="0">
                <a:solidFill>
                  <a:srgbClr val="FF0000"/>
                </a:solidFill>
              </a:rPr>
              <a:t> HV platform?</a:t>
            </a:r>
          </a:p>
          <a:p>
            <a:pPr marL="800100" lvl="1" indent="-342900">
              <a:buFont typeface="Arial" panose="020B0604020202020204" pitchFamily="34" charset="0"/>
              <a:buChar char="•"/>
            </a:pPr>
            <a:r>
              <a:rPr lang="en-GB" dirty="0" smtClean="0"/>
              <a:t>The design of PSS1 emergency switch-off pushbuttons has foreseen space to share contacts with electrical safety system.</a:t>
            </a:r>
          </a:p>
          <a:p>
            <a:pPr marL="342900" indent="-342900">
              <a:buFont typeface="+mj-lt"/>
              <a:buAutoNum type="arabicPeriod"/>
            </a:pPr>
            <a:r>
              <a:rPr lang="en-GB" dirty="0" smtClean="0"/>
              <a:t>As per PSS1 </a:t>
            </a:r>
            <a:r>
              <a:rPr lang="en-GB" dirty="0" err="1" smtClean="0"/>
              <a:t>ConOps</a:t>
            </a:r>
            <a:r>
              <a:rPr lang="en-GB" dirty="0" smtClean="0"/>
              <a:t> document (ESS-0100563 Rev. 4 section 6.1.8), </a:t>
            </a:r>
            <a:r>
              <a:rPr lang="en-GB" i="1" dirty="0"/>
              <a:t>t</a:t>
            </a:r>
            <a:r>
              <a:rPr lang="en-GB" i="1" dirty="0" smtClean="0"/>
              <a:t>he </a:t>
            </a:r>
            <a:r>
              <a:rPr lang="en-GB" i="1" dirty="0"/>
              <a:t>first intervention into PSS1 controlled area after PSS1 transitions into Alarm mode shall be done by a trained person who is authorised by the shift leader</a:t>
            </a:r>
            <a:r>
              <a:rPr lang="en-GB" dirty="0" smtClean="0"/>
              <a:t>. </a:t>
            </a:r>
            <a:r>
              <a:rPr lang="en-GB" dirty="0" smtClean="0">
                <a:solidFill>
                  <a:srgbClr val="FF0000"/>
                </a:solidFill>
              </a:rPr>
              <a:t>Procedures on the intervention (who does what) need to be defined.</a:t>
            </a:r>
            <a:r>
              <a:rPr lang="en-GB" dirty="0" smtClean="0"/>
              <a:t> </a:t>
            </a:r>
          </a:p>
        </p:txBody>
      </p:sp>
    </p:spTree>
    <p:extLst>
      <p:ext uri="{BB962C8B-B14F-4D97-AF65-F5344CB8AC3E}">
        <p14:creationId xmlns:p14="http://schemas.microsoft.com/office/powerpoint/2010/main" val="37736873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See more details in </a:t>
            </a:r>
            <a:r>
              <a:rPr lang="en-GB" b="1" dirty="0"/>
              <a:t>Concepts of Operations for </a:t>
            </a:r>
            <a:r>
              <a:rPr lang="en-GB" b="1" dirty="0" smtClean="0"/>
              <a:t>PSS1 (ESS-0100563)</a:t>
            </a:r>
          </a:p>
        </p:txBody>
      </p:sp>
      <p:sp>
        <p:nvSpPr>
          <p:cNvPr id="4" name="Slide Number Placeholder 3"/>
          <p:cNvSpPr>
            <a:spLocks noGrp="1"/>
          </p:cNvSpPr>
          <p:nvPr>
            <p:ph type="sldNum" sz="quarter" idx="12"/>
          </p:nvPr>
        </p:nvSpPr>
        <p:spPr/>
        <p:txBody>
          <a:bodyPr/>
          <a:lstStyle/>
          <a:p>
            <a:fld id="{551115BC-487E-4422-894C-CB7CD3E79223}" type="slidenum">
              <a:rPr lang="sv-SE" smtClean="0"/>
              <a:t>28</a:t>
            </a:fld>
            <a:endParaRPr lang="sv-SE" dirty="0"/>
          </a:p>
        </p:txBody>
      </p:sp>
    </p:spTree>
    <p:extLst>
      <p:ext uri="{BB962C8B-B14F-4D97-AF65-F5344CB8AC3E}">
        <p14:creationId xmlns:p14="http://schemas.microsoft.com/office/powerpoint/2010/main" val="14152800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7568" y="2420889"/>
            <a:ext cx="7772400" cy="1470025"/>
          </a:xfrm>
        </p:spPr>
        <p:txBody>
          <a:bodyPr>
            <a:normAutofit/>
          </a:bodyPr>
          <a:lstStyle/>
          <a:p>
            <a:pPr algn="ctr"/>
            <a:r>
              <a:rPr lang="en-US" sz="4800" dirty="0"/>
              <a:t>Thank </a:t>
            </a:r>
            <a:r>
              <a:rPr lang="en-US" sz="4800" dirty="0" smtClean="0"/>
              <a:t>you!</a:t>
            </a:r>
            <a:endParaRPr lang="en-GB" sz="4800" dirty="0"/>
          </a:p>
        </p:txBody>
      </p:sp>
    </p:spTree>
    <p:extLst>
      <p:ext uri="{BB962C8B-B14F-4D97-AF65-F5344CB8AC3E}">
        <p14:creationId xmlns:p14="http://schemas.microsoft.com/office/powerpoint/2010/main" val="4159149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NCL layout</a:t>
            </a:r>
            <a:endParaRPr lang="en-GB" noProof="0" dirty="0"/>
          </a:p>
        </p:txBody>
      </p:sp>
      <p:sp>
        <p:nvSpPr>
          <p:cNvPr id="4" name="Slide Number Placeholder 3"/>
          <p:cNvSpPr>
            <a:spLocks noGrp="1"/>
          </p:cNvSpPr>
          <p:nvPr>
            <p:ph type="sldNum" sz="quarter" idx="12"/>
          </p:nvPr>
        </p:nvSpPr>
        <p:spPr/>
        <p:txBody>
          <a:bodyPr/>
          <a:lstStyle/>
          <a:p>
            <a:fld id="{551115BC-487E-4422-894C-CB7CD3E79223}" type="slidenum">
              <a:rPr lang="en-GB" smtClean="0"/>
              <a:t>3</a:t>
            </a:fld>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52" y="2348880"/>
            <a:ext cx="11496085" cy="2862290"/>
          </a:xfrm>
          <a:prstGeom prst="rect">
            <a:avLst/>
          </a:prstGeom>
          <a:ln>
            <a:solidFill>
              <a:schemeClr val="bg1">
                <a:lumMod val="65000"/>
              </a:schemeClr>
            </a:solidFill>
          </a:ln>
        </p:spPr>
      </p:pic>
    </p:spTree>
    <p:extLst>
      <p:ext uri="{BB962C8B-B14F-4D97-AF65-F5344CB8AC3E}">
        <p14:creationId xmlns:p14="http://schemas.microsoft.com/office/powerpoint/2010/main" val="20248156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Flow </a:t>
            </a:r>
            <a:r>
              <a:rPr lang="en-US" b="1" dirty="0" smtClean="0"/>
              <a:t>chart </a:t>
            </a:r>
            <a:r>
              <a:rPr lang="en-US" b="1" dirty="0"/>
              <a:t>for PSS1 access criteria</a:t>
            </a:r>
          </a:p>
        </p:txBody>
      </p:sp>
      <p:sp>
        <p:nvSpPr>
          <p:cNvPr id="4" name="Slide Number Placeholder 3"/>
          <p:cNvSpPr>
            <a:spLocks noGrp="1"/>
          </p:cNvSpPr>
          <p:nvPr>
            <p:ph type="sldNum" sz="quarter" idx="12"/>
          </p:nvPr>
        </p:nvSpPr>
        <p:spPr/>
        <p:txBody>
          <a:bodyPr/>
          <a:lstStyle/>
          <a:p>
            <a:fld id="{551115BC-487E-4422-894C-CB7CD3E79223}" type="slidenum">
              <a:rPr lang="sv-SE" smtClean="0"/>
              <a:t>30</a:t>
            </a:fld>
            <a:endParaRPr lang="sv-SE"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00" y="1496686"/>
            <a:ext cx="8654752" cy="5180982"/>
          </a:xfrm>
          <a:prstGeom prst="rect">
            <a:avLst/>
          </a:prstGeom>
          <a:ln>
            <a:solidFill>
              <a:schemeClr val="bg1">
                <a:lumMod val="65000"/>
              </a:schemeClr>
            </a:solidFill>
          </a:ln>
        </p:spPr>
      </p:pic>
      <p:sp>
        <p:nvSpPr>
          <p:cNvPr id="7" name="TextBox 6"/>
          <p:cNvSpPr txBox="1"/>
          <p:nvPr/>
        </p:nvSpPr>
        <p:spPr>
          <a:xfrm>
            <a:off x="5591944" y="6140862"/>
            <a:ext cx="5524076" cy="523220"/>
          </a:xfrm>
          <a:prstGeom prst="rect">
            <a:avLst/>
          </a:prstGeom>
          <a:noFill/>
        </p:spPr>
        <p:txBody>
          <a:bodyPr wrap="none" rtlCol="0">
            <a:spAutoFit/>
          </a:bodyPr>
          <a:lstStyle/>
          <a:p>
            <a:r>
              <a:rPr lang="en-GB" sz="1400" dirty="0" smtClean="0"/>
              <a:t>By working group for defining PSS1 access criteria</a:t>
            </a:r>
          </a:p>
          <a:p>
            <a:r>
              <a:rPr lang="sv-SE" sz="1400" dirty="0">
                <a:hlinkClick r:id="rId3"/>
              </a:rPr>
              <a:t>https://confluence.esss.lu.se/pages/viewpage.action?pageId=316605111</a:t>
            </a:r>
            <a:endParaRPr lang="sv-SE" sz="1400" dirty="0"/>
          </a:p>
        </p:txBody>
      </p:sp>
    </p:spTree>
    <p:extLst>
      <p:ext uri="{BB962C8B-B14F-4D97-AF65-F5344CB8AC3E}">
        <p14:creationId xmlns:p14="http://schemas.microsoft.com/office/powerpoint/2010/main" val="13933920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llips 32"/>
          <p:cNvSpPr/>
          <p:nvPr/>
        </p:nvSpPr>
        <p:spPr>
          <a:xfrm>
            <a:off x="8748666" y="1375634"/>
            <a:ext cx="1260057" cy="3960440"/>
          </a:xfrm>
          <a:prstGeom prst="ellipse">
            <a:avLst/>
          </a:prstGeom>
          <a:solidFill>
            <a:schemeClr val="bg1">
              <a:alpha val="15000"/>
            </a:schemeClr>
          </a:solid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Ellips 1"/>
          <p:cNvSpPr/>
          <p:nvPr/>
        </p:nvSpPr>
        <p:spPr>
          <a:xfrm>
            <a:off x="4799856" y="1429619"/>
            <a:ext cx="2592288" cy="1944216"/>
          </a:xfrm>
          <a:prstGeom prst="ellipse">
            <a:avLst/>
          </a:prstGeom>
          <a:solidFill>
            <a:schemeClr val="bg1">
              <a:alpha val="15000"/>
            </a:schemeClr>
          </a:solid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Bildobjekt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1316" y="2797282"/>
            <a:ext cx="432000" cy="432000"/>
          </a:xfrm>
          <a:prstGeom prst="rect">
            <a:avLst/>
          </a:prstGeom>
        </p:spPr>
      </p:pic>
      <p:pic>
        <p:nvPicPr>
          <p:cNvPr id="10" name="Bildobjekt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5339" y="1712931"/>
            <a:ext cx="396000" cy="396000"/>
          </a:xfrm>
          <a:prstGeom prst="rect">
            <a:avLst/>
          </a:prstGeom>
        </p:spPr>
      </p:pic>
      <p:pic>
        <p:nvPicPr>
          <p:cNvPr id="11" name="Bildobjekt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9999" y="1726721"/>
            <a:ext cx="309486" cy="396000"/>
          </a:xfrm>
          <a:prstGeom prst="rect">
            <a:avLst/>
          </a:prstGeom>
        </p:spPr>
      </p:pic>
      <p:pic>
        <p:nvPicPr>
          <p:cNvPr id="12" name="Bildobjekt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8008" y="1726721"/>
            <a:ext cx="282244" cy="396000"/>
          </a:xfrm>
          <a:prstGeom prst="rect">
            <a:avLst/>
          </a:prstGeom>
        </p:spPr>
      </p:pic>
      <p:pic>
        <p:nvPicPr>
          <p:cNvPr id="14" name="Bildobjekt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5478" y="2245365"/>
            <a:ext cx="309486" cy="396000"/>
          </a:xfrm>
          <a:prstGeom prst="rect">
            <a:avLst/>
          </a:prstGeom>
        </p:spPr>
      </p:pic>
      <p:sp>
        <p:nvSpPr>
          <p:cNvPr id="16" name="Frihandsfigur 15"/>
          <p:cNvSpPr/>
          <p:nvPr/>
        </p:nvSpPr>
        <p:spPr>
          <a:xfrm>
            <a:off x="6446033" y="1910931"/>
            <a:ext cx="649794" cy="0"/>
          </a:xfrm>
          <a:custGeom>
            <a:avLst/>
            <a:gdLst>
              <a:gd name="connsiteX0" fmla="*/ 0 w 649794"/>
              <a:gd name="connsiteY0" fmla="*/ 0 h 0"/>
              <a:gd name="connsiteX1" fmla="*/ 649794 w 649794"/>
              <a:gd name="connsiteY1" fmla="*/ 0 h 0"/>
            </a:gdLst>
            <a:ahLst/>
            <a:cxnLst>
              <a:cxn ang="0">
                <a:pos x="connsiteX0" y="connsiteY0"/>
              </a:cxn>
              <a:cxn ang="0">
                <a:pos x="connsiteX1" y="connsiteY1"/>
              </a:cxn>
            </a:cxnLst>
            <a:rect l="l" t="t" r="r" b="b"/>
            <a:pathLst>
              <a:path w="649794">
                <a:moveTo>
                  <a:pt x="0" y="0"/>
                </a:moveTo>
                <a:lnTo>
                  <a:pt x="649794" y="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ihandsfigur 16"/>
          <p:cNvSpPr/>
          <p:nvPr/>
        </p:nvSpPr>
        <p:spPr>
          <a:xfrm>
            <a:off x="5625418" y="1927679"/>
            <a:ext cx="579455" cy="0"/>
          </a:xfrm>
          <a:custGeom>
            <a:avLst/>
            <a:gdLst>
              <a:gd name="connsiteX0" fmla="*/ 579455 w 579455"/>
              <a:gd name="connsiteY0" fmla="*/ 0 h 0"/>
              <a:gd name="connsiteX1" fmla="*/ 0 w 579455"/>
              <a:gd name="connsiteY1" fmla="*/ 0 h 0"/>
            </a:gdLst>
            <a:ahLst/>
            <a:cxnLst>
              <a:cxn ang="0">
                <a:pos x="connsiteX0" y="connsiteY0"/>
              </a:cxn>
              <a:cxn ang="0">
                <a:pos x="connsiteX1" y="connsiteY1"/>
              </a:cxn>
            </a:cxnLst>
            <a:rect l="l" t="t" r="r" b="b"/>
            <a:pathLst>
              <a:path w="579455">
                <a:moveTo>
                  <a:pt x="579455" y="0"/>
                </a:moveTo>
                <a:lnTo>
                  <a:pt x="0" y="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ihandsfigur 17"/>
          <p:cNvSpPr/>
          <p:nvPr/>
        </p:nvSpPr>
        <p:spPr>
          <a:xfrm>
            <a:off x="5615369" y="2098501"/>
            <a:ext cx="656493" cy="368439"/>
          </a:xfrm>
          <a:custGeom>
            <a:avLst/>
            <a:gdLst>
              <a:gd name="connsiteX0" fmla="*/ 0 w 656493"/>
              <a:gd name="connsiteY0" fmla="*/ 368439 h 368439"/>
              <a:gd name="connsiteX1" fmla="*/ 656493 w 656493"/>
              <a:gd name="connsiteY1" fmla="*/ 368439 h 368439"/>
              <a:gd name="connsiteX2" fmla="*/ 656493 w 656493"/>
              <a:gd name="connsiteY2" fmla="*/ 0 h 368439"/>
            </a:gdLst>
            <a:ahLst/>
            <a:cxnLst>
              <a:cxn ang="0">
                <a:pos x="connsiteX0" y="connsiteY0"/>
              </a:cxn>
              <a:cxn ang="0">
                <a:pos x="connsiteX1" y="connsiteY1"/>
              </a:cxn>
              <a:cxn ang="0">
                <a:pos x="connsiteX2" y="connsiteY2"/>
              </a:cxn>
            </a:cxnLst>
            <a:rect l="l" t="t" r="r" b="b"/>
            <a:pathLst>
              <a:path w="656493" h="368439">
                <a:moveTo>
                  <a:pt x="0" y="368439"/>
                </a:moveTo>
                <a:lnTo>
                  <a:pt x="656493" y="368439"/>
                </a:lnTo>
                <a:lnTo>
                  <a:pt x="656493" y="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ihandsfigur 18"/>
          <p:cNvSpPr/>
          <p:nvPr/>
        </p:nvSpPr>
        <p:spPr>
          <a:xfrm>
            <a:off x="6352249" y="2105199"/>
            <a:ext cx="0" cy="716783"/>
          </a:xfrm>
          <a:custGeom>
            <a:avLst/>
            <a:gdLst>
              <a:gd name="connsiteX0" fmla="*/ 0 w 0"/>
              <a:gd name="connsiteY0" fmla="*/ 0 h 716783"/>
              <a:gd name="connsiteX1" fmla="*/ 0 w 0"/>
              <a:gd name="connsiteY1" fmla="*/ 716783 h 716783"/>
            </a:gdLst>
            <a:ahLst/>
            <a:cxnLst>
              <a:cxn ang="0">
                <a:pos x="connsiteX0" y="connsiteY0"/>
              </a:cxn>
              <a:cxn ang="0">
                <a:pos x="connsiteX1" y="connsiteY1"/>
              </a:cxn>
            </a:cxnLst>
            <a:rect l="l" t="t" r="r" b="b"/>
            <a:pathLst>
              <a:path h="716783">
                <a:moveTo>
                  <a:pt x="0" y="0"/>
                </a:moveTo>
                <a:lnTo>
                  <a:pt x="0" y="716783"/>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ruta 19"/>
          <p:cNvSpPr txBox="1"/>
          <p:nvPr/>
        </p:nvSpPr>
        <p:spPr>
          <a:xfrm>
            <a:off x="5499823" y="3429553"/>
            <a:ext cx="1336369" cy="437194"/>
          </a:xfrm>
          <a:prstGeom prst="rect">
            <a:avLst/>
          </a:prstGeom>
        </p:spPr>
        <p:txBody>
          <a:bodyPr vert="horz" wrap="none" lIns="91440" tIns="45720" rIns="91440" bIns="45720" rtlCol="0" anchor="t">
            <a:normAutofit/>
          </a:bodyPr>
          <a:lstStyle/>
          <a:p>
            <a:pPr algn="ctr"/>
            <a:r>
              <a:rPr lang="sv-SE" sz="1100" b="1" dirty="0" smtClean="0">
                <a:solidFill>
                  <a:schemeClr val="bg1"/>
                </a:solidFill>
              </a:rPr>
              <a:t>PSS-TS2-PLC</a:t>
            </a:r>
            <a:r>
              <a:rPr lang="sv-SE" sz="1100" dirty="0" smtClean="0">
                <a:solidFill>
                  <a:schemeClr val="bg1"/>
                </a:solidFill>
              </a:rPr>
              <a:t/>
            </a:r>
            <a:br>
              <a:rPr lang="sv-SE" sz="1100" dirty="0" smtClean="0">
                <a:solidFill>
                  <a:schemeClr val="bg1"/>
                </a:solidFill>
              </a:rPr>
            </a:br>
            <a:r>
              <a:rPr lang="sv-SE" sz="1100" dirty="0" smtClean="0">
                <a:solidFill>
                  <a:schemeClr val="bg1"/>
                </a:solidFill>
              </a:rPr>
              <a:t>(172.16.54.0/26)</a:t>
            </a:r>
            <a:endParaRPr lang="en-GB" sz="1100" dirty="0" smtClean="0">
              <a:solidFill>
                <a:schemeClr val="bg1"/>
              </a:solidFill>
            </a:endParaRPr>
          </a:p>
        </p:txBody>
      </p:sp>
      <p:sp>
        <p:nvSpPr>
          <p:cNvPr id="21" name="Ellips 20"/>
          <p:cNvSpPr/>
          <p:nvPr/>
        </p:nvSpPr>
        <p:spPr>
          <a:xfrm>
            <a:off x="4815172" y="3968411"/>
            <a:ext cx="2592288" cy="1944216"/>
          </a:xfrm>
          <a:prstGeom prst="ellipse">
            <a:avLst/>
          </a:prstGeom>
          <a:solidFill>
            <a:schemeClr val="bg1">
              <a:alpha val="15000"/>
            </a:schemeClr>
          </a:solid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Bildobjekt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6632" y="5336074"/>
            <a:ext cx="432000" cy="432000"/>
          </a:xfrm>
          <a:prstGeom prst="rect">
            <a:avLst/>
          </a:prstGeom>
        </p:spPr>
      </p:pic>
      <p:pic>
        <p:nvPicPr>
          <p:cNvPr id="23" name="Bildobjekt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5315" y="4265513"/>
            <a:ext cx="309486" cy="396000"/>
          </a:xfrm>
          <a:prstGeom prst="rect">
            <a:avLst/>
          </a:prstGeom>
        </p:spPr>
      </p:pic>
      <p:pic>
        <p:nvPicPr>
          <p:cNvPr id="26" name="Bildobjekt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0794" y="4784157"/>
            <a:ext cx="309486" cy="396000"/>
          </a:xfrm>
          <a:prstGeom prst="rect">
            <a:avLst/>
          </a:prstGeom>
        </p:spPr>
      </p:pic>
      <p:sp>
        <p:nvSpPr>
          <p:cNvPr id="27" name="Frihandsfigur 26"/>
          <p:cNvSpPr/>
          <p:nvPr/>
        </p:nvSpPr>
        <p:spPr>
          <a:xfrm>
            <a:off x="6461349" y="4449723"/>
            <a:ext cx="649794" cy="0"/>
          </a:xfrm>
          <a:custGeom>
            <a:avLst/>
            <a:gdLst>
              <a:gd name="connsiteX0" fmla="*/ 0 w 649794"/>
              <a:gd name="connsiteY0" fmla="*/ 0 h 0"/>
              <a:gd name="connsiteX1" fmla="*/ 649794 w 649794"/>
              <a:gd name="connsiteY1" fmla="*/ 0 h 0"/>
            </a:gdLst>
            <a:ahLst/>
            <a:cxnLst>
              <a:cxn ang="0">
                <a:pos x="connsiteX0" y="connsiteY0"/>
              </a:cxn>
              <a:cxn ang="0">
                <a:pos x="connsiteX1" y="connsiteY1"/>
              </a:cxn>
            </a:cxnLst>
            <a:rect l="l" t="t" r="r" b="b"/>
            <a:pathLst>
              <a:path w="649794">
                <a:moveTo>
                  <a:pt x="0" y="0"/>
                </a:moveTo>
                <a:lnTo>
                  <a:pt x="649794" y="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ihandsfigur 27"/>
          <p:cNvSpPr/>
          <p:nvPr/>
        </p:nvSpPr>
        <p:spPr>
          <a:xfrm>
            <a:off x="5640734" y="4466471"/>
            <a:ext cx="579455" cy="0"/>
          </a:xfrm>
          <a:custGeom>
            <a:avLst/>
            <a:gdLst>
              <a:gd name="connsiteX0" fmla="*/ 579455 w 579455"/>
              <a:gd name="connsiteY0" fmla="*/ 0 h 0"/>
              <a:gd name="connsiteX1" fmla="*/ 0 w 579455"/>
              <a:gd name="connsiteY1" fmla="*/ 0 h 0"/>
            </a:gdLst>
            <a:ahLst/>
            <a:cxnLst>
              <a:cxn ang="0">
                <a:pos x="connsiteX0" y="connsiteY0"/>
              </a:cxn>
              <a:cxn ang="0">
                <a:pos x="connsiteX1" y="connsiteY1"/>
              </a:cxn>
            </a:cxnLst>
            <a:rect l="l" t="t" r="r" b="b"/>
            <a:pathLst>
              <a:path w="579455">
                <a:moveTo>
                  <a:pt x="579455" y="0"/>
                </a:moveTo>
                <a:lnTo>
                  <a:pt x="0" y="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ihandsfigur 28"/>
          <p:cNvSpPr/>
          <p:nvPr/>
        </p:nvSpPr>
        <p:spPr>
          <a:xfrm>
            <a:off x="5630685" y="4637293"/>
            <a:ext cx="656493" cy="368439"/>
          </a:xfrm>
          <a:custGeom>
            <a:avLst/>
            <a:gdLst>
              <a:gd name="connsiteX0" fmla="*/ 0 w 656493"/>
              <a:gd name="connsiteY0" fmla="*/ 368439 h 368439"/>
              <a:gd name="connsiteX1" fmla="*/ 656493 w 656493"/>
              <a:gd name="connsiteY1" fmla="*/ 368439 h 368439"/>
              <a:gd name="connsiteX2" fmla="*/ 656493 w 656493"/>
              <a:gd name="connsiteY2" fmla="*/ 0 h 368439"/>
            </a:gdLst>
            <a:ahLst/>
            <a:cxnLst>
              <a:cxn ang="0">
                <a:pos x="connsiteX0" y="connsiteY0"/>
              </a:cxn>
              <a:cxn ang="0">
                <a:pos x="connsiteX1" y="connsiteY1"/>
              </a:cxn>
              <a:cxn ang="0">
                <a:pos x="connsiteX2" y="connsiteY2"/>
              </a:cxn>
            </a:cxnLst>
            <a:rect l="l" t="t" r="r" b="b"/>
            <a:pathLst>
              <a:path w="656493" h="368439">
                <a:moveTo>
                  <a:pt x="0" y="368439"/>
                </a:moveTo>
                <a:lnTo>
                  <a:pt x="656493" y="368439"/>
                </a:lnTo>
                <a:lnTo>
                  <a:pt x="656493" y="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ihandsfigur 29"/>
          <p:cNvSpPr/>
          <p:nvPr/>
        </p:nvSpPr>
        <p:spPr>
          <a:xfrm>
            <a:off x="6367565" y="4643991"/>
            <a:ext cx="0" cy="716783"/>
          </a:xfrm>
          <a:custGeom>
            <a:avLst/>
            <a:gdLst>
              <a:gd name="connsiteX0" fmla="*/ 0 w 0"/>
              <a:gd name="connsiteY0" fmla="*/ 0 h 716783"/>
              <a:gd name="connsiteX1" fmla="*/ 0 w 0"/>
              <a:gd name="connsiteY1" fmla="*/ 716783 h 716783"/>
            </a:gdLst>
            <a:ahLst/>
            <a:cxnLst>
              <a:cxn ang="0">
                <a:pos x="connsiteX0" y="connsiteY0"/>
              </a:cxn>
              <a:cxn ang="0">
                <a:pos x="connsiteX1" y="connsiteY1"/>
              </a:cxn>
            </a:cxnLst>
            <a:rect l="l" t="t" r="r" b="b"/>
            <a:pathLst>
              <a:path h="716783">
                <a:moveTo>
                  <a:pt x="0" y="0"/>
                </a:moveTo>
                <a:lnTo>
                  <a:pt x="0" y="716783"/>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ruta 30"/>
          <p:cNvSpPr txBox="1"/>
          <p:nvPr/>
        </p:nvSpPr>
        <p:spPr>
          <a:xfrm>
            <a:off x="5515139" y="5968345"/>
            <a:ext cx="1336369" cy="437194"/>
          </a:xfrm>
          <a:prstGeom prst="rect">
            <a:avLst/>
          </a:prstGeom>
        </p:spPr>
        <p:txBody>
          <a:bodyPr vert="horz" wrap="none" lIns="91440" tIns="45720" rIns="91440" bIns="45720" rtlCol="0" anchor="t">
            <a:normAutofit/>
          </a:bodyPr>
          <a:lstStyle/>
          <a:p>
            <a:pPr algn="ctr"/>
            <a:r>
              <a:rPr lang="sv-SE" sz="1100" b="1" dirty="0" smtClean="0">
                <a:solidFill>
                  <a:schemeClr val="bg1"/>
                </a:solidFill>
              </a:rPr>
              <a:t>PSS-ACC-PLC</a:t>
            </a:r>
            <a:r>
              <a:rPr lang="sv-SE" sz="1100" dirty="0" smtClean="0">
                <a:solidFill>
                  <a:schemeClr val="bg1"/>
                </a:solidFill>
              </a:rPr>
              <a:t/>
            </a:r>
            <a:br>
              <a:rPr lang="sv-SE" sz="1100" dirty="0" smtClean="0">
                <a:solidFill>
                  <a:schemeClr val="bg1"/>
                </a:solidFill>
              </a:rPr>
            </a:br>
            <a:r>
              <a:rPr lang="sv-SE" sz="1100" dirty="0" smtClean="0">
                <a:solidFill>
                  <a:schemeClr val="bg1"/>
                </a:solidFill>
              </a:rPr>
              <a:t>(172.16.53.192/26)</a:t>
            </a:r>
            <a:endParaRPr lang="en-GB" sz="1100" dirty="0" smtClean="0">
              <a:solidFill>
                <a:schemeClr val="bg1"/>
              </a:solidFill>
            </a:endParaRPr>
          </a:p>
        </p:txBody>
      </p:sp>
      <p:pic>
        <p:nvPicPr>
          <p:cNvPr id="32" name="Bildobjekt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5339" y="4265513"/>
            <a:ext cx="396000" cy="396000"/>
          </a:xfrm>
          <a:prstGeom prst="rect">
            <a:avLst/>
          </a:prstGeom>
        </p:spPr>
      </p:pic>
      <p:pic>
        <p:nvPicPr>
          <p:cNvPr id="13" name="Bildobjekt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17558" y="1761587"/>
            <a:ext cx="396000" cy="396000"/>
          </a:xfrm>
          <a:prstGeom prst="rect">
            <a:avLst/>
          </a:prstGeom>
        </p:spPr>
      </p:pic>
      <p:pic>
        <p:nvPicPr>
          <p:cNvPr id="25" name="Bildobjekt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88288" y="4300379"/>
            <a:ext cx="396000" cy="396000"/>
          </a:xfrm>
          <a:prstGeom prst="rect">
            <a:avLst/>
          </a:prstGeom>
        </p:spPr>
      </p:pic>
      <p:pic>
        <p:nvPicPr>
          <p:cNvPr id="34" name="Bildobjekt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86924" y="2779141"/>
            <a:ext cx="282244" cy="396000"/>
          </a:xfrm>
          <a:prstGeom prst="rect">
            <a:avLst/>
          </a:prstGeom>
        </p:spPr>
      </p:pic>
      <p:sp>
        <p:nvSpPr>
          <p:cNvPr id="35" name="Frihandsfigur 34"/>
          <p:cNvSpPr/>
          <p:nvPr/>
        </p:nvSpPr>
        <p:spPr>
          <a:xfrm>
            <a:off x="7435850" y="1921428"/>
            <a:ext cx="1366006" cy="45719"/>
          </a:xfrm>
          <a:custGeom>
            <a:avLst/>
            <a:gdLst>
              <a:gd name="connsiteX0" fmla="*/ 0 w 514350"/>
              <a:gd name="connsiteY0" fmla="*/ 0 h 0"/>
              <a:gd name="connsiteX1" fmla="*/ 514350 w 514350"/>
              <a:gd name="connsiteY1" fmla="*/ 0 h 0"/>
            </a:gdLst>
            <a:ahLst/>
            <a:cxnLst>
              <a:cxn ang="0">
                <a:pos x="connsiteX0" y="connsiteY0"/>
              </a:cxn>
              <a:cxn ang="0">
                <a:pos x="connsiteX1" y="connsiteY1"/>
              </a:cxn>
            </a:cxnLst>
            <a:rect l="l" t="t" r="r" b="b"/>
            <a:pathLst>
              <a:path w="514350">
                <a:moveTo>
                  <a:pt x="0" y="0"/>
                </a:moveTo>
                <a:lnTo>
                  <a:pt x="514350" y="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ihandsfigur 35"/>
          <p:cNvSpPr/>
          <p:nvPr/>
        </p:nvSpPr>
        <p:spPr>
          <a:xfrm>
            <a:off x="7454900" y="4448729"/>
            <a:ext cx="450850" cy="0"/>
          </a:xfrm>
          <a:custGeom>
            <a:avLst/>
            <a:gdLst>
              <a:gd name="connsiteX0" fmla="*/ 0 w 450850"/>
              <a:gd name="connsiteY0" fmla="*/ 0 h 0"/>
              <a:gd name="connsiteX1" fmla="*/ 450850 w 450850"/>
              <a:gd name="connsiteY1" fmla="*/ 0 h 0"/>
            </a:gdLst>
            <a:ahLst/>
            <a:cxnLst>
              <a:cxn ang="0">
                <a:pos x="connsiteX0" y="connsiteY0"/>
              </a:cxn>
              <a:cxn ang="0">
                <a:pos x="connsiteX1" y="connsiteY1"/>
              </a:cxn>
            </a:cxnLst>
            <a:rect l="l" t="t" r="r" b="b"/>
            <a:pathLst>
              <a:path w="450850">
                <a:moveTo>
                  <a:pt x="0" y="0"/>
                </a:moveTo>
                <a:lnTo>
                  <a:pt x="450850" y="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ihandsfigur 36"/>
          <p:cNvSpPr/>
          <p:nvPr/>
        </p:nvSpPr>
        <p:spPr>
          <a:xfrm>
            <a:off x="9015960" y="1968995"/>
            <a:ext cx="527050" cy="800100"/>
          </a:xfrm>
          <a:custGeom>
            <a:avLst/>
            <a:gdLst>
              <a:gd name="connsiteX0" fmla="*/ 0 w 527050"/>
              <a:gd name="connsiteY0" fmla="*/ 0 h 800100"/>
              <a:gd name="connsiteX1" fmla="*/ 527050 w 527050"/>
              <a:gd name="connsiteY1" fmla="*/ 0 h 800100"/>
              <a:gd name="connsiteX2" fmla="*/ 527050 w 527050"/>
              <a:gd name="connsiteY2" fmla="*/ 800100 h 800100"/>
            </a:gdLst>
            <a:ahLst/>
            <a:cxnLst>
              <a:cxn ang="0">
                <a:pos x="connsiteX0" y="connsiteY0"/>
              </a:cxn>
              <a:cxn ang="0">
                <a:pos x="connsiteX1" y="connsiteY1"/>
              </a:cxn>
              <a:cxn ang="0">
                <a:pos x="connsiteX2" y="connsiteY2"/>
              </a:cxn>
            </a:cxnLst>
            <a:rect l="l" t="t" r="r" b="b"/>
            <a:pathLst>
              <a:path w="527050" h="800100">
                <a:moveTo>
                  <a:pt x="0" y="0"/>
                </a:moveTo>
                <a:lnTo>
                  <a:pt x="527050" y="0"/>
                </a:lnTo>
                <a:lnTo>
                  <a:pt x="527050" y="8001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ihandsfigur 38"/>
          <p:cNvSpPr/>
          <p:nvPr/>
        </p:nvSpPr>
        <p:spPr>
          <a:xfrm>
            <a:off x="9015960" y="3156445"/>
            <a:ext cx="527050" cy="1339850"/>
          </a:xfrm>
          <a:custGeom>
            <a:avLst/>
            <a:gdLst>
              <a:gd name="connsiteX0" fmla="*/ 0 w 552450"/>
              <a:gd name="connsiteY0" fmla="*/ 1339850 h 1339850"/>
              <a:gd name="connsiteX1" fmla="*/ 552450 w 552450"/>
              <a:gd name="connsiteY1" fmla="*/ 1339850 h 1339850"/>
              <a:gd name="connsiteX2" fmla="*/ 552450 w 552450"/>
              <a:gd name="connsiteY2" fmla="*/ 0 h 1339850"/>
            </a:gdLst>
            <a:ahLst/>
            <a:cxnLst>
              <a:cxn ang="0">
                <a:pos x="connsiteX0" y="connsiteY0"/>
              </a:cxn>
              <a:cxn ang="0">
                <a:pos x="connsiteX1" y="connsiteY1"/>
              </a:cxn>
              <a:cxn ang="0">
                <a:pos x="connsiteX2" y="connsiteY2"/>
              </a:cxn>
            </a:cxnLst>
            <a:rect l="l" t="t" r="r" b="b"/>
            <a:pathLst>
              <a:path w="552450" h="1339850">
                <a:moveTo>
                  <a:pt x="0" y="1339850"/>
                </a:moveTo>
                <a:lnTo>
                  <a:pt x="552450" y="1339850"/>
                </a:lnTo>
                <a:lnTo>
                  <a:pt x="552450" y="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ihandsfigur 40"/>
          <p:cNvSpPr/>
          <p:nvPr/>
        </p:nvSpPr>
        <p:spPr>
          <a:xfrm>
            <a:off x="9625560" y="2991345"/>
            <a:ext cx="222250" cy="0"/>
          </a:xfrm>
          <a:custGeom>
            <a:avLst/>
            <a:gdLst>
              <a:gd name="connsiteX0" fmla="*/ 0 w 222250"/>
              <a:gd name="connsiteY0" fmla="*/ 0 h 0"/>
              <a:gd name="connsiteX1" fmla="*/ 222250 w 222250"/>
              <a:gd name="connsiteY1" fmla="*/ 0 h 0"/>
            </a:gdLst>
            <a:ahLst/>
            <a:cxnLst>
              <a:cxn ang="0">
                <a:pos x="connsiteX0" y="connsiteY0"/>
              </a:cxn>
              <a:cxn ang="0">
                <a:pos x="connsiteX1" y="connsiteY1"/>
              </a:cxn>
            </a:cxnLst>
            <a:rect l="l" t="t" r="r" b="b"/>
            <a:pathLst>
              <a:path w="222250">
                <a:moveTo>
                  <a:pt x="0" y="0"/>
                </a:moveTo>
                <a:lnTo>
                  <a:pt x="222250" y="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ruta 41"/>
          <p:cNvSpPr txBox="1"/>
          <p:nvPr/>
        </p:nvSpPr>
        <p:spPr>
          <a:xfrm>
            <a:off x="8801856" y="5395640"/>
            <a:ext cx="1170136" cy="432048"/>
          </a:xfrm>
          <a:prstGeom prst="rect">
            <a:avLst/>
          </a:prstGeom>
        </p:spPr>
        <p:txBody>
          <a:bodyPr vert="horz" wrap="none" lIns="91440" tIns="45720" rIns="91440" bIns="45720" rtlCol="0" anchor="t">
            <a:normAutofit/>
          </a:bodyPr>
          <a:lstStyle/>
          <a:p>
            <a:pPr algn="ctr"/>
            <a:r>
              <a:rPr lang="sv-SE" sz="1100" b="1" dirty="0" smtClean="0">
                <a:solidFill>
                  <a:schemeClr val="bg1"/>
                </a:solidFill>
              </a:rPr>
              <a:t>PSS-</a:t>
            </a:r>
            <a:r>
              <a:rPr lang="sv-SE" sz="1100" b="1" dirty="0" err="1" smtClean="0">
                <a:solidFill>
                  <a:schemeClr val="bg1"/>
                </a:solidFill>
              </a:rPr>
              <a:t>Midzone</a:t>
            </a:r>
            <a:endParaRPr lang="sv-SE" sz="1100" b="1" dirty="0" smtClean="0">
              <a:solidFill>
                <a:schemeClr val="bg1"/>
              </a:solidFill>
            </a:endParaRPr>
          </a:p>
          <a:p>
            <a:pPr algn="ctr"/>
            <a:r>
              <a:rPr lang="sv-SE" sz="1100" dirty="0" smtClean="0">
                <a:solidFill>
                  <a:schemeClr val="bg1"/>
                </a:solidFill>
              </a:rPr>
              <a:t>(172.16.45.0/25)</a:t>
            </a:r>
            <a:endParaRPr lang="en-GB" sz="1100" dirty="0" smtClean="0">
              <a:solidFill>
                <a:schemeClr val="bg1"/>
              </a:solidFill>
            </a:endParaRPr>
          </a:p>
        </p:txBody>
      </p:sp>
      <p:sp>
        <p:nvSpPr>
          <p:cNvPr id="43" name="Ellips 42"/>
          <p:cNvSpPr/>
          <p:nvPr/>
        </p:nvSpPr>
        <p:spPr>
          <a:xfrm>
            <a:off x="10198737" y="1761587"/>
            <a:ext cx="1368152" cy="2459889"/>
          </a:xfrm>
          <a:prstGeom prst="ellipse">
            <a:avLst/>
          </a:prstGeom>
          <a:solidFill>
            <a:schemeClr val="bg1">
              <a:alpha val="15000"/>
            </a:schemeClr>
          </a:solid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atin typeface="Arial Black" panose="020B0A04020102020204" pitchFamily="34" charset="0"/>
            </a:endParaRPr>
          </a:p>
        </p:txBody>
      </p:sp>
      <p:pic>
        <p:nvPicPr>
          <p:cNvPr id="40" name="Bildobjekt 39"/>
          <p:cNvPicPr>
            <a:picLocks noChangeAspect="1"/>
          </p:cNvPicPr>
          <p:nvPr/>
        </p:nvPicPr>
        <p:blipFill rotWithShape="1">
          <a:blip r:embed="rId7" cstate="print">
            <a:extLst>
              <a:ext uri="{28A0092B-C50C-407E-A947-70E740481C1C}">
                <a14:useLocalDpi xmlns:a14="http://schemas.microsoft.com/office/drawing/2010/main" val="0"/>
              </a:ext>
            </a:extLst>
          </a:blip>
          <a:srcRect l="4358" t="25606" r="4751" b="28995"/>
          <a:stretch/>
        </p:blipFill>
        <p:spPr>
          <a:xfrm>
            <a:off x="9856330" y="2914046"/>
            <a:ext cx="459375" cy="141898"/>
          </a:xfrm>
          <a:prstGeom prst="rect">
            <a:avLst/>
          </a:prstGeom>
        </p:spPr>
      </p:pic>
      <p:sp>
        <p:nvSpPr>
          <p:cNvPr id="45" name="textruta 44"/>
          <p:cNvSpPr txBox="1"/>
          <p:nvPr/>
        </p:nvSpPr>
        <p:spPr>
          <a:xfrm>
            <a:off x="10361009" y="4300379"/>
            <a:ext cx="1170136" cy="432048"/>
          </a:xfrm>
          <a:prstGeom prst="rect">
            <a:avLst/>
          </a:prstGeom>
        </p:spPr>
        <p:txBody>
          <a:bodyPr vert="horz" wrap="none" lIns="91440" tIns="45720" rIns="91440" bIns="45720" rtlCol="0" anchor="t">
            <a:normAutofit/>
          </a:bodyPr>
          <a:lstStyle/>
          <a:p>
            <a:pPr algn="ctr"/>
            <a:r>
              <a:rPr lang="sv-SE" sz="1100" b="1" dirty="0" err="1" smtClean="0">
                <a:solidFill>
                  <a:schemeClr val="bg1"/>
                </a:solidFill>
              </a:rPr>
              <a:t>ChannelAccess</a:t>
            </a:r>
            <a:r>
              <a:rPr lang="sv-SE" sz="1100" b="1" dirty="0" smtClean="0">
                <a:solidFill>
                  <a:schemeClr val="bg1"/>
                </a:solidFill>
              </a:rPr>
              <a:t>-PS</a:t>
            </a:r>
          </a:p>
          <a:p>
            <a:pPr algn="ctr"/>
            <a:r>
              <a:rPr lang="sv-SE" sz="1100" dirty="0" smtClean="0">
                <a:solidFill>
                  <a:schemeClr val="bg1"/>
                </a:solidFill>
              </a:rPr>
              <a:t>(172.16.116.0/24)</a:t>
            </a:r>
            <a:endParaRPr lang="en-GB" sz="1100" dirty="0" smtClean="0">
              <a:solidFill>
                <a:schemeClr val="bg1"/>
              </a:solidFill>
            </a:endParaRPr>
          </a:p>
        </p:txBody>
      </p:sp>
      <p:pic>
        <p:nvPicPr>
          <p:cNvPr id="47" name="Picture 4">
            <a:extLst>
              <a:ext uri="{FF2B5EF4-FFF2-40B4-BE49-F238E27FC236}">
                <a16:creationId xmlns:a16="http://schemas.microsoft.com/office/drawing/2014/main" id="{97C29BCA-50E9-1449-8D60-282946376675}"/>
              </a:ext>
            </a:extLst>
          </p:cNvPr>
          <p:cNvPicPr>
            <a:picLocks noChangeAspect="1"/>
          </p:cNvPicPr>
          <p:nvPr/>
        </p:nvPicPr>
        <p:blipFill>
          <a:blip r:embed="rId8" cstate="print">
            <a:lum bright="100000"/>
            <a:extLst>
              <a:ext uri="{28A0092B-C50C-407E-A947-70E740481C1C}">
                <a14:useLocalDpi xmlns:a14="http://schemas.microsoft.com/office/drawing/2010/main" val="0"/>
              </a:ext>
            </a:extLst>
          </a:blip>
          <a:stretch>
            <a:fillRect/>
          </a:stretch>
        </p:blipFill>
        <p:spPr>
          <a:xfrm>
            <a:off x="10523043" y="2274889"/>
            <a:ext cx="422844" cy="223567"/>
          </a:xfrm>
          <a:prstGeom prst="rect">
            <a:avLst/>
          </a:prstGeom>
        </p:spPr>
      </p:pic>
      <p:sp>
        <p:nvSpPr>
          <p:cNvPr id="48" name="textruta 47"/>
          <p:cNvSpPr txBox="1"/>
          <p:nvPr/>
        </p:nvSpPr>
        <p:spPr>
          <a:xfrm>
            <a:off x="10770605" y="2555446"/>
            <a:ext cx="576064" cy="307097"/>
          </a:xfrm>
          <a:prstGeom prst="rect">
            <a:avLst/>
          </a:prstGeom>
        </p:spPr>
        <p:txBody>
          <a:bodyPr vert="horz" wrap="none" lIns="91440" tIns="45720" rIns="91440" bIns="45720" rtlCol="0" anchor="t">
            <a:noAutofit/>
          </a:bodyPr>
          <a:lstStyle/>
          <a:p>
            <a:pPr algn="l"/>
            <a:r>
              <a:rPr lang="sv-SE" sz="1400" b="1" dirty="0" smtClean="0">
                <a:solidFill>
                  <a:schemeClr val="bg1"/>
                </a:solidFill>
                <a:latin typeface="Arial Black" panose="020B0A04020102020204" pitchFamily="34" charset="0"/>
              </a:rPr>
              <a:t>NTP</a:t>
            </a:r>
            <a:endParaRPr lang="en-GB" sz="1400" b="1" dirty="0" smtClean="0">
              <a:solidFill>
                <a:schemeClr val="bg1"/>
              </a:solidFill>
              <a:latin typeface="Arial Black" panose="020B0A04020102020204" pitchFamily="34" charset="0"/>
            </a:endParaRPr>
          </a:p>
        </p:txBody>
      </p:sp>
      <p:sp>
        <p:nvSpPr>
          <p:cNvPr id="49" name="textruta 48"/>
          <p:cNvSpPr txBox="1"/>
          <p:nvPr/>
        </p:nvSpPr>
        <p:spPr>
          <a:xfrm>
            <a:off x="10369823" y="2938578"/>
            <a:ext cx="576064" cy="307097"/>
          </a:xfrm>
          <a:prstGeom prst="rect">
            <a:avLst/>
          </a:prstGeom>
        </p:spPr>
        <p:txBody>
          <a:bodyPr vert="horz" wrap="none" lIns="91440" tIns="45720" rIns="91440" bIns="45720" rtlCol="0" anchor="t">
            <a:noAutofit/>
          </a:bodyPr>
          <a:lstStyle/>
          <a:p>
            <a:pPr algn="l"/>
            <a:r>
              <a:rPr lang="sv-SE" sz="1400" b="1" dirty="0" err="1" smtClean="0">
                <a:solidFill>
                  <a:schemeClr val="bg1"/>
                </a:solidFill>
                <a:latin typeface="Arial Black" panose="020B0A04020102020204" pitchFamily="34" charset="0"/>
              </a:rPr>
              <a:t>Archiver</a:t>
            </a:r>
            <a:endParaRPr lang="en-GB" sz="1400" b="1" dirty="0" smtClean="0">
              <a:solidFill>
                <a:schemeClr val="bg1"/>
              </a:solidFill>
              <a:latin typeface="Arial Black" panose="020B0A04020102020204" pitchFamily="34" charset="0"/>
            </a:endParaRPr>
          </a:p>
        </p:txBody>
      </p:sp>
      <p:sp>
        <p:nvSpPr>
          <p:cNvPr id="54" name="Frihandsfigur 53"/>
          <p:cNvSpPr/>
          <p:nvPr/>
        </p:nvSpPr>
        <p:spPr>
          <a:xfrm>
            <a:off x="11575582" y="2987616"/>
            <a:ext cx="387350" cy="6350"/>
          </a:xfrm>
          <a:custGeom>
            <a:avLst/>
            <a:gdLst>
              <a:gd name="connsiteX0" fmla="*/ 0 w 387350"/>
              <a:gd name="connsiteY0" fmla="*/ 6350 h 6350"/>
              <a:gd name="connsiteX1" fmla="*/ 387350 w 387350"/>
              <a:gd name="connsiteY1" fmla="*/ 6350 h 6350"/>
              <a:gd name="connsiteX2" fmla="*/ 387350 w 387350"/>
              <a:gd name="connsiteY2" fmla="*/ 0 h 6350"/>
            </a:gdLst>
            <a:ahLst/>
            <a:cxnLst>
              <a:cxn ang="0">
                <a:pos x="connsiteX0" y="connsiteY0"/>
              </a:cxn>
              <a:cxn ang="0">
                <a:pos x="connsiteX1" y="connsiteY1"/>
              </a:cxn>
              <a:cxn ang="0">
                <a:pos x="connsiteX2" y="connsiteY2"/>
              </a:cxn>
            </a:cxnLst>
            <a:rect l="l" t="t" r="r" b="b"/>
            <a:pathLst>
              <a:path w="387350" h="6350">
                <a:moveTo>
                  <a:pt x="0" y="6350"/>
                </a:moveTo>
                <a:lnTo>
                  <a:pt x="387350" y="6350"/>
                </a:lnTo>
                <a:lnTo>
                  <a:pt x="387350" y="0"/>
                </a:lnTo>
              </a:path>
            </a:pathLst>
          </a:cu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ruta 58"/>
          <p:cNvSpPr txBox="1"/>
          <p:nvPr/>
        </p:nvSpPr>
        <p:spPr>
          <a:xfrm>
            <a:off x="5726367" y="2887515"/>
            <a:ext cx="431338" cy="280831"/>
          </a:xfrm>
          <a:prstGeom prst="rect">
            <a:avLst/>
          </a:prstGeom>
        </p:spPr>
        <p:txBody>
          <a:bodyPr vert="horz" wrap="none" lIns="91440" tIns="45720" rIns="91440" bIns="45720" rtlCol="0" anchor="t">
            <a:noAutofit/>
          </a:bodyPr>
          <a:lstStyle/>
          <a:p>
            <a:pPr algn="l"/>
            <a:r>
              <a:rPr lang="sv-SE" sz="1000" b="1" dirty="0" smtClean="0">
                <a:solidFill>
                  <a:schemeClr val="bg1"/>
                </a:solidFill>
              </a:rPr>
              <a:t>HMI</a:t>
            </a:r>
            <a:endParaRPr lang="en-GB" sz="1000" b="1" dirty="0" smtClean="0">
              <a:solidFill>
                <a:schemeClr val="bg1"/>
              </a:solidFill>
            </a:endParaRPr>
          </a:p>
        </p:txBody>
      </p:sp>
      <p:sp>
        <p:nvSpPr>
          <p:cNvPr id="60" name="textruta 59"/>
          <p:cNvSpPr txBox="1"/>
          <p:nvPr/>
        </p:nvSpPr>
        <p:spPr>
          <a:xfrm>
            <a:off x="5714792" y="5420842"/>
            <a:ext cx="431338" cy="280831"/>
          </a:xfrm>
          <a:prstGeom prst="rect">
            <a:avLst/>
          </a:prstGeom>
        </p:spPr>
        <p:txBody>
          <a:bodyPr vert="horz" wrap="none" lIns="91440" tIns="45720" rIns="91440" bIns="45720" rtlCol="0" anchor="t">
            <a:noAutofit/>
          </a:bodyPr>
          <a:lstStyle/>
          <a:p>
            <a:pPr algn="l"/>
            <a:r>
              <a:rPr lang="sv-SE" sz="1000" b="1" dirty="0" smtClean="0">
                <a:solidFill>
                  <a:schemeClr val="bg1"/>
                </a:solidFill>
              </a:rPr>
              <a:t>HMI</a:t>
            </a:r>
            <a:endParaRPr lang="en-GB" sz="1000" b="1" dirty="0" smtClean="0">
              <a:solidFill>
                <a:schemeClr val="bg1"/>
              </a:solidFill>
            </a:endParaRPr>
          </a:p>
        </p:txBody>
      </p:sp>
      <p:sp>
        <p:nvSpPr>
          <p:cNvPr id="61" name="textruta 60"/>
          <p:cNvSpPr txBox="1"/>
          <p:nvPr/>
        </p:nvSpPr>
        <p:spPr>
          <a:xfrm>
            <a:off x="5067839" y="2049231"/>
            <a:ext cx="431338" cy="280831"/>
          </a:xfrm>
          <a:prstGeom prst="rect">
            <a:avLst/>
          </a:prstGeom>
        </p:spPr>
        <p:txBody>
          <a:bodyPr vert="horz" wrap="none" lIns="91440" tIns="45720" rIns="91440" bIns="45720" rtlCol="0" anchor="t">
            <a:noAutofit/>
          </a:bodyPr>
          <a:lstStyle/>
          <a:p>
            <a:pPr algn="l"/>
            <a:r>
              <a:rPr lang="sv-SE" sz="1000" b="1" dirty="0" err="1" smtClean="0">
                <a:solidFill>
                  <a:schemeClr val="bg1"/>
                </a:solidFill>
              </a:rPr>
              <a:t>Remote</a:t>
            </a:r>
            <a:r>
              <a:rPr lang="sv-SE" sz="1000" b="1" dirty="0" smtClean="0">
                <a:solidFill>
                  <a:schemeClr val="bg1"/>
                </a:solidFill>
              </a:rPr>
              <a:t> I/Os</a:t>
            </a:r>
            <a:endParaRPr lang="en-GB" sz="1000" b="1" dirty="0" smtClean="0">
              <a:solidFill>
                <a:schemeClr val="bg1"/>
              </a:solidFill>
            </a:endParaRPr>
          </a:p>
        </p:txBody>
      </p:sp>
      <p:sp>
        <p:nvSpPr>
          <p:cNvPr id="62" name="textruta 61"/>
          <p:cNvSpPr txBox="1"/>
          <p:nvPr/>
        </p:nvSpPr>
        <p:spPr>
          <a:xfrm>
            <a:off x="5080991" y="4574149"/>
            <a:ext cx="431338" cy="280831"/>
          </a:xfrm>
          <a:prstGeom prst="rect">
            <a:avLst/>
          </a:prstGeom>
        </p:spPr>
        <p:txBody>
          <a:bodyPr vert="horz" wrap="none" lIns="91440" tIns="45720" rIns="91440" bIns="45720" rtlCol="0" anchor="t">
            <a:noAutofit/>
          </a:bodyPr>
          <a:lstStyle/>
          <a:p>
            <a:pPr algn="l"/>
            <a:r>
              <a:rPr lang="sv-SE" sz="1000" b="1" dirty="0" err="1" smtClean="0">
                <a:solidFill>
                  <a:schemeClr val="bg1"/>
                </a:solidFill>
              </a:rPr>
              <a:t>Remote</a:t>
            </a:r>
            <a:r>
              <a:rPr lang="sv-SE" sz="1000" b="1" dirty="0" smtClean="0">
                <a:solidFill>
                  <a:schemeClr val="bg1"/>
                </a:solidFill>
              </a:rPr>
              <a:t> I/Os</a:t>
            </a:r>
            <a:endParaRPr lang="en-GB" sz="1000" b="1" dirty="0" smtClean="0">
              <a:solidFill>
                <a:schemeClr val="bg1"/>
              </a:solidFill>
            </a:endParaRPr>
          </a:p>
        </p:txBody>
      </p:sp>
      <p:sp>
        <p:nvSpPr>
          <p:cNvPr id="63" name="textruta 62"/>
          <p:cNvSpPr txBox="1"/>
          <p:nvPr/>
        </p:nvSpPr>
        <p:spPr>
          <a:xfrm>
            <a:off x="6592891" y="4611073"/>
            <a:ext cx="1192093" cy="280831"/>
          </a:xfrm>
          <a:prstGeom prst="rect">
            <a:avLst/>
          </a:prstGeom>
        </p:spPr>
        <p:txBody>
          <a:bodyPr vert="horz" wrap="none" lIns="91440" tIns="45720" rIns="91440" bIns="45720" rtlCol="0" anchor="t">
            <a:noAutofit/>
          </a:bodyPr>
          <a:lstStyle/>
          <a:p>
            <a:pPr algn="l"/>
            <a:r>
              <a:rPr lang="sv-SE" sz="1000" b="1" dirty="0" smtClean="0">
                <a:solidFill>
                  <a:schemeClr val="bg1"/>
                </a:solidFill>
              </a:rPr>
              <a:t>Safety PLC</a:t>
            </a:r>
            <a:endParaRPr lang="en-GB" sz="1000" b="1" dirty="0" smtClean="0">
              <a:solidFill>
                <a:schemeClr val="bg1"/>
              </a:solidFill>
            </a:endParaRPr>
          </a:p>
        </p:txBody>
      </p:sp>
      <p:sp>
        <p:nvSpPr>
          <p:cNvPr id="64" name="textruta 63"/>
          <p:cNvSpPr txBox="1"/>
          <p:nvPr/>
        </p:nvSpPr>
        <p:spPr>
          <a:xfrm>
            <a:off x="6604818" y="2062266"/>
            <a:ext cx="1192093" cy="280831"/>
          </a:xfrm>
          <a:prstGeom prst="rect">
            <a:avLst/>
          </a:prstGeom>
        </p:spPr>
        <p:txBody>
          <a:bodyPr vert="horz" wrap="none" lIns="91440" tIns="45720" rIns="91440" bIns="45720" rtlCol="0" anchor="t">
            <a:noAutofit/>
          </a:bodyPr>
          <a:lstStyle/>
          <a:p>
            <a:pPr algn="l"/>
            <a:r>
              <a:rPr lang="sv-SE" sz="1000" b="1" dirty="0" smtClean="0">
                <a:solidFill>
                  <a:schemeClr val="bg1"/>
                </a:solidFill>
              </a:rPr>
              <a:t>Safety PLC</a:t>
            </a:r>
            <a:endParaRPr lang="en-GB" sz="1000" b="1" dirty="0" smtClean="0">
              <a:solidFill>
                <a:schemeClr val="bg1"/>
              </a:solidFill>
            </a:endParaRPr>
          </a:p>
        </p:txBody>
      </p:sp>
      <p:sp>
        <p:nvSpPr>
          <p:cNvPr id="66" name="textruta 65"/>
          <p:cNvSpPr txBox="1"/>
          <p:nvPr/>
        </p:nvSpPr>
        <p:spPr>
          <a:xfrm>
            <a:off x="8822545" y="2119690"/>
            <a:ext cx="714183" cy="409891"/>
          </a:xfrm>
          <a:prstGeom prst="rect">
            <a:avLst/>
          </a:prstGeom>
        </p:spPr>
        <p:txBody>
          <a:bodyPr vert="horz" wrap="none" lIns="91440" tIns="45720" rIns="91440" bIns="45720" rtlCol="0" anchor="t">
            <a:noAutofit/>
          </a:bodyPr>
          <a:lstStyle/>
          <a:p>
            <a:pPr algn="ctr"/>
            <a:r>
              <a:rPr lang="sv-SE" sz="1000" b="1" dirty="0" err="1" smtClean="0">
                <a:solidFill>
                  <a:schemeClr val="bg1"/>
                </a:solidFill>
              </a:rPr>
              <a:t>Gateway</a:t>
            </a:r>
            <a:endParaRPr lang="sv-SE" sz="1000" b="1" dirty="0">
              <a:solidFill>
                <a:schemeClr val="bg1"/>
              </a:solidFill>
            </a:endParaRPr>
          </a:p>
          <a:p>
            <a:pPr algn="ctr"/>
            <a:r>
              <a:rPr lang="sv-SE" sz="1000" b="1" dirty="0" smtClean="0">
                <a:solidFill>
                  <a:schemeClr val="bg1"/>
                </a:solidFill>
              </a:rPr>
              <a:t>PLC</a:t>
            </a:r>
            <a:endParaRPr lang="en-GB" sz="1000" b="1" dirty="0" smtClean="0">
              <a:solidFill>
                <a:schemeClr val="bg1"/>
              </a:solidFill>
            </a:endParaRPr>
          </a:p>
        </p:txBody>
      </p:sp>
      <p:sp>
        <p:nvSpPr>
          <p:cNvPr id="67" name="textruta 66"/>
          <p:cNvSpPr txBox="1"/>
          <p:nvPr/>
        </p:nvSpPr>
        <p:spPr>
          <a:xfrm>
            <a:off x="8938070" y="4565494"/>
            <a:ext cx="714183" cy="409891"/>
          </a:xfrm>
          <a:prstGeom prst="rect">
            <a:avLst/>
          </a:prstGeom>
        </p:spPr>
        <p:txBody>
          <a:bodyPr vert="horz" wrap="none" lIns="91440" tIns="45720" rIns="91440" bIns="45720" rtlCol="0" anchor="t">
            <a:noAutofit/>
          </a:bodyPr>
          <a:lstStyle/>
          <a:p>
            <a:pPr algn="ctr"/>
            <a:r>
              <a:rPr lang="sv-SE" sz="1000" b="1" dirty="0" err="1" smtClean="0">
                <a:solidFill>
                  <a:schemeClr val="bg1"/>
                </a:solidFill>
              </a:rPr>
              <a:t>Gateway</a:t>
            </a:r>
            <a:endParaRPr lang="sv-SE" sz="1000" b="1" dirty="0">
              <a:solidFill>
                <a:schemeClr val="bg1"/>
              </a:solidFill>
            </a:endParaRPr>
          </a:p>
          <a:p>
            <a:pPr algn="ctr"/>
            <a:r>
              <a:rPr lang="sv-SE" sz="1000" b="1" dirty="0" smtClean="0">
                <a:solidFill>
                  <a:schemeClr val="bg1"/>
                </a:solidFill>
              </a:rPr>
              <a:t>PLC</a:t>
            </a:r>
            <a:endParaRPr lang="en-GB" sz="1000" b="1" dirty="0" smtClean="0">
              <a:solidFill>
                <a:schemeClr val="bg1"/>
              </a:solidFill>
            </a:endParaRPr>
          </a:p>
        </p:txBody>
      </p:sp>
      <p:sp>
        <p:nvSpPr>
          <p:cNvPr id="95" name="textruta 94"/>
          <p:cNvSpPr txBox="1"/>
          <p:nvPr/>
        </p:nvSpPr>
        <p:spPr>
          <a:xfrm>
            <a:off x="4632884" y="156395"/>
            <a:ext cx="5999620" cy="779262"/>
          </a:xfrm>
          <a:prstGeom prst="rect">
            <a:avLst/>
          </a:prstGeom>
        </p:spPr>
        <p:txBody>
          <a:bodyPr vert="horz" wrap="none" lIns="91440" tIns="45720" rIns="91440" bIns="45720" rtlCol="0" anchor="t">
            <a:normAutofit/>
          </a:bodyPr>
          <a:lstStyle/>
          <a:p>
            <a:pPr algn="l"/>
            <a:r>
              <a:rPr lang="sv-SE" sz="2400" b="1" dirty="0" err="1" smtClean="0">
                <a:solidFill>
                  <a:schemeClr val="bg1"/>
                </a:solidFill>
              </a:rPr>
              <a:t>Development</a:t>
            </a:r>
            <a:r>
              <a:rPr lang="sv-SE" sz="2400" b="1" dirty="0" smtClean="0">
                <a:solidFill>
                  <a:schemeClr val="bg1"/>
                </a:solidFill>
              </a:rPr>
              <a:t> and </a:t>
            </a:r>
            <a:r>
              <a:rPr lang="sv-SE" sz="2400" b="1" dirty="0" err="1" smtClean="0">
                <a:solidFill>
                  <a:schemeClr val="bg1"/>
                </a:solidFill>
              </a:rPr>
              <a:t>production</a:t>
            </a:r>
            <a:r>
              <a:rPr lang="sv-SE" sz="2400" b="1" dirty="0" smtClean="0">
                <a:solidFill>
                  <a:schemeClr val="bg1"/>
                </a:solidFill>
              </a:rPr>
              <a:t> </a:t>
            </a:r>
            <a:r>
              <a:rPr lang="sv-SE" sz="2400" b="1" dirty="0" err="1" smtClean="0">
                <a:solidFill>
                  <a:schemeClr val="bg1"/>
                </a:solidFill>
              </a:rPr>
              <a:t>network</a:t>
            </a:r>
            <a:r>
              <a:rPr lang="sv-SE" sz="2400" b="1" dirty="0" smtClean="0">
                <a:solidFill>
                  <a:schemeClr val="bg1"/>
                </a:solidFill>
              </a:rPr>
              <a:t> for PSS</a:t>
            </a:r>
          </a:p>
          <a:p>
            <a:pPr algn="l"/>
            <a:r>
              <a:rPr lang="sv-SE" sz="1600" b="1" dirty="0" smtClean="0">
                <a:solidFill>
                  <a:schemeClr val="bg1"/>
                </a:solidFill>
              </a:rPr>
              <a:t>(</a:t>
            </a:r>
            <a:r>
              <a:rPr lang="sv-SE" sz="1600" b="1" dirty="0" err="1" smtClean="0">
                <a:solidFill>
                  <a:schemeClr val="bg1"/>
                </a:solidFill>
              </a:rPr>
              <a:t>Current</a:t>
            </a:r>
            <a:r>
              <a:rPr lang="sv-SE" sz="1600" b="1" dirty="0" smtClean="0">
                <a:solidFill>
                  <a:schemeClr val="bg1"/>
                </a:solidFill>
              </a:rPr>
              <a:t> setup)</a:t>
            </a:r>
            <a:endParaRPr lang="en-GB" sz="2400" b="1" dirty="0" smtClean="0">
              <a:solidFill>
                <a:schemeClr val="bg1"/>
              </a:solidFill>
            </a:endParaRPr>
          </a:p>
        </p:txBody>
      </p:sp>
      <p:sp>
        <p:nvSpPr>
          <p:cNvPr id="3" name="Frihandsfigur 2"/>
          <p:cNvSpPr/>
          <p:nvPr/>
        </p:nvSpPr>
        <p:spPr>
          <a:xfrm>
            <a:off x="8195872" y="4459574"/>
            <a:ext cx="614597" cy="0"/>
          </a:xfrm>
          <a:custGeom>
            <a:avLst/>
            <a:gdLst>
              <a:gd name="connsiteX0" fmla="*/ 0 w 614597"/>
              <a:gd name="connsiteY0" fmla="*/ 0 h 0"/>
              <a:gd name="connsiteX1" fmla="*/ 614597 w 614597"/>
              <a:gd name="connsiteY1" fmla="*/ 0 h 0"/>
            </a:gdLst>
            <a:ahLst/>
            <a:cxnLst>
              <a:cxn ang="0">
                <a:pos x="connsiteX0" y="connsiteY0"/>
              </a:cxn>
              <a:cxn ang="0">
                <a:pos x="connsiteX1" y="connsiteY1"/>
              </a:cxn>
            </a:cxnLst>
            <a:rect l="l" t="t" r="r" b="b"/>
            <a:pathLst>
              <a:path w="614597">
                <a:moveTo>
                  <a:pt x="0" y="0"/>
                </a:moveTo>
                <a:lnTo>
                  <a:pt x="614597" y="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6" name="Bildobjekt 95"/>
          <p:cNvPicPr>
            <a:picLocks noChangeAspect="1"/>
          </p:cNvPicPr>
          <p:nvPr/>
        </p:nvPicPr>
        <p:blipFill rotWithShape="1">
          <a:blip r:embed="rId7" cstate="print">
            <a:extLst>
              <a:ext uri="{28A0092B-C50C-407E-A947-70E740481C1C}">
                <a14:useLocalDpi xmlns:a14="http://schemas.microsoft.com/office/drawing/2010/main" val="0"/>
              </a:ext>
            </a:extLst>
          </a:blip>
          <a:srcRect l="4358" t="25606" r="4751" b="28995"/>
          <a:stretch/>
        </p:blipFill>
        <p:spPr>
          <a:xfrm>
            <a:off x="7855126" y="4382398"/>
            <a:ext cx="459375" cy="141898"/>
          </a:xfrm>
          <a:prstGeom prst="rect">
            <a:avLst/>
          </a:prstGeom>
        </p:spPr>
      </p:pic>
      <p:sp>
        <p:nvSpPr>
          <p:cNvPr id="100" name="textruta 99"/>
          <p:cNvSpPr txBox="1"/>
          <p:nvPr/>
        </p:nvSpPr>
        <p:spPr>
          <a:xfrm>
            <a:off x="7781984" y="4484244"/>
            <a:ext cx="636663" cy="199950"/>
          </a:xfrm>
          <a:prstGeom prst="rect">
            <a:avLst/>
          </a:prstGeom>
        </p:spPr>
        <p:txBody>
          <a:bodyPr vert="horz" wrap="none" lIns="91440" tIns="45720" rIns="91440" bIns="45720" rtlCol="0" anchor="t">
            <a:noAutofit/>
          </a:bodyPr>
          <a:lstStyle/>
          <a:p>
            <a:pPr algn="l"/>
            <a:r>
              <a:rPr lang="sv-SE" sz="1000" b="1" dirty="0" err="1" smtClean="0">
                <a:solidFill>
                  <a:schemeClr val="bg1"/>
                </a:solidFill>
              </a:rPr>
              <a:t>Firewall</a:t>
            </a:r>
            <a:endParaRPr lang="en-GB" sz="1000" b="1" dirty="0" smtClean="0">
              <a:solidFill>
                <a:schemeClr val="bg1"/>
              </a:solidFill>
            </a:endParaRPr>
          </a:p>
        </p:txBody>
      </p:sp>
      <p:sp>
        <p:nvSpPr>
          <p:cNvPr id="5" name="Frihandsfigur 4"/>
          <p:cNvSpPr/>
          <p:nvPr/>
        </p:nvSpPr>
        <p:spPr>
          <a:xfrm>
            <a:off x="4440803" y="3876261"/>
            <a:ext cx="1904338" cy="409492"/>
          </a:xfrm>
          <a:custGeom>
            <a:avLst/>
            <a:gdLst>
              <a:gd name="connsiteX0" fmla="*/ 1904338 w 1904338"/>
              <a:gd name="connsiteY0" fmla="*/ 409492 h 409492"/>
              <a:gd name="connsiteX1" fmla="*/ 1904338 w 1904338"/>
              <a:gd name="connsiteY1" fmla="*/ 0 h 409492"/>
              <a:gd name="connsiteX2" fmla="*/ 0 w 1904338"/>
              <a:gd name="connsiteY2" fmla="*/ 0 h 409492"/>
            </a:gdLst>
            <a:ahLst/>
            <a:cxnLst>
              <a:cxn ang="0">
                <a:pos x="connsiteX0" y="connsiteY0"/>
              </a:cxn>
              <a:cxn ang="0">
                <a:pos x="connsiteX1" y="connsiteY1"/>
              </a:cxn>
              <a:cxn ang="0">
                <a:pos x="connsiteX2" y="connsiteY2"/>
              </a:cxn>
            </a:cxnLst>
            <a:rect l="l" t="t" r="r" b="b"/>
            <a:pathLst>
              <a:path w="1904338" h="409492">
                <a:moveTo>
                  <a:pt x="1904338" y="409492"/>
                </a:moveTo>
                <a:lnTo>
                  <a:pt x="1904338" y="0"/>
                </a:lnTo>
                <a:lnTo>
                  <a:pt x="0" y="0"/>
                </a:lnTo>
              </a:path>
            </a:pathLst>
          </a:custGeom>
          <a:noFill/>
          <a:ln w="19050">
            <a:solidFill>
              <a:srgbClr val="D5E751"/>
            </a:solidFill>
            <a:tailEnd type="diamo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Frihandsfigur 101"/>
          <p:cNvSpPr/>
          <p:nvPr/>
        </p:nvSpPr>
        <p:spPr>
          <a:xfrm>
            <a:off x="4440803" y="1316486"/>
            <a:ext cx="1904338" cy="409492"/>
          </a:xfrm>
          <a:custGeom>
            <a:avLst/>
            <a:gdLst>
              <a:gd name="connsiteX0" fmla="*/ 1904338 w 1904338"/>
              <a:gd name="connsiteY0" fmla="*/ 409492 h 409492"/>
              <a:gd name="connsiteX1" fmla="*/ 1904338 w 1904338"/>
              <a:gd name="connsiteY1" fmla="*/ 0 h 409492"/>
              <a:gd name="connsiteX2" fmla="*/ 0 w 1904338"/>
              <a:gd name="connsiteY2" fmla="*/ 0 h 409492"/>
            </a:gdLst>
            <a:ahLst/>
            <a:cxnLst>
              <a:cxn ang="0">
                <a:pos x="connsiteX0" y="connsiteY0"/>
              </a:cxn>
              <a:cxn ang="0">
                <a:pos x="connsiteX1" y="connsiteY1"/>
              </a:cxn>
              <a:cxn ang="0">
                <a:pos x="connsiteX2" y="connsiteY2"/>
              </a:cxn>
            </a:cxnLst>
            <a:rect l="l" t="t" r="r" b="b"/>
            <a:pathLst>
              <a:path w="1904338" h="409492">
                <a:moveTo>
                  <a:pt x="1904338" y="409492"/>
                </a:moveTo>
                <a:lnTo>
                  <a:pt x="1904338" y="0"/>
                </a:lnTo>
                <a:lnTo>
                  <a:pt x="0" y="0"/>
                </a:lnTo>
              </a:path>
            </a:pathLst>
          </a:custGeom>
          <a:noFill/>
          <a:ln w="19050">
            <a:solidFill>
              <a:srgbClr val="D5E751"/>
            </a:solidFill>
            <a:tailEnd type="diamo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Bildobjekt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3324" y="4265513"/>
            <a:ext cx="282244" cy="396000"/>
          </a:xfrm>
          <a:prstGeom prst="rect">
            <a:avLst/>
          </a:prstGeom>
        </p:spPr>
      </p:pic>
      <p:pic>
        <p:nvPicPr>
          <p:cNvPr id="6" name="Bildobjekt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74762" y="3122128"/>
            <a:ext cx="557413" cy="366862"/>
          </a:xfrm>
          <a:prstGeom prst="rect">
            <a:avLst/>
          </a:prstGeom>
        </p:spPr>
      </p:pic>
      <p:sp>
        <p:nvSpPr>
          <p:cNvPr id="7" name="Frihandsfigur 6"/>
          <p:cNvSpPr/>
          <p:nvPr/>
        </p:nvSpPr>
        <p:spPr>
          <a:xfrm>
            <a:off x="3287864" y="3391231"/>
            <a:ext cx="485030" cy="0"/>
          </a:xfrm>
          <a:custGeom>
            <a:avLst/>
            <a:gdLst>
              <a:gd name="connsiteX0" fmla="*/ 0 w 485030"/>
              <a:gd name="connsiteY0" fmla="*/ 0 h 0"/>
              <a:gd name="connsiteX1" fmla="*/ 485030 w 485030"/>
              <a:gd name="connsiteY1" fmla="*/ 0 h 0"/>
            </a:gdLst>
            <a:ahLst/>
            <a:cxnLst>
              <a:cxn ang="0">
                <a:pos x="connsiteX0" y="connsiteY0"/>
              </a:cxn>
              <a:cxn ang="0">
                <a:pos x="connsiteX1" y="connsiteY1"/>
              </a:cxn>
            </a:cxnLst>
            <a:rect l="l" t="t" r="r" b="b"/>
            <a:pathLst>
              <a:path w="485030">
                <a:moveTo>
                  <a:pt x="0" y="0"/>
                </a:moveTo>
                <a:lnTo>
                  <a:pt x="485030" y="0"/>
                </a:lnTo>
              </a:path>
            </a:pathLst>
          </a:custGeom>
          <a:noFill/>
          <a:ln w="19050">
            <a:solidFill>
              <a:srgbClr val="D5E751"/>
            </a:solidFill>
            <a:tailEnd type="diamo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textruta 102"/>
          <p:cNvSpPr txBox="1"/>
          <p:nvPr/>
        </p:nvSpPr>
        <p:spPr>
          <a:xfrm>
            <a:off x="3218508" y="3010070"/>
            <a:ext cx="1293444" cy="280831"/>
          </a:xfrm>
          <a:prstGeom prst="rect">
            <a:avLst/>
          </a:prstGeom>
        </p:spPr>
        <p:txBody>
          <a:bodyPr vert="horz" wrap="none" lIns="91440" tIns="45720" rIns="91440" bIns="45720" rtlCol="0" anchor="t">
            <a:noAutofit/>
          </a:bodyPr>
          <a:lstStyle/>
          <a:p>
            <a:pPr algn="l"/>
            <a:r>
              <a:rPr lang="sv-SE" sz="1000" b="1" dirty="0" err="1" smtClean="0">
                <a:solidFill>
                  <a:schemeClr val="bg1"/>
                </a:solidFill>
              </a:rPr>
              <a:t>Offline</a:t>
            </a:r>
            <a:r>
              <a:rPr lang="sv-SE" sz="1000" b="1" dirty="0" smtClean="0">
                <a:solidFill>
                  <a:schemeClr val="bg1"/>
                </a:solidFill>
              </a:rPr>
              <a:t> </a:t>
            </a:r>
            <a:r>
              <a:rPr lang="sv-SE" sz="1000" b="1" dirty="0" err="1" smtClean="0">
                <a:solidFill>
                  <a:schemeClr val="bg1"/>
                </a:solidFill>
              </a:rPr>
              <a:t>deployment</a:t>
            </a:r>
            <a:endParaRPr lang="en-GB" sz="1000" b="1" dirty="0" smtClean="0">
              <a:solidFill>
                <a:schemeClr val="bg1"/>
              </a:solidFill>
            </a:endParaRPr>
          </a:p>
        </p:txBody>
      </p:sp>
      <p:sp>
        <p:nvSpPr>
          <p:cNvPr id="15" name="Frihandsfigur 14"/>
          <p:cNvSpPr/>
          <p:nvPr/>
        </p:nvSpPr>
        <p:spPr>
          <a:xfrm>
            <a:off x="4437529" y="1315367"/>
            <a:ext cx="0" cy="2562276"/>
          </a:xfrm>
          <a:custGeom>
            <a:avLst/>
            <a:gdLst>
              <a:gd name="connsiteX0" fmla="*/ 0 w 0"/>
              <a:gd name="connsiteY0" fmla="*/ 0 h 2562276"/>
              <a:gd name="connsiteX1" fmla="*/ 0 w 0"/>
              <a:gd name="connsiteY1" fmla="*/ 2562276 h 2562276"/>
            </a:gdLst>
            <a:ahLst/>
            <a:cxnLst>
              <a:cxn ang="0">
                <a:pos x="connsiteX0" y="connsiteY0"/>
              </a:cxn>
              <a:cxn ang="0">
                <a:pos x="connsiteX1" y="connsiteY1"/>
              </a:cxn>
            </a:cxnLst>
            <a:rect l="l" t="t" r="r" b="b"/>
            <a:pathLst>
              <a:path h="2562276">
                <a:moveTo>
                  <a:pt x="0" y="0"/>
                </a:moveTo>
                <a:lnTo>
                  <a:pt x="0" y="2562276"/>
                </a:lnTo>
              </a:path>
            </a:pathLst>
          </a:custGeom>
          <a:noFill/>
          <a:ln w="19050">
            <a:solidFill>
              <a:srgbClr val="D5E75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ihandsfigur 43"/>
          <p:cNvSpPr/>
          <p:nvPr/>
        </p:nvSpPr>
        <p:spPr>
          <a:xfrm>
            <a:off x="3772511" y="3388659"/>
            <a:ext cx="674798" cy="0"/>
          </a:xfrm>
          <a:custGeom>
            <a:avLst/>
            <a:gdLst>
              <a:gd name="connsiteX0" fmla="*/ 0 w 674798"/>
              <a:gd name="connsiteY0" fmla="*/ 0 h 0"/>
              <a:gd name="connsiteX1" fmla="*/ 674798 w 674798"/>
              <a:gd name="connsiteY1" fmla="*/ 0 h 0"/>
            </a:gdLst>
            <a:ahLst/>
            <a:cxnLst>
              <a:cxn ang="0">
                <a:pos x="connsiteX0" y="connsiteY0"/>
              </a:cxn>
              <a:cxn ang="0">
                <a:pos x="connsiteX1" y="connsiteY1"/>
              </a:cxn>
            </a:cxnLst>
            <a:rect l="l" t="t" r="r" b="b"/>
            <a:pathLst>
              <a:path w="674798">
                <a:moveTo>
                  <a:pt x="0" y="0"/>
                </a:moveTo>
                <a:lnTo>
                  <a:pt x="674798" y="0"/>
                </a:lnTo>
              </a:path>
            </a:pathLst>
          </a:custGeom>
          <a:noFill/>
          <a:ln w="19050">
            <a:solidFill>
              <a:srgbClr val="D5E75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ruta 3"/>
          <p:cNvSpPr txBox="1"/>
          <p:nvPr/>
        </p:nvSpPr>
        <p:spPr>
          <a:xfrm>
            <a:off x="6785147" y="3153105"/>
            <a:ext cx="648072" cy="401094"/>
          </a:xfrm>
          <a:prstGeom prst="rect">
            <a:avLst/>
          </a:prstGeom>
        </p:spPr>
        <p:txBody>
          <a:bodyPr vert="horz" wrap="none" lIns="91440" tIns="45720" rIns="91440" bIns="45720" rtlCol="0" anchor="t">
            <a:normAutofit/>
          </a:bodyPr>
          <a:lstStyle/>
          <a:p>
            <a:pPr algn="l"/>
            <a:r>
              <a:rPr lang="sv-SE" sz="2000" dirty="0" smtClean="0">
                <a:solidFill>
                  <a:schemeClr val="bg1"/>
                </a:solidFill>
              </a:rPr>
              <a:t>TS2</a:t>
            </a:r>
            <a:endParaRPr lang="en-GB" sz="2000" dirty="0" smtClean="0">
              <a:solidFill>
                <a:schemeClr val="bg1"/>
              </a:solidFill>
            </a:endParaRPr>
          </a:p>
        </p:txBody>
      </p:sp>
      <p:sp>
        <p:nvSpPr>
          <p:cNvPr id="90" name="textruta 89"/>
          <p:cNvSpPr txBox="1"/>
          <p:nvPr/>
        </p:nvSpPr>
        <p:spPr>
          <a:xfrm>
            <a:off x="6770930" y="5694749"/>
            <a:ext cx="1440161" cy="401094"/>
          </a:xfrm>
          <a:prstGeom prst="rect">
            <a:avLst/>
          </a:prstGeom>
        </p:spPr>
        <p:txBody>
          <a:bodyPr vert="horz" wrap="none" lIns="91440" tIns="45720" rIns="91440" bIns="45720" rtlCol="0" anchor="t">
            <a:normAutofit/>
          </a:bodyPr>
          <a:lstStyle/>
          <a:p>
            <a:pPr algn="l"/>
            <a:r>
              <a:rPr lang="sv-SE" sz="2000" dirty="0" smtClean="0">
                <a:solidFill>
                  <a:schemeClr val="bg1"/>
                </a:solidFill>
              </a:rPr>
              <a:t>Accelerator</a:t>
            </a:r>
            <a:endParaRPr lang="en-GB" sz="2000" dirty="0" smtClean="0">
              <a:solidFill>
                <a:schemeClr val="bg1"/>
              </a:solidFill>
            </a:endParaRPr>
          </a:p>
        </p:txBody>
      </p:sp>
      <p:sp>
        <p:nvSpPr>
          <p:cNvPr id="9" name="textruta 8"/>
          <p:cNvSpPr txBox="1"/>
          <p:nvPr/>
        </p:nvSpPr>
        <p:spPr>
          <a:xfrm>
            <a:off x="983432" y="2049231"/>
            <a:ext cx="914400" cy="914400"/>
          </a:xfrm>
          <a:prstGeom prst="rect">
            <a:avLst/>
          </a:prstGeom>
        </p:spPr>
        <p:txBody>
          <a:bodyPr vert="horz" wrap="none" lIns="91440" tIns="45720" rIns="91440" bIns="45720" rtlCol="0" anchor="t">
            <a:normAutofit/>
          </a:bodyPr>
          <a:lstStyle/>
          <a:p>
            <a:pPr algn="l"/>
            <a:endParaRPr lang="en-GB" sz="2000" dirty="0" smtClean="0"/>
          </a:p>
        </p:txBody>
      </p:sp>
      <p:sp>
        <p:nvSpPr>
          <p:cNvPr id="38" name="textruta 37"/>
          <p:cNvSpPr txBox="1"/>
          <p:nvPr/>
        </p:nvSpPr>
        <p:spPr>
          <a:xfrm>
            <a:off x="7527701" y="1552368"/>
            <a:ext cx="1152129" cy="368757"/>
          </a:xfrm>
          <a:prstGeom prst="rect">
            <a:avLst/>
          </a:prstGeom>
        </p:spPr>
        <p:txBody>
          <a:bodyPr vert="horz" wrap="none" lIns="91440" tIns="45720" rIns="91440" bIns="45720" rtlCol="0" anchor="t">
            <a:normAutofit fontScale="92500" lnSpcReduction="10000"/>
          </a:bodyPr>
          <a:lstStyle/>
          <a:p>
            <a:r>
              <a:rPr lang="sv-SE" sz="1050" dirty="0" smtClean="0">
                <a:solidFill>
                  <a:schemeClr val="bg1"/>
                </a:solidFill>
              </a:rPr>
              <a:t>PSS-TS2-GW-PLC</a:t>
            </a:r>
          </a:p>
          <a:p>
            <a:r>
              <a:rPr lang="sv-SE" sz="1050" dirty="0" smtClean="0">
                <a:solidFill>
                  <a:schemeClr val="bg1"/>
                </a:solidFill>
              </a:rPr>
              <a:t>172.21.120.32/30</a:t>
            </a:r>
            <a:endParaRPr lang="en-GB" sz="1050" dirty="0">
              <a:solidFill>
                <a:schemeClr val="bg1"/>
              </a:solidFill>
            </a:endParaRPr>
          </a:p>
          <a:p>
            <a:pPr algn="l"/>
            <a:endParaRPr lang="en-GB" sz="1050" dirty="0" smtClean="0">
              <a:solidFill>
                <a:schemeClr val="bg1"/>
              </a:solidFill>
            </a:endParaRPr>
          </a:p>
        </p:txBody>
      </p:sp>
      <p:sp>
        <p:nvSpPr>
          <p:cNvPr id="91" name="textruta 90"/>
          <p:cNvSpPr txBox="1"/>
          <p:nvPr/>
        </p:nvSpPr>
        <p:spPr>
          <a:xfrm>
            <a:off x="7403614" y="4675794"/>
            <a:ext cx="1152129" cy="405606"/>
          </a:xfrm>
          <a:prstGeom prst="rect">
            <a:avLst/>
          </a:prstGeom>
        </p:spPr>
        <p:txBody>
          <a:bodyPr vert="horz" wrap="none" lIns="91440" tIns="45720" rIns="91440" bIns="45720" rtlCol="0" anchor="t">
            <a:normAutofit lnSpcReduction="10000"/>
          </a:bodyPr>
          <a:lstStyle/>
          <a:p>
            <a:r>
              <a:rPr lang="sv-SE" sz="1050" dirty="0" smtClean="0">
                <a:solidFill>
                  <a:schemeClr val="bg1"/>
                </a:solidFill>
              </a:rPr>
              <a:t>PSS-ACC-FW-PLC</a:t>
            </a:r>
          </a:p>
          <a:p>
            <a:r>
              <a:rPr lang="sv-SE" sz="1050" dirty="0" smtClean="0">
                <a:solidFill>
                  <a:schemeClr val="bg1"/>
                </a:solidFill>
              </a:rPr>
              <a:t>172.21.120.32/30</a:t>
            </a:r>
            <a:endParaRPr lang="en-GB" sz="1050" dirty="0">
              <a:solidFill>
                <a:schemeClr val="bg1"/>
              </a:solidFill>
            </a:endParaRPr>
          </a:p>
          <a:p>
            <a:pPr algn="l"/>
            <a:endParaRPr lang="en-GB" sz="1050" dirty="0" smtClean="0">
              <a:solidFill>
                <a:schemeClr val="bg1"/>
              </a:solidFill>
            </a:endParaRPr>
          </a:p>
        </p:txBody>
      </p:sp>
      <p:sp>
        <p:nvSpPr>
          <p:cNvPr id="98" name="textruta 97"/>
          <p:cNvSpPr txBox="1"/>
          <p:nvPr/>
        </p:nvSpPr>
        <p:spPr>
          <a:xfrm>
            <a:off x="7653501" y="3968411"/>
            <a:ext cx="1152129" cy="431539"/>
          </a:xfrm>
          <a:prstGeom prst="rect">
            <a:avLst/>
          </a:prstGeom>
        </p:spPr>
        <p:txBody>
          <a:bodyPr vert="horz" wrap="none" lIns="91440" tIns="45720" rIns="91440" bIns="45720" rtlCol="0" anchor="t">
            <a:normAutofit/>
          </a:bodyPr>
          <a:lstStyle/>
          <a:p>
            <a:r>
              <a:rPr lang="sv-SE" sz="1050" dirty="0" smtClean="0">
                <a:solidFill>
                  <a:schemeClr val="bg1"/>
                </a:solidFill>
              </a:rPr>
              <a:t>PSS-ACC-GW-FW</a:t>
            </a:r>
          </a:p>
          <a:p>
            <a:r>
              <a:rPr lang="sv-SE" sz="1050" dirty="0" smtClean="0">
                <a:solidFill>
                  <a:schemeClr val="bg1"/>
                </a:solidFill>
              </a:rPr>
              <a:t>172.21.120.32/30</a:t>
            </a:r>
            <a:endParaRPr lang="en-GB" sz="1050" dirty="0">
              <a:solidFill>
                <a:schemeClr val="bg1"/>
              </a:solidFill>
            </a:endParaRPr>
          </a:p>
          <a:p>
            <a:pPr algn="l"/>
            <a:endParaRPr lang="en-GB" sz="1050" dirty="0" smtClean="0">
              <a:solidFill>
                <a:schemeClr val="bg1"/>
              </a:solidFill>
            </a:endParaRPr>
          </a:p>
        </p:txBody>
      </p:sp>
      <p:sp>
        <p:nvSpPr>
          <p:cNvPr id="46" name="TextBox 45"/>
          <p:cNvSpPr txBox="1"/>
          <p:nvPr/>
        </p:nvSpPr>
        <p:spPr>
          <a:xfrm>
            <a:off x="9946611" y="6328399"/>
            <a:ext cx="2016321" cy="369332"/>
          </a:xfrm>
          <a:prstGeom prst="rect">
            <a:avLst/>
          </a:prstGeom>
          <a:noFill/>
        </p:spPr>
        <p:txBody>
          <a:bodyPr wrap="none" rtlCol="0">
            <a:spAutoFit/>
          </a:bodyPr>
          <a:lstStyle/>
          <a:p>
            <a:r>
              <a:rPr lang="en-GB" b="1" dirty="0"/>
              <a:t>Johan </a:t>
            </a:r>
            <a:r>
              <a:rPr lang="en-GB" b="1" dirty="0" err="1"/>
              <a:t>Christensson</a:t>
            </a:r>
            <a:endParaRPr lang="en-US" dirty="0"/>
          </a:p>
        </p:txBody>
      </p:sp>
    </p:spTree>
    <p:extLst>
      <p:ext uri="{BB962C8B-B14F-4D97-AF65-F5344CB8AC3E}">
        <p14:creationId xmlns:p14="http://schemas.microsoft.com/office/powerpoint/2010/main" val="3398887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672" y="1484784"/>
            <a:ext cx="7563444" cy="5322113"/>
          </a:xfrm>
          <a:prstGeom prst="rect">
            <a:avLst/>
          </a:prstGeom>
          <a:ln>
            <a:solidFill>
              <a:schemeClr val="bg1">
                <a:lumMod val="50000"/>
              </a:schemeClr>
            </a:solidFill>
          </a:ln>
        </p:spPr>
      </p:pic>
      <p:sp>
        <p:nvSpPr>
          <p:cNvPr id="2" name="Title 1"/>
          <p:cNvSpPr>
            <a:spLocks noGrp="1"/>
          </p:cNvSpPr>
          <p:nvPr>
            <p:ph type="title"/>
          </p:nvPr>
        </p:nvSpPr>
        <p:spPr/>
        <p:txBody>
          <a:bodyPr/>
          <a:lstStyle/>
          <a:p>
            <a:r>
              <a:rPr lang="en-US" dirty="0" smtClean="0"/>
              <a:t>PSS1 controlled area layout</a:t>
            </a:r>
            <a:endParaRPr lang="en-US" dirty="0"/>
          </a:p>
        </p:txBody>
      </p:sp>
      <p:sp>
        <p:nvSpPr>
          <p:cNvPr id="3" name="Content Placeholder 2"/>
          <p:cNvSpPr>
            <a:spLocks noGrp="1"/>
          </p:cNvSpPr>
          <p:nvPr>
            <p:ph idx="1"/>
          </p:nvPr>
        </p:nvSpPr>
        <p:spPr>
          <a:xfrm>
            <a:off x="194451" y="1556792"/>
            <a:ext cx="2592288" cy="4732595"/>
          </a:xfrm>
        </p:spPr>
        <p:txBody>
          <a:bodyPr>
            <a:normAutofit/>
          </a:bodyPr>
          <a:lstStyle/>
          <a:p>
            <a:pPr marL="0" indent="0">
              <a:buNone/>
            </a:pPr>
            <a:r>
              <a:rPr lang="en-GB" sz="1600" dirty="0"/>
              <a:t>The purpose of PSS1 is primarily to restrict access to NCL area and to ensure that personnel are protected from being harmed by exposure to ionising radiation in the NCL, generated by the proton beam and high-power Radio Frequency (RF) systems. This is achieved by allowing access to the NCL area in the accelerator tunnel (hereafter referred to as “</a:t>
            </a:r>
            <a:r>
              <a:rPr lang="en-GB" sz="1600" dirty="0">
                <a:solidFill>
                  <a:schemeClr val="accent6"/>
                </a:solidFill>
              </a:rPr>
              <a:t>PSS1 controlled area</a:t>
            </a:r>
            <a:r>
              <a:rPr lang="en-GB" sz="1600" dirty="0"/>
              <a:t>”) only during safe state of the area</a:t>
            </a:r>
            <a:r>
              <a:rPr lang="en-GB" sz="1600" dirty="0" smtClean="0"/>
              <a:t>.</a:t>
            </a:r>
            <a:endParaRPr lang="en-US" sz="1600" dirty="0"/>
          </a:p>
        </p:txBody>
      </p:sp>
      <p:sp>
        <p:nvSpPr>
          <p:cNvPr id="4" name="Slide Number Placeholder 3"/>
          <p:cNvSpPr>
            <a:spLocks noGrp="1"/>
          </p:cNvSpPr>
          <p:nvPr>
            <p:ph type="sldNum" sz="quarter" idx="12"/>
          </p:nvPr>
        </p:nvSpPr>
        <p:spPr/>
        <p:txBody>
          <a:bodyPr/>
          <a:lstStyle/>
          <a:p>
            <a:fld id="{551115BC-487E-4422-894C-CB7CD3E79223}" type="slidenum">
              <a:rPr lang="sv-SE" smtClean="0"/>
              <a:t>4</a:t>
            </a:fld>
            <a:endParaRPr lang="sv-SE" dirty="0"/>
          </a:p>
        </p:txBody>
      </p:sp>
    </p:spTree>
    <p:extLst>
      <p:ext uri="{BB962C8B-B14F-4D97-AF65-F5344CB8AC3E}">
        <p14:creationId xmlns:p14="http://schemas.microsoft.com/office/powerpoint/2010/main" val="729280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000" y="1617661"/>
            <a:ext cx="10972800" cy="2589857"/>
          </a:xfrm>
          <a:ln w="38100">
            <a:solidFill>
              <a:schemeClr val="accent6"/>
            </a:solidFill>
            <a:prstDash val="dash"/>
          </a:ln>
        </p:spPr>
        <p:txBody>
          <a:bodyPr>
            <a:normAutofit/>
          </a:bodyPr>
          <a:lstStyle/>
          <a:p>
            <a:pPr lvl="0"/>
            <a:r>
              <a:rPr lang="en-GB" sz="1700" dirty="0"/>
              <a:t>Prior to energizing the SAE (i.e. enabling </a:t>
            </a:r>
            <a:r>
              <a:rPr lang="en-GB" sz="1700" dirty="0" err="1" smtClean="0"/>
              <a:t>ISrc</a:t>
            </a:r>
            <a:r>
              <a:rPr lang="en-GB" sz="1700" dirty="0" smtClean="0"/>
              <a:t> HV PS, beam </a:t>
            </a:r>
            <a:r>
              <a:rPr lang="en-GB" sz="1700" dirty="0"/>
              <a:t>operation and RF systems</a:t>
            </a:r>
            <a:r>
              <a:rPr lang="en-GB" sz="1700" dirty="0" smtClean="0"/>
              <a:t>):</a:t>
            </a:r>
          </a:p>
          <a:p>
            <a:pPr lvl="1"/>
            <a:r>
              <a:rPr lang="en-GB" sz="1700" dirty="0"/>
              <a:t>Trained operators shall carry out a formalised search in the PSS1 controlled </a:t>
            </a:r>
            <a:r>
              <a:rPr lang="en-GB" sz="1700" dirty="0" smtClean="0"/>
              <a:t>area</a:t>
            </a:r>
            <a:r>
              <a:rPr lang="en-GB" sz="1700" dirty="0"/>
              <a:t>;</a:t>
            </a:r>
            <a:endParaRPr lang="en-US" sz="1700" dirty="0"/>
          </a:p>
          <a:p>
            <a:pPr lvl="1"/>
            <a:r>
              <a:rPr lang="en-GB" sz="1700" dirty="0"/>
              <a:t>The access door and emergency exit doors of the PSS1 controlled area shall be locked (the emergency exit doors can be opened from inside the PSS1 controlled area</a:t>
            </a:r>
            <a:r>
              <a:rPr lang="en-GB" sz="1700" dirty="0" smtClean="0"/>
              <a:t>).</a:t>
            </a:r>
            <a:endParaRPr lang="en-US" sz="1700" dirty="0"/>
          </a:p>
          <a:p>
            <a:pPr lvl="0"/>
            <a:r>
              <a:rPr lang="en-GB" sz="1700" dirty="0"/>
              <a:t>Prior to granting access to </a:t>
            </a:r>
            <a:r>
              <a:rPr lang="en-GB" sz="1700" dirty="0" smtClean="0"/>
              <a:t>PSS1 </a:t>
            </a:r>
            <a:r>
              <a:rPr lang="en-GB" sz="1700" dirty="0"/>
              <a:t>controlled area:</a:t>
            </a:r>
            <a:endParaRPr lang="en-US" sz="1700" dirty="0"/>
          </a:p>
          <a:p>
            <a:pPr lvl="1"/>
            <a:r>
              <a:rPr lang="en-GB" sz="1700" dirty="0"/>
              <a:t>The SAE shall be turned off through the control system.</a:t>
            </a:r>
            <a:endParaRPr lang="en-US" sz="1700" dirty="0"/>
          </a:p>
          <a:p>
            <a:pPr lvl="1"/>
            <a:r>
              <a:rPr lang="en-GB" sz="1700" dirty="0"/>
              <a:t>The mains incoming power to the SAE shall be </a:t>
            </a:r>
            <a:r>
              <a:rPr lang="en-GB" sz="1700" dirty="0" smtClean="0"/>
              <a:t>disconnected.</a:t>
            </a:r>
            <a:endParaRPr lang="en-US" sz="1700" dirty="0"/>
          </a:p>
          <a:p>
            <a:pPr lvl="1"/>
            <a:r>
              <a:rPr lang="en-GB" sz="1700" dirty="0" smtClean="0"/>
              <a:t>The </a:t>
            </a:r>
            <a:r>
              <a:rPr lang="en-GB" sz="1700" dirty="0"/>
              <a:t>mains incoming power to the SAE shall be secured against re-connection</a:t>
            </a:r>
            <a:r>
              <a:rPr lang="en-GB" sz="1700" dirty="0" smtClean="0"/>
              <a:t>.</a:t>
            </a:r>
          </a:p>
        </p:txBody>
      </p:sp>
      <p:sp>
        <p:nvSpPr>
          <p:cNvPr id="4" name="Slide Number Placeholder 3"/>
          <p:cNvSpPr>
            <a:spLocks noGrp="1"/>
          </p:cNvSpPr>
          <p:nvPr>
            <p:ph type="sldNum" sz="quarter" idx="12"/>
          </p:nvPr>
        </p:nvSpPr>
        <p:spPr/>
        <p:txBody>
          <a:bodyPr/>
          <a:lstStyle/>
          <a:p>
            <a:fld id="{551115BC-487E-4422-894C-CB7CD3E79223}" type="slidenum">
              <a:rPr lang="sv-SE" smtClean="0"/>
              <a:t>5</a:t>
            </a:fld>
            <a:endParaRPr lang="sv-SE" dirty="0"/>
          </a:p>
        </p:txBody>
      </p:sp>
      <p:sp>
        <p:nvSpPr>
          <p:cNvPr id="5" name="Title 4"/>
          <p:cNvSpPr>
            <a:spLocks noGrp="1"/>
          </p:cNvSpPr>
          <p:nvPr>
            <p:ph type="title"/>
          </p:nvPr>
        </p:nvSpPr>
        <p:spPr/>
        <p:txBody>
          <a:bodyPr/>
          <a:lstStyle/>
          <a:p>
            <a:r>
              <a:rPr lang="en-US" dirty="0" smtClean="0"/>
              <a:t>PSS1 principles of operation</a:t>
            </a:r>
            <a:endParaRPr lang="en-US" dirty="0"/>
          </a:p>
        </p:txBody>
      </p:sp>
      <p:sp>
        <p:nvSpPr>
          <p:cNvPr id="6" name="Content Placeholder 2"/>
          <p:cNvSpPr txBox="1">
            <a:spLocks/>
          </p:cNvSpPr>
          <p:nvPr/>
        </p:nvSpPr>
        <p:spPr>
          <a:xfrm>
            <a:off x="268000" y="5386830"/>
            <a:ext cx="10972800" cy="1183158"/>
          </a:xfrm>
          <a:prstGeom prst="rect">
            <a:avLst/>
          </a:prstGeom>
          <a:ln w="38100">
            <a:solidFill>
              <a:schemeClr val="accent6"/>
            </a:solidFill>
            <a:prstDash val="dash"/>
          </a:ln>
        </p:spPr>
        <p:txBody>
          <a:bodyPr vert="horz" lIns="91440" tIns="45720" rIns="91440" bIns="45720" rtlCol="0">
            <a:normAutofit/>
          </a:bodyPr>
          <a:lstStyle>
            <a:lvl1pPr marL="342900" lvl="0" indent="-342900">
              <a:spcBef>
                <a:spcPct val="20000"/>
              </a:spcBef>
              <a:buFont typeface="Arial" panose="020B0604020202020204" pitchFamily="34" charset="0"/>
              <a:buChar char="•"/>
              <a:defRPr sz="1600" baseline="0"/>
            </a:lvl1pPr>
            <a:lvl2pPr marL="742950" lvl="1" indent="-285750">
              <a:spcBef>
                <a:spcPct val="20000"/>
              </a:spcBef>
              <a:buFont typeface="Arial" panose="020B0604020202020204" pitchFamily="34" charset="0"/>
              <a:buChar char="–"/>
              <a:defRPr sz="1400" baseline="0"/>
            </a:lvl2pPr>
            <a:lvl3pPr marL="1143000" indent="-228600">
              <a:spcBef>
                <a:spcPct val="20000"/>
              </a:spcBef>
              <a:buFont typeface="Arial" panose="020B0604020202020204" pitchFamily="34" charset="0"/>
              <a:buChar char="•"/>
              <a:defRPr sz="2000" baseline="0"/>
            </a:lvl3pPr>
            <a:lvl4pPr marL="1600200" indent="-228600">
              <a:spcBef>
                <a:spcPct val="20000"/>
              </a:spcBef>
              <a:buFont typeface="Arial" panose="020B0604020202020204" pitchFamily="34" charset="0"/>
              <a:buChar char="–"/>
              <a:defRPr baseline="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sz="1700" dirty="0" smtClean="0"/>
              <a:t>Access to PSS1 controlled area shall be registered and controlled:</a:t>
            </a:r>
            <a:endParaRPr lang="en-US" sz="1700" dirty="0"/>
          </a:p>
          <a:p>
            <a:pPr lvl="1"/>
            <a:r>
              <a:rPr lang="en-GB" sz="1700" dirty="0" smtClean="0"/>
              <a:t>Entry and exit to PSS1 controlled area shall be registered (e.g. log the </a:t>
            </a:r>
            <a:r>
              <a:rPr lang="en-GB" sz="1700" dirty="0" smtClean="0"/>
              <a:t>entry/exit</a:t>
            </a:r>
            <a:r>
              <a:rPr lang="en-GB" sz="1700" dirty="0" smtClean="0"/>
              <a:t>).</a:t>
            </a:r>
          </a:p>
          <a:p>
            <a:pPr lvl="1"/>
            <a:r>
              <a:rPr lang="en-GB" sz="1700" dirty="0" smtClean="0"/>
              <a:t>Entry to PSS1 controlled are shall be provided upon identification of the person.</a:t>
            </a:r>
          </a:p>
        </p:txBody>
      </p:sp>
      <p:sp>
        <p:nvSpPr>
          <p:cNvPr id="7" name="Content Placeholder 2"/>
          <p:cNvSpPr txBox="1">
            <a:spLocks/>
          </p:cNvSpPr>
          <p:nvPr/>
        </p:nvSpPr>
        <p:spPr>
          <a:xfrm>
            <a:off x="268000" y="4407541"/>
            <a:ext cx="10972800" cy="72494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600" dirty="0" smtClean="0">
                <a:solidFill>
                  <a:srgbClr val="FF0000"/>
                </a:solidFill>
              </a:rPr>
              <a:t>Stakeholder Associated Equipment (SAE) </a:t>
            </a:r>
            <a:r>
              <a:rPr lang="en-GB" sz="1600" dirty="0" smtClean="0"/>
              <a:t>are the equipment in NCL that PSS1 interlocks in order to mitigate their associated hazard(s) within PSS1 controlled area. </a:t>
            </a:r>
            <a:r>
              <a:rPr lang="en-GB" sz="1600" b="1" dirty="0" smtClean="0"/>
              <a:t>In case of PSS1, the SAE are RFQ and DTLs’ modulators, LLRF of NCL RF systems, </a:t>
            </a:r>
            <a:r>
              <a:rPr lang="en-GB" sz="1600" b="1" dirty="0" err="1" smtClean="0"/>
              <a:t>ISrc</a:t>
            </a:r>
            <a:r>
              <a:rPr lang="en-GB" sz="1600" b="1" dirty="0" smtClean="0"/>
              <a:t> Magnetron power supply and </a:t>
            </a:r>
            <a:r>
              <a:rPr lang="en-GB" sz="1600" b="1" dirty="0" err="1" smtClean="0"/>
              <a:t>ISrc</a:t>
            </a:r>
            <a:r>
              <a:rPr lang="en-GB" sz="1600" b="1" dirty="0" smtClean="0"/>
              <a:t> HV PS.</a:t>
            </a:r>
            <a:endParaRPr lang="en-US" sz="1600" b="1" dirty="0"/>
          </a:p>
        </p:txBody>
      </p:sp>
    </p:spTree>
    <p:extLst>
      <p:ext uri="{BB962C8B-B14F-4D97-AF65-F5344CB8AC3E}">
        <p14:creationId xmlns:p14="http://schemas.microsoft.com/office/powerpoint/2010/main" val="335870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PSS1 overview</a:t>
            </a:r>
            <a:endParaRPr lang="en-US" dirty="0"/>
          </a:p>
        </p:txBody>
      </p:sp>
      <p:sp>
        <p:nvSpPr>
          <p:cNvPr id="3" name="Content Placeholder 2"/>
          <p:cNvSpPr>
            <a:spLocks noGrp="1"/>
          </p:cNvSpPr>
          <p:nvPr>
            <p:ph idx="1"/>
          </p:nvPr>
        </p:nvSpPr>
        <p:spPr/>
        <p:txBody>
          <a:bodyPr/>
          <a:lstStyle/>
          <a:p>
            <a:pPr marL="0" indent="0">
              <a:buNone/>
            </a:pPr>
            <a:r>
              <a:rPr lang="en-GB" dirty="0" smtClean="0">
                <a:solidFill>
                  <a:schemeClr val="accent6"/>
                </a:solidFill>
              </a:rPr>
              <a:t>PSS1</a:t>
            </a:r>
            <a:r>
              <a:rPr lang="en-GB" dirty="0" smtClean="0"/>
              <a:t> consists </a:t>
            </a:r>
            <a:r>
              <a:rPr lang="en-GB" dirty="0"/>
              <a:t>of two </a:t>
            </a:r>
            <a:r>
              <a:rPr lang="en-GB" dirty="0" smtClean="0"/>
              <a:t>subsystems:</a:t>
            </a:r>
          </a:p>
          <a:p>
            <a:r>
              <a:rPr lang="en-GB" dirty="0">
                <a:solidFill>
                  <a:schemeClr val="accent6"/>
                </a:solidFill>
              </a:rPr>
              <a:t>S</a:t>
            </a:r>
            <a:r>
              <a:rPr lang="en-GB" dirty="0" smtClean="0">
                <a:solidFill>
                  <a:schemeClr val="accent6"/>
                </a:solidFill>
              </a:rPr>
              <a:t>afety </a:t>
            </a:r>
            <a:r>
              <a:rPr lang="en-GB" dirty="0">
                <a:solidFill>
                  <a:schemeClr val="accent6"/>
                </a:solidFill>
              </a:rPr>
              <a:t>Interlock </a:t>
            </a:r>
            <a:r>
              <a:rPr lang="en-GB" dirty="0" smtClean="0">
                <a:solidFill>
                  <a:schemeClr val="accent6"/>
                </a:solidFill>
              </a:rPr>
              <a:t>System</a:t>
            </a:r>
            <a:r>
              <a:rPr lang="en-GB" dirty="0" smtClean="0"/>
              <a:t>: </a:t>
            </a:r>
            <a:r>
              <a:rPr lang="en-GB" i="1" dirty="0"/>
              <a:t>The safety interlock system consists of sensors, logic solvers and actuators that remove the permits to power the proton beam and RF systems under conditions leading to ionising radiation </a:t>
            </a:r>
            <a:r>
              <a:rPr lang="en-GB" i="1" dirty="0" smtClean="0"/>
              <a:t>hazards, or electrical hazard.</a:t>
            </a:r>
          </a:p>
          <a:p>
            <a:r>
              <a:rPr lang="en-GB" dirty="0" smtClean="0">
                <a:solidFill>
                  <a:schemeClr val="accent6"/>
                </a:solidFill>
              </a:rPr>
              <a:t>Access </a:t>
            </a:r>
            <a:r>
              <a:rPr lang="en-GB" dirty="0">
                <a:solidFill>
                  <a:schemeClr val="accent6"/>
                </a:solidFill>
              </a:rPr>
              <a:t>Control </a:t>
            </a:r>
            <a:r>
              <a:rPr lang="en-GB" dirty="0" smtClean="0">
                <a:solidFill>
                  <a:schemeClr val="accent6"/>
                </a:solidFill>
              </a:rPr>
              <a:t>System</a:t>
            </a:r>
            <a:r>
              <a:rPr lang="en-GB" dirty="0" smtClean="0"/>
              <a:t>: </a:t>
            </a:r>
            <a:r>
              <a:rPr lang="en-GB" i="1" dirty="0"/>
              <a:t>The PSS1 access control system controls the access to the PSS1 controlled </a:t>
            </a:r>
            <a:r>
              <a:rPr lang="en-GB" i="1" dirty="0" smtClean="0"/>
              <a:t>area (registered and controlled access). It </a:t>
            </a:r>
            <a:r>
              <a:rPr lang="en-GB" i="1" dirty="0"/>
              <a:t>consists of a Personnel Access Station (PAS) and a Material Access Station (MAS).</a:t>
            </a:r>
            <a:endParaRPr lang="en-US" i="1" dirty="0"/>
          </a:p>
        </p:txBody>
      </p:sp>
      <p:sp>
        <p:nvSpPr>
          <p:cNvPr id="4" name="Slide Number Placeholder 3"/>
          <p:cNvSpPr>
            <a:spLocks noGrp="1"/>
          </p:cNvSpPr>
          <p:nvPr>
            <p:ph type="sldNum" sz="quarter" idx="12"/>
          </p:nvPr>
        </p:nvSpPr>
        <p:spPr/>
        <p:txBody>
          <a:bodyPr/>
          <a:lstStyle/>
          <a:p>
            <a:fld id="{551115BC-487E-4422-894C-CB7CD3E79223}" type="slidenum">
              <a:rPr lang="sv-SE" smtClean="0"/>
              <a:t>6</a:t>
            </a:fld>
            <a:endParaRPr lang="sv-SE" dirty="0"/>
          </a:p>
        </p:txBody>
      </p:sp>
    </p:spTree>
    <p:extLst>
      <p:ext uri="{BB962C8B-B14F-4D97-AF65-F5344CB8AC3E}">
        <p14:creationId xmlns:p14="http://schemas.microsoft.com/office/powerpoint/2010/main" val="1740751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5760" y="1547345"/>
            <a:ext cx="7133917" cy="5174131"/>
          </a:xfrm>
          <a:prstGeom prst="rect">
            <a:avLst/>
          </a:prstGeom>
          <a:ln>
            <a:solidFill>
              <a:schemeClr val="bg1">
                <a:lumMod val="65000"/>
              </a:schemeClr>
            </a:solidFill>
          </a:ln>
        </p:spPr>
      </p:pic>
      <p:sp>
        <p:nvSpPr>
          <p:cNvPr id="2" name="Title 1"/>
          <p:cNvSpPr>
            <a:spLocks noGrp="1"/>
          </p:cNvSpPr>
          <p:nvPr>
            <p:ph type="title"/>
          </p:nvPr>
        </p:nvSpPr>
        <p:spPr/>
        <p:txBody>
          <a:bodyPr>
            <a:normAutofit/>
          </a:bodyPr>
          <a:lstStyle/>
          <a:p>
            <a:r>
              <a:rPr lang="en-US" dirty="0"/>
              <a:t>PSS 1 </a:t>
            </a:r>
            <a:r>
              <a:rPr lang="en-US" dirty="0" smtClean="0"/>
              <a:t>safety interlock system; monitoring doors positions</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7</a:t>
            </a:fld>
            <a:endParaRPr lang="sv-SE" dirty="0"/>
          </a:p>
        </p:txBody>
      </p:sp>
      <p:sp>
        <p:nvSpPr>
          <p:cNvPr id="1046" name="Oval 1045"/>
          <p:cNvSpPr/>
          <p:nvPr/>
        </p:nvSpPr>
        <p:spPr>
          <a:xfrm>
            <a:off x="4526679" y="5840235"/>
            <a:ext cx="180000" cy="180000"/>
          </a:xfrm>
          <a:prstGeom prst="ellipse">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43" name="Rectangle 1042"/>
          <p:cNvSpPr/>
          <p:nvPr/>
        </p:nvSpPr>
        <p:spPr>
          <a:xfrm>
            <a:off x="5437542" y="2681820"/>
            <a:ext cx="1656184"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0434" y="1780650"/>
            <a:ext cx="1185752" cy="2296526"/>
          </a:xfrm>
          <a:prstGeom prst="rect">
            <a:avLst/>
          </a:prstGeom>
          <a:noFill/>
          <a:ln w="9525">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Rectangle 67"/>
          <p:cNvSpPr/>
          <p:nvPr/>
        </p:nvSpPr>
        <p:spPr>
          <a:xfrm>
            <a:off x="6521209" y="4165964"/>
            <a:ext cx="364202" cy="230832"/>
          </a:xfrm>
          <a:prstGeom prst="rect">
            <a:avLst/>
          </a:prstGeom>
        </p:spPr>
        <p:txBody>
          <a:bodyPr wrap="none">
            <a:spAutoFit/>
          </a:bodyPr>
          <a:lstStyle/>
          <a:p>
            <a:pPr algn="ctr"/>
            <a:r>
              <a:rPr lang="en-GB" sz="900" dirty="0" smtClean="0"/>
              <a:t>PAS</a:t>
            </a:r>
            <a:endParaRPr lang="en-US" sz="900" dirty="0"/>
          </a:p>
        </p:txBody>
      </p:sp>
      <p:cxnSp>
        <p:nvCxnSpPr>
          <p:cNvPr id="59" name="Straight Connector 58"/>
          <p:cNvCxnSpPr/>
          <p:nvPr/>
        </p:nvCxnSpPr>
        <p:spPr>
          <a:xfrm>
            <a:off x="3925373" y="2065694"/>
            <a:ext cx="0" cy="277636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extBox 5">
            <a:hlinkClick r:id="" action="ppaction://noaction"/>
          </p:cNvPr>
          <p:cNvSpPr txBox="1"/>
          <p:nvPr/>
        </p:nvSpPr>
        <p:spPr>
          <a:xfrm>
            <a:off x="4069389" y="2465796"/>
            <a:ext cx="792088" cy="369332"/>
          </a:xfrm>
          <a:prstGeom prst="rect">
            <a:avLst/>
          </a:prstGeom>
          <a:noFill/>
        </p:spPr>
        <p:txBody>
          <a:bodyPr wrap="square" rtlCol="0">
            <a:spAutoFit/>
          </a:bodyPr>
          <a:lstStyle/>
          <a:p>
            <a:endParaRPr lang="sv-SE" dirty="0"/>
          </a:p>
        </p:txBody>
      </p:sp>
      <p:sp>
        <p:nvSpPr>
          <p:cNvPr id="7" name="TextBox 6">
            <a:hlinkClick r:id="" action="ppaction://noaction"/>
          </p:cNvPr>
          <p:cNvSpPr txBox="1"/>
          <p:nvPr/>
        </p:nvSpPr>
        <p:spPr>
          <a:xfrm>
            <a:off x="6085613" y="2242832"/>
            <a:ext cx="576064" cy="369332"/>
          </a:xfrm>
          <a:prstGeom prst="rect">
            <a:avLst/>
          </a:prstGeom>
          <a:noFill/>
        </p:spPr>
        <p:txBody>
          <a:bodyPr wrap="square" rtlCol="0">
            <a:spAutoFit/>
          </a:bodyPr>
          <a:lstStyle/>
          <a:p>
            <a:endParaRPr lang="sv-SE" dirty="0"/>
          </a:p>
        </p:txBody>
      </p:sp>
      <p:sp>
        <p:nvSpPr>
          <p:cNvPr id="57" name="TextBox 56">
            <a:hlinkClick r:id="" action="ppaction://noaction"/>
          </p:cNvPr>
          <p:cNvSpPr txBox="1"/>
          <p:nvPr/>
        </p:nvSpPr>
        <p:spPr>
          <a:xfrm>
            <a:off x="6085614" y="3635063"/>
            <a:ext cx="576063" cy="369332"/>
          </a:xfrm>
          <a:prstGeom prst="rect">
            <a:avLst/>
          </a:prstGeom>
          <a:noFill/>
        </p:spPr>
        <p:txBody>
          <a:bodyPr wrap="square" rtlCol="0">
            <a:spAutoFit/>
          </a:bodyPr>
          <a:lstStyle/>
          <a:p>
            <a:endParaRPr lang="sv-SE" dirty="0"/>
          </a:p>
        </p:txBody>
      </p:sp>
      <p:pic>
        <p:nvPicPr>
          <p:cNvPr id="6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6140" y="2236420"/>
            <a:ext cx="2069094" cy="1840756"/>
          </a:xfrm>
          <a:prstGeom prst="rect">
            <a:avLst/>
          </a:prstGeom>
          <a:noFill/>
          <a:ln w="9525">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Rectangle 64"/>
          <p:cNvSpPr/>
          <p:nvPr/>
        </p:nvSpPr>
        <p:spPr>
          <a:xfrm>
            <a:off x="4184277" y="4168082"/>
            <a:ext cx="1656184" cy="230832"/>
          </a:xfrm>
          <a:prstGeom prst="rect">
            <a:avLst/>
          </a:prstGeom>
        </p:spPr>
        <p:txBody>
          <a:bodyPr wrap="square">
            <a:spAutoFit/>
          </a:bodyPr>
          <a:lstStyle/>
          <a:p>
            <a:pPr algn="ctr"/>
            <a:r>
              <a:rPr lang="en-US" sz="900" dirty="0" smtClean="0"/>
              <a:t>Emergency exit doors</a:t>
            </a:r>
            <a:endParaRPr lang="en-US" sz="900" dirty="0"/>
          </a:p>
        </p:txBody>
      </p:sp>
      <p:pic>
        <p:nvPicPr>
          <p:cNvPr id="71" name="Picture 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14380" y="3493348"/>
            <a:ext cx="404419" cy="548863"/>
          </a:xfrm>
          <a:prstGeom prst="rect">
            <a:avLst/>
          </a:prstGeom>
        </p:spPr>
      </p:pic>
      <p:sp>
        <p:nvSpPr>
          <p:cNvPr id="72" name="Rectangle 71"/>
          <p:cNvSpPr/>
          <p:nvPr/>
        </p:nvSpPr>
        <p:spPr>
          <a:xfrm>
            <a:off x="5464576" y="2595932"/>
            <a:ext cx="65745" cy="1019327"/>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5736" y="1727103"/>
            <a:ext cx="2939558" cy="3785652"/>
          </a:xfrm>
          <a:prstGeom prst="rect">
            <a:avLst/>
          </a:prstGeom>
          <a:noFill/>
        </p:spPr>
        <p:txBody>
          <a:bodyPr wrap="square" rtlCol="0">
            <a:spAutoFit/>
          </a:bodyPr>
          <a:lstStyle/>
          <a:p>
            <a:pPr marL="285750" indent="-285750">
              <a:buFont typeface="Arial" panose="020B0604020202020204" pitchFamily="34" charset="0"/>
              <a:buChar char="•"/>
            </a:pPr>
            <a:r>
              <a:rPr lang="en-GB" sz="1500" dirty="0" smtClean="0"/>
              <a:t>Monitor the position of the access stations and emergency exit doors by using safety position monitoring switches;</a:t>
            </a:r>
          </a:p>
          <a:p>
            <a:pPr marL="285750" indent="-285750">
              <a:buFont typeface="Arial" panose="020B0604020202020204" pitchFamily="34" charset="0"/>
              <a:buChar char="•"/>
            </a:pPr>
            <a:r>
              <a:rPr lang="en-GB" sz="1500" dirty="0" smtClean="0"/>
              <a:t>Locking the access stations and emergency exit doors to prevent access to PSS1 controlled area prior to energising the SAE.</a:t>
            </a:r>
          </a:p>
          <a:p>
            <a:pPr marL="285750" indent="-285750">
              <a:buFont typeface="Arial" panose="020B0604020202020204" pitchFamily="34" charset="0"/>
              <a:buChar char="•"/>
            </a:pPr>
            <a:r>
              <a:rPr lang="en-GB" sz="1500" dirty="0" smtClean="0"/>
              <a:t>Installing emergency switch-off pushbuttons inside PSS1 controlled areas, in order to provide means to manually switch off beam and RF power in case of emergency. </a:t>
            </a:r>
          </a:p>
          <a:p>
            <a:pPr marL="285750" indent="-285750">
              <a:buFont typeface="Arial" panose="020B0604020202020204" pitchFamily="34" charset="0"/>
              <a:buChar char="•"/>
            </a:pPr>
            <a:endParaRPr lang="en-US" sz="1500" dirty="0"/>
          </a:p>
        </p:txBody>
      </p:sp>
      <p:sp>
        <p:nvSpPr>
          <p:cNvPr id="73" name="Oval 72"/>
          <p:cNvSpPr/>
          <p:nvPr/>
        </p:nvSpPr>
        <p:spPr>
          <a:xfrm>
            <a:off x="6283645" y="5838396"/>
            <a:ext cx="180000" cy="180000"/>
          </a:xfrm>
          <a:prstGeom prst="ellipse">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4" name="Oval 73"/>
          <p:cNvSpPr/>
          <p:nvPr/>
        </p:nvSpPr>
        <p:spPr>
          <a:xfrm>
            <a:off x="8040216" y="5840235"/>
            <a:ext cx="180000" cy="180000"/>
          </a:xfrm>
          <a:prstGeom prst="ellipse">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5" name="Oval 74"/>
          <p:cNvSpPr/>
          <p:nvPr/>
        </p:nvSpPr>
        <p:spPr>
          <a:xfrm>
            <a:off x="8557600" y="6061869"/>
            <a:ext cx="180000" cy="180000"/>
          </a:xfrm>
          <a:prstGeom prst="ellipse">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6" name="Oval 75"/>
          <p:cNvSpPr/>
          <p:nvPr/>
        </p:nvSpPr>
        <p:spPr>
          <a:xfrm>
            <a:off x="8566138" y="5366794"/>
            <a:ext cx="180000" cy="180000"/>
          </a:xfrm>
          <a:prstGeom prst="ellipse">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7" name="Oval 76"/>
          <p:cNvSpPr/>
          <p:nvPr/>
        </p:nvSpPr>
        <p:spPr>
          <a:xfrm>
            <a:off x="9386604" y="5366794"/>
            <a:ext cx="180000" cy="180000"/>
          </a:xfrm>
          <a:prstGeom prst="ellipse">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8" name="Oval 77"/>
          <p:cNvSpPr/>
          <p:nvPr/>
        </p:nvSpPr>
        <p:spPr>
          <a:xfrm>
            <a:off x="10560496" y="5938478"/>
            <a:ext cx="180000" cy="180000"/>
          </a:xfrm>
          <a:prstGeom prst="ellipse">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4" name="Oval 83"/>
          <p:cNvSpPr/>
          <p:nvPr/>
        </p:nvSpPr>
        <p:spPr>
          <a:xfrm>
            <a:off x="10560496" y="4581128"/>
            <a:ext cx="180000" cy="180000"/>
          </a:xfrm>
          <a:prstGeom prst="ellipse">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6" name="Oval 85"/>
          <p:cNvSpPr/>
          <p:nvPr/>
        </p:nvSpPr>
        <p:spPr>
          <a:xfrm>
            <a:off x="2351584" y="5013176"/>
            <a:ext cx="180000" cy="180000"/>
          </a:xfrm>
          <a:prstGeom prst="ellipse">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66848" y="2245921"/>
            <a:ext cx="1647825" cy="1847850"/>
          </a:xfrm>
          <a:prstGeom prst="rect">
            <a:avLst/>
          </a:prstGeom>
        </p:spPr>
      </p:pic>
      <p:sp>
        <p:nvSpPr>
          <p:cNvPr id="14" name="Rectangle 13"/>
          <p:cNvSpPr/>
          <p:nvPr/>
        </p:nvSpPr>
        <p:spPr>
          <a:xfrm>
            <a:off x="7366848" y="2245921"/>
            <a:ext cx="1647826" cy="1825908"/>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7988621" y="4150580"/>
            <a:ext cx="404278" cy="230832"/>
          </a:xfrm>
          <a:prstGeom prst="rect">
            <a:avLst/>
          </a:prstGeom>
        </p:spPr>
        <p:txBody>
          <a:bodyPr wrap="none">
            <a:spAutoFit/>
          </a:bodyPr>
          <a:lstStyle/>
          <a:p>
            <a:pPr algn="ctr"/>
            <a:r>
              <a:rPr lang="en-GB" sz="900" dirty="0"/>
              <a:t>M</a:t>
            </a:r>
            <a:r>
              <a:rPr lang="en-GB" sz="900" dirty="0" smtClean="0"/>
              <a:t>AS</a:t>
            </a:r>
            <a:endParaRPr lang="en-US" sz="900" dirty="0"/>
          </a:p>
        </p:txBody>
      </p:sp>
    </p:spTree>
    <p:extLst>
      <p:ext uri="{BB962C8B-B14F-4D97-AF65-F5344CB8AC3E}">
        <p14:creationId xmlns:p14="http://schemas.microsoft.com/office/powerpoint/2010/main" val="170532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t>8</a:t>
            </a:fld>
            <a:endParaRPr lang="sv-SE" dirty="0"/>
          </a:p>
        </p:txBody>
      </p:sp>
      <p:sp>
        <p:nvSpPr>
          <p:cNvPr id="6" name="Title 1"/>
          <p:cNvSpPr>
            <a:spLocks noGrp="1"/>
          </p:cNvSpPr>
          <p:nvPr>
            <p:ph type="title"/>
          </p:nvPr>
        </p:nvSpPr>
        <p:spPr>
          <a:xfrm>
            <a:off x="609600" y="274638"/>
            <a:ext cx="9518848" cy="1143000"/>
          </a:xfrm>
        </p:spPr>
        <p:txBody>
          <a:bodyPr/>
          <a:lstStyle/>
          <a:p>
            <a:r>
              <a:rPr lang="en-US" dirty="0"/>
              <a:t>PSS 1 safety interlock system; </a:t>
            </a:r>
            <a:r>
              <a:rPr lang="en-US" dirty="0" smtClean="0"/>
              <a:t>interfaces with REMS</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1744" y="1558212"/>
            <a:ext cx="7461762" cy="5177877"/>
          </a:xfrm>
          <a:prstGeom prst="rect">
            <a:avLst/>
          </a:prstGeom>
          <a:ln>
            <a:solidFill>
              <a:schemeClr val="bg1">
                <a:lumMod val="65000"/>
              </a:schemeClr>
            </a:solidFill>
          </a:ln>
        </p:spPr>
      </p:pic>
      <p:sp>
        <p:nvSpPr>
          <p:cNvPr id="3" name="TextBox 2"/>
          <p:cNvSpPr txBox="1"/>
          <p:nvPr/>
        </p:nvSpPr>
        <p:spPr>
          <a:xfrm>
            <a:off x="119336" y="1772816"/>
            <a:ext cx="3456384" cy="3293209"/>
          </a:xfrm>
          <a:prstGeom prst="rect">
            <a:avLst/>
          </a:prstGeom>
          <a:noFill/>
        </p:spPr>
        <p:txBody>
          <a:bodyPr wrap="square" rtlCol="0">
            <a:spAutoFit/>
          </a:bodyPr>
          <a:lstStyle/>
          <a:p>
            <a:r>
              <a:rPr lang="en-GB" sz="1600" dirty="0" smtClean="0"/>
              <a:t>PSS1 receives two signals from each of these radiation monitors:</a:t>
            </a:r>
          </a:p>
          <a:p>
            <a:pPr marL="285750" indent="-285750">
              <a:buFont typeface="Arial" panose="020B0604020202020204" pitchFamily="34" charset="0"/>
              <a:buChar char="•"/>
            </a:pPr>
            <a:r>
              <a:rPr lang="en-GB" sz="1600" dirty="0" smtClean="0"/>
              <a:t>High radiation alarm (defining the thresholds is in the responsibility of the RP group)</a:t>
            </a:r>
          </a:p>
          <a:p>
            <a:pPr marL="285750" indent="-285750">
              <a:buFont typeface="Arial" panose="020B0604020202020204" pitchFamily="34" charset="0"/>
              <a:buChar char="•"/>
            </a:pPr>
            <a:r>
              <a:rPr lang="en-GB" sz="1600" dirty="0" smtClean="0"/>
              <a:t>Radiation monitor fault (the conditions that generate this signal can be configured in the radiation monitor by the RP group.)</a:t>
            </a:r>
          </a:p>
          <a:p>
            <a:pPr marL="285750" indent="-285750">
              <a:buFont typeface="Arial" panose="020B0604020202020204" pitchFamily="34" charset="0"/>
              <a:buChar char="•"/>
            </a:pPr>
            <a:endParaRPr lang="en-GB" sz="1600" dirty="0"/>
          </a:p>
          <a:p>
            <a:r>
              <a:rPr lang="en-GB" sz="1600" dirty="0" smtClean="0">
                <a:solidFill>
                  <a:srgbClr val="FF0000"/>
                </a:solidFill>
              </a:rPr>
              <a:t>PSS1 treats both signals the same way, i.e. upon receiving any of these signals, PSS1 switches off all the SAE.</a:t>
            </a:r>
            <a:endParaRPr lang="sv-SE" sz="1600" dirty="0">
              <a:solidFill>
                <a:srgbClr val="FF0000"/>
              </a:solidFill>
            </a:endParaRPr>
          </a:p>
        </p:txBody>
      </p:sp>
    </p:spTree>
    <p:extLst>
      <p:ext uri="{BB962C8B-B14F-4D97-AF65-F5344CB8AC3E}">
        <p14:creationId xmlns:p14="http://schemas.microsoft.com/office/powerpoint/2010/main" val="124524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PSS 1 safety interlock </a:t>
            </a:r>
            <a:r>
              <a:rPr lang="en-US" dirty="0" smtClean="0"/>
              <a:t>system; </a:t>
            </a:r>
            <a:r>
              <a:rPr lang="en-US" dirty="0" err="1" smtClean="0"/>
              <a:t>i</a:t>
            </a:r>
            <a:r>
              <a:rPr lang="en-GB" dirty="0" err="1" smtClean="0"/>
              <a:t>nterfaces</a:t>
            </a:r>
            <a:r>
              <a:rPr lang="en-GB" dirty="0" smtClean="0"/>
              <a:t> with </a:t>
            </a:r>
            <a:r>
              <a:rPr lang="en-GB" dirty="0" err="1" smtClean="0"/>
              <a:t>ISrc</a:t>
            </a:r>
            <a:endParaRPr lang="en-GB" noProof="0" dirty="0"/>
          </a:p>
        </p:txBody>
      </p:sp>
      <p:sp>
        <p:nvSpPr>
          <p:cNvPr id="4" name="Slide Number Placeholder 3"/>
          <p:cNvSpPr>
            <a:spLocks noGrp="1"/>
          </p:cNvSpPr>
          <p:nvPr>
            <p:ph type="sldNum" sz="quarter" idx="12"/>
          </p:nvPr>
        </p:nvSpPr>
        <p:spPr/>
        <p:txBody>
          <a:bodyPr/>
          <a:lstStyle/>
          <a:p>
            <a:fld id="{551115BC-487E-4422-894C-CB7CD3E79223}" type="slidenum">
              <a:rPr lang="en-GB" smtClean="0"/>
              <a:t>9</a:t>
            </a:fld>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568" y="1635769"/>
            <a:ext cx="7632160" cy="4912002"/>
          </a:xfrm>
          <a:prstGeom prst="rect">
            <a:avLst/>
          </a:prstGeom>
          <a:ln>
            <a:solidFill>
              <a:schemeClr val="bg1">
                <a:lumMod val="65000"/>
              </a:schemeClr>
            </a:solidFill>
          </a:ln>
        </p:spPr>
      </p:pic>
    </p:spTree>
    <p:extLst>
      <p:ext uri="{BB962C8B-B14F-4D97-AF65-F5344CB8AC3E}">
        <p14:creationId xmlns:p14="http://schemas.microsoft.com/office/powerpoint/2010/main" val="1690398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SS Core Powerpoint" id="{F02C5803-D437-4A4B-B279-84472F47EB33}" vid="{77746F4A-52A9-724A-84EC-D1436FAAE3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 Core Powerpoint</Template>
  <TotalTime>1658</TotalTime>
  <Words>2547</Words>
  <Application>Microsoft Office PowerPoint</Application>
  <PresentationFormat>Widescreen</PresentationFormat>
  <Paragraphs>353</Paragraphs>
  <Slides>31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Arial Black</vt:lpstr>
      <vt:lpstr>Calibri</vt:lpstr>
      <vt:lpstr>Calibri Light</vt:lpstr>
      <vt:lpstr>Wingdings</vt:lpstr>
      <vt:lpstr>Office Theme</vt:lpstr>
      <vt:lpstr>PSS1 overview and concepts of operations</vt:lpstr>
      <vt:lpstr>Content</vt:lpstr>
      <vt:lpstr>NCL layout</vt:lpstr>
      <vt:lpstr>PSS1 controlled area layout</vt:lpstr>
      <vt:lpstr>PSS1 principles of operation</vt:lpstr>
      <vt:lpstr>PSS1 overview</vt:lpstr>
      <vt:lpstr>PSS 1 safety interlock system; monitoring doors positions</vt:lpstr>
      <vt:lpstr>PSS 1 safety interlock system; interfaces with REMS</vt:lpstr>
      <vt:lpstr>PSS 1 safety interlock system; interfaces with ISrc</vt:lpstr>
      <vt:lpstr>PSS 1 safety interlock system; interfaces with MEBT</vt:lpstr>
      <vt:lpstr>PSS 1 safety interlock system; interfaces with RFQ &amp; DTL1</vt:lpstr>
      <vt:lpstr>PSS 1 safety interlock system; interfaces with DTL2 &amp; DTL3</vt:lpstr>
      <vt:lpstr>PSS 1 safety interlock system; interfaces with DTL4</vt:lpstr>
      <vt:lpstr>PSS 1 safety interlock system; interfaces with RFDS</vt:lpstr>
      <vt:lpstr>PSS1 Access Control System; PAS</vt:lpstr>
      <vt:lpstr>PSS1 Access Control System; MAS</vt:lpstr>
      <vt:lpstr>Overview of PSS1 interface with ACS/AMS</vt:lpstr>
      <vt:lpstr>PowerPoint Presentation</vt:lpstr>
      <vt:lpstr>PSS1 modes of operation</vt:lpstr>
      <vt:lpstr>PSS1 Key Exchange system; layout</vt:lpstr>
      <vt:lpstr>PSS1 Key Exchange system; operation</vt:lpstr>
      <vt:lpstr>PSS1 Key Exchange system; operation</vt:lpstr>
      <vt:lpstr>PSS1 Key Exchange system; operation</vt:lpstr>
      <vt:lpstr>PSS1 formalised search</vt:lpstr>
      <vt:lpstr>Other features foreseen for PSS1</vt:lpstr>
      <vt:lpstr>PSS1 interfaces with removable shielding blocks</vt:lpstr>
      <vt:lpstr>Some other open questions</vt:lpstr>
      <vt:lpstr>Summary</vt:lpstr>
      <vt:lpstr>Thank you!</vt:lpstr>
      <vt:lpstr>Flow chart for PSS1 access criteria</vt:lpstr>
      <vt:lpstr>PowerPoint Presentation</vt:lpstr>
    </vt:vector>
  </TitlesOfParts>
  <Company>European Spallation Source ERIC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TS2 PSS Concepts of Operations</dc:title>
  <dc:creator>Morteza Mansouri</dc:creator>
  <cp:lastModifiedBy>Morteza Mansouri</cp:lastModifiedBy>
  <cp:revision>133</cp:revision>
  <dcterms:created xsi:type="dcterms:W3CDTF">2019-01-10T21:09:26Z</dcterms:created>
  <dcterms:modified xsi:type="dcterms:W3CDTF">2019-09-18T11:06:50Z</dcterms:modified>
</cp:coreProperties>
</file>