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6" r:id="rId11"/>
    <p:sldId id="275" r:id="rId12"/>
    <p:sldId id="281" r:id="rId13"/>
    <p:sldId id="282" r:id="rId14"/>
    <p:sldId id="277" r:id="rId15"/>
    <p:sldId id="278" r:id="rId16"/>
    <p:sldId id="279" r:id="rId17"/>
    <p:sldId id="280" r:id="rId18"/>
    <p:sldId id="260" r:id="rId19"/>
  </p:sldIdLst>
  <p:sldSz cx="10080625" cy="7559675"/>
  <p:notesSz cx="10691813" cy="7559675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A6"/>
    <a:srgbClr val="98C8E8"/>
    <a:srgbClr val="1067EA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3"/>
  </p:normalViewPr>
  <p:slideViewPr>
    <p:cSldViewPr showGuides="1">
      <p:cViewPr varScale="1">
        <p:scale>
          <a:sx n="104" d="100"/>
          <a:sy n="104" d="100"/>
        </p:scale>
        <p:origin x="376" y="192"/>
      </p:cViewPr>
      <p:guideLst>
        <p:guide orient="horz" pos="74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227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49216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6054725" y="0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4F0A61EC-350A-4715-B705-7C0050795E52}" type="datetimeFigureOut">
              <a:rPr lang="it-IT" altLang="it-IT"/>
              <a:pPr>
                <a:defRPr/>
              </a:pPr>
              <a:t>15/10/19</a:t>
            </a:fld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6054725" y="7180263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fld id="{8448AAD5-062F-4CD2-AC6B-42957F3C3197}" type="slidenum">
              <a:rPr lang="it-IT" altLang="it-IT"/>
              <a:pPr/>
              <a:t>‹#›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66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4400" y="574675"/>
            <a:ext cx="377666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8388" y="3590925"/>
            <a:ext cx="8550275" cy="3400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05155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7181850"/>
            <a:ext cx="46386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051550" y="7181850"/>
            <a:ext cx="4635500" cy="376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4725F2E-C784-405B-A0E8-0EBF13A8B23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8348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b="1">
                <a:latin typeface="Times New Roman" pitchFamily="18" charset="0"/>
              </a:rPr>
              <a:t>Slide 1: Company Logo Full Page</a:t>
            </a:r>
          </a:p>
          <a:p>
            <a:endParaRPr lang="en-US" altLang="it-IT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</a:rPr>
              <a:t>Before you start</a:t>
            </a:r>
            <a:r>
              <a:rPr lang="en-GB" altLang="it-IT">
                <a:latin typeface="Times New Roman" pitchFamily="18" charset="0"/>
              </a:rPr>
              <a:t> editing the slides of your talk change to the </a:t>
            </a:r>
            <a:r>
              <a:rPr lang="en-GB" altLang="it-IT" b="1">
                <a:latin typeface="Times New Roman" pitchFamily="18" charset="0"/>
              </a:rPr>
              <a:t>Master Slide view</a:t>
            </a:r>
            <a:r>
              <a:rPr lang="en-GB" altLang="it-IT"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itchFamily="18" charset="0"/>
              </a:rPr>
              <a:t>Microsoft Office :Menu: </a:t>
            </a:r>
            <a:r>
              <a:rPr lang="en-US" altLang="it-IT" i="1">
                <a:latin typeface="Times New Roman" pitchFamily="18" charset="0"/>
              </a:rPr>
              <a:t>View</a:t>
            </a:r>
            <a:r>
              <a:rPr lang="en-US" altLang="it-IT">
                <a:latin typeface="Times New Roman" pitchFamily="18" charset="0"/>
              </a:rPr>
              <a:t> &gt; </a:t>
            </a:r>
            <a:r>
              <a:rPr lang="en-US" altLang="it-IT" i="1">
                <a:latin typeface="Times New Roman" pitchFamily="18" charset="0"/>
              </a:rPr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itchFamily="18" charset="0"/>
              </a:rPr>
              <a:t>Macintosh – </a:t>
            </a:r>
            <a:r>
              <a:rPr lang="en-US" altLang="it-IT" i="1">
                <a:latin typeface="Times New Roman" pitchFamily="18" charset="0"/>
              </a:rPr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  <a:sym typeface="Wingdings" pitchFamily="2" charset="2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AutoNum type="arabicPeriod"/>
            </a:pPr>
            <a:r>
              <a:rPr lang="de-DE" altLang="it-IT" b="1">
                <a:latin typeface="Times New Roman" pitchFamily="18" charset="0"/>
                <a:sym typeface="Wingdings" pitchFamily="2" charset="2"/>
              </a:rPr>
              <a:t>O</a:t>
            </a:r>
            <a:r>
              <a:rPr lang="en-GB" altLang="it-IT" b="1">
                <a:latin typeface="Times New Roman" pitchFamily="18" charset="0"/>
                <a:sym typeface="Wingdings" pitchFamily="2" charset="2"/>
              </a:rPr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  <a:sym typeface="Wingdings" pitchFamily="2" charset="2"/>
              </a:rPr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itchFamily="18" charset="0"/>
              <a:sym typeface="Wingdings" pitchFamily="2" charset="2"/>
            </a:endParaRPr>
          </a:p>
          <a:p>
            <a:endParaRPr lang="en-US" altLang="it-IT">
              <a:latin typeface="Times New Roman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78E13-2CA4-4989-89E9-69C3C13BCB65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</a:rPr>
              <a:t>Slide 2: Title of the Presentation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</a:rPr>
              <a:t>Before you start</a:t>
            </a:r>
            <a:r>
              <a:rPr lang="en-GB" altLang="it-IT">
                <a:latin typeface="Times New Roman" pitchFamily="18" charset="0"/>
              </a:rPr>
              <a:t> editing the slides of your talk change to the </a:t>
            </a:r>
            <a:r>
              <a:rPr lang="en-GB" altLang="it-IT" b="1">
                <a:latin typeface="Times New Roman" pitchFamily="18" charset="0"/>
              </a:rPr>
              <a:t>Master Slide view</a:t>
            </a:r>
            <a:r>
              <a:rPr lang="en-GB" altLang="it-IT">
                <a:latin typeface="Times New Roman" pitchFamily="18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itchFamily="18" charset="0"/>
              </a:rPr>
              <a:t>Microsoft Office :Menu: </a:t>
            </a:r>
            <a:r>
              <a:rPr lang="en-US" altLang="it-IT" i="1">
                <a:latin typeface="Times New Roman" pitchFamily="18" charset="0"/>
              </a:rPr>
              <a:t>View</a:t>
            </a:r>
            <a:r>
              <a:rPr lang="en-US" altLang="it-IT">
                <a:latin typeface="Times New Roman" pitchFamily="18" charset="0"/>
              </a:rPr>
              <a:t> &gt; </a:t>
            </a:r>
            <a:r>
              <a:rPr lang="en-US" altLang="it-IT" i="1">
                <a:latin typeface="Times New Roman" pitchFamily="18" charset="0"/>
              </a:rPr>
              <a:t>Slide Master;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itchFamily="18" charset="0"/>
              </a:rPr>
              <a:t>Macintosh – </a:t>
            </a:r>
            <a:r>
              <a:rPr lang="en-US" altLang="it-IT" i="1">
                <a:latin typeface="Times New Roman" pitchFamily="18" charset="0"/>
              </a:rPr>
              <a:t>View &gt; Master &gt; Slide Master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>
              <a:latin typeface="Times New Roman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  <a:sym typeface="Wingdings" pitchFamily="2" charset="2"/>
              </a:rPr>
              <a:t>Edit the following items: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itchFamily="18" charset="0"/>
              <a:buAutoNum type="arabicPeriod"/>
            </a:pPr>
            <a:r>
              <a:rPr lang="de-DE" altLang="it-IT" b="1">
                <a:latin typeface="Times New Roman" pitchFamily="18" charset="0"/>
                <a:sym typeface="Wingdings" pitchFamily="2" charset="2"/>
              </a:rPr>
              <a:t>O</a:t>
            </a:r>
            <a:r>
              <a:rPr lang="en-GB" altLang="it-IT" b="1">
                <a:latin typeface="Times New Roman" pitchFamily="18" charset="0"/>
                <a:sym typeface="Wingdings" pitchFamily="2" charset="2"/>
              </a:rPr>
              <a:t>n the Slide Master (first master slide) – lower area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a) On the left Delete the text and write the title of the event/Conference, Location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b) On the right delete the text and write the name and surname of the speaker and the date (day, month , year)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  <a:sym typeface="Wingdings" pitchFamily="2" charset="2"/>
              </a:rPr>
              <a:t>Close Master View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itchFamily="18" charset="0"/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itchFamily="18" charset="0"/>
                <a:sym typeface="Wingdings" pitchFamily="2" charset="2"/>
              </a:rPr>
              <a:t>To start adding slides </a:t>
            </a:r>
            <a:r>
              <a:rPr lang="en-GB" altLang="it-IT">
                <a:latin typeface="Times New Roman" pitchFamily="18" charset="0"/>
                <a:sym typeface="Wingdings" pitchFamily="2" charset="2"/>
              </a:rPr>
              <a:t>insert a new slide and </a:t>
            </a:r>
            <a:r>
              <a:rPr lang="en-GB" altLang="it-IT" b="1">
                <a:latin typeface="Times New Roman" pitchFamily="18" charset="0"/>
                <a:sym typeface="Wingdings" pitchFamily="2" charset="2"/>
              </a:rPr>
              <a:t>select a Layout: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Title &amp; Subtitle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text with bullet points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Text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Picture, graphs, visuals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Two columns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Blank</a:t>
            </a:r>
            <a:endParaRPr lang="en-GB" altLang="it-IT">
              <a:latin typeface="Times New Roman" pitchFamily="18" charset="0"/>
            </a:endParaRP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Calibri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9B20E6-A3EA-4A48-A071-51D2F84F6EFB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it-IT" sz="1100" b="1">
                <a:latin typeface="Times New Roman" pitchFamily="18" charset="0"/>
              </a:rPr>
              <a:t>Slide 3 – (..) : Content of the presentation</a:t>
            </a:r>
          </a:p>
          <a:p>
            <a:endParaRPr lang="en-GB" altLang="it-IT" sz="1100">
              <a:latin typeface="Times New Roman" pitchFamily="18" charset="0"/>
            </a:endParaRPr>
          </a:p>
          <a:p>
            <a:r>
              <a:rPr lang="en-GB" altLang="it-IT" sz="1100">
                <a:latin typeface="Times New Roman" pitchFamily="18" charset="0"/>
              </a:rPr>
              <a:t>Insert a new slide: Home &gt; </a:t>
            </a:r>
            <a:r>
              <a:rPr lang="en-GB" altLang="en-US" sz="1100">
                <a:latin typeface="Times New Roman" pitchFamily="18" charset="0"/>
              </a:rPr>
              <a:t>“</a:t>
            </a:r>
            <a:r>
              <a:rPr lang="en-GB" altLang="it-IT" sz="1100">
                <a:latin typeface="Times New Roman" pitchFamily="18" charset="0"/>
              </a:rPr>
              <a:t>New Slide</a:t>
            </a:r>
            <a:r>
              <a:rPr lang="en-GB" altLang="en-US" sz="1100">
                <a:latin typeface="Times New Roman" pitchFamily="18" charset="0"/>
              </a:rPr>
              <a:t>”</a:t>
            </a:r>
            <a:r>
              <a:rPr lang="en-GB" altLang="it-IT" sz="1100">
                <a:latin typeface="Times New Roman" pitchFamily="18" charset="0"/>
              </a:rPr>
              <a:t> and choose a</a:t>
            </a:r>
            <a:r>
              <a:rPr lang="en-GB" altLang="it-IT" sz="1100" b="1">
                <a:latin typeface="Times New Roman" pitchFamily="18" charset="0"/>
              </a:rPr>
              <a:t> </a:t>
            </a:r>
            <a:r>
              <a:rPr lang="en-GB" altLang="it-IT">
                <a:latin typeface="Times New Roman" pitchFamily="18" charset="0"/>
                <a:sym typeface="Wingdings" pitchFamily="2" charset="2"/>
              </a:rPr>
              <a:t>slide</a:t>
            </a:r>
            <a:r>
              <a:rPr lang="en-GB" altLang="it-IT" b="1">
                <a:latin typeface="Times New Roman" pitchFamily="18" charset="0"/>
                <a:sym typeface="Wingdings" pitchFamily="2" charset="2"/>
              </a:rPr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GB" altLang="it-IT">
                <a:latin typeface="Times New Roman" pitchFamily="18" charset="0"/>
                <a:sym typeface="Wingdings" pitchFamily="2" charset="2"/>
              </a:rPr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en-GB" altLang="it-IT">
              <a:latin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altLang="it-IT" b="1">
                <a:latin typeface="Times New Roman" pitchFamily="18" charset="0"/>
              </a:rPr>
              <a:t>If you want Copy &amp; paste </a:t>
            </a:r>
            <a:r>
              <a:rPr lang="en-GB" altLang="it-IT">
                <a:latin typeface="Times New Roman" pitchFamily="18" charset="0"/>
              </a:rPr>
              <a:t>an element from the Clip Board to the particular slide: </a:t>
            </a:r>
            <a:br>
              <a:rPr lang="en-GB" altLang="it-IT">
                <a:latin typeface="Times New Roman" pitchFamily="18" charset="0"/>
              </a:rPr>
            </a:br>
            <a:r>
              <a:rPr lang="en-GB" altLang="it-IT">
                <a:latin typeface="Times New Roman" pitchFamily="18" charset="0"/>
              </a:rPr>
              <a:t>1. Click on a box to mark it.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altLang="it-IT">
                <a:latin typeface="Times New Roman" pitchFamily="18" charset="0"/>
              </a:rPr>
              <a:t>2. Position the mouse pointer on the box frame: Copy!</a:t>
            </a:r>
            <a:r>
              <a:rPr lang="de-DE" altLang="it-IT">
                <a:latin typeface="Times New Roman" pitchFamily="18" charset="0"/>
              </a:rPr>
              <a:t> </a:t>
            </a:r>
            <a:br>
              <a:rPr lang="de-DE" altLang="it-IT">
                <a:latin typeface="Times New Roman" pitchFamily="18" charset="0"/>
              </a:rPr>
            </a:br>
            <a:r>
              <a:rPr lang="de-DE" altLang="it-IT">
                <a:latin typeface="Times New Roman" pitchFamily="18" charset="0"/>
              </a:rPr>
              <a:t>3. </a:t>
            </a:r>
            <a:r>
              <a:rPr lang="en-GB" altLang="it-IT">
                <a:latin typeface="Times New Roman" pitchFamily="18" charset="0"/>
              </a:rPr>
              <a:t>Click on the particular slide: 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altLang="it-IT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altLang="it-IT">
                <a:latin typeface="Times New Roman" pitchFamily="18" charset="0"/>
              </a:rPr>
              <a:t>How you intend to use the elements is your choice. </a:t>
            </a:r>
            <a:br>
              <a:rPr lang="en-GB" altLang="it-IT">
                <a:latin typeface="Times New Roman" pitchFamily="18" charset="0"/>
              </a:rPr>
            </a:br>
            <a:r>
              <a:rPr lang="en-GB" altLang="it-IT">
                <a:latin typeface="Times New Roman" pitchFamily="18" charset="0"/>
              </a:rPr>
              <a:t>You can combine the text block style with the background colour in different manner.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altLang="it-IT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942B94-C8F4-41AE-BD50-C266763CA128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Times New Roman" pitchFamily="18" charset="0"/>
              </a:rPr>
              <a:t>Last Slide 2: Aerial Photo of Elettra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FB448-9248-4BAE-B407-2A8C7A758806}" type="slidenum">
              <a:rPr lang="it-IT" altLang="it-IT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929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="1" baseline="0"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9720263" y="7019925"/>
            <a:ext cx="214312" cy="230188"/>
          </a:xfrm>
        </p:spPr>
        <p:txBody>
          <a:bodyPr/>
          <a:lstStyle>
            <a:lvl1pPr>
              <a:defRPr/>
            </a:lvl1pPr>
          </a:lstStyle>
          <a:p>
            <a:fld id="{48948A68-AC12-4B85-B4C3-4DD54D9141D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99107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648825" y="7019925"/>
            <a:ext cx="288925" cy="230188"/>
          </a:xfrm>
        </p:spPr>
        <p:txBody>
          <a:bodyPr/>
          <a:lstStyle>
            <a:lvl1pPr>
              <a:defRPr/>
            </a:lvl1pPr>
          </a:lstStyle>
          <a:p>
            <a:fld id="{A17ABCD9-18AD-4C92-B467-AC039D63B8F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1234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BDEE63-602B-4C73-84F3-8C202B4BE36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64342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FA3806-F4A1-4374-A935-509BE642930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03774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162E5-231B-48E7-B05C-9C89EDFFB70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1709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/>
              <a:t>Thank</a:t>
            </a:r>
            <a:r>
              <a:rPr lang="it-IT" sz="3300" dirty="0"/>
              <a:t> </a:t>
            </a:r>
            <a:r>
              <a:rPr lang="it-IT" sz="3300" dirty="0" err="1"/>
              <a:t>you</a:t>
            </a:r>
            <a:r>
              <a:rPr lang="it-IT" sz="3300" dirty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596105-EF91-4C47-8A82-861901E8936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709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96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684838" y="6981825"/>
            <a:ext cx="3313112" cy="314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200" dirty="0">
                <a:solidFill>
                  <a:srgbClr val="000000"/>
                </a:solidFill>
              </a:rPr>
              <a:t>Riccardo </a:t>
            </a:r>
            <a:r>
              <a:rPr lang="en-GB" altLang="it-IT" sz="1200" dirty="0" err="1">
                <a:solidFill>
                  <a:srgbClr val="000000"/>
                </a:solidFill>
              </a:rPr>
              <a:t>Fabris</a:t>
            </a:r>
            <a:r>
              <a:rPr lang="en-GB" altLang="it-IT" sz="1200" dirty="0">
                <a:solidFill>
                  <a:srgbClr val="000000"/>
                </a:solidFill>
              </a:rPr>
              <a:t>, 27 06 2017</a:t>
            </a:r>
            <a:endParaRPr lang="it-IT" altLang="it-IT" sz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723438" y="7078663"/>
            <a:ext cx="2127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AC7711D-3E11-4948-A04D-730E0B2D4E5E}" type="slidenum">
              <a:rPr lang="it-IT" altLang="it-IT"/>
              <a:pPr/>
              <a:t>‹#›</a:t>
            </a:fld>
            <a:endParaRPr lang="it-IT" alt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8988" y="6973888"/>
            <a:ext cx="4895850" cy="3571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200" dirty="0">
                <a:solidFill>
                  <a:srgbClr val="000000"/>
                </a:solidFill>
              </a:rPr>
              <a:t>ESS D1,</a:t>
            </a:r>
            <a:r>
              <a:rPr lang="it-IT" altLang="en-US" sz="1200" baseline="0" dirty="0">
                <a:solidFill>
                  <a:srgbClr val="000000"/>
                </a:solidFill>
              </a:rPr>
              <a:t> Q8 and C8 Manufacture, verification and quality</a:t>
            </a:r>
            <a:r>
              <a:rPr lang="it-IT" altLang="en-US" sz="1200" dirty="0">
                <a:solidFill>
                  <a:srgbClr val="000000"/>
                </a:solidFill>
              </a:rPr>
              <a:t> - Elettra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869113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6869113"/>
            <a:ext cx="598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</p:sldLayoutIdLst>
  <p:transition spd="med">
    <p:fade/>
  </p:transition>
  <p:hf hdr="0" ftr="0" dt="0"/>
  <p:txStyles>
    <p:titleStyle>
      <a:lvl1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fontAlgn="base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and verifications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Designation of the Responsible persons.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5" name="Oval 4"/>
          <p:cNvSpPr/>
          <p:nvPr/>
        </p:nvSpPr>
        <p:spPr bwMode="auto">
          <a:xfrm>
            <a:off x="4752280" y="2411685"/>
            <a:ext cx="2520280" cy="1224137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User – ESS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WPR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63848" y="4942873"/>
            <a:ext cx="3600400" cy="1224137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Customer – E-ST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PL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272560" y="4948711"/>
            <a:ext cx="1944216" cy="1224137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Supplier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19330052">
            <a:off x="3215922" y="3901793"/>
            <a:ext cx="2016224" cy="612069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4739032" y="5248905"/>
            <a:ext cx="2304256" cy="612069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643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547589"/>
            <a:ext cx="9072563" cy="5040560"/>
          </a:xfrm>
        </p:spPr>
        <p:txBody>
          <a:bodyPr/>
          <a:lstStyle/>
          <a:p>
            <a:r>
              <a:rPr lang="en-US" dirty="0"/>
              <a:t>The Supplier shall be selected by a tender process.</a:t>
            </a:r>
          </a:p>
          <a:p>
            <a:r>
              <a:rPr lang="en-US" dirty="0"/>
              <a:t>A Design Review Meeting (DRM) will be held; the Supplier shall prepare a Technical File to be discussed and approved. It will include:</a:t>
            </a:r>
          </a:p>
          <a:p>
            <a:pPr lvl="1"/>
            <a:r>
              <a:rPr lang="en-US" dirty="0"/>
              <a:t>The construction drawings and the construction process description for each type of magnet,</a:t>
            </a:r>
          </a:p>
          <a:p>
            <a:pPr lvl="1"/>
            <a:r>
              <a:rPr lang="en-US" dirty="0"/>
              <a:t>A detailed time schedule concerning the deliverables object of the Contract,</a:t>
            </a:r>
          </a:p>
          <a:p>
            <a:pPr lvl="1"/>
            <a:r>
              <a:rPr lang="en-US" dirty="0"/>
              <a:t>The detailed procedures concerning the tests and verifications envisaged during the magnets construction,</a:t>
            </a:r>
          </a:p>
          <a:p>
            <a:pPr lvl="1"/>
            <a:r>
              <a:rPr lang="en-US" dirty="0"/>
              <a:t>The detailed procedures concerning the magnetic measurements.</a:t>
            </a:r>
          </a:p>
          <a:p>
            <a:pPr lvl="1"/>
            <a:r>
              <a:rPr lang="en-US" dirty="0"/>
              <a:t>The detailed procedure of the Factory Acceptance Tests.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11499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After a successful DRM the E-ST PL will release formal approval for the next stages.</a:t>
            </a:r>
          </a:p>
          <a:p>
            <a:pPr lvl="1"/>
            <a:r>
              <a:rPr lang="en-US" dirty="0"/>
              <a:t>Construction (with tests and verifications)</a:t>
            </a:r>
          </a:p>
          <a:p>
            <a:pPr lvl="1"/>
            <a:r>
              <a:rPr lang="en-US" dirty="0"/>
              <a:t>Factory acceptance tests</a:t>
            </a:r>
          </a:p>
          <a:p>
            <a:pPr lvl="1"/>
            <a:r>
              <a:rPr lang="en-US" dirty="0"/>
              <a:t>Magnetic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5236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Certifications and datasheets</a:t>
            </a:r>
          </a:p>
          <a:p>
            <a:pPr lvl="1"/>
            <a:r>
              <a:rPr lang="en-US" dirty="0"/>
              <a:t>All the materials selected for the construction will comply with the European rules and regulations and, in particular, will comply with the document </a:t>
            </a:r>
            <a:r>
              <a:rPr lang="en-US" i="1" dirty="0"/>
              <a:t>ESS-0063691 - List of allowed/not allowed materials to be incorporated in equipment to be installed in the accelerator tunnel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Supplier shall provide certifications and data sheets for the materials and components.</a:t>
            </a:r>
          </a:p>
          <a:p>
            <a:pPr lvl="2"/>
            <a:r>
              <a:rPr lang="en-US" dirty="0"/>
              <a:t>Magnetic iron to be used for the yoke construction</a:t>
            </a:r>
          </a:p>
          <a:p>
            <a:pPr lvl="2"/>
            <a:r>
              <a:rPr lang="en-US" dirty="0"/>
              <a:t>Copper pipes to be used for the coils construction</a:t>
            </a:r>
          </a:p>
          <a:p>
            <a:pPr lvl="2"/>
            <a:r>
              <a:rPr lang="en-US" dirty="0"/>
              <a:t>Epoxy resin Araldite F® to be used for the coils impregnation</a:t>
            </a:r>
          </a:p>
          <a:p>
            <a:pPr lvl="2"/>
            <a:r>
              <a:rPr lang="en-US" dirty="0"/>
              <a:t>The varnish to be used to paint the magnetic yokes</a:t>
            </a:r>
          </a:p>
          <a:p>
            <a:pPr lvl="1"/>
            <a:r>
              <a:rPr lang="en-US" dirty="0"/>
              <a:t>All the certifications and data-sheets shall be included in a Technical Report.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86526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619597"/>
            <a:ext cx="9072563" cy="5328592"/>
          </a:xfrm>
        </p:spPr>
        <p:txBody>
          <a:bodyPr/>
          <a:lstStyle/>
          <a:p>
            <a:r>
              <a:rPr lang="en-US" dirty="0"/>
              <a:t>Inspections – Yoke</a:t>
            </a:r>
          </a:p>
          <a:p>
            <a:pPr lvl="1"/>
            <a:r>
              <a:rPr lang="en-US" dirty="0"/>
              <a:t>The first 10 stamped laminations shall be dimensionally checked. Then the laminations shall be verified one out of 10000 pieces.</a:t>
            </a:r>
          </a:p>
          <a:p>
            <a:pPr lvl="1"/>
            <a:r>
              <a:rPr lang="en-US" dirty="0"/>
              <a:t>Each assembled yoke (quadrant for the Quadrupoles and Correctors) shall undergo an extensive dimensional check session. The procedure shall be proposed by the Supplier and approved by E-ST.</a:t>
            </a:r>
          </a:p>
          <a:p>
            <a:pPr lvl="1"/>
            <a:r>
              <a:rPr lang="en-US" dirty="0"/>
              <a:t>Only for quadrupoles and Correctors</a:t>
            </a:r>
          </a:p>
          <a:p>
            <a:pPr lvl="2"/>
            <a:r>
              <a:rPr lang="en-US" dirty="0"/>
              <a:t>Once assembled, the 4-quadrants yoke will undergo an extensive dimensional check session. Critical areas will be listed in the technical specifications (full aperture region, critical overall dimensions etc.).</a:t>
            </a:r>
          </a:p>
          <a:p>
            <a:pPr lvl="2"/>
            <a:r>
              <a:rPr lang="en-US" dirty="0"/>
              <a:t>The above dimensional check shall be repeated after opening the yoke in 2 halves and closing it again.</a:t>
            </a:r>
          </a:p>
          <a:p>
            <a:pPr lvl="1"/>
            <a:r>
              <a:rPr lang="en-US" dirty="0"/>
              <a:t>Verification results will be included in a Technical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363087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Inspections – Coils</a:t>
            </a:r>
          </a:p>
          <a:p>
            <a:pPr lvl="1"/>
            <a:r>
              <a:rPr lang="en-US" dirty="0"/>
              <a:t>Visual inspection.</a:t>
            </a:r>
          </a:p>
          <a:p>
            <a:pPr lvl="1"/>
            <a:r>
              <a:rPr lang="en-US" dirty="0"/>
              <a:t>Dimensional verifications.</a:t>
            </a:r>
          </a:p>
          <a:p>
            <a:pPr lvl="1"/>
            <a:r>
              <a:rPr lang="en-US" dirty="0"/>
              <a:t>Ground insulation and an inter-turn insulation test. The procedures shall be proposed by the Supplier and approved by E-ST.</a:t>
            </a:r>
          </a:p>
          <a:p>
            <a:pPr lvl="1"/>
            <a:r>
              <a:rPr lang="en-US" dirty="0"/>
              <a:t>Coil resistance measurement. </a:t>
            </a:r>
            <a:r>
              <a:rPr lang="en-US" sz="2400" dirty="0"/>
              <a:t>The procedures shall be proposed by the Supplier and approved by E-ST.</a:t>
            </a:r>
          </a:p>
          <a:p>
            <a:pPr lvl="1"/>
            <a:r>
              <a:rPr lang="en-US" dirty="0"/>
              <a:t>Pressure test and temperature test. </a:t>
            </a:r>
            <a:r>
              <a:rPr lang="en-US" sz="2400" dirty="0"/>
              <a:t>The procedures shall be proposed by the Supplier and approved by E-ST.</a:t>
            </a:r>
          </a:p>
          <a:p>
            <a:pPr lvl="1"/>
            <a:r>
              <a:rPr lang="en-US" sz="2400" dirty="0"/>
              <a:t>Test results will be included in a Technical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0524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221961"/>
            <a:ext cx="9072563" cy="5582212"/>
          </a:xfrm>
        </p:spPr>
        <p:txBody>
          <a:bodyPr/>
          <a:lstStyle/>
          <a:p>
            <a:r>
              <a:rPr lang="en-US" dirty="0"/>
              <a:t>Inspections and Factory Acceptance Tests – Assembled magnets.</a:t>
            </a:r>
          </a:p>
          <a:p>
            <a:pPr lvl="1"/>
            <a:r>
              <a:rPr lang="en-US" dirty="0"/>
              <a:t>Dimensional check to guarantee the conformity with the technical drawings (poles profile geometry and other critical areas).</a:t>
            </a:r>
          </a:p>
          <a:p>
            <a:pPr lvl="1"/>
            <a:r>
              <a:rPr lang="en-US" dirty="0"/>
              <a:t>Only for Quadrupoles and Correctors – The test shall be repeated after opening an closing the magnet.</a:t>
            </a:r>
          </a:p>
          <a:p>
            <a:pPr lvl="1"/>
            <a:r>
              <a:rPr lang="en-US" dirty="0"/>
              <a:t>Electrical continuity test between the yoke and every other metallic component not related to the main electrical circuit. The procedure shall be proposed by the Supplier and approved by</a:t>
            </a:r>
            <a:br>
              <a:rPr lang="en-US" dirty="0"/>
            </a:br>
            <a:r>
              <a:rPr lang="en-US" dirty="0"/>
              <a:t>E-ST.</a:t>
            </a:r>
          </a:p>
          <a:p>
            <a:pPr lvl="1"/>
            <a:r>
              <a:rPr lang="en-US" dirty="0"/>
              <a:t>Ground insulation test. The procedure shall be </a:t>
            </a:r>
            <a:r>
              <a:rPr lang="en-US" sz="2400" dirty="0"/>
              <a:t>proposed by the Supplier and approved by E-ST.</a:t>
            </a:r>
          </a:p>
          <a:p>
            <a:pPr lvl="1"/>
            <a:r>
              <a:rPr lang="en-US" sz="2400" dirty="0"/>
              <a:t>Hydraulic tests (pressure and flow test). The procedure shall be proposed by the Supplier and approved by E-ST.</a:t>
            </a:r>
          </a:p>
          <a:p>
            <a:pPr lvl="1"/>
            <a:r>
              <a:rPr lang="en-US" sz="2400" dirty="0"/>
              <a:t>Tests result will be included in a Technical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006639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measurements</a:t>
            </a:r>
          </a:p>
          <a:p>
            <a:pPr lvl="1"/>
            <a:r>
              <a:rPr lang="en-US" dirty="0"/>
              <a:t>Hall probe measurements session</a:t>
            </a:r>
          </a:p>
          <a:p>
            <a:pPr marL="457200" lvl="1" indent="0">
              <a:buNone/>
            </a:pPr>
            <a:r>
              <a:rPr lang="en-US" dirty="0"/>
              <a:t>For mapping the magnetic field along the magnet mid-plane, in a specified region which will include the good field region. Procedure </a:t>
            </a:r>
            <a:r>
              <a:rPr lang="en-US" sz="2400" dirty="0"/>
              <a:t>proposed by the Supplier and approved by E-ST.</a:t>
            </a:r>
            <a:endParaRPr lang="en-US" dirty="0"/>
          </a:p>
          <a:p>
            <a:pPr lvl="1"/>
            <a:r>
              <a:rPr lang="en-US" dirty="0"/>
              <a:t>Rotating coil measurements session</a:t>
            </a:r>
          </a:p>
          <a:p>
            <a:pPr marL="457200" lvl="1" indent="0">
              <a:buNone/>
            </a:pPr>
            <a:r>
              <a:rPr lang="en-US" dirty="0"/>
              <a:t>For analyzing the harmonic content of the magnetic field. </a:t>
            </a:r>
            <a:r>
              <a:rPr lang="en-US" sz="2400" dirty="0"/>
              <a:t>Procedure proposed by the Supplier and approved by E-ST.</a:t>
            </a:r>
            <a:endParaRPr lang="en-US" dirty="0"/>
          </a:p>
          <a:p>
            <a:endParaRPr lang="en-US" dirty="0"/>
          </a:p>
          <a:p>
            <a:r>
              <a:rPr lang="en-US" dirty="0"/>
              <a:t>Magnetic measurement results will be described in a dedicated technical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524919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537" y="2843733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Before the tender processes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Magnet construction quality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Magnet verification quality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Magnet safety and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Magnet interface description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Design report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CDR meetings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Technical specifications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Tender process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Construction, tests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5778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 bwMode="auto">
          <a:xfrm>
            <a:off x="792163" y="3275013"/>
            <a:ext cx="8569325" cy="162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it-IT" altLang="it-IT" dirty="0"/>
              <a:t>D1, Q8 and C8</a:t>
            </a:r>
            <a:br>
              <a:rPr lang="it-IT" altLang="it-IT" dirty="0"/>
            </a:br>
            <a:r>
              <a:rPr lang="it-IT" altLang="it-IT" dirty="0"/>
              <a:t>manufacturing, verification and quality plan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796463" y="7078663"/>
            <a:ext cx="212725" cy="23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fld id="{39E3C4E1-3B49-40EE-8365-0C30D20A6047}" type="slidenum">
              <a:rPr lang="it-IT" altLang="it-IT" sz="13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952750" y="179388"/>
            <a:ext cx="66960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Table of contents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 dirty="0"/>
              <a:t>Manufacturing</a:t>
            </a:r>
          </a:p>
          <a:p>
            <a:pPr lvl="1">
              <a:spcBef>
                <a:spcPct val="0"/>
              </a:spcBef>
            </a:pPr>
            <a:r>
              <a:rPr lang="it-IT" altLang="it-IT" dirty="0"/>
              <a:t>Manufacturing stages</a:t>
            </a:r>
          </a:p>
          <a:p>
            <a:pPr lvl="1">
              <a:spcBef>
                <a:spcPct val="0"/>
              </a:spcBef>
            </a:pPr>
            <a:r>
              <a:rPr lang="it-IT" altLang="it-IT" dirty="0"/>
              <a:t>Magnets construction</a:t>
            </a:r>
          </a:p>
          <a:p>
            <a:pPr lvl="2">
              <a:spcBef>
                <a:spcPct val="0"/>
              </a:spcBef>
            </a:pPr>
            <a:r>
              <a:rPr lang="it-IT" altLang="it-IT" dirty="0"/>
              <a:t>Yoke</a:t>
            </a:r>
          </a:p>
          <a:p>
            <a:pPr lvl="2">
              <a:spcBef>
                <a:spcPct val="0"/>
              </a:spcBef>
            </a:pPr>
            <a:r>
              <a:rPr lang="it-IT" altLang="it-IT" dirty="0"/>
              <a:t>Coils</a:t>
            </a:r>
          </a:p>
          <a:p>
            <a:pPr lvl="2">
              <a:spcBef>
                <a:spcPct val="0"/>
              </a:spcBef>
            </a:pPr>
            <a:r>
              <a:rPr lang="it-IT" altLang="it-IT" dirty="0"/>
              <a:t>Electrical connections</a:t>
            </a:r>
          </a:p>
          <a:p>
            <a:pPr>
              <a:spcBef>
                <a:spcPct val="0"/>
              </a:spcBef>
            </a:pPr>
            <a:r>
              <a:rPr lang="it-IT" altLang="it-IT" dirty="0"/>
              <a:t>Verifications and Measurements</a:t>
            </a:r>
          </a:p>
          <a:p>
            <a:pPr lvl="1"/>
            <a:r>
              <a:rPr lang="en-US" dirty="0"/>
              <a:t>Inspection and factory acceptance tests</a:t>
            </a:r>
          </a:p>
          <a:p>
            <a:pPr lvl="2"/>
            <a:r>
              <a:rPr lang="en-US" dirty="0"/>
              <a:t>Yoke</a:t>
            </a:r>
          </a:p>
          <a:p>
            <a:pPr lvl="2"/>
            <a:r>
              <a:rPr lang="en-US" dirty="0"/>
              <a:t>Coils</a:t>
            </a:r>
          </a:p>
          <a:p>
            <a:pPr lvl="2"/>
            <a:r>
              <a:rPr lang="en-US" dirty="0"/>
              <a:t>Assembled magnet</a:t>
            </a:r>
            <a:endParaRPr lang="it-IT" altLang="it-IT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91700" y="7078663"/>
            <a:ext cx="288925" cy="23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fld id="{FAAAC7E5-392F-48B8-A362-BCBA43E4F1BA}" type="slidenum">
              <a:rPr lang="it-IT" altLang="it-IT" sz="13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Magnetic measurements</a:t>
            </a:r>
          </a:p>
          <a:p>
            <a:pPr lvl="2"/>
            <a:r>
              <a:rPr lang="en-US" dirty="0"/>
              <a:t>Hall probe measurements</a:t>
            </a:r>
          </a:p>
          <a:p>
            <a:pPr lvl="2"/>
            <a:r>
              <a:rPr lang="en-US" dirty="0"/>
              <a:t>Rotating coils measurements</a:t>
            </a:r>
          </a:p>
          <a:p>
            <a:pPr lvl="0">
              <a:spcBef>
                <a:spcPct val="0"/>
              </a:spcBef>
            </a:pPr>
            <a:r>
              <a:rPr lang="it-IT" altLang="it-IT" dirty="0"/>
              <a:t>Quality control</a:t>
            </a:r>
          </a:p>
          <a:p>
            <a:pPr lvl="1">
              <a:spcBef>
                <a:spcPct val="0"/>
              </a:spcBef>
            </a:pPr>
            <a:r>
              <a:rPr lang="it-IT" altLang="it-IT" dirty="0"/>
              <a:t>Supplier selection</a:t>
            </a:r>
          </a:p>
          <a:p>
            <a:pPr lvl="1">
              <a:spcBef>
                <a:spcPct val="0"/>
              </a:spcBef>
            </a:pPr>
            <a:r>
              <a:rPr lang="it-IT" altLang="it-IT" dirty="0"/>
              <a:t>Design review meeting</a:t>
            </a:r>
          </a:p>
          <a:p>
            <a:pPr lvl="1">
              <a:spcBef>
                <a:spcPct val="0"/>
              </a:spcBef>
            </a:pPr>
            <a:r>
              <a:rPr lang="it-IT" altLang="it-IT" dirty="0"/>
              <a:t>Materials certifications and components datasheet</a:t>
            </a:r>
          </a:p>
          <a:p>
            <a:pPr lvl="1">
              <a:spcBef>
                <a:spcPct val="0"/>
              </a:spcBef>
            </a:pPr>
            <a:r>
              <a:rPr lang="it-IT" dirty="0"/>
              <a:t>Inspections</a:t>
            </a:r>
          </a:p>
          <a:p>
            <a:pPr lvl="1">
              <a:spcBef>
                <a:spcPct val="0"/>
              </a:spcBef>
            </a:pPr>
            <a:r>
              <a:rPr lang="it-IT" dirty="0"/>
              <a:t>Factory acceptance tests</a:t>
            </a:r>
          </a:p>
          <a:p>
            <a:pPr lvl="1">
              <a:spcBef>
                <a:spcPct val="0"/>
              </a:spcBef>
            </a:pPr>
            <a:r>
              <a:rPr lang="it-IT" dirty="0"/>
              <a:t>Magnetic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636073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619597"/>
            <a:ext cx="9072563" cy="4989512"/>
          </a:xfrm>
        </p:spPr>
        <p:txBody>
          <a:bodyPr/>
          <a:lstStyle/>
          <a:p>
            <a:r>
              <a:rPr lang="en-US" dirty="0"/>
              <a:t>Manufacturing stages</a:t>
            </a:r>
          </a:p>
          <a:p>
            <a:pPr lvl="1"/>
            <a:r>
              <a:rPr lang="en-US" dirty="0"/>
              <a:t>The magnets (D1, Q8, C8) shall be completely outsourced. E-ST will provide</a:t>
            </a:r>
          </a:p>
          <a:p>
            <a:pPr lvl="2"/>
            <a:r>
              <a:rPr lang="en-US" dirty="0"/>
              <a:t>the technical specifications and conceptual drawings</a:t>
            </a:r>
          </a:p>
          <a:p>
            <a:pPr lvl="2"/>
            <a:r>
              <a:rPr lang="en-US" dirty="0"/>
              <a:t>the detailed magnetic design.</a:t>
            </a:r>
          </a:p>
          <a:p>
            <a:pPr lvl="1"/>
            <a:r>
              <a:rPr lang="en-US" dirty="0"/>
              <a:t>The Supplier shall provide</a:t>
            </a:r>
          </a:p>
          <a:p>
            <a:pPr lvl="2"/>
            <a:r>
              <a:rPr lang="en-US" dirty="0"/>
              <a:t>the mechanical design</a:t>
            </a:r>
          </a:p>
          <a:p>
            <a:pPr lvl="2"/>
            <a:r>
              <a:rPr lang="en-US" dirty="0"/>
              <a:t>the magnetic measurements.</a:t>
            </a:r>
          </a:p>
          <a:p>
            <a:pPr lvl="1"/>
            <a:r>
              <a:rPr lang="en-US" dirty="0"/>
              <a:t>A tendering process will designate the Supplier.</a:t>
            </a:r>
          </a:p>
          <a:p>
            <a:pPr lvl="1"/>
            <a:r>
              <a:rPr lang="en-US" dirty="0"/>
              <a:t>A Design Review Meeting will be held to discuss and approve the Technical Files of the magnets.</a:t>
            </a:r>
          </a:p>
          <a:p>
            <a:pPr lvl="2"/>
            <a:r>
              <a:rPr lang="en-US" dirty="0"/>
              <a:t>Verifications and measurements (types and procedures) shall be discussed and approved as well.</a:t>
            </a:r>
          </a:p>
          <a:p>
            <a:pPr lvl="1"/>
            <a:r>
              <a:rPr lang="en-US" dirty="0"/>
              <a:t>After the approval of the Technical Files the construction of the magnets will begin.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53046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Yoke construction</a:t>
            </a:r>
          </a:p>
          <a:p>
            <a:pPr lvl="1"/>
            <a:r>
              <a:rPr lang="en-US" dirty="0"/>
              <a:t>Yokes (quadrants for the Quadrupoles and Correctors) will be realized gluing 1 mm laminations.</a:t>
            </a:r>
          </a:p>
          <a:p>
            <a:pPr lvl="1"/>
            <a:r>
              <a:rPr lang="en-US" dirty="0"/>
              <a:t>Glue shall be high radiation resistant (epoxy resin compound).</a:t>
            </a:r>
          </a:p>
          <a:p>
            <a:pPr lvl="1"/>
            <a:r>
              <a:rPr lang="en-US" dirty="0"/>
              <a:t>Yoke will be painted to protect the lamination pack against rust.</a:t>
            </a:r>
          </a:p>
          <a:p>
            <a:pPr lvl="1"/>
            <a:r>
              <a:rPr lang="en-US" dirty="0"/>
              <a:t>The type of paint shall be specified in the Contract.</a:t>
            </a:r>
          </a:p>
          <a:p>
            <a:pPr lvl="2"/>
            <a:r>
              <a:rPr lang="en-US" dirty="0"/>
              <a:t>The paint shall be flame retardant and high radiation resistant.</a:t>
            </a:r>
          </a:p>
          <a:p>
            <a:pPr lvl="2"/>
            <a:r>
              <a:rPr lang="en-US" dirty="0"/>
              <a:t>The color shall be agreed with ESS and specified in the Contract</a:t>
            </a:r>
          </a:p>
          <a:p>
            <a:pPr lvl="1"/>
            <a:r>
              <a:rPr lang="en-US" dirty="0"/>
              <a:t>Pole profile surfaces and components dedicated to the alignment shall not be painted.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82595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construction</a:t>
            </a:r>
          </a:p>
          <a:p>
            <a:pPr lvl="1"/>
            <a:r>
              <a:rPr lang="en-US" dirty="0"/>
              <a:t>The coil windings shall be realized by means of OFHC copper conductors of proper cross section wrapped by a fiberglass layer.</a:t>
            </a:r>
            <a:br>
              <a:rPr lang="en-US" dirty="0"/>
            </a:br>
            <a:r>
              <a:rPr lang="en-US" dirty="0"/>
              <a:t>A further fiberglass layer wrapped on the formed coil will realize the ground insulation.</a:t>
            </a:r>
          </a:p>
          <a:p>
            <a:pPr lvl="1"/>
            <a:r>
              <a:rPr lang="en-US" dirty="0"/>
              <a:t>Each coil shall be impregnated by means of suitable high radiation resistant epoxy resin and shall not be painted.</a:t>
            </a:r>
          </a:p>
          <a:p>
            <a:pPr lvl="1"/>
            <a:r>
              <a:rPr lang="en-US" dirty="0"/>
              <a:t>No welding or junction of the conductor shall be allowed.</a:t>
            </a:r>
          </a:p>
          <a:p>
            <a:pPr lvl="1"/>
            <a:r>
              <a:rPr lang="en-US" dirty="0"/>
              <a:t>The impregnated coil shall not be repaired by any means in case of defective one.</a:t>
            </a:r>
          </a:p>
          <a:p>
            <a:pPr lvl="1"/>
            <a:r>
              <a:rPr lang="en-US" dirty="0"/>
              <a:t>Each impregnated coil shall be thermally protected by means of suitable thermal switches (normally closed) which will be glued on the coil during the assembly stage of the magnet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17379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connections</a:t>
            </a:r>
          </a:p>
          <a:p>
            <a:pPr lvl="1"/>
            <a:r>
              <a:rPr lang="en-US" dirty="0"/>
              <a:t>The coils shall be connected according to the technical drawings of the specified magnet (drawings provided by the Supplier).</a:t>
            </a:r>
          </a:p>
          <a:p>
            <a:pPr lvl="1"/>
            <a:r>
              <a:rPr lang="en-US" dirty="0"/>
              <a:t>The electrical connections to the relevant power converter shall take place in a protected location on one side of the magnet (to be agreed).</a:t>
            </a:r>
          </a:p>
          <a:p>
            <a:pPr lvl="1"/>
            <a:r>
              <a:rPr lang="en-US" dirty="0"/>
              <a:t>The connection between the coils terminals shall be realized with copper conductor of proper cross section.</a:t>
            </a:r>
          </a:p>
          <a:p>
            <a:pPr lvl="1"/>
            <a:r>
              <a:rPr lang="en-US" dirty="0"/>
              <a:t>The thermal switches protecting the coils of the magnet shall be connected in series in such a way not to form a current loop.</a:t>
            </a:r>
          </a:p>
          <a:p>
            <a:pPr lvl="1"/>
            <a:r>
              <a:rPr lang="en-US" dirty="0"/>
              <a:t>The electric distribution circuit of each magnet shall be insulated from the magnet yoke (which shall be grounded) and able to sustain a specified test voltage.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BCD9-18AD-4C92-B467-AC039D63B8FC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89521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GECI-TMP-24-rev00UK</Template>
  <TotalTime>1051</TotalTime>
  <Words>1392</Words>
  <Application>Microsoft Macintosh PowerPoint</Application>
  <PresentationFormat>Custom</PresentationFormat>
  <Paragraphs>200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Elettra Sincrotrone Trieste_Template Slides ENG</vt:lpstr>
      <vt:lpstr>PowerPoint Presentation</vt:lpstr>
      <vt:lpstr>PowerPoint Presentation</vt:lpstr>
      <vt:lpstr>D1, Q8 and C8 manufacturing, verification and quality plan</vt:lpstr>
      <vt:lpstr>Table of contents</vt:lpstr>
      <vt:lpstr>Table of contents</vt:lpstr>
      <vt:lpstr>Manufacturing</vt:lpstr>
      <vt:lpstr>Manufacturing</vt:lpstr>
      <vt:lpstr>Manufacturing</vt:lpstr>
      <vt:lpstr>Manufacturing</vt:lpstr>
      <vt:lpstr>Quality and verifications</vt:lpstr>
      <vt:lpstr>Quality control</vt:lpstr>
      <vt:lpstr>Quality control</vt:lpstr>
      <vt:lpstr>Quality control</vt:lpstr>
      <vt:lpstr>Quality control</vt:lpstr>
      <vt:lpstr>Quality control</vt:lpstr>
      <vt:lpstr>Quality control</vt:lpstr>
      <vt:lpstr>Quality control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guidi</dc:creator>
  <cp:lastModifiedBy>Christine Darve</cp:lastModifiedBy>
  <cp:revision>56</cp:revision>
  <cp:lastPrinted>2015-12-09T13:35:49Z</cp:lastPrinted>
  <dcterms:created xsi:type="dcterms:W3CDTF">2015-12-09T11:23:36Z</dcterms:created>
  <dcterms:modified xsi:type="dcterms:W3CDTF">2019-10-15T17:52:23Z</dcterms:modified>
</cp:coreProperties>
</file>