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80" r:id="rId3"/>
    <p:sldMasterId id="2147483705" r:id="rId4"/>
  </p:sldMasterIdLst>
  <p:notesMasterIdLst>
    <p:notesMasterId r:id="rId36"/>
  </p:notesMasterIdLst>
  <p:sldIdLst>
    <p:sldId id="256" r:id="rId5"/>
    <p:sldId id="262" r:id="rId6"/>
    <p:sldId id="280" r:id="rId7"/>
    <p:sldId id="258" r:id="rId8"/>
    <p:sldId id="259" r:id="rId9"/>
    <p:sldId id="310" r:id="rId10"/>
    <p:sldId id="305" r:id="rId11"/>
    <p:sldId id="309" r:id="rId12"/>
    <p:sldId id="263" r:id="rId13"/>
    <p:sldId id="260" r:id="rId14"/>
    <p:sldId id="306" r:id="rId15"/>
    <p:sldId id="308" r:id="rId16"/>
    <p:sldId id="323" r:id="rId17"/>
    <p:sldId id="312" r:id="rId18"/>
    <p:sldId id="313" r:id="rId19"/>
    <p:sldId id="314" r:id="rId20"/>
    <p:sldId id="319" r:id="rId21"/>
    <p:sldId id="321" r:id="rId22"/>
    <p:sldId id="278" r:id="rId23"/>
    <p:sldId id="322" r:id="rId24"/>
    <p:sldId id="283" r:id="rId25"/>
    <p:sldId id="300" r:id="rId26"/>
    <p:sldId id="304" r:id="rId27"/>
    <p:sldId id="299" r:id="rId28"/>
    <p:sldId id="292" r:id="rId29"/>
    <p:sldId id="270" r:id="rId30"/>
    <p:sldId id="271" r:id="rId31"/>
    <p:sldId id="301" r:id="rId32"/>
    <p:sldId id="273" r:id="rId33"/>
    <p:sldId id="294" r:id="rId34"/>
    <p:sldId id="29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82723" autoAdjust="0"/>
  </p:normalViewPr>
  <p:slideViewPr>
    <p:cSldViewPr snapToGrid="0">
      <p:cViewPr varScale="1">
        <p:scale>
          <a:sx n="105" d="100"/>
          <a:sy n="105" d="100"/>
        </p:scale>
        <p:origin x="107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55DABF-044B-4F5C-A620-D9FCC2FAB5E5}" type="datetimeFigureOut">
              <a:rPr lang="en-US" smtClean="0"/>
              <a:t>1/22/2020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B41F69-8888-4CF5-ADCB-80F881785BA1}" type="slidenum">
              <a:rPr lang="en-US" smtClean="0"/>
              <a:t>‹#›</a:t>
            </a:fld>
            <a:endParaRPr lang="en-US"/>
          </a:p>
        </p:txBody>
      </p:sp>
    </p:spTree>
    <p:extLst>
      <p:ext uri="{BB962C8B-B14F-4D97-AF65-F5344CB8AC3E}">
        <p14:creationId xmlns:p14="http://schemas.microsoft.com/office/powerpoint/2010/main" val="946929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give a short</a:t>
            </a:r>
            <a:r>
              <a:rPr lang="en-US" baseline="0" dirty="0" smtClean="0"/>
              <a:t> introduction of the ESS Ion </a:t>
            </a:r>
            <a:r>
              <a:rPr lang="en-US" baseline="0" dirty="0" smtClean="0"/>
              <a:t>Source and the LEBT </a:t>
            </a:r>
            <a:r>
              <a:rPr lang="en-US" baseline="0" dirty="0" smtClean="0"/>
              <a:t>and then I’ll talk about the issues we faced during these months of commissioning, including grounding, LEBT solenoids, the problems commissioning the chopper, and the status of the IRIS.</a:t>
            </a:r>
            <a:endParaRPr lang="en-US" dirty="0"/>
          </a:p>
        </p:txBody>
      </p:sp>
      <p:sp>
        <p:nvSpPr>
          <p:cNvPr id="4" name="Slide Number Placeholder 3"/>
          <p:cNvSpPr>
            <a:spLocks noGrp="1"/>
          </p:cNvSpPr>
          <p:nvPr>
            <p:ph type="sldNum" sz="quarter" idx="10"/>
          </p:nvPr>
        </p:nvSpPr>
        <p:spPr/>
        <p:txBody>
          <a:bodyPr/>
          <a:lstStyle/>
          <a:p>
            <a:fld id="{D8B41F69-8888-4CF5-ADCB-80F881785BA1}" type="slidenum">
              <a:rPr lang="en-US" smtClean="0"/>
              <a:t>2</a:t>
            </a:fld>
            <a:endParaRPr lang="en-US"/>
          </a:p>
        </p:txBody>
      </p:sp>
    </p:spTree>
    <p:extLst>
      <p:ext uri="{BB962C8B-B14F-4D97-AF65-F5344CB8AC3E}">
        <p14:creationId xmlns:p14="http://schemas.microsoft.com/office/powerpoint/2010/main" val="2475766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the commissioning of beam diagnostics is work in progress, with the EMU, the second pair of NPMs at the commissioning tank and the Doppler monitor next in line. I highlight here in red that measuring the emittance at the entrance of the RFQ is the single most important measurement of this commissioning, and that’s where we are focusing all our efforts.</a:t>
            </a:r>
            <a:endParaRPr lang="en-US" dirty="0"/>
          </a:p>
        </p:txBody>
      </p:sp>
      <p:sp>
        <p:nvSpPr>
          <p:cNvPr id="4" name="Slide Number Placeholder 3"/>
          <p:cNvSpPr>
            <a:spLocks noGrp="1"/>
          </p:cNvSpPr>
          <p:nvPr>
            <p:ph type="sldNum" sz="quarter" idx="10"/>
          </p:nvPr>
        </p:nvSpPr>
        <p:spPr/>
        <p:txBody>
          <a:bodyPr/>
          <a:lstStyle/>
          <a:p>
            <a:fld id="{D8B41F69-8888-4CF5-ADCB-80F881785BA1}" type="slidenum">
              <a:rPr lang="en-US" smtClean="0"/>
              <a:t>19</a:t>
            </a:fld>
            <a:endParaRPr lang="en-US"/>
          </a:p>
        </p:txBody>
      </p:sp>
    </p:spTree>
    <p:extLst>
      <p:ext uri="{BB962C8B-B14F-4D97-AF65-F5344CB8AC3E}">
        <p14:creationId xmlns:p14="http://schemas.microsoft.com/office/powerpoint/2010/main" val="2006423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moment, we only have the LEBT installed up to Solenoid</a:t>
            </a:r>
            <a:r>
              <a:rPr lang="en-US" baseline="0" dirty="0" smtClean="0"/>
              <a:t> 1. The reassembly will start by installing the gate valve to the Iris and installing that section first on the beam line, followed by the diagnostics tank. The diagnostics tank and all its devices have been </a:t>
            </a:r>
            <a:r>
              <a:rPr lang="en-US" baseline="0" dirty="0" err="1" smtClean="0"/>
              <a:t>fiducialized</a:t>
            </a:r>
            <a:r>
              <a:rPr lang="en-US" baseline="0" dirty="0" smtClean="0"/>
              <a:t>, as the survey and alignment team and BI were missing that information. Once the diagnostics tank is in place, the reassembly continues with the installation of Solenoid 2 and the collimator, finishing with the connection to the RFQ.</a:t>
            </a:r>
            <a:endParaRPr lang="en-US" dirty="0"/>
          </a:p>
        </p:txBody>
      </p:sp>
      <p:sp>
        <p:nvSpPr>
          <p:cNvPr id="4" name="Slide Number Placeholder 3"/>
          <p:cNvSpPr>
            <a:spLocks noGrp="1"/>
          </p:cNvSpPr>
          <p:nvPr>
            <p:ph type="sldNum" sz="quarter" idx="10"/>
          </p:nvPr>
        </p:nvSpPr>
        <p:spPr/>
        <p:txBody>
          <a:bodyPr/>
          <a:lstStyle/>
          <a:p>
            <a:fld id="{D8B41F69-8888-4CF5-ADCB-80F881785BA1}" type="slidenum">
              <a:rPr lang="en-US" smtClean="0"/>
              <a:t>21</a:t>
            </a:fld>
            <a:endParaRPr lang="en-US"/>
          </a:p>
        </p:txBody>
      </p:sp>
    </p:spTree>
    <p:extLst>
      <p:ext uri="{BB962C8B-B14F-4D97-AF65-F5344CB8AC3E}">
        <p14:creationId xmlns:p14="http://schemas.microsoft.com/office/powerpoint/2010/main" val="3450167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conclude, I’d like to say that </a:t>
            </a:r>
            <a:r>
              <a:rPr lang="en-US" baseline="0" dirty="0" smtClean="0"/>
              <a:t>a lot of progress is made in all areas of the accelerator. Commissioning of the NC </a:t>
            </a:r>
            <a:r>
              <a:rPr lang="en-US" baseline="0" dirty="0" err="1" smtClean="0"/>
              <a:t>Linac</a:t>
            </a:r>
            <a:r>
              <a:rPr lang="en-US" baseline="0" dirty="0" smtClean="0"/>
              <a:t> is planned for this year, and that may even include DTL 1 tank. What we learned from the first round of beam commissioning is that unforeseen events can have a major impact on the schedule, we understand much better now the ion source and LEBT, but there are still issues with beam quality and trajectory, and we could not use the Iris and the Chopper effectively to adjust the pulse width and beam current. We still suffer from very limited resources, especially in the controls team, and this will continue to be a bottleneck as we are discussing bare minimum configuration for the next round.</a:t>
            </a:r>
          </a:p>
        </p:txBody>
      </p:sp>
      <p:sp>
        <p:nvSpPr>
          <p:cNvPr id="4" name="Slide Number Placeholder 3"/>
          <p:cNvSpPr>
            <a:spLocks noGrp="1"/>
          </p:cNvSpPr>
          <p:nvPr>
            <p:ph type="sldNum" sz="quarter" idx="10"/>
          </p:nvPr>
        </p:nvSpPr>
        <p:spPr/>
        <p:txBody>
          <a:bodyPr/>
          <a:lstStyle/>
          <a:p>
            <a:fld id="{D8B41F69-8888-4CF5-ADCB-80F881785BA1}" type="slidenum">
              <a:rPr lang="en-US" smtClean="0"/>
              <a:t>22</a:t>
            </a:fld>
            <a:endParaRPr lang="en-US"/>
          </a:p>
        </p:txBody>
      </p:sp>
    </p:spTree>
    <p:extLst>
      <p:ext uri="{BB962C8B-B14F-4D97-AF65-F5344CB8AC3E}">
        <p14:creationId xmlns:p14="http://schemas.microsoft.com/office/powerpoint/2010/main" val="381212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28</a:t>
            </a:fld>
            <a:endParaRPr lang="sv-SE" dirty="0"/>
          </a:p>
        </p:txBody>
      </p:sp>
    </p:spTree>
    <p:extLst>
      <p:ext uri="{BB962C8B-B14F-4D97-AF65-F5344CB8AC3E}">
        <p14:creationId xmlns:p14="http://schemas.microsoft.com/office/powerpoint/2010/main" val="2878769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commissioning of the LEBT chopper started just last month.</a:t>
            </a:r>
            <a:r>
              <a:rPr lang="en-US" baseline="0" dirty="0" smtClean="0"/>
              <a:t> We installed the different electronic modules and the power supply, and during testing we observed issues reaching the nominal voltage of -10 kV. We are still debugging the system to find the cause of the problem.</a:t>
            </a:r>
            <a:endParaRPr lang="en-US" dirty="0"/>
          </a:p>
        </p:txBody>
      </p:sp>
      <p:sp>
        <p:nvSpPr>
          <p:cNvPr id="4" name="Slide Number Placeholder 3"/>
          <p:cNvSpPr>
            <a:spLocks noGrp="1"/>
          </p:cNvSpPr>
          <p:nvPr>
            <p:ph type="sldNum" sz="quarter" idx="10"/>
          </p:nvPr>
        </p:nvSpPr>
        <p:spPr/>
        <p:txBody>
          <a:bodyPr/>
          <a:lstStyle/>
          <a:p>
            <a:fld id="{D8B41F69-8888-4CF5-ADCB-80F881785BA1}" type="slidenum">
              <a:rPr lang="en-US" smtClean="0"/>
              <a:t>30</a:t>
            </a:fld>
            <a:endParaRPr lang="en-US"/>
          </a:p>
        </p:txBody>
      </p:sp>
    </p:spTree>
    <p:extLst>
      <p:ext uri="{BB962C8B-B14F-4D97-AF65-F5344CB8AC3E}">
        <p14:creationId xmlns:p14="http://schemas.microsoft.com/office/powerpoint/2010/main" val="3853846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power supply of the chopper is connected to a HV switch which is controlled by a low voltage module. We are</a:t>
            </a:r>
            <a:r>
              <a:rPr lang="en-US" baseline="0" dirty="0" smtClean="0"/>
              <a:t> using a negative polarity chopper because, when using a positive bias, the chopper electrode picks up electrons from secondary emission or from the residual gas and it drains more current from the power supply, which is an issue for holding the voltage properly.</a:t>
            </a:r>
            <a:endParaRPr lang="en-US" dirty="0"/>
          </a:p>
        </p:txBody>
      </p:sp>
      <p:sp>
        <p:nvSpPr>
          <p:cNvPr id="4" name="Slide Number Placeholder 3"/>
          <p:cNvSpPr>
            <a:spLocks noGrp="1"/>
          </p:cNvSpPr>
          <p:nvPr>
            <p:ph type="sldNum" sz="quarter" idx="10"/>
          </p:nvPr>
        </p:nvSpPr>
        <p:spPr/>
        <p:txBody>
          <a:bodyPr/>
          <a:lstStyle/>
          <a:p>
            <a:fld id="{D8B41F69-8888-4CF5-ADCB-80F881785BA1}" type="slidenum">
              <a:rPr lang="en-US" smtClean="0"/>
              <a:t>31</a:t>
            </a:fld>
            <a:endParaRPr lang="en-US"/>
          </a:p>
        </p:txBody>
      </p:sp>
    </p:spTree>
    <p:extLst>
      <p:ext uri="{BB962C8B-B14F-4D97-AF65-F5344CB8AC3E}">
        <p14:creationId xmlns:p14="http://schemas.microsoft.com/office/powerpoint/2010/main" val="2426454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Ion Source of ESS is a Microwave Discharge Ion Source. </a:t>
            </a:r>
            <a:r>
              <a:rPr lang="en-US" sz="1200" b="0" i="0" u="none" strike="noStrike" kern="1200" baseline="0" dirty="0" smtClean="0">
                <a:solidFill>
                  <a:schemeClr val="tx1"/>
                </a:solidFill>
                <a:latin typeface="+mn-lt"/>
                <a:ea typeface="+mn-ea"/>
                <a:cs typeface="+mn-cs"/>
              </a:rPr>
              <a:t>These sources produce high currents of singly charged ions with low emittance. A stepped matching transformer is used to allow </a:t>
            </a:r>
            <a:r>
              <a:rPr lang="en-US" sz="1200" b="0" i="0" u="none" strike="noStrike" kern="1200" baseline="0" dirty="0" smtClean="0">
                <a:solidFill>
                  <a:schemeClr val="tx1"/>
                </a:solidFill>
                <a:latin typeface="+mn-lt"/>
                <a:ea typeface="+mn-ea"/>
                <a:cs typeface="+mn-cs"/>
              </a:rPr>
              <a:t>a smooth </a:t>
            </a:r>
            <a:r>
              <a:rPr lang="en-US" sz="1200" b="0" i="0" u="none" strike="noStrike" kern="1200" baseline="0" dirty="0" smtClean="0">
                <a:solidFill>
                  <a:schemeClr val="tx1"/>
                </a:solidFill>
                <a:latin typeface="+mn-lt"/>
                <a:ea typeface="+mn-ea"/>
                <a:cs typeface="+mn-cs"/>
              </a:rPr>
              <a:t>transition between the waveguide and plasma chamber impedances. An extraction system with a </a:t>
            </a:r>
            <a:r>
              <a:rPr lang="en-US" sz="1200" b="0" i="0" u="none" strike="noStrike" kern="1200" baseline="0" dirty="0" err="1" smtClean="0">
                <a:solidFill>
                  <a:schemeClr val="tx1"/>
                </a:solidFill>
                <a:latin typeface="+mn-lt"/>
                <a:ea typeface="+mn-ea"/>
                <a:cs typeface="+mn-cs"/>
              </a:rPr>
              <a:t>repeller</a:t>
            </a:r>
            <a:r>
              <a:rPr lang="en-US" sz="1200" b="0" i="0" u="none" strike="noStrike" kern="1200" baseline="0" dirty="0" smtClean="0">
                <a:solidFill>
                  <a:schemeClr val="tx1"/>
                </a:solidFill>
                <a:latin typeface="+mn-lt"/>
                <a:ea typeface="+mn-ea"/>
                <a:cs typeface="+mn-cs"/>
              </a:rPr>
              <a:t> electrode is employed to limit the back-streaming electrons. Microwave Discharge sources</a:t>
            </a:r>
            <a:r>
              <a:rPr lang="en-US" dirty="0" smtClean="0"/>
              <a:t> differ from ECR sources in the sense that they operate slightly off-resonance and the plasma is not completely confined by the magnetic field. Also, </a:t>
            </a:r>
            <a:r>
              <a:rPr lang="en-US" sz="1200" b="0" i="0" u="none" strike="noStrike" kern="1200" baseline="0" dirty="0" smtClean="0">
                <a:solidFill>
                  <a:schemeClr val="tx1"/>
                </a:solidFill>
                <a:latin typeface="+mn-lt"/>
                <a:ea typeface="+mn-ea"/>
                <a:cs typeface="+mn-cs"/>
              </a:rPr>
              <a:t>ECR sources have an additional </a:t>
            </a:r>
            <a:r>
              <a:rPr lang="en-US" sz="1200" b="0" i="0" u="none" strike="noStrike" kern="1200" baseline="0" dirty="0" err="1" smtClean="0">
                <a:solidFill>
                  <a:schemeClr val="tx1"/>
                </a:solidFill>
                <a:latin typeface="+mn-lt"/>
                <a:ea typeface="+mn-ea"/>
                <a:cs typeface="+mn-cs"/>
              </a:rPr>
              <a:t>hexapole</a:t>
            </a:r>
            <a:r>
              <a:rPr lang="en-US" sz="1200" b="0" i="0" u="none" strike="noStrike" kern="1200" baseline="0" dirty="0" smtClean="0">
                <a:solidFill>
                  <a:schemeClr val="tx1"/>
                </a:solidFill>
                <a:latin typeface="+mn-lt"/>
                <a:ea typeface="+mn-ea"/>
                <a:cs typeface="+mn-cs"/>
              </a:rPr>
              <a:t> field surrounding the plasma chamber to further confine the plasma and obtain ions of high charge states.</a:t>
            </a:r>
            <a:endParaRPr lang="en-US" dirty="0"/>
          </a:p>
        </p:txBody>
      </p:sp>
      <p:sp>
        <p:nvSpPr>
          <p:cNvPr id="4" name="Slide Number Placeholder 3"/>
          <p:cNvSpPr>
            <a:spLocks noGrp="1"/>
          </p:cNvSpPr>
          <p:nvPr>
            <p:ph type="sldNum" sz="quarter" idx="10"/>
          </p:nvPr>
        </p:nvSpPr>
        <p:spPr/>
        <p:txBody>
          <a:bodyPr/>
          <a:lstStyle/>
          <a:p>
            <a:fld id="{D8B41F69-8888-4CF5-ADCB-80F881785BA1}" type="slidenum">
              <a:rPr lang="en-US" smtClean="0"/>
              <a:t>3</a:t>
            </a:fld>
            <a:endParaRPr lang="en-US"/>
          </a:p>
        </p:txBody>
      </p:sp>
    </p:spTree>
    <p:extLst>
      <p:ext uri="{BB962C8B-B14F-4D97-AF65-F5344CB8AC3E}">
        <p14:creationId xmlns:p14="http://schemas.microsoft.com/office/powerpoint/2010/main" val="214684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ion source sits inside a high-voltage platform biased at 75 kV DC during operation. This</a:t>
            </a:r>
            <a:r>
              <a:rPr lang="en-US" baseline="0" dirty="0" smtClean="0"/>
              <a:t> setup provides the voltage difference to ground that allows the extraction of protons from the source plasma. In this picture you can see the HV platform with all its doors open and the ceiling panels removed. You can also see the high-voltage insulators, the electronics rack, the electrical panel, the magnetron head, the waveguide and the coils of the Ion source with the plasma chamber inside.</a:t>
            </a:r>
            <a:endParaRPr lang="en-US" dirty="0"/>
          </a:p>
        </p:txBody>
      </p:sp>
      <p:sp>
        <p:nvSpPr>
          <p:cNvPr id="4" name="Slide Number Placeholder 3"/>
          <p:cNvSpPr>
            <a:spLocks noGrp="1"/>
          </p:cNvSpPr>
          <p:nvPr>
            <p:ph type="sldNum" sz="quarter" idx="10"/>
          </p:nvPr>
        </p:nvSpPr>
        <p:spPr/>
        <p:txBody>
          <a:bodyPr/>
          <a:lstStyle/>
          <a:p>
            <a:fld id="{D8B41F69-8888-4CF5-ADCB-80F881785BA1}" type="slidenum">
              <a:rPr lang="en-US" smtClean="0"/>
              <a:t>4</a:t>
            </a:fld>
            <a:endParaRPr lang="en-US"/>
          </a:p>
        </p:txBody>
      </p:sp>
    </p:spTree>
    <p:extLst>
      <p:ext uri="{BB962C8B-B14F-4D97-AF65-F5344CB8AC3E}">
        <p14:creationId xmlns:p14="http://schemas.microsoft.com/office/powerpoint/2010/main" val="1013945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LEBT matches the beam to the entrance</a:t>
            </a:r>
            <a:r>
              <a:rPr lang="en-GB" baseline="0" dirty="0" smtClean="0"/>
              <a:t> of the RFQ. In the LEBT, immediately after the ion source and extraction electrodes, we have a small tank with vacuum ports for </a:t>
            </a:r>
            <a:r>
              <a:rPr lang="en-GB" baseline="0" dirty="0" err="1" smtClean="0"/>
              <a:t>turbopumps</a:t>
            </a:r>
            <a:r>
              <a:rPr lang="en-GB" baseline="0" dirty="0" smtClean="0"/>
              <a:t>, vacuum gauges and a Residual Gas </a:t>
            </a:r>
            <a:r>
              <a:rPr lang="en-GB" baseline="0" dirty="0" err="1" smtClean="0"/>
              <a:t>Analyzer</a:t>
            </a:r>
            <a:r>
              <a:rPr lang="en-GB" baseline="0" dirty="0" smtClean="0"/>
              <a:t> (RGA). We have two solenoids for beam focusing, the iris, which is a moveable aperture to control the beam current, and also a diagnostics tank where the Chopper is. The chopper discards the tails of the beam pulse into the collimator, just before the entrance of the RFQ.</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1A53A7-64CD-4D0E-AAE8-1AC9C79D7085}"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3453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was the LEBT at the start of beam</a:t>
            </a:r>
            <a:r>
              <a:rPr lang="en-US" baseline="0" dirty="0" smtClean="0"/>
              <a:t> commissioning. We started the commissioning round in Sept 2018 with a barely functional LEBT. No </a:t>
            </a:r>
            <a:r>
              <a:rPr lang="en-US" baseline="0" dirty="0" err="1" smtClean="0"/>
              <a:t>steerers</a:t>
            </a:r>
            <a:r>
              <a:rPr lang="en-US" baseline="0" dirty="0" smtClean="0"/>
              <a:t> tested, no Iris, no chopper. The only diagnostics available were the BCMs and the FC which was not completely validated.</a:t>
            </a:r>
            <a:endParaRPr lang="en-US" dirty="0"/>
          </a:p>
        </p:txBody>
      </p:sp>
      <p:sp>
        <p:nvSpPr>
          <p:cNvPr id="4" name="Slide Number Placeholder 3"/>
          <p:cNvSpPr>
            <a:spLocks noGrp="1"/>
          </p:cNvSpPr>
          <p:nvPr>
            <p:ph type="sldNum" sz="quarter" idx="10"/>
          </p:nvPr>
        </p:nvSpPr>
        <p:spPr/>
        <p:txBody>
          <a:bodyPr/>
          <a:lstStyle/>
          <a:p>
            <a:fld id="{D8B41F69-8888-4CF5-ADCB-80F881785BA1}" type="slidenum">
              <a:rPr lang="en-US" smtClean="0"/>
              <a:t>6</a:t>
            </a:fld>
            <a:endParaRPr lang="en-US"/>
          </a:p>
        </p:txBody>
      </p:sp>
    </p:spTree>
    <p:extLst>
      <p:ext uri="{BB962C8B-B14F-4D97-AF65-F5344CB8AC3E}">
        <p14:creationId xmlns:p14="http://schemas.microsoft.com/office/powerpoint/2010/main" val="2023843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Nevertheless,</a:t>
            </a:r>
            <a:r>
              <a:rPr lang="en-US" baseline="0" dirty="0" smtClean="0"/>
              <a:t> we were able to produce the first beam pulses on Sept 19, 2018. We had 6 mA of beam for about 10 seconds.</a:t>
            </a:r>
            <a:endParaRPr lang="en-US" dirty="0"/>
          </a:p>
        </p:txBody>
      </p:sp>
      <p:sp>
        <p:nvSpPr>
          <p:cNvPr id="4" name="Slide Number Placeholder 3"/>
          <p:cNvSpPr>
            <a:spLocks noGrp="1"/>
          </p:cNvSpPr>
          <p:nvPr>
            <p:ph type="sldNum" sz="quarter" idx="10"/>
          </p:nvPr>
        </p:nvSpPr>
        <p:spPr/>
        <p:txBody>
          <a:bodyPr/>
          <a:lstStyle/>
          <a:p>
            <a:fld id="{D8B41F69-8888-4CF5-ADCB-80F881785BA1}" type="slidenum">
              <a:rPr lang="en-US" smtClean="0"/>
              <a:t>7</a:t>
            </a:fld>
            <a:endParaRPr lang="en-US"/>
          </a:p>
        </p:txBody>
      </p:sp>
    </p:spTree>
    <p:extLst>
      <p:ext uri="{BB962C8B-B14F-4D97-AF65-F5344CB8AC3E}">
        <p14:creationId xmlns:p14="http://schemas.microsoft.com/office/powerpoint/2010/main" val="1659265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here’s the commissioning timeline.</a:t>
            </a:r>
            <a:endParaRPr lang="en-US" dirty="0"/>
          </a:p>
        </p:txBody>
      </p:sp>
      <p:sp>
        <p:nvSpPr>
          <p:cNvPr id="4" name="Slide Number Placeholder 3"/>
          <p:cNvSpPr>
            <a:spLocks noGrp="1"/>
          </p:cNvSpPr>
          <p:nvPr>
            <p:ph type="sldNum" sz="quarter" idx="10"/>
          </p:nvPr>
        </p:nvSpPr>
        <p:spPr/>
        <p:txBody>
          <a:bodyPr/>
          <a:lstStyle/>
          <a:p>
            <a:fld id="{D8B41F69-8888-4CF5-ADCB-80F881785BA1}" type="slidenum">
              <a:rPr lang="en-US" smtClean="0"/>
              <a:t>8</a:t>
            </a:fld>
            <a:endParaRPr lang="en-US"/>
          </a:p>
        </p:txBody>
      </p:sp>
    </p:spTree>
    <p:extLst>
      <p:ext uri="{BB962C8B-B14F-4D97-AF65-F5344CB8AC3E}">
        <p14:creationId xmlns:p14="http://schemas.microsoft.com/office/powerpoint/2010/main" val="3094361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Ever since we started beam commissioning, we had issues with electric discharges taking out fuses and damaging electronics inside the platform. This turned out to be a major showstopper for the commissioning that took 5 months to overcome. Specifically, we had breakers trip on the electric panel of the platform, which sits here. We also tripped the breakers on the back of some power supplies in the electronics rack that is over here. The Magnetron PS could be recovered resetting manually after a spark, but we had one instance where the 3 coil power supplies were damaged at once. Since we only had 1 spare, we were left waiting for 2 new power supplies to arrive.</a:t>
            </a:r>
            <a:endParaRPr lang="en-US" dirty="0"/>
          </a:p>
        </p:txBody>
      </p:sp>
      <p:sp>
        <p:nvSpPr>
          <p:cNvPr id="4" name="Slide Number Placeholder 3"/>
          <p:cNvSpPr>
            <a:spLocks noGrp="1"/>
          </p:cNvSpPr>
          <p:nvPr>
            <p:ph type="sldNum" sz="quarter" idx="10"/>
          </p:nvPr>
        </p:nvSpPr>
        <p:spPr/>
        <p:txBody>
          <a:bodyPr/>
          <a:lstStyle/>
          <a:p>
            <a:fld id="{D8B41F69-8888-4CF5-ADCB-80F881785BA1}" type="slidenum">
              <a:rPr lang="en-US" smtClean="0"/>
              <a:t>9</a:t>
            </a:fld>
            <a:endParaRPr lang="en-US"/>
          </a:p>
        </p:txBody>
      </p:sp>
    </p:spTree>
    <p:extLst>
      <p:ext uri="{BB962C8B-B14F-4D97-AF65-F5344CB8AC3E}">
        <p14:creationId xmlns:p14="http://schemas.microsoft.com/office/powerpoint/2010/main" val="2935844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 grounding system of the Ion Source is comprised of a network of 10 cm wide flat copper bars that are interconnected and grant access to the grounding mesh beneath the concrete floor through connections to the nearest pads and to the copper bar on the wall. The electronics of the racks were grounded using </a:t>
            </a:r>
            <a:r>
              <a:rPr lang="en-US" sz="1200" b="0" i="0" u="none" strike="noStrike" kern="1200" baseline="0" dirty="0" err="1" smtClean="0">
                <a:solidFill>
                  <a:schemeClr val="tx1"/>
                </a:solidFill>
                <a:latin typeface="+mn-lt"/>
                <a:ea typeface="+mn-ea"/>
                <a:cs typeface="+mn-cs"/>
              </a:rPr>
              <a:t>aluminium</a:t>
            </a:r>
            <a:r>
              <a:rPr lang="en-US" sz="1200" b="0" i="0" u="none" strike="noStrike" kern="1200" baseline="0" dirty="0" smtClean="0">
                <a:solidFill>
                  <a:schemeClr val="tx1"/>
                </a:solidFill>
                <a:latin typeface="+mn-lt"/>
                <a:ea typeface="+mn-ea"/>
                <a:cs typeface="+mn-cs"/>
              </a:rPr>
              <a:t> foil and flat braids. The electric panel of the platform was completely rearranged, installing a new surge suppressor and an EMC filter.</a:t>
            </a:r>
            <a:endParaRPr lang="en-US" dirty="0" smtClean="0"/>
          </a:p>
          <a:p>
            <a:endParaRPr lang="en-US" dirty="0"/>
          </a:p>
        </p:txBody>
      </p:sp>
      <p:sp>
        <p:nvSpPr>
          <p:cNvPr id="4" name="Slide Number Placeholder 3"/>
          <p:cNvSpPr>
            <a:spLocks noGrp="1"/>
          </p:cNvSpPr>
          <p:nvPr>
            <p:ph type="sldNum" sz="quarter" idx="10"/>
          </p:nvPr>
        </p:nvSpPr>
        <p:spPr/>
        <p:txBody>
          <a:bodyPr/>
          <a:lstStyle/>
          <a:p>
            <a:fld id="{D8B41F69-8888-4CF5-ADCB-80F881785BA1}" type="slidenum">
              <a:rPr lang="en-US" smtClean="0"/>
              <a:t>10</a:t>
            </a:fld>
            <a:endParaRPr lang="en-US"/>
          </a:p>
        </p:txBody>
      </p:sp>
    </p:spTree>
    <p:extLst>
      <p:ext uri="{BB962C8B-B14F-4D97-AF65-F5344CB8AC3E}">
        <p14:creationId xmlns:p14="http://schemas.microsoft.com/office/powerpoint/2010/main" val="22419232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noProof="0" smtClean="0"/>
              <a:t>Click to edit Master title style</a:t>
            </a:r>
            <a:endParaRPr lang="en-GB" noProof="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en-GB" noProof="0"/>
          </a:p>
        </p:txBody>
      </p:sp>
      <p:sp>
        <p:nvSpPr>
          <p:cNvPr id="4" name="Date Placeholder 3"/>
          <p:cNvSpPr>
            <a:spLocks noGrp="1"/>
          </p:cNvSpPr>
          <p:nvPr>
            <p:ph type="dt" sz="half" idx="10"/>
          </p:nvPr>
        </p:nvSpPr>
        <p:spPr/>
        <p:txBody>
          <a:bodyPr/>
          <a:lstStyle/>
          <a:p>
            <a:fld id="{A9ABC552-7A4F-9349-9C89-F52A304EACF1}" type="datetime1">
              <a:rPr lang="en-US" noProof="0" smtClean="0"/>
              <a:t>1/22/2020</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44406" y="260649"/>
            <a:ext cx="2208245" cy="886059"/>
          </a:xfrm>
          <a:prstGeom prst="rect">
            <a:avLst/>
          </a:prstGeom>
        </p:spPr>
      </p:pic>
    </p:spTree>
    <p:extLst>
      <p:ext uri="{BB962C8B-B14F-4D97-AF65-F5344CB8AC3E}">
        <p14:creationId xmlns:p14="http://schemas.microsoft.com/office/powerpoint/2010/main" val="2279133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solidFill>
                <a:srgbClr val="0094CA"/>
              </a:solidFill>
            </a:endParaRPr>
          </a:p>
        </p:txBody>
      </p:sp>
      <p:sp>
        <p:nvSpPr>
          <p:cNvPr id="2" name="Title 1"/>
          <p:cNvSpPr>
            <a:spLocks noGrp="1"/>
          </p:cNvSpPr>
          <p:nvPr>
            <p:ph type="title"/>
          </p:nvPr>
        </p:nvSpPr>
        <p:spPr/>
        <p:txBody>
          <a:bodyPr/>
          <a:lstStyle/>
          <a:p>
            <a:r>
              <a:rPr lang="x-none" noProof="0" smtClean="0"/>
              <a:t>Click to edit Master title style</a:t>
            </a:r>
            <a:endParaRPr lang="en-GB" noProof="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noProof="0" smtClean="0"/>
              <a:t>Click to edit Master text styles</a:t>
            </a:r>
          </a:p>
          <a:p>
            <a:pPr lvl="1"/>
            <a:r>
              <a:rPr lang="x-none" noProof="0" smtClean="0"/>
              <a:t>Second level</a:t>
            </a:r>
          </a:p>
          <a:p>
            <a:pPr lvl="2"/>
            <a:r>
              <a:rPr lang="x-none" noProof="0" smtClean="0"/>
              <a:t>Third level</a:t>
            </a:r>
          </a:p>
          <a:p>
            <a:pPr lvl="3"/>
            <a:r>
              <a:rPr lang="x-none" noProof="0" smtClean="0"/>
              <a:t>Fourth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noProof="0" smtClean="0"/>
              <a:t>Click to edit Master text styles</a:t>
            </a:r>
          </a:p>
          <a:p>
            <a:pPr lvl="1"/>
            <a:r>
              <a:rPr lang="x-none" noProof="0" smtClean="0"/>
              <a:t>Second level</a:t>
            </a:r>
          </a:p>
          <a:p>
            <a:pPr lvl="2"/>
            <a:r>
              <a:rPr lang="x-none" noProof="0" smtClean="0"/>
              <a:t>Third level</a:t>
            </a:r>
          </a:p>
          <a:p>
            <a:pPr lvl="3"/>
            <a:r>
              <a:rPr lang="x-none" noProof="0" smtClean="0"/>
              <a:t>Fourth level</a:t>
            </a:r>
          </a:p>
        </p:txBody>
      </p:sp>
      <p:sp>
        <p:nvSpPr>
          <p:cNvPr id="5" name="Date Placeholder 4"/>
          <p:cNvSpPr>
            <a:spLocks noGrp="1"/>
          </p:cNvSpPr>
          <p:nvPr>
            <p:ph type="dt" sz="half" idx="10"/>
          </p:nvPr>
        </p:nvSpPr>
        <p:spPr/>
        <p:txBody>
          <a:bodyPr/>
          <a:lstStyle/>
          <a:p>
            <a:fld id="{DA621436-420A-1E4C-9057-06358406F88E}" type="datetime1">
              <a:rPr lang="en-US" noProof="0" smtClean="0"/>
              <a:t>1/22/2020</a:t>
            </a:fld>
            <a:endParaRPr lang="en-GB" noProof="0"/>
          </a:p>
        </p:txBody>
      </p:sp>
      <p:sp>
        <p:nvSpPr>
          <p:cNvPr id="6" name="Footer Placeholder 5"/>
          <p:cNvSpPr>
            <a:spLocks noGrp="1"/>
          </p:cNvSpPr>
          <p:nvPr>
            <p:ph type="ftr" sz="quarter" idx="11"/>
          </p:nvPr>
        </p:nvSpPr>
        <p:spPr/>
        <p:txBody>
          <a:bodyPr/>
          <a:lstStyle/>
          <a:p>
            <a:endParaRPr lang="en-GB" noProof="0"/>
          </a:p>
        </p:txBody>
      </p:sp>
      <p:sp>
        <p:nvSpPr>
          <p:cNvPr id="7" name="Slide Number Placeholder 6"/>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39550" y="260649"/>
            <a:ext cx="1813101" cy="727507"/>
          </a:xfrm>
          <a:prstGeom prst="rect">
            <a:avLst/>
          </a:prstGeom>
        </p:spPr>
      </p:pic>
    </p:spTree>
    <p:extLst>
      <p:ext uri="{BB962C8B-B14F-4D97-AF65-F5344CB8AC3E}">
        <p14:creationId xmlns:p14="http://schemas.microsoft.com/office/powerpoint/2010/main" val="2890372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noProof="0" smtClean="0"/>
              <a:t>Click to edit Master title style</a:t>
            </a:r>
            <a:endParaRPr lang="en-GB" noProof="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noProof="0"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noProof="0" smtClean="0"/>
              <a:t>Click to edit Master text styles</a:t>
            </a:r>
          </a:p>
          <a:p>
            <a:pPr lvl="1"/>
            <a:r>
              <a:rPr lang="x-none" noProof="0" smtClean="0"/>
              <a:t>Second level</a:t>
            </a:r>
          </a:p>
          <a:p>
            <a:pPr lvl="2"/>
            <a:r>
              <a:rPr lang="x-none" noProof="0" smtClean="0"/>
              <a:t>Third level</a:t>
            </a:r>
          </a:p>
          <a:p>
            <a:pPr lvl="3"/>
            <a:r>
              <a:rPr lang="x-none" noProof="0" smtClean="0"/>
              <a:t>Fourth level</a:t>
            </a:r>
          </a:p>
          <a:p>
            <a:pPr lvl="4"/>
            <a:r>
              <a:rPr lang="x-none" noProof="0" smtClean="0"/>
              <a:t>Fifth level</a:t>
            </a:r>
            <a:endParaRPr lang="en-GB" noProof="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noProof="0"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noProof="0" smtClean="0"/>
              <a:t>Click to edit Master text styles</a:t>
            </a:r>
          </a:p>
          <a:p>
            <a:pPr lvl="1"/>
            <a:r>
              <a:rPr lang="x-none" noProof="0" smtClean="0"/>
              <a:t>Second level</a:t>
            </a:r>
          </a:p>
          <a:p>
            <a:pPr lvl="2"/>
            <a:r>
              <a:rPr lang="x-none" noProof="0" smtClean="0"/>
              <a:t>Third level</a:t>
            </a:r>
          </a:p>
          <a:p>
            <a:pPr lvl="3"/>
            <a:r>
              <a:rPr lang="x-none" noProof="0" smtClean="0"/>
              <a:t>Fourth level</a:t>
            </a:r>
          </a:p>
          <a:p>
            <a:pPr lvl="4"/>
            <a:r>
              <a:rPr lang="x-none" noProof="0" smtClean="0"/>
              <a:t>Fifth level</a:t>
            </a:r>
            <a:endParaRPr lang="en-GB" noProof="0"/>
          </a:p>
        </p:txBody>
      </p:sp>
      <p:sp>
        <p:nvSpPr>
          <p:cNvPr id="7" name="Date Placeholder 6"/>
          <p:cNvSpPr>
            <a:spLocks noGrp="1"/>
          </p:cNvSpPr>
          <p:nvPr>
            <p:ph type="dt" sz="half" idx="10"/>
          </p:nvPr>
        </p:nvSpPr>
        <p:spPr/>
        <p:txBody>
          <a:bodyPr/>
          <a:lstStyle/>
          <a:p>
            <a:fld id="{8A2E7954-ABD4-D942-8702-2A627BC0FC05}" type="datetime1">
              <a:rPr lang="en-US" noProof="0" smtClean="0"/>
              <a:t>1/22/2020</a:t>
            </a:fld>
            <a:endParaRPr lang="en-GB" noProof="0"/>
          </a:p>
        </p:txBody>
      </p:sp>
      <p:sp>
        <p:nvSpPr>
          <p:cNvPr id="8" name="Footer Placeholder 7"/>
          <p:cNvSpPr>
            <a:spLocks noGrp="1"/>
          </p:cNvSpPr>
          <p:nvPr>
            <p:ph type="ftr" sz="quarter" idx="11"/>
          </p:nvPr>
        </p:nvSpPr>
        <p:spPr/>
        <p:txBody>
          <a:bodyPr/>
          <a:lstStyle/>
          <a:p>
            <a:endParaRPr lang="en-GB" noProof="0"/>
          </a:p>
        </p:txBody>
      </p:sp>
      <p:sp>
        <p:nvSpPr>
          <p:cNvPr id="9" name="Slide Number Placeholder 8"/>
          <p:cNvSpPr>
            <a:spLocks noGrp="1"/>
          </p:cNvSpPr>
          <p:nvPr>
            <p:ph type="sldNum" sz="quarter" idx="12"/>
          </p:nvPr>
        </p:nvSpPr>
        <p:spPr/>
        <p:txBody>
          <a:bodyPr/>
          <a:lstStyle/>
          <a:p>
            <a:fld id="{551115BC-487E-4422-894C-CB7CD3E79223}" type="slidenum">
              <a:rPr lang="en-GB" noProof="0" smtClean="0"/>
              <a:t>‹#›</a:t>
            </a:fld>
            <a:endParaRPr lang="en-GB" noProof="0"/>
          </a:p>
        </p:txBody>
      </p:sp>
      <p:sp>
        <p:nvSpPr>
          <p:cNvPr id="10"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solidFill>
                <a:srgbClr val="0094CA"/>
              </a:solidFill>
            </a:endParaRPr>
          </a:p>
        </p:txBody>
      </p:sp>
    </p:spTree>
    <p:extLst>
      <p:ext uri="{BB962C8B-B14F-4D97-AF65-F5344CB8AC3E}">
        <p14:creationId xmlns:p14="http://schemas.microsoft.com/office/powerpoint/2010/main" val="2347332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6DC40F-55C4-384F-A14E-20FF4C53AB90}"/>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dirty="0"/>
          </a:p>
        </p:txBody>
      </p:sp>
      <p:pic>
        <p:nvPicPr>
          <p:cNvPr id="9" name="Picture 8">
            <a:extLst>
              <a:ext uri="{FF2B5EF4-FFF2-40B4-BE49-F238E27FC236}">
                <a16:creationId xmlns:a16="http://schemas.microsoft.com/office/drawing/2014/main" id="{C7D684BB-AC49-4844-95DA-6540E04D6DE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2" name="Title 1"/>
          <p:cNvSpPr>
            <a:spLocks noGrp="1"/>
          </p:cNvSpPr>
          <p:nvPr>
            <p:ph type="title" hasCustomPrompt="1"/>
          </p:nvPr>
        </p:nvSpPr>
        <p:spPr>
          <a:xfrm>
            <a:off x="609600" y="346646"/>
            <a:ext cx="9518848" cy="562074"/>
          </a:xfrm>
        </p:spPr>
        <p:txBody>
          <a:bodyPr lIns="90000" anchor="b">
            <a:noAutofit/>
          </a:bodyPr>
          <a:lstStyle>
            <a:lvl1pPr algn="l">
              <a:defRPr sz="24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3" name="Content Placeholder 2"/>
          <p:cNvSpPr>
            <a:spLocks noGrp="1"/>
          </p:cNvSpPr>
          <p:nvPr>
            <p:ph idx="1" hasCustomPrompt="1"/>
          </p:nvPr>
        </p:nvSpPr>
        <p:spPr>
          <a:xfrm>
            <a:off x="609600" y="1781000"/>
            <a:ext cx="10972800" cy="4345166"/>
          </a:xfrm>
        </p:spPr>
        <p:txBody>
          <a:bodyPr lIns="90000">
            <a:noAutofit/>
          </a:bodyPr>
          <a:lstStyle>
            <a:lvl1pPr marL="257175" indent="-257175">
              <a:buFont typeface="Arial" panose="020B0604020202020204" pitchFamily="34" charset="0"/>
              <a:buChar char="•"/>
              <a:defRPr/>
            </a:lvl1pPr>
          </a:lstStyle>
          <a:p>
            <a:pPr lvl="0"/>
            <a:r>
              <a:rPr lang="en-US" noProof="0" dirty="0"/>
              <a:t>Avoid text less than 16 points.  Always use Calibri font</a:t>
            </a:r>
          </a:p>
        </p:txBody>
      </p:sp>
      <p:sp>
        <p:nvSpPr>
          <p:cNvPr id="5" name="Footer Placeholder 4"/>
          <p:cNvSpPr>
            <a:spLocks noGrp="1"/>
          </p:cNvSpPr>
          <p:nvPr>
            <p:ph type="ftr" sz="quarter" idx="11"/>
          </p:nvPr>
        </p:nvSpPr>
        <p:spPr>
          <a:xfrm>
            <a:off x="4165600" y="6453340"/>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6" name="Slide Number Placeholder 5"/>
          <p:cNvSpPr>
            <a:spLocks noGrp="1"/>
          </p:cNvSpPr>
          <p:nvPr>
            <p:ph type="sldNum" sz="quarter" idx="12"/>
          </p:nvPr>
        </p:nvSpPr>
        <p:spPr>
          <a:xfrm>
            <a:off x="8737600" y="6453340"/>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sp>
        <p:nvSpPr>
          <p:cNvPr id="17" name="Text Placeholder 16">
            <a:extLst>
              <a:ext uri="{FF2B5EF4-FFF2-40B4-BE49-F238E27FC236}">
                <a16:creationId xmlns:a16="http://schemas.microsoft.com/office/drawing/2014/main" id="{38011E48-F5AC-104B-BB7F-6322AAB1F2D8}"/>
              </a:ext>
            </a:extLst>
          </p:cNvPr>
          <p:cNvSpPr>
            <a:spLocks noGrp="1"/>
          </p:cNvSpPr>
          <p:nvPr>
            <p:ph type="body" sz="quarter" idx="13" hasCustomPrompt="1"/>
          </p:nvPr>
        </p:nvSpPr>
        <p:spPr>
          <a:xfrm>
            <a:off x="609600" y="797780"/>
            <a:ext cx="9518848" cy="590550"/>
          </a:xfrm>
        </p:spPr>
        <p:txBody>
          <a:bodyPr lIns="90000">
            <a:noAutofit/>
          </a:bodyPr>
          <a:lstStyle>
            <a:lvl1pPr marL="0" indent="0">
              <a:buNone/>
              <a:defRPr lang="sv-SE" sz="18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4148597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vå innehållsdel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E636088-FAD8-024C-A1D7-D74763A458C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dirty="0"/>
          </a:p>
        </p:txBody>
      </p:sp>
      <p:sp>
        <p:nvSpPr>
          <p:cNvPr id="3" name="Content Placeholder 2"/>
          <p:cNvSpPr>
            <a:spLocks noGrp="1"/>
          </p:cNvSpPr>
          <p:nvPr>
            <p:ph sz="half" idx="1" hasCustomPrompt="1"/>
          </p:nvPr>
        </p:nvSpPr>
        <p:spPr>
          <a:xfrm>
            <a:off x="609600" y="1781000"/>
            <a:ext cx="5384800" cy="4345166"/>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noProof="0" dirty="0"/>
              <a:t>Avoid text less than 16 points.  Always use Calibri font</a:t>
            </a:r>
          </a:p>
        </p:txBody>
      </p:sp>
      <p:sp>
        <p:nvSpPr>
          <p:cNvPr id="4" name="Content Placeholder 3"/>
          <p:cNvSpPr>
            <a:spLocks noGrp="1"/>
          </p:cNvSpPr>
          <p:nvPr>
            <p:ph sz="half" idx="2" hasCustomPrompt="1"/>
          </p:nvPr>
        </p:nvSpPr>
        <p:spPr>
          <a:xfrm>
            <a:off x="6197600" y="1781000"/>
            <a:ext cx="5384800" cy="4345166"/>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noProof="0" dirty="0"/>
              <a:t>Avoid text less than 16 points.  Always use Calibri font</a:t>
            </a:r>
          </a:p>
        </p:txBody>
      </p:sp>
      <p:sp>
        <p:nvSpPr>
          <p:cNvPr id="6" name="Footer Placeholder 5"/>
          <p:cNvSpPr>
            <a:spLocks noGrp="1"/>
          </p:cNvSpPr>
          <p:nvPr>
            <p:ph type="ftr" sz="quarter" idx="11"/>
          </p:nvPr>
        </p:nvSpPr>
        <p:spPr>
          <a:xfrm>
            <a:off x="4165600" y="6448255"/>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7" name="Slide Number Placeholder 6"/>
          <p:cNvSpPr>
            <a:spLocks noGrp="1"/>
          </p:cNvSpPr>
          <p:nvPr>
            <p:ph type="sldNum" sz="quarter" idx="12"/>
          </p:nvPr>
        </p:nvSpPr>
        <p:spPr>
          <a:xfrm>
            <a:off x="8737600" y="6448255"/>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pic>
        <p:nvPicPr>
          <p:cNvPr id="13" name="Picture 12">
            <a:extLst>
              <a:ext uri="{FF2B5EF4-FFF2-40B4-BE49-F238E27FC236}">
                <a16:creationId xmlns:a16="http://schemas.microsoft.com/office/drawing/2014/main" id="{EE7D9470-03DC-FB43-B831-D8BEB33949E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14" name="Title 1">
            <a:extLst>
              <a:ext uri="{FF2B5EF4-FFF2-40B4-BE49-F238E27FC236}">
                <a16:creationId xmlns:a16="http://schemas.microsoft.com/office/drawing/2014/main" id="{51282D3D-8FD4-E041-9B14-07B58C6C3A79}"/>
              </a:ext>
            </a:extLst>
          </p:cNvPr>
          <p:cNvSpPr>
            <a:spLocks noGrp="1"/>
          </p:cNvSpPr>
          <p:nvPr>
            <p:ph type="title" hasCustomPrompt="1"/>
          </p:nvPr>
        </p:nvSpPr>
        <p:spPr>
          <a:xfrm>
            <a:off x="609600" y="346646"/>
            <a:ext cx="9518848" cy="562074"/>
          </a:xfrm>
        </p:spPr>
        <p:txBody>
          <a:bodyPr lIns="90000" anchor="b">
            <a:noAutofit/>
          </a:bodyPr>
          <a:lstStyle>
            <a:lvl1pPr algn="l">
              <a:defRPr sz="24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16" name="Text Placeholder 16">
            <a:extLst>
              <a:ext uri="{FF2B5EF4-FFF2-40B4-BE49-F238E27FC236}">
                <a16:creationId xmlns:a16="http://schemas.microsoft.com/office/drawing/2014/main" id="{2852DFA2-0FC7-BC44-83D5-11A0ECDA5943}"/>
              </a:ext>
            </a:extLst>
          </p:cNvPr>
          <p:cNvSpPr>
            <a:spLocks noGrp="1"/>
          </p:cNvSpPr>
          <p:nvPr>
            <p:ph type="body" sz="quarter" idx="13" hasCustomPrompt="1"/>
          </p:nvPr>
        </p:nvSpPr>
        <p:spPr>
          <a:xfrm>
            <a:off x="609600" y="797780"/>
            <a:ext cx="9518848" cy="590550"/>
          </a:xfrm>
        </p:spPr>
        <p:txBody>
          <a:bodyPr lIns="90000">
            <a:noAutofit/>
          </a:bodyPr>
          <a:lstStyle>
            <a:lvl1pPr marL="0" indent="0">
              <a:buNone/>
              <a:defRPr lang="sv-SE" sz="18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4167052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15314" indent="0" algn="ctr">
              <a:buNone/>
              <a:defRPr>
                <a:solidFill>
                  <a:schemeClr val="tx1">
                    <a:tint val="75000"/>
                  </a:schemeClr>
                </a:solidFill>
              </a:defRPr>
            </a:lvl2pPr>
            <a:lvl3pPr marL="630630" indent="0" algn="ctr">
              <a:buNone/>
              <a:defRPr>
                <a:solidFill>
                  <a:schemeClr val="tx1">
                    <a:tint val="75000"/>
                  </a:schemeClr>
                </a:solidFill>
              </a:defRPr>
            </a:lvl3pPr>
            <a:lvl4pPr marL="945947" indent="0" algn="ctr">
              <a:buNone/>
              <a:defRPr>
                <a:solidFill>
                  <a:schemeClr val="tx1">
                    <a:tint val="75000"/>
                  </a:schemeClr>
                </a:solidFill>
              </a:defRPr>
            </a:lvl4pPr>
            <a:lvl5pPr marL="1261265" indent="0" algn="ctr">
              <a:buNone/>
              <a:defRPr>
                <a:solidFill>
                  <a:schemeClr val="tx1">
                    <a:tint val="75000"/>
                  </a:schemeClr>
                </a:solidFill>
              </a:defRPr>
            </a:lvl5pPr>
            <a:lvl6pPr marL="1576588" indent="0" algn="ctr">
              <a:buNone/>
              <a:defRPr>
                <a:solidFill>
                  <a:schemeClr val="tx1">
                    <a:tint val="75000"/>
                  </a:schemeClr>
                </a:solidFill>
              </a:defRPr>
            </a:lvl6pPr>
            <a:lvl7pPr marL="1891904" indent="0" algn="ctr">
              <a:buNone/>
              <a:defRPr>
                <a:solidFill>
                  <a:schemeClr val="tx1">
                    <a:tint val="75000"/>
                  </a:schemeClr>
                </a:solidFill>
              </a:defRPr>
            </a:lvl7pPr>
            <a:lvl8pPr marL="2207225" indent="0" algn="ctr">
              <a:buNone/>
              <a:defRPr>
                <a:solidFill>
                  <a:schemeClr val="tx1">
                    <a:tint val="75000"/>
                  </a:schemeClr>
                </a:solidFill>
              </a:defRPr>
            </a:lvl8pPr>
            <a:lvl9pPr marL="2522543" indent="0" algn="ctr">
              <a:buNone/>
              <a:defRPr>
                <a:solidFill>
                  <a:schemeClr val="tx1">
                    <a:tint val="75000"/>
                  </a:schemeClr>
                </a:solidFill>
              </a:defRPr>
            </a:lvl9pPr>
          </a:lstStyle>
          <a:p>
            <a:r>
              <a:rPr lang="sv-SE"/>
              <a:t>Klicka här för att ändra format på underrubrik i bakgrunden</a:t>
            </a:r>
          </a:p>
        </p:txBody>
      </p:sp>
    </p:spTree>
    <p:extLst>
      <p:ext uri="{BB962C8B-B14F-4D97-AF65-F5344CB8AC3E}">
        <p14:creationId xmlns:p14="http://schemas.microsoft.com/office/powerpoint/2010/main" val="2800950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2020-01-22</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245812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63087" y="4407120"/>
            <a:ext cx="10363200" cy="1362076"/>
          </a:xfrm>
        </p:spPr>
        <p:txBody>
          <a:bodyPr anchor="t"/>
          <a:lstStyle>
            <a:lvl1pPr algn="l">
              <a:defRPr sz="2700" b="1" cap="all"/>
            </a:lvl1pPr>
          </a:lstStyle>
          <a:p>
            <a:r>
              <a:rPr lang="sv-SE"/>
              <a:t>Klicka här för att ändra format</a:t>
            </a:r>
          </a:p>
        </p:txBody>
      </p:sp>
      <p:sp>
        <p:nvSpPr>
          <p:cNvPr id="3" name="Platshållare för text 2"/>
          <p:cNvSpPr>
            <a:spLocks noGrp="1"/>
          </p:cNvSpPr>
          <p:nvPr>
            <p:ph type="body" idx="1"/>
          </p:nvPr>
        </p:nvSpPr>
        <p:spPr>
          <a:xfrm>
            <a:off x="963087" y="2906723"/>
            <a:ext cx="10363200" cy="1500187"/>
          </a:xfrm>
        </p:spPr>
        <p:txBody>
          <a:bodyPr anchor="b"/>
          <a:lstStyle>
            <a:lvl1pPr marL="0" indent="0">
              <a:buNone/>
              <a:defRPr sz="1385">
                <a:solidFill>
                  <a:schemeClr val="tx1">
                    <a:tint val="75000"/>
                  </a:schemeClr>
                </a:solidFill>
              </a:defRPr>
            </a:lvl1pPr>
            <a:lvl2pPr marL="315314" indent="0">
              <a:buNone/>
              <a:defRPr sz="1247">
                <a:solidFill>
                  <a:schemeClr val="tx1">
                    <a:tint val="75000"/>
                  </a:schemeClr>
                </a:solidFill>
              </a:defRPr>
            </a:lvl2pPr>
            <a:lvl3pPr marL="630630" indent="0">
              <a:buNone/>
              <a:defRPr sz="1108">
                <a:solidFill>
                  <a:schemeClr val="tx1">
                    <a:tint val="75000"/>
                  </a:schemeClr>
                </a:solidFill>
              </a:defRPr>
            </a:lvl3pPr>
            <a:lvl4pPr marL="945947" indent="0">
              <a:buNone/>
              <a:defRPr sz="969">
                <a:solidFill>
                  <a:schemeClr val="tx1">
                    <a:tint val="75000"/>
                  </a:schemeClr>
                </a:solidFill>
              </a:defRPr>
            </a:lvl4pPr>
            <a:lvl5pPr marL="1261265" indent="0">
              <a:buNone/>
              <a:defRPr sz="969">
                <a:solidFill>
                  <a:schemeClr val="tx1">
                    <a:tint val="75000"/>
                  </a:schemeClr>
                </a:solidFill>
              </a:defRPr>
            </a:lvl5pPr>
            <a:lvl6pPr marL="1576588" indent="0">
              <a:buNone/>
              <a:defRPr sz="969">
                <a:solidFill>
                  <a:schemeClr val="tx1">
                    <a:tint val="75000"/>
                  </a:schemeClr>
                </a:solidFill>
              </a:defRPr>
            </a:lvl6pPr>
            <a:lvl7pPr marL="1891904" indent="0">
              <a:buNone/>
              <a:defRPr sz="969">
                <a:solidFill>
                  <a:schemeClr val="tx1">
                    <a:tint val="75000"/>
                  </a:schemeClr>
                </a:solidFill>
              </a:defRPr>
            </a:lvl7pPr>
            <a:lvl8pPr marL="2207225" indent="0">
              <a:buNone/>
              <a:defRPr sz="969">
                <a:solidFill>
                  <a:schemeClr val="tx1">
                    <a:tint val="75000"/>
                  </a:schemeClr>
                </a:solidFill>
              </a:defRPr>
            </a:lvl8pPr>
            <a:lvl9pPr marL="2522543" indent="0">
              <a:buNone/>
              <a:defRPr sz="969">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2020-01-22</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4168728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09600" y="1600206"/>
            <a:ext cx="5384800" cy="4525963"/>
          </a:xfrm>
        </p:spPr>
        <p:txBody>
          <a:bodyPr/>
          <a:lstStyle>
            <a:lvl1pPr>
              <a:defRPr sz="1939"/>
            </a:lvl1pPr>
            <a:lvl2pPr>
              <a:defRPr sz="1661"/>
            </a:lvl2pPr>
            <a:lvl3pPr>
              <a:defRPr sz="1385"/>
            </a:lvl3pPr>
            <a:lvl4pPr>
              <a:defRPr sz="1247"/>
            </a:lvl4pPr>
            <a:lvl5pPr>
              <a:defRPr sz="1247"/>
            </a:lvl5pPr>
            <a:lvl6pPr>
              <a:defRPr sz="1247"/>
            </a:lvl6pPr>
            <a:lvl7pPr>
              <a:defRPr sz="1247"/>
            </a:lvl7pPr>
            <a:lvl8pPr>
              <a:defRPr sz="1247"/>
            </a:lvl8pPr>
            <a:lvl9pPr>
              <a:defRPr sz="1247"/>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600206"/>
            <a:ext cx="5384800" cy="4525963"/>
          </a:xfrm>
        </p:spPr>
        <p:txBody>
          <a:bodyPr/>
          <a:lstStyle>
            <a:lvl1pPr>
              <a:defRPr sz="1939"/>
            </a:lvl1pPr>
            <a:lvl2pPr>
              <a:defRPr sz="1661"/>
            </a:lvl2pPr>
            <a:lvl3pPr>
              <a:defRPr sz="1385"/>
            </a:lvl3pPr>
            <a:lvl4pPr>
              <a:defRPr sz="1247"/>
            </a:lvl4pPr>
            <a:lvl5pPr>
              <a:defRPr sz="1247"/>
            </a:lvl5pPr>
            <a:lvl6pPr>
              <a:defRPr sz="1247"/>
            </a:lvl6pPr>
            <a:lvl7pPr>
              <a:defRPr sz="1247"/>
            </a:lvl7pPr>
            <a:lvl8pPr>
              <a:defRPr sz="1247"/>
            </a:lvl8pPr>
            <a:lvl9pPr>
              <a:defRPr sz="1247"/>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49A5678A-D05F-FD42-9890-CCECCD9C8C54}" type="datetimeFigureOut">
              <a:rPr lang="sv-SE" smtClean="0">
                <a:solidFill>
                  <a:prstClr val="black">
                    <a:tint val="75000"/>
                  </a:prstClr>
                </a:solidFill>
              </a:rPr>
              <a:pPr/>
              <a:t>2020-01-22</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1379312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609604" y="1535116"/>
            <a:ext cx="5386917" cy="639762"/>
          </a:xfrm>
        </p:spPr>
        <p:txBody>
          <a:bodyPr anchor="b"/>
          <a:lstStyle>
            <a:lvl1pPr marL="0" indent="0">
              <a:buNone/>
              <a:defRPr sz="1661" b="1"/>
            </a:lvl1pPr>
            <a:lvl2pPr marL="315314" indent="0">
              <a:buNone/>
              <a:defRPr sz="1385" b="1"/>
            </a:lvl2pPr>
            <a:lvl3pPr marL="630630" indent="0">
              <a:buNone/>
              <a:defRPr sz="1247" b="1"/>
            </a:lvl3pPr>
            <a:lvl4pPr marL="945947" indent="0">
              <a:buNone/>
              <a:defRPr sz="1108" b="1"/>
            </a:lvl4pPr>
            <a:lvl5pPr marL="1261265" indent="0">
              <a:buNone/>
              <a:defRPr sz="1108" b="1"/>
            </a:lvl5pPr>
            <a:lvl6pPr marL="1576588" indent="0">
              <a:buNone/>
              <a:defRPr sz="1108" b="1"/>
            </a:lvl6pPr>
            <a:lvl7pPr marL="1891904" indent="0">
              <a:buNone/>
              <a:defRPr sz="1108" b="1"/>
            </a:lvl7pPr>
            <a:lvl8pPr marL="2207225" indent="0">
              <a:buNone/>
              <a:defRPr sz="1108" b="1"/>
            </a:lvl8pPr>
            <a:lvl9pPr marL="2522543" indent="0">
              <a:buNone/>
              <a:defRPr sz="1108" b="1"/>
            </a:lvl9pPr>
          </a:lstStyle>
          <a:p>
            <a:pPr lvl="0"/>
            <a:r>
              <a:rPr lang="sv-SE"/>
              <a:t>Klicka här för att ändra format på bakgrundstexten</a:t>
            </a:r>
          </a:p>
        </p:txBody>
      </p:sp>
      <p:sp>
        <p:nvSpPr>
          <p:cNvPr id="4" name="Platshållare för innehåll 3"/>
          <p:cNvSpPr>
            <a:spLocks noGrp="1"/>
          </p:cNvSpPr>
          <p:nvPr>
            <p:ph sz="half" idx="2"/>
          </p:nvPr>
        </p:nvSpPr>
        <p:spPr>
          <a:xfrm>
            <a:off x="609604" y="2174878"/>
            <a:ext cx="5386917" cy="3951288"/>
          </a:xfrm>
        </p:spPr>
        <p:txBody>
          <a:bodyPr/>
          <a:lstStyle>
            <a:lvl1pPr>
              <a:defRPr sz="1661"/>
            </a:lvl1pPr>
            <a:lvl2pPr>
              <a:defRPr sz="1385"/>
            </a:lvl2pPr>
            <a:lvl3pPr>
              <a:defRPr sz="1247"/>
            </a:lvl3pPr>
            <a:lvl4pPr>
              <a:defRPr sz="1108"/>
            </a:lvl4pPr>
            <a:lvl5pPr>
              <a:defRPr sz="1108"/>
            </a:lvl5pPr>
            <a:lvl6pPr>
              <a:defRPr sz="1108"/>
            </a:lvl6pPr>
            <a:lvl7pPr>
              <a:defRPr sz="1108"/>
            </a:lvl7pPr>
            <a:lvl8pPr>
              <a:defRPr sz="1108"/>
            </a:lvl8pPr>
            <a:lvl9pPr>
              <a:defRPr sz="1108"/>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93374" y="1535116"/>
            <a:ext cx="5389033" cy="639762"/>
          </a:xfrm>
        </p:spPr>
        <p:txBody>
          <a:bodyPr anchor="b"/>
          <a:lstStyle>
            <a:lvl1pPr marL="0" indent="0">
              <a:buNone/>
              <a:defRPr sz="1661" b="1"/>
            </a:lvl1pPr>
            <a:lvl2pPr marL="315314" indent="0">
              <a:buNone/>
              <a:defRPr sz="1385" b="1"/>
            </a:lvl2pPr>
            <a:lvl3pPr marL="630630" indent="0">
              <a:buNone/>
              <a:defRPr sz="1247" b="1"/>
            </a:lvl3pPr>
            <a:lvl4pPr marL="945947" indent="0">
              <a:buNone/>
              <a:defRPr sz="1108" b="1"/>
            </a:lvl4pPr>
            <a:lvl5pPr marL="1261265" indent="0">
              <a:buNone/>
              <a:defRPr sz="1108" b="1"/>
            </a:lvl5pPr>
            <a:lvl6pPr marL="1576588" indent="0">
              <a:buNone/>
              <a:defRPr sz="1108" b="1"/>
            </a:lvl6pPr>
            <a:lvl7pPr marL="1891904" indent="0">
              <a:buNone/>
              <a:defRPr sz="1108" b="1"/>
            </a:lvl7pPr>
            <a:lvl8pPr marL="2207225" indent="0">
              <a:buNone/>
              <a:defRPr sz="1108" b="1"/>
            </a:lvl8pPr>
            <a:lvl9pPr marL="2522543" indent="0">
              <a:buNone/>
              <a:defRPr sz="1108"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93374" y="2174878"/>
            <a:ext cx="5389033" cy="3951288"/>
          </a:xfrm>
        </p:spPr>
        <p:txBody>
          <a:bodyPr/>
          <a:lstStyle>
            <a:lvl1pPr>
              <a:defRPr sz="1661"/>
            </a:lvl1pPr>
            <a:lvl2pPr>
              <a:defRPr sz="1385"/>
            </a:lvl2pPr>
            <a:lvl3pPr>
              <a:defRPr sz="1247"/>
            </a:lvl3pPr>
            <a:lvl4pPr>
              <a:defRPr sz="1108"/>
            </a:lvl4pPr>
            <a:lvl5pPr>
              <a:defRPr sz="1108"/>
            </a:lvl5pPr>
            <a:lvl6pPr>
              <a:defRPr sz="1108"/>
            </a:lvl6pPr>
            <a:lvl7pPr>
              <a:defRPr sz="1108"/>
            </a:lvl7pPr>
            <a:lvl8pPr>
              <a:defRPr sz="1108"/>
            </a:lvl8pPr>
            <a:lvl9pPr>
              <a:defRPr sz="1108"/>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49A5678A-D05F-FD42-9890-CCECCD9C8C54}" type="datetimeFigureOut">
              <a:rPr lang="sv-SE" smtClean="0">
                <a:solidFill>
                  <a:prstClr val="black">
                    <a:tint val="75000"/>
                  </a:prstClr>
                </a:solidFill>
              </a:rPr>
              <a:pPr/>
              <a:t>2020-01-22</a:t>
            </a:fld>
            <a:endParaRPr lang="sv-SE">
              <a:solidFill>
                <a:prstClr val="black">
                  <a:tint val="75000"/>
                </a:prstClr>
              </a:solidFill>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endParaRPr>
          </a:p>
        </p:txBody>
      </p:sp>
      <p:sp>
        <p:nvSpPr>
          <p:cNvPr id="9" name="Platshållare för bildnummer 8"/>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404452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49A5678A-D05F-FD42-9890-CCECCD9C8C54}" type="datetimeFigureOut">
              <a:rPr lang="sv-SE" smtClean="0">
                <a:solidFill>
                  <a:prstClr val="black">
                    <a:tint val="75000"/>
                  </a:prstClr>
                </a:solidFill>
              </a:rPr>
              <a:pPr/>
              <a:t>2020-01-22</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endParaRPr>
          </a:p>
        </p:txBody>
      </p:sp>
      <p:sp>
        <p:nvSpPr>
          <p:cNvPr id="5" name="Platshållare för bildnummer 4"/>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165708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solidFill>
                <a:srgbClr val="0094CA"/>
              </a:solidFill>
            </a:endParaRPr>
          </a:p>
        </p:txBody>
      </p:sp>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Date Placeholder 3"/>
          <p:cNvSpPr>
            <a:spLocks noGrp="1"/>
          </p:cNvSpPr>
          <p:nvPr>
            <p:ph type="dt" sz="half" idx="10"/>
          </p:nvPr>
        </p:nvSpPr>
        <p:spPr/>
        <p:txBody>
          <a:bodyPr/>
          <a:lstStyle/>
          <a:p>
            <a:fld id="{E169F3B4-F99E-974E-B1C5-AF0FA1E29A28}" type="datetime1">
              <a:rPr lang="en-US" noProof="0" smtClean="0"/>
              <a:t>1/22/2020</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5344" y="319530"/>
            <a:ext cx="1827307" cy="733206"/>
          </a:xfrm>
          <a:prstGeom prst="rect">
            <a:avLst/>
          </a:prstGeom>
        </p:spPr>
      </p:pic>
    </p:spTree>
    <p:extLst>
      <p:ext uri="{BB962C8B-B14F-4D97-AF65-F5344CB8AC3E}">
        <p14:creationId xmlns:p14="http://schemas.microsoft.com/office/powerpoint/2010/main" val="5847525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9A5678A-D05F-FD42-9890-CCECCD9C8C54}" type="datetimeFigureOut">
              <a:rPr lang="sv-SE" smtClean="0">
                <a:solidFill>
                  <a:prstClr val="black">
                    <a:tint val="75000"/>
                  </a:prstClr>
                </a:solidFill>
              </a:rPr>
              <a:pPr/>
              <a:t>2020-01-22</a:t>
            </a:fld>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862395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09611" y="273052"/>
            <a:ext cx="4011084" cy="1162050"/>
          </a:xfrm>
        </p:spPr>
        <p:txBody>
          <a:bodyPr anchor="b"/>
          <a:lstStyle>
            <a:lvl1pPr algn="l">
              <a:defRPr sz="1385" b="1"/>
            </a:lvl1pPr>
          </a:lstStyle>
          <a:p>
            <a:r>
              <a:rPr lang="sv-SE"/>
              <a:t>Klicka här för att ändra format</a:t>
            </a:r>
          </a:p>
        </p:txBody>
      </p:sp>
      <p:sp>
        <p:nvSpPr>
          <p:cNvPr id="3" name="Platshållare för innehåll 2"/>
          <p:cNvSpPr>
            <a:spLocks noGrp="1"/>
          </p:cNvSpPr>
          <p:nvPr>
            <p:ph idx="1"/>
          </p:nvPr>
        </p:nvSpPr>
        <p:spPr>
          <a:xfrm>
            <a:off x="4766743" y="273401"/>
            <a:ext cx="6815668" cy="5853113"/>
          </a:xfrm>
        </p:spPr>
        <p:txBody>
          <a:bodyPr/>
          <a:lstStyle>
            <a:lvl1pPr>
              <a:defRPr sz="2216"/>
            </a:lvl1pPr>
            <a:lvl2pPr>
              <a:defRPr sz="1939"/>
            </a:lvl2pPr>
            <a:lvl3pPr>
              <a:defRPr sz="1661"/>
            </a:lvl3pPr>
            <a:lvl4pPr>
              <a:defRPr sz="1385"/>
            </a:lvl4pPr>
            <a:lvl5pPr>
              <a:defRPr sz="1385"/>
            </a:lvl5pPr>
            <a:lvl6pPr>
              <a:defRPr sz="1385"/>
            </a:lvl6pPr>
            <a:lvl7pPr>
              <a:defRPr sz="1385"/>
            </a:lvl7pPr>
            <a:lvl8pPr>
              <a:defRPr sz="1385"/>
            </a:lvl8pPr>
            <a:lvl9pPr>
              <a:defRPr sz="1385"/>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09611" y="1435104"/>
            <a:ext cx="4011084" cy="4691063"/>
          </a:xfrm>
        </p:spPr>
        <p:txBody>
          <a:bodyPr/>
          <a:lstStyle>
            <a:lvl1pPr marL="0" indent="0">
              <a:buNone/>
              <a:defRPr sz="969"/>
            </a:lvl1pPr>
            <a:lvl2pPr marL="315314" indent="0">
              <a:buNone/>
              <a:defRPr sz="831"/>
            </a:lvl2pPr>
            <a:lvl3pPr marL="630630" indent="0">
              <a:buNone/>
              <a:defRPr sz="692"/>
            </a:lvl3pPr>
            <a:lvl4pPr marL="945947" indent="0">
              <a:buNone/>
              <a:defRPr sz="623"/>
            </a:lvl4pPr>
            <a:lvl5pPr marL="1261265" indent="0">
              <a:buNone/>
              <a:defRPr sz="623"/>
            </a:lvl5pPr>
            <a:lvl6pPr marL="1576588" indent="0">
              <a:buNone/>
              <a:defRPr sz="623"/>
            </a:lvl6pPr>
            <a:lvl7pPr marL="1891904" indent="0">
              <a:buNone/>
              <a:defRPr sz="623"/>
            </a:lvl7pPr>
            <a:lvl8pPr marL="2207225" indent="0">
              <a:buNone/>
              <a:defRPr sz="623"/>
            </a:lvl8pPr>
            <a:lvl9pPr marL="2522543" indent="0">
              <a:buNone/>
              <a:defRPr sz="623"/>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49A5678A-D05F-FD42-9890-CCECCD9C8C54}" type="datetimeFigureOut">
              <a:rPr lang="sv-SE" smtClean="0">
                <a:solidFill>
                  <a:prstClr val="black">
                    <a:tint val="75000"/>
                  </a:prstClr>
                </a:solidFill>
              </a:rPr>
              <a:pPr/>
              <a:t>2020-01-22</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6147714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03"/>
            <a:ext cx="7315200" cy="566738"/>
          </a:xfrm>
        </p:spPr>
        <p:txBody>
          <a:bodyPr anchor="b"/>
          <a:lstStyle>
            <a:lvl1pPr algn="l">
              <a:defRPr sz="1385" b="1"/>
            </a:lvl1pPr>
          </a:lstStyle>
          <a:p>
            <a:r>
              <a:rPr lang="sv-SE"/>
              <a:t>Klicka här för att ändra format</a:t>
            </a:r>
          </a:p>
        </p:txBody>
      </p:sp>
      <p:sp>
        <p:nvSpPr>
          <p:cNvPr id="3" name="Platshållare för bild 2"/>
          <p:cNvSpPr>
            <a:spLocks noGrp="1"/>
          </p:cNvSpPr>
          <p:nvPr>
            <p:ph type="pic" idx="1"/>
          </p:nvPr>
        </p:nvSpPr>
        <p:spPr>
          <a:xfrm>
            <a:off x="2389717" y="612775"/>
            <a:ext cx="7315200" cy="4114800"/>
          </a:xfrm>
        </p:spPr>
        <p:txBody>
          <a:bodyPr/>
          <a:lstStyle>
            <a:lvl1pPr marL="0" indent="0">
              <a:buNone/>
              <a:defRPr sz="2216"/>
            </a:lvl1pPr>
            <a:lvl2pPr marL="315314" indent="0">
              <a:buNone/>
              <a:defRPr sz="1939"/>
            </a:lvl2pPr>
            <a:lvl3pPr marL="630630" indent="0">
              <a:buNone/>
              <a:defRPr sz="1661"/>
            </a:lvl3pPr>
            <a:lvl4pPr marL="945947" indent="0">
              <a:buNone/>
              <a:defRPr sz="1385"/>
            </a:lvl4pPr>
            <a:lvl5pPr marL="1261265" indent="0">
              <a:buNone/>
              <a:defRPr sz="1385"/>
            </a:lvl5pPr>
            <a:lvl6pPr marL="1576588" indent="0">
              <a:buNone/>
              <a:defRPr sz="1385"/>
            </a:lvl6pPr>
            <a:lvl7pPr marL="1891904" indent="0">
              <a:buNone/>
              <a:defRPr sz="1385"/>
            </a:lvl7pPr>
            <a:lvl8pPr marL="2207225" indent="0">
              <a:buNone/>
              <a:defRPr sz="1385"/>
            </a:lvl8pPr>
            <a:lvl9pPr marL="2522543" indent="0">
              <a:buNone/>
              <a:defRPr sz="1385"/>
            </a:lvl9pPr>
          </a:lstStyle>
          <a:p>
            <a:endParaRPr lang="sv-SE"/>
          </a:p>
        </p:txBody>
      </p:sp>
      <p:sp>
        <p:nvSpPr>
          <p:cNvPr id="4" name="Platshållare för text 3"/>
          <p:cNvSpPr>
            <a:spLocks noGrp="1"/>
          </p:cNvSpPr>
          <p:nvPr>
            <p:ph type="body" sz="half" idx="2"/>
          </p:nvPr>
        </p:nvSpPr>
        <p:spPr>
          <a:xfrm>
            <a:off x="2389717" y="5367341"/>
            <a:ext cx="7315200" cy="804862"/>
          </a:xfrm>
        </p:spPr>
        <p:txBody>
          <a:bodyPr/>
          <a:lstStyle>
            <a:lvl1pPr marL="0" indent="0">
              <a:buNone/>
              <a:defRPr sz="969"/>
            </a:lvl1pPr>
            <a:lvl2pPr marL="315314" indent="0">
              <a:buNone/>
              <a:defRPr sz="831"/>
            </a:lvl2pPr>
            <a:lvl3pPr marL="630630" indent="0">
              <a:buNone/>
              <a:defRPr sz="692"/>
            </a:lvl3pPr>
            <a:lvl4pPr marL="945947" indent="0">
              <a:buNone/>
              <a:defRPr sz="623"/>
            </a:lvl4pPr>
            <a:lvl5pPr marL="1261265" indent="0">
              <a:buNone/>
              <a:defRPr sz="623"/>
            </a:lvl5pPr>
            <a:lvl6pPr marL="1576588" indent="0">
              <a:buNone/>
              <a:defRPr sz="623"/>
            </a:lvl6pPr>
            <a:lvl7pPr marL="1891904" indent="0">
              <a:buNone/>
              <a:defRPr sz="623"/>
            </a:lvl7pPr>
            <a:lvl8pPr marL="2207225" indent="0">
              <a:buNone/>
              <a:defRPr sz="623"/>
            </a:lvl8pPr>
            <a:lvl9pPr marL="2522543" indent="0">
              <a:buNone/>
              <a:defRPr sz="623"/>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49A5678A-D05F-FD42-9890-CCECCD9C8C54}" type="datetimeFigureOut">
              <a:rPr lang="sv-SE" smtClean="0">
                <a:solidFill>
                  <a:prstClr val="black">
                    <a:tint val="75000"/>
                  </a:prstClr>
                </a:solidFill>
              </a:rPr>
              <a:pPr/>
              <a:t>2020-01-22</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711333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2020-01-22</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246214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839200" y="275036"/>
            <a:ext cx="27432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09600" y="275036"/>
            <a:ext cx="80264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2020-01-22</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7382476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791349" y="301"/>
            <a:ext cx="7683499" cy="1441451"/>
          </a:xfrm>
        </p:spPr>
        <p:txBody>
          <a:bodyPr/>
          <a:lstStyle/>
          <a:p>
            <a:r>
              <a:rPr lang="sv-SE"/>
              <a:t>Klicka här för att ändra format</a:t>
            </a:r>
          </a:p>
        </p:txBody>
      </p:sp>
      <p:cxnSp>
        <p:nvCxnSpPr>
          <p:cNvPr id="3" name="Rak 7"/>
          <p:cNvCxnSpPr/>
          <p:nvPr userDrawn="1"/>
        </p:nvCxnSpPr>
        <p:spPr>
          <a:xfrm>
            <a:off x="-434760" y="1452400"/>
            <a:ext cx="1292852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83611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smtClean="0"/>
              <a:t>Fare clic per modificare lo stile del titolo</a:t>
            </a:r>
            <a:endParaRPr lang="en-GB"/>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GB"/>
          </a:p>
        </p:txBody>
      </p:sp>
      <p:sp>
        <p:nvSpPr>
          <p:cNvPr id="4" name="Segnaposto data 3"/>
          <p:cNvSpPr>
            <a:spLocks noGrp="1"/>
          </p:cNvSpPr>
          <p:nvPr>
            <p:ph type="dt" sz="half" idx="10"/>
          </p:nvPr>
        </p:nvSpPr>
        <p:spPr/>
        <p:txBody>
          <a:bodyPr/>
          <a:lstStyle/>
          <a:p>
            <a:fld id="{B273E6D6-463A-4A28-A7C3-AB5F4134BBA7}" type="datetimeFigureOut">
              <a:rPr lang="en-GB" smtClean="0"/>
              <a:t>22/01/2020</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5C1E274F-F424-4B04-86D0-E5B4C5EB23FC}" type="slidenum">
              <a:rPr lang="en-GB" smtClean="0"/>
              <a:t>‹#›</a:t>
            </a:fld>
            <a:endParaRPr lang="en-GB"/>
          </a:p>
        </p:txBody>
      </p:sp>
    </p:spTree>
    <p:extLst>
      <p:ext uri="{BB962C8B-B14F-4D97-AF65-F5344CB8AC3E}">
        <p14:creationId xmlns:p14="http://schemas.microsoft.com/office/powerpoint/2010/main" val="35339345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fld id="{B273E6D6-463A-4A28-A7C3-AB5F4134BBA7}" type="datetimeFigureOut">
              <a:rPr lang="en-GB" smtClean="0"/>
              <a:t>22/01/2020</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5C1E274F-F424-4B04-86D0-E5B4C5EB23FC}" type="slidenum">
              <a:rPr lang="en-GB" smtClean="0"/>
              <a:t>‹#›</a:t>
            </a:fld>
            <a:endParaRPr lang="en-GB"/>
          </a:p>
        </p:txBody>
      </p:sp>
    </p:spTree>
    <p:extLst>
      <p:ext uri="{BB962C8B-B14F-4D97-AF65-F5344CB8AC3E}">
        <p14:creationId xmlns:p14="http://schemas.microsoft.com/office/powerpoint/2010/main" val="32660657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smtClean="0"/>
              <a:t>Fare clic per modificare lo stile del titolo</a:t>
            </a:r>
            <a:endParaRPr lang="en-GB"/>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B273E6D6-463A-4A28-A7C3-AB5F4134BBA7}" type="datetimeFigureOut">
              <a:rPr lang="en-GB" smtClean="0"/>
              <a:t>22/01/2020</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5C1E274F-F424-4B04-86D0-E5B4C5EB23FC}" type="slidenum">
              <a:rPr lang="en-GB" smtClean="0"/>
              <a:t>‹#›</a:t>
            </a:fld>
            <a:endParaRPr lang="en-GB"/>
          </a:p>
        </p:txBody>
      </p:sp>
    </p:spTree>
    <p:extLst>
      <p:ext uri="{BB962C8B-B14F-4D97-AF65-F5344CB8AC3E}">
        <p14:creationId xmlns:p14="http://schemas.microsoft.com/office/powerpoint/2010/main" val="19218570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data 4"/>
          <p:cNvSpPr>
            <a:spLocks noGrp="1"/>
          </p:cNvSpPr>
          <p:nvPr>
            <p:ph type="dt" sz="half" idx="10"/>
          </p:nvPr>
        </p:nvSpPr>
        <p:spPr/>
        <p:txBody>
          <a:bodyPr/>
          <a:lstStyle/>
          <a:p>
            <a:fld id="{B273E6D6-463A-4A28-A7C3-AB5F4134BBA7}" type="datetimeFigureOut">
              <a:rPr lang="en-GB" smtClean="0"/>
              <a:t>22/01/2020</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5C1E274F-F424-4B04-86D0-E5B4C5EB23FC}" type="slidenum">
              <a:rPr lang="en-GB" smtClean="0"/>
              <a:t>‹#›</a:t>
            </a:fld>
            <a:endParaRPr lang="en-GB"/>
          </a:p>
        </p:txBody>
      </p:sp>
    </p:spTree>
    <p:extLst>
      <p:ext uri="{BB962C8B-B14F-4D97-AF65-F5344CB8AC3E}">
        <p14:creationId xmlns:p14="http://schemas.microsoft.com/office/powerpoint/2010/main" val="1889701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solidFill>
                <a:srgbClr val="0094CA"/>
              </a:solidFill>
            </a:endParaRPr>
          </a:p>
        </p:txBody>
      </p:sp>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5" name="Date Placeholder 4"/>
          <p:cNvSpPr>
            <a:spLocks noGrp="1"/>
          </p:cNvSpPr>
          <p:nvPr>
            <p:ph type="dt" sz="half" idx="10"/>
          </p:nvPr>
        </p:nvSpPr>
        <p:spPr/>
        <p:txBody>
          <a:bodyPr/>
          <a:lstStyle/>
          <a:p>
            <a:fld id="{BE0A77AC-CC04-134F-A27E-C49BB2AD723B}" type="datetime1">
              <a:rPr lang="en-US" noProof="0" smtClean="0"/>
              <a:t>1/22/2020</a:t>
            </a:fld>
            <a:endParaRPr lang="en-GB" noProof="0"/>
          </a:p>
        </p:txBody>
      </p:sp>
      <p:sp>
        <p:nvSpPr>
          <p:cNvPr id="6" name="Footer Placeholder 5"/>
          <p:cNvSpPr>
            <a:spLocks noGrp="1"/>
          </p:cNvSpPr>
          <p:nvPr>
            <p:ph type="ftr" sz="quarter" idx="11"/>
          </p:nvPr>
        </p:nvSpPr>
        <p:spPr/>
        <p:txBody>
          <a:bodyPr/>
          <a:lstStyle/>
          <a:p>
            <a:endParaRPr lang="en-GB" noProof="0"/>
          </a:p>
        </p:txBody>
      </p:sp>
      <p:sp>
        <p:nvSpPr>
          <p:cNvPr id="7" name="Slide Number Placeholder 6"/>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39550" y="260649"/>
            <a:ext cx="1813101" cy="727507"/>
          </a:xfrm>
          <a:prstGeom prst="rect">
            <a:avLst/>
          </a:prstGeom>
        </p:spPr>
      </p:pic>
    </p:spTree>
    <p:extLst>
      <p:ext uri="{BB962C8B-B14F-4D97-AF65-F5344CB8AC3E}">
        <p14:creationId xmlns:p14="http://schemas.microsoft.com/office/powerpoint/2010/main" val="325303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GB"/>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7" name="Segnaposto data 6"/>
          <p:cNvSpPr>
            <a:spLocks noGrp="1"/>
          </p:cNvSpPr>
          <p:nvPr>
            <p:ph type="dt" sz="half" idx="10"/>
          </p:nvPr>
        </p:nvSpPr>
        <p:spPr/>
        <p:txBody>
          <a:bodyPr/>
          <a:lstStyle/>
          <a:p>
            <a:fld id="{B273E6D6-463A-4A28-A7C3-AB5F4134BBA7}" type="datetimeFigureOut">
              <a:rPr lang="en-GB" smtClean="0"/>
              <a:t>22/01/2020</a:t>
            </a:fld>
            <a:endParaRPr lang="en-GB"/>
          </a:p>
        </p:txBody>
      </p:sp>
      <p:sp>
        <p:nvSpPr>
          <p:cNvPr id="8" name="Segnaposto piè di pagina 7"/>
          <p:cNvSpPr>
            <a:spLocks noGrp="1"/>
          </p:cNvSpPr>
          <p:nvPr>
            <p:ph type="ftr" sz="quarter" idx="11"/>
          </p:nvPr>
        </p:nvSpPr>
        <p:spPr/>
        <p:txBody>
          <a:bodyPr/>
          <a:lstStyle/>
          <a:p>
            <a:endParaRPr lang="en-GB"/>
          </a:p>
        </p:txBody>
      </p:sp>
      <p:sp>
        <p:nvSpPr>
          <p:cNvPr id="9" name="Segnaposto numero diapositiva 8"/>
          <p:cNvSpPr>
            <a:spLocks noGrp="1"/>
          </p:cNvSpPr>
          <p:nvPr>
            <p:ph type="sldNum" sz="quarter" idx="12"/>
          </p:nvPr>
        </p:nvSpPr>
        <p:spPr/>
        <p:txBody>
          <a:bodyPr/>
          <a:lstStyle/>
          <a:p>
            <a:fld id="{5C1E274F-F424-4B04-86D0-E5B4C5EB23FC}" type="slidenum">
              <a:rPr lang="en-GB" smtClean="0"/>
              <a:t>‹#›</a:t>
            </a:fld>
            <a:endParaRPr lang="en-GB"/>
          </a:p>
        </p:txBody>
      </p:sp>
    </p:spTree>
    <p:extLst>
      <p:ext uri="{BB962C8B-B14F-4D97-AF65-F5344CB8AC3E}">
        <p14:creationId xmlns:p14="http://schemas.microsoft.com/office/powerpoint/2010/main" val="41354594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data 2"/>
          <p:cNvSpPr>
            <a:spLocks noGrp="1"/>
          </p:cNvSpPr>
          <p:nvPr>
            <p:ph type="dt" sz="half" idx="10"/>
          </p:nvPr>
        </p:nvSpPr>
        <p:spPr/>
        <p:txBody>
          <a:bodyPr/>
          <a:lstStyle/>
          <a:p>
            <a:fld id="{B273E6D6-463A-4A28-A7C3-AB5F4134BBA7}" type="datetimeFigureOut">
              <a:rPr lang="en-GB" smtClean="0"/>
              <a:t>22/01/2020</a:t>
            </a:fld>
            <a:endParaRPr lang="en-GB"/>
          </a:p>
        </p:txBody>
      </p:sp>
      <p:sp>
        <p:nvSpPr>
          <p:cNvPr id="4" name="Segnaposto piè di pagina 3"/>
          <p:cNvSpPr>
            <a:spLocks noGrp="1"/>
          </p:cNvSpPr>
          <p:nvPr>
            <p:ph type="ftr" sz="quarter" idx="11"/>
          </p:nvPr>
        </p:nvSpPr>
        <p:spPr/>
        <p:txBody>
          <a:bodyPr/>
          <a:lstStyle/>
          <a:p>
            <a:endParaRPr lang="en-GB"/>
          </a:p>
        </p:txBody>
      </p:sp>
      <p:sp>
        <p:nvSpPr>
          <p:cNvPr id="5" name="Segnaposto numero diapositiva 4"/>
          <p:cNvSpPr>
            <a:spLocks noGrp="1"/>
          </p:cNvSpPr>
          <p:nvPr>
            <p:ph type="sldNum" sz="quarter" idx="12"/>
          </p:nvPr>
        </p:nvSpPr>
        <p:spPr/>
        <p:txBody>
          <a:bodyPr/>
          <a:lstStyle/>
          <a:p>
            <a:fld id="{5C1E274F-F424-4B04-86D0-E5B4C5EB23FC}" type="slidenum">
              <a:rPr lang="en-GB" smtClean="0"/>
              <a:t>‹#›</a:t>
            </a:fld>
            <a:endParaRPr lang="en-GB"/>
          </a:p>
        </p:txBody>
      </p:sp>
    </p:spTree>
    <p:extLst>
      <p:ext uri="{BB962C8B-B14F-4D97-AF65-F5344CB8AC3E}">
        <p14:creationId xmlns:p14="http://schemas.microsoft.com/office/powerpoint/2010/main" val="19889231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273E6D6-463A-4A28-A7C3-AB5F4134BBA7}" type="datetimeFigureOut">
              <a:rPr lang="en-GB" smtClean="0"/>
              <a:t>22/01/2020</a:t>
            </a:fld>
            <a:endParaRPr lang="en-GB"/>
          </a:p>
        </p:txBody>
      </p:sp>
      <p:sp>
        <p:nvSpPr>
          <p:cNvPr id="3" name="Segnaposto piè di pagina 2"/>
          <p:cNvSpPr>
            <a:spLocks noGrp="1"/>
          </p:cNvSpPr>
          <p:nvPr>
            <p:ph type="ftr" sz="quarter" idx="11"/>
          </p:nvPr>
        </p:nvSpPr>
        <p:spPr/>
        <p:txBody>
          <a:bodyPr/>
          <a:lstStyle/>
          <a:p>
            <a:endParaRPr lang="en-GB"/>
          </a:p>
        </p:txBody>
      </p:sp>
      <p:sp>
        <p:nvSpPr>
          <p:cNvPr id="4" name="Segnaposto numero diapositiva 3"/>
          <p:cNvSpPr>
            <a:spLocks noGrp="1"/>
          </p:cNvSpPr>
          <p:nvPr>
            <p:ph type="sldNum" sz="quarter" idx="12"/>
          </p:nvPr>
        </p:nvSpPr>
        <p:spPr/>
        <p:txBody>
          <a:bodyPr/>
          <a:lstStyle/>
          <a:p>
            <a:fld id="{5C1E274F-F424-4B04-86D0-E5B4C5EB23FC}" type="slidenum">
              <a:rPr lang="en-GB" smtClean="0"/>
              <a:t>‹#›</a:t>
            </a:fld>
            <a:endParaRPr lang="en-GB"/>
          </a:p>
        </p:txBody>
      </p:sp>
    </p:spTree>
    <p:extLst>
      <p:ext uri="{BB962C8B-B14F-4D97-AF65-F5344CB8AC3E}">
        <p14:creationId xmlns:p14="http://schemas.microsoft.com/office/powerpoint/2010/main" val="33847902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smtClean="0"/>
              <a:t>Fare clic per modificare lo stile del titolo</a:t>
            </a:r>
            <a:endParaRPr lang="en-GB"/>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273E6D6-463A-4A28-A7C3-AB5F4134BBA7}" type="datetimeFigureOut">
              <a:rPr lang="en-GB" smtClean="0"/>
              <a:t>22/01/2020</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5C1E274F-F424-4B04-86D0-E5B4C5EB23FC}" type="slidenum">
              <a:rPr lang="en-GB" smtClean="0"/>
              <a:t>‹#›</a:t>
            </a:fld>
            <a:endParaRPr lang="en-GB"/>
          </a:p>
        </p:txBody>
      </p:sp>
    </p:spTree>
    <p:extLst>
      <p:ext uri="{BB962C8B-B14F-4D97-AF65-F5344CB8AC3E}">
        <p14:creationId xmlns:p14="http://schemas.microsoft.com/office/powerpoint/2010/main" val="35483239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smtClean="0"/>
              <a:t>Fare clic per modificare lo stile del titolo</a:t>
            </a:r>
            <a:endParaRPr lang="en-GB"/>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273E6D6-463A-4A28-A7C3-AB5F4134BBA7}" type="datetimeFigureOut">
              <a:rPr lang="en-GB" smtClean="0"/>
              <a:t>22/01/2020</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5C1E274F-F424-4B04-86D0-E5B4C5EB23FC}" type="slidenum">
              <a:rPr lang="en-GB" smtClean="0"/>
              <a:t>‹#›</a:t>
            </a:fld>
            <a:endParaRPr lang="en-GB"/>
          </a:p>
        </p:txBody>
      </p:sp>
    </p:spTree>
    <p:extLst>
      <p:ext uri="{BB962C8B-B14F-4D97-AF65-F5344CB8AC3E}">
        <p14:creationId xmlns:p14="http://schemas.microsoft.com/office/powerpoint/2010/main" val="8038725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fld id="{B273E6D6-463A-4A28-A7C3-AB5F4134BBA7}" type="datetimeFigureOut">
              <a:rPr lang="en-GB" smtClean="0"/>
              <a:t>22/01/2020</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5C1E274F-F424-4B04-86D0-E5B4C5EB23FC}" type="slidenum">
              <a:rPr lang="en-GB" smtClean="0"/>
              <a:t>‹#›</a:t>
            </a:fld>
            <a:endParaRPr lang="en-GB"/>
          </a:p>
        </p:txBody>
      </p:sp>
    </p:spTree>
    <p:extLst>
      <p:ext uri="{BB962C8B-B14F-4D97-AF65-F5344CB8AC3E}">
        <p14:creationId xmlns:p14="http://schemas.microsoft.com/office/powerpoint/2010/main" val="6723772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smtClean="0"/>
              <a:t>Fare clic per modificare lo stile del titolo</a:t>
            </a:r>
            <a:endParaRPr lang="en-GB"/>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fld id="{B273E6D6-463A-4A28-A7C3-AB5F4134BBA7}" type="datetimeFigureOut">
              <a:rPr lang="en-GB" smtClean="0"/>
              <a:t>22/01/2020</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5C1E274F-F424-4B04-86D0-E5B4C5EB23FC}" type="slidenum">
              <a:rPr lang="en-GB" smtClean="0"/>
              <a:t>‹#›</a:t>
            </a:fld>
            <a:endParaRPr lang="en-GB"/>
          </a:p>
        </p:txBody>
      </p:sp>
    </p:spTree>
    <p:extLst>
      <p:ext uri="{BB962C8B-B14F-4D97-AF65-F5344CB8AC3E}">
        <p14:creationId xmlns:p14="http://schemas.microsoft.com/office/powerpoint/2010/main" val="3503777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smtClean="0"/>
              <a:t>Click to edit Master title style</a:t>
            </a:r>
            <a:endParaRPr lang="en-GB" noProof="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7" name="Date Placeholder 6"/>
          <p:cNvSpPr>
            <a:spLocks noGrp="1"/>
          </p:cNvSpPr>
          <p:nvPr>
            <p:ph type="dt" sz="half" idx="10"/>
          </p:nvPr>
        </p:nvSpPr>
        <p:spPr/>
        <p:txBody>
          <a:bodyPr/>
          <a:lstStyle/>
          <a:p>
            <a:fld id="{048D561C-1DD3-7E47-A35E-AA2FC48370A7}" type="datetime1">
              <a:rPr lang="en-US" noProof="0" smtClean="0"/>
              <a:t>1/22/2020</a:t>
            </a:fld>
            <a:endParaRPr lang="en-GB" noProof="0"/>
          </a:p>
        </p:txBody>
      </p:sp>
      <p:sp>
        <p:nvSpPr>
          <p:cNvPr id="8" name="Footer Placeholder 7"/>
          <p:cNvSpPr>
            <a:spLocks noGrp="1"/>
          </p:cNvSpPr>
          <p:nvPr>
            <p:ph type="ftr" sz="quarter" idx="11"/>
          </p:nvPr>
        </p:nvSpPr>
        <p:spPr/>
        <p:txBody>
          <a:bodyPr/>
          <a:lstStyle/>
          <a:p>
            <a:endParaRPr lang="en-GB" noProof="0"/>
          </a:p>
        </p:txBody>
      </p:sp>
      <p:sp>
        <p:nvSpPr>
          <p:cNvPr id="9" name="Slide Number Placeholder 8"/>
          <p:cNvSpPr>
            <a:spLocks noGrp="1"/>
          </p:cNvSpPr>
          <p:nvPr>
            <p:ph type="sldNum" sz="quarter" idx="12"/>
          </p:nvPr>
        </p:nvSpPr>
        <p:spPr/>
        <p:txBody>
          <a:bodyPr/>
          <a:lstStyle/>
          <a:p>
            <a:fld id="{551115BC-487E-4422-894C-CB7CD3E79223}" type="slidenum">
              <a:rPr lang="en-GB" noProof="0" smtClean="0"/>
              <a:t>‹#›</a:t>
            </a:fld>
            <a:endParaRPr lang="en-GB" noProof="0"/>
          </a:p>
        </p:txBody>
      </p:sp>
      <p:sp>
        <p:nvSpPr>
          <p:cNvPr id="10"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solidFill>
                <a:srgbClr val="0094CA"/>
              </a:solidFill>
            </a:endParaRPr>
          </a:p>
        </p:txBody>
      </p:sp>
    </p:spTree>
    <p:extLst>
      <p:ext uri="{BB962C8B-B14F-4D97-AF65-F5344CB8AC3E}">
        <p14:creationId xmlns:p14="http://schemas.microsoft.com/office/powerpoint/2010/main" val="2117693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7" name="Rectangle 6"/>
          <p:cNvSpPr/>
          <p:nvPr userDrawn="1"/>
        </p:nvSpPr>
        <p:spPr>
          <a:xfrm>
            <a:off x="0" y="6165428"/>
            <a:ext cx="12192000" cy="705600"/>
          </a:xfrm>
          <a:prstGeom prst="rect">
            <a:avLst/>
          </a:prstGeom>
          <a:gradFill flip="none" rotWithShape="1">
            <a:gsLst>
              <a:gs pos="72000">
                <a:schemeClr val="tx2">
                  <a:lumMod val="40000"/>
                  <a:lumOff val="60000"/>
                </a:schemeClr>
              </a:gs>
              <a:gs pos="8000">
                <a:srgbClr val="FFFFFF">
                  <a:alpha val="52000"/>
                </a:srgbClr>
              </a:gs>
            </a:gsLst>
            <a:lin ang="2064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4"/>
          </a:p>
        </p:txBody>
      </p:sp>
      <p:pic>
        <p:nvPicPr>
          <p:cNvPr id="8" name="Picture 7" descr="ess_logo_frugal_blue_cmy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3133" y="6199719"/>
            <a:ext cx="1535291" cy="619589"/>
          </a:xfrm>
          <a:prstGeom prst="rect">
            <a:avLst/>
          </a:prstGeom>
        </p:spPr>
      </p:pic>
      <p:sp>
        <p:nvSpPr>
          <p:cNvPr id="9" name="TextBox 8"/>
          <p:cNvSpPr txBox="1"/>
          <p:nvPr userDrawn="1"/>
        </p:nvSpPr>
        <p:spPr>
          <a:xfrm>
            <a:off x="2085100" y="6292963"/>
            <a:ext cx="3551293" cy="446276"/>
          </a:xfrm>
          <a:prstGeom prst="rect">
            <a:avLst/>
          </a:prstGeom>
          <a:noFill/>
        </p:spPr>
        <p:txBody>
          <a:bodyPr wrap="none" rtlCol="0">
            <a:spAutoFit/>
          </a:bodyPr>
          <a:lstStyle/>
          <a:p>
            <a:r>
              <a:rPr lang="en-US" sz="1200" b="1" kern="0" spc="-30" baseline="0" dirty="0">
                <a:solidFill>
                  <a:srgbClr val="119FD5"/>
                </a:solidFill>
                <a:latin typeface="Optima" charset="0"/>
                <a:ea typeface="Optima" charset="0"/>
                <a:cs typeface="Optima" charset="0"/>
              </a:rPr>
              <a:t>AD Safety Group</a:t>
            </a:r>
            <a:r>
              <a:rPr lang="en-US" sz="1200" b="1" kern="0" spc="-30" dirty="0">
                <a:solidFill>
                  <a:srgbClr val="119FD5"/>
                </a:solidFill>
                <a:latin typeface="Optima" charset="0"/>
                <a:ea typeface="Optima" charset="0"/>
                <a:cs typeface="Optima" charset="0"/>
              </a:rPr>
              <a:t> – Accelerator Installation Team</a:t>
            </a:r>
          </a:p>
          <a:p>
            <a:r>
              <a:rPr lang="en-US" sz="1100" kern="0" spc="-30" dirty="0" err="1">
                <a:solidFill>
                  <a:srgbClr val="119FD5"/>
                </a:solidFill>
                <a:latin typeface="Optima" charset="0"/>
                <a:ea typeface="Optima" charset="0"/>
                <a:cs typeface="Optima" charset="0"/>
              </a:rPr>
              <a:t>D.Phan</a:t>
            </a:r>
            <a:r>
              <a:rPr lang="en-US" sz="1100" kern="0" spc="-30" dirty="0">
                <a:solidFill>
                  <a:srgbClr val="119FD5"/>
                </a:solidFill>
                <a:latin typeface="Optima" charset="0"/>
                <a:ea typeface="Optima" charset="0"/>
                <a:cs typeface="Optima" charset="0"/>
              </a:rPr>
              <a:t>, </a:t>
            </a:r>
            <a:r>
              <a:rPr lang="en-US" sz="1100" kern="0" spc="-30" dirty="0" err="1" smtClean="0">
                <a:solidFill>
                  <a:srgbClr val="119FD5"/>
                </a:solidFill>
                <a:latin typeface="Optima" charset="0"/>
                <a:ea typeface="Optima" charset="0"/>
                <a:cs typeface="Optima" charset="0"/>
              </a:rPr>
              <a:t>E.Sargsyan</a:t>
            </a:r>
            <a:r>
              <a:rPr lang="en-US" sz="1100" kern="0" spc="-30" dirty="0" smtClean="0">
                <a:solidFill>
                  <a:srgbClr val="119FD5"/>
                </a:solidFill>
                <a:latin typeface="Optima" charset="0"/>
                <a:ea typeface="Optima" charset="0"/>
                <a:cs typeface="Optima" charset="0"/>
              </a:rPr>
              <a:t>, </a:t>
            </a:r>
            <a:r>
              <a:rPr lang="en-US" sz="1100" kern="0" spc="-30" dirty="0" err="1" smtClean="0">
                <a:solidFill>
                  <a:srgbClr val="119FD5"/>
                </a:solidFill>
                <a:latin typeface="Optima" charset="0"/>
                <a:ea typeface="Optima" charset="0"/>
                <a:cs typeface="Optima" charset="0"/>
              </a:rPr>
              <a:t>L.Tchelidze</a:t>
            </a:r>
            <a:r>
              <a:rPr lang="en-US" sz="1100" kern="0" spc="-30" dirty="0" smtClean="0">
                <a:solidFill>
                  <a:srgbClr val="119FD5"/>
                </a:solidFill>
                <a:latin typeface="Optima" charset="0"/>
                <a:ea typeface="Optima" charset="0"/>
                <a:cs typeface="Optima" charset="0"/>
              </a:rPr>
              <a:t> </a:t>
            </a:r>
            <a:r>
              <a:rPr lang="en-US" sz="1100" kern="0" spc="-30" dirty="0">
                <a:solidFill>
                  <a:srgbClr val="119FD5"/>
                </a:solidFill>
                <a:latin typeface="Optima" charset="0"/>
                <a:ea typeface="Optima" charset="0"/>
                <a:cs typeface="Optima" charset="0"/>
              </a:rPr>
              <a:t>&amp; </a:t>
            </a:r>
            <a:r>
              <a:rPr lang="en-US" sz="1100" kern="0" spc="-30" dirty="0" err="1">
                <a:solidFill>
                  <a:srgbClr val="119FD5"/>
                </a:solidFill>
                <a:latin typeface="Optima" charset="0"/>
                <a:ea typeface="Optima" charset="0"/>
                <a:cs typeface="Optima" charset="0"/>
              </a:rPr>
              <a:t>N.Gazis</a:t>
            </a:r>
            <a:endParaRPr lang="en-US" sz="1100" kern="0" spc="-70" dirty="0">
              <a:solidFill>
                <a:srgbClr val="119FD5"/>
              </a:solidFill>
              <a:latin typeface="Optima" charset="0"/>
              <a:ea typeface="Optima" charset="0"/>
              <a:cs typeface="Optima" charset="0"/>
            </a:endParaRPr>
          </a:p>
        </p:txBody>
      </p:sp>
    </p:spTree>
    <p:extLst>
      <p:ext uri="{BB962C8B-B14F-4D97-AF65-F5344CB8AC3E}">
        <p14:creationId xmlns:p14="http://schemas.microsoft.com/office/powerpoint/2010/main" val="1242216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7" name="Rectangle 6"/>
          <p:cNvSpPr/>
          <p:nvPr userDrawn="1"/>
        </p:nvSpPr>
        <p:spPr>
          <a:xfrm>
            <a:off x="0" y="6165428"/>
            <a:ext cx="12192000" cy="705600"/>
          </a:xfrm>
          <a:prstGeom prst="rect">
            <a:avLst/>
          </a:prstGeom>
          <a:gradFill flip="none" rotWithShape="1">
            <a:gsLst>
              <a:gs pos="72000">
                <a:schemeClr val="tx2">
                  <a:lumMod val="40000"/>
                  <a:lumOff val="60000"/>
                </a:schemeClr>
              </a:gs>
              <a:gs pos="8000">
                <a:srgbClr val="FFFFFF">
                  <a:alpha val="52000"/>
                </a:srgbClr>
              </a:gs>
            </a:gsLst>
            <a:lin ang="2064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4"/>
          </a:p>
        </p:txBody>
      </p:sp>
      <p:pic>
        <p:nvPicPr>
          <p:cNvPr id="8" name="Picture 7" descr="ess_logo_frugal_blue_cmy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3133" y="6199719"/>
            <a:ext cx="1535291" cy="619589"/>
          </a:xfrm>
          <a:prstGeom prst="rect">
            <a:avLst/>
          </a:prstGeom>
        </p:spPr>
      </p:pic>
      <p:sp>
        <p:nvSpPr>
          <p:cNvPr id="9" name="TextBox 8"/>
          <p:cNvSpPr txBox="1"/>
          <p:nvPr userDrawn="1"/>
        </p:nvSpPr>
        <p:spPr>
          <a:xfrm>
            <a:off x="2085100" y="6292963"/>
            <a:ext cx="3551293" cy="446276"/>
          </a:xfrm>
          <a:prstGeom prst="rect">
            <a:avLst/>
          </a:prstGeom>
          <a:noFill/>
        </p:spPr>
        <p:txBody>
          <a:bodyPr wrap="none" rtlCol="0">
            <a:spAutoFit/>
          </a:bodyPr>
          <a:lstStyle/>
          <a:p>
            <a:r>
              <a:rPr lang="en-US" sz="1200" b="1" kern="0" spc="-30" baseline="0" dirty="0">
                <a:solidFill>
                  <a:srgbClr val="119FD5"/>
                </a:solidFill>
                <a:latin typeface="Optima" charset="0"/>
                <a:ea typeface="Optima" charset="0"/>
                <a:cs typeface="Optima" charset="0"/>
              </a:rPr>
              <a:t>AD Safety Group</a:t>
            </a:r>
            <a:r>
              <a:rPr lang="en-US" sz="1200" b="1" kern="0" spc="-30" dirty="0">
                <a:solidFill>
                  <a:srgbClr val="119FD5"/>
                </a:solidFill>
                <a:latin typeface="Optima" charset="0"/>
                <a:ea typeface="Optima" charset="0"/>
                <a:cs typeface="Optima" charset="0"/>
              </a:rPr>
              <a:t> – Accelerator Installation Team</a:t>
            </a:r>
          </a:p>
          <a:p>
            <a:r>
              <a:rPr lang="en-US" sz="1100" kern="0" spc="-30" dirty="0" err="1">
                <a:solidFill>
                  <a:srgbClr val="119FD5"/>
                </a:solidFill>
                <a:latin typeface="Optima" charset="0"/>
                <a:ea typeface="Optima" charset="0"/>
                <a:cs typeface="Optima" charset="0"/>
              </a:rPr>
              <a:t>D.Phan</a:t>
            </a:r>
            <a:r>
              <a:rPr lang="en-US" sz="1100" kern="0" spc="-30" dirty="0">
                <a:solidFill>
                  <a:srgbClr val="119FD5"/>
                </a:solidFill>
                <a:latin typeface="Optima" charset="0"/>
                <a:ea typeface="Optima" charset="0"/>
                <a:cs typeface="Optima" charset="0"/>
              </a:rPr>
              <a:t>, </a:t>
            </a:r>
            <a:r>
              <a:rPr lang="en-US" sz="1100" kern="0" spc="-30" dirty="0" err="1" smtClean="0">
                <a:solidFill>
                  <a:srgbClr val="119FD5"/>
                </a:solidFill>
                <a:latin typeface="Optima" charset="0"/>
                <a:ea typeface="Optima" charset="0"/>
                <a:cs typeface="Optima" charset="0"/>
              </a:rPr>
              <a:t>E.Sargsyan</a:t>
            </a:r>
            <a:r>
              <a:rPr lang="en-US" sz="1100" kern="0" spc="-30" dirty="0" smtClean="0">
                <a:solidFill>
                  <a:srgbClr val="119FD5"/>
                </a:solidFill>
                <a:latin typeface="Optima" charset="0"/>
                <a:ea typeface="Optima" charset="0"/>
                <a:cs typeface="Optima" charset="0"/>
              </a:rPr>
              <a:t>, </a:t>
            </a:r>
            <a:r>
              <a:rPr lang="en-US" sz="1100" kern="0" spc="-30" dirty="0" err="1" smtClean="0">
                <a:solidFill>
                  <a:srgbClr val="119FD5"/>
                </a:solidFill>
                <a:latin typeface="Optima" charset="0"/>
                <a:ea typeface="Optima" charset="0"/>
                <a:cs typeface="Optima" charset="0"/>
              </a:rPr>
              <a:t>L.Tchelidze</a:t>
            </a:r>
            <a:r>
              <a:rPr lang="en-US" sz="1100" kern="0" spc="-30" dirty="0" smtClean="0">
                <a:solidFill>
                  <a:srgbClr val="119FD5"/>
                </a:solidFill>
                <a:latin typeface="Optima" charset="0"/>
                <a:ea typeface="Optima" charset="0"/>
                <a:cs typeface="Optima" charset="0"/>
              </a:rPr>
              <a:t> </a:t>
            </a:r>
            <a:r>
              <a:rPr lang="en-US" sz="1100" kern="0" spc="-30" dirty="0">
                <a:solidFill>
                  <a:srgbClr val="119FD5"/>
                </a:solidFill>
                <a:latin typeface="Optima" charset="0"/>
                <a:ea typeface="Optima" charset="0"/>
                <a:cs typeface="Optima" charset="0"/>
              </a:rPr>
              <a:t>&amp; </a:t>
            </a:r>
            <a:r>
              <a:rPr lang="en-US" sz="1100" kern="0" spc="-30" dirty="0" err="1">
                <a:solidFill>
                  <a:srgbClr val="119FD5"/>
                </a:solidFill>
                <a:latin typeface="Optima" charset="0"/>
                <a:ea typeface="Optima" charset="0"/>
                <a:cs typeface="Optima" charset="0"/>
              </a:rPr>
              <a:t>N.Gazis</a:t>
            </a:r>
            <a:endParaRPr lang="en-US" sz="1100" kern="0" spc="-70" dirty="0">
              <a:solidFill>
                <a:srgbClr val="119FD5"/>
              </a:solidFill>
              <a:latin typeface="Optima" charset="0"/>
              <a:ea typeface="Optima" charset="0"/>
              <a:cs typeface="Optima" charset="0"/>
            </a:endParaRPr>
          </a:p>
        </p:txBody>
      </p:sp>
    </p:spTree>
    <p:extLst>
      <p:ext uri="{BB962C8B-B14F-4D97-AF65-F5344CB8AC3E}">
        <p14:creationId xmlns:p14="http://schemas.microsoft.com/office/powerpoint/2010/main" val="3578512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6DC40F-55C4-384F-A14E-20FF4C53AB90}"/>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dirty="0"/>
          </a:p>
        </p:txBody>
      </p:sp>
      <p:pic>
        <p:nvPicPr>
          <p:cNvPr id="9" name="Picture 8">
            <a:extLst>
              <a:ext uri="{FF2B5EF4-FFF2-40B4-BE49-F238E27FC236}">
                <a16:creationId xmlns:a16="http://schemas.microsoft.com/office/drawing/2014/main" id="{C7D684BB-AC49-4844-95DA-6540E04D6DE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2" name="Title 1"/>
          <p:cNvSpPr>
            <a:spLocks noGrp="1"/>
          </p:cNvSpPr>
          <p:nvPr>
            <p:ph type="title" hasCustomPrompt="1"/>
          </p:nvPr>
        </p:nvSpPr>
        <p:spPr>
          <a:xfrm>
            <a:off x="609600" y="346646"/>
            <a:ext cx="9518848" cy="562074"/>
          </a:xfrm>
        </p:spPr>
        <p:txBody>
          <a:bodyPr lIns="90000" anchor="b">
            <a:noAutofit/>
          </a:bodyPr>
          <a:lstStyle>
            <a:lvl1pPr algn="l">
              <a:defRPr sz="24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3" name="Content Placeholder 2"/>
          <p:cNvSpPr>
            <a:spLocks noGrp="1"/>
          </p:cNvSpPr>
          <p:nvPr>
            <p:ph idx="1" hasCustomPrompt="1"/>
          </p:nvPr>
        </p:nvSpPr>
        <p:spPr>
          <a:xfrm>
            <a:off x="609600" y="1781000"/>
            <a:ext cx="10972800" cy="4345166"/>
          </a:xfrm>
        </p:spPr>
        <p:txBody>
          <a:bodyPr lIns="90000">
            <a:noAutofit/>
          </a:bodyPr>
          <a:lstStyle>
            <a:lvl1pPr marL="257175" indent="-257175">
              <a:buFont typeface="Arial" panose="020B0604020202020204" pitchFamily="34" charset="0"/>
              <a:buChar char="•"/>
              <a:defRPr/>
            </a:lvl1pPr>
          </a:lstStyle>
          <a:p>
            <a:pPr lvl="0"/>
            <a:r>
              <a:rPr lang="en-US" noProof="0" dirty="0"/>
              <a:t>Avoid text less than 16 points.  Always use Calibri font</a:t>
            </a:r>
          </a:p>
        </p:txBody>
      </p:sp>
      <p:sp>
        <p:nvSpPr>
          <p:cNvPr id="5" name="Footer Placeholder 4"/>
          <p:cNvSpPr>
            <a:spLocks noGrp="1"/>
          </p:cNvSpPr>
          <p:nvPr>
            <p:ph type="ftr" sz="quarter" idx="11"/>
          </p:nvPr>
        </p:nvSpPr>
        <p:spPr>
          <a:xfrm>
            <a:off x="4165600" y="6453340"/>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6" name="Slide Number Placeholder 5"/>
          <p:cNvSpPr>
            <a:spLocks noGrp="1"/>
          </p:cNvSpPr>
          <p:nvPr>
            <p:ph type="sldNum" sz="quarter" idx="12"/>
          </p:nvPr>
        </p:nvSpPr>
        <p:spPr>
          <a:xfrm>
            <a:off x="8737600" y="6453340"/>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sp>
        <p:nvSpPr>
          <p:cNvPr id="17" name="Text Placeholder 16">
            <a:extLst>
              <a:ext uri="{FF2B5EF4-FFF2-40B4-BE49-F238E27FC236}">
                <a16:creationId xmlns:a16="http://schemas.microsoft.com/office/drawing/2014/main" id="{38011E48-F5AC-104B-BB7F-6322AAB1F2D8}"/>
              </a:ext>
            </a:extLst>
          </p:cNvPr>
          <p:cNvSpPr>
            <a:spLocks noGrp="1"/>
          </p:cNvSpPr>
          <p:nvPr>
            <p:ph type="body" sz="quarter" idx="13" hasCustomPrompt="1"/>
          </p:nvPr>
        </p:nvSpPr>
        <p:spPr>
          <a:xfrm>
            <a:off x="609600" y="797780"/>
            <a:ext cx="9518848" cy="590550"/>
          </a:xfrm>
        </p:spPr>
        <p:txBody>
          <a:bodyPr lIns="90000">
            <a:noAutofit/>
          </a:bodyPr>
          <a:lstStyle>
            <a:lvl1pPr marL="0" indent="0">
              <a:buNone/>
              <a:defRPr lang="sv-SE" sz="18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438060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x-none" noProof="0" smtClean="0"/>
              <a:t>Click to edit Master title style</a:t>
            </a:r>
            <a:endParaRPr lang="en-GB" noProof="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noProof="0" smtClean="0"/>
              <a:t>Click to edit Master subtitle style</a:t>
            </a:r>
            <a:endParaRPr lang="en-GB" noProof="0"/>
          </a:p>
        </p:txBody>
      </p:sp>
      <p:sp>
        <p:nvSpPr>
          <p:cNvPr id="4" name="Date Placeholder 3"/>
          <p:cNvSpPr>
            <a:spLocks noGrp="1"/>
          </p:cNvSpPr>
          <p:nvPr>
            <p:ph type="dt" sz="half" idx="10"/>
          </p:nvPr>
        </p:nvSpPr>
        <p:spPr/>
        <p:txBody>
          <a:bodyPr/>
          <a:lstStyle/>
          <a:p>
            <a:fld id="{22CD6586-4BB3-3543-A226-E99DA85439DC}" type="datetime1">
              <a:rPr lang="en-US" noProof="0" smtClean="0"/>
              <a:t>1/22/2020</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44406" y="260649"/>
            <a:ext cx="2208245" cy="886059"/>
          </a:xfrm>
          <a:prstGeom prst="rect">
            <a:avLst/>
          </a:prstGeom>
        </p:spPr>
      </p:pic>
    </p:spTree>
    <p:extLst>
      <p:ext uri="{BB962C8B-B14F-4D97-AF65-F5344CB8AC3E}">
        <p14:creationId xmlns:p14="http://schemas.microsoft.com/office/powerpoint/2010/main" val="96682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solidFill>
                <a:srgbClr val="0094CA"/>
              </a:solidFill>
            </a:endParaRPr>
          </a:p>
        </p:txBody>
      </p:sp>
      <p:sp>
        <p:nvSpPr>
          <p:cNvPr id="2" name="Title 1"/>
          <p:cNvSpPr>
            <a:spLocks noGrp="1"/>
          </p:cNvSpPr>
          <p:nvPr>
            <p:ph type="title"/>
          </p:nvPr>
        </p:nvSpPr>
        <p:spPr/>
        <p:txBody>
          <a:bodyPr/>
          <a:lstStyle/>
          <a:p>
            <a:r>
              <a:rPr lang="x-none" noProof="0" smtClean="0"/>
              <a:t>Click to edit Master title style</a:t>
            </a:r>
            <a:endParaRPr lang="en-GB" noProof="0"/>
          </a:p>
        </p:txBody>
      </p:sp>
      <p:sp>
        <p:nvSpPr>
          <p:cNvPr id="3" name="Content Placeholder 2"/>
          <p:cNvSpPr>
            <a:spLocks noGrp="1"/>
          </p:cNvSpPr>
          <p:nvPr>
            <p:ph idx="1"/>
          </p:nvPr>
        </p:nvSpPr>
        <p:spPr/>
        <p:txBody>
          <a:bodyPr/>
          <a:lstStyle/>
          <a:p>
            <a:pPr lvl="0"/>
            <a:r>
              <a:rPr lang="x-none" noProof="0" smtClean="0"/>
              <a:t>Click to edit Master text styles</a:t>
            </a:r>
          </a:p>
          <a:p>
            <a:pPr lvl="1"/>
            <a:r>
              <a:rPr lang="x-none" noProof="0" smtClean="0"/>
              <a:t>Second level</a:t>
            </a:r>
          </a:p>
          <a:p>
            <a:pPr lvl="2"/>
            <a:r>
              <a:rPr lang="x-none" noProof="0" smtClean="0"/>
              <a:t>Third level</a:t>
            </a:r>
          </a:p>
          <a:p>
            <a:pPr lvl="3"/>
            <a:r>
              <a:rPr lang="x-none" noProof="0" smtClean="0"/>
              <a:t>Fourth level</a:t>
            </a:r>
          </a:p>
          <a:p>
            <a:pPr lvl="4"/>
            <a:r>
              <a:rPr lang="x-none" noProof="0" smtClean="0"/>
              <a:t>Fifth level</a:t>
            </a:r>
            <a:endParaRPr lang="en-GB" noProof="0"/>
          </a:p>
        </p:txBody>
      </p:sp>
      <p:sp>
        <p:nvSpPr>
          <p:cNvPr id="4" name="Date Placeholder 3"/>
          <p:cNvSpPr>
            <a:spLocks noGrp="1"/>
          </p:cNvSpPr>
          <p:nvPr>
            <p:ph type="dt" sz="half" idx="10"/>
          </p:nvPr>
        </p:nvSpPr>
        <p:spPr/>
        <p:txBody>
          <a:bodyPr/>
          <a:lstStyle/>
          <a:p>
            <a:fld id="{FC51EB13-F88F-4E49-A8CC-E3A9278725F4}" type="datetime1">
              <a:rPr lang="en-US" noProof="0" smtClean="0"/>
              <a:t>1/22/2020</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5344" y="319530"/>
            <a:ext cx="1827307" cy="733206"/>
          </a:xfrm>
          <a:prstGeom prst="rect">
            <a:avLst/>
          </a:prstGeom>
        </p:spPr>
      </p:pic>
    </p:spTree>
    <p:extLst>
      <p:ext uri="{BB962C8B-B14F-4D97-AF65-F5344CB8AC3E}">
        <p14:creationId xmlns:p14="http://schemas.microsoft.com/office/powerpoint/2010/main" val="3491215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9518848" cy="1143000"/>
          </a:xfrm>
          <a:prstGeom prst="rect">
            <a:avLst/>
          </a:prstGeom>
        </p:spPr>
        <p:txBody>
          <a:bodyPr vert="horz" lIns="91440" tIns="45720" rIns="91440" bIns="45720" rtlCol="0" anchor="ctr">
            <a:normAutofit/>
          </a:bodyPr>
          <a:lstStyle/>
          <a:p>
            <a:r>
              <a:rPr lang="en-US" noProof="0" smtClean="0"/>
              <a:t>Click to edit Master title style</a:t>
            </a:r>
            <a:endParaRPr lang="en-GB" noProof="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BB24AC-15EC-4E4A-B7C6-54CF475F50EC}" type="datetime1">
              <a:rPr lang="en-US" noProof="0" smtClean="0"/>
              <a:t>1/22/2020</a:t>
            </a:fld>
            <a:endParaRPr lang="en-GB" noProof="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noProof="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en-GB" noProof="0" smtClean="0"/>
              <a:t>‹#›</a:t>
            </a:fld>
            <a:endParaRPr lang="en-GB" noProof="0"/>
          </a:p>
        </p:txBody>
      </p:sp>
    </p:spTree>
    <p:extLst>
      <p:ext uri="{BB962C8B-B14F-4D97-AF65-F5344CB8AC3E}">
        <p14:creationId xmlns:p14="http://schemas.microsoft.com/office/powerpoint/2010/main" val="30727493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9518848" cy="1143000"/>
          </a:xfrm>
          <a:prstGeom prst="rect">
            <a:avLst/>
          </a:prstGeom>
        </p:spPr>
        <p:txBody>
          <a:bodyPr vert="horz" lIns="91440" tIns="45720" rIns="91440" bIns="45720" rtlCol="0" anchor="ctr">
            <a:normAutofit/>
          </a:bodyPr>
          <a:lstStyle/>
          <a:p>
            <a:r>
              <a:rPr lang="x-none" noProof="0" smtClean="0"/>
              <a:t>Click to edit Master title style</a:t>
            </a:r>
            <a:endParaRPr lang="en-GB" noProof="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E53551-6DBA-1E4E-969C-8238CC91630D}" type="datetime1">
              <a:rPr lang="en-US" noProof="0" smtClean="0"/>
              <a:t>1/22/2020</a:t>
            </a:fld>
            <a:endParaRPr lang="en-GB" noProof="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noProof="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en-GB" noProof="0" smtClean="0"/>
              <a:t>‹#›</a:t>
            </a:fld>
            <a:endParaRPr lang="en-GB" noProof="0"/>
          </a:p>
        </p:txBody>
      </p:sp>
    </p:spTree>
    <p:extLst>
      <p:ext uri="{BB962C8B-B14F-4D97-AF65-F5344CB8AC3E}">
        <p14:creationId xmlns:p14="http://schemas.microsoft.com/office/powerpoint/2010/main" val="335763264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717" r:id="rId6"/>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09600" y="274638"/>
            <a:ext cx="10972800" cy="1143000"/>
          </a:xfrm>
          <a:prstGeom prst="rect">
            <a:avLst/>
          </a:prstGeom>
        </p:spPr>
        <p:txBody>
          <a:bodyPr vert="horz" lIns="91090" tIns="45549" rIns="91090" bIns="45549" rtlCol="0" anchor="ctr">
            <a:normAutofit/>
          </a:bodyPr>
          <a:lstStyle/>
          <a:p>
            <a:r>
              <a:rPr lang="sv-SE"/>
              <a:t>Klicka här för att ändra format</a:t>
            </a:r>
          </a:p>
        </p:txBody>
      </p:sp>
      <p:sp>
        <p:nvSpPr>
          <p:cNvPr id="3" name="Platshållare för text 2"/>
          <p:cNvSpPr>
            <a:spLocks noGrp="1"/>
          </p:cNvSpPr>
          <p:nvPr>
            <p:ph type="body" idx="1"/>
          </p:nvPr>
        </p:nvSpPr>
        <p:spPr>
          <a:xfrm>
            <a:off x="609600" y="1600206"/>
            <a:ext cx="10972800" cy="4525963"/>
          </a:xfrm>
          <a:prstGeom prst="rect">
            <a:avLst/>
          </a:prstGeom>
        </p:spPr>
        <p:txBody>
          <a:bodyPr vert="horz" lIns="91090" tIns="45549" rIns="91090" bIns="45549"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09604" y="6356748"/>
            <a:ext cx="2844800" cy="365125"/>
          </a:xfrm>
          <a:prstGeom prst="rect">
            <a:avLst/>
          </a:prstGeom>
        </p:spPr>
        <p:txBody>
          <a:bodyPr vert="horz" lIns="91090" tIns="45549" rIns="91090" bIns="45549" rtlCol="0" anchor="ctr"/>
          <a:lstStyle>
            <a:lvl1pPr algn="l">
              <a:defRPr sz="831">
                <a:solidFill>
                  <a:schemeClr val="tx1">
                    <a:tint val="75000"/>
                  </a:schemeClr>
                </a:solidFill>
              </a:defRPr>
            </a:lvl1pPr>
          </a:lstStyle>
          <a:p>
            <a:pPr defTabSz="315314"/>
            <a:fld id="{49A5678A-D05F-FD42-9890-CCECCD9C8C54}" type="datetimeFigureOut">
              <a:rPr lang="sv-SE" smtClean="0">
                <a:solidFill>
                  <a:prstClr val="black">
                    <a:tint val="75000"/>
                  </a:prstClr>
                </a:solidFill>
              </a:rPr>
              <a:pPr defTabSz="315314"/>
              <a:t>2020-01-22</a:t>
            </a:fld>
            <a:endParaRPr lang="sv-SE">
              <a:solidFill>
                <a:prstClr val="black">
                  <a:tint val="75000"/>
                </a:prstClr>
              </a:solidFill>
            </a:endParaRPr>
          </a:p>
        </p:txBody>
      </p:sp>
      <p:sp>
        <p:nvSpPr>
          <p:cNvPr id="5" name="Platshållare för sidfot 4"/>
          <p:cNvSpPr>
            <a:spLocks noGrp="1"/>
          </p:cNvSpPr>
          <p:nvPr>
            <p:ph type="ftr" sz="quarter" idx="3"/>
          </p:nvPr>
        </p:nvSpPr>
        <p:spPr>
          <a:xfrm>
            <a:off x="4165600" y="6356748"/>
            <a:ext cx="3860800" cy="365125"/>
          </a:xfrm>
          <a:prstGeom prst="rect">
            <a:avLst/>
          </a:prstGeom>
        </p:spPr>
        <p:txBody>
          <a:bodyPr vert="horz" lIns="91090" tIns="45549" rIns="91090" bIns="45549" rtlCol="0" anchor="ctr"/>
          <a:lstStyle>
            <a:lvl1pPr algn="ctr">
              <a:defRPr sz="831">
                <a:solidFill>
                  <a:schemeClr val="tx1">
                    <a:tint val="75000"/>
                  </a:schemeClr>
                </a:solidFill>
              </a:defRPr>
            </a:lvl1pPr>
          </a:lstStyle>
          <a:p>
            <a:pPr defTabSz="315314"/>
            <a:endParaRPr lang="sv-SE">
              <a:solidFill>
                <a:prstClr val="black">
                  <a:tint val="75000"/>
                </a:prstClr>
              </a:solidFill>
            </a:endParaRPr>
          </a:p>
        </p:txBody>
      </p:sp>
      <p:sp>
        <p:nvSpPr>
          <p:cNvPr id="6" name="Platshållare för bildnummer 5"/>
          <p:cNvSpPr>
            <a:spLocks noGrp="1"/>
          </p:cNvSpPr>
          <p:nvPr>
            <p:ph type="sldNum" sz="quarter" idx="4"/>
          </p:nvPr>
        </p:nvSpPr>
        <p:spPr>
          <a:xfrm>
            <a:off x="8737600" y="6356748"/>
            <a:ext cx="2844800" cy="365125"/>
          </a:xfrm>
          <a:prstGeom prst="rect">
            <a:avLst/>
          </a:prstGeom>
        </p:spPr>
        <p:txBody>
          <a:bodyPr vert="horz" lIns="91090" tIns="45549" rIns="91090" bIns="45549" rtlCol="0" anchor="ctr"/>
          <a:lstStyle>
            <a:lvl1pPr algn="r">
              <a:defRPr sz="831">
                <a:solidFill>
                  <a:schemeClr val="tx1">
                    <a:tint val="75000"/>
                  </a:schemeClr>
                </a:solidFill>
              </a:defRPr>
            </a:lvl1pPr>
          </a:lstStyle>
          <a:p>
            <a:pPr defTabSz="315314"/>
            <a:fld id="{276797C7-3D02-2A4F-97AD-9EB2A99A67F0}" type="slidenum">
              <a:rPr lang="sv-SE" smtClean="0">
                <a:solidFill>
                  <a:prstClr val="black">
                    <a:tint val="75000"/>
                  </a:prstClr>
                </a:solidFill>
              </a:rPr>
              <a:pPr defTabSz="315314"/>
              <a:t>‹#›</a:t>
            </a:fld>
            <a:endParaRPr lang="sv-SE">
              <a:solidFill>
                <a:prstClr val="black">
                  <a:tint val="75000"/>
                </a:prstClr>
              </a:solidFill>
            </a:endParaRPr>
          </a:p>
        </p:txBody>
      </p:sp>
    </p:spTree>
    <p:extLst>
      <p:ext uri="{BB962C8B-B14F-4D97-AF65-F5344CB8AC3E}">
        <p14:creationId xmlns:p14="http://schemas.microsoft.com/office/powerpoint/2010/main" val="381840774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ctr" defTabSz="315314" rtl="0" eaLnBrk="1" latinLnBrk="0" hangingPunct="1">
        <a:spcBef>
          <a:spcPct val="0"/>
        </a:spcBef>
        <a:buNone/>
        <a:defRPr sz="3047" kern="1200">
          <a:solidFill>
            <a:schemeClr val="tx1"/>
          </a:solidFill>
          <a:latin typeface="+mj-lt"/>
          <a:ea typeface="+mj-ea"/>
          <a:cs typeface="+mj-cs"/>
        </a:defRPr>
      </a:lvl1pPr>
    </p:titleStyle>
    <p:bodyStyle>
      <a:lvl1pPr marL="236484" indent="-236484" algn="l" defTabSz="315314" rtl="0" eaLnBrk="1" latinLnBrk="0" hangingPunct="1">
        <a:spcBef>
          <a:spcPct val="20000"/>
        </a:spcBef>
        <a:buFont typeface="Arial"/>
        <a:buChar char="•"/>
        <a:defRPr sz="2216" kern="1200">
          <a:solidFill>
            <a:schemeClr val="tx1"/>
          </a:solidFill>
          <a:latin typeface="+mn-lt"/>
          <a:ea typeface="+mn-ea"/>
          <a:cs typeface="+mn-cs"/>
        </a:defRPr>
      </a:lvl1pPr>
      <a:lvl2pPr marL="512390" indent="-197066" algn="l" defTabSz="315314" rtl="0" eaLnBrk="1" latinLnBrk="0" hangingPunct="1">
        <a:spcBef>
          <a:spcPct val="20000"/>
        </a:spcBef>
        <a:buFont typeface="Arial"/>
        <a:buChar char="–"/>
        <a:defRPr sz="1939" kern="1200">
          <a:solidFill>
            <a:schemeClr val="tx1"/>
          </a:solidFill>
          <a:latin typeface="+mn-lt"/>
          <a:ea typeface="+mn-ea"/>
          <a:cs typeface="+mn-cs"/>
        </a:defRPr>
      </a:lvl2pPr>
      <a:lvl3pPr marL="788276" indent="-157655" algn="l" defTabSz="315314" rtl="0" eaLnBrk="1" latinLnBrk="0" hangingPunct="1">
        <a:spcBef>
          <a:spcPct val="20000"/>
        </a:spcBef>
        <a:buFont typeface="Arial"/>
        <a:buChar char="•"/>
        <a:defRPr sz="1661" kern="1200">
          <a:solidFill>
            <a:schemeClr val="tx1"/>
          </a:solidFill>
          <a:latin typeface="+mn-lt"/>
          <a:ea typeface="+mn-ea"/>
          <a:cs typeface="+mn-cs"/>
        </a:defRPr>
      </a:lvl3pPr>
      <a:lvl4pPr marL="1103609" indent="-157655" algn="l" defTabSz="315314" rtl="0" eaLnBrk="1" latinLnBrk="0" hangingPunct="1">
        <a:spcBef>
          <a:spcPct val="20000"/>
        </a:spcBef>
        <a:buFont typeface="Arial"/>
        <a:buChar char="–"/>
        <a:defRPr sz="1385" kern="1200">
          <a:solidFill>
            <a:schemeClr val="tx1"/>
          </a:solidFill>
          <a:latin typeface="+mn-lt"/>
          <a:ea typeface="+mn-ea"/>
          <a:cs typeface="+mn-cs"/>
        </a:defRPr>
      </a:lvl4pPr>
      <a:lvl5pPr marL="1418929" indent="-157655" algn="l" defTabSz="315314" rtl="0" eaLnBrk="1" latinLnBrk="0" hangingPunct="1">
        <a:spcBef>
          <a:spcPct val="20000"/>
        </a:spcBef>
        <a:buFont typeface="Arial"/>
        <a:buChar char="»"/>
        <a:defRPr sz="1385" kern="1200">
          <a:solidFill>
            <a:schemeClr val="tx1"/>
          </a:solidFill>
          <a:latin typeface="+mn-lt"/>
          <a:ea typeface="+mn-ea"/>
          <a:cs typeface="+mn-cs"/>
        </a:defRPr>
      </a:lvl5pPr>
      <a:lvl6pPr marL="1734244" indent="-157655" algn="l" defTabSz="315314" rtl="0" eaLnBrk="1" latinLnBrk="0" hangingPunct="1">
        <a:spcBef>
          <a:spcPct val="20000"/>
        </a:spcBef>
        <a:buFont typeface="Arial"/>
        <a:buChar char="•"/>
        <a:defRPr sz="1385" kern="1200">
          <a:solidFill>
            <a:schemeClr val="tx1"/>
          </a:solidFill>
          <a:latin typeface="+mn-lt"/>
          <a:ea typeface="+mn-ea"/>
          <a:cs typeface="+mn-cs"/>
        </a:defRPr>
      </a:lvl6pPr>
      <a:lvl7pPr marL="2049560" indent="-157655" algn="l" defTabSz="315314" rtl="0" eaLnBrk="1" latinLnBrk="0" hangingPunct="1">
        <a:spcBef>
          <a:spcPct val="20000"/>
        </a:spcBef>
        <a:buFont typeface="Arial"/>
        <a:buChar char="•"/>
        <a:defRPr sz="1385" kern="1200">
          <a:solidFill>
            <a:schemeClr val="tx1"/>
          </a:solidFill>
          <a:latin typeface="+mn-lt"/>
          <a:ea typeface="+mn-ea"/>
          <a:cs typeface="+mn-cs"/>
        </a:defRPr>
      </a:lvl7pPr>
      <a:lvl8pPr marL="2364882" indent="-157655" algn="l" defTabSz="315314" rtl="0" eaLnBrk="1" latinLnBrk="0" hangingPunct="1">
        <a:spcBef>
          <a:spcPct val="20000"/>
        </a:spcBef>
        <a:buFont typeface="Arial"/>
        <a:buChar char="•"/>
        <a:defRPr sz="1385" kern="1200">
          <a:solidFill>
            <a:schemeClr val="tx1"/>
          </a:solidFill>
          <a:latin typeface="+mn-lt"/>
          <a:ea typeface="+mn-ea"/>
          <a:cs typeface="+mn-cs"/>
        </a:defRPr>
      </a:lvl8pPr>
      <a:lvl9pPr marL="2680197" indent="-157655" algn="l" defTabSz="315314" rtl="0" eaLnBrk="1" latinLnBrk="0" hangingPunct="1">
        <a:spcBef>
          <a:spcPct val="20000"/>
        </a:spcBef>
        <a:buFont typeface="Arial"/>
        <a:buChar char="•"/>
        <a:defRPr sz="1385" kern="1200">
          <a:solidFill>
            <a:schemeClr val="tx1"/>
          </a:solidFill>
          <a:latin typeface="+mn-lt"/>
          <a:ea typeface="+mn-ea"/>
          <a:cs typeface="+mn-cs"/>
        </a:defRPr>
      </a:lvl9pPr>
    </p:bodyStyle>
    <p:otherStyle>
      <a:defPPr>
        <a:defRPr lang="sv-SE"/>
      </a:defPPr>
      <a:lvl1pPr marL="0" algn="l" defTabSz="315314" rtl="0" eaLnBrk="1" latinLnBrk="0" hangingPunct="1">
        <a:defRPr sz="1247" kern="1200">
          <a:solidFill>
            <a:schemeClr val="tx1"/>
          </a:solidFill>
          <a:latin typeface="+mn-lt"/>
          <a:ea typeface="+mn-ea"/>
          <a:cs typeface="+mn-cs"/>
        </a:defRPr>
      </a:lvl1pPr>
      <a:lvl2pPr marL="315314" algn="l" defTabSz="315314" rtl="0" eaLnBrk="1" latinLnBrk="0" hangingPunct="1">
        <a:defRPr sz="1247" kern="1200">
          <a:solidFill>
            <a:schemeClr val="tx1"/>
          </a:solidFill>
          <a:latin typeface="+mn-lt"/>
          <a:ea typeface="+mn-ea"/>
          <a:cs typeface="+mn-cs"/>
        </a:defRPr>
      </a:lvl2pPr>
      <a:lvl3pPr marL="630630" algn="l" defTabSz="315314" rtl="0" eaLnBrk="1" latinLnBrk="0" hangingPunct="1">
        <a:defRPr sz="1247" kern="1200">
          <a:solidFill>
            <a:schemeClr val="tx1"/>
          </a:solidFill>
          <a:latin typeface="+mn-lt"/>
          <a:ea typeface="+mn-ea"/>
          <a:cs typeface="+mn-cs"/>
        </a:defRPr>
      </a:lvl3pPr>
      <a:lvl4pPr marL="945947" algn="l" defTabSz="315314" rtl="0" eaLnBrk="1" latinLnBrk="0" hangingPunct="1">
        <a:defRPr sz="1247" kern="1200">
          <a:solidFill>
            <a:schemeClr val="tx1"/>
          </a:solidFill>
          <a:latin typeface="+mn-lt"/>
          <a:ea typeface="+mn-ea"/>
          <a:cs typeface="+mn-cs"/>
        </a:defRPr>
      </a:lvl4pPr>
      <a:lvl5pPr marL="1261265" algn="l" defTabSz="315314" rtl="0" eaLnBrk="1" latinLnBrk="0" hangingPunct="1">
        <a:defRPr sz="1247" kern="1200">
          <a:solidFill>
            <a:schemeClr val="tx1"/>
          </a:solidFill>
          <a:latin typeface="+mn-lt"/>
          <a:ea typeface="+mn-ea"/>
          <a:cs typeface="+mn-cs"/>
        </a:defRPr>
      </a:lvl5pPr>
      <a:lvl6pPr marL="1576588" algn="l" defTabSz="315314" rtl="0" eaLnBrk="1" latinLnBrk="0" hangingPunct="1">
        <a:defRPr sz="1247" kern="1200">
          <a:solidFill>
            <a:schemeClr val="tx1"/>
          </a:solidFill>
          <a:latin typeface="+mn-lt"/>
          <a:ea typeface="+mn-ea"/>
          <a:cs typeface="+mn-cs"/>
        </a:defRPr>
      </a:lvl6pPr>
      <a:lvl7pPr marL="1891904" algn="l" defTabSz="315314" rtl="0" eaLnBrk="1" latinLnBrk="0" hangingPunct="1">
        <a:defRPr sz="1247" kern="1200">
          <a:solidFill>
            <a:schemeClr val="tx1"/>
          </a:solidFill>
          <a:latin typeface="+mn-lt"/>
          <a:ea typeface="+mn-ea"/>
          <a:cs typeface="+mn-cs"/>
        </a:defRPr>
      </a:lvl7pPr>
      <a:lvl8pPr marL="2207225" algn="l" defTabSz="315314" rtl="0" eaLnBrk="1" latinLnBrk="0" hangingPunct="1">
        <a:defRPr sz="1247" kern="1200">
          <a:solidFill>
            <a:schemeClr val="tx1"/>
          </a:solidFill>
          <a:latin typeface="+mn-lt"/>
          <a:ea typeface="+mn-ea"/>
          <a:cs typeface="+mn-cs"/>
        </a:defRPr>
      </a:lvl8pPr>
      <a:lvl9pPr marL="2522543" algn="l" defTabSz="315314" rtl="0" eaLnBrk="1" latinLnBrk="0" hangingPunct="1">
        <a:defRPr sz="124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smtClean="0"/>
              <a:t>Fare clic per modificare lo stile del titolo</a:t>
            </a:r>
            <a:endParaRPr lang="en-GB"/>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73E6D6-463A-4A28-A7C3-AB5F4134BBA7}" type="datetimeFigureOut">
              <a:rPr lang="en-GB" smtClean="0"/>
              <a:t>22/01/2020</a:t>
            </a:fld>
            <a:endParaRPr lang="en-GB"/>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1E274F-F424-4B04-86D0-E5B4C5EB23FC}" type="slidenum">
              <a:rPr lang="en-GB" smtClean="0"/>
              <a:t>‹#›</a:t>
            </a:fld>
            <a:endParaRPr lang="en-GB"/>
          </a:p>
        </p:txBody>
      </p:sp>
    </p:spTree>
    <p:extLst>
      <p:ext uri="{BB962C8B-B14F-4D97-AF65-F5344CB8AC3E}">
        <p14:creationId xmlns:p14="http://schemas.microsoft.com/office/powerpoint/2010/main" val="196901938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t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10.jpe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7.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98315" y="2130426"/>
            <a:ext cx="11699132" cy="1470025"/>
          </a:xfrm>
        </p:spPr>
        <p:txBody>
          <a:bodyPr>
            <a:normAutofit/>
          </a:bodyPr>
          <a:lstStyle/>
          <a:p>
            <a:pPr algn="ctr"/>
            <a:r>
              <a:rPr lang="en-US" sz="3600" dirty="0"/>
              <a:t>Ion Source and LEBT </a:t>
            </a:r>
            <a:r>
              <a:rPr lang="en-US" sz="3600" dirty="0" smtClean="0"/>
              <a:t/>
            </a:r>
            <a:br>
              <a:rPr lang="en-US" sz="3600" dirty="0" smtClean="0"/>
            </a:br>
            <a:r>
              <a:rPr lang="en-US" sz="3600" dirty="0" smtClean="0"/>
              <a:t>Commissioning </a:t>
            </a:r>
            <a:r>
              <a:rPr lang="en-US" sz="3600" dirty="0"/>
              <a:t>Results + Current </a:t>
            </a:r>
            <a:r>
              <a:rPr lang="en-US" sz="3600" dirty="0" smtClean="0"/>
              <a:t>Status</a:t>
            </a:r>
            <a:endParaRPr lang="en-US" sz="3600" dirty="0"/>
          </a:p>
        </p:txBody>
      </p:sp>
      <p:sp>
        <p:nvSpPr>
          <p:cNvPr id="5" name="Subtitle 4"/>
          <p:cNvSpPr>
            <a:spLocks noGrp="1"/>
          </p:cNvSpPr>
          <p:nvPr>
            <p:ph type="subTitle" idx="1"/>
          </p:nvPr>
        </p:nvSpPr>
        <p:spPr>
          <a:xfrm>
            <a:off x="1828800" y="4692013"/>
            <a:ext cx="8534400" cy="468923"/>
          </a:xfrm>
        </p:spPr>
        <p:txBody>
          <a:bodyPr>
            <a:normAutofit fontScale="92500" lnSpcReduction="10000"/>
          </a:bodyPr>
          <a:lstStyle/>
          <a:p>
            <a:r>
              <a:rPr lang="en-US" dirty="0" smtClean="0">
                <a:solidFill>
                  <a:schemeClr val="bg1"/>
                </a:solidFill>
              </a:rPr>
              <a:t>Alejandro Garcia Sosa</a:t>
            </a:r>
            <a:endParaRPr lang="en-US" dirty="0">
              <a:solidFill>
                <a:schemeClr val="bg1"/>
              </a:solidFill>
            </a:endParaRPr>
          </a:p>
        </p:txBody>
      </p:sp>
      <p:sp>
        <p:nvSpPr>
          <p:cNvPr id="6" name="Subtitle 4"/>
          <p:cNvSpPr txBox="1">
            <a:spLocks/>
          </p:cNvSpPr>
          <p:nvPr/>
        </p:nvSpPr>
        <p:spPr>
          <a:xfrm>
            <a:off x="1828800" y="5160936"/>
            <a:ext cx="8534400" cy="1575287"/>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2800" kern="1200" baseline="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400" kern="1200" baseline="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000" kern="1200" baseline="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1800" kern="1200" baseline="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800" dirty="0" smtClean="0">
                <a:solidFill>
                  <a:schemeClr val="bg1"/>
                </a:solidFill>
              </a:rPr>
              <a:t>European Spallation Source</a:t>
            </a:r>
          </a:p>
          <a:p>
            <a:endParaRPr lang="en-US" sz="1800" dirty="0" smtClean="0">
              <a:solidFill>
                <a:schemeClr val="bg1"/>
              </a:solidFill>
            </a:endParaRPr>
          </a:p>
          <a:p>
            <a:endParaRPr lang="en-US" sz="1800" dirty="0" smtClean="0">
              <a:solidFill>
                <a:schemeClr val="bg1"/>
              </a:solidFill>
            </a:endParaRPr>
          </a:p>
          <a:p>
            <a:pPr algn="l"/>
            <a:r>
              <a:rPr lang="en-US" sz="1800" dirty="0">
                <a:solidFill>
                  <a:srgbClr val="F9F9F9"/>
                </a:solidFill>
                <a:latin typeface="Roboto"/>
              </a:rPr>
              <a:t>ESS Accelerator Testing and Commissioning </a:t>
            </a:r>
            <a:r>
              <a:rPr lang="en-US" sz="1800" dirty="0" smtClean="0">
                <a:solidFill>
                  <a:srgbClr val="F9F9F9"/>
                </a:solidFill>
                <a:latin typeface="Roboto"/>
              </a:rPr>
              <a:t>Workshop</a:t>
            </a:r>
            <a:r>
              <a:rPr lang="en-US" sz="1800" dirty="0" smtClean="0">
                <a:solidFill>
                  <a:schemeClr val="bg1"/>
                </a:solidFill>
              </a:rPr>
              <a:t>  -  29-30 January 2020</a:t>
            </a:r>
            <a:endParaRPr lang="en-US" sz="1800" dirty="0">
              <a:solidFill>
                <a:schemeClr val="bg1"/>
              </a:solidFill>
            </a:endParaRPr>
          </a:p>
        </p:txBody>
      </p:sp>
    </p:spTree>
    <p:extLst>
      <p:ext uri="{BB962C8B-B14F-4D97-AF65-F5344CB8AC3E}">
        <p14:creationId xmlns:p14="http://schemas.microsoft.com/office/powerpoint/2010/main" val="3580950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525" y="291460"/>
            <a:ext cx="7139136" cy="1143000"/>
          </a:xfrm>
        </p:spPr>
        <p:txBody>
          <a:bodyPr>
            <a:noAutofit/>
          </a:bodyPr>
          <a:lstStyle/>
          <a:p>
            <a:r>
              <a:rPr lang="en-GB" dirty="0" smtClean="0"/>
              <a:t>Issues: </a:t>
            </a:r>
            <a:r>
              <a:rPr lang="en-GB" dirty="0"/>
              <a:t>G</a:t>
            </a:r>
            <a:r>
              <a:rPr lang="en-GB" dirty="0" smtClean="0"/>
              <a:t>rounding</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a:solidFill>
                  <a:prstClr val="black">
                    <a:tint val="75000"/>
                  </a:prstClr>
                </a:solidFill>
                <a:latin typeface="Calibri"/>
              </a:rPr>
              <a:pPr/>
              <a:t>10</a:t>
            </a:fld>
            <a:endParaRPr lang="en-GB">
              <a:solidFill>
                <a:prstClr val="black">
                  <a:tint val="75000"/>
                </a:prstClr>
              </a:solidFill>
              <a:latin typeface="Calibri"/>
            </a:endParaRPr>
          </a:p>
        </p:txBody>
      </p:sp>
      <p:pic>
        <p:nvPicPr>
          <p:cNvPr id="5" name="Picture 4"/>
          <p:cNvPicPr>
            <a:picLocks noChangeAspect="1"/>
          </p:cNvPicPr>
          <p:nvPr/>
        </p:nvPicPr>
        <p:blipFill>
          <a:blip r:embed="rId3"/>
          <a:stretch>
            <a:fillRect/>
          </a:stretch>
        </p:blipFill>
        <p:spPr>
          <a:xfrm>
            <a:off x="0" y="1444107"/>
            <a:ext cx="4581104" cy="474033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960812" y="2064400"/>
            <a:ext cx="4962337" cy="372175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816248" y="2059568"/>
            <a:ext cx="5000859" cy="3750644"/>
          </a:xfrm>
          <a:prstGeom prst="rect">
            <a:avLst/>
          </a:prstGeom>
        </p:spPr>
      </p:pic>
    </p:spTree>
    <p:extLst>
      <p:ext uri="{BB962C8B-B14F-4D97-AF65-F5344CB8AC3E}">
        <p14:creationId xmlns:p14="http://schemas.microsoft.com/office/powerpoint/2010/main" val="32971949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79F42-C114-F441-9621-61300BAFA14B}"/>
              </a:ext>
            </a:extLst>
          </p:cNvPr>
          <p:cNvSpPr>
            <a:spLocks noGrp="1"/>
          </p:cNvSpPr>
          <p:nvPr>
            <p:ph type="title"/>
          </p:nvPr>
        </p:nvSpPr>
        <p:spPr/>
        <p:txBody>
          <a:bodyPr/>
          <a:lstStyle/>
          <a:p>
            <a:r>
              <a:rPr lang="en-US" dirty="0" err="1" smtClean="0"/>
              <a:t>ISrc+LEBT</a:t>
            </a:r>
            <a:r>
              <a:rPr lang="en-US" dirty="0" smtClean="0"/>
              <a:t> </a:t>
            </a:r>
            <a:r>
              <a:rPr lang="en-US" dirty="0"/>
              <a:t>beam commissioning</a:t>
            </a:r>
            <a:br>
              <a:rPr lang="en-US" dirty="0"/>
            </a:br>
            <a:r>
              <a:rPr lang="en-US" dirty="0" smtClean="0"/>
              <a:t>From 2018-Sep-19 </a:t>
            </a:r>
            <a:r>
              <a:rPr lang="en-US" dirty="0" smtClean="0"/>
              <a:t>to</a:t>
            </a:r>
            <a:r>
              <a:rPr lang="en-US" dirty="0" smtClean="0"/>
              <a:t> 2019-Jul-03</a:t>
            </a:r>
            <a:endParaRPr lang="en-US" dirty="0"/>
          </a:p>
        </p:txBody>
      </p:sp>
      <p:sp>
        <p:nvSpPr>
          <p:cNvPr id="4" name="Slide Number Placeholder 3">
            <a:extLst>
              <a:ext uri="{FF2B5EF4-FFF2-40B4-BE49-F238E27FC236}">
                <a16:creationId xmlns:a16="http://schemas.microsoft.com/office/drawing/2014/main" id="{F90F5EE1-D34D-2F4F-862A-EF2492F029FC}"/>
              </a:ext>
            </a:extLst>
          </p:cNvPr>
          <p:cNvSpPr>
            <a:spLocks noGrp="1"/>
          </p:cNvSpPr>
          <p:nvPr>
            <p:ph type="sldNum" sz="quarter" idx="12"/>
          </p:nvPr>
        </p:nvSpPr>
        <p:spPr/>
        <p:txBody>
          <a:bodyPr/>
          <a:lstStyle/>
          <a:p>
            <a:fld id="{551115BC-487E-4422-894C-CB7CD3E79223}" type="slidenum">
              <a:rPr lang="en-GB" smtClean="0"/>
              <a:pPr/>
              <a:t>11</a:t>
            </a:fld>
            <a:endParaRPr lang="en-GB" dirty="0"/>
          </a:p>
        </p:txBody>
      </p:sp>
      <p:sp>
        <p:nvSpPr>
          <p:cNvPr id="8" name="Content Placeholder 2">
            <a:extLst>
              <a:ext uri="{FF2B5EF4-FFF2-40B4-BE49-F238E27FC236}">
                <a16:creationId xmlns:a16="http://schemas.microsoft.com/office/drawing/2014/main" id="{1E7EA271-1884-F148-8207-635EBB40B36F}"/>
              </a:ext>
            </a:extLst>
          </p:cNvPr>
          <p:cNvSpPr>
            <a:spLocks noGrp="1"/>
          </p:cNvSpPr>
          <p:nvPr>
            <p:ph idx="1"/>
          </p:nvPr>
        </p:nvSpPr>
        <p:spPr>
          <a:xfrm>
            <a:off x="5536822" y="5983199"/>
            <a:ext cx="5803901" cy="830263"/>
          </a:xfrm>
        </p:spPr>
        <p:txBody>
          <a:bodyPr>
            <a:normAutofit fontScale="77500" lnSpcReduction="20000"/>
          </a:bodyPr>
          <a:lstStyle/>
          <a:p>
            <a:r>
              <a:rPr lang="en-US" sz="1800" dirty="0"/>
              <a:t>Most of LEBT </a:t>
            </a:r>
            <a:r>
              <a:rPr lang="en-US" sz="1800" dirty="0" smtClean="0"/>
              <a:t>was then disassembled </a:t>
            </a:r>
            <a:r>
              <a:rPr lang="en-US" sz="1800" dirty="0"/>
              <a:t>for</a:t>
            </a:r>
          </a:p>
          <a:p>
            <a:pPr lvl="1"/>
            <a:r>
              <a:rPr lang="en-US" sz="1600" dirty="0" smtClean="0"/>
              <a:t>RFQ bead-pull</a:t>
            </a:r>
            <a:endParaRPr lang="en-US" sz="1600" dirty="0"/>
          </a:p>
          <a:p>
            <a:pPr lvl="1"/>
            <a:r>
              <a:rPr lang="en-US" sz="1600" dirty="0"/>
              <a:t>Repairs and </a:t>
            </a:r>
            <a:r>
              <a:rPr lang="en-US" sz="1600" dirty="0" smtClean="0"/>
              <a:t>upgrades: </a:t>
            </a:r>
            <a:r>
              <a:rPr lang="en-US" sz="1600" dirty="0" err="1"/>
              <a:t>Repeller</a:t>
            </a:r>
            <a:r>
              <a:rPr lang="en-US" sz="1600" dirty="0"/>
              <a:t> (RFQ interface), iris, chopper, diagnostics...</a:t>
            </a:r>
          </a:p>
        </p:txBody>
      </p:sp>
      <p:pic>
        <p:nvPicPr>
          <p:cNvPr id="13" name="Picture 12">
            <a:extLst>
              <a:ext uri="{FF2B5EF4-FFF2-40B4-BE49-F238E27FC236}">
                <a16:creationId xmlns:a16="http://schemas.microsoft.com/office/drawing/2014/main" id="{5C7B7F9F-ABBA-E843-9E95-3D36A9D3B37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3434" r="3846"/>
          <a:stretch/>
        </p:blipFill>
        <p:spPr>
          <a:xfrm>
            <a:off x="6079318" y="1470338"/>
            <a:ext cx="5503082" cy="4451372"/>
          </a:xfrm>
          <a:prstGeom prst="rect">
            <a:avLst/>
          </a:prstGeom>
        </p:spPr>
      </p:pic>
      <p:pic>
        <p:nvPicPr>
          <p:cNvPr id="5" name="Picture 4">
            <a:extLst>
              <a:ext uri="{FF2B5EF4-FFF2-40B4-BE49-F238E27FC236}">
                <a16:creationId xmlns:a16="http://schemas.microsoft.com/office/drawing/2014/main" id="{5811EA59-391D-BB4C-B4CA-244EF5C3B140}"/>
              </a:ext>
            </a:extLst>
          </p:cNvPr>
          <p:cNvPicPr>
            <a:picLocks noChangeAspect="1"/>
          </p:cNvPicPr>
          <p:nvPr/>
        </p:nvPicPr>
        <p:blipFill rotWithShape="1">
          <a:blip r:embed="rId4">
            <a:extLst>
              <a:ext uri="{28A0092B-C50C-407E-A947-70E740481C1C}">
                <a14:useLocalDpi xmlns:a14="http://schemas.microsoft.com/office/drawing/2010/main" val="0"/>
              </a:ext>
            </a:extLst>
          </a:blip>
          <a:srcRect r="44574"/>
          <a:stretch/>
        </p:blipFill>
        <p:spPr>
          <a:xfrm>
            <a:off x="1579911" y="1470338"/>
            <a:ext cx="3956912" cy="5354318"/>
          </a:xfrm>
          <a:prstGeom prst="rect">
            <a:avLst/>
          </a:prstGeom>
        </p:spPr>
      </p:pic>
      <p:sp>
        <p:nvSpPr>
          <p:cNvPr id="11" name="Right Arrow 10">
            <a:extLst>
              <a:ext uri="{FF2B5EF4-FFF2-40B4-BE49-F238E27FC236}">
                <a16:creationId xmlns:a16="http://schemas.microsoft.com/office/drawing/2014/main" id="{18423D50-D657-EB4D-84E9-45CED17A0322}"/>
              </a:ext>
            </a:extLst>
          </p:cNvPr>
          <p:cNvSpPr/>
          <p:nvPr/>
        </p:nvSpPr>
        <p:spPr>
          <a:xfrm>
            <a:off x="5334000" y="4001178"/>
            <a:ext cx="838200" cy="47307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14249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C9836-B5AB-7C40-A187-3DCEC4F4A4A5}"/>
              </a:ext>
            </a:extLst>
          </p:cNvPr>
          <p:cNvSpPr>
            <a:spLocks noGrp="1"/>
          </p:cNvSpPr>
          <p:nvPr>
            <p:ph type="title"/>
          </p:nvPr>
        </p:nvSpPr>
        <p:spPr>
          <a:xfrm>
            <a:off x="2004864" y="228600"/>
            <a:ext cx="6834336" cy="1143000"/>
          </a:xfrm>
        </p:spPr>
        <p:txBody>
          <a:bodyPr/>
          <a:lstStyle/>
          <a:p>
            <a:r>
              <a:rPr lang="en-US" dirty="0" err="1"/>
              <a:t>ISrc</a:t>
            </a:r>
            <a:r>
              <a:rPr lang="en-US" dirty="0"/>
              <a:t> and LEBT commissioning activities</a:t>
            </a:r>
            <a:br>
              <a:rPr lang="en-US" dirty="0"/>
            </a:br>
            <a:r>
              <a:rPr lang="en-US" dirty="0"/>
              <a:t>(In Lund)</a:t>
            </a:r>
          </a:p>
        </p:txBody>
      </p:sp>
      <p:sp>
        <p:nvSpPr>
          <p:cNvPr id="3" name="Content Placeholder 2">
            <a:extLst>
              <a:ext uri="{FF2B5EF4-FFF2-40B4-BE49-F238E27FC236}">
                <a16:creationId xmlns:a16="http://schemas.microsoft.com/office/drawing/2014/main" id="{61B01283-CF3E-5344-9D26-E86D77C41692}"/>
              </a:ext>
            </a:extLst>
          </p:cNvPr>
          <p:cNvSpPr>
            <a:spLocks noGrp="1"/>
          </p:cNvSpPr>
          <p:nvPr>
            <p:ph idx="1"/>
          </p:nvPr>
        </p:nvSpPr>
        <p:spPr>
          <a:xfrm>
            <a:off x="1981200" y="1676400"/>
            <a:ext cx="8229600" cy="5029200"/>
          </a:xfrm>
        </p:spPr>
        <p:txBody>
          <a:bodyPr>
            <a:noAutofit/>
          </a:bodyPr>
          <a:lstStyle/>
          <a:p>
            <a:r>
              <a:rPr lang="en-US" sz="2000" dirty="0">
                <a:solidFill>
                  <a:srgbClr val="FF9300"/>
                </a:solidFill>
              </a:rPr>
              <a:t>Commission systems with beam.</a:t>
            </a:r>
          </a:p>
          <a:p>
            <a:pPr lvl="1"/>
            <a:r>
              <a:rPr lang="en-US" sz="1800" dirty="0">
                <a:solidFill>
                  <a:srgbClr val="008F00"/>
                </a:solidFill>
              </a:rPr>
              <a:t>Establish stable operation of source.</a:t>
            </a:r>
          </a:p>
          <a:p>
            <a:pPr lvl="1"/>
            <a:r>
              <a:rPr lang="en-US" sz="1800" dirty="0">
                <a:solidFill>
                  <a:srgbClr val="FF9300"/>
                </a:solidFill>
              </a:rPr>
              <a:t>... (diagnostics, control, ...)</a:t>
            </a:r>
            <a:endParaRPr lang="en-US" sz="1400" dirty="0">
              <a:solidFill>
                <a:srgbClr val="FF9300"/>
              </a:solidFill>
            </a:endParaRPr>
          </a:p>
          <a:p>
            <a:r>
              <a:rPr lang="en-US" sz="2000" dirty="0">
                <a:solidFill>
                  <a:srgbClr val="008F00"/>
                </a:solidFill>
              </a:rPr>
              <a:t>Study source behavior (against 5 knobs).</a:t>
            </a:r>
          </a:p>
          <a:p>
            <a:r>
              <a:rPr lang="en-US" sz="2000" dirty="0">
                <a:solidFill>
                  <a:srgbClr val="FF9300"/>
                </a:solidFill>
              </a:rPr>
              <a:t>Correct beam trajectory.</a:t>
            </a:r>
          </a:p>
          <a:p>
            <a:r>
              <a:rPr lang="en-US" sz="2000" dirty="0">
                <a:solidFill>
                  <a:srgbClr val="FF9300"/>
                </a:solidFill>
              </a:rPr>
              <a:t>Study matching to RFQ.</a:t>
            </a:r>
          </a:p>
          <a:p>
            <a:pPr lvl="1"/>
            <a:r>
              <a:rPr lang="en-US" sz="1800" dirty="0"/>
              <a:t>Matching to the RFQ is ultimately optimized by scanning the 2 solenoids and maximizing the transmission through the RFQ.</a:t>
            </a:r>
          </a:p>
          <a:p>
            <a:r>
              <a:rPr lang="en-US" sz="2000" dirty="0">
                <a:solidFill>
                  <a:srgbClr val="FF9300"/>
                </a:solidFill>
              </a:rPr>
              <a:t>Prepare "candidates" for the nominal setting.</a:t>
            </a:r>
          </a:p>
          <a:p>
            <a:pPr lvl="1"/>
            <a:r>
              <a:rPr lang="en-US" sz="1800" dirty="0"/>
              <a:t>We don't know beam loss and matching condition of the RFQ.</a:t>
            </a:r>
          </a:p>
          <a:p>
            <a:r>
              <a:rPr lang="en-US" sz="2000" dirty="0">
                <a:solidFill>
                  <a:srgbClr val="FF0000"/>
                </a:solidFill>
              </a:rPr>
              <a:t>Establish adjustment capabilities of pulse length and current with the chopper and iris.</a:t>
            </a:r>
          </a:p>
          <a:p>
            <a:r>
              <a:rPr lang="en-US" sz="2000" dirty="0"/>
              <a:t>(</a:t>
            </a:r>
            <a:r>
              <a:rPr lang="en-US" sz="2000" dirty="0">
                <a:solidFill>
                  <a:srgbClr val="FF9300"/>
                </a:solidFill>
              </a:rPr>
              <a:t>Check stabilities.</a:t>
            </a:r>
            <a:r>
              <a:rPr lang="en-US" sz="2000" dirty="0"/>
              <a:t>)</a:t>
            </a:r>
          </a:p>
          <a:p>
            <a:r>
              <a:rPr lang="en-US" sz="2000" dirty="0"/>
              <a:t>(</a:t>
            </a:r>
            <a:r>
              <a:rPr lang="en-US" sz="2000" dirty="0">
                <a:solidFill>
                  <a:srgbClr val="FF0000"/>
                </a:solidFill>
              </a:rPr>
              <a:t>Transfer expertise to the operation team.</a:t>
            </a:r>
            <a:r>
              <a:rPr lang="en-US" sz="2000" dirty="0"/>
              <a:t>)</a:t>
            </a:r>
          </a:p>
        </p:txBody>
      </p:sp>
      <p:sp>
        <p:nvSpPr>
          <p:cNvPr id="4" name="Slide Number Placeholder 3">
            <a:extLst>
              <a:ext uri="{FF2B5EF4-FFF2-40B4-BE49-F238E27FC236}">
                <a16:creationId xmlns:a16="http://schemas.microsoft.com/office/drawing/2014/main" id="{64FC36DE-5FD1-2940-B751-199A6DB541D7}"/>
              </a:ext>
            </a:extLst>
          </p:cNvPr>
          <p:cNvSpPr>
            <a:spLocks noGrp="1"/>
          </p:cNvSpPr>
          <p:nvPr>
            <p:ph type="sldNum" sz="quarter" idx="12"/>
          </p:nvPr>
        </p:nvSpPr>
        <p:spPr/>
        <p:txBody>
          <a:bodyPr/>
          <a:lstStyle/>
          <a:p>
            <a:fld id="{551115BC-487E-4422-894C-CB7CD3E79223}" type="slidenum">
              <a:rPr lang="en-GB" smtClean="0"/>
              <a:pPr/>
              <a:t>12</a:t>
            </a:fld>
            <a:endParaRPr lang="en-GB" dirty="0"/>
          </a:p>
        </p:txBody>
      </p:sp>
    </p:spTree>
    <p:extLst>
      <p:ext uri="{BB962C8B-B14F-4D97-AF65-F5344CB8AC3E}">
        <p14:creationId xmlns:p14="http://schemas.microsoft.com/office/powerpoint/2010/main" val="3181941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8545" y="1449212"/>
            <a:ext cx="7643630" cy="4338276"/>
          </a:xfrm>
          <a:prstGeom prst="rect">
            <a:avLst/>
          </a:prstGeom>
        </p:spPr>
      </p:pic>
      <p:sp>
        <p:nvSpPr>
          <p:cNvPr id="2" name="Title 1"/>
          <p:cNvSpPr>
            <a:spLocks noGrp="1"/>
          </p:cNvSpPr>
          <p:nvPr>
            <p:ph type="title"/>
          </p:nvPr>
        </p:nvSpPr>
        <p:spPr/>
        <p:txBody>
          <a:bodyPr/>
          <a:lstStyle/>
          <a:p>
            <a:r>
              <a:rPr lang="sv-SE" dirty="0" err="1" smtClean="0"/>
              <a:t>Beam</a:t>
            </a:r>
            <a:r>
              <a:rPr lang="sv-SE" dirty="0" smtClean="0"/>
              <a:t> </a:t>
            </a:r>
            <a:r>
              <a:rPr lang="sv-SE" dirty="0" err="1" smtClean="0"/>
              <a:t>time</a:t>
            </a:r>
            <a:r>
              <a:rPr lang="sv-SE" dirty="0" smtClean="0"/>
              <a:t> </a:t>
            </a:r>
            <a:r>
              <a:rPr lang="sv-SE" dirty="0" err="1" smtClean="0"/>
              <a:t>achieved</a:t>
            </a:r>
            <a:r>
              <a:rPr lang="sv-SE" dirty="0" smtClean="0"/>
              <a:t> from Feb-8 to Jul-3, 2019</a:t>
            </a:r>
            <a:endParaRPr lang="en-US" dirty="0"/>
          </a:p>
        </p:txBody>
      </p:sp>
      <p:sp>
        <p:nvSpPr>
          <p:cNvPr id="3" name="Content Placeholder 2"/>
          <p:cNvSpPr>
            <a:spLocks noGrp="1"/>
          </p:cNvSpPr>
          <p:nvPr>
            <p:ph idx="1"/>
          </p:nvPr>
        </p:nvSpPr>
        <p:spPr>
          <a:xfrm>
            <a:off x="197009" y="1678258"/>
            <a:ext cx="4943703" cy="5043218"/>
          </a:xfrm>
        </p:spPr>
        <p:txBody>
          <a:bodyPr/>
          <a:lstStyle/>
          <a:p>
            <a:r>
              <a:rPr lang="sv-SE" dirty="0" err="1" smtClean="0"/>
              <a:t>Stable</a:t>
            </a:r>
            <a:r>
              <a:rPr lang="sv-SE" dirty="0" smtClean="0"/>
              <a:t> operation </a:t>
            </a:r>
            <a:r>
              <a:rPr lang="sv-SE" dirty="0" err="1" smtClean="0"/>
              <a:t>achieved</a:t>
            </a:r>
            <a:r>
              <a:rPr lang="sv-SE" dirty="0" smtClean="0"/>
              <a:t> </a:t>
            </a:r>
            <a:r>
              <a:rPr lang="sv-SE" dirty="0" err="1" smtClean="0"/>
              <a:t>after</a:t>
            </a:r>
            <a:r>
              <a:rPr lang="sv-SE" dirty="0" smtClean="0"/>
              <a:t> the </a:t>
            </a:r>
            <a:r>
              <a:rPr lang="sv-SE" dirty="0" err="1" smtClean="0"/>
              <a:t>grounding</a:t>
            </a:r>
            <a:r>
              <a:rPr lang="sv-SE" dirty="0" smtClean="0"/>
              <a:t> </a:t>
            </a:r>
            <a:r>
              <a:rPr lang="sv-SE" dirty="0" err="1" smtClean="0"/>
              <a:t>issue</a:t>
            </a:r>
            <a:r>
              <a:rPr lang="sv-SE" dirty="0" smtClean="0"/>
              <a:t> </a:t>
            </a:r>
            <a:r>
              <a:rPr lang="sv-SE" dirty="0" err="1" smtClean="0"/>
              <a:t>was</a:t>
            </a:r>
            <a:r>
              <a:rPr lang="sv-SE" dirty="0" smtClean="0"/>
              <a:t> </a:t>
            </a:r>
            <a:r>
              <a:rPr lang="sv-SE" dirty="0" err="1" smtClean="0"/>
              <a:t>solved</a:t>
            </a:r>
            <a:endParaRPr lang="sv-SE" dirty="0" smtClean="0"/>
          </a:p>
          <a:p>
            <a:r>
              <a:rPr lang="sv-SE" dirty="0" smtClean="0"/>
              <a:t>435 h </a:t>
            </a:r>
            <a:r>
              <a:rPr lang="sv-SE" dirty="0" err="1" smtClean="0"/>
              <a:t>of</a:t>
            </a:r>
            <a:r>
              <a:rPr lang="sv-SE" dirty="0" smtClean="0"/>
              <a:t> total </a:t>
            </a:r>
            <a:r>
              <a:rPr lang="sv-SE" dirty="0" err="1" smtClean="0"/>
              <a:t>beam</a:t>
            </a:r>
            <a:r>
              <a:rPr lang="sv-SE" dirty="0" smtClean="0"/>
              <a:t> </a:t>
            </a:r>
            <a:r>
              <a:rPr lang="sv-SE" dirty="0" err="1" smtClean="0"/>
              <a:t>time</a:t>
            </a:r>
            <a:endParaRPr lang="sv-SE" dirty="0" smtClean="0"/>
          </a:p>
          <a:p>
            <a:r>
              <a:rPr lang="sv-SE" dirty="0" smtClean="0"/>
              <a:t>88 </a:t>
            </a:r>
            <a:r>
              <a:rPr lang="sv-SE" dirty="0" err="1" smtClean="0"/>
              <a:t>shifts</a:t>
            </a:r>
            <a:endParaRPr lang="sv-SE" dirty="0" smtClean="0"/>
          </a:p>
          <a:p>
            <a:r>
              <a:rPr lang="sv-SE" dirty="0" smtClean="0"/>
              <a:t>Double </a:t>
            </a:r>
            <a:r>
              <a:rPr lang="sv-SE" dirty="0" err="1" smtClean="0"/>
              <a:t>shifts</a:t>
            </a:r>
            <a:r>
              <a:rPr lang="sv-SE" dirty="0" smtClean="0"/>
              <a:t> </a:t>
            </a:r>
            <a:r>
              <a:rPr lang="sv-SE" dirty="0" err="1" smtClean="0"/>
              <a:t>March</a:t>
            </a:r>
            <a:r>
              <a:rPr lang="sv-SE" dirty="0" smtClean="0"/>
              <a:t> and April</a:t>
            </a:r>
          </a:p>
          <a:p>
            <a:r>
              <a:rPr lang="sv-SE" dirty="0" smtClean="0"/>
              <a:t>Gap </a:t>
            </a:r>
            <a:r>
              <a:rPr lang="sv-SE" dirty="0" err="1" smtClean="0"/>
              <a:t>due</a:t>
            </a:r>
            <a:r>
              <a:rPr lang="sv-SE" dirty="0" smtClean="0"/>
              <a:t> to </a:t>
            </a:r>
            <a:r>
              <a:rPr lang="sv-SE" dirty="0" err="1" smtClean="0"/>
              <a:t>water</a:t>
            </a:r>
            <a:r>
              <a:rPr lang="sv-SE" dirty="0" smtClean="0"/>
              <a:t> </a:t>
            </a:r>
            <a:r>
              <a:rPr lang="sv-SE" dirty="0" err="1" smtClean="0"/>
              <a:t>pickling</a:t>
            </a:r>
            <a:r>
              <a:rPr lang="sv-SE" dirty="0" smtClean="0"/>
              <a:t> </a:t>
            </a:r>
            <a:r>
              <a:rPr lang="sv-SE" dirty="0" err="1" smtClean="0"/>
              <a:t>activities</a:t>
            </a:r>
            <a:r>
              <a:rPr lang="sv-SE" dirty="0" smtClean="0"/>
              <a:t> in the tunnel pipes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13</a:t>
            </a:fld>
            <a:endParaRPr lang="en-GB" noProof="0"/>
          </a:p>
        </p:txBody>
      </p:sp>
    </p:spTree>
    <p:extLst>
      <p:ext uri="{BB962C8B-B14F-4D97-AF65-F5344CB8AC3E}">
        <p14:creationId xmlns:p14="http://schemas.microsoft.com/office/powerpoint/2010/main" val="429049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2A176-D2E5-7444-B91D-35F7E2D07B4B}"/>
              </a:ext>
            </a:extLst>
          </p:cNvPr>
          <p:cNvSpPr>
            <a:spLocks noGrp="1"/>
          </p:cNvSpPr>
          <p:nvPr>
            <p:ph type="title"/>
          </p:nvPr>
        </p:nvSpPr>
        <p:spPr/>
        <p:txBody>
          <a:bodyPr/>
          <a:lstStyle/>
          <a:p>
            <a:r>
              <a:rPr lang="en-US" dirty="0"/>
              <a:t>Stable source operation achieved after EMI issue was fixed</a:t>
            </a:r>
          </a:p>
        </p:txBody>
      </p:sp>
      <p:sp>
        <p:nvSpPr>
          <p:cNvPr id="3" name="Content Placeholder 2">
            <a:extLst>
              <a:ext uri="{FF2B5EF4-FFF2-40B4-BE49-F238E27FC236}">
                <a16:creationId xmlns:a16="http://schemas.microsoft.com/office/drawing/2014/main" id="{C3F30BC1-2CF7-CB4F-A3E1-3DCB91A153CF}"/>
              </a:ext>
            </a:extLst>
          </p:cNvPr>
          <p:cNvSpPr>
            <a:spLocks noGrp="1"/>
          </p:cNvSpPr>
          <p:nvPr>
            <p:ph idx="1"/>
          </p:nvPr>
        </p:nvSpPr>
        <p:spPr>
          <a:xfrm>
            <a:off x="3048000" y="5867400"/>
            <a:ext cx="6172200" cy="838200"/>
          </a:xfrm>
        </p:spPr>
        <p:txBody>
          <a:bodyPr/>
          <a:lstStyle/>
          <a:p>
            <a:r>
              <a:rPr lang="en-US" sz="2000" dirty="0"/>
              <a:t>~174 hours of beam time in April.</a:t>
            </a:r>
          </a:p>
          <a:p>
            <a:pPr lvl="1"/>
            <a:r>
              <a:rPr lang="en-US" sz="2000" dirty="0"/>
              <a:t>"Shifted working hours" to cover </a:t>
            </a:r>
            <a:r>
              <a:rPr lang="en-US" sz="2000" dirty="0" smtClean="0"/>
              <a:t>08:00 </a:t>
            </a:r>
            <a:r>
              <a:rPr lang="en-US" sz="2000" dirty="0"/>
              <a:t>to </a:t>
            </a:r>
            <a:r>
              <a:rPr lang="en-US" sz="2000" dirty="0" smtClean="0"/>
              <a:t>24:00.</a:t>
            </a:r>
            <a:endParaRPr lang="en-US" sz="2000" dirty="0"/>
          </a:p>
        </p:txBody>
      </p:sp>
      <p:sp>
        <p:nvSpPr>
          <p:cNvPr id="4" name="Slide Number Placeholder 3">
            <a:extLst>
              <a:ext uri="{FF2B5EF4-FFF2-40B4-BE49-F238E27FC236}">
                <a16:creationId xmlns:a16="http://schemas.microsoft.com/office/drawing/2014/main" id="{9A514447-6CDA-CC42-9B36-F847736C6C7E}"/>
              </a:ext>
            </a:extLst>
          </p:cNvPr>
          <p:cNvSpPr>
            <a:spLocks noGrp="1"/>
          </p:cNvSpPr>
          <p:nvPr>
            <p:ph type="sldNum" sz="quarter" idx="12"/>
          </p:nvPr>
        </p:nvSpPr>
        <p:spPr/>
        <p:txBody>
          <a:bodyPr/>
          <a:lstStyle/>
          <a:p>
            <a:fld id="{551115BC-487E-4422-894C-CB7CD3E79223}" type="slidenum">
              <a:rPr lang="en-GB" smtClean="0"/>
              <a:pPr/>
              <a:t>14</a:t>
            </a:fld>
            <a:endParaRPr lang="en-GB" dirty="0"/>
          </a:p>
        </p:txBody>
      </p:sp>
      <p:pic>
        <p:nvPicPr>
          <p:cNvPr id="6" name="Picture 5">
            <a:extLst>
              <a:ext uri="{FF2B5EF4-FFF2-40B4-BE49-F238E27FC236}">
                <a16:creationId xmlns:a16="http://schemas.microsoft.com/office/drawing/2014/main" id="{94D84FEA-3114-B247-B2FE-F54A5BC8C9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900" y="1600200"/>
            <a:ext cx="6591300" cy="4076700"/>
          </a:xfrm>
          <a:prstGeom prst="rect">
            <a:avLst/>
          </a:prstGeom>
        </p:spPr>
      </p:pic>
    </p:spTree>
    <p:extLst>
      <p:ext uri="{BB962C8B-B14F-4D97-AF65-F5344CB8AC3E}">
        <p14:creationId xmlns:p14="http://schemas.microsoft.com/office/powerpoint/2010/main" val="2320834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FF58A-DE4F-A744-B688-503E20B9EBC3}"/>
              </a:ext>
            </a:extLst>
          </p:cNvPr>
          <p:cNvSpPr>
            <a:spLocks noGrp="1"/>
          </p:cNvSpPr>
          <p:nvPr>
            <p:ph type="title"/>
          </p:nvPr>
        </p:nvSpPr>
        <p:spPr/>
        <p:txBody>
          <a:bodyPr/>
          <a:lstStyle/>
          <a:p>
            <a:r>
              <a:rPr lang="en-US" dirty="0"/>
              <a:t>Source characterization</a:t>
            </a:r>
          </a:p>
        </p:txBody>
      </p:sp>
      <p:sp>
        <p:nvSpPr>
          <p:cNvPr id="3" name="Content Placeholder 2">
            <a:extLst>
              <a:ext uri="{FF2B5EF4-FFF2-40B4-BE49-F238E27FC236}">
                <a16:creationId xmlns:a16="http://schemas.microsoft.com/office/drawing/2014/main" id="{3A6BCC51-6D4C-BF41-AFB0-8048D0071DD0}"/>
              </a:ext>
            </a:extLst>
          </p:cNvPr>
          <p:cNvSpPr>
            <a:spLocks noGrp="1"/>
          </p:cNvSpPr>
          <p:nvPr>
            <p:ph idx="1"/>
          </p:nvPr>
        </p:nvSpPr>
        <p:spPr>
          <a:xfrm>
            <a:off x="1828800" y="4175126"/>
            <a:ext cx="4267200" cy="2454275"/>
          </a:xfrm>
        </p:spPr>
        <p:txBody>
          <a:bodyPr>
            <a:noAutofit/>
          </a:bodyPr>
          <a:lstStyle/>
          <a:p>
            <a:r>
              <a:rPr lang="en-US" sz="1800" dirty="0"/>
              <a:t>The source proved to be very flexible and </a:t>
            </a:r>
            <a:r>
              <a:rPr lang="en-US" sz="1800" dirty="0" smtClean="0"/>
              <a:t>provided </a:t>
            </a:r>
            <a:r>
              <a:rPr lang="en-US" sz="1800" dirty="0"/>
              <a:t>a wide operation range.</a:t>
            </a:r>
          </a:p>
          <a:p>
            <a:r>
              <a:rPr lang="en-US" sz="1800" dirty="0"/>
              <a:t>We can easily establish a new set point in a systematic manner (coil2 scan).</a:t>
            </a:r>
          </a:p>
          <a:p>
            <a:r>
              <a:rPr lang="en-US" sz="1800" dirty="0"/>
              <a:t>The source beam characteristic is dictated by the extracted current.</a:t>
            </a:r>
          </a:p>
          <a:p>
            <a:pPr lvl="1"/>
            <a:r>
              <a:rPr lang="en-US" sz="1600" dirty="0"/>
              <a:t>Seems no special source configuration with a high brightness.</a:t>
            </a:r>
            <a:endParaRPr lang="en-US" sz="1400" dirty="0"/>
          </a:p>
        </p:txBody>
      </p:sp>
      <p:sp>
        <p:nvSpPr>
          <p:cNvPr id="4" name="Slide Number Placeholder 3">
            <a:extLst>
              <a:ext uri="{FF2B5EF4-FFF2-40B4-BE49-F238E27FC236}">
                <a16:creationId xmlns:a16="http://schemas.microsoft.com/office/drawing/2014/main" id="{C2D6D84D-ED7B-2946-A9E4-B3DD38774555}"/>
              </a:ext>
            </a:extLst>
          </p:cNvPr>
          <p:cNvSpPr>
            <a:spLocks noGrp="1"/>
          </p:cNvSpPr>
          <p:nvPr>
            <p:ph type="sldNum" sz="quarter" idx="12"/>
          </p:nvPr>
        </p:nvSpPr>
        <p:spPr/>
        <p:txBody>
          <a:bodyPr/>
          <a:lstStyle/>
          <a:p>
            <a:fld id="{551115BC-487E-4422-894C-CB7CD3E79223}" type="slidenum">
              <a:rPr lang="en-GB" smtClean="0"/>
              <a:pPr/>
              <a:t>15</a:t>
            </a:fld>
            <a:endParaRPr lang="en-GB" dirty="0"/>
          </a:p>
        </p:txBody>
      </p:sp>
      <p:pic>
        <p:nvPicPr>
          <p:cNvPr id="8" name="Picture 7">
            <a:extLst>
              <a:ext uri="{FF2B5EF4-FFF2-40B4-BE49-F238E27FC236}">
                <a16:creationId xmlns:a16="http://schemas.microsoft.com/office/drawing/2014/main" id="{64C8C4F5-9E9E-7747-AB9E-287CC12B32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0610" y="1634490"/>
            <a:ext cx="5269230" cy="2251710"/>
          </a:xfrm>
          <a:prstGeom prst="rect">
            <a:avLst/>
          </a:prstGeom>
        </p:spPr>
      </p:pic>
      <p:pic>
        <p:nvPicPr>
          <p:cNvPr id="10" name="Picture 9">
            <a:extLst>
              <a:ext uri="{FF2B5EF4-FFF2-40B4-BE49-F238E27FC236}">
                <a16:creationId xmlns:a16="http://schemas.microsoft.com/office/drawing/2014/main" id="{D5F12DF8-9FD2-204D-A37D-39D4C2E38B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1640206"/>
            <a:ext cx="5566410" cy="2245995"/>
          </a:xfrm>
          <a:prstGeom prst="rect">
            <a:avLst/>
          </a:prstGeom>
        </p:spPr>
      </p:pic>
      <p:pic>
        <p:nvPicPr>
          <p:cNvPr id="14" name="Picture 13">
            <a:extLst>
              <a:ext uri="{FF2B5EF4-FFF2-40B4-BE49-F238E27FC236}">
                <a16:creationId xmlns:a16="http://schemas.microsoft.com/office/drawing/2014/main" id="{63310B2A-7880-484E-A9DA-491702353E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3656" y="4191001"/>
            <a:ext cx="3750945" cy="2395855"/>
          </a:xfrm>
          <a:prstGeom prst="rect">
            <a:avLst/>
          </a:prstGeom>
        </p:spPr>
      </p:pic>
    </p:spTree>
    <p:extLst>
      <p:ext uri="{BB962C8B-B14F-4D97-AF65-F5344CB8AC3E}">
        <p14:creationId xmlns:p14="http://schemas.microsoft.com/office/powerpoint/2010/main" val="2718246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DF3A9-5FBA-7C4E-B196-901165F6F131}"/>
              </a:ext>
            </a:extLst>
          </p:cNvPr>
          <p:cNvSpPr>
            <a:spLocks noGrp="1"/>
          </p:cNvSpPr>
          <p:nvPr>
            <p:ph type="title"/>
          </p:nvPr>
        </p:nvSpPr>
        <p:spPr>
          <a:xfrm>
            <a:off x="1690116" y="228600"/>
            <a:ext cx="7277820" cy="1143000"/>
          </a:xfrm>
        </p:spPr>
        <p:txBody>
          <a:bodyPr/>
          <a:lstStyle/>
          <a:p>
            <a:r>
              <a:rPr lang="en-US" dirty="0" smtClean="0"/>
              <a:t>Ranges </a:t>
            </a:r>
            <a:r>
              <a:rPr lang="en-US" dirty="0"/>
              <a:t>of current and emittance</a:t>
            </a:r>
          </a:p>
        </p:txBody>
      </p:sp>
      <p:sp>
        <p:nvSpPr>
          <p:cNvPr id="4" name="Slide Number Placeholder 3">
            <a:extLst>
              <a:ext uri="{FF2B5EF4-FFF2-40B4-BE49-F238E27FC236}">
                <a16:creationId xmlns:a16="http://schemas.microsoft.com/office/drawing/2014/main" id="{D999423C-434F-E34E-B595-0099E4F6EDBE}"/>
              </a:ext>
            </a:extLst>
          </p:cNvPr>
          <p:cNvSpPr>
            <a:spLocks noGrp="1"/>
          </p:cNvSpPr>
          <p:nvPr>
            <p:ph type="sldNum" sz="quarter" idx="12"/>
          </p:nvPr>
        </p:nvSpPr>
        <p:spPr>
          <a:xfrm>
            <a:off x="8458200" y="6416676"/>
            <a:ext cx="2133600" cy="365125"/>
          </a:xfrm>
        </p:spPr>
        <p:txBody>
          <a:bodyPr/>
          <a:lstStyle/>
          <a:p>
            <a:fld id="{551115BC-487E-4422-894C-CB7CD3E79223}" type="slidenum">
              <a:rPr lang="en-GB" smtClean="0"/>
              <a:pPr/>
              <a:t>16</a:t>
            </a:fld>
            <a:endParaRPr lang="en-GB" dirty="0"/>
          </a:p>
        </p:txBody>
      </p:sp>
      <p:pic>
        <p:nvPicPr>
          <p:cNvPr id="6" name="Picture 5">
            <a:extLst>
              <a:ext uri="{FF2B5EF4-FFF2-40B4-BE49-F238E27FC236}">
                <a16:creationId xmlns:a16="http://schemas.microsoft.com/office/drawing/2014/main" id="{B83A04B3-FF21-9345-B8B3-593114DD98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0" y="1695450"/>
            <a:ext cx="5822950" cy="2495550"/>
          </a:xfrm>
          <a:prstGeom prst="rect">
            <a:avLst/>
          </a:prstGeom>
        </p:spPr>
      </p:pic>
      <p:pic>
        <p:nvPicPr>
          <p:cNvPr id="13" name="Picture 12">
            <a:extLst>
              <a:ext uri="{FF2B5EF4-FFF2-40B4-BE49-F238E27FC236}">
                <a16:creationId xmlns:a16="http://schemas.microsoft.com/office/drawing/2014/main" id="{E85A0247-11F2-9940-96E5-E35ABB640D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90116" y="4190999"/>
            <a:ext cx="6082284" cy="2608580"/>
          </a:xfrm>
          <a:prstGeom prst="rect">
            <a:avLst/>
          </a:prstGeom>
        </p:spPr>
      </p:pic>
      <p:sp>
        <p:nvSpPr>
          <p:cNvPr id="14" name="TextBox 13">
            <a:extLst>
              <a:ext uri="{FF2B5EF4-FFF2-40B4-BE49-F238E27FC236}">
                <a16:creationId xmlns:a16="http://schemas.microsoft.com/office/drawing/2014/main" id="{CB5DDC08-FACD-5C4A-9248-2C5CF59A421C}"/>
              </a:ext>
            </a:extLst>
          </p:cNvPr>
          <p:cNvSpPr txBox="1"/>
          <p:nvPr/>
        </p:nvSpPr>
        <p:spPr>
          <a:xfrm>
            <a:off x="2895601" y="4309646"/>
            <a:ext cx="1463991" cy="338554"/>
          </a:xfrm>
          <a:prstGeom prst="rect">
            <a:avLst/>
          </a:prstGeom>
          <a:noFill/>
        </p:spPr>
        <p:txBody>
          <a:bodyPr wrap="none" rtlCol="0">
            <a:spAutoFit/>
          </a:bodyPr>
          <a:lstStyle/>
          <a:p>
            <a:r>
              <a:rPr lang="en-US" sz="1600" dirty="0" err="1">
                <a:solidFill>
                  <a:schemeClr val="bg1"/>
                </a:solidFill>
              </a:rPr>
              <a:t>Emitt</a:t>
            </a:r>
            <a:r>
              <a:rPr lang="en-US" sz="1600" dirty="0">
                <a:solidFill>
                  <a:schemeClr val="bg1"/>
                </a:solidFill>
              </a:rPr>
              <a:t> after sol1</a:t>
            </a:r>
          </a:p>
        </p:txBody>
      </p:sp>
      <p:sp>
        <p:nvSpPr>
          <p:cNvPr id="15" name="Rectangle 14">
            <a:extLst>
              <a:ext uri="{FF2B5EF4-FFF2-40B4-BE49-F238E27FC236}">
                <a16:creationId xmlns:a16="http://schemas.microsoft.com/office/drawing/2014/main" id="{6C0C0E38-02EC-4C43-A8A5-B7807738B8CF}"/>
              </a:ext>
            </a:extLst>
          </p:cNvPr>
          <p:cNvSpPr/>
          <p:nvPr/>
        </p:nvSpPr>
        <p:spPr>
          <a:xfrm>
            <a:off x="5029200" y="5791200"/>
            <a:ext cx="1371600" cy="609600"/>
          </a:xfrm>
          <a:prstGeom prst="rect">
            <a:avLst/>
          </a:prstGeom>
          <a:noFill/>
          <a:ln>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CB42DC3-E6C6-854F-A38C-3F9F1B877CF9}"/>
              </a:ext>
            </a:extLst>
          </p:cNvPr>
          <p:cNvSpPr/>
          <p:nvPr/>
        </p:nvSpPr>
        <p:spPr>
          <a:xfrm>
            <a:off x="2154936" y="5791200"/>
            <a:ext cx="1371600" cy="609600"/>
          </a:xfrm>
          <a:prstGeom prst="rect">
            <a:avLst/>
          </a:prstGeom>
          <a:noFill/>
          <a:ln>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4022363-D388-BC4F-9C33-FA72952CCB9B}"/>
              </a:ext>
            </a:extLst>
          </p:cNvPr>
          <p:cNvSpPr/>
          <p:nvPr/>
        </p:nvSpPr>
        <p:spPr>
          <a:xfrm>
            <a:off x="5029200" y="5791200"/>
            <a:ext cx="1371600" cy="609600"/>
          </a:xfrm>
          <a:prstGeom prst="rect">
            <a:avLst/>
          </a:prstGeom>
          <a:noFill/>
          <a:ln>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E9812B7-55FA-7E47-8C5E-136E66DCC3B7}"/>
              </a:ext>
            </a:extLst>
          </p:cNvPr>
          <p:cNvSpPr txBox="1"/>
          <p:nvPr/>
        </p:nvSpPr>
        <p:spPr>
          <a:xfrm>
            <a:off x="2508104" y="1490246"/>
            <a:ext cx="1682897" cy="338554"/>
          </a:xfrm>
          <a:prstGeom prst="rect">
            <a:avLst/>
          </a:prstGeom>
          <a:noFill/>
        </p:spPr>
        <p:txBody>
          <a:bodyPr wrap="none" rtlCol="0">
            <a:spAutoFit/>
          </a:bodyPr>
          <a:lstStyle/>
          <a:p>
            <a:r>
              <a:rPr lang="en-US" sz="1600" dirty="0">
                <a:solidFill>
                  <a:srgbClr val="FF0000"/>
                </a:solidFill>
              </a:rPr>
              <a:t>~85 mA extracted</a:t>
            </a:r>
          </a:p>
        </p:txBody>
      </p:sp>
      <p:sp>
        <p:nvSpPr>
          <p:cNvPr id="19" name="TextBox 18">
            <a:extLst>
              <a:ext uri="{FF2B5EF4-FFF2-40B4-BE49-F238E27FC236}">
                <a16:creationId xmlns:a16="http://schemas.microsoft.com/office/drawing/2014/main" id="{886D88B4-93E0-C74A-AD2B-919CF44F2E75}"/>
              </a:ext>
            </a:extLst>
          </p:cNvPr>
          <p:cNvSpPr txBox="1"/>
          <p:nvPr/>
        </p:nvSpPr>
        <p:spPr>
          <a:xfrm>
            <a:off x="5327504" y="1490246"/>
            <a:ext cx="1682897" cy="338554"/>
          </a:xfrm>
          <a:prstGeom prst="rect">
            <a:avLst/>
          </a:prstGeom>
          <a:noFill/>
        </p:spPr>
        <p:txBody>
          <a:bodyPr wrap="none" rtlCol="0">
            <a:spAutoFit/>
          </a:bodyPr>
          <a:lstStyle/>
          <a:p>
            <a:r>
              <a:rPr lang="en-US" sz="1600" dirty="0">
                <a:solidFill>
                  <a:srgbClr val="FF0000"/>
                </a:solidFill>
              </a:rPr>
              <a:t>~60 mA extracted</a:t>
            </a:r>
          </a:p>
        </p:txBody>
      </p:sp>
      <p:sp>
        <p:nvSpPr>
          <p:cNvPr id="20" name="TextBox 19">
            <a:extLst>
              <a:ext uri="{FF2B5EF4-FFF2-40B4-BE49-F238E27FC236}">
                <a16:creationId xmlns:a16="http://schemas.microsoft.com/office/drawing/2014/main" id="{2CF08C98-DABE-BD48-8280-9DC8E2B0B847}"/>
              </a:ext>
            </a:extLst>
          </p:cNvPr>
          <p:cNvSpPr txBox="1"/>
          <p:nvPr/>
        </p:nvSpPr>
        <p:spPr>
          <a:xfrm>
            <a:off x="8202920" y="2680528"/>
            <a:ext cx="3597710" cy="2062103"/>
          </a:xfrm>
          <a:prstGeom prst="rect">
            <a:avLst/>
          </a:prstGeom>
          <a:noFill/>
        </p:spPr>
        <p:txBody>
          <a:bodyPr wrap="square" rtlCol="0">
            <a:spAutoFit/>
          </a:bodyPr>
          <a:lstStyle/>
          <a:p>
            <a:pPr marL="285750" indent="-285750">
              <a:buFont typeface="Arial" panose="020B0604020202020204" pitchFamily="34" charset="0"/>
              <a:buChar char="•"/>
            </a:pPr>
            <a:r>
              <a:rPr lang="en-US" sz="1600" dirty="0"/>
              <a:t>Off site commissioning had 0.2-0.3 π mm </a:t>
            </a:r>
            <a:r>
              <a:rPr lang="en-US" sz="1600" dirty="0" err="1"/>
              <a:t>mrad</a:t>
            </a:r>
            <a:r>
              <a:rPr lang="en-US" sz="1600" dirty="0"/>
              <a:t> for ~85 mA extraction ???</a:t>
            </a:r>
          </a:p>
          <a:p>
            <a:pPr marL="285750" indent="-285750">
              <a:buFont typeface="Arial" panose="020B0604020202020204" pitchFamily="34" charset="0"/>
              <a:buChar char="•"/>
            </a:pPr>
            <a:r>
              <a:rPr lang="en-US" sz="1600" dirty="0"/>
              <a:t>No positive impact seen by N</a:t>
            </a:r>
            <a:r>
              <a:rPr lang="en-US" sz="1600" baseline="-25000" dirty="0"/>
              <a:t>2</a:t>
            </a:r>
            <a:r>
              <a:rPr lang="en-US" sz="1600" dirty="0"/>
              <a:t> injection.</a:t>
            </a:r>
          </a:p>
          <a:p>
            <a:pPr marL="285750" indent="-285750">
              <a:buFont typeface="Arial" panose="020B0604020202020204" pitchFamily="34" charset="0"/>
              <a:buChar char="•"/>
            </a:pPr>
            <a:r>
              <a:rPr lang="en-US" sz="1600" dirty="0"/>
              <a:t>Large initial divergence?</a:t>
            </a:r>
          </a:p>
          <a:p>
            <a:pPr marL="285750" indent="-285750">
              <a:buFont typeface="Arial" panose="020B0604020202020204" pitchFamily="34" charset="0"/>
              <a:buChar char="•"/>
            </a:pPr>
            <a:r>
              <a:rPr lang="en-US" sz="1600" dirty="0"/>
              <a:t>Large discrepancy between the FC and BCM (even </a:t>
            </a:r>
            <a:r>
              <a:rPr lang="en-US" sz="1600" dirty="0" smtClean="0"/>
              <a:t>with </a:t>
            </a:r>
            <a:r>
              <a:rPr lang="en-US" sz="1600" dirty="0"/>
              <a:t>good </a:t>
            </a:r>
            <a:r>
              <a:rPr lang="en-US" sz="1600" dirty="0" smtClean="0"/>
              <a:t>transmission).</a:t>
            </a:r>
            <a:endParaRPr lang="en-US" sz="1600" dirty="0"/>
          </a:p>
        </p:txBody>
      </p:sp>
    </p:spTree>
    <p:extLst>
      <p:ext uri="{BB962C8B-B14F-4D97-AF65-F5344CB8AC3E}">
        <p14:creationId xmlns:p14="http://schemas.microsoft.com/office/powerpoint/2010/main" val="3761407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16482-9054-9248-B84F-87A59C4AD0A8}"/>
              </a:ext>
            </a:extLst>
          </p:cNvPr>
          <p:cNvSpPr>
            <a:spLocks noGrp="1"/>
          </p:cNvSpPr>
          <p:nvPr>
            <p:ph type="title"/>
          </p:nvPr>
        </p:nvSpPr>
        <p:spPr/>
        <p:txBody>
          <a:bodyPr/>
          <a:lstStyle/>
          <a:p>
            <a:r>
              <a:rPr lang="en-US" dirty="0"/>
              <a:t>Chopper and iris issues</a:t>
            </a:r>
          </a:p>
        </p:txBody>
      </p:sp>
      <p:sp>
        <p:nvSpPr>
          <p:cNvPr id="3" name="Content Placeholder 2">
            <a:extLst>
              <a:ext uri="{FF2B5EF4-FFF2-40B4-BE49-F238E27FC236}">
                <a16:creationId xmlns:a16="http://schemas.microsoft.com/office/drawing/2014/main" id="{BEF415D9-0123-C34B-A0C9-BE0FE9983544}"/>
              </a:ext>
            </a:extLst>
          </p:cNvPr>
          <p:cNvSpPr>
            <a:spLocks noGrp="1"/>
          </p:cNvSpPr>
          <p:nvPr>
            <p:ph idx="1"/>
          </p:nvPr>
        </p:nvSpPr>
        <p:spPr>
          <a:xfrm>
            <a:off x="1828800" y="4343400"/>
            <a:ext cx="8610600" cy="2438400"/>
          </a:xfrm>
        </p:spPr>
        <p:txBody>
          <a:bodyPr>
            <a:noAutofit/>
          </a:bodyPr>
          <a:lstStyle/>
          <a:p>
            <a:r>
              <a:rPr lang="en-US" sz="1800" dirty="0"/>
              <a:t>We couldn't move the iris blades before the commissioning was over.</a:t>
            </a:r>
          </a:p>
          <a:p>
            <a:r>
              <a:rPr lang="en-US" sz="1800" dirty="0"/>
              <a:t>Chopper electrode was originally designed for positive bias, but the bias was swapped. </a:t>
            </a:r>
          </a:p>
          <a:p>
            <a:pPr lvl="1"/>
            <a:r>
              <a:rPr lang="en-US" sz="1600" dirty="0"/>
              <a:t>To avoid </a:t>
            </a:r>
            <a:r>
              <a:rPr lang="en-US" sz="1600" dirty="0" smtClean="0"/>
              <a:t>drawing electrons which would affect space charge neutralization.</a:t>
            </a:r>
            <a:endParaRPr lang="en-US" sz="1600" dirty="0"/>
          </a:p>
          <a:p>
            <a:pPr lvl="1"/>
            <a:r>
              <a:rPr lang="en-US" sz="1600" dirty="0"/>
              <a:t>Because the field is nonlinear, the swap degraded the </a:t>
            </a:r>
            <a:r>
              <a:rPr lang="en-US" sz="1600" dirty="0" smtClean="0"/>
              <a:t>efficiency.</a:t>
            </a:r>
          </a:p>
          <a:p>
            <a:pPr lvl="1"/>
            <a:r>
              <a:rPr lang="en-US" sz="1800" b="1" dirty="0" smtClean="0"/>
              <a:t>Chopper </a:t>
            </a:r>
            <a:r>
              <a:rPr lang="en-US" sz="1800" b="1" dirty="0"/>
              <a:t>and iris have to be tested from scratch in the beginning of the next phase. </a:t>
            </a:r>
            <a:endParaRPr lang="en-US" sz="2000" b="1" dirty="0"/>
          </a:p>
          <a:p>
            <a:pPr lvl="1"/>
            <a:r>
              <a:rPr lang="en-US" sz="1600" dirty="0"/>
              <a:t>Less straightforward with the RFQ connected.</a:t>
            </a:r>
          </a:p>
        </p:txBody>
      </p:sp>
      <p:sp>
        <p:nvSpPr>
          <p:cNvPr id="4" name="Slide Number Placeholder 3">
            <a:extLst>
              <a:ext uri="{FF2B5EF4-FFF2-40B4-BE49-F238E27FC236}">
                <a16:creationId xmlns:a16="http://schemas.microsoft.com/office/drawing/2014/main" id="{6EA5E1F9-42B9-D94A-B63A-E02EC278915D}"/>
              </a:ext>
            </a:extLst>
          </p:cNvPr>
          <p:cNvSpPr>
            <a:spLocks noGrp="1"/>
          </p:cNvSpPr>
          <p:nvPr>
            <p:ph type="sldNum" sz="quarter" idx="12"/>
          </p:nvPr>
        </p:nvSpPr>
        <p:spPr/>
        <p:txBody>
          <a:bodyPr/>
          <a:lstStyle/>
          <a:p>
            <a:fld id="{551115BC-487E-4422-894C-CB7CD3E79223}" type="slidenum">
              <a:rPr lang="en-GB" smtClean="0"/>
              <a:pPr/>
              <a:t>17</a:t>
            </a:fld>
            <a:endParaRPr lang="en-GB" dirty="0"/>
          </a:p>
        </p:txBody>
      </p:sp>
      <p:pic>
        <p:nvPicPr>
          <p:cNvPr id="6" name="Picture 5">
            <a:extLst>
              <a:ext uri="{FF2B5EF4-FFF2-40B4-BE49-F238E27FC236}">
                <a16:creationId xmlns:a16="http://schemas.microsoft.com/office/drawing/2014/main" id="{9840ED6A-019A-A345-BB37-4FB355F11F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6601" y="1598296"/>
            <a:ext cx="5622925" cy="2745105"/>
          </a:xfrm>
          <a:prstGeom prst="rect">
            <a:avLst/>
          </a:prstGeom>
        </p:spPr>
      </p:pic>
      <p:sp>
        <p:nvSpPr>
          <p:cNvPr id="7" name="TextBox 6">
            <a:extLst>
              <a:ext uri="{FF2B5EF4-FFF2-40B4-BE49-F238E27FC236}">
                <a16:creationId xmlns:a16="http://schemas.microsoft.com/office/drawing/2014/main" id="{3C08B050-20B1-D84B-9CB8-19577E8A47C3}"/>
              </a:ext>
            </a:extLst>
          </p:cNvPr>
          <p:cNvSpPr txBox="1"/>
          <p:nvPr/>
        </p:nvSpPr>
        <p:spPr>
          <a:xfrm>
            <a:off x="7391401" y="1524000"/>
            <a:ext cx="1314399" cy="338554"/>
          </a:xfrm>
          <a:prstGeom prst="rect">
            <a:avLst/>
          </a:prstGeom>
          <a:solidFill>
            <a:schemeClr val="bg1"/>
          </a:solidFill>
        </p:spPr>
        <p:txBody>
          <a:bodyPr wrap="none" rtlCol="0">
            <a:spAutoFit/>
          </a:bodyPr>
          <a:lstStyle/>
          <a:p>
            <a:r>
              <a:rPr lang="en-US" sz="1600" b="1" dirty="0"/>
              <a:t>11 kV, vs sol2</a:t>
            </a:r>
          </a:p>
        </p:txBody>
      </p:sp>
    </p:spTree>
    <p:extLst>
      <p:ext uri="{BB962C8B-B14F-4D97-AF65-F5344CB8AC3E}">
        <p14:creationId xmlns:p14="http://schemas.microsoft.com/office/powerpoint/2010/main" val="2072442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0CF94-DD73-154D-B37C-7D2A009D2EA0}"/>
              </a:ext>
            </a:extLst>
          </p:cNvPr>
          <p:cNvSpPr>
            <a:spLocks noGrp="1"/>
          </p:cNvSpPr>
          <p:nvPr>
            <p:ph type="title"/>
          </p:nvPr>
        </p:nvSpPr>
        <p:spPr/>
        <p:txBody>
          <a:bodyPr/>
          <a:lstStyle/>
          <a:p>
            <a:r>
              <a:rPr lang="en-US" dirty="0" smtClean="0"/>
              <a:t>Commissioning Results</a:t>
            </a:r>
            <a:endParaRPr lang="en-US" dirty="0"/>
          </a:p>
        </p:txBody>
      </p:sp>
      <p:sp>
        <p:nvSpPr>
          <p:cNvPr id="4" name="Slide Number Placeholder 3">
            <a:extLst>
              <a:ext uri="{FF2B5EF4-FFF2-40B4-BE49-F238E27FC236}">
                <a16:creationId xmlns:a16="http://schemas.microsoft.com/office/drawing/2014/main" id="{3B7ADAF6-EBB8-1B47-AAF9-CD109296E178}"/>
              </a:ext>
            </a:extLst>
          </p:cNvPr>
          <p:cNvSpPr>
            <a:spLocks noGrp="1"/>
          </p:cNvSpPr>
          <p:nvPr>
            <p:ph type="sldNum" sz="quarter" idx="12"/>
          </p:nvPr>
        </p:nvSpPr>
        <p:spPr/>
        <p:txBody>
          <a:bodyPr/>
          <a:lstStyle/>
          <a:p>
            <a:fld id="{551115BC-487E-4422-894C-CB7CD3E79223}" type="slidenum">
              <a:rPr lang="en-GB" smtClean="0"/>
              <a:pPr/>
              <a:t>18</a:t>
            </a:fld>
            <a:endParaRPr lang="en-GB" dirty="0"/>
          </a:p>
        </p:txBody>
      </p:sp>
      <p:sp>
        <p:nvSpPr>
          <p:cNvPr id="5" name="Content Placeholder 2">
            <a:extLst>
              <a:ext uri="{FF2B5EF4-FFF2-40B4-BE49-F238E27FC236}">
                <a16:creationId xmlns:a16="http://schemas.microsoft.com/office/drawing/2014/main" id="{C57C9012-015C-EA4F-AFAC-601F2C793E74}"/>
              </a:ext>
            </a:extLst>
          </p:cNvPr>
          <p:cNvSpPr txBox="1">
            <a:spLocks/>
          </p:cNvSpPr>
          <p:nvPr/>
        </p:nvSpPr>
        <p:spPr>
          <a:xfrm>
            <a:off x="1133255" y="1498751"/>
            <a:ext cx="5679405" cy="4953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smtClean="0"/>
              <a:t>Commissioning and Validation of FC, NPMs, BCMs and EMU</a:t>
            </a:r>
          </a:p>
          <a:p>
            <a:r>
              <a:rPr lang="en-US" sz="2400" dirty="0" smtClean="0"/>
              <a:t>Emittance </a:t>
            </a:r>
            <a:r>
              <a:rPr lang="en-US" sz="2400" dirty="0" err="1" smtClean="0"/>
              <a:t>meas</a:t>
            </a:r>
            <a:r>
              <a:rPr lang="en-US" sz="2400" dirty="0" smtClean="0"/>
              <a:t>:</a:t>
            </a:r>
          </a:p>
          <a:p>
            <a:pPr lvl="1"/>
            <a:r>
              <a:rPr lang="en-US" sz="2000" dirty="0" smtClean="0"/>
              <a:t>Quad Scan (NPM)</a:t>
            </a:r>
          </a:p>
          <a:p>
            <a:pPr lvl="1"/>
            <a:r>
              <a:rPr lang="en-US" sz="2000" dirty="0" smtClean="0"/>
              <a:t>Single shot of beam waist (NPM)</a:t>
            </a:r>
          </a:p>
          <a:p>
            <a:pPr lvl="1"/>
            <a:r>
              <a:rPr lang="en-US" sz="2000" dirty="0" smtClean="0"/>
              <a:t>EMU</a:t>
            </a:r>
          </a:p>
          <a:p>
            <a:r>
              <a:rPr lang="en-US" sz="2400" dirty="0" smtClean="0"/>
              <a:t>Chopper Tests</a:t>
            </a:r>
          </a:p>
          <a:p>
            <a:r>
              <a:rPr lang="en-US" sz="2400" dirty="0" smtClean="0"/>
              <a:t>Transported the beam successfully to the end of the LEBT with 85% transmission in some configurations.</a:t>
            </a:r>
          </a:p>
          <a:p>
            <a:r>
              <a:rPr lang="en-US" sz="2400" dirty="0" smtClean="0"/>
              <a:t>Beam trajectory studies.</a:t>
            </a:r>
          </a:p>
          <a:p>
            <a:pPr lvl="1"/>
            <a:r>
              <a:rPr lang="en-US" sz="2000" dirty="0" smtClean="0"/>
              <a:t>Estimate for divergence and Solenoid error</a:t>
            </a:r>
          </a:p>
          <a:p>
            <a:r>
              <a:rPr lang="en-US" sz="2400" dirty="0" smtClean="0"/>
              <a:t>ISRC Characterization</a:t>
            </a:r>
          </a:p>
          <a:p>
            <a:endParaRPr lang="en-US" sz="2000" dirty="0"/>
          </a:p>
        </p:txBody>
      </p:sp>
    </p:spTree>
    <p:extLst>
      <p:ext uri="{BB962C8B-B14F-4D97-AF65-F5344CB8AC3E}">
        <p14:creationId xmlns:p14="http://schemas.microsoft.com/office/powerpoint/2010/main" val="4128340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0D1A1-DA3A-6C4A-AF0F-54F30A37D9A2}"/>
              </a:ext>
            </a:extLst>
          </p:cNvPr>
          <p:cNvSpPr>
            <a:spLocks noGrp="1"/>
          </p:cNvSpPr>
          <p:nvPr>
            <p:ph type="title"/>
          </p:nvPr>
        </p:nvSpPr>
        <p:spPr>
          <a:xfrm>
            <a:off x="214623" y="530608"/>
            <a:ext cx="9518848" cy="562074"/>
          </a:xfrm>
        </p:spPr>
        <p:txBody>
          <a:bodyPr/>
          <a:lstStyle/>
          <a:p>
            <a:r>
              <a:rPr lang="en-GB" sz="3600" dirty="0" smtClean="0"/>
              <a:t>Current Status</a:t>
            </a:r>
            <a:endParaRPr lang="en-GB" sz="3600" dirty="0"/>
          </a:p>
        </p:txBody>
      </p:sp>
      <p:sp>
        <p:nvSpPr>
          <p:cNvPr id="3" name="Content Placeholder 2">
            <a:extLst>
              <a:ext uri="{FF2B5EF4-FFF2-40B4-BE49-F238E27FC236}">
                <a16:creationId xmlns:a16="http://schemas.microsoft.com/office/drawing/2014/main" id="{2CEA1F13-F65B-A345-BC8C-65C221F1AA47}"/>
              </a:ext>
            </a:extLst>
          </p:cNvPr>
          <p:cNvSpPr>
            <a:spLocks noGrp="1"/>
          </p:cNvSpPr>
          <p:nvPr>
            <p:ph idx="1"/>
          </p:nvPr>
        </p:nvSpPr>
        <p:spPr/>
        <p:txBody>
          <a:bodyPr/>
          <a:lstStyle/>
          <a:p>
            <a:r>
              <a:rPr lang="en-GB" sz="2400" dirty="0" smtClean="0"/>
              <a:t>IRIS Repair</a:t>
            </a:r>
          </a:p>
          <a:p>
            <a:r>
              <a:rPr lang="en-GB" sz="2400" dirty="0" err="1" smtClean="0"/>
              <a:t>Fiducialization</a:t>
            </a:r>
            <a:r>
              <a:rPr lang="en-GB" sz="2400" dirty="0" smtClean="0"/>
              <a:t> of Diagnostics Tank and associated devices (FC, EMU2, Doppler…)</a:t>
            </a:r>
            <a:endParaRPr lang="en-GB" sz="2400" dirty="0" smtClean="0"/>
          </a:p>
          <a:p>
            <a:r>
              <a:rPr lang="en-GB" sz="2400" dirty="0" smtClean="0"/>
              <a:t>Designing new fence around the HV Platform.</a:t>
            </a:r>
            <a:endParaRPr lang="en-GB" sz="2175" dirty="0"/>
          </a:p>
          <a:p>
            <a:r>
              <a:rPr lang="en-GB" sz="2400" dirty="0" smtClean="0"/>
              <a:t>Installing permanent H2 monitor in the platform.</a:t>
            </a:r>
          </a:p>
          <a:p>
            <a:r>
              <a:rPr lang="en-GB" sz="2400" dirty="0" smtClean="0"/>
              <a:t>Reassembly to start next week.</a:t>
            </a:r>
            <a:endParaRPr lang="en-GB" sz="2400" dirty="0" smtClean="0"/>
          </a:p>
        </p:txBody>
      </p:sp>
      <p:sp>
        <p:nvSpPr>
          <p:cNvPr id="4" name="Slide Number Placeholder 3">
            <a:extLst>
              <a:ext uri="{FF2B5EF4-FFF2-40B4-BE49-F238E27FC236}">
                <a16:creationId xmlns:a16="http://schemas.microsoft.com/office/drawing/2014/main" id="{6898C0C2-0175-C645-A3A7-68420C41F7B9}"/>
              </a:ext>
            </a:extLst>
          </p:cNvPr>
          <p:cNvSpPr>
            <a:spLocks noGrp="1"/>
          </p:cNvSpPr>
          <p:nvPr>
            <p:ph type="sldNum" sz="quarter" idx="12"/>
          </p:nvPr>
        </p:nvSpPr>
        <p:spPr/>
        <p:txBody>
          <a:bodyPr/>
          <a:lstStyle/>
          <a:p>
            <a:fld id="{551115BC-487E-4422-894C-CB7CD3E79223}" type="slidenum">
              <a:rPr lang="en-GB" smtClean="0"/>
              <a:pPr/>
              <a:t>19</a:t>
            </a:fld>
            <a:endParaRPr lang="en-GB"/>
          </a:p>
        </p:txBody>
      </p:sp>
    </p:spTree>
    <p:extLst>
      <p:ext uri="{BB962C8B-B14F-4D97-AF65-F5344CB8AC3E}">
        <p14:creationId xmlns:p14="http://schemas.microsoft.com/office/powerpoint/2010/main" val="2013895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609600" y="2524129"/>
            <a:ext cx="10972800" cy="2247710"/>
          </a:xfrm>
        </p:spPr>
        <p:txBody>
          <a:bodyPr>
            <a:noAutofit/>
          </a:bodyPr>
          <a:lstStyle/>
          <a:p>
            <a:r>
              <a:rPr lang="en-US" sz="3200" dirty="0" smtClean="0"/>
              <a:t>Introduction</a:t>
            </a:r>
          </a:p>
          <a:p>
            <a:r>
              <a:rPr lang="en-US" sz="3200" dirty="0" smtClean="0"/>
              <a:t>Commissioning Results</a:t>
            </a:r>
            <a:endParaRPr lang="en-US" sz="3200" dirty="0" smtClean="0"/>
          </a:p>
          <a:p>
            <a:r>
              <a:rPr lang="sv-SE" sz="3200" dirty="0" err="1" smtClean="0"/>
              <a:t>Current</a:t>
            </a:r>
            <a:r>
              <a:rPr lang="sv-SE" sz="3200" dirty="0" smtClean="0"/>
              <a:t> Status</a:t>
            </a:r>
            <a:endParaRPr lang="en-US" sz="3200" dirty="0" smtClean="0"/>
          </a:p>
          <a:p>
            <a:r>
              <a:rPr lang="en-US" sz="3200" dirty="0" smtClean="0"/>
              <a:t>Conclusions</a:t>
            </a:r>
            <a:endParaRPr lang="en-US" sz="3200"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2</a:t>
            </a:fld>
            <a:endParaRPr lang="en-GB" noProof="0"/>
          </a:p>
        </p:txBody>
      </p:sp>
    </p:spTree>
    <p:extLst>
      <p:ext uri="{BB962C8B-B14F-4D97-AF65-F5344CB8AC3E}">
        <p14:creationId xmlns:p14="http://schemas.microsoft.com/office/powerpoint/2010/main" val="28985748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Issues: IRIS</a:t>
            </a:r>
            <a:endParaRPr lang="en-US" dirty="0"/>
          </a:p>
        </p:txBody>
      </p:sp>
      <p:sp>
        <p:nvSpPr>
          <p:cNvPr id="3" name="Content Placeholder 2"/>
          <p:cNvSpPr>
            <a:spLocks noGrp="1"/>
          </p:cNvSpPr>
          <p:nvPr>
            <p:ph idx="1"/>
          </p:nvPr>
        </p:nvSpPr>
        <p:spPr>
          <a:xfrm>
            <a:off x="1" y="1600201"/>
            <a:ext cx="3846972" cy="4756150"/>
          </a:xfrm>
        </p:spPr>
        <p:txBody>
          <a:bodyPr>
            <a:normAutofit/>
          </a:bodyPr>
          <a:lstStyle/>
          <a:p>
            <a:r>
              <a:rPr lang="en-US" dirty="0" smtClean="0"/>
              <a:t>Fixing connectors and pins</a:t>
            </a:r>
          </a:p>
          <a:p>
            <a:r>
              <a:rPr lang="sv-SE" dirty="0" smtClean="0"/>
              <a:t>Geo </a:t>
            </a:r>
            <a:r>
              <a:rPr lang="sv-SE" dirty="0" err="1" smtClean="0"/>
              <a:t>Brick</a:t>
            </a:r>
            <a:r>
              <a:rPr lang="sv-SE" dirty="0" smtClean="0"/>
              <a:t> </a:t>
            </a:r>
            <a:r>
              <a:rPr lang="sv-SE" dirty="0" smtClean="0">
                <a:sym typeface="Wingdings" panose="05000000000000000000" pitchFamily="2" charset="2"/>
              </a:rPr>
              <a:t> </a:t>
            </a:r>
            <a:r>
              <a:rPr lang="sv-SE" dirty="0" err="1" smtClean="0"/>
              <a:t>EtherCAT</a:t>
            </a:r>
            <a:endParaRPr lang="sv-SE" dirty="0" smtClean="0"/>
          </a:p>
          <a:p>
            <a:r>
              <a:rPr lang="sv-SE" dirty="0" err="1" smtClean="0"/>
              <a:t>Thermocouple</a:t>
            </a:r>
            <a:r>
              <a:rPr lang="sv-SE" dirty="0" smtClean="0"/>
              <a:t> wires</a:t>
            </a:r>
            <a:endParaRPr lang="en-US" dirty="0" smtClean="0"/>
          </a:p>
        </p:txBody>
      </p:sp>
      <p:sp>
        <p:nvSpPr>
          <p:cNvPr id="4" name="Slide Number Placeholder 3"/>
          <p:cNvSpPr>
            <a:spLocks noGrp="1"/>
          </p:cNvSpPr>
          <p:nvPr>
            <p:ph type="sldNum" sz="quarter" idx="12"/>
          </p:nvPr>
        </p:nvSpPr>
        <p:spPr/>
        <p:txBody>
          <a:bodyPr/>
          <a:lstStyle/>
          <a:p>
            <a:fld id="{551115BC-487E-4422-894C-CB7CD3E79223}" type="slidenum">
              <a:rPr lang="en-GB" noProof="0" smtClean="0"/>
              <a:t>20</a:t>
            </a:fld>
            <a:endParaRPr lang="en-GB" noProof="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8131" y="1558266"/>
            <a:ext cx="6416531" cy="481239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117708" y="2130063"/>
            <a:ext cx="4574371" cy="3430778"/>
          </a:xfrm>
          <a:prstGeom prst="rect">
            <a:avLst/>
          </a:prstGeom>
        </p:spPr>
      </p:pic>
    </p:spTree>
    <p:extLst>
      <p:ext uri="{BB962C8B-B14F-4D97-AF65-F5344CB8AC3E}">
        <p14:creationId xmlns:p14="http://schemas.microsoft.com/office/powerpoint/2010/main" val="836850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LEBT Reassembly</a:t>
            </a:r>
            <a:endParaRPr lang="en-GB" sz="2800" dirty="0"/>
          </a:p>
        </p:txBody>
      </p:sp>
      <p:sp>
        <p:nvSpPr>
          <p:cNvPr id="4" name="Slide Number Placeholder 3"/>
          <p:cNvSpPr>
            <a:spLocks noGrp="1"/>
          </p:cNvSpPr>
          <p:nvPr>
            <p:ph type="sldNum" sz="quarter" idx="12"/>
          </p:nvPr>
        </p:nvSpPr>
        <p:spPr/>
        <p:txBody>
          <a:bodyPr/>
          <a:lstStyle/>
          <a:p>
            <a:fld id="{551115BC-487E-4422-894C-CB7CD3E79223}" type="slidenum">
              <a:rPr lang="en-GB" smtClean="0"/>
              <a:t>21</a:t>
            </a:fld>
            <a:endParaRPr lang="en-GB"/>
          </a:p>
        </p:txBody>
      </p:sp>
      <p:pic>
        <p:nvPicPr>
          <p:cNvPr id="7" name="Content Placeholder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7694" b="-17694"/>
          <a:stretch/>
        </p:blipFill>
        <p:spPr bwMode="auto">
          <a:xfrm>
            <a:off x="273522" y="769434"/>
            <a:ext cx="11142623" cy="6101185"/>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40826897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Conclusions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22</a:t>
            </a:fld>
            <a:endParaRPr lang="en-GB" noProof="0"/>
          </a:p>
        </p:txBody>
      </p:sp>
      <p:sp>
        <p:nvSpPr>
          <p:cNvPr id="5" name="Content Placeholder 2">
            <a:extLst>
              <a:ext uri="{FF2B5EF4-FFF2-40B4-BE49-F238E27FC236}">
                <a16:creationId xmlns:a16="http://schemas.microsoft.com/office/drawing/2014/main" id="{C57C9012-015C-EA4F-AFAC-601F2C793E74}"/>
              </a:ext>
            </a:extLst>
          </p:cNvPr>
          <p:cNvSpPr txBox="1">
            <a:spLocks/>
          </p:cNvSpPr>
          <p:nvPr/>
        </p:nvSpPr>
        <p:spPr>
          <a:xfrm>
            <a:off x="340368" y="1650380"/>
            <a:ext cx="10844305" cy="50710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smtClean="0"/>
              <a:t>Overall</a:t>
            </a:r>
          </a:p>
          <a:p>
            <a:pPr lvl="1"/>
            <a:r>
              <a:rPr lang="en-US" sz="2000" dirty="0" smtClean="0"/>
              <a:t>A lot of progress in all areas of the accelerator.</a:t>
            </a:r>
          </a:p>
          <a:p>
            <a:pPr lvl="1"/>
            <a:r>
              <a:rPr lang="en-US" sz="2000" dirty="0" smtClean="0"/>
              <a:t>NC </a:t>
            </a:r>
            <a:r>
              <a:rPr lang="en-US" sz="2000" dirty="0" err="1" smtClean="0"/>
              <a:t>linac</a:t>
            </a:r>
            <a:r>
              <a:rPr lang="en-US" sz="2000" dirty="0" smtClean="0"/>
              <a:t> commissioning is planned for this year.</a:t>
            </a:r>
          </a:p>
          <a:p>
            <a:r>
              <a:rPr lang="en-US" sz="2400" dirty="0" smtClean="0"/>
              <a:t>Ion source and LEBT</a:t>
            </a:r>
          </a:p>
          <a:p>
            <a:pPr lvl="1"/>
            <a:r>
              <a:rPr lang="en-US" sz="2000" dirty="0" smtClean="0"/>
              <a:t>Spent nearly 5 months to overcome the EMI issue. Afterwards, stable operation was achieved for the source.</a:t>
            </a:r>
          </a:p>
          <a:p>
            <a:pPr lvl="1"/>
            <a:r>
              <a:rPr lang="en-US" sz="2000" dirty="0" smtClean="0"/>
              <a:t>Understanding of the ion source behavior has improved a lot.</a:t>
            </a:r>
          </a:p>
          <a:p>
            <a:pPr lvl="1"/>
            <a:r>
              <a:rPr lang="en-US" sz="2000" dirty="0" smtClean="0"/>
              <a:t>Issues present with beam quality and trajectory.</a:t>
            </a:r>
          </a:p>
          <a:p>
            <a:pPr lvl="1"/>
            <a:r>
              <a:rPr lang="en-US" sz="2000" dirty="0" smtClean="0"/>
              <a:t>Couldn't establish adjustments of the pulse width and current with the chopper and iris.</a:t>
            </a:r>
          </a:p>
          <a:p>
            <a:pPr lvl="1"/>
            <a:r>
              <a:rPr lang="en-US" sz="2000" dirty="0" smtClean="0"/>
              <a:t>Resource limitation of the controls team was and will be a major issue. Already talking about the bare minimum configuration for the next phase.</a:t>
            </a:r>
            <a:endParaRPr lang="en-US" sz="2000" dirty="0"/>
          </a:p>
        </p:txBody>
      </p:sp>
    </p:spTree>
    <p:extLst>
      <p:ext uri="{BB962C8B-B14F-4D97-AF65-F5344CB8AC3E}">
        <p14:creationId xmlns:p14="http://schemas.microsoft.com/office/powerpoint/2010/main" val="32420084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3C2FDC0-14C7-494F-A8F9-CE1D4B2F9363}"/>
              </a:ext>
            </a:extLst>
          </p:cNvPr>
          <p:cNvSpPr>
            <a:spLocks noGrp="1"/>
          </p:cNvSpPr>
          <p:nvPr>
            <p:ph sz="half" idx="1"/>
          </p:nvPr>
        </p:nvSpPr>
        <p:spPr>
          <a:xfrm>
            <a:off x="609600" y="1550020"/>
            <a:ext cx="5384800" cy="5307980"/>
          </a:xfrm>
        </p:spPr>
        <p:txBody>
          <a:bodyPr>
            <a:normAutofit/>
          </a:bodyPr>
          <a:lstStyle/>
          <a:p>
            <a:r>
              <a:rPr lang="en-GB" sz="2000" dirty="0" smtClean="0"/>
              <a:t>Beam commissioning leader:</a:t>
            </a:r>
          </a:p>
          <a:p>
            <a:pPr lvl="1"/>
            <a:r>
              <a:rPr lang="en-GB" sz="2000" dirty="0" smtClean="0"/>
              <a:t>Ryoichi Miyamoto</a:t>
            </a:r>
          </a:p>
          <a:p>
            <a:r>
              <a:rPr lang="en-GB" sz="2000" dirty="0" smtClean="0"/>
              <a:t>Beam </a:t>
            </a:r>
            <a:r>
              <a:rPr lang="en-GB" sz="2000" dirty="0"/>
              <a:t>Physics section:</a:t>
            </a:r>
          </a:p>
          <a:p>
            <a:pPr lvl="1"/>
            <a:r>
              <a:rPr lang="en-GB" sz="2000" dirty="0" err="1"/>
              <a:t>Mamad</a:t>
            </a:r>
            <a:r>
              <a:rPr lang="en-GB" sz="2000" dirty="0"/>
              <a:t> </a:t>
            </a:r>
            <a:r>
              <a:rPr lang="en-GB" sz="2000" dirty="0" err="1"/>
              <a:t>Eshraqi</a:t>
            </a:r>
            <a:endParaRPr lang="en-GB" sz="2000" dirty="0"/>
          </a:p>
          <a:p>
            <a:pPr lvl="1"/>
            <a:r>
              <a:rPr lang="en-GB" sz="2000" dirty="0"/>
              <a:t>Natalia </a:t>
            </a:r>
            <a:r>
              <a:rPr lang="en-GB" sz="2000" dirty="0" err="1"/>
              <a:t>Milas</a:t>
            </a:r>
            <a:endParaRPr lang="en-GB" sz="2000" dirty="0"/>
          </a:p>
          <a:p>
            <a:pPr lvl="1"/>
            <a:r>
              <a:rPr lang="en-GB" sz="2000" dirty="0" err="1"/>
              <a:t>Yngve</a:t>
            </a:r>
            <a:r>
              <a:rPr lang="en-GB" sz="2000" dirty="0"/>
              <a:t> </a:t>
            </a:r>
            <a:r>
              <a:rPr lang="en-GB" sz="2000" dirty="0" err="1"/>
              <a:t>Levinsen</a:t>
            </a:r>
            <a:endParaRPr lang="en-GB" sz="2000" dirty="0"/>
          </a:p>
          <a:p>
            <a:pPr lvl="1"/>
            <a:r>
              <a:rPr lang="en-GB" sz="2000" dirty="0" err="1"/>
              <a:t>Ciprian</a:t>
            </a:r>
            <a:r>
              <a:rPr lang="en-GB" sz="2000" dirty="0"/>
              <a:t> </a:t>
            </a:r>
            <a:r>
              <a:rPr lang="en-GB" sz="2000" dirty="0" err="1"/>
              <a:t>Plostinar</a:t>
            </a:r>
            <a:endParaRPr lang="en-GB" sz="2000" dirty="0"/>
          </a:p>
          <a:p>
            <a:pPr lvl="1"/>
            <a:r>
              <a:rPr lang="en-GB" sz="2000" dirty="0"/>
              <a:t>Emelie Nilsson</a:t>
            </a:r>
          </a:p>
          <a:p>
            <a:pPr lvl="1"/>
            <a:r>
              <a:rPr lang="en-US" sz="2000" dirty="0"/>
              <a:t>Björn </a:t>
            </a:r>
            <a:r>
              <a:rPr lang="en-US" sz="2000" dirty="0" err="1" smtClean="0"/>
              <a:t>Gålander</a:t>
            </a:r>
            <a:endParaRPr lang="sv-SE" sz="2000" dirty="0" smtClean="0"/>
          </a:p>
          <a:p>
            <a:r>
              <a:rPr lang="en-GB" sz="2000" dirty="0"/>
              <a:t>Operations section:</a:t>
            </a:r>
          </a:p>
          <a:p>
            <a:pPr lvl="1"/>
            <a:r>
              <a:rPr lang="en-GB" sz="2000" dirty="0"/>
              <a:t>Lali Tchelidze</a:t>
            </a:r>
          </a:p>
          <a:p>
            <a:pPr lvl="1"/>
            <a:r>
              <a:rPr lang="en-GB" sz="2000" dirty="0"/>
              <a:t>Marc Mu</a:t>
            </a:r>
            <a:r>
              <a:rPr lang="en-US" sz="2000" dirty="0" err="1" smtClean="0"/>
              <a:t>ñoz</a:t>
            </a:r>
            <a:endParaRPr lang="en-US" sz="2000" dirty="0"/>
          </a:p>
        </p:txBody>
      </p:sp>
      <p:sp>
        <p:nvSpPr>
          <p:cNvPr id="9" name="Content Placeholder 8">
            <a:extLst>
              <a:ext uri="{FF2B5EF4-FFF2-40B4-BE49-F238E27FC236}">
                <a16:creationId xmlns:a16="http://schemas.microsoft.com/office/drawing/2014/main" id="{A84F8863-CA82-F740-9CE0-077044BF8FC7}"/>
              </a:ext>
            </a:extLst>
          </p:cNvPr>
          <p:cNvSpPr>
            <a:spLocks noGrp="1"/>
          </p:cNvSpPr>
          <p:nvPr>
            <p:ph sz="half" idx="2"/>
          </p:nvPr>
        </p:nvSpPr>
        <p:spPr>
          <a:xfrm>
            <a:off x="6197600" y="1550020"/>
            <a:ext cx="5384800" cy="5307980"/>
          </a:xfrm>
        </p:spPr>
        <p:txBody>
          <a:bodyPr>
            <a:normAutofit fontScale="92500" lnSpcReduction="10000"/>
          </a:bodyPr>
          <a:lstStyle/>
          <a:p>
            <a:r>
              <a:rPr lang="en-US" sz="2400" dirty="0"/>
              <a:t>Beam Instrumentation Section:</a:t>
            </a:r>
          </a:p>
          <a:p>
            <a:pPr lvl="1"/>
            <a:r>
              <a:rPr lang="en-US" sz="2175" dirty="0" err="1"/>
              <a:t>Cyrille</a:t>
            </a:r>
            <a:r>
              <a:rPr lang="en-US" sz="2175" dirty="0"/>
              <a:t> Thomas</a:t>
            </a:r>
          </a:p>
          <a:p>
            <a:pPr lvl="1"/>
            <a:r>
              <a:rPr lang="en-US" sz="2175" dirty="0"/>
              <a:t>Elena </a:t>
            </a:r>
            <a:r>
              <a:rPr lang="en-US" sz="2175" dirty="0" smtClean="0"/>
              <a:t>Donegani</a:t>
            </a:r>
          </a:p>
          <a:p>
            <a:pPr lvl="1"/>
            <a:r>
              <a:rPr lang="en-US" sz="2175" dirty="0" smtClean="0"/>
              <a:t>Clement Derrez</a:t>
            </a:r>
          </a:p>
          <a:p>
            <a:pPr lvl="1"/>
            <a:r>
              <a:rPr lang="en-US" sz="2175" dirty="0" smtClean="0"/>
              <a:t>Roxana </a:t>
            </a:r>
            <a:r>
              <a:rPr lang="en-US" sz="2175" dirty="0" smtClean="0"/>
              <a:t>Tarkeshian</a:t>
            </a:r>
          </a:p>
          <a:p>
            <a:pPr lvl="1"/>
            <a:r>
              <a:rPr lang="en-US" sz="2175" dirty="0" smtClean="0"/>
              <a:t>Rafael Baron</a:t>
            </a:r>
          </a:p>
          <a:p>
            <a:pPr lvl="1"/>
            <a:r>
              <a:rPr lang="en-US" sz="2175" dirty="0" smtClean="0"/>
              <a:t>Slava Grishin</a:t>
            </a:r>
          </a:p>
          <a:p>
            <a:pPr lvl="1"/>
            <a:r>
              <a:rPr lang="en-US" sz="2175" dirty="0" smtClean="0"/>
              <a:t>Edvard Bergman</a:t>
            </a:r>
            <a:endParaRPr lang="en-US" sz="2175" dirty="0"/>
          </a:p>
          <a:p>
            <a:r>
              <a:rPr lang="en-US" sz="2400" dirty="0" smtClean="0"/>
              <a:t>Integrated </a:t>
            </a:r>
            <a:r>
              <a:rPr lang="en-US" sz="2400" dirty="0"/>
              <a:t>Control System:</a:t>
            </a:r>
          </a:p>
          <a:p>
            <a:pPr lvl="1"/>
            <a:r>
              <a:rPr lang="en-GB" sz="2200" dirty="0" smtClean="0"/>
              <a:t>Saeed </a:t>
            </a:r>
            <a:r>
              <a:rPr lang="en-GB" sz="2200" dirty="0" smtClean="0"/>
              <a:t>Haghtalab</a:t>
            </a:r>
          </a:p>
          <a:p>
            <a:pPr lvl="1"/>
            <a:r>
              <a:rPr lang="en-GB" sz="2200" dirty="0" smtClean="0"/>
              <a:t>Antoni Simelio</a:t>
            </a:r>
            <a:endParaRPr lang="en-GB" sz="2200" dirty="0" smtClean="0"/>
          </a:p>
          <a:p>
            <a:pPr lvl="1"/>
            <a:r>
              <a:rPr lang="en-GB" sz="2200" dirty="0" smtClean="0"/>
              <a:t>Joao Paulo Martins</a:t>
            </a:r>
            <a:endParaRPr lang="en-GB" sz="2200" dirty="0" smtClean="0"/>
          </a:p>
          <a:p>
            <a:pPr lvl="1"/>
            <a:r>
              <a:rPr lang="en-GB" sz="2200" dirty="0" smtClean="0"/>
              <a:t>Thomas Fay</a:t>
            </a:r>
          </a:p>
          <a:p>
            <a:pPr lvl="1"/>
            <a:r>
              <a:rPr lang="en-GB" sz="2200" dirty="0" smtClean="0"/>
              <a:t>Emanuele Laface</a:t>
            </a:r>
          </a:p>
          <a:p>
            <a:pPr lvl="1"/>
            <a:r>
              <a:rPr lang="en-GB" sz="2200" dirty="0" smtClean="0"/>
              <a:t>Juan </a:t>
            </a:r>
            <a:r>
              <a:rPr lang="en-GB" sz="2200" dirty="0"/>
              <a:t>F. Esteban </a:t>
            </a:r>
            <a:r>
              <a:rPr lang="en-GB" sz="2200" dirty="0" smtClean="0"/>
              <a:t>Müller</a:t>
            </a:r>
            <a:endParaRPr lang="en-GB" sz="2200" dirty="0"/>
          </a:p>
        </p:txBody>
      </p:sp>
      <p:sp>
        <p:nvSpPr>
          <p:cNvPr id="4" name="Slide Number Placeholder 3">
            <a:extLst>
              <a:ext uri="{FF2B5EF4-FFF2-40B4-BE49-F238E27FC236}">
                <a16:creationId xmlns:a16="http://schemas.microsoft.com/office/drawing/2014/main" id="{33115626-E00A-B843-900B-C50EAA9770FA}"/>
              </a:ext>
            </a:extLst>
          </p:cNvPr>
          <p:cNvSpPr>
            <a:spLocks noGrp="1"/>
          </p:cNvSpPr>
          <p:nvPr>
            <p:ph type="sldNum" sz="quarter" idx="12"/>
          </p:nvPr>
        </p:nvSpPr>
        <p:spPr/>
        <p:txBody>
          <a:bodyPr/>
          <a:lstStyle/>
          <a:p>
            <a:fld id="{551115BC-487E-4422-894C-CB7CD3E79223}" type="slidenum">
              <a:rPr lang="en-GB" smtClean="0"/>
              <a:pPr/>
              <a:t>23</a:t>
            </a:fld>
            <a:endParaRPr lang="en-GB"/>
          </a:p>
        </p:txBody>
      </p:sp>
      <p:sp>
        <p:nvSpPr>
          <p:cNvPr id="2" name="Title 1">
            <a:extLst>
              <a:ext uri="{FF2B5EF4-FFF2-40B4-BE49-F238E27FC236}">
                <a16:creationId xmlns:a16="http://schemas.microsoft.com/office/drawing/2014/main" id="{BD5E3785-273D-A243-A4D4-07D7E2CDCD42}"/>
              </a:ext>
            </a:extLst>
          </p:cNvPr>
          <p:cNvSpPr>
            <a:spLocks noGrp="1"/>
          </p:cNvSpPr>
          <p:nvPr>
            <p:ph type="title"/>
          </p:nvPr>
        </p:nvSpPr>
        <p:spPr/>
        <p:txBody>
          <a:bodyPr/>
          <a:lstStyle/>
          <a:p>
            <a:r>
              <a:rPr lang="en-GB" dirty="0" smtClean="0"/>
              <a:t>Acknowledgements</a:t>
            </a:r>
            <a:endParaRPr lang="en-GB" dirty="0"/>
          </a:p>
        </p:txBody>
      </p:sp>
    </p:spTree>
    <p:extLst>
      <p:ext uri="{BB962C8B-B14F-4D97-AF65-F5344CB8AC3E}">
        <p14:creationId xmlns:p14="http://schemas.microsoft.com/office/powerpoint/2010/main" val="2204548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14400" y="2130426"/>
            <a:ext cx="10363200" cy="3039450"/>
          </a:xfrm>
        </p:spPr>
        <p:txBody>
          <a:bodyPr>
            <a:normAutofit/>
          </a:bodyPr>
          <a:lstStyle/>
          <a:p>
            <a:pPr algn="ctr"/>
            <a:r>
              <a:rPr lang="en-US" sz="6000" dirty="0" smtClean="0"/>
              <a:t>Thank you!</a:t>
            </a:r>
            <a:br>
              <a:rPr lang="en-US" sz="6000" dirty="0" smtClean="0"/>
            </a:br>
            <a:r>
              <a:rPr lang="en-US" sz="6000" dirty="0"/>
              <a:t/>
            </a:r>
            <a:br>
              <a:rPr lang="en-US" sz="6000" dirty="0"/>
            </a:br>
            <a:r>
              <a:rPr lang="en-US" sz="6000" dirty="0" smtClean="0"/>
              <a:t>Questions?</a:t>
            </a:r>
            <a:endParaRPr lang="en-US" sz="6000" dirty="0"/>
          </a:p>
        </p:txBody>
      </p:sp>
    </p:spTree>
    <p:extLst>
      <p:ext uri="{BB962C8B-B14F-4D97-AF65-F5344CB8AC3E}">
        <p14:creationId xmlns:p14="http://schemas.microsoft.com/office/powerpoint/2010/main" val="20217476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r>
              <a:rPr lang="en-US" sz="4000" b="1" dirty="0" smtClean="0"/>
              <a:t>BACKUP SLIDES</a:t>
            </a:r>
            <a:endParaRPr lang="en-US" sz="4000" b="1"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25</a:t>
            </a:fld>
            <a:endParaRPr lang="en-GB" noProof="0"/>
          </a:p>
        </p:txBody>
      </p:sp>
    </p:spTree>
    <p:extLst>
      <p:ext uri="{BB962C8B-B14F-4D97-AF65-F5344CB8AC3E}">
        <p14:creationId xmlns:p14="http://schemas.microsoft.com/office/powerpoint/2010/main" val="15861851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8.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65145" y="2072567"/>
            <a:ext cx="7667915" cy="4171817"/>
          </a:xfrm>
          <a:prstGeom prst="rect">
            <a:avLst/>
          </a:prstGeom>
        </p:spPr>
      </p:pic>
      <p:sp>
        <p:nvSpPr>
          <p:cNvPr id="3" name="Title 2"/>
          <p:cNvSpPr>
            <a:spLocks noGrp="1"/>
          </p:cNvSpPr>
          <p:nvPr>
            <p:ph type="title"/>
          </p:nvPr>
        </p:nvSpPr>
        <p:spPr/>
        <p:txBody>
          <a:bodyPr>
            <a:normAutofit/>
          </a:bodyPr>
          <a:lstStyle/>
          <a:p>
            <a:r>
              <a:rPr lang="en-GB" dirty="0" smtClean="0"/>
              <a:t>3D Model</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a:solidFill>
                  <a:prstClr val="black">
                    <a:tint val="75000"/>
                  </a:prstClr>
                </a:solidFill>
                <a:latin typeface="Calibri"/>
              </a:rPr>
              <a:pPr/>
              <a:t>26</a:t>
            </a:fld>
            <a:endParaRPr lang="en-GB">
              <a:solidFill>
                <a:prstClr val="black">
                  <a:tint val="75000"/>
                </a:prstClr>
              </a:solidFill>
              <a:latin typeface="Calibri"/>
            </a:endParaRPr>
          </a:p>
        </p:txBody>
      </p:sp>
    </p:spTree>
    <p:extLst>
      <p:ext uri="{BB962C8B-B14F-4D97-AF65-F5344CB8AC3E}">
        <p14:creationId xmlns:p14="http://schemas.microsoft.com/office/powerpoint/2010/main" val="7158114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9.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1883104"/>
            <a:ext cx="9144000" cy="4974897"/>
          </a:xfrm>
          <a:prstGeom prst="rect">
            <a:avLst/>
          </a:prstGeom>
        </p:spPr>
      </p:pic>
      <p:sp>
        <p:nvSpPr>
          <p:cNvPr id="2" name="Title 1"/>
          <p:cNvSpPr>
            <a:spLocks noGrp="1"/>
          </p:cNvSpPr>
          <p:nvPr>
            <p:ph type="title"/>
          </p:nvPr>
        </p:nvSpPr>
        <p:spPr/>
        <p:txBody>
          <a:bodyPr>
            <a:normAutofit/>
          </a:bodyPr>
          <a:lstStyle/>
          <a:p>
            <a:r>
              <a:rPr lang="en-US" dirty="0" smtClean="0"/>
              <a:t>3D Model</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a:solidFill>
                  <a:prstClr val="black">
                    <a:tint val="75000"/>
                  </a:prstClr>
                </a:solidFill>
                <a:latin typeface="Calibri"/>
              </a:rPr>
              <a:pPr/>
              <a:t>27</a:t>
            </a:fld>
            <a:endParaRPr lang="en-GB">
              <a:solidFill>
                <a:prstClr val="black">
                  <a:tint val="75000"/>
                </a:prstClr>
              </a:solidFill>
              <a:latin typeface="Calibri"/>
            </a:endParaRPr>
          </a:p>
        </p:txBody>
      </p:sp>
    </p:spTree>
    <p:extLst>
      <p:ext uri="{BB962C8B-B14F-4D97-AF65-F5344CB8AC3E}">
        <p14:creationId xmlns:p14="http://schemas.microsoft.com/office/powerpoint/2010/main" val="5714261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ge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505200" y="649560"/>
            <a:ext cx="5181600" cy="6858000"/>
          </a:xfrm>
          <a:prstGeom prst="rect">
            <a:avLst/>
          </a:prstGeom>
        </p:spPr>
      </p:pic>
      <p:sp>
        <p:nvSpPr>
          <p:cNvPr id="2" name="Title 1"/>
          <p:cNvSpPr>
            <a:spLocks noGrp="1"/>
          </p:cNvSpPr>
          <p:nvPr>
            <p:ph type="title"/>
          </p:nvPr>
        </p:nvSpPr>
        <p:spPr/>
        <p:txBody>
          <a:bodyPr/>
          <a:lstStyle/>
          <a:p>
            <a:r>
              <a:rPr lang="en-GB" dirty="0" smtClean="0"/>
              <a:t>Top view of ISRC &amp; LEBT</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smtClean="0"/>
              <a:t>28</a:t>
            </a:fld>
            <a:endParaRPr lang="en-GB"/>
          </a:p>
        </p:txBody>
      </p:sp>
      <p:cxnSp>
        <p:nvCxnSpPr>
          <p:cNvPr id="13" name="Straight Arrow Connector 12"/>
          <p:cNvCxnSpPr>
            <a:endCxn id="17" idx="2"/>
          </p:cNvCxnSpPr>
          <p:nvPr/>
        </p:nvCxnSpPr>
        <p:spPr>
          <a:xfrm flipH="1" flipV="1">
            <a:off x="2163837" y="1993516"/>
            <a:ext cx="1267887" cy="427373"/>
          </a:xfrm>
          <a:prstGeom prst="straightConnector1">
            <a:avLst/>
          </a:prstGeom>
          <a:ln>
            <a:solidFill>
              <a:srgbClr val="0094CA"/>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506253" y="1593406"/>
            <a:ext cx="1315168" cy="400110"/>
          </a:xfrm>
          <a:prstGeom prst="rect">
            <a:avLst/>
          </a:prstGeom>
          <a:solidFill>
            <a:srgbClr val="FFFFFF"/>
          </a:solidFill>
        </p:spPr>
        <p:txBody>
          <a:bodyPr wrap="none" rtlCol="0">
            <a:spAutoFit/>
          </a:bodyPr>
          <a:lstStyle/>
          <a:p>
            <a:r>
              <a:rPr lang="en-GB" sz="2000" b="1" dirty="0" smtClean="0">
                <a:solidFill>
                  <a:srgbClr val="0094CA"/>
                </a:solidFill>
              </a:rPr>
              <a:t>PSS0 Entry</a:t>
            </a:r>
            <a:endParaRPr lang="en-GB" sz="2000" b="1" dirty="0">
              <a:solidFill>
                <a:srgbClr val="0094CA"/>
              </a:solidFill>
            </a:endParaRPr>
          </a:p>
        </p:txBody>
      </p:sp>
      <p:cxnSp>
        <p:nvCxnSpPr>
          <p:cNvPr id="9" name="Straight Arrow Connector 8"/>
          <p:cNvCxnSpPr>
            <a:endCxn id="10" idx="1"/>
          </p:cNvCxnSpPr>
          <p:nvPr/>
        </p:nvCxnSpPr>
        <p:spPr>
          <a:xfrm flipV="1">
            <a:off x="6960096" y="1910735"/>
            <a:ext cx="432048" cy="150114"/>
          </a:xfrm>
          <a:prstGeom prst="straightConnector1">
            <a:avLst/>
          </a:prstGeom>
          <a:ln>
            <a:solidFill>
              <a:srgbClr val="0094CA"/>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392144" y="1556792"/>
            <a:ext cx="2878480" cy="707886"/>
          </a:xfrm>
          <a:prstGeom prst="rect">
            <a:avLst/>
          </a:prstGeom>
          <a:solidFill>
            <a:srgbClr val="FFFFFF"/>
          </a:solidFill>
        </p:spPr>
        <p:txBody>
          <a:bodyPr wrap="none" rtlCol="0">
            <a:spAutoFit/>
          </a:bodyPr>
          <a:lstStyle/>
          <a:p>
            <a:r>
              <a:rPr lang="en-GB" sz="2000" b="1" dirty="0">
                <a:solidFill>
                  <a:srgbClr val="0094CA"/>
                </a:solidFill>
              </a:rPr>
              <a:t>Connection to grounding </a:t>
            </a:r>
          </a:p>
          <a:p>
            <a:r>
              <a:rPr lang="en-GB" sz="2000" b="1" dirty="0">
                <a:solidFill>
                  <a:srgbClr val="0094CA"/>
                </a:solidFill>
              </a:rPr>
              <a:t>mesh in the floor</a:t>
            </a:r>
          </a:p>
        </p:txBody>
      </p:sp>
      <p:cxnSp>
        <p:nvCxnSpPr>
          <p:cNvPr id="14" name="Straight Arrow Connector 13"/>
          <p:cNvCxnSpPr>
            <a:endCxn id="15" idx="3"/>
          </p:cNvCxnSpPr>
          <p:nvPr/>
        </p:nvCxnSpPr>
        <p:spPr>
          <a:xfrm flipH="1">
            <a:off x="4421520" y="5157193"/>
            <a:ext cx="666368" cy="857999"/>
          </a:xfrm>
          <a:prstGeom prst="straightConnector1">
            <a:avLst/>
          </a:prstGeom>
          <a:ln>
            <a:solidFill>
              <a:srgbClr val="0094CA"/>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783632" y="5661248"/>
            <a:ext cx="1637888" cy="707886"/>
          </a:xfrm>
          <a:prstGeom prst="rect">
            <a:avLst/>
          </a:prstGeom>
          <a:solidFill>
            <a:srgbClr val="FFFFFF"/>
          </a:solidFill>
        </p:spPr>
        <p:txBody>
          <a:bodyPr wrap="none" rtlCol="0">
            <a:spAutoFit/>
          </a:bodyPr>
          <a:lstStyle/>
          <a:p>
            <a:r>
              <a:rPr lang="en-GB" sz="2000" b="1" dirty="0">
                <a:solidFill>
                  <a:srgbClr val="0094CA"/>
                </a:solidFill>
              </a:rPr>
              <a:t>Ion source </a:t>
            </a:r>
          </a:p>
          <a:p>
            <a:r>
              <a:rPr lang="en-GB" sz="2000" b="1" dirty="0">
                <a:solidFill>
                  <a:srgbClr val="0094CA"/>
                </a:solidFill>
              </a:rPr>
              <a:t>water cooling</a:t>
            </a:r>
          </a:p>
        </p:txBody>
      </p:sp>
      <p:sp>
        <p:nvSpPr>
          <p:cNvPr id="18" name="TextBox 17"/>
          <p:cNvSpPr txBox="1"/>
          <p:nvPr/>
        </p:nvSpPr>
        <p:spPr>
          <a:xfrm>
            <a:off x="8874689" y="4581128"/>
            <a:ext cx="1772140" cy="707886"/>
          </a:xfrm>
          <a:prstGeom prst="rect">
            <a:avLst/>
          </a:prstGeom>
          <a:solidFill>
            <a:srgbClr val="FFFFFF"/>
          </a:solidFill>
        </p:spPr>
        <p:txBody>
          <a:bodyPr wrap="none" rtlCol="0">
            <a:spAutoFit/>
          </a:bodyPr>
          <a:lstStyle/>
          <a:p>
            <a:r>
              <a:rPr lang="en-GB" sz="2000" b="1" dirty="0">
                <a:solidFill>
                  <a:srgbClr val="0094CA"/>
                </a:solidFill>
              </a:rPr>
              <a:t>Connection to </a:t>
            </a:r>
          </a:p>
          <a:p>
            <a:r>
              <a:rPr lang="en-GB" sz="2000" b="1" dirty="0">
                <a:solidFill>
                  <a:srgbClr val="0094CA"/>
                </a:solidFill>
              </a:rPr>
              <a:t>wall grounding</a:t>
            </a:r>
          </a:p>
        </p:txBody>
      </p:sp>
      <p:cxnSp>
        <p:nvCxnSpPr>
          <p:cNvPr id="19" name="Straight Arrow Connector 18"/>
          <p:cNvCxnSpPr>
            <a:endCxn id="18" idx="2"/>
          </p:cNvCxnSpPr>
          <p:nvPr/>
        </p:nvCxnSpPr>
        <p:spPr>
          <a:xfrm flipV="1">
            <a:off x="9264353" y="5289014"/>
            <a:ext cx="496407" cy="1020306"/>
          </a:xfrm>
          <a:prstGeom prst="straightConnector1">
            <a:avLst/>
          </a:prstGeom>
          <a:ln>
            <a:solidFill>
              <a:srgbClr val="0094CA"/>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endCxn id="18" idx="2"/>
          </p:cNvCxnSpPr>
          <p:nvPr/>
        </p:nvCxnSpPr>
        <p:spPr>
          <a:xfrm flipV="1">
            <a:off x="6744073" y="5289014"/>
            <a:ext cx="3016687" cy="1092314"/>
          </a:xfrm>
          <a:prstGeom prst="straightConnector1">
            <a:avLst/>
          </a:prstGeom>
          <a:ln>
            <a:solidFill>
              <a:srgbClr val="0094CA"/>
            </a:solidFill>
            <a:headEnd type="arrow"/>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59890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F287F-B5ED-BF4A-BEA8-EC8F92B97B62}"/>
              </a:ext>
            </a:extLst>
          </p:cNvPr>
          <p:cNvSpPr>
            <a:spLocks noGrp="1"/>
          </p:cNvSpPr>
          <p:nvPr>
            <p:ph type="title"/>
          </p:nvPr>
        </p:nvSpPr>
        <p:spPr/>
        <p:txBody>
          <a:bodyPr/>
          <a:lstStyle/>
          <a:p>
            <a:r>
              <a:rPr lang="en-GB" dirty="0"/>
              <a:t>Ion Source + LEBT</a:t>
            </a:r>
          </a:p>
        </p:txBody>
      </p:sp>
      <p:sp>
        <p:nvSpPr>
          <p:cNvPr id="3" name="Content Placeholder 2">
            <a:extLst>
              <a:ext uri="{FF2B5EF4-FFF2-40B4-BE49-F238E27FC236}">
                <a16:creationId xmlns:a16="http://schemas.microsoft.com/office/drawing/2014/main" id="{A1379CB4-382E-EF4F-A1E5-7FA6ED3C5211}"/>
              </a:ext>
            </a:extLst>
          </p:cNvPr>
          <p:cNvSpPr>
            <a:spLocks noGrp="1"/>
          </p:cNvSpPr>
          <p:nvPr>
            <p:ph idx="1"/>
          </p:nvPr>
        </p:nvSpPr>
        <p:spPr>
          <a:xfrm>
            <a:off x="609600" y="1781000"/>
            <a:ext cx="10972800" cy="4345166"/>
          </a:xfrm>
        </p:spPr>
        <p:txBody>
          <a:bodyPr/>
          <a:lstStyle/>
          <a:p>
            <a:r>
              <a:rPr lang="en-GB" sz="2800" dirty="0"/>
              <a:t>December 2017 – LEBT and source shipped from Catania to Lund</a:t>
            </a:r>
          </a:p>
          <a:p>
            <a:r>
              <a:rPr lang="en-GB" sz="2800" dirty="0"/>
              <a:t>January 2018 to May 2018 – Installations in the tunnel</a:t>
            </a:r>
          </a:p>
          <a:p>
            <a:r>
              <a:rPr lang="en-GB" sz="2800" dirty="0"/>
              <a:t>July 2018 – Safety Readiness Review </a:t>
            </a:r>
          </a:p>
          <a:p>
            <a:r>
              <a:rPr lang="en-GB" sz="2800" dirty="0"/>
              <a:t>September 2018 – Start of commissioning </a:t>
            </a:r>
          </a:p>
          <a:p>
            <a:r>
              <a:rPr lang="en-GB" sz="2800" dirty="0">
                <a:solidFill>
                  <a:srgbClr val="FF0000"/>
                </a:solidFill>
              </a:rPr>
              <a:t>November 2018 to January 2019 – Sparks from the High Voltage cause damages to a few power supplies, new work with grounding required</a:t>
            </a:r>
          </a:p>
          <a:p>
            <a:r>
              <a:rPr lang="en-GB" sz="2800" dirty="0"/>
              <a:t>February 2019 – Commissioning restarts</a:t>
            </a:r>
          </a:p>
          <a:p>
            <a:r>
              <a:rPr lang="en-GB" sz="2800" dirty="0">
                <a:solidFill>
                  <a:srgbClr val="0070C0"/>
                </a:solidFill>
              </a:rPr>
              <a:t>April 2019 – End of commissioning and start of RFQ installations</a:t>
            </a:r>
          </a:p>
        </p:txBody>
      </p:sp>
      <p:sp>
        <p:nvSpPr>
          <p:cNvPr id="4" name="Slide Number Placeholder 3">
            <a:extLst>
              <a:ext uri="{FF2B5EF4-FFF2-40B4-BE49-F238E27FC236}">
                <a16:creationId xmlns:a16="http://schemas.microsoft.com/office/drawing/2014/main" id="{0976A62E-A842-0D46-91D3-B2A781A806CA}"/>
              </a:ext>
            </a:extLst>
          </p:cNvPr>
          <p:cNvSpPr>
            <a:spLocks noGrp="1"/>
          </p:cNvSpPr>
          <p:nvPr>
            <p:ph type="sldNum" sz="quarter" idx="12"/>
          </p:nvPr>
        </p:nvSpPr>
        <p:spPr/>
        <p:txBody>
          <a:bodyPr/>
          <a:lstStyle/>
          <a:p>
            <a:fld id="{551115BC-487E-4422-894C-CB7CD3E79223}" type="slidenum">
              <a:rPr lang="en-GB" smtClean="0"/>
              <a:pPr/>
              <a:t>29</a:t>
            </a:fld>
            <a:endParaRPr lang="en-GB"/>
          </a:p>
        </p:txBody>
      </p:sp>
      <p:sp>
        <p:nvSpPr>
          <p:cNvPr id="5" name="Text Placeholder 4">
            <a:extLst>
              <a:ext uri="{FF2B5EF4-FFF2-40B4-BE49-F238E27FC236}">
                <a16:creationId xmlns:a16="http://schemas.microsoft.com/office/drawing/2014/main" id="{81BF6CFE-9A10-D149-93F2-AEB8406D3529}"/>
              </a:ext>
            </a:extLst>
          </p:cNvPr>
          <p:cNvSpPr>
            <a:spLocks noGrp="1"/>
          </p:cNvSpPr>
          <p:nvPr>
            <p:ph type="body" sz="quarter" idx="13"/>
          </p:nvPr>
        </p:nvSpPr>
        <p:spPr/>
        <p:txBody>
          <a:bodyPr/>
          <a:lstStyle/>
          <a:p>
            <a:r>
              <a:rPr lang="en-GB" dirty="0"/>
              <a:t>Installation and Commissioning timeline</a:t>
            </a:r>
          </a:p>
        </p:txBody>
      </p:sp>
    </p:spTree>
    <p:extLst>
      <p:ext uri="{BB962C8B-B14F-4D97-AF65-F5344CB8AC3E}">
        <p14:creationId xmlns:p14="http://schemas.microsoft.com/office/powerpoint/2010/main" val="2122816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EB5C7-599C-1B46-B63E-974118B0D5EF}"/>
              </a:ext>
            </a:extLst>
          </p:cNvPr>
          <p:cNvSpPr>
            <a:spLocks noGrp="1"/>
          </p:cNvSpPr>
          <p:nvPr>
            <p:ph type="title"/>
          </p:nvPr>
        </p:nvSpPr>
        <p:spPr/>
        <p:txBody>
          <a:bodyPr/>
          <a:lstStyle/>
          <a:p>
            <a:r>
              <a:rPr lang="en-GB" dirty="0"/>
              <a:t>Ion Source</a:t>
            </a:r>
          </a:p>
        </p:txBody>
      </p:sp>
      <p:sp>
        <p:nvSpPr>
          <p:cNvPr id="4" name="Slide Number Placeholder 3">
            <a:extLst>
              <a:ext uri="{FF2B5EF4-FFF2-40B4-BE49-F238E27FC236}">
                <a16:creationId xmlns:a16="http://schemas.microsoft.com/office/drawing/2014/main" id="{6A729294-037D-554D-92C3-515551AEB95C}"/>
              </a:ext>
            </a:extLst>
          </p:cNvPr>
          <p:cNvSpPr>
            <a:spLocks noGrp="1"/>
          </p:cNvSpPr>
          <p:nvPr>
            <p:ph type="sldNum" sz="quarter" idx="12"/>
          </p:nvPr>
        </p:nvSpPr>
        <p:spPr/>
        <p:txBody>
          <a:bodyPr/>
          <a:lstStyle/>
          <a:p>
            <a:fld id="{551115BC-487E-4422-894C-CB7CD3E79223}" type="slidenum">
              <a:rPr lang="en-GB" noProof="0" smtClean="0"/>
              <a:t>3</a:t>
            </a:fld>
            <a:endParaRPr lang="en-GB" noProof="0"/>
          </a:p>
        </p:txBody>
      </p:sp>
      <p:sp>
        <p:nvSpPr>
          <p:cNvPr id="7" name="Text Placeholder 6">
            <a:extLst>
              <a:ext uri="{FF2B5EF4-FFF2-40B4-BE49-F238E27FC236}">
                <a16:creationId xmlns:a16="http://schemas.microsoft.com/office/drawing/2014/main" id="{2D7A67AF-751F-5242-887E-6FE5D65E05EC}"/>
              </a:ext>
            </a:extLst>
          </p:cNvPr>
          <p:cNvSpPr>
            <a:spLocks noGrp="1"/>
          </p:cNvSpPr>
          <p:nvPr>
            <p:ph type="body" sz="quarter" idx="13"/>
          </p:nvPr>
        </p:nvSpPr>
        <p:spPr/>
        <p:txBody>
          <a:bodyPr/>
          <a:lstStyle/>
          <a:p>
            <a:r>
              <a:rPr lang="is-IS" dirty="0"/>
              <a:t>Microwave Discharge Ion Source (MDIS)</a:t>
            </a:r>
            <a:endParaRPr lang="en-GB" dirty="0"/>
          </a:p>
        </p:txBody>
      </p:sp>
      <p:sp>
        <p:nvSpPr>
          <p:cNvPr id="8" name="Slide Number Placeholder 3">
            <a:extLst>
              <a:ext uri="{FF2B5EF4-FFF2-40B4-BE49-F238E27FC236}">
                <a16:creationId xmlns:a16="http://schemas.microsoft.com/office/drawing/2014/main" id="{548C7085-2747-DD46-953F-A0518AC8FD59}"/>
              </a:ext>
            </a:extLst>
          </p:cNvPr>
          <p:cNvSpPr txBox="1">
            <a:spLocks/>
          </p:cNvSpPr>
          <p:nvPr/>
        </p:nvSpPr>
        <p:spPr>
          <a:xfrm>
            <a:off x="9001509" y="6157903"/>
            <a:ext cx="2844800" cy="365125"/>
          </a:xfrm>
          <a:prstGeom prst="rect">
            <a:avLst/>
          </a:prstGeom>
        </p:spPr>
        <p:txBody>
          <a:bodyPr vert="horz" lIns="91440" tIns="45720" rIns="91440" bIns="45720" rtlCol="0" anchor="b"/>
          <a:lstStyle>
            <a:defPPr>
              <a:defRPr lang="sv-SE"/>
            </a:defPPr>
            <a:lvl1pPr marL="0" algn="r" defTabSz="914400" rtl="0" eaLnBrk="1" latinLnBrk="0" hangingPunct="1">
              <a:defRPr sz="675"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1115BC-487E-4422-894C-CB7CD3E79223}" type="slidenum">
              <a:rPr lang="en-GB" smtClean="0">
                <a:solidFill>
                  <a:prstClr val="black">
                    <a:tint val="75000"/>
                  </a:prstClr>
                </a:solidFill>
                <a:latin typeface="Calibri"/>
              </a:rPr>
              <a:pPr/>
              <a:t>3</a:t>
            </a:fld>
            <a:endParaRPr lang="en-GB">
              <a:solidFill>
                <a:prstClr val="black">
                  <a:tint val="75000"/>
                </a:prstClr>
              </a:solidFill>
              <a:latin typeface="Calibri"/>
            </a:endParaRPr>
          </a:p>
        </p:txBody>
      </p:sp>
      <p:pic>
        <p:nvPicPr>
          <p:cNvPr id="9" name="Picture 8">
            <a:extLst>
              <a:ext uri="{FF2B5EF4-FFF2-40B4-BE49-F238E27FC236}">
                <a16:creationId xmlns:a16="http://schemas.microsoft.com/office/drawing/2014/main" id="{BC3832F5-9879-0D45-B7DD-941C91EBD5D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389" b="98954" l="1349" r="99550">
                        <a14:foregroundMark x1="80210" y1="48745" x2="80210" y2="48745"/>
                        <a14:foregroundMark x1="86507" y1="54184" x2="86507" y2="54184"/>
                        <a14:foregroundMark x1="76612" y1="51046" x2="76612" y2="51046"/>
                        <a14:foregroundMark x1="86207" y1="77615" x2="86207" y2="77615"/>
                        <a14:foregroundMark x1="86957" y1="75732" x2="86957" y2="75732"/>
                        <a14:foregroundMark x1="86057" y1="83473" x2="86057" y2="83473"/>
                        <a14:foregroundMark x1="85757" y1="91841" x2="85757" y2="91841"/>
                        <a14:foregroundMark x1="47076" y1="17573" x2="47076" y2="17573"/>
                        <a14:foregroundMark x1="25037" y1="63389" x2="25037" y2="63389"/>
                        <a14:foregroundMark x1="30735" y1="66946" x2="30735" y2="66946"/>
                        <a14:foregroundMark x1="29835" y1="38912" x2="29835" y2="38912"/>
                        <a14:foregroundMark x1="88156" y1="57322" x2="88156" y2="57322"/>
                        <a14:foregroundMark x1="89505" y1="38703" x2="89505" y2="38703"/>
                        <a14:foregroundMark x1="76462" y1="33264" x2="76462" y2="33264"/>
                        <a14:foregroundMark x1="80660" y1="33682" x2="80660" y2="33682"/>
                        <a14:foregroundMark x1="75712" y1="56276" x2="75712" y2="56276"/>
                        <a14:foregroundMark x1="74513" y1="63180" x2="74513" y2="63180"/>
                        <a14:foregroundMark x1="76012" y1="63389" x2="76012" y2="63389"/>
                        <a14:foregroundMark x1="83208" y1="71967" x2="83208" y2="71967"/>
                        <a14:foregroundMark x1="84258" y1="74268" x2="84258" y2="74268"/>
                        <a14:foregroundMark x1="93253" y1="75732" x2="93253" y2="75732"/>
                        <a14:foregroundMark x1="96402" y1="68619" x2="96402" y2="68619"/>
                        <a14:foregroundMark x1="96102" y1="58159" x2="96102" y2="58159"/>
                        <a14:foregroundMark x1="95802" y1="48536" x2="95802" y2="48536"/>
                        <a14:foregroundMark x1="96252" y1="43305" x2="96252" y2="43305"/>
                        <a14:foregroundMark x1="97301" y1="36402" x2="97301" y2="36402"/>
                        <a14:foregroundMark x1="96552" y1="34310" x2="96552" y2="34310"/>
                        <a14:foregroundMark x1="94303" y1="33682" x2="94303" y2="33682"/>
                        <a14:foregroundMark x1="91454" y1="30335" x2="91454" y2="30335"/>
                        <a14:foregroundMark x1="81859" y1="42259" x2="81859" y2="42259"/>
                        <a14:foregroundMark x1="76912" y1="43933" x2="76912" y2="43933"/>
                        <a14:foregroundMark x1="76912" y1="49372" x2="76912" y2="49372"/>
                        <a14:foregroundMark x1="83058" y1="41423" x2="83058" y2="41423"/>
                        <a14:foregroundMark x1="85007" y1="39749" x2="85007" y2="39749"/>
                        <a14:foregroundMark x1="86507" y1="45188" x2="86507" y2="45188"/>
                        <a14:foregroundMark x1="30135" y1="42469" x2="30135" y2="42469"/>
                        <a14:foregroundMark x1="30135" y1="49372" x2="30135" y2="49372"/>
                        <a14:foregroundMark x1="26687" y1="54603" x2="26687" y2="54603"/>
                        <a14:foregroundMark x1="23088" y1="54603" x2="23088" y2="54603"/>
                        <a14:foregroundMark x1="20090" y1="54603" x2="20090" y2="54603"/>
                        <a14:foregroundMark x1="17691" y1="54603" x2="17691" y2="54603"/>
                        <a14:foregroundMark x1="16042" y1="54603" x2="16042" y2="54603"/>
                        <a14:foregroundMark x1="14243" y1="54603" x2="14243" y2="54603"/>
                        <a14:foregroundMark x1="13193" y1="53975" x2="13193" y2="53975"/>
                        <a14:foregroundMark x1="11544" y1="55021" x2="11544" y2="55021"/>
                        <a14:foregroundMark x1="11394" y1="53347" x2="11394" y2="53347"/>
                        <a14:foregroundMark x1="9295" y1="54812" x2="9295" y2="54812"/>
                        <a14:foregroundMark x1="69565" y1="32008" x2="69565" y2="32008"/>
                        <a14:foregroundMark x1="52024" y1="40795" x2="52024" y2="40795"/>
                        <a14:foregroundMark x1="69415" y1="73640" x2="69415" y2="73640"/>
                        <a14:foregroundMark x1="68366" y1="69874" x2="68366" y2="69874"/>
                        <a14:foregroundMark x1="73613" y1="71339" x2="73613" y2="71339"/>
                        <a14:foregroundMark x1="71514" y1="67992" x2="71514" y2="67992"/>
                        <a14:foregroundMark x1="73763" y1="66946" x2="73763" y2="66946"/>
                        <a14:foregroundMark x1="74063" y1="59833" x2="74063" y2="59833"/>
                        <a14:foregroundMark x1="74213" y1="41632" x2="74213" y2="41632"/>
                        <a14:foregroundMark x1="75262" y1="41004" x2="75262" y2="41004"/>
                        <a14:foregroundMark x1="79010" y1="37657" x2="79010" y2="37657"/>
                        <a14:foregroundMark x1="79010" y1="34310" x2="79010" y2="34310"/>
                        <a14:foregroundMark x1="85157" y1="37029" x2="85157" y2="37029"/>
                        <a14:foregroundMark x1="86207" y1="29707" x2="86207" y2="29707"/>
                        <a14:foregroundMark x1="83958" y1="22594" x2="83958" y2="22594"/>
                        <a14:foregroundMark x1="85757" y1="23013" x2="85757" y2="23013"/>
                        <a14:foregroundMark x1="88006" y1="19038" x2="88006" y2="19038"/>
                        <a14:foregroundMark x1="83208" y1="60251" x2="83208" y2="60251"/>
                        <a14:foregroundMark x1="82309" y1="68410" x2="82309" y2="68410"/>
                        <a14:foregroundMark x1="80060" y1="71130" x2="80060" y2="71130"/>
                        <a14:foregroundMark x1="77661" y1="75105" x2="77661" y2="75105"/>
                        <a14:foregroundMark x1="75412" y1="75941" x2="75412" y2="75941"/>
                        <a14:foregroundMark x1="78111" y1="78661" x2="78111" y2="78661"/>
                        <a14:foregroundMark x1="79460" y1="77824" x2="79460" y2="77824"/>
                        <a14:foregroundMark x1="79460" y1="79289" x2="79460" y2="79289"/>
                        <a14:foregroundMark x1="78111" y1="80753" x2="78111" y2="80753"/>
                        <a14:foregroundMark x1="76612" y1="78661" x2="76612" y2="78661"/>
                        <a14:foregroundMark x1="76612" y1="80335" x2="76612" y2="80335"/>
                        <a14:foregroundMark x1="55922" y1="81799" x2="55922" y2="81799"/>
                        <a14:foregroundMark x1="54273" y1="26360" x2="54273" y2="26360"/>
                        <a14:foregroundMark x1="65817" y1="26778" x2="65817" y2="26778"/>
                        <a14:foregroundMark x1="71514" y1="20921" x2="71514" y2="20921"/>
                        <a14:foregroundMark x1="40630" y1="94142" x2="40630" y2="94142"/>
                        <a14:foregroundMark x1="41529" y1="89958" x2="41529" y2="89958"/>
                        <a14:foregroundMark x1="48876" y1="93515" x2="48876" y2="93515"/>
                        <a14:foregroundMark x1="48276" y1="96444" x2="48276" y2="96444"/>
                        <a14:foregroundMark x1="50675" y1="94351" x2="50675" y2="94351"/>
                        <a14:foregroundMark x1="3448" y1="59833" x2="3448" y2="59833"/>
                        <a14:foregroundMark x1="8396" y1="57741" x2="8396" y2="57741"/>
                        <a14:foregroundMark x1="11994" y1="60251" x2="11994" y2="60251"/>
                        <a14:foregroundMark x1="30135" y1="69665" x2="30135" y2="69665"/>
                        <a14:foregroundMark x1="30285" y1="46234" x2="30285" y2="46234"/>
                        <a14:foregroundMark x1="2999" y1="48536" x2="2999" y2="48536"/>
                        <a14:foregroundMark x1="87406" y1="69665" x2="87406" y2="69665"/>
                        <a14:foregroundMark x1="88006" y1="71339" x2="88006" y2="71339"/>
                        <a14:foregroundMark x1="94003" y1="66527" x2="94003" y2="66527"/>
                        <a14:foregroundMark x1="92054" y1="70293" x2="92054" y2="70293"/>
                        <a14:foregroundMark x1="91604" y1="64435" x2="91604" y2="64435"/>
                        <a14:foregroundMark x1="93403" y1="61925" x2="93403" y2="61925"/>
                        <a14:foregroundMark x1="94303" y1="59205" x2="94303" y2="59205"/>
                        <a14:foregroundMark x1="91904" y1="55649" x2="91904" y2="55649"/>
                        <a14:foregroundMark x1="93403" y1="51883" x2="93403" y2="51883"/>
                        <a14:foregroundMark x1="84558" y1="77406" x2="84558" y2="77406"/>
                        <a14:foregroundMark x1="86507" y1="82008" x2="86507" y2="82008"/>
                        <a14:foregroundMark x1="83208" y1="92469" x2="83208" y2="92469"/>
                        <a14:foregroundMark x1="86657" y1="94770" x2="86657" y2="94770"/>
                        <a14:foregroundMark x1="89205" y1="92259" x2="89205" y2="92259"/>
                        <a14:foregroundMark x1="84858" y1="93933" x2="84858" y2="93933"/>
                        <a14:foregroundMark x1="88156" y1="95188" x2="88156" y2="95188"/>
                        <a14:foregroundMark x1="42129" y1="15063" x2="42129" y2="15063"/>
                        <a14:foregroundMark x1="33283" y1="90167" x2="33283" y2="90167"/>
                        <a14:foregroundMark x1="39280" y1="14644" x2="39280" y2="14644"/>
                        <a14:foregroundMark x1="51424" y1="14435" x2="51424" y2="14435"/>
                        <a14:foregroundMark x1="46477" y1="90167" x2="46477" y2="90167"/>
                        <a14:foregroundMark x1="47076" y1="93305" x2="47076" y2="93305"/>
                      </a14:backgroundRemoval>
                    </a14:imgEffect>
                  </a14:imgLayer>
                </a14:imgProps>
              </a:ext>
              <a:ext uri="{28A0092B-C50C-407E-A947-70E740481C1C}">
                <a14:useLocalDpi xmlns:a14="http://schemas.microsoft.com/office/drawing/2010/main"/>
              </a:ext>
            </a:extLst>
          </a:blip>
          <a:srcRect/>
          <a:stretch/>
        </p:blipFill>
        <p:spPr bwMode="auto">
          <a:xfrm>
            <a:off x="5147893" y="1926450"/>
            <a:ext cx="5550942" cy="3971280"/>
          </a:xfrm>
          <a:prstGeom prst="rect">
            <a:avLst/>
          </a:prstGeom>
          <a:noFill/>
          <a:ln>
            <a:noFill/>
          </a:ln>
        </p:spPr>
      </p:pic>
      <p:cxnSp>
        <p:nvCxnSpPr>
          <p:cNvPr id="10" name="Straight Arrow Connector 9">
            <a:extLst>
              <a:ext uri="{FF2B5EF4-FFF2-40B4-BE49-F238E27FC236}">
                <a16:creationId xmlns:a16="http://schemas.microsoft.com/office/drawing/2014/main" id="{EC42748C-D590-D44D-B36B-49690FE70538}"/>
              </a:ext>
            </a:extLst>
          </p:cNvPr>
          <p:cNvCxnSpPr>
            <a:stCxn id="11" idx="2"/>
          </p:cNvCxnSpPr>
          <p:nvPr/>
        </p:nvCxnSpPr>
        <p:spPr>
          <a:xfrm>
            <a:off x="5424716" y="3461940"/>
            <a:ext cx="631656" cy="609365"/>
          </a:xfrm>
          <a:prstGeom prst="straightConnector1">
            <a:avLst/>
          </a:prstGeom>
          <a:ln w="1905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A84F5929-82FA-DF4C-8F4D-2216A9A28D3F}"/>
              </a:ext>
            </a:extLst>
          </p:cNvPr>
          <p:cNvSpPr txBox="1"/>
          <p:nvPr/>
        </p:nvSpPr>
        <p:spPr>
          <a:xfrm>
            <a:off x="4793060" y="3092608"/>
            <a:ext cx="1263312" cy="369332"/>
          </a:xfrm>
          <a:prstGeom prst="rect">
            <a:avLst/>
          </a:prstGeom>
          <a:solidFill>
            <a:srgbClr val="FFFFFF"/>
          </a:solidFill>
          <a:ln w="19050" cmpd="sng">
            <a:noFill/>
          </a:ln>
        </p:spPr>
        <p:txBody>
          <a:bodyPr wrap="none" rtlCol="0">
            <a:spAutoFit/>
          </a:bodyPr>
          <a:lstStyle/>
          <a:p>
            <a:r>
              <a:rPr lang="en-US" b="1" dirty="0">
                <a:solidFill>
                  <a:srgbClr val="0094CA"/>
                </a:solidFill>
                <a:latin typeface="Calibri"/>
              </a:rPr>
              <a:t>Waveguide</a:t>
            </a:r>
          </a:p>
        </p:txBody>
      </p:sp>
      <p:cxnSp>
        <p:nvCxnSpPr>
          <p:cNvPr id="12" name="Straight Arrow Connector 11">
            <a:extLst>
              <a:ext uri="{FF2B5EF4-FFF2-40B4-BE49-F238E27FC236}">
                <a16:creationId xmlns:a16="http://schemas.microsoft.com/office/drawing/2014/main" id="{BCBD9077-0263-7A48-9FED-0BBC40A8A26A}"/>
              </a:ext>
            </a:extLst>
          </p:cNvPr>
          <p:cNvCxnSpPr>
            <a:stCxn id="13" idx="3"/>
          </p:cNvCxnSpPr>
          <p:nvPr/>
        </p:nvCxnSpPr>
        <p:spPr>
          <a:xfrm flipV="1">
            <a:off x="6582144" y="5002818"/>
            <a:ext cx="743795" cy="1188782"/>
          </a:xfrm>
          <a:prstGeom prst="straightConnector1">
            <a:avLst/>
          </a:prstGeom>
          <a:ln w="1905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0BD896AB-4375-D141-8B3F-8A39E495F38C}"/>
              </a:ext>
            </a:extLst>
          </p:cNvPr>
          <p:cNvSpPr txBox="1"/>
          <p:nvPr/>
        </p:nvSpPr>
        <p:spPr>
          <a:xfrm>
            <a:off x="5305833" y="6006934"/>
            <a:ext cx="1276311" cy="369332"/>
          </a:xfrm>
          <a:prstGeom prst="rect">
            <a:avLst/>
          </a:prstGeom>
          <a:solidFill>
            <a:srgbClr val="FFFFFF"/>
          </a:solidFill>
          <a:ln w="19050" cmpd="sng">
            <a:noFill/>
          </a:ln>
        </p:spPr>
        <p:txBody>
          <a:bodyPr wrap="none" rtlCol="0">
            <a:spAutoFit/>
          </a:bodyPr>
          <a:lstStyle/>
          <a:p>
            <a:r>
              <a:rPr lang="en-US" b="1" dirty="0">
                <a:solidFill>
                  <a:srgbClr val="0094CA"/>
                </a:solidFill>
                <a:latin typeface="Calibri"/>
              </a:rPr>
              <a:t>3 </a:t>
            </a:r>
            <a:r>
              <a:rPr lang="en-US" b="1" dirty="0" smtClean="0">
                <a:solidFill>
                  <a:srgbClr val="0094CA"/>
                </a:solidFill>
                <a:latin typeface="Calibri"/>
              </a:rPr>
              <a:t>Solenoids</a:t>
            </a:r>
            <a:endParaRPr lang="en-US" b="1" dirty="0">
              <a:solidFill>
                <a:srgbClr val="0094CA"/>
              </a:solidFill>
              <a:latin typeface="Calibri"/>
            </a:endParaRPr>
          </a:p>
        </p:txBody>
      </p:sp>
      <p:cxnSp>
        <p:nvCxnSpPr>
          <p:cNvPr id="14" name="Straight Arrow Connector 13">
            <a:extLst>
              <a:ext uri="{FF2B5EF4-FFF2-40B4-BE49-F238E27FC236}">
                <a16:creationId xmlns:a16="http://schemas.microsoft.com/office/drawing/2014/main" id="{2AF14FBA-C3D7-3C49-A5EE-A1E36A60D0F9}"/>
              </a:ext>
            </a:extLst>
          </p:cNvPr>
          <p:cNvCxnSpPr>
            <a:stCxn id="15" idx="2"/>
          </p:cNvCxnSpPr>
          <p:nvPr/>
        </p:nvCxnSpPr>
        <p:spPr>
          <a:xfrm>
            <a:off x="5697281" y="2551124"/>
            <a:ext cx="1540674" cy="1489111"/>
          </a:xfrm>
          <a:prstGeom prst="straightConnector1">
            <a:avLst/>
          </a:prstGeom>
          <a:ln w="1905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C44205C7-54BA-744B-826A-F7B4866FC5FF}"/>
              </a:ext>
            </a:extLst>
          </p:cNvPr>
          <p:cNvSpPr txBox="1"/>
          <p:nvPr/>
        </p:nvSpPr>
        <p:spPr>
          <a:xfrm>
            <a:off x="4813039" y="2181792"/>
            <a:ext cx="1768483" cy="369332"/>
          </a:xfrm>
          <a:prstGeom prst="rect">
            <a:avLst/>
          </a:prstGeom>
          <a:solidFill>
            <a:srgbClr val="FFFFFF"/>
          </a:solidFill>
          <a:ln w="19050" cmpd="sng">
            <a:noFill/>
          </a:ln>
        </p:spPr>
        <p:txBody>
          <a:bodyPr wrap="none" rtlCol="0">
            <a:spAutoFit/>
          </a:bodyPr>
          <a:lstStyle/>
          <a:p>
            <a:r>
              <a:rPr lang="en-US" b="1" dirty="0">
                <a:solidFill>
                  <a:srgbClr val="0094CA"/>
                </a:solidFill>
                <a:latin typeface="Calibri"/>
              </a:rPr>
              <a:t>Plasma chamber</a:t>
            </a:r>
          </a:p>
        </p:txBody>
      </p:sp>
      <p:cxnSp>
        <p:nvCxnSpPr>
          <p:cNvPr id="16" name="Straight Arrow Connector 15">
            <a:extLst>
              <a:ext uri="{FF2B5EF4-FFF2-40B4-BE49-F238E27FC236}">
                <a16:creationId xmlns:a16="http://schemas.microsoft.com/office/drawing/2014/main" id="{9597B232-8D92-C146-A336-7FB75D412BA1}"/>
              </a:ext>
            </a:extLst>
          </p:cNvPr>
          <p:cNvCxnSpPr>
            <a:stCxn id="17" idx="3"/>
          </p:cNvCxnSpPr>
          <p:nvPr/>
        </p:nvCxnSpPr>
        <p:spPr>
          <a:xfrm flipV="1">
            <a:off x="6246117" y="4446418"/>
            <a:ext cx="457921" cy="633394"/>
          </a:xfrm>
          <a:prstGeom prst="straightConnector1">
            <a:avLst/>
          </a:prstGeom>
          <a:ln w="1905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16E267F3-6216-F546-8428-B0D446F9572B}"/>
              </a:ext>
            </a:extLst>
          </p:cNvPr>
          <p:cNvSpPr txBox="1"/>
          <p:nvPr/>
        </p:nvSpPr>
        <p:spPr>
          <a:xfrm>
            <a:off x="4820727" y="4895146"/>
            <a:ext cx="1425390" cy="369332"/>
          </a:xfrm>
          <a:prstGeom prst="rect">
            <a:avLst/>
          </a:prstGeom>
          <a:solidFill>
            <a:srgbClr val="FFFFFF"/>
          </a:solidFill>
          <a:ln w="19050" cmpd="sng">
            <a:noFill/>
          </a:ln>
        </p:spPr>
        <p:txBody>
          <a:bodyPr wrap="none" rtlCol="0">
            <a:spAutoFit/>
          </a:bodyPr>
          <a:lstStyle/>
          <a:p>
            <a:r>
              <a:rPr lang="en-US" b="1" dirty="0">
                <a:solidFill>
                  <a:srgbClr val="0094CA"/>
                </a:solidFill>
                <a:latin typeface="Calibri"/>
              </a:rPr>
              <a:t>Gas injection</a:t>
            </a:r>
          </a:p>
        </p:txBody>
      </p:sp>
      <p:cxnSp>
        <p:nvCxnSpPr>
          <p:cNvPr id="18" name="Straight Arrow Connector 17">
            <a:extLst>
              <a:ext uri="{FF2B5EF4-FFF2-40B4-BE49-F238E27FC236}">
                <a16:creationId xmlns:a16="http://schemas.microsoft.com/office/drawing/2014/main" id="{3160734C-E1B6-4145-9AE0-F2D02205D1FE}"/>
              </a:ext>
            </a:extLst>
          </p:cNvPr>
          <p:cNvCxnSpPr>
            <a:stCxn id="19" idx="2"/>
          </p:cNvCxnSpPr>
          <p:nvPr/>
        </p:nvCxnSpPr>
        <p:spPr>
          <a:xfrm flipH="1">
            <a:off x="8495081" y="2231732"/>
            <a:ext cx="58235" cy="896051"/>
          </a:xfrm>
          <a:prstGeom prst="straightConnector1">
            <a:avLst/>
          </a:prstGeom>
          <a:ln w="19050" cmpd="sng">
            <a:solidFill>
              <a:srgbClr val="00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143B4B6B-03B1-E740-9E80-FA65CD46E7AE}"/>
              </a:ext>
            </a:extLst>
          </p:cNvPr>
          <p:cNvSpPr txBox="1"/>
          <p:nvPr/>
        </p:nvSpPr>
        <p:spPr>
          <a:xfrm>
            <a:off x="7409413" y="1862400"/>
            <a:ext cx="2287806" cy="369332"/>
          </a:xfrm>
          <a:prstGeom prst="rect">
            <a:avLst/>
          </a:prstGeom>
          <a:solidFill>
            <a:schemeClr val="bg1"/>
          </a:solidFill>
          <a:ln w="19050" cmpd="sng">
            <a:noFill/>
          </a:ln>
        </p:spPr>
        <p:txBody>
          <a:bodyPr wrap="none" rtlCol="0">
            <a:spAutoFit/>
          </a:bodyPr>
          <a:lstStyle/>
          <a:p>
            <a:r>
              <a:rPr lang="en-US" b="1" dirty="0">
                <a:solidFill>
                  <a:srgbClr val="0094CA"/>
                </a:solidFill>
                <a:latin typeface="Calibri"/>
              </a:rPr>
              <a:t>High voltage insulator</a:t>
            </a:r>
          </a:p>
        </p:txBody>
      </p:sp>
      <p:cxnSp>
        <p:nvCxnSpPr>
          <p:cNvPr id="20" name="Straight Arrow Connector 19">
            <a:extLst>
              <a:ext uri="{FF2B5EF4-FFF2-40B4-BE49-F238E27FC236}">
                <a16:creationId xmlns:a16="http://schemas.microsoft.com/office/drawing/2014/main" id="{5A035885-DD90-E64A-90F2-C43938986A8A}"/>
              </a:ext>
            </a:extLst>
          </p:cNvPr>
          <p:cNvCxnSpPr>
            <a:stCxn id="21" idx="2"/>
          </p:cNvCxnSpPr>
          <p:nvPr/>
        </p:nvCxnSpPr>
        <p:spPr>
          <a:xfrm flipH="1">
            <a:off x="7838648" y="2343476"/>
            <a:ext cx="3079430" cy="1568614"/>
          </a:xfrm>
          <a:prstGeom prst="straightConnector1">
            <a:avLst/>
          </a:prstGeom>
          <a:ln w="19050" cmpd="sng">
            <a:solidFill>
              <a:srgbClr val="00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A959B916-3747-3A4B-B511-F7069F115BE7}"/>
              </a:ext>
            </a:extLst>
          </p:cNvPr>
          <p:cNvSpPr txBox="1"/>
          <p:nvPr/>
        </p:nvSpPr>
        <p:spPr>
          <a:xfrm>
            <a:off x="9810443" y="1974144"/>
            <a:ext cx="2215270" cy="369332"/>
          </a:xfrm>
          <a:prstGeom prst="rect">
            <a:avLst/>
          </a:prstGeom>
          <a:solidFill>
            <a:schemeClr val="bg1"/>
          </a:solidFill>
          <a:ln w="19050" cmpd="sng">
            <a:noFill/>
          </a:ln>
        </p:spPr>
        <p:txBody>
          <a:bodyPr wrap="none" rtlCol="0">
            <a:spAutoFit/>
          </a:bodyPr>
          <a:lstStyle/>
          <a:p>
            <a:r>
              <a:rPr lang="en-US" b="1" dirty="0">
                <a:solidFill>
                  <a:srgbClr val="0094CA"/>
                </a:solidFill>
                <a:latin typeface="Calibri"/>
              </a:rPr>
              <a:t>Extraction electrodes</a:t>
            </a:r>
          </a:p>
        </p:txBody>
      </p:sp>
      <p:cxnSp>
        <p:nvCxnSpPr>
          <p:cNvPr id="22" name="Straight Arrow Connector 21">
            <a:extLst>
              <a:ext uri="{FF2B5EF4-FFF2-40B4-BE49-F238E27FC236}">
                <a16:creationId xmlns:a16="http://schemas.microsoft.com/office/drawing/2014/main" id="{A4F9FAA6-5F9A-5641-A966-9E123836F68A}"/>
              </a:ext>
            </a:extLst>
          </p:cNvPr>
          <p:cNvCxnSpPr>
            <a:stCxn id="23" idx="0"/>
          </p:cNvCxnSpPr>
          <p:nvPr/>
        </p:nvCxnSpPr>
        <p:spPr>
          <a:xfrm flipH="1" flipV="1">
            <a:off x="10080101" y="4530868"/>
            <a:ext cx="1092626" cy="733610"/>
          </a:xfrm>
          <a:prstGeom prst="straightConnector1">
            <a:avLst/>
          </a:prstGeom>
          <a:ln w="19050" cmpd="sng">
            <a:solidFill>
              <a:srgbClr val="00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02B41E16-1DD2-0946-A965-BF1C1A8250E4}"/>
              </a:ext>
            </a:extLst>
          </p:cNvPr>
          <p:cNvSpPr txBox="1"/>
          <p:nvPr/>
        </p:nvSpPr>
        <p:spPr>
          <a:xfrm>
            <a:off x="10379049" y="5264478"/>
            <a:ext cx="1587356" cy="369332"/>
          </a:xfrm>
          <a:prstGeom prst="rect">
            <a:avLst/>
          </a:prstGeom>
          <a:solidFill>
            <a:srgbClr val="FFFFFF"/>
          </a:solidFill>
          <a:ln w="19050" cmpd="sng">
            <a:noFill/>
          </a:ln>
        </p:spPr>
        <p:txBody>
          <a:bodyPr wrap="none" rtlCol="0">
            <a:spAutoFit/>
          </a:bodyPr>
          <a:lstStyle/>
          <a:p>
            <a:r>
              <a:rPr lang="en-US" b="1" dirty="0">
                <a:solidFill>
                  <a:srgbClr val="0094CA"/>
                </a:solidFill>
                <a:latin typeface="Calibri"/>
              </a:rPr>
              <a:t>Pumping ports</a:t>
            </a:r>
          </a:p>
        </p:txBody>
      </p:sp>
      <p:cxnSp>
        <p:nvCxnSpPr>
          <p:cNvPr id="24" name="Straight Arrow Connector 23">
            <a:extLst>
              <a:ext uri="{FF2B5EF4-FFF2-40B4-BE49-F238E27FC236}">
                <a16:creationId xmlns:a16="http://schemas.microsoft.com/office/drawing/2014/main" id="{3FB7F1D6-B819-F043-AF77-01221FB68116}"/>
              </a:ext>
            </a:extLst>
          </p:cNvPr>
          <p:cNvCxnSpPr/>
          <p:nvPr/>
        </p:nvCxnSpPr>
        <p:spPr>
          <a:xfrm>
            <a:off x="7020101" y="5980854"/>
            <a:ext cx="3060000" cy="0"/>
          </a:xfrm>
          <a:prstGeom prst="straightConnector1">
            <a:avLst/>
          </a:prstGeom>
          <a:ln w="19050" cmpd="sng">
            <a:solidFill>
              <a:schemeClr val="tx1"/>
            </a:solidFill>
            <a:headEnd type="triangle" w="lg" len="med"/>
            <a:tailEnd type="triangle" w="lg" len="med"/>
          </a:ln>
          <a:effectLst/>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DFE252D3-8AE1-5143-B6A5-A986FE3C4164}"/>
              </a:ext>
            </a:extLst>
          </p:cNvPr>
          <p:cNvSpPr txBox="1"/>
          <p:nvPr/>
        </p:nvSpPr>
        <p:spPr>
          <a:xfrm>
            <a:off x="8185190" y="5639230"/>
            <a:ext cx="752843" cy="369332"/>
          </a:xfrm>
          <a:prstGeom prst="rect">
            <a:avLst/>
          </a:prstGeom>
          <a:noFill/>
        </p:spPr>
        <p:txBody>
          <a:bodyPr wrap="none" rtlCol="0">
            <a:spAutoFit/>
          </a:bodyPr>
          <a:lstStyle/>
          <a:p>
            <a:r>
              <a:rPr lang="en-GB" dirty="0">
                <a:solidFill>
                  <a:prstClr val="black"/>
                </a:solidFill>
                <a:latin typeface="Calibri"/>
              </a:rPr>
              <a:t>50 cm</a:t>
            </a:r>
          </a:p>
        </p:txBody>
      </p:sp>
      <p:pic>
        <p:nvPicPr>
          <p:cNvPr id="26" name="Picture 25">
            <a:extLst>
              <a:ext uri="{FF2B5EF4-FFF2-40B4-BE49-F238E27FC236}">
                <a16:creationId xmlns:a16="http://schemas.microsoft.com/office/drawing/2014/main" id="{E00559B3-5C06-7A40-AFD0-FEA40E3607BB}"/>
              </a:ext>
            </a:extLst>
          </p:cNvPr>
          <p:cNvPicPr>
            <a:picLocks noChangeAspect="1"/>
          </p:cNvPicPr>
          <p:nvPr/>
        </p:nvPicPr>
        <p:blipFill>
          <a:blip r:embed="rId5"/>
          <a:stretch>
            <a:fillRect/>
          </a:stretch>
        </p:blipFill>
        <p:spPr>
          <a:xfrm>
            <a:off x="335360" y="2127338"/>
            <a:ext cx="4457700" cy="3448050"/>
          </a:xfrm>
          <a:prstGeom prst="rect">
            <a:avLst/>
          </a:prstGeom>
        </p:spPr>
      </p:pic>
    </p:spTree>
    <p:extLst>
      <p:ext uri="{BB962C8B-B14F-4D97-AF65-F5344CB8AC3E}">
        <p14:creationId xmlns:p14="http://schemas.microsoft.com/office/powerpoint/2010/main" val="22359683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2331" y="4099859"/>
            <a:ext cx="5354988" cy="2758141"/>
          </a:xfrm>
          <a:prstGeom prst="rect">
            <a:avLst/>
          </a:prstGeom>
        </p:spPr>
      </p:pic>
      <p:sp>
        <p:nvSpPr>
          <p:cNvPr id="2" name="Title 1"/>
          <p:cNvSpPr>
            <a:spLocks noGrp="1"/>
          </p:cNvSpPr>
          <p:nvPr>
            <p:ph type="title"/>
          </p:nvPr>
        </p:nvSpPr>
        <p:spPr/>
        <p:txBody>
          <a:bodyPr/>
          <a:lstStyle/>
          <a:p>
            <a:r>
              <a:rPr lang="en-US" dirty="0" smtClean="0"/>
              <a:t>Issues: LEBT Chopper</a:t>
            </a:r>
            <a:endParaRPr lang="en-US" dirty="0"/>
          </a:p>
        </p:txBody>
      </p:sp>
      <p:sp>
        <p:nvSpPr>
          <p:cNvPr id="3" name="Content Placeholder 2"/>
          <p:cNvSpPr>
            <a:spLocks noGrp="1"/>
          </p:cNvSpPr>
          <p:nvPr>
            <p:ph idx="1"/>
          </p:nvPr>
        </p:nvSpPr>
        <p:spPr>
          <a:xfrm>
            <a:off x="226981" y="1626141"/>
            <a:ext cx="3312405" cy="4525963"/>
          </a:xfrm>
        </p:spPr>
        <p:txBody>
          <a:bodyPr>
            <a:normAutofit fontScale="92500" lnSpcReduction="20000"/>
          </a:bodyPr>
          <a:lstStyle/>
          <a:p>
            <a:r>
              <a:rPr lang="en-US" dirty="0" smtClean="0"/>
              <a:t>Commissioning of the chopper started on March 5</a:t>
            </a:r>
          </a:p>
          <a:p>
            <a:r>
              <a:rPr lang="en-US" dirty="0" smtClean="0"/>
              <a:t>Issues reaching the nominal voltage during testing</a:t>
            </a:r>
          </a:p>
          <a:p>
            <a:r>
              <a:rPr lang="en-US" dirty="0" smtClean="0"/>
              <a:t>Debugging the system</a:t>
            </a:r>
          </a:p>
          <a:p>
            <a:r>
              <a:rPr lang="en-US" dirty="0" smtClean="0"/>
              <a:t>Local test successful!</a:t>
            </a:r>
          </a:p>
          <a:p>
            <a:r>
              <a:rPr lang="en-US" dirty="0" smtClean="0"/>
              <a:t>Remote control test ongoing</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30</a:t>
            </a:fld>
            <a:endParaRPr lang="en-GB" noProof="0"/>
          </a:p>
        </p:txBody>
      </p:sp>
      <p:pic>
        <p:nvPicPr>
          <p:cNvPr id="5" name="Picture 3" descr="C:\Users\Lorenzo\Desktop\chopper_1.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438920" y="1600201"/>
            <a:ext cx="3330767" cy="4378145"/>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2998" y="1540074"/>
            <a:ext cx="4535609" cy="2559785"/>
          </a:xfrm>
          <a:prstGeom prst="rect">
            <a:avLst/>
          </a:prstGeom>
        </p:spPr>
      </p:pic>
    </p:spTree>
    <p:extLst>
      <p:ext uri="{BB962C8B-B14F-4D97-AF65-F5344CB8AC3E}">
        <p14:creationId xmlns:p14="http://schemas.microsoft.com/office/powerpoint/2010/main" val="76697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ettangolo 139"/>
          <p:cNvSpPr/>
          <p:nvPr/>
        </p:nvSpPr>
        <p:spPr>
          <a:xfrm>
            <a:off x="5936855" y="404665"/>
            <a:ext cx="4392488" cy="2087651"/>
          </a:xfrm>
          <a:prstGeom prst="rect">
            <a:avLst/>
          </a:prstGeom>
          <a:solidFill>
            <a:schemeClr val="accent1">
              <a:alpha val="24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41" name="Rettangolo 140"/>
          <p:cNvSpPr/>
          <p:nvPr/>
        </p:nvSpPr>
        <p:spPr>
          <a:xfrm>
            <a:off x="7635061" y="908721"/>
            <a:ext cx="1041874" cy="133445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cxnSp>
        <p:nvCxnSpPr>
          <p:cNvPr id="25" name="Connettore 1 24"/>
          <p:cNvCxnSpPr/>
          <p:nvPr/>
        </p:nvCxnSpPr>
        <p:spPr>
          <a:xfrm>
            <a:off x="7611136" y="4829808"/>
            <a:ext cx="1153255"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54" name="Ovale 53"/>
          <p:cNvSpPr/>
          <p:nvPr/>
        </p:nvSpPr>
        <p:spPr>
          <a:xfrm>
            <a:off x="8090567" y="1852112"/>
            <a:ext cx="144016" cy="144016"/>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55" name="Ovale 54"/>
          <p:cNvSpPr/>
          <p:nvPr/>
        </p:nvSpPr>
        <p:spPr>
          <a:xfrm>
            <a:off x="7819924" y="1216234"/>
            <a:ext cx="144016" cy="144016"/>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56" name="Ovale 55"/>
          <p:cNvSpPr/>
          <p:nvPr/>
        </p:nvSpPr>
        <p:spPr>
          <a:xfrm>
            <a:off x="8351708" y="1216234"/>
            <a:ext cx="144016" cy="144016"/>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cxnSp>
        <p:nvCxnSpPr>
          <p:cNvPr id="57" name="Connettore 1 56"/>
          <p:cNvCxnSpPr/>
          <p:nvPr/>
        </p:nvCxnSpPr>
        <p:spPr>
          <a:xfrm>
            <a:off x="8187762" y="2002052"/>
            <a:ext cx="9257" cy="282775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0" name="Connettore 1 59"/>
          <p:cNvCxnSpPr/>
          <p:nvPr/>
        </p:nvCxnSpPr>
        <p:spPr>
          <a:xfrm>
            <a:off x="7098111" y="1301288"/>
            <a:ext cx="71505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Connettore 1 61"/>
          <p:cNvCxnSpPr>
            <a:stCxn id="54" idx="0"/>
            <a:endCxn id="55" idx="6"/>
          </p:cNvCxnSpPr>
          <p:nvPr/>
        </p:nvCxnSpPr>
        <p:spPr>
          <a:xfrm flipH="1" flipV="1">
            <a:off x="7963941" y="1288242"/>
            <a:ext cx="198635" cy="56387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3" name="Connettore 1 92"/>
          <p:cNvCxnSpPr>
            <a:stCxn id="56" idx="6"/>
            <a:endCxn id="95" idx="1"/>
          </p:cNvCxnSpPr>
          <p:nvPr/>
        </p:nvCxnSpPr>
        <p:spPr>
          <a:xfrm>
            <a:off x="8495725" y="1288243"/>
            <a:ext cx="585185" cy="2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CasellaDiTesto 94"/>
          <p:cNvSpPr txBox="1"/>
          <p:nvPr/>
        </p:nvSpPr>
        <p:spPr>
          <a:xfrm>
            <a:off x="9080910" y="1165377"/>
            <a:ext cx="539749" cy="246221"/>
          </a:xfrm>
          <a:prstGeom prst="rect">
            <a:avLst/>
          </a:prstGeom>
          <a:solidFill>
            <a:schemeClr val="accent2">
              <a:lumMod val="40000"/>
              <a:lumOff val="60000"/>
            </a:schemeClr>
          </a:solidFill>
          <a:ln w="19050">
            <a:solidFill>
              <a:schemeClr val="accent1">
                <a:shade val="50000"/>
              </a:schemeClr>
            </a:solidFill>
          </a:ln>
        </p:spPr>
        <p:txBody>
          <a:bodyPr wrap="square" rtlCol="0">
            <a:spAutoFit/>
          </a:bodyPr>
          <a:lstStyle/>
          <a:p>
            <a:pPr algn="ctr"/>
            <a:r>
              <a:rPr lang="it-IT" sz="1000" b="1" dirty="0">
                <a:solidFill>
                  <a:prstClr val="black"/>
                </a:solidFill>
                <a:latin typeface="Calibri"/>
              </a:rPr>
              <a:t>27</a:t>
            </a:r>
            <a:r>
              <a:rPr lang="el-GR" sz="1000" b="1" dirty="0">
                <a:solidFill>
                  <a:prstClr val="black"/>
                </a:solidFill>
                <a:latin typeface="Calibri"/>
              </a:rPr>
              <a:t>Ω</a:t>
            </a:r>
            <a:endParaRPr lang="en-GB" sz="1000" b="1" dirty="0">
              <a:solidFill>
                <a:prstClr val="black"/>
              </a:solidFill>
              <a:latin typeface="Calibri"/>
            </a:endParaRPr>
          </a:p>
        </p:txBody>
      </p:sp>
      <p:sp>
        <p:nvSpPr>
          <p:cNvPr id="97" name="CasellaDiTesto 96"/>
          <p:cNvSpPr txBox="1"/>
          <p:nvPr/>
        </p:nvSpPr>
        <p:spPr>
          <a:xfrm>
            <a:off x="6659141" y="1677900"/>
            <a:ext cx="377026" cy="246221"/>
          </a:xfrm>
          <a:prstGeom prst="rect">
            <a:avLst/>
          </a:prstGeom>
          <a:noFill/>
        </p:spPr>
        <p:txBody>
          <a:bodyPr wrap="none" rtlCol="0">
            <a:spAutoFit/>
          </a:bodyPr>
          <a:lstStyle/>
          <a:p>
            <a:r>
              <a:rPr lang="it-IT" sz="1000" b="1" dirty="0">
                <a:solidFill>
                  <a:prstClr val="black"/>
                </a:solidFill>
                <a:latin typeface="Calibri"/>
              </a:rPr>
              <a:t>1nF</a:t>
            </a:r>
            <a:endParaRPr lang="en-GB" sz="1000" b="1" dirty="0">
              <a:solidFill>
                <a:prstClr val="black"/>
              </a:solidFill>
              <a:latin typeface="Calibri"/>
            </a:endParaRPr>
          </a:p>
        </p:txBody>
      </p:sp>
      <p:sp>
        <p:nvSpPr>
          <p:cNvPr id="58" name="CasellaDiTesto 57"/>
          <p:cNvSpPr txBox="1"/>
          <p:nvPr/>
        </p:nvSpPr>
        <p:spPr>
          <a:xfrm>
            <a:off x="6558362" y="1178317"/>
            <a:ext cx="539749" cy="246221"/>
          </a:xfrm>
          <a:prstGeom prst="rect">
            <a:avLst/>
          </a:prstGeom>
          <a:solidFill>
            <a:schemeClr val="accent2">
              <a:lumMod val="40000"/>
              <a:lumOff val="60000"/>
            </a:schemeClr>
          </a:solidFill>
          <a:ln w="19050">
            <a:solidFill>
              <a:schemeClr val="accent1">
                <a:shade val="50000"/>
              </a:schemeClr>
            </a:solidFill>
          </a:ln>
        </p:spPr>
        <p:txBody>
          <a:bodyPr wrap="square" rtlCol="0">
            <a:spAutoFit/>
          </a:bodyPr>
          <a:lstStyle/>
          <a:p>
            <a:pPr algn="ctr"/>
            <a:r>
              <a:rPr lang="it-IT" sz="1000" b="1" dirty="0">
                <a:solidFill>
                  <a:prstClr val="black"/>
                </a:solidFill>
                <a:latin typeface="Calibri"/>
              </a:rPr>
              <a:t>27</a:t>
            </a:r>
            <a:r>
              <a:rPr lang="el-GR" sz="1000" b="1" dirty="0">
                <a:solidFill>
                  <a:prstClr val="black"/>
                </a:solidFill>
                <a:latin typeface="Calibri"/>
              </a:rPr>
              <a:t>Ω</a:t>
            </a:r>
            <a:endParaRPr lang="en-GB" sz="1000" b="1" dirty="0">
              <a:solidFill>
                <a:prstClr val="black"/>
              </a:solidFill>
              <a:latin typeface="Calibri"/>
            </a:endParaRPr>
          </a:p>
        </p:txBody>
      </p:sp>
      <p:cxnSp>
        <p:nvCxnSpPr>
          <p:cNvPr id="73" name="Connettore 2 72"/>
          <p:cNvCxnSpPr/>
          <p:nvPr/>
        </p:nvCxnSpPr>
        <p:spPr>
          <a:xfrm>
            <a:off x="9877329" y="1295769"/>
            <a:ext cx="0" cy="827334"/>
          </a:xfrm>
          <a:prstGeom prst="straightConnector1">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Connettore 2 73"/>
          <p:cNvCxnSpPr/>
          <p:nvPr/>
        </p:nvCxnSpPr>
        <p:spPr>
          <a:xfrm flipH="1">
            <a:off x="9736696" y="2137466"/>
            <a:ext cx="269016" cy="0"/>
          </a:xfrm>
          <a:prstGeom prst="straightConnector1">
            <a:avLst/>
          </a:prstGeom>
          <a:ln w="508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Connettore 2 74"/>
          <p:cNvCxnSpPr/>
          <p:nvPr/>
        </p:nvCxnSpPr>
        <p:spPr>
          <a:xfrm flipH="1">
            <a:off x="9674196" y="2136332"/>
            <a:ext cx="62500" cy="212548"/>
          </a:xfrm>
          <a:prstGeom prst="straightConnector1">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Connettore 2 75"/>
          <p:cNvCxnSpPr/>
          <p:nvPr/>
        </p:nvCxnSpPr>
        <p:spPr>
          <a:xfrm flipH="1">
            <a:off x="9808705" y="2137466"/>
            <a:ext cx="64997" cy="211414"/>
          </a:xfrm>
          <a:prstGeom prst="straightConnector1">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Connettore 2 77"/>
          <p:cNvCxnSpPr/>
          <p:nvPr/>
        </p:nvCxnSpPr>
        <p:spPr>
          <a:xfrm flipH="1">
            <a:off x="9943212" y="2137466"/>
            <a:ext cx="62500" cy="211414"/>
          </a:xfrm>
          <a:prstGeom prst="straightConnector1">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Connettore 2 84"/>
          <p:cNvCxnSpPr>
            <a:stCxn id="95" idx="3"/>
          </p:cNvCxnSpPr>
          <p:nvPr/>
        </p:nvCxnSpPr>
        <p:spPr>
          <a:xfrm>
            <a:off x="9620659" y="1288487"/>
            <a:ext cx="256671" cy="0"/>
          </a:xfrm>
          <a:prstGeom prst="straightConnector1">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4" name="Connettore 2 123"/>
          <p:cNvCxnSpPr/>
          <p:nvPr/>
        </p:nvCxnSpPr>
        <p:spPr>
          <a:xfrm flipH="1">
            <a:off x="6352507" y="1813942"/>
            <a:ext cx="1288" cy="313783"/>
          </a:xfrm>
          <a:prstGeom prst="straightConnector1">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5" name="Connettore 2 124"/>
          <p:cNvCxnSpPr/>
          <p:nvPr/>
        </p:nvCxnSpPr>
        <p:spPr>
          <a:xfrm flipH="1">
            <a:off x="6213162" y="2127724"/>
            <a:ext cx="269016" cy="0"/>
          </a:xfrm>
          <a:prstGeom prst="straightConnector1">
            <a:avLst/>
          </a:prstGeom>
          <a:ln w="508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6" name="Connettore 2 125"/>
          <p:cNvCxnSpPr/>
          <p:nvPr/>
        </p:nvCxnSpPr>
        <p:spPr>
          <a:xfrm flipH="1">
            <a:off x="6150662" y="2126590"/>
            <a:ext cx="62500" cy="212548"/>
          </a:xfrm>
          <a:prstGeom prst="straightConnector1">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9" name="Connettore 2 128"/>
          <p:cNvCxnSpPr/>
          <p:nvPr/>
        </p:nvCxnSpPr>
        <p:spPr>
          <a:xfrm flipH="1">
            <a:off x="6285171" y="2127724"/>
            <a:ext cx="64997" cy="211414"/>
          </a:xfrm>
          <a:prstGeom prst="straightConnector1">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1" name="Connettore 2 130"/>
          <p:cNvCxnSpPr/>
          <p:nvPr/>
        </p:nvCxnSpPr>
        <p:spPr>
          <a:xfrm flipH="1">
            <a:off x="6419678" y="2127724"/>
            <a:ext cx="62500" cy="211414"/>
          </a:xfrm>
          <a:prstGeom prst="straightConnector1">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3" name="Connettore 2 132"/>
          <p:cNvCxnSpPr/>
          <p:nvPr/>
        </p:nvCxnSpPr>
        <p:spPr>
          <a:xfrm flipV="1">
            <a:off x="6360183" y="1301430"/>
            <a:ext cx="0" cy="394769"/>
          </a:xfrm>
          <a:prstGeom prst="straightConnector1">
            <a:avLst/>
          </a:prstGeom>
          <a:ln w="3810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763" y="476672"/>
            <a:ext cx="1918286" cy="1643352"/>
          </a:xfrm>
          <a:prstGeom prst="rect">
            <a:avLst/>
          </a:prstGeom>
          <a:noFill/>
          <a:ln w="9525">
            <a:solidFill>
              <a:schemeClr val="tx1"/>
            </a:solidFill>
            <a:miter lim="800000"/>
            <a:headEnd/>
            <a:tailEnd/>
          </a:ln>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07373" y="1118072"/>
            <a:ext cx="2444162"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6" name="Connettore 2 95"/>
          <p:cNvCxnSpPr>
            <a:endCxn id="58" idx="1"/>
          </p:cNvCxnSpPr>
          <p:nvPr/>
        </p:nvCxnSpPr>
        <p:spPr>
          <a:xfrm flipV="1">
            <a:off x="6162007" y="1301427"/>
            <a:ext cx="396355" cy="2"/>
          </a:xfrm>
          <a:prstGeom prst="straightConnector1">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9" name="Connettore 1 98"/>
          <p:cNvCxnSpPr/>
          <p:nvPr/>
        </p:nvCxnSpPr>
        <p:spPr>
          <a:xfrm>
            <a:off x="6108155" y="1813941"/>
            <a:ext cx="504056" cy="0"/>
          </a:xfrm>
          <a:prstGeom prst="line">
            <a:avLst/>
          </a:prstGeom>
          <a:ln w="508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8" name="Connettore 1 97"/>
          <p:cNvCxnSpPr/>
          <p:nvPr/>
        </p:nvCxnSpPr>
        <p:spPr>
          <a:xfrm>
            <a:off x="6108155" y="1696198"/>
            <a:ext cx="504056" cy="0"/>
          </a:xfrm>
          <a:prstGeom prst="line">
            <a:avLst/>
          </a:prstGeom>
          <a:ln w="508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4" name="Connettore 2 153"/>
          <p:cNvCxnSpPr/>
          <p:nvPr/>
        </p:nvCxnSpPr>
        <p:spPr>
          <a:xfrm flipH="1">
            <a:off x="5669867" y="1360251"/>
            <a:ext cx="1288" cy="762853"/>
          </a:xfrm>
          <a:prstGeom prst="straightConnector1">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5" name="Connettore 2 154"/>
          <p:cNvCxnSpPr/>
          <p:nvPr/>
        </p:nvCxnSpPr>
        <p:spPr>
          <a:xfrm flipH="1">
            <a:off x="5530522" y="2123103"/>
            <a:ext cx="269016" cy="0"/>
          </a:xfrm>
          <a:prstGeom prst="straightConnector1">
            <a:avLst/>
          </a:prstGeom>
          <a:ln w="508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7" name="Connettore 2 156"/>
          <p:cNvCxnSpPr/>
          <p:nvPr/>
        </p:nvCxnSpPr>
        <p:spPr>
          <a:xfrm flipH="1">
            <a:off x="5468022" y="2121969"/>
            <a:ext cx="62500" cy="212548"/>
          </a:xfrm>
          <a:prstGeom prst="straightConnector1">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9" name="Connettore 2 158"/>
          <p:cNvCxnSpPr/>
          <p:nvPr/>
        </p:nvCxnSpPr>
        <p:spPr>
          <a:xfrm flipH="1">
            <a:off x="5602531" y="2123103"/>
            <a:ext cx="64997" cy="211414"/>
          </a:xfrm>
          <a:prstGeom prst="straightConnector1">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0" name="Connettore 2 159"/>
          <p:cNvCxnSpPr/>
          <p:nvPr/>
        </p:nvCxnSpPr>
        <p:spPr>
          <a:xfrm flipH="1">
            <a:off x="5737038" y="2123103"/>
            <a:ext cx="62500" cy="211414"/>
          </a:xfrm>
          <a:prstGeom prst="straightConnector1">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2" name="Rettangolo 91"/>
          <p:cNvSpPr/>
          <p:nvPr/>
        </p:nvSpPr>
        <p:spPr>
          <a:xfrm>
            <a:off x="7312579" y="404665"/>
            <a:ext cx="1750367" cy="430887"/>
          </a:xfrm>
          <a:prstGeom prst="rect">
            <a:avLst/>
          </a:prstGeom>
        </p:spPr>
        <p:txBody>
          <a:bodyPr wrap="square">
            <a:spAutoFit/>
          </a:bodyPr>
          <a:lstStyle/>
          <a:p>
            <a:pPr algn="ctr"/>
            <a:r>
              <a:rPr lang="en-GB" sz="1100" b="1" dirty="0">
                <a:solidFill>
                  <a:prstClr val="black"/>
                </a:solidFill>
                <a:latin typeface="Arial Narrow" panose="020B0606020202030204" pitchFamily="34" charset="0"/>
              </a:rPr>
              <a:t>HV Switch </a:t>
            </a:r>
          </a:p>
          <a:p>
            <a:pPr algn="ctr"/>
            <a:r>
              <a:rPr lang="en-GB" sz="1100" b="1" dirty="0">
                <a:solidFill>
                  <a:srgbClr val="000000"/>
                </a:solidFill>
                <a:latin typeface="Arial Narrow" panose="020B0606020202030204" pitchFamily="34" charset="0"/>
              </a:rPr>
              <a:t>HTS 151-03 GSM</a:t>
            </a:r>
            <a:r>
              <a:rPr lang="en-GB" sz="1100" b="1" dirty="0">
                <a:solidFill>
                  <a:prstClr val="black"/>
                </a:solidFill>
                <a:latin typeface="Arial Narrow" panose="020B0606020202030204" pitchFamily="34" charset="0"/>
              </a:rPr>
              <a:t>   </a:t>
            </a:r>
            <a:r>
              <a:rPr lang="en-GB" sz="1100" b="1" dirty="0" err="1" smtClean="0">
                <a:solidFill>
                  <a:prstClr val="black"/>
                </a:solidFill>
                <a:latin typeface="Arial Narrow" panose="020B0606020202030204" pitchFamily="34" charset="0"/>
              </a:rPr>
              <a:t>Behlke</a:t>
            </a:r>
            <a:endParaRPr lang="en-GB" sz="1100" b="1" dirty="0">
              <a:solidFill>
                <a:prstClr val="black"/>
              </a:solidFill>
              <a:latin typeface="Arial Narrow" panose="020B0606020202030204" pitchFamily="34" charset="0"/>
            </a:endParaRPr>
          </a:p>
        </p:txBody>
      </p:sp>
      <p:sp>
        <p:nvSpPr>
          <p:cNvPr id="165" name="Rettangolo 164"/>
          <p:cNvSpPr/>
          <p:nvPr/>
        </p:nvSpPr>
        <p:spPr>
          <a:xfrm>
            <a:off x="1889914" y="2138100"/>
            <a:ext cx="1972054" cy="430887"/>
          </a:xfrm>
          <a:prstGeom prst="rect">
            <a:avLst/>
          </a:prstGeom>
        </p:spPr>
        <p:txBody>
          <a:bodyPr wrap="square">
            <a:spAutoFit/>
          </a:bodyPr>
          <a:lstStyle/>
          <a:p>
            <a:pPr algn="ctr"/>
            <a:r>
              <a:rPr lang="en-GB" sz="1100" b="1" dirty="0">
                <a:solidFill>
                  <a:prstClr val="black"/>
                </a:solidFill>
                <a:latin typeface="Arial Narrow" panose="020B0606020202030204" pitchFamily="34" charset="0"/>
              </a:rPr>
              <a:t>HV Power Supply</a:t>
            </a:r>
          </a:p>
          <a:p>
            <a:pPr algn="ctr"/>
            <a:r>
              <a:rPr lang="en-GB" sz="1100" b="1" dirty="0">
                <a:solidFill>
                  <a:srgbClr val="000000"/>
                </a:solidFill>
                <a:latin typeface="Arial Narrow" panose="020B0606020202030204" pitchFamily="34" charset="0"/>
              </a:rPr>
              <a:t>ML12N25</a:t>
            </a:r>
            <a:r>
              <a:rPr lang="en-GB" sz="1100" b="1" dirty="0">
                <a:solidFill>
                  <a:prstClr val="black"/>
                </a:solidFill>
                <a:latin typeface="Arial Narrow" panose="020B0606020202030204" pitchFamily="34" charset="0"/>
              </a:rPr>
              <a:t> Glassman</a:t>
            </a:r>
          </a:p>
        </p:txBody>
      </p:sp>
      <p:sp>
        <p:nvSpPr>
          <p:cNvPr id="172" name="Rettangolo 171"/>
          <p:cNvSpPr/>
          <p:nvPr/>
        </p:nvSpPr>
        <p:spPr>
          <a:xfrm>
            <a:off x="3604912" y="3345334"/>
            <a:ext cx="1490537" cy="3035994"/>
          </a:xfrm>
          <a:prstGeom prst="rect">
            <a:avLst/>
          </a:prstGeom>
          <a:solidFill>
            <a:srgbClr val="FFC000">
              <a:alpha val="67000"/>
            </a:srgb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73" name="Rettangolo 172"/>
          <p:cNvSpPr/>
          <p:nvPr/>
        </p:nvSpPr>
        <p:spPr>
          <a:xfrm>
            <a:off x="3667457" y="4653136"/>
            <a:ext cx="1387553" cy="261610"/>
          </a:xfrm>
          <a:prstGeom prst="rect">
            <a:avLst/>
          </a:prstGeom>
        </p:spPr>
        <p:txBody>
          <a:bodyPr wrap="square">
            <a:spAutoFit/>
          </a:bodyPr>
          <a:lstStyle/>
          <a:p>
            <a:pPr algn="ctr"/>
            <a:r>
              <a:rPr lang="en-GB" sz="1100" b="1" dirty="0">
                <a:solidFill>
                  <a:prstClr val="black"/>
                </a:solidFill>
                <a:latin typeface="Arial Narrow" panose="020B0606020202030204" pitchFamily="34" charset="0"/>
              </a:rPr>
              <a:t>Interface</a:t>
            </a:r>
          </a:p>
        </p:txBody>
      </p:sp>
      <p:cxnSp>
        <p:nvCxnSpPr>
          <p:cNvPr id="174" name="Connettore 2 173"/>
          <p:cNvCxnSpPr/>
          <p:nvPr/>
        </p:nvCxnSpPr>
        <p:spPr>
          <a:xfrm>
            <a:off x="2176453" y="3492115"/>
            <a:ext cx="1428459" cy="0"/>
          </a:xfrm>
          <a:prstGeom prst="straightConnector1">
            <a:avLst/>
          </a:prstGeom>
          <a:ln w="19050">
            <a:solidFill>
              <a:srgbClr val="00B050"/>
            </a:solidFill>
            <a:headEnd w="sm" len="sm"/>
            <a:tailEnd type="triangle" w="lg" len="med"/>
          </a:ln>
        </p:spPr>
        <p:style>
          <a:lnRef idx="1">
            <a:schemeClr val="accent1"/>
          </a:lnRef>
          <a:fillRef idx="0">
            <a:schemeClr val="accent1"/>
          </a:fillRef>
          <a:effectRef idx="0">
            <a:schemeClr val="accent1"/>
          </a:effectRef>
          <a:fontRef idx="minor">
            <a:schemeClr val="tx1"/>
          </a:fontRef>
        </p:style>
      </p:cxnSp>
      <p:cxnSp>
        <p:nvCxnSpPr>
          <p:cNvPr id="177" name="Connettore 2 176"/>
          <p:cNvCxnSpPr/>
          <p:nvPr/>
        </p:nvCxnSpPr>
        <p:spPr>
          <a:xfrm>
            <a:off x="2176453" y="3839336"/>
            <a:ext cx="1428459" cy="0"/>
          </a:xfrm>
          <a:prstGeom prst="straightConnector1">
            <a:avLst/>
          </a:prstGeom>
          <a:ln w="19050">
            <a:solidFill>
              <a:srgbClr val="00B050"/>
            </a:solidFill>
            <a:headEnd w="sm" len="sm"/>
            <a:tailEnd type="triangle" w="lg" len="med"/>
          </a:ln>
        </p:spPr>
        <p:style>
          <a:lnRef idx="1">
            <a:schemeClr val="accent1"/>
          </a:lnRef>
          <a:fillRef idx="0">
            <a:schemeClr val="accent1"/>
          </a:fillRef>
          <a:effectRef idx="0">
            <a:schemeClr val="accent1"/>
          </a:effectRef>
          <a:fontRef idx="minor">
            <a:schemeClr val="tx1"/>
          </a:fontRef>
        </p:style>
      </p:cxnSp>
      <p:cxnSp>
        <p:nvCxnSpPr>
          <p:cNvPr id="178" name="Connettore 2 177"/>
          <p:cNvCxnSpPr/>
          <p:nvPr/>
        </p:nvCxnSpPr>
        <p:spPr>
          <a:xfrm>
            <a:off x="2176453" y="4157973"/>
            <a:ext cx="1428459" cy="0"/>
          </a:xfrm>
          <a:prstGeom prst="straightConnector1">
            <a:avLst/>
          </a:prstGeom>
          <a:ln w="19050">
            <a:solidFill>
              <a:srgbClr val="00B050"/>
            </a:solidFill>
            <a:headEnd w="sm" len="sm"/>
            <a:tailEnd type="triangle" w="lg" len="med"/>
          </a:ln>
        </p:spPr>
        <p:style>
          <a:lnRef idx="1">
            <a:schemeClr val="accent1"/>
          </a:lnRef>
          <a:fillRef idx="0">
            <a:schemeClr val="accent1"/>
          </a:fillRef>
          <a:effectRef idx="0">
            <a:schemeClr val="accent1"/>
          </a:effectRef>
          <a:fontRef idx="minor">
            <a:schemeClr val="tx1"/>
          </a:fontRef>
        </p:style>
      </p:cxnSp>
      <p:cxnSp>
        <p:nvCxnSpPr>
          <p:cNvPr id="179" name="Connettore 2 178"/>
          <p:cNvCxnSpPr/>
          <p:nvPr/>
        </p:nvCxnSpPr>
        <p:spPr>
          <a:xfrm>
            <a:off x="2193129" y="5631695"/>
            <a:ext cx="1428459" cy="0"/>
          </a:xfrm>
          <a:prstGeom prst="straightConnector1">
            <a:avLst/>
          </a:prstGeom>
          <a:ln w="19050">
            <a:solidFill>
              <a:srgbClr val="00B050"/>
            </a:solidFill>
            <a:headEnd type="triangle" w="lg" len="med"/>
            <a:tailEnd type="none" w="med" len="med"/>
          </a:ln>
        </p:spPr>
        <p:style>
          <a:lnRef idx="1">
            <a:schemeClr val="accent1"/>
          </a:lnRef>
          <a:fillRef idx="0">
            <a:schemeClr val="accent1"/>
          </a:fillRef>
          <a:effectRef idx="0">
            <a:schemeClr val="accent1"/>
          </a:effectRef>
          <a:fontRef idx="minor">
            <a:schemeClr val="tx1"/>
          </a:fontRef>
        </p:style>
      </p:cxnSp>
      <p:cxnSp>
        <p:nvCxnSpPr>
          <p:cNvPr id="180" name="Connettore 2 179"/>
          <p:cNvCxnSpPr/>
          <p:nvPr/>
        </p:nvCxnSpPr>
        <p:spPr>
          <a:xfrm>
            <a:off x="2195873" y="6245696"/>
            <a:ext cx="1428459" cy="0"/>
          </a:xfrm>
          <a:prstGeom prst="straightConnector1">
            <a:avLst/>
          </a:prstGeom>
          <a:ln w="19050">
            <a:solidFill>
              <a:srgbClr val="00B050"/>
            </a:solidFill>
            <a:headEnd type="triangle" w="lg" len="med"/>
            <a:tailEnd type="none" w="med" len="med"/>
          </a:ln>
        </p:spPr>
        <p:style>
          <a:lnRef idx="1">
            <a:schemeClr val="accent1"/>
          </a:lnRef>
          <a:fillRef idx="0">
            <a:schemeClr val="accent1"/>
          </a:fillRef>
          <a:effectRef idx="0">
            <a:schemeClr val="accent1"/>
          </a:effectRef>
          <a:fontRef idx="minor">
            <a:schemeClr val="tx1"/>
          </a:fontRef>
        </p:style>
      </p:cxnSp>
      <p:sp>
        <p:nvSpPr>
          <p:cNvPr id="181" name="Rettangolo 180"/>
          <p:cNvSpPr/>
          <p:nvPr/>
        </p:nvSpPr>
        <p:spPr>
          <a:xfrm>
            <a:off x="9115720" y="476672"/>
            <a:ext cx="1387553" cy="261610"/>
          </a:xfrm>
          <a:prstGeom prst="rect">
            <a:avLst/>
          </a:prstGeom>
        </p:spPr>
        <p:txBody>
          <a:bodyPr wrap="square">
            <a:spAutoFit/>
          </a:bodyPr>
          <a:lstStyle/>
          <a:p>
            <a:pPr algn="ctr"/>
            <a:r>
              <a:rPr lang="en-GB" sz="1100" b="1" dirty="0">
                <a:solidFill>
                  <a:srgbClr val="FF0000"/>
                </a:solidFill>
                <a:latin typeface="Arial Narrow" panose="020B0606020202030204" pitchFamily="34" charset="0"/>
              </a:rPr>
              <a:t>HVS module</a:t>
            </a:r>
          </a:p>
        </p:txBody>
      </p:sp>
      <p:sp>
        <p:nvSpPr>
          <p:cNvPr id="182" name="Rettangolo 181"/>
          <p:cNvSpPr/>
          <p:nvPr/>
        </p:nvSpPr>
        <p:spPr>
          <a:xfrm>
            <a:off x="3995928" y="6114891"/>
            <a:ext cx="1387553" cy="261610"/>
          </a:xfrm>
          <a:prstGeom prst="rect">
            <a:avLst/>
          </a:prstGeom>
        </p:spPr>
        <p:txBody>
          <a:bodyPr wrap="square">
            <a:spAutoFit/>
          </a:bodyPr>
          <a:lstStyle/>
          <a:p>
            <a:pPr algn="ctr"/>
            <a:r>
              <a:rPr lang="en-GB" sz="1100" b="1" dirty="0">
                <a:solidFill>
                  <a:srgbClr val="FF0000"/>
                </a:solidFill>
                <a:latin typeface="Arial Narrow" panose="020B0606020202030204" pitchFamily="34" charset="0"/>
              </a:rPr>
              <a:t>LV module</a:t>
            </a:r>
          </a:p>
        </p:txBody>
      </p:sp>
      <p:sp>
        <p:nvSpPr>
          <p:cNvPr id="183" name="Rettangolo 182"/>
          <p:cNvSpPr/>
          <p:nvPr/>
        </p:nvSpPr>
        <p:spPr>
          <a:xfrm>
            <a:off x="2182166" y="3212976"/>
            <a:ext cx="1387553" cy="261610"/>
          </a:xfrm>
          <a:prstGeom prst="rect">
            <a:avLst/>
          </a:prstGeom>
        </p:spPr>
        <p:txBody>
          <a:bodyPr wrap="square">
            <a:spAutoFit/>
          </a:bodyPr>
          <a:lstStyle/>
          <a:p>
            <a:r>
              <a:rPr lang="en-GB" sz="1100" b="1" dirty="0">
                <a:solidFill>
                  <a:prstClr val="black"/>
                </a:solidFill>
                <a:latin typeface="Arial Narrow" panose="020B0606020202030204" pitchFamily="34" charset="0"/>
              </a:rPr>
              <a:t>TTL </a:t>
            </a:r>
          </a:p>
        </p:txBody>
      </p:sp>
      <p:sp>
        <p:nvSpPr>
          <p:cNvPr id="184" name="Rettangolo 183"/>
          <p:cNvSpPr/>
          <p:nvPr/>
        </p:nvSpPr>
        <p:spPr>
          <a:xfrm>
            <a:off x="2182166" y="5373216"/>
            <a:ext cx="1387553" cy="261610"/>
          </a:xfrm>
          <a:prstGeom prst="rect">
            <a:avLst/>
          </a:prstGeom>
        </p:spPr>
        <p:txBody>
          <a:bodyPr wrap="square">
            <a:spAutoFit/>
          </a:bodyPr>
          <a:lstStyle/>
          <a:p>
            <a:r>
              <a:rPr lang="en-GB" sz="1100" b="1" dirty="0">
                <a:solidFill>
                  <a:prstClr val="black"/>
                </a:solidFill>
                <a:latin typeface="Arial Narrow" panose="020B0606020202030204" pitchFamily="34" charset="0"/>
              </a:rPr>
              <a:t>Fast/Slow Alarm</a:t>
            </a:r>
          </a:p>
        </p:txBody>
      </p:sp>
      <p:sp>
        <p:nvSpPr>
          <p:cNvPr id="185" name="Rettangolo 184"/>
          <p:cNvSpPr/>
          <p:nvPr/>
        </p:nvSpPr>
        <p:spPr>
          <a:xfrm>
            <a:off x="2182166" y="3573016"/>
            <a:ext cx="1387553" cy="261610"/>
          </a:xfrm>
          <a:prstGeom prst="rect">
            <a:avLst/>
          </a:prstGeom>
        </p:spPr>
        <p:txBody>
          <a:bodyPr wrap="square">
            <a:spAutoFit/>
          </a:bodyPr>
          <a:lstStyle/>
          <a:p>
            <a:r>
              <a:rPr lang="en-GB" sz="1100" b="1" dirty="0">
                <a:solidFill>
                  <a:prstClr val="black"/>
                </a:solidFill>
                <a:latin typeface="Arial Narrow" panose="020B0606020202030204" pitchFamily="34" charset="0"/>
              </a:rPr>
              <a:t>Fast Beam Stop</a:t>
            </a:r>
          </a:p>
        </p:txBody>
      </p:sp>
      <p:sp>
        <p:nvSpPr>
          <p:cNvPr id="186" name="Rettangolo 185"/>
          <p:cNvSpPr/>
          <p:nvPr/>
        </p:nvSpPr>
        <p:spPr>
          <a:xfrm>
            <a:off x="2182166" y="3887470"/>
            <a:ext cx="1387553" cy="261610"/>
          </a:xfrm>
          <a:prstGeom prst="rect">
            <a:avLst/>
          </a:prstGeom>
        </p:spPr>
        <p:txBody>
          <a:bodyPr wrap="square">
            <a:spAutoFit/>
          </a:bodyPr>
          <a:lstStyle/>
          <a:p>
            <a:r>
              <a:rPr lang="en-GB" sz="1100" b="1" dirty="0">
                <a:solidFill>
                  <a:prstClr val="black"/>
                </a:solidFill>
                <a:latin typeface="Arial Narrow" panose="020B0606020202030204" pitchFamily="34" charset="0"/>
              </a:rPr>
              <a:t>Chopper Enable</a:t>
            </a:r>
          </a:p>
        </p:txBody>
      </p:sp>
      <p:sp>
        <p:nvSpPr>
          <p:cNvPr id="187" name="Rettangolo 186"/>
          <p:cNvSpPr/>
          <p:nvPr/>
        </p:nvSpPr>
        <p:spPr>
          <a:xfrm>
            <a:off x="2182166" y="5661248"/>
            <a:ext cx="1387553" cy="261610"/>
          </a:xfrm>
          <a:prstGeom prst="rect">
            <a:avLst/>
          </a:prstGeom>
        </p:spPr>
        <p:txBody>
          <a:bodyPr wrap="square">
            <a:spAutoFit/>
          </a:bodyPr>
          <a:lstStyle/>
          <a:p>
            <a:r>
              <a:rPr lang="en-GB" sz="1100" b="1" dirty="0">
                <a:solidFill>
                  <a:prstClr val="black"/>
                </a:solidFill>
                <a:latin typeface="Arial Narrow" panose="020B0606020202030204" pitchFamily="34" charset="0"/>
              </a:rPr>
              <a:t>Fault</a:t>
            </a:r>
          </a:p>
        </p:txBody>
      </p:sp>
      <p:cxnSp>
        <p:nvCxnSpPr>
          <p:cNvPr id="188" name="Connettore 2 187"/>
          <p:cNvCxnSpPr/>
          <p:nvPr/>
        </p:nvCxnSpPr>
        <p:spPr>
          <a:xfrm>
            <a:off x="2176451" y="4473041"/>
            <a:ext cx="1428459" cy="0"/>
          </a:xfrm>
          <a:prstGeom prst="straightConnector1">
            <a:avLst/>
          </a:prstGeom>
          <a:ln w="19050">
            <a:solidFill>
              <a:srgbClr val="00B050"/>
            </a:solidFill>
            <a:headEnd w="sm" len="sm"/>
            <a:tailEnd type="triangle" w="lg" len="med"/>
          </a:ln>
        </p:spPr>
        <p:style>
          <a:lnRef idx="1">
            <a:schemeClr val="accent1"/>
          </a:lnRef>
          <a:fillRef idx="0">
            <a:schemeClr val="accent1"/>
          </a:fillRef>
          <a:effectRef idx="0">
            <a:schemeClr val="accent1"/>
          </a:effectRef>
          <a:fontRef idx="minor">
            <a:schemeClr val="tx1"/>
          </a:fontRef>
        </p:style>
      </p:cxnSp>
      <p:sp>
        <p:nvSpPr>
          <p:cNvPr id="189" name="Rettangolo 188"/>
          <p:cNvSpPr/>
          <p:nvPr/>
        </p:nvSpPr>
        <p:spPr>
          <a:xfrm>
            <a:off x="2182166" y="4175502"/>
            <a:ext cx="1387553" cy="261610"/>
          </a:xfrm>
          <a:prstGeom prst="rect">
            <a:avLst/>
          </a:prstGeom>
        </p:spPr>
        <p:txBody>
          <a:bodyPr wrap="square">
            <a:spAutoFit/>
          </a:bodyPr>
          <a:lstStyle/>
          <a:p>
            <a:r>
              <a:rPr lang="en-GB" sz="1100" b="1" dirty="0">
                <a:solidFill>
                  <a:prstClr val="black"/>
                </a:solidFill>
                <a:latin typeface="Arial Narrow" panose="020B0606020202030204" pitchFamily="34" charset="0"/>
              </a:rPr>
              <a:t>Voltage Reference </a:t>
            </a:r>
          </a:p>
        </p:txBody>
      </p:sp>
      <p:cxnSp>
        <p:nvCxnSpPr>
          <p:cNvPr id="190" name="Connettore 2 189"/>
          <p:cNvCxnSpPr/>
          <p:nvPr/>
        </p:nvCxnSpPr>
        <p:spPr>
          <a:xfrm>
            <a:off x="2176453" y="5301208"/>
            <a:ext cx="1428459" cy="0"/>
          </a:xfrm>
          <a:prstGeom prst="straightConnector1">
            <a:avLst/>
          </a:prstGeom>
          <a:ln w="19050">
            <a:solidFill>
              <a:srgbClr val="00B050"/>
            </a:solidFill>
            <a:headEnd type="triangle" w="lg" len="med"/>
            <a:tailEnd type="none" w="med" len="med"/>
          </a:ln>
        </p:spPr>
        <p:style>
          <a:lnRef idx="1">
            <a:schemeClr val="accent1"/>
          </a:lnRef>
          <a:fillRef idx="0">
            <a:schemeClr val="accent1"/>
          </a:fillRef>
          <a:effectRef idx="0">
            <a:schemeClr val="accent1"/>
          </a:effectRef>
          <a:fontRef idx="minor">
            <a:schemeClr val="tx1"/>
          </a:fontRef>
        </p:style>
      </p:cxnSp>
      <p:sp>
        <p:nvSpPr>
          <p:cNvPr id="191" name="Rettangolo 190"/>
          <p:cNvSpPr/>
          <p:nvPr/>
        </p:nvSpPr>
        <p:spPr>
          <a:xfrm>
            <a:off x="2182166" y="5013176"/>
            <a:ext cx="1387553" cy="261610"/>
          </a:xfrm>
          <a:prstGeom prst="rect">
            <a:avLst/>
          </a:prstGeom>
        </p:spPr>
        <p:txBody>
          <a:bodyPr wrap="square">
            <a:spAutoFit/>
          </a:bodyPr>
          <a:lstStyle/>
          <a:p>
            <a:r>
              <a:rPr lang="en-GB" sz="1100" b="1" dirty="0">
                <a:solidFill>
                  <a:prstClr val="black"/>
                </a:solidFill>
                <a:latin typeface="Arial Narrow" panose="020B0606020202030204" pitchFamily="34" charset="0"/>
              </a:rPr>
              <a:t>V / I Monitor</a:t>
            </a:r>
          </a:p>
        </p:txBody>
      </p:sp>
      <p:cxnSp>
        <p:nvCxnSpPr>
          <p:cNvPr id="192" name="Connettore 2 191"/>
          <p:cNvCxnSpPr/>
          <p:nvPr/>
        </p:nvCxnSpPr>
        <p:spPr>
          <a:xfrm>
            <a:off x="2191335" y="5940002"/>
            <a:ext cx="1428459" cy="0"/>
          </a:xfrm>
          <a:prstGeom prst="straightConnector1">
            <a:avLst/>
          </a:prstGeom>
          <a:ln w="19050">
            <a:solidFill>
              <a:srgbClr val="00B050"/>
            </a:solidFill>
            <a:headEnd type="triangle" w="lg" len="med"/>
            <a:tailEnd type="none" w="med" len="med"/>
          </a:ln>
        </p:spPr>
        <p:style>
          <a:lnRef idx="1">
            <a:schemeClr val="accent1"/>
          </a:lnRef>
          <a:fillRef idx="0">
            <a:schemeClr val="accent1"/>
          </a:fillRef>
          <a:effectRef idx="0">
            <a:schemeClr val="accent1"/>
          </a:effectRef>
          <a:fontRef idx="minor">
            <a:schemeClr val="tx1"/>
          </a:fontRef>
        </p:style>
      </p:cxnSp>
      <p:sp>
        <p:nvSpPr>
          <p:cNvPr id="193" name="Rettangolo 192"/>
          <p:cNvSpPr/>
          <p:nvPr/>
        </p:nvSpPr>
        <p:spPr>
          <a:xfrm>
            <a:off x="2182166" y="5949280"/>
            <a:ext cx="1387553" cy="261610"/>
          </a:xfrm>
          <a:prstGeom prst="rect">
            <a:avLst/>
          </a:prstGeom>
        </p:spPr>
        <p:txBody>
          <a:bodyPr wrap="square">
            <a:spAutoFit/>
          </a:bodyPr>
          <a:lstStyle/>
          <a:p>
            <a:r>
              <a:rPr lang="en-GB" sz="1100" b="1" dirty="0" err="1">
                <a:solidFill>
                  <a:prstClr val="black"/>
                </a:solidFill>
                <a:latin typeface="Arial Narrow" panose="020B0606020202030204" pitchFamily="34" charset="0"/>
              </a:rPr>
              <a:t>Reshasped</a:t>
            </a:r>
            <a:endParaRPr lang="en-GB" sz="1100" b="1" dirty="0">
              <a:solidFill>
                <a:prstClr val="black"/>
              </a:solidFill>
              <a:latin typeface="Arial Narrow" panose="020B0606020202030204" pitchFamily="34" charset="0"/>
            </a:endParaRPr>
          </a:p>
        </p:txBody>
      </p:sp>
      <p:sp>
        <p:nvSpPr>
          <p:cNvPr id="194" name="Rettangolo 193"/>
          <p:cNvSpPr/>
          <p:nvPr/>
        </p:nvSpPr>
        <p:spPr>
          <a:xfrm>
            <a:off x="2777631" y="1871246"/>
            <a:ext cx="1387553" cy="261610"/>
          </a:xfrm>
          <a:prstGeom prst="rect">
            <a:avLst/>
          </a:prstGeom>
        </p:spPr>
        <p:txBody>
          <a:bodyPr wrap="square">
            <a:spAutoFit/>
          </a:bodyPr>
          <a:lstStyle/>
          <a:p>
            <a:pPr algn="ctr"/>
            <a:r>
              <a:rPr lang="en-GB" sz="1100" b="1" dirty="0">
                <a:solidFill>
                  <a:srgbClr val="FF0000"/>
                </a:solidFill>
                <a:latin typeface="Arial Narrow" panose="020B0606020202030204" pitchFamily="34" charset="0"/>
              </a:rPr>
              <a:t>HV module</a:t>
            </a:r>
          </a:p>
        </p:txBody>
      </p:sp>
      <p:sp>
        <p:nvSpPr>
          <p:cNvPr id="4" name="Arco 3"/>
          <p:cNvSpPr/>
          <p:nvPr/>
        </p:nvSpPr>
        <p:spPr>
          <a:xfrm>
            <a:off x="7340987" y="4509242"/>
            <a:ext cx="1700113" cy="1616710"/>
          </a:xfrm>
          <a:prstGeom prst="arc">
            <a:avLst>
              <a:gd name="adj1" fmla="val 3204"/>
              <a:gd name="adj2" fmla="val 10788656"/>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latin typeface="Calibri"/>
            </a:endParaRPr>
          </a:p>
        </p:txBody>
      </p:sp>
      <p:cxnSp>
        <p:nvCxnSpPr>
          <p:cNvPr id="6" name="Connettore 1 5"/>
          <p:cNvCxnSpPr>
            <a:stCxn id="4" idx="2"/>
          </p:cNvCxnSpPr>
          <p:nvPr/>
        </p:nvCxnSpPr>
        <p:spPr>
          <a:xfrm flipH="1">
            <a:off x="7170119" y="5320402"/>
            <a:ext cx="170872"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6" name="Connettore 1 85"/>
          <p:cNvCxnSpPr/>
          <p:nvPr/>
        </p:nvCxnSpPr>
        <p:spPr>
          <a:xfrm flipH="1">
            <a:off x="9029976" y="5322420"/>
            <a:ext cx="171489"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a:off x="7170119" y="4852216"/>
            <a:ext cx="0" cy="46818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1" name="Connettore 1 90"/>
          <p:cNvCxnSpPr/>
          <p:nvPr/>
        </p:nvCxnSpPr>
        <p:spPr>
          <a:xfrm>
            <a:off x="9212588" y="4865427"/>
            <a:ext cx="0" cy="46818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4" name="Connettore 1 93"/>
          <p:cNvCxnSpPr/>
          <p:nvPr/>
        </p:nvCxnSpPr>
        <p:spPr>
          <a:xfrm flipH="1">
            <a:off x="7012674" y="4865426"/>
            <a:ext cx="170872"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0" name="Connettore 1 99"/>
          <p:cNvCxnSpPr/>
          <p:nvPr/>
        </p:nvCxnSpPr>
        <p:spPr>
          <a:xfrm flipH="1">
            <a:off x="9201464" y="4865426"/>
            <a:ext cx="170872"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Connettore 1 14"/>
          <p:cNvCxnSpPr/>
          <p:nvPr/>
        </p:nvCxnSpPr>
        <p:spPr>
          <a:xfrm>
            <a:off x="7012674" y="3451408"/>
            <a:ext cx="0" cy="1414019"/>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1" name="Connettore 1 100"/>
          <p:cNvCxnSpPr/>
          <p:nvPr/>
        </p:nvCxnSpPr>
        <p:spPr>
          <a:xfrm>
            <a:off x="9372336" y="3452901"/>
            <a:ext cx="0" cy="1414019"/>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a:off x="6847654" y="3451408"/>
            <a:ext cx="0" cy="195446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2" name="Connettore 1 101"/>
          <p:cNvCxnSpPr/>
          <p:nvPr/>
        </p:nvCxnSpPr>
        <p:spPr>
          <a:xfrm>
            <a:off x="9546382" y="3452901"/>
            <a:ext cx="0" cy="1954465"/>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3" name="Arco 102"/>
          <p:cNvSpPr/>
          <p:nvPr/>
        </p:nvSpPr>
        <p:spPr>
          <a:xfrm>
            <a:off x="6847654" y="4160024"/>
            <a:ext cx="2698728" cy="2406360"/>
          </a:xfrm>
          <a:prstGeom prst="arc">
            <a:avLst>
              <a:gd name="adj1" fmla="val 3204"/>
              <a:gd name="adj2" fmla="val 10788656"/>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latin typeface="Calibri"/>
            </a:endParaRPr>
          </a:p>
        </p:txBody>
      </p:sp>
      <p:cxnSp>
        <p:nvCxnSpPr>
          <p:cNvPr id="27" name="Connettore 1 26"/>
          <p:cNvCxnSpPr/>
          <p:nvPr/>
        </p:nvCxnSpPr>
        <p:spPr>
          <a:xfrm flipH="1">
            <a:off x="6419678" y="3451407"/>
            <a:ext cx="42797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4" name="Connettore 1 103"/>
          <p:cNvCxnSpPr/>
          <p:nvPr/>
        </p:nvCxnSpPr>
        <p:spPr>
          <a:xfrm flipH="1">
            <a:off x="9546382" y="3452900"/>
            <a:ext cx="42797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4" name="Connettore 1 33"/>
          <p:cNvCxnSpPr/>
          <p:nvPr/>
        </p:nvCxnSpPr>
        <p:spPr>
          <a:xfrm flipV="1">
            <a:off x="6419678" y="3212977"/>
            <a:ext cx="0" cy="23843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6" name="Connettore 1 105"/>
          <p:cNvCxnSpPr/>
          <p:nvPr/>
        </p:nvCxnSpPr>
        <p:spPr>
          <a:xfrm flipV="1">
            <a:off x="9974358" y="3214470"/>
            <a:ext cx="0" cy="23843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6" name="Connettore 1 35"/>
          <p:cNvCxnSpPr/>
          <p:nvPr/>
        </p:nvCxnSpPr>
        <p:spPr>
          <a:xfrm>
            <a:off x="6419679" y="3212977"/>
            <a:ext cx="1643579" cy="149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9" name="Connettore 1 108"/>
          <p:cNvCxnSpPr/>
          <p:nvPr/>
        </p:nvCxnSpPr>
        <p:spPr>
          <a:xfrm>
            <a:off x="8321613" y="3216807"/>
            <a:ext cx="1643579" cy="149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9" name="Connettore 1 38"/>
          <p:cNvCxnSpPr/>
          <p:nvPr/>
        </p:nvCxnSpPr>
        <p:spPr>
          <a:xfrm flipV="1">
            <a:off x="7012675" y="3451408"/>
            <a:ext cx="1050583" cy="149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12" name="Connettore 1 111"/>
          <p:cNvCxnSpPr/>
          <p:nvPr/>
        </p:nvCxnSpPr>
        <p:spPr>
          <a:xfrm flipV="1">
            <a:off x="8321612" y="3451408"/>
            <a:ext cx="1057186" cy="149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1" name="Connettore 1 40"/>
          <p:cNvCxnSpPr/>
          <p:nvPr/>
        </p:nvCxnSpPr>
        <p:spPr>
          <a:xfrm>
            <a:off x="8063257" y="3218300"/>
            <a:ext cx="0" cy="23460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17" name="Connettore 1 116"/>
          <p:cNvCxnSpPr/>
          <p:nvPr/>
        </p:nvCxnSpPr>
        <p:spPr>
          <a:xfrm>
            <a:off x="8321612" y="3218300"/>
            <a:ext cx="0" cy="234601"/>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6" name="Rettangolo 45"/>
          <p:cNvSpPr/>
          <p:nvPr/>
        </p:nvSpPr>
        <p:spPr>
          <a:xfrm>
            <a:off x="8063258" y="2780928"/>
            <a:ext cx="258355" cy="3600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47" name="Rettangolo 46"/>
          <p:cNvSpPr/>
          <p:nvPr/>
        </p:nvSpPr>
        <p:spPr>
          <a:xfrm>
            <a:off x="8060572" y="3258562"/>
            <a:ext cx="261040" cy="170438"/>
          </a:xfrm>
          <a:prstGeom prst="rect">
            <a:avLst/>
          </a:prstGeom>
          <a:solidFill>
            <a:schemeClr val="bg1">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22" name="Rettangolo 121"/>
          <p:cNvSpPr/>
          <p:nvPr/>
        </p:nvSpPr>
        <p:spPr>
          <a:xfrm>
            <a:off x="8256240" y="2710082"/>
            <a:ext cx="1457090" cy="430887"/>
          </a:xfrm>
          <a:prstGeom prst="rect">
            <a:avLst/>
          </a:prstGeom>
        </p:spPr>
        <p:txBody>
          <a:bodyPr wrap="square">
            <a:spAutoFit/>
          </a:bodyPr>
          <a:lstStyle/>
          <a:p>
            <a:pPr algn="ctr"/>
            <a:r>
              <a:rPr lang="en-GB" sz="1100" b="1" dirty="0">
                <a:solidFill>
                  <a:prstClr val="black"/>
                </a:solidFill>
                <a:latin typeface="Arial Narrow" panose="020B0606020202030204" pitchFamily="34" charset="0"/>
              </a:rPr>
              <a:t>RF 35</a:t>
            </a:r>
          </a:p>
          <a:p>
            <a:pPr algn="ctr"/>
            <a:r>
              <a:rPr lang="en-GB" sz="1100" b="1" dirty="0" err="1">
                <a:solidFill>
                  <a:prstClr val="black"/>
                </a:solidFill>
                <a:latin typeface="Arial Narrow" panose="020B0606020202030204" pitchFamily="34" charset="0"/>
              </a:rPr>
              <a:t>Caburn</a:t>
            </a:r>
            <a:r>
              <a:rPr lang="en-GB" sz="1100" b="1" dirty="0">
                <a:solidFill>
                  <a:prstClr val="black"/>
                </a:solidFill>
                <a:latin typeface="Arial Narrow" panose="020B0606020202030204" pitchFamily="34" charset="0"/>
              </a:rPr>
              <a:t> Feedthrough </a:t>
            </a:r>
          </a:p>
        </p:txBody>
      </p:sp>
      <p:cxnSp>
        <p:nvCxnSpPr>
          <p:cNvPr id="127" name="Connettore 2 126"/>
          <p:cNvCxnSpPr/>
          <p:nvPr/>
        </p:nvCxnSpPr>
        <p:spPr>
          <a:xfrm flipH="1">
            <a:off x="6615837" y="5678398"/>
            <a:ext cx="1288" cy="762853"/>
          </a:xfrm>
          <a:prstGeom prst="straightConnector1">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8" name="Connettore 2 127"/>
          <p:cNvCxnSpPr/>
          <p:nvPr/>
        </p:nvCxnSpPr>
        <p:spPr>
          <a:xfrm>
            <a:off x="6633666" y="5693904"/>
            <a:ext cx="242620" cy="0"/>
          </a:xfrm>
          <a:prstGeom prst="straightConnector1">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0" name="Connettore 2 129"/>
          <p:cNvCxnSpPr/>
          <p:nvPr/>
        </p:nvCxnSpPr>
        <p:spPr>
          <a:xfrm flipH="1">
            <a:off x="6477919" y="6457946"/>
            <a:ext cx="269016" cy="0"/>
          </a:xfrm>
          <a:prstGeom prst="straightConnector1">
            <a:avLst/>
          </a:prstGeom>
          <a:ln w="508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2" name="Connettore 2 131"/>
          <p:cNvCxnSpPr/>
          <p:nvPr/>
        </p:nvCxnSpPr>
        <p:spPr>
          <a:xfrm flipH="1">
            <a:off x="6415419" y="6456812"/>
            <a:ext cx="62500" cy="212548"/>
          </a:xfrm>
          <a:prstGeom prst="straightConnector1">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5" name="Connettore 2 134"/>
          <p:cNvCxnSpPr/>
          <p:nvPr/>
        </p:nvCxnSpPr>
        <p:spPr>
          <a:xfrm flipH="1">
            <a:off x="6549928" y="6457946"/>
            <a:ext cx="64997" cy="211414"/>
          </a:xfrm>
          <a:prstGeom prst="straightConnector1">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6" name="Connettore 2 135"/>
          <p:cNvCxnSpPr/>
          <p:nvPr/>
        </p:nvCxnSpPr>
        <p:spPr>
          <a:xfrm flipH="1">
            <a:off x="6684435" y="6457946"/>
            <a:ext cx="62500" cy="211414"/>
          </a:xfrm>
          <a:prstGeom prst="straightConnector1">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3" name="Connettore 2 142"/>
          <p:cNvCxnSpPr/>
          <p:nvPr/>
        </p:nvCxnSpPr>
        <p:spPr>
          <a:xfrm>
            <a:off x="7366139" y="1575946"/>
            <a:ext cx="684556" cy="0"/>
          </a:xfrm>
          <a:prstGeom prst="straightConnector1">
            <a:avLst/>
          </a:prstGeom>
          <a:ln w="19050">
            <a:solidFill>
              <a:srgbClr val="00B050"/>
            </a:solidFill>
            <a:headEnd w="sm" len="sm"/>
            <a:tailEnd type="triangle" w="lg" len="med"/>
          </a:ln>
        </p:spPr>
        <p:style>
          <a:lnRef idx="1">
            <a:schemeClr val="accent1"/>
          </a:lnRef>
          <a:fillRef idx="0">
            <a:schemeClr val="accent1"/>
          </a:fillRef>
          <a:effectRef idx="0">
            <a:schemeClr val="accent1"/>
          </a:effectRef>
          <a:fontRef idx="minor">
            <a:schemeClr val="tx1"/>
          </a:fontRef>
        </p:style>
      </p:cxnSp>
      <p:cxnSp>
        <p:nvCxnSpPr>
          <p:cNvPr id="144" name="Connettore 2 143"/>
          <p:cNvCxnSpPr/>
          <p:nvPr/>
        </p:nvCxnSpPr>
        <p:spPr>
          <a:xfrm flipH="1">
            <a:off x="7366140" y="1570177"/>
            <a:ext cx="3625" cy="1273442"/>
          </a:xfrm>
          <a:prstGeom prst="straightConnector1">
            <a:avLst/>
          </a:prstGeom>
          <a:ln w="19050">
            <a:solidFill>
              <a:srgbClr val="00B050"/>
            </a:solidFill>
            <a:headEnd w="sm" len="sm"/>
            <a:tailEnd type="none" w="med" len="med"/>
          </a:ln>
        </p:spPr>
        <p:style>
          <a:lnRef idx="1">
            <a:schemeClr val="accent1"/>
          </a:lnRef>
          <a:fillRef idx="0">
            <a:schemeClr val="accent1"/>
          </a:fillRef>
          <a:effectRef idx="0">
            <a:schemeClr val="accent1"/>
          </a:effectRef>
          <a:fontRef idx="minor">
            <a:schemeClr val="tx1"/>
          </a:fontRef>
        </p:style>
      </p:cxnSp>
      <p:cxnSp>
        <p:nvCxnSpPr>
          <p:cNvPr id="145" name="Connettore 2 144"/>
          <p:cNvCxnSpPr/>
          <p:nvPr/>
        </p:nvCxnSpPr>
        <p:spPr>
          <a:xfrm>
            <a:off x="5095448" y="3887470"/>
            <a:ext cx="672840" cy="0"/>
          </a:xfrm>
          <a:prstGeom prst="straightConnector1">
            <a:avLst/>
          </a:prstGeom>
          <a:ln w="19050">
            <a:solidFill>
              <a:srgbClr val="00B050"/>
            </a:solidFill>
            <a:headEnd w="sm" len="sm"/>
            <a:tailEnd type="none" w="med" len="med"/>
          </a:ln>
        </p:spPr>
        <p:style>
          <a:lnRef idx="1">
            <a:schemeClr val="accent1"/>
          </a:lnRef>
          <a:fillRef idx="0">
            <a:schemeClr val="accent1"/>
          </a:fillRef>
          <a:effectRef idx="0">
            <a:schemeClr val="accent1"/>
          </a:effectRef>
          <a:fontRef idx="minor">
            <a:schemeClr val="tx1"/>
          </a:fontRef>
        </p:style>
      </p:cxnSp>
      <p:cxnSp>
        <p:nvCxnSpPr>
          <p:cNvPr id="146" name="Connettore 2 145"/>
          <p:cNvCxnSpPr/>
          <p:nvPr/>
        </p:nvCxnSpPr>
        <p:spPr>
          <a:xfrm>
            <a:off x="5769091" y="2843619"/>
            <a:ext cx="1604299" cy="0"/>
          </a:xfrm>
          <a:prstGeom prst="straightConnector1">
            <a:avLst/>
          </a:prstGeom>
          <a:ln w="19050">
            <a:solidFill>
              <a:srgbClr val="00B050"/>
            </a:solidFill>
            <a:headEnd w="sm" len="sm"/>
            <a:tailEnd type="none" w="med" len="med"/>
          </a:ln>
        </p:spPr>
        <p:style>
          <a:lnRef idx="1">
            <a:schemeClr val="accent1"/>
          </a:lnRef>
          <a:fillRef idx="0">
            <a:schemeClr val="accent1"/>
          </a:fillRef>
          <a:effectRef idx="0">
            <a:schemeClr val="accent1"/>
          </a:effectRef>
          <a:fontRef idx="minor">
            <a:schemeClr val="tx1"/>
          </a:fontRef>
        </p:style>
      </p:cxnSp>
      <p:cxnSp>
        <p:nvCxnSpPr>
          <p:cNvPr id="148" name="Connettore 2 147"/>
          <p:cNvCxnSpPr/>
          <p:nvPr/>
        </p:nvCxnSpPr>
        <p:spPr>
          <a:xfrm>
            <a:off x="5768288" y="2843620"/>
            <a:ext cx="0" cy="1043851"/>
          </a:xfrm>
          <a:prstGeom prst="straightConnector1">
            <a:avLst/>
          </a:prstGeom>
          <a:ln w="19050">
            <a:solidFill>
              <a:srgbClr val="00B050"/>
            </a:solidFill>
            <a:headEnd w="sm" len="sm"/>
            <a:tailEnd type="none" w="med" len="med"/>
          </a:ln>
        </p:spPr>
        <p:style>
          <a:lnRef idx="1">
            <a:schemeClr val="accent1"/>
          </a:lnRef>
          <a:fillRef idx="0">
            <a:schemeClr val="accent1"/>
          </a:fillRef>
          <a:effectRef idx="0">
            <a:schemeClr val="accent1"/>
          </a:effectRef>
          <a:fontRef idx="minor">
            <a:schemeClr val="tx1"/>
          </a:fontRef>
        </p:style>
      </p:cxnSp>
      <p:cxnSp>
        <p:nvCxnSpPr>
          <p:cNvPr id="156" name="Connettore 1 155"/>
          <p:cNvCxnSpPr/>
          <p:nvPr/>
        </p:nvCxnSpPr>
        <p:spPr>
          <a:xfrm>
            <a:off x="7740004" y="3140968"/>
            <a:ext cx="0" cy="57361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8" name="Connettore 1 157"/>
          <p:cNvCxnSpPr/>
          <p:nvPr/>
        </p:nvCxnSpPr>
        <p:spPr>
          <a:xfrm flipH="1" flipV="1">
            <a:off x="7635061" y="3717032"/>
            <a:ext cx="205396" cy="82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1" name="Connettore 2 160"/>
          <p:cNvCxnSpPr/>
          <p:nvPr/>
        </p:nvCxnSpPr>
        <p:spPr>
          <a:xfrm>
            <a:off x="5083654" y="4221088"/>
            <a:ext cx="934337" cy="0"/>
          </a:xfrm>
          <a:prstGeom prst="straightConnector1">
            <a:avLst/>
          </a:prstGeom>
          <a:ln w="19050">
            <a:solidFill>
              <a:srgbClr val="00B050"/>
            </a:solidFill>
            <a:headEnd type="triangle" w="lg" len="med"/>
            <a:tailEnd type="none" w="med" len="med"/>
          </a:ln>
        </p:spPr>
        <p:style>
          <a:lnRef idx="1">
            <a:schemeClr val="accent1"/>
          </a:lnRef>
          <a:fillRef idx="0">
            <a:schemeClr val="accent1"/>
          </a:fillRef>
          <a:effectRef idx="0">
            <a:schemeClr val="accent1"/>
          </a:effectRef>
          <a:fontRef idx="minor">
            <a:schemeClr val="tx1"/>
          </a:fontRef>
        </p:style>
      </p:cxnSp>
      <p:cxnSp>
        <p:nvCxnSpPr>
          <p:cNvPr id="162" name="Connettore 2 161"/>
          <p:cNvCxnSpPr/>
          <p:nvPr/>
        </p:nvCxnSpPr>
        <p:spPr>
          <a:xfrm>
            <a:off x="6016508" y="2996952"/>
            <a:ext cx="0" cy="1224136"/>
          </a:xfrm>
          <a:prstGeom prst="straightConnector1">
            <a:avLst/>
          </a:prstGeom>
          <a:ln w="19050">
            <a:solidFill>
              <a:srgbClr val="00B050"/>
            </a:solidFill>
            <a:headEnd w="sm" len="sm"/>
            <a:tailEnd type="none" w="med" len="med"/>
          </a:ln>
        </p:spPr>
        <p:style>
          <a:lnRef idx="1">
            <a:schemeClr val="accent1"/>
          </a:lnRef>
          <a:fillRef idx="0">
            <a:schemeClr val="accent1"/>
          </a:fillRef>
          <a:effectRef idx="0">
            <a:schemeClr val="accent1"/>
          </a:effectRef>
          <a:fontRef idx="minor">
            <a:schemeClr val="tx1"/>
          </a:fontRef>
        </p:style>
      </p:cxnSp>
      <p:cxnSp>
        <p:nvCxnSpPr>
          <p:cNvPr id="163" name="Connettore 2 162"/>
          <p:cNvCxnSpPr/>
          <p:nvPr/>
        </p:nvCxnSpPr>
        <p:spPr>
          <a:xfrm>
            <a:off x="6023986" y="2996952"/>
            <a:ext cx="1722755" cy="0"/>
          </a:xfrm>
          <a:prstGeom prst="straightConnector1">
            <a:avLst/>
          </a:prstGeom>
          <a:ln w="19050">
            <a:solidFill>
              <a:srgbClr val="00B050"/>
            </a:solidFill>
            <a:headEnd w="sm" len="sm"/>
            <a:tailEnd type="none" w="med" len="med"/>
          </a:ln>
        </p:spPr>
        <p:style>
          <a:lnRef idx="1">
            <a:schemeClr val="accent1"/>
          </a:lnRef>
          <a:fillRef idx="0">
            <a:schemeClr val="accent1"/>
          </a:fillRef>
          <a:effectRef idx="0">
            <a:schemeClr val="accent1"/>
          </a:effectRef>
          <a:fontRef idx="minor">
            <a:schemeClr val="tx1"/>
          </a:fontRef>
        </p:style>
      </p:cxnSp>
      <p:cxnSp>
        <p:nvCxnSpPr>
          <p:cNvPr id="168" name="Connettore 2 167"/>
          <p:cNvCxnSpPr/>
          <p:nvPr/>
        </p:nvCxnSpPr>
        <p:spPr>
          <a:xfrm>
            <a:off x="7737759" y="2996952"/>
            <a:ext cx="1122" cy="144016"/>
          </a:xfrm>
          <a:prstGeom prst="straightConnector1">
            <a:avLst/>
          </a:prstGeom>
          <a:ln w="19050">
            <a:solidFill>
              <a:srgbClr val="00B050"/>
            </a:solidFill>
            <a:headEnd w="sm" len="sm"/>
            <a:tailEnd type="none" w="med" len="med"/>
          </a:ln>
        </p:spPr>
        <p:style>
          <a:lnRef idx="1">
            <a:schemeClr val="accent1"/>
          </a:lnRef>
          <a:fillRef idx="0">
            <a:schemeClr val="accent1"/>
          </a:fillRef>
          <a:effectRef idx="0">
            <a:schemeClr val="accent1"/>
          </a:effectRef>
          <a:fontRef idx="minor">
            <a:schemeClr val="tx1"/>
          </a:fontRef>
        </p:style>
      </p:cxnSp>
      <p:sp>
        <p:nvSpPr>
          <p:cNvPr id="169" name="CasellaDiTesto 168"/>
          <p:cNvSpPr txBox="1"/>
          <p:nvPr/>
        </p:nvSpPr>
        <p:spPr>
          <a:xfrm>
            <a:off x="4433814" y="893331"/>
            <a:ext cx="663964" cy="230832"/>
          </a:xfrm>
          <a:prstGeom prst="rect">
            <a:avLst/>
          </a:prstGeom>
          <a:solidFill>
            <a:schemeClr val="bg1"/>
          </a:solidFill>
        </p:spPr>
        <p:txBody>
          <a:bodyPr wrap="none" rtlCol="0">
            <a:spAutoFit/>
          </a:bodyPr>
          <a:lstStyle/>
          <a:p>
            <a:r>
              <a:rPr lang="en-GB" sz="900" b="1" dirty="0">
                <a:solidFill>
                  <a:prstClr val="black"/>
                </a:solidFill>
                <a:latin typeface="Calibri"/>
              </a:rPr>
              <a:t>20 meters</a:t>
            </a:r>
          </a:p>
        </p:txBody>
      </p:sp>
    </p:spTree>
    <p:extLst>
      <p:ext uri="{BB962C8B-B14F-4D97-AF65-F5344CB8AC3E}">
        <p14:creationId xmlns:p14="http://schemas.microsoft.com/office/powerpoint/2010/main" val="31210379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501" y="272207"/>
            <a:ext cx="9919121" cy="1143000"/>
          </a:xfrm>
        </p:spPr>
        <p:txBody>
          <a:bodyPr>
            <a:noAutofit/>
          </a:bodyPr>
          <a:lstStyle/>
          <a:p>
            <a:r>
              <a:rPr lang="en-GB" dirty="0" smtClean="0"/>
              <a:t>The </a:t>
            </a:r>
            <a:r>
              <a:rPr lang="en-GB" dirty="0" err="1" smtClean="0"/>
              <a:t>ISrc</a:t>
            </a:r>
            <a:r>
              <a:rPr lang="en-GB" dirty="0" smtClean="0"/>
              <a:t> sits </a:t>
            </a:r>
            <a:r>
              <a:rPr lang="en-GB" dirty="0" smtClean="0"/>
              <a:t>inside </a:t>
            </a:r>
            <a:r>
              <a:rPr lang="en-GB" dirty="0" smtClean="0"/>
              <a:t>a </a:t>
            </a:r>
            <a:r>
              <a:rPr lang="en-GB" dirty="0" smtClean="0"/>
              <a:t>75 </a:t>
            </a:r>
            <a:r>
              <a:rPr lang="en-GB" dirty="0" smtClean="0"/>
              <a:t>kV DC </a:t>
            </a:r>
            <a:r>
              <a:rPr lang="en-GB" dirty="0" smtClean="0"/>
              <a:t>high voltage platform</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a:solidFill>
                  <a:prstClr val="black">
                    <a:tint val="75000"/>
                  </a:prstClr>
                </a:solidFill>
                <a:latin typeface="Calibri"/>
              </a:rPr>
              <a:pPr/>
              <a:t>4</a:t>
            </a:fld>
            <a:endParaRPr lang="en-GB">
              <a:solidFill>
                <a:prstClr val="black">
                  <a:tint val="75000"/>
                </a:prstClr>
              </a:solidFill>
              <a:latin typeface="Calibri"/>
            </a:endParaRPr>
          </a:p>
        </p:txBody>
      </p:sp>
      <p:pic>
        <p:nvPicPr>
          <p:cNvPr id="5" name="Immagin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7854" y="1430780"/>
            <a:ext cx="7236295" cy="5427221"/>
          </a:xfrm>
          <a:prstGeom prst="rect">
            <a:avLst/>
          </a:prstGeom>
        </p:spPr>
      </p:pic>
      <p:cxnSp>
        <p:nvCxnSpPr>
          <p:cNvPr id="6" name="Straight Arrow Connector 5">
            <a:extLst>
              <a:ext uri="{FF2B5EF4-FFF2-40B4-BE49-F238E27FC236}">
                <a16:creationId xmlns:a16="http://schemas.microsoft.com/office/drawing/2014/main" id="{EC42748C-D590-D44D-B36B-49690FE70538}"/>
              </a:ext>
            </a:extLst>
          </p:cNvPr>
          <p:cNvCxnSpPr>
            <a:stCxn id="7" idx="2"/>
          </p:cNvCxnSpPr>
          <p:nvPr/>
        </p:nvCxnSpPr>
        <p:spPr>
          <a:xfrm>
            <a:off x="1525242" y="3255463"/>
            <a:ext cx="3967057" cy="1464021"/>
          </a:xfrm>
          <a:prstGeom prst="straightConnector1">
            <a:avLst/>
          </a:prstGeom>
          <a:ln w="19050" cmpd="sng">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A84F5929-82FA-DF4C-8F4D-2216A9A28D3F}"/>
              </a:ext>
            </a:extLst>
          </p:cNvPr>
          <p:cNvSpPr txBox="1"/>
          <p:nvPr/>
        </p:nvSpPr>
        <p:spPr>
          <a:xfrm>
            <a:off x="893586" y="2886131"/>
            <a:ext cx="1263312" cy="369332"/>
          </a:xfrm>
          <a:prstGeom prst="rect">
            <a:avLst/>
          </a:prstGeom>
          <a:solidFill>
            <a:srgbClr val="FFFFFF"/>
          </a:solidFill>
          <a:ln w="19050" cmpd="sng">
            <a:noFill/>
          </a:ln>
        </p:spPr>
        <p:txBody>
          <a:bodyPr wrap="square" rtlCol="0">
            <a:spAutoFit/>
          </a:bodyPr>
          <a:lstStyle/>
          <a:p>
            <a:r>
              <a:rPr lang="en-US" b="1" dirty="0">
                <a:solidFill>
                  <a:srgbClr val="FF0000"/>
                </a:solidFill>
                <a:latin typeface="Calibri"/>
              </a:rPr>
              <a:t>Waveguide</a:t>
            </a:r>
          </a:p>
        </p:txBody>
      </p:sp>
      <p:cxnSp>
        <p:nvCxnSpPr>
          <p:cNvPr id="8" name="Straight Arrow Connector 7">
            <a:extLst>
              <a:ext uri="{FF2B5EF4-FFF2-40B4-BE49-F238E27FC236}">
                <a16:creationId xmlns:a16="http://schemas.microsoft.com/office/drawing/2014/main" id="{BCBD9077-0263-7A48-9FED-0BBC40A8A26A}"/>
              </a:ext>
            </a:extLst>
          </p:cNvPr>
          <p:cNvCxnSpPr>
            <a:stCxn id="9" idx="3"/>
          </p:cNvCxnSpPr>
          <p:nvPr/>
        </p:nvCxnSpPr>
        <p:spPr>
          <a:xfrm flipV="1">
            <a:off x="2252528" y="5380212"/>
            <a:ext cx="1228091" cy="551816"/>
          </a:xfrm>
          <a:prstGeom prst="straightConnector1">
            <a:avLst/>
          </a:prstGeom>
          <a:ln w="19050" cmpd="sng">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0BD896AB-4375-D141-8B3F-8A39E495F38C}"/>
              </a:ext>
            </a:extLst>
          </p:cNvPr>
          <p:cNvSpPr txBox="1"/>
          <p:nvPr/>
        </p:nvSpPr>
        <p:spPr>
          <a:xfrm>
            <a:off x="976217" y="5747362"/>
            <a:ext cx="1276311" cy="369332"/>
          </a:xfrm>
          <a:prstGeom prst="rect">
            <a:avLst/>
          </a:prstGeom>
          <a:solidFill>
            <a:srgbClr val="FFFFFF"/>
          </a:solidFill>
          <a:ln w="19050" cmpd="sng">
            <a:noFill/>
          </a:ln>
        </p:spPr>
        <p:txBody>
          <a:bodyPr wrap="square" rtlCol="0">
            <a:spAutoFit/>
          </a:bodyPr>
          <a:lstStyle/>
          <a:p>
            <a:r>
              <a:rPr lang="en-US" b="1" dirty="0">
                <a:solidFill>
                  <a:srgbClr val="FF0000"/>
                </a:solidFill>
                <a:latin typeface="Calibri"/>
              </a:rPr>
              <a:t>3 </a:t>
            </a:r>
            <a:r>
              <a:rPr lang="en-US" b="1" dirty="0" smtClean="0">
                <a:solidFill>
                  <a:srgbClr val="FF0000"/>
                </a:solidFill>
                <a:latin typeface="Calibri"/>
              </a:rPr>
              <a:t>Solenoids</a:t>
            </a:r>
            <a:endParaRPr lang="en-US" b="1" dirty="0">
              <a:solidFill>
                <a:srgbClr val="FF0000"/>
              </a:solidFill>
              <a:latin typeface="Calibri"/>
            </a:endParaRPr>
          </a:p>
        </p:txBody>
      </p:sp>
      <p:cxnSp>
        <p:nvCxnSpPr>
          <p:cNvPr id="12" name="Straight Arrow Connector 11">
            <a:extLst>
              <a:ext uri="{FF2B5EF4-FFF2-40B4-BE49-F238E27FC236}">
                <a16:creationId xmlns:a16="http://schemas.microsoft.com/office/drawing/2014/main" id="{BCBD9077-0263-7A48-9FED-0BBC40A8A26A}"/>
              </a:ext>
            </a:extLst>
          </p:cNvPr>
          <p:cNvCxnSpPr>
            <a:stCxn id="13" idx="3"/>
          </p:cNvCxnSpPr>
          <p:nvPr/>
        </p:nvCxnSpPr>
        <p:spPr>
          <a:xfrm>
            <a:off x="1956580" y="2143645"/>
            <a:ext cx="1429650" cy="393078"/>
          </a:xfrm>
          <a:prstGeom prst="straightConnector1">
            <a:avLst/>
          </a:prstGeom>
          <a:ln w="19050" cmpd="sng">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0BD896AB-4375-D141-8B3F-8A39E495F38C}"/>
              </a:ext>
            </a:extLst>
          </p:cNvPr>
          <p:cNvSpPr txBox="1"/>
          <p:nvPr/>
        </p:nvSpPr>
        <p:spPr>
          <a:xfrm>
            <a:off x="100290" y="1958979"/>
            <a:ext cx="1856290" cy="369332"/>
          </a:xfrm>
          <a:prstGeom prst="rect">
            <a:avLst/>
          </a:prstGeom>
          <a:solidFill>
            <a:srgbClr val="FFFFFF"/>
          </a:solidFill>
          <a:ln w="19050" cmpd="sng">
            <a:noFill/>
          </a:ln>
        </p:spPr>
        <p:txBody>
          <a:bodyPr wrap="square" rtlCol="0">
            <a:spAutoFit/>
          </a:bodyPr>
          <a:lstStyle/>
          <a:p>
            <a:r>
              <a:rPr lang="en-US" b="1" dirty="0" smtClean="0">
                <a:solidFill>
                  <a:srgbClr val="FF0000"/>
                </a:solidFill>
                <a:latin typeface="Calibri"/>
              </a:rPr>
              <a:t>Magnetron head</a:t>
            </a:r>
            <a:endParaRPr lang="en-US" b="1" dirty="0">
              <a:solidFill>
                <a:srgbClr val="FF0000"/>
              </a:solidFill>
              <a:latin typeface="Calibri"/>
            </a:endParaRPr>
          </a:p>
        </p:txBody>
      </p:sp>
      <p:cxnSp>
        <p:nvCxnSpPr>
          <p:cNvPr id="16" name="Straight Arrow Connector 15">
            <a:extLst>
              <a:ext uri="{FF2B5EF4-FFF2-40B4-BE49-F238E27FC236}">
                <a16:creationId xmlns:a16="http://schemas.microsoft.com/office/drawing/2014/main" id="{BCBD9077-0263-7A48-9FED-0BBC40A8A26A}"/>
              </a:ext>
            </a:extLst>
          </p:cNvPr>
          <p:cNvCxnSpPr>
            <a:stCxn id="17" idx="1"/>
          </p:cNvCxnSpPr>
          <p:nvPr/>
        </p:nvCxnSpPr>
        <p:spPr>
          <a:xfrm flipH="1">
            <a:off x="8049605" y="5195546"/>
            <a:ext cx="1936039" cy="63502"/>
          </a:xfrm>
          <a:prstGeom prst="straightConnector1">
            <a:avLst/>
          </a:prstGeom>
          <a:ln w="19050" cmpd="sng">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0BD896AB-4375-D141-8B3F-8A39E495F38C}"/>
              </a:ext>
            </a:extLst>
          </p:cNvPr>
          <p:cNvSpPr txBox="1"/>
          <p:nvPr/>
        </p:nvSpPr>
        <p:spPr>
          <a:xfrm>
            <a:off x="9985644" y="5010880"/>
            <a:ext cx="1913354" cy="369332"/>
          </a:xfrm>
          <a:prstGeom prst="rect">
            <a:avLst/>
          </a:prstGeom>
          <a:solidFill>
            <a:srgbClr val="FFFFFF"/>
          </a:solidFill>
          <a:ln w="19050" cmpd="sng">
            <a:noFill/>
          </a:ln>
        </p:spPr>
        <p:txBody>
          <a:bodyPr wrap="square" rtlCol="0">
            <a:spAutoFit/>
          </a:bodyPr>
          <a:lstStyle/>
          <a:p>
            <a:r>
              <a:rPr lang="en-US" b="1" dirty="0" smtClean="0">
                <a:solidFill>
                  <a:srgbClr val="FF0000"/>
                </a:solidFill>
                <a:latin typeface="Calibri"/>
              </a:rPr>
              <a:t>Electronics rack</a:t>
            </a:r>
            <a:endParaRPr lang="en-US" b="1" dirty="0">
              <a:solidFill>
                <a:srgbClr val="FF0000"/>
              </a:solidFill>
              <a:latin typeface="Calibri"/>
            </a:endParaRPr>
          </a:p>
        </p:txBody>
      </p:sp>
      <p:cxnSp>
        <p:nvCxnSpPr>
          <p:cNvPr id="22" name="Straight Arrow Connector 21">
            <a:extLst>
              <a:ext uri="{FF2B5EF4-FFF2-40B4-BE49-F238E27FC236}">
                <a16:creationId xmlns:a16="http://schemas.microsoft.com/office/drawing/2014/main" id="{BCBD9077-0263-7A48-9FED-0BBC40A8A26A}"/>
              </a:ext>
            </a:extLst>
          </p:cNvPr>
          <p:cNvCxnSpPr>
            <a:stCxn id="23" idx="1"/>
          </p:cNvCxnSpPr>
          <p:nvPr/>
        </p:nvCxnSpPr>
        <p:spPr>
          <a:xfrm flipH="1">
            <a:off x="8200103" y="5719603"/>
            <a:ext cx="1743265" cy="946668"/>
          </a:xfrm>
          <a:prstGeom prst="straightConnector1">
            <a:avLst/>
          </a:prstGeom>
          <a:ln w="19050" cmpd="sng">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0BD896AB-4375-D141-8B3F-8A39E495F38C}"/>
              </a:ext>
            </a:extLst>
          </p:cNvPr>
          <p:cNvSpPr txBox="1"/>
          <p:nvPr/>
        </p:nvSpPr>
        <p:spPr>
          <a:xfrm>
            <a:off x="9943368" y="5534937"/>
            <a:ext cx="2050019" cy="369332"/>
          </a:xfrm>
          <a:prstGeom prst="rect">
            <a:avLst/>
          </a:prstGeom>
          <a:solidFill>
            <a:srgbClr val="FFFFFF"/>
          </a:solidFill>
          <a:ln w="19050" cmpd="sng">
            <a:noFill/>
          </a:ln>
        </p:spPr>
        <p:txBody>
          <a:bodyPr wrap="square" rtlCol="0">
            <a:spAutoFit/>
          </a:bodyPr>
          <a:lstStyle/>
          <a:p>
            <a:r>
              <a:rPr lang="en-US" b="1" dirty="0" smtClean="0">
                <a:solidFill>
                  <a:srgbClr val="FF0000"/>
                </a:solidFill>
                <a:latin typeface="Calibri"/>
              </a:rPr>
              <a:t>Ceramic insulators</a:t>
            </a:r>
            <a:endParaRPr lang="en-US" b="1" dirty="0">
              <a:solidFill>
                <a:srgbClr val="FF0000"/>
              </a:solidFill>
              <a:latin typeface="Calibri"/>
            </a:endParaRPr>
          </a:p>
        </p:txBody>
      </p:sp>
      <p:cxnSp>
        <p:nvCxnSpPr>
          <p:cNvPr id="26" name="Straight Arrow Connector 25">
            <a:extLst>
              <a:ext uri="{FF2B5EF4-FFF2-40B4-BE49-F238E27FC236}">
                <a16:creationId xmlns:a16="http://schemas.microsoft.com/office/drawing/2014/main" id="{BCBD9077-0263-7A48-9FED-0BBC40A8A26A}"/>
              </a:ext>
            </a:extLst>
          </p:cNvPr>
          <p:cNvCxnSpPr>
            <a:stCxn id="27" idx="1"/>
          </p:cNvCxnSpPr>
          <p:nvPr/>
        </p:nvCxnSpPr>
        <p:spPr>
          <a:xfrm flipH="1">
            <a:off x="6465693" y="2929207"/>
            <a:ext cx="3489471" cy="368532"/>
          </a:xfrm>
          <a:prstGeom prst="straightConnector1">
            <a:avLst/>
          </a:prstGeom>
          <a:ln w="19050" cmpd="sng">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0BD896AB-4375-D141-8B3F-8A39E495F38C}"/>
              </a:ext>
            </a:extLst>
          </p:cNvPr>
          <p:cNvSpPr txBox="1"/>
          <p:nvPr/>
        </p:nvSpPr>
        <p:spPr>
          <a:xfrm>
            <a:off x="9955164" y="2744541"/>
            <a:ext cx="1913354" cy="369332"/>
          </a:xfrm>
          <a:prstGeom prst="rect">
            <a:avLst/>
          </a:prstGeom>
          <a:solidFill>
            <a:srgbClr val="FFFFFF"/>
          </a:solidFill>
          <a:ln w="19050" cmpd="sng">
            <a:noFill/>
          </a:ln>
        </p:spPr>
        <p:txBody>
          <a:bodyPr wrap="square" rtlCol="0">
            <a:spAutoFit/>
          </a:bodyPr>
          <a:lstStyle/>
          <a:p>
            <a:r>
              <a:rPr lang="en-US" b="1" dirty="0" smtClean="0">
                <a:solidFill>
                  <a:srgbClr val="FF0000"/>
                </a:solidFill>
                <a:latin typeface="Calibri"/>
              </a:rPr>
              <a:t>Electrical panel</a:t>
            </a:r>
            <a:endParaRPr lang="en-US" b="1" dirty="0">
              <a:solidFill>
                <a:srgbClr val="FF0000"/>
              </a:solidFill>
              <a:latin typeface="Calibri"/>
            </a:endParaRPr>
          </a:p>
        </p:txBody>
      </p:sp>
    </p:spTree>
    <p:extLst>
      <p:ext uri="{BB962C8B-B14F-4D97-AF65-F5344CB8AC3E}">
        <p14:creationId xmlns:p14="http://schemas.microsoft.com/office/powerpoint/2010/main" val="39802675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s-IS" dirty="0" smtClean="0"/>
              <a:t>The Low Energy </a:t>
            </a:r>
            <a:r>
              <a:rPr lang="is-IS" dirty="0"/>
              <a:t>B</a:t>
            </a:r>
            <a:r>
              <a:rPr lang="is-IS" dirty="0" smtClean="0"/>
              <a:t>eam </a:t>
            </a:r>
            <a:r>
              <a:rPr lang="is-IS" dirty="0"/>
              <a:t>T</a:t>
            </a:r>
            <a:r>
              <a:rPr lang="is-IS" dirty="0" smtClean="0"/>
              <a:t>ransport (LEBT) matches the beam to the RFQ input</a:t>
            </a:r>
            <a:endParaRPr lang="en-GB" dirty="0"/>
          </a:p>
        </p:txBody>
      </p:sp>
      <p:sp>
        <p:nvSpPr>
          <p:cNvPr id="27" name="Slide Number Placeholder 3"/>
          <p:cNvSpPr>
            <a:spLocks noGrp="1"/>
          </p:cNvSpPr>
          <p:nvPr>
            <p:ph type="sldNum" sz="quarter" idx="12"/>
          </p:nvPr>
        </p:nvSpPr>
        <p:spPr>
          <a:xfrm>
            <a:off x="8077200" y="6356351"/>
            <a:ext cx="2133600" cy="365125"/>
          </a:xfrm>
        </p:spPr>
        <p:txBody>
          <a:bodyPr/>
          <a:lstStyle/>
          <a:p>
            <a:fld id="{551115BC-487E-4422-894C-CB7CD3E79223}" type="slidenum">
              <a:rPr lang="sv-SE">
                <a:solidFill>
                  <a:prstClr val="black">
                    <a:tint val="75000"/>
                  </a:prstClr>
                </a:solidFill>
                <a:latin typeface="Calibri"/>
              </a:rPr>
              <a:pPr/>
              <a:t>5</a:t>
            </a:fld>
            <a:endParaRPr lang="sv-SE" dirty="0">
              <a:solidFill>
                <a:prstClr val="black">
                  <a:tint val="75000"/>
                </a:prstClr>
              </a:solidFill>
              <a:latin typeface="Calibri"/>
            </a:endParaRPr>
          </a:p>
        </p:txBody>
      </p:sp>
      <p:pic>
        <p:nvPicPr>
          <p:cNvPr id="28" name="Immagine 1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1524000" y="2132856"/>
            <a:ext cx="9134230" cy="2389770"/>
          </a:xfrm>
          <a:prstGeom prst="rect">
            <a:avLst/>
          </a:prstGeom>
        </p:spPr>
      </p:pic>
      <p:cxnSp>
        <p:nvCxnSpPr>
          <p:cNvPr id="29" name="Straight Arrow Connector 28"/>
          <p:cNvCxnSpPr>
            <a:stCxn id="34" idx="0"/>
          </p:cNvCxnSpPr>
          <p:nvPr/>
        </p:nvCxnSpPr>
        <p:spPr>
          <a:xfrm flipV="1">
            <a:off x="2388539" y="3789041"/>
            <a:ext cx="35053" cy="720080"/>
          </a:xfrm>
          <a:prstGeom prst="straightConnector1">
            <a:avLst/>
          </a:prstGeom>
          <a:ln w="1905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37" idx="0"/>
          </p:cNvCxnSpPr>
          <p:nvPr/>
        </p:nvCxnSpPr>
        <p:spPr>
          <a:xfrm flipV="1">
            <a:off x="4295706" y="3717032"/>
            <a:ext cx="504150" cy="792088"/>
          </a:xfrm>
          <a:prstGeom prst="straightConnector1">
            <a:avLst/>
          </a:prstGeom>
          <a:ln w="1905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35" idx="0"/>
          </p:cNvCxnSpPr>
          <p:nvPr/>
        </p:nvCxnSpPr>
        <p:spPr>
          <a:xfrm flipH="1" flipV="1">
            <a:off x="6240020" y="3501008"/>
            <a:ext cx="216565" cy="1008112"/>
          </a:xfrm>
          <a:prstGeom prst="straightConnector1">
            <a:avLst/>
          </a:prstGeom>
          <a:ln w="1905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36" idx="0"/>
          </p:cNvCxnSpPr>
          <p:nvPr/>
        </p:nvCxnSpPr>
        <p:spPr>
          <a:xfrm flipH="1" flipV="1">
            <a:off x="7320139" y="3429000"/>
            <a:ext cx="1706499" cy="1080120"/>
          </a:xfrm>
          <a:prstGeom prst="straightConnector1">
            <a:avLst/>
          </a:prstGeom>
          <a:ln w="1905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36" idx="0"/>
          </p:cNvCxnSpPr>
          <p:nvPr/>
        </p:nvCxnSpPr>
        <p:spPr>
          <a:xfrm flipV="1">
            <a:off x="9026638" y="3429002"/>
            <a:ext cx="1029803" cy="1080118"/>
          </a:xfrm>
          <a:prstGeom prst="straightConnector1">
            <a:avLst/>
          </a:prstGeom>
          <a:ln w="1905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1559497" y="4509121"/>
            <a:ext cx="1658083" cy="492443"/>
          </a:xfrm>
          <a:prstGeom prst="rect">
            <a:avLst/>
          </a:prstGeom>
          <a:noFill/>
          <a:ln w="19050" cmpd="sng">
            <a:noFill/>
          </a:ln>
        </p:spPr>
        <p:txBody>
          <a:bodyPr wrap="none" lIns="0" tIns="0" rIns="0" bIns="0" rtlCol="0">
            <a:spAutoFit/>
          </a:bodyPr>
          <a:lstStyle/>
          <a:p>
            <a:r>
              <a:rPr lang="en-US" b="1" dirty="0">
                <a:solidFill>
                  <a:srgbClr val="0094CA"/>
                </a:solidFill>
                <a:latin typeface="Calibri"/>
              </a:rPr>
              <a:t>I</a:t>
            </a:r>
            <a:r>
              <a:rPr lang="en-US" b="1" dirty="0" smtClean="0">
                <a:solidFill>
                  <a:srgbClr val="0094CA"/>
                </a:solidFill>
                <a:latin typeface="Calibri"/>
              </a:rPr>
              <a:t>on </a:t>
            </a:r>
            <a:r>
              <a:rPr lang="en-US" b="1" dirty="0">
                <a:solidFill>
                  <a:srgbClr val="0094CA"/>
                </a:solidFill>
                <a:latin typeface="Calibri"/>
              </a:rPr>
              <a:t>S</a:t>
            </a:r>
            <a:r>
              <a:rPr lang="en-US" b="1" dirty="0" smtClean="0">
                <a:solidFill>
                  <a:srgbClr val="0094CA"/>
                </a:solidFill>
                <a:latin typeface="Calibri"/>
              </a:rPr>
              <a:t>ource</a:t>
            </a:r>
            <a:endParaRPr lang="en-US" b="1" dirty="0">
              <a:solidFill>
                <a:srgbClr val="0094CA"/>
              </a:solidFill>
              <a:latin typeface="Calibri"/>
            </a:endParaRPr>
          </a:p>
          <a:p>
            <a:r>
              <a:rPr lang="en-US" sz="1400" b="1" dirty="0">
                <a:solidFill>
                  <a:srgbClr val="0094CA"/>
                </a:solidFill>
                <a:latin typeface="Calibri"/>
              </a:rPr>
              <a:t>– creates </a:t>
            </a:r>
            <a:r>
              <a:rPr lang="en-US" sz="1400" b="1" dirty="0" smtClean="0">
                <a:solidFill>
                  <a:srgbClr val="0094CA"/>
                </a:solidFill>
                <a:latin typeface="Calibri"/>
              </a:rPr>
              <a:t>the H</a:t>
            </a:r>
            <a:r>
              <a:rPr lang="en-US" sz="1400" b="1" baseline="30000" dirty="0" smtClean="0">
                <a:solidFill>
                  <a:srgbClr val="0094CA"/>
                </a:solidFill>
                <a:latin typeface="Calibri"/>
              </a:rPr>
              <a:t>+</a:t>
            </a:r>
            <a:r>
              <a:rPr lang="en-US" sz="1400" b="1" dirty="0" smtClean="0">
                <a:solidFill>
                  <a:srgbClr val="0094CA"/>
                </a:solidFill>
                <a:latin typeface="Calibri"/>
              </a:rPr>
              <a:t> </a:t>
            </a:r>
            <a:r>
              <a:rPr lang="en-US" sz="1400" b="1" dirty="0">
                <a:solidFill>
                  <a:srgbClr val="0094CA"/>
                </a:solidFill>
                <a:latin typeface="Calibri"/>
              </a:rPr>
              <a:t>beam</a:t>
            </a:r>
          </a:p>
        </p:txBody>
      </p:sp>
      <p:sp>
        <p:nvSpPr>
          <p:cNvPr id="35" name="TextBox 34"/>
          <p:cNvSpPr txBox="1"/>
          <p:nvPr/>
        </p:nvSpPr>
        <p:spPr>
          <a:xfrm>
            <a:off x="5648671" y="4509121"/>
            <a:ext cx="1615827" cy="492443"/>
          </a:xfrm>
          <a:prstGeom prst="rect">
            <a:avLst/>
          </a:prstGeom>
          <a:noFill/>
          <a:ln w="19050" cmpd="sng">
            <a:noFill/>
          </a:ln>
        </p:spPr>
        <p:txBody>
          <a:bodyPr wrap="none" lIns="0" tIns="0" rIns="0" bIns="0" rtlCol="0">
            <a:spAutoFit/>
          </a:bodyPr>
          <a:lstStyle/>
          <a:p>
            <a:r>
              <a:rPr lang="en-US" b="1" dirty="0">
                <a:solidFill>
                  <a:srgbClr val="0094CA"/>
                </a:solidFill>
                <a:latin typeface="Calibri"/>
              </a:rPr>
              <a:t>Iris</a:t>
            </a:r>
          </a:p>
          <a:p>
            <a:r>
              <a:rPr lang="en-US" sz="1400" b="1" dirty="0">
                <a:solidFill>
                  <a:srgbClr val="0094CA"/>
                </a:solidFill>
                <a:latin typeface="Calibri"/>
              </a:rPr>
              <a:t>– controls the current</a:t>
            </a:r>
          </a:p>
        </p:txBody>
      </p:sp>
      <p:sp>
        <p:nvSpPr>
          <p:cNvPr id="36" name="TextBox 35"/>
          <p:cNvSpPr txBox="1"/>
          <p:nvPr/>
        </p:nvSpPr>
        <p:spPr>
          <a:xfrm>
            <a:off x="7896201" y="4509121"/>
            <a:ext cx="2260873" cy="492443"/>
          </a:xfrm>
          <a:prstGeom prst="rect">
            <a:avLst/>
          </a:prstGeom>
          <a:noFill/>
          <a:ln w="19050" cmpd="sng">
            <a:noFill/>
          </a:ln>
        </p:spPr>
        <p:txBody>
          <a:bodyPr wrap="none" lIns="0" tIns="0" rIns="0" bIns="0" rtlCol="0">
            <a:spAutoFit/>
          </a:bodyPr>
          <a:lstStyle/>
          <a:p>
            <a:r>
              <a:rPr lang="en-US" b="1" dirty="0">
                <a:solidFill>
                  <a:srgbClr val="0094CA"/>
                </a:solidFill>
                <a:latin typeface="Calibri"/>
              </a:rPr>
              <a:t>Chopper and collimator</a:t>
            </a:r>
          </a:p>
          <a:p>
            <a:r>
              <a:rPr lang="en-US" sz="1400" b="1" dirty="0">
                <a:solidFill>
                  <a:srgbClr val="0094CA"/>
                </a:solidFill>
                <a:latin typeface="Calibri"/>
              </a:rPr>
              <a:t>– controls the pulse length</a:t>
            </a:r>
          </a:p>
        </p:txBody>
      </p:sp>
      <p:sp>
        <p:nvSpPr>
          <p:cNvPr id="37" name="TextBox 36"/>
          <p:cNvSpPr txBox="1"/>
          <p:nvPr/>
        </p:nvSpPr>
        <p:spPr>
          <a:xfrm>
            <a:off x="3575720" y="4509121"/>
            <a:ext cx="1439972" cy="492443"/>
          </a:xfrm>
          <a:prstGeom prst="rect">
            <a:avLst/>
          </a:prstGeom>
          <a:noFill/>
          <a:ln w="19050" cmpd="sng">
            <a:noFill/>
          </a:ln>
        </p:spPr>
        <p:txBody>
          <a:bodyPr wrap="none" lIns="0" tIns="0" rIns="0" bIns="0" rtlCol="0">
            <a:spAutoFit/>
          </a:bodyPr>
          <a:lstStyle/>
          <a:p>
            <a:r>
              <a:rPr lang="en-US" b="1" dirty="0">
                <a:solidFill>
                  <a:srgbClr val="0094CA"/>
                </a:solidFill>
                <a:latin typeface="Calibri"/>
              </a:rPr>
              <a:t>Solenoid</a:t>
            </a:r>
          </a:p>
          <a:p>
            <a:r>
              <a:rPr lang="en-US" sz="1400" b="1" dirty="0">
                <a:solidFill>
                  <a:srgbClr val="0094CA"/>
                </a:solidFill>
                <a:latin typeface="Calibri"/>
              </a:rPr>
              <a:t>– focuses the beam</a:t>
            </a:r>
          </a:p>
        </p:txBody>
      </p:sp>
      <p:pic>
        <p:nvPicPr>
          <p:cNvPr id="39" name="Immagin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31705" y="5013177"/>
            <a:ext cx="2160240" cy="1615623"/>
          </a:xfrm>
          <a:prstGeom prst="rect">
            <a:avLst/>
          </a:prstGeom>
        </p:spPr>
      </p:pic>
      <p:pic>
        <p:nvPicPr>
          <p:cNvPr id="40" name="Immagin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64694" y="5013176"/>
            <a:ext cx="1584176" cy="1616530"/>
          </a:xfrm>
          <a:prstGeom prst="rect">
            <a:avLst/>
          </a:prstGeom>
        </p:spPr>
      </p:pic>
      <p:pic>
        <p:nvPicPr>
          <p:cNvPr id="41" name="Picture 3" descr="C:\Users\Lorenzo\Desktop\chopper_1.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328248" y="5020514"/>
            <a:ext cx="1224136" cy="16090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79543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A41E-CCAE-1845-9EF2-04AC3115F5D3}"/>
              </a:ext>
            </a:extLst>
          </p:cNvPr>
          <p:cNvSpPr>
            <a:spLocks noGrp="1"/>
          </p:cNvSpPr>
          <p:nvPr>
            <p:ph type="title"/>
          </p:nvPr>
        </p:nvSpPr>
        <p:spPr/>
        <p:txBody>
          <a:bodyPr/>
          <a:lstStyle/>
          <a:p>
            <a:r>
              <a:rPr lang="en-US" dirty="0"/>
              <a:t>LEBT </a:t>
            </a:r>
            <a:r>
              <a:rPr lang="en-US" dirty="0" smtClean="0"/>
              <a:t>at the start of commissioning</a:t>
            </a:r>
            <a:endParaRPr lang="en-US" dirty="0"/>
          </a:p>
        </p:txBody>
      </p:sp>
      <p:sp>
        <p:nvSpPr>
          <p:cNvPr id="4" name="Slide Number Placeholder 3">
            <a:extLst>
              <a:ext uri="{FF2B5EF4-FFF2-40B4-BE49-F238E27FC236}">
                <a16:creationId xmlns:a16="http://schemas.microsoft.com/office/drawing/2014/main" id="{2B80EB46-10FC-0046-9C14-6D3413410FE3}"/>
              </a:ext>
            </a:extLst>
          </p:cNvPr>
          <p:cNvSpPr>
            <a:spLocks noGrp="1"/>
          </p:cNvSpPr>
          <p:nvPr>
            <p:ph type="sldNum" sz="quarter" idx="12"/>
          </p:nvPr>
        </p:nvSpPr>
        <p:spPr/>
        <p:txBody>
          <a:bodyPr/>
          <a:lstStyle/>
          <a:p>
            <a:fld id="{551115BC-487E-4422-894C-CB7CD3E79223}" type="slidenum">
              <a:rPr lang="en-GB" smtClean="0"/>
              <a:pPr/>
              <a:t>6</a:t>
            </a:fld>
            <a:endParaRPr lang="en-GB" dirty="0"/>
          </a:p>
        </p:txBody>
      </p:sp>
      <p:pic>
        <p:nvPicPr>
          <p:cNvPr id="5" name="Picture 4">
            <a:extLst>
              <a:ext uri="{FF2B5EF4-FFF2-40B4-BE49-F238E27FC236}">
                <a16:creationId xmlns:a16="http://schemas.microsoft.com/office/drawing/2014/main" id="{629315C0-DA00-1447-AB6F-B26578BE4244}"/>
              </a:ext>
            </a:extLst>
          </p:cNvPr>
          <p:cNvPicPr/>
          <p:nvPr/>
        </p:nvPicPr>
        <p:blipFill rotWithShape="1">
          <a:blip r:embed="rId3"/>
          <a:srcRect r="1750"/>
          <a:stretch/>
        </p:blipFill>
        <p:spPr>
          <a:xfrm>
            <a:off x="2007488" y="3342210"/>
            <a:ext cx="8085584" cy="2185560"/>
          </a:xfrm>
          <a:prstGeom prst="rect">
            <a:avLst/>
          </a:prstGeom>
          <a:ln>
            <a:noFill/>
          </a:ln>
        </p:spPr>
      </p:pic>
      <p:sp>
        <p:nvSpPr>
          <p:cNvPr id="6" name="TextShape 3">
            <a:extLst>
              <a:ext uri="{FF2B5EF4-FFF2-40B4-BE49-F238E27FC236}">
                <a16:creationId xmlns:a16="http://schemas.microsoft.com/office/drawing/2014/main" id="{0918E92F-67C9-4D46-A18F-6FAE917FEFFA}"/>
              </a:ext>
            </a:extLst>
          </p:cNvPr>
          <p:cNvSpPr txBox="1"/>
          <p:nvPr/>
        </p:nvSpPr>
        <p:spPr>
          <a:xfrm>
            <a:off x="3485128" y="5894682"/>
            <a:ext cx="1086873" cy="685800"/>
          </a:xfrm>
          <a:prstGeom prst="rect">
            <a:avLst/>
          </a:prstGeom>
          <a:noFill/>
          <a:ln>
            <a:noFill/>
          </a:ln>
        </p:spPr>
        <p:txBody>
          <a:bodyPr lIns="90000" tIns="45000" rIns="90000" bIns="45000"/>
          <a:lstStyle/>
          <a:p>
            <a:pPr algn="ctr"/>
            <a:r>
              <a:rPr lang="en-US" sz="1400" b="1" spc="-1" dirty="0">
                <a:solidFill>
                  <a:srgbClr val="000000"/>
                </a:solidFill>
              </a:rPr>
              <a:t>Solenoid 1</a:t>
            </a:r>
          </a:p>
          <a:p>
            <a:pPr algn="ctr"/>
            <a:r>
              <a:rPr lang="en-US" sz="1400" b="1" spc="-1" dirty="0"/>
              <a:t>(</a:t>
            </a:r>
            <a:r>
              <a:rPr lang="en-US" sz="1400" b="1" spc="-1" dirty="0">
                <a:solidFill>
                  <a:srgbClr val="FF0000"/>
                </a:solidFill>
              </a:rPr>
              <a:t>Steerer 1H</a:t>
            </a:r>
            <a:r>
              <a:rPr lang="en-US" sz="1400" b="1" spc="-1" dirty="0"/>
              <a:t>)</a:t>
            </a:r>
          </a:p>
          <a:p>
            <a:pPr algn="ctr"/>
            <a:r>
              <a:rPr lang="en-US" sz="1400" b="1" spc="-1" dirty="0"/>
              <a:t>(</a:t>
            </a:r>
            <a:r>
              <a:rPr lang="en-US" sz="1400" b="1" spc="-1" dirty="0">
                <a:solidFill>
                  <a:srgbClr val="FF0000"/>
                </a:solidFill>
              </a:rPr>
              <a:t>Steerer 1V</a:t>
            </a:r>
            <a:r>
              <a:rPr lang="en-US" sz="1400" b="1" spc="-1" dirty="0"/>
              <a:t>)</a:t>
            </a:r>
            <a:endParaRPr lang="en-US" sz="1400" spc="-1" dirty="0"/>
          </a:p>
          <a:p>
            <a:pPr algn="ctr"/>
            <a:endParaRPr lang="en-US" sz="1400" spc="-1" dirty="0"/>
          </a:p>
        </p:txBody>
      </p:sp>
      <p:sp>
        <p:nvSpPr>
          <p:cNvPr id="7" name="TextShape 4">
            <a:extLst>
              <a:ext uri="{FF2B5EF4-FFF2-40B4-BE49-F238E27FC236}">
                <a16:creationId xmlns:a16="http://schemas.microsoft.com/office/drawing/2014/main" id="{4EAD89E8-268F-874B-B884-4B6AE270EA36}"/>
              </a:ext>
            </a:extLst>
          </p:cNvPr>
          <p:cNvSpPr txBox="1"/>
          <p:nvPr/>
        </p:nvSpPr>
        <p:spPr>
          <a:xfrm>
            <a:off x="5346128" y="5663034"/>
            <a:ext cx="821880" cy="316080"/>
          </a:xfrm>
          <a:prstGeom prst="rect">
            <a:avLst/>
          </a:prstGeom>
          <a:noFill/>
          <a:ln w="12700">
            <a:noFill/>
          </a:ln>
        </p:spPr>
        <p:txBody>
          <a:bodyPr lIns="90000" tIns="45000" rIns="90000" bIns="45000"/>
          <a:lstStyle/>
          <a:p>
            <a:r>
              <a:rPr lang="en-US" sz="1400" b="1" spc="-1" dirty="0">
                <a:solidFill>
                  <a:srgbClr val="FF0000"/>
                </a:solidFill>
              </a:rPr>
              <a:t>Chopper</a:t>
            </a:r>
            <a:endParaRPr lang="en-US" sz="1400" spc="-1" dirty="0">
              <a:solidFill>
                <a:srgbClr val="FF0000"/>
              </a:solidFill>
            </a:endParaRPr>
          </a:p>
        </p:txBody>
      </p:sp>
      <p:sp>
        <p:nvSpPr>
          <p:cNvPr id="8" name="TextShape 5">
            <a:extLst>
              <a:ext uri="{FF2B5EF4-FFF2-40B4-BE49-F238E27FC236}">
                <a16:creationId xmlns:a16="http://schemas.microsoft.com/office/drawing/2014/main" id="{74D87C34-56A9-4B4E-8E8B-5083145AB973}"/>
              </a:ext>
            </a:extLst>
          </p:cNvPr>
          <p:cNvSpPr txBox="1"/>
          <p:nvPr/>
        </p:nvSpPr>
        <p:spPr>
          <a:xfrm>
            <a:off x="7239000" y="5663034"/>
            <a:ext cx="962744" cy="311856"/>
          </a:xfrm>
          <a:prstGeom prst="rect">
            <a:avLst/>
          </a:prstGeom>
          <a:noFill/>
          <a:ln>
            <a:noFill/>
          </a:ln>
        </p:spPr>
        <p:txBody>
          <a:bodyPr lIns="90000" tIns="45000" rIns="90000" bIns="45000"/>
          <a:lstStyle/>
          <a:p>
            <a:r>
              <a:rPr lang="en-US" sz="1400" b="1" spc="-1" dirty="0"/>
              <a:t>Collimator</a:t>
            </a:r>
            <a:endParaRPr lang="en-US" sz="1400" spc="-1" dirty="0"/>
          </a:p>
        </p:txBody>
      </p:sp>
      <p:sp>
        <p:nvSpPr>
          <p:cNvPr id="9" name="TextShape 6">
            <a:extLst>
              <a:ext uri="{FF2B5EF4-FFF2-40B4-BE49-F238E27FC236}">
                <a16:creationId xmlns:a16="http://schemas.microsoft.com/office/drawing/2014/main" id="{1BEC2B56-E3B7-A140-B73D-4C4375E2AC72}"/>
              </a:ext>
            </a:extLst>
          </p:cNvPr>
          <p:cNvSpPr txBox="1"/>
          <p:nvPr/>
        </p:nvSpPr>
        <p:spPr>
          <a:xfrm>
            <a:off x="6705600" y="5909922"/>
            <a:ext cx="1143000" cy="746760"/>
          </a:xfrm>
          <a:prstGeom prst="rect">
            <a:avLst/>
          </a:prstGeom>
          <a:noFill/>
          <a:ln>
            <a:noFill/>
          </a:ln>
        </p:spPr>
        <p:txBody>
          <a:bodyPr lIns="90000" tIns="45000" rIns="90000" bIns="45000"/>
          <a:lstStyle/>
          <a:p>
            <a:pPr algn="ctr"/>
            <a:r>
              <a:rPr lang="en-US" sz="1400" b="1" spc="-1" dirty="0">
                <a:solidFill>
                  <a:srgbClr val="000000"/>
                </a:solidFill>
              </a:rPr>
              <a:t>Solenoid 2</a:t>
            </a:r>
            <a:endParaRPr lang="en-US" sz="1400" spc="-1" dirty="0"/>
          </a:p>
          <a:p>
            <a:pPr algn="ctr"/>
            <a:r>
              <a:rPr lang="en-US" sz="1400" b="1" spc="-1" dirty="0"/>
              <a:t>(</a:t>
            </a:r>
            <a:r>
              <a:rPr lang="en-US" sz="1400" b="1" spc="-1" dirty="0">
                <a:solidFill>
                  <a:srgbClr val="FF0000"/>
                </a:solidFill>
              </a:rPr>
              <a:t>Steerer 2H</a:t>
            </a:r>
            <a:r>
              <a:rPr lang="en-US" sz="1400" b="1" spc="-1" dirty="0"/>
              <a:t>)</a:t>
            </a:r>
          </a:p>
          <a:p>
            <a:pPr algn="ctr"/>
            <a:r>
              <a:rPr lang="en-US" sz="1400" b="1" spc="-1" dirty="0"/>
              <a:t>(</a:t>
            </a:r>
            <a:r>
              <a:rPr lang="en-US" sz="1400" b="1" spc="-1" dirty="0">
                <a:solidFill>
                  <a:srgbClr val="FF0000"/>
                </a:solidFill>
              </a:rPr>
              <a:t>Steerer 2V</a:t>
            </a:r>
            <a:r>
              <a:rPr lang="en-US" sz="1400" b="1" spc="-1" dirty="0"/>
              <a:t>)</a:t>
            </a:r>
            <a:endParaRPr lang="en-US" sz="1400" spc="-1" dirty="0"/>
          </a:p>
        </p:txBody>
      </p:sp>
      <p:sp>
        <p:nvSpPr>
          <p:cNvPr id="10" name="TextShape 7">
            <a:extLst>
              <a:ext uri="{FF2B5EF4-FFF2-40B4-BE49-F238E27FC236}">
                <a16:creationId xmlns:a16="http://schemas.microsoft.com/office/drawing/2014/main" id="{C56C3E1A-B25E-9C49-AC5D-F867B3D298EE}"/>
              </a:ext>
            </a:extLst>
          </p:cNvPr>
          <p:cNvSpPr txBox="1"/>
          <p:nvPr/>
        </p:nvSpPr>
        <p:spPr>
          <a:xfrm>
            <a:off x="4953000" y="5663034"/>
            <a:ext cx="410400" cy="316080"/>
          </a:xfrm>
          <a:prstGeom prst="rect">
            <a:avLst/>
          </a:prstGeom>
          <a:noFill/>
          <a:ln>
            <a:noFill/>
          </a:ln>
        </p:spPr>
        <p:txBody>
          <a:bodyPr lIns="90000" tIns="45000" rIns="90000" bIns="45000"/>
          <a:lstStyle/>
          <a:p>
            <a:r>
              <a:rPr lang="en-US" sz="1400" b="1" spc="-1" dirty="0">
                <a:solidFill>
                  <a:srgbClr val="FF0000"/>
                </a:solidFill>
              </a:rPr>
              <a:t>Iris</a:t>
            </a:r>
            <a:endParaRPr lang="en-US" sz="1400" spc="-1" dirty="0">
              <a:solidFill>
                <a:srgbClr val="FF0000"/>
              </a:solidFill>
            </a:endParaRPr>
          </a:p>
        </p:txBody>
      </p:sp>
      <p:sp>
        <p:nvSpPr>
          <p:cNvPr id="11" name="TextShape 8">
            <a:extLst>
              <a:ext uri="{FF2B5EF4-FFF2-40B4-BE49-F238E27FC236}">
                <a16:creationId xmlns:a16="http://schemas.microsoft.com/office/drawing/2014/main" id="{F43ADCCF-D3C3-8D44-AB30-144C36CF7E56}"/>
              </a:ext>
            </a:extLst>
          </p:cNvPr>
          <p:cNvSpPr txBox="1"/>
          <p:nvPr/>
        </p:nvSpPr>
        <p:spPr>
          <a:xfrm>
            <a:off x="5839968" y="1752600"/>
            <a:ext cx="865632" cy="1404930"/>
          </a:xfrm>
          <a:prstGeom prst="rect">
            <a:avLst/>
          </a:prstGeom>
          <a:noFill/>
          <a:ln w="19050">
            <a:solidFill>
              <a:srgbClr val="000000"/>
            </a:solidFill>
            <a:round/>
          </a:ln>
        </p:spPr>
        <p:txBody>
          <a:bodyPr lIns="99000" tIns="54000" rIns="99000" bIns="54000"/>
          <a:lstStyle/>
          <a:p>
            <a:r>
              <a:rPr lang="en-US" sz="1400" b="1" spc="-1" dirty="0">
                <a:solidFill>
                  <a:schemeClr val="bg1">
                    <a:lumMod val="65000"/>
                  </a:schemeClr>
                </a:solidFill>
              </a:rPr>
              <a:t>FC</a:t>
            </a:r>
            <a:endParaRPr lang="en-US" sz="1400" spc="-1" dirty="0">
              <a:solidFill>
                <a:schemeClr val="bg1">
                  <a:lumMod val="65000"/>
                </a:schemeClr>
              </a:solidFill>
            </a:endParaRPr>
          </a:p>
          <a:p>
            <a:r>
              <a:rPr lang="en-US" sz="1400" b="1" spc="-1" dirty="0">
                <a:solidFill>
                  <a:schemeClr val="bg1">
                    <a:lumMod val="65000"/>
                  </a:schemeClr>
                </a:solidFill>
              </a:rPr>
              <a:t>EMU (H)</a:t>
            </a:r>
            <a:endParaRPr lang="en-US" sz="1400" spc="-1" dirty="0">
              <a:solidFill>
                <a:schemeClr val="bg1">
                  <a:lumMod val="65000"/>
                </a:schemeClr>
              </a:solidFill>
            </a:endParaRPr>
          </a:p>
          <a:p>
            <a:r>
              <a:rPr lang="en-US" sz="1400" b="1" spc="-1" dirty="0">
                <a:solidFill>
                  <a:srgbClr val="FF0000"/>
                </a:solidFill>
              </a:rPr>
              <a:t>EMU (V)</a:t>
            </a:r>
            <a:endParaRPr lang="en-US" sz="1400" spc="-1" dirty="0">
              <a:solidFill>
                <a:srgbClr val="FF0000"/>
              </a:solidFill>
            </a:endParaRPr>
          </a:p>
          <a:p>
            <a:r>
              <a:rPr lang="en-US" sz="1400" b="1" spc="-1" dirty="0">
                <a:solidFill>
                  <a:srgbClr val="FF0000"/>
                </a:solidFill>
              </a:rPr>
              <a:t>NPM (H)</a:t>
            </a:r>
            <a:endParaRPr lang="en-US" sz="1400" spc="-1" dirty="0">
              <a:solidFill>
                <a:srgbClr val="FF0000"/>
              </a:solidFill>
            </a:endParaRPr>
          </a:p>
          <a:p>
            <a:r>
              <a:rPr lang="en-US" sz="1400" b="1" spc="-1" dirty="0">
                <a:solidFill>
                  <a:srgbClr val="FF0000"/>
                </a:solidFill>
              </a:rPr>
              <a:t>NPM (V)</a:t>
            </a:r>
            <a:endParaRPr lang="en-US" sz="1400" spc="-1" dirty="0">
              <a:solidFill>
                <a:srgbClr val="FF0000"/>
              </a:solidFill>
            </a:endParaRPr>
          </a:p>
          <a:p>
            <a:r>
              <a:rPr lang="en-US" sz="1400" b="1" spc="-1" dirty="0" err="1">
                <a:solidFill>
                  <a:srgbClr val="FF0000"/>
                </a:solidFill>
              </a:rPr>
              <a:t>Dpl</a:t>
            </a:r>
            <a:endParaRPr lang="en-US" sz="1400" spc="-1" dirty="0">
              <a:solidFill>
                <a:srgbClr val="FF0000"/>
              </a:solidFill>
            </a:endParaRPr>
          </a:p>
        </p:txBody>
      </p:sp>
      <p:sp>
        <p:nvSpPr>
          <p:cNvPr id="12" name="Line 9">
            <a:extLst>
              <a:ext uri="{FF2B5EF4-FFF2-40B4-BE49-F238E27FC236}">
                <a16:creationId xmlns:a16="http://schemas.microsoft.com/office/drawing/2014/main" id="{9B72FCAF-2206-EE4D-8700-41D2F1549B88}"/>
              </a:ext>
            </a:extLst>
          </p:cNvPr>
          <p:cNvSpPr/>
          <p:nvPr/>
        </p:nvSpPr>
        <p:spPr>
          <a:xfrm>
            <a:off x="2438400" y="4577010"/>
            <a:ext cx="0" cy="1325880"/>
          </a:xfrm>
          <a:prstGeom prst="line">
            <a:avLst/>
          </a:prstGeom>
          <a:ln w="19080">
            <a:solidFill>
              <a:srgbClr val="000000"/>
            </a:solidFill>
            <a:round/>
          </a:ln>
        </p:spPr>
        <p:style>
          <a:lnRef idx="0">
            <a:scrgbClr r="0" g="0" b="0"/>
          </a:lnRef>
          <a:fillRef idx="0">
            <a:scrgbClr r="0" g="0" b="0"/>
          </a:fillRef>
          <a:effectRef idx="0">
            <a:scrgbClr r="0" g="0" b="0"/>
          </a:effectRef>
          <a:fontRef idx="minor"/>
        </p:style>
        <p:txBody>
          <a:bodyPr/>
          <a:lstStyle/>
          <a:p>
            <a:endParaRPr lang="en-GB" dirty="0"/>
          </a:p>
        </p:txBody>
      </p:sp>
      <p:sp>
        <p:nvSpPr>
          <p:cNvPr id="13" name="Line 10">
            <a:extLst>
              <a:ext uri="{FF2B5EF4-FFF2-40B4-BE49-F238E27FC236}">
                <a16:creationId xmlns:a16="http://schemas.microsoft.com/office/drawing/2014/main" id="{B6A1CEEE-2B7D-8346-A6CE-092A7F9FC8F2}"/>
              </a:ext>
            </a:extLst>
          </p:cNvPr>
          <p:cNvSpPr/>
          <p:nvPr/>
        </p:nvSpPr>
        <p:spPr>
          <a:xfrm>
            <a:off x="4011168" y="4577010"/>
            <a:ext cx="0" cy="1325880"/>
          </a:xfrm>
          <a:prstGeom prst="line">
            <a:avLst/>
          </a:prstGeom>
          <a:ln w="19080">
            <a:solidFill>
              <a:srgbClr val="000000"/>
            </a:solidFill>
            <a:round/>
          </a:ln>
        </p:spPr>
        <p:style>
          <a:lnRef idx="0">
            <a:scrgbClr r="0" g="0" b="0"/>
          </a:lnRef>
          <a:fillRef idx="0">
            <a:scrgbClr r="0" g="0" b="0"/>
          </a:fillRef>
          <a:effectRef idx="0">
            <a:scrgbClr r="0" g="0" b="0"/>
          </a:effectRef>
          <a:fontRef idx="minor"/>
        </p:style>
      </p:sp>
      <p:sp>
        <p:nvSpPr>
          <p:cNvPr id="14" name="Line 11">
            <a:extLst>
              <a:ext uri="{FF2B5EF4-FFF2-40B4-BE49-F238E27FC236}">
                <a16:creationId xmlns:a16="http://schemas.microsoft.com/office/drawing/2014/main" id="{98127AF6-3C37-AB45-BFD4-8BA4A428962A}"/>
              </a:ext>
            </a:extLst>
          </p:cNvPr>
          <p:cNvSpPr/>
          <p:nvPr/>
        </p:nvSpPr>
        <p:spPr>
          <a:xfrm>
            <a:off x="5126736" y="4577010"/>
            <a:ext cx="0" cy="1143000"/>
          </a:xfrm>
          <a:prstGeom prst="line">
            <a:avLst/>
          </a:prstGeom>
          <a:ln w="19080">
            <a:solidFill>
              <a:srgbClr val="000000"/>
            </a:solidFill>
            <a:round/>
          </a:ln>
        </p:spPr>
        <p:style>
          <a:lnRef idx="0">
            <a:scrgbClr r="0" g="0" b="0"/>
          </a:lnRef>
          <a:fillRef idx="0">
            <a:scrgbClr r="0" g="0" b="0"/>
          </a:fillRef>
          <a:effectRef idx="0">
            <a:scrgbClr r="0" g="0" b="0"/>
          </a:effectRef>
          <a:fontRef idx="minor"/>
        </p:style>
        <p:txBody>
          <a:bodyPr/>
          <a:lstStyle/>
          <a:p>
            <a:endParaRPr lang="en-US" dirty="0"/>
          </a:p>
        </p:txBody>
      </p:sp>
      <p:sp>
        <p:nvSpPr>
          <p:cNvPr id="15" name="Line 12">
            <a:extLst>
              <a:ext uri="{FF2B5EF4-FFF2-40B4-BE49-F238E27FC236}">
                <a16:creationId xmlns:a16="http://schemas.microsoft.com/office/drawing/2014/main" id="{E7164BE8-39E9-7746-B80F-7E9E1595A176}"/>
              </a:ext>
            </a:extLst>
          </p:cNvPr>
          <p:cNvSpPr/>
          <p:nvPr/>
        </p:nvSpPr>
        <p:spPr>
          <a:xfrm>
            <a:off x="5754368" y="4577010"/>
            <a:ext cx="0" cy="1143000"/>
          </a:xfrm>
          <a:prstGeom prst="line">
            <a:avLst/>
          </a:prstGeom>
          <a:ln w="19080">
            <a:solidFill>
              <a:srgbClr val="000000"/>
            </a:solidFill>
            <a:round/>
          </a:ln>
        </p:spPr>
        <p:style>
          <a:lnRef idx="0">
            <a:scrgbClr r="0" g="0" b="0"/>
          </a:lnRef>
          <a:fillRef idx="0">
            <a:scrgbClr r="0" g="0" b="0"/>
          </a:fillRef>
          <a:effectRef idx="0">
            <a:scrgbClr r="0" g="0" b="0"/>
          </a:effectRef>
          <a:fontRef idx="minor"/>
        </p:style>
      </p:sp>
      <p:sp>
        <p:nvSpPr>
          <p:cNvPr id="16" name="Line 13">
            <a:extLst>
              <a:ext uri="{FF2B5EF4-FFF2-40B4-BE49-F238E27FC236}">
                <a16:creationId xmlns:a16="http://schemas.microsoft.com/office/drawing/2014/main" id="{2E601A1F-288A-0C42-8D60-C88D24AB4AD8}"/>
              </a:ext>
            </a:extLst>
          </p:cNvPr>
          <p:cNvSpPr/>
          <p:nvPr/>
        </p:nvSpPr>
        <p:spPr>
          <a:xfrm>
            <a:off x="7284720" y="4577010"/>
            <a:ext cx="0" cy="1325880"/>
          </a:xfrm>
          <a:prstGeom prst="line">
            <a:avLst/>
          </a:prstGeom>
          <a:ln w="19080">
            <a:solidFill>
              <a:srgbClr val="000000"/>
            </a:solidFill>
            <a:round/>
          </a:ln>
        </p:spPr>
        <p:style>
          <a:lnRef idx="0">
            <a:scrgbClr r="0" g="0" b="0"/>
          </a:lnRef>
          <a:fillRef idx="0">
            <a:scrgbClr r="0" g="0" b="0"/>
          </a:fillRef>
          <a:effectRef idx="0">
            <a:scrgbClr r="0" g="0" b="0"/>
          </a:effectRef>
          <a:fontRef idx="minor"/>
        </p:style>
      </p:sp>
      <p:sp>
        <p:nvSpPr>
          <p:cNvPr id="17" name="Line 14">
            <a:extLst>
              <a:ext uri="{FF2B5EF4-FFF2-40B4-BE49-F238E27FC236}">
                <a16:creationId xmlns:a16="http://schemas.microsoft.com/office/drawing/2014/main" id="{D20D84EB-F5E2-C846-A331-1C99C499B8D9}"/>
              </a:ext>
            </a:extLst>
          </p:cNvPr>
          <p:cNvSpPr/>
          <p:nvPr/>
        </p:nvSpPr>
        <p:spPr>
          <a:xfrm>
            <a:off x="7914368" y="4574898"/>
            <a:ext cx="0" cy="1143000"/>
          </a:xfrm>
          <a:prstGeom prst="line">
            <a:avLst/>
          </a:prstGeom>
          <a:ln w="19080">
            <a:solidFill>
              <a:srgbClr val="000000"/>
            </a:solidFill>
            <a:round/>
          </a:ln>
        </p:spPr>
        <p:style>
          <a:lnRef idx="0">
            <a:scrgbClr r="0" g="0" b="0"/>
          </a:lnRef>
          <a:fillRef idx="0">
            <a:scrgbClr r="0" g="0" b="0"/>
          </a:fillRef>
          <a:effectRef idx="0">
            <a:scrgbClr r="0" g="0" b="0"/>
          </a:effectRef>
          <a:fontRef idx="minor"/>
        </p:style>
      </p:sp>
      <p:sp>
        <p:nvSpPr>
          <p:cNvPr id="18" name="TextShape 16">
            <a:extLst>
              <a:ext uri="{FF2B5EF4-FFF2-40B4-BE49-F238E27FC236}">
                <a16:creationId xmlns:a16="http://schemas.microsoft.com/office/drawing/2014/main" id="{694FB597-0DED-0B45-BB27-37E85E6F06BF}"/>
              </a:ext>
            </a:extLst>
          </p:cNvPr>
          <p:cNvSpPr txBox="1"/>
          <p:nvPr/>
        </p:nvSpPr>
        <p:spPr>
          <a:xfrm>
            <a:off x="7641336" y="1756074"/>
            <a:ext cx="539496" cy="301446"/>
          </a:xfrm>
          <a:prstGeom prst="rect">
            <a:avLst/>
          </a:prstGeom>
          <a:noFill/>
          <a:ln w="19050">
            <a:solidFill>
              <a:srgbClr val="000000"/>
            </a:solidFill>
            <a:round/>
          </a:ln>
        </p:spPr>
        <p:txBody>
          <a:bodyPr lIns="93960" tIns="48960" rIns="93960" bIns="48960"/>
          <a:lstStyle/>
          <a:p>
            <a:r>
              <a:rPr lang="en-US" sz="1400" b="1" spc="-1" dirty="0"/>
              <a:t>BCM</a:t>
            </a:r>
            <a:endParaRPr lang="en-US" sz="1400" spc="-1" dirty="0"/>
          </a:p>
        </p:txBody>
      </p:sp>
      <p:sp>
        <p:nvSpPr>
          <p:cNvPr id="19" name="Line 19">
            <a:extLst>
              <a:ext uri="{FF2B5EF4-FFF2-40B4-BE49-F238E27FC236}">
                <a16:creationId xmlns:a16="http://schemas.microsoft.com/office/drawing/2014/main" id="{687EC0A1-D983-D140-848A-5F8813334DDA}"/>
              </a:ext>
            </a:extLst>
          </p:cNvPr>
          <p:cNvSpPr/>
          <p:nvPr/>
        </p:nvSpPr>
        <p:spPr>
          <a:xfrm>
            <a:off x="6294368" y="3157530"/>
            <a:ext cx="0" cy="1406520"/>
          </a:xfrm>
          <a:prstGeom prst="line">
            <a:avLst/>
          </a:prstGeom>
          <a:ln w="19080">
            <a:solidFill>
              <a:srgbClr val="000000"/>
            </a:solidFill>
            <a:round/>
          </a:ln>
        </p:spPr>
        <p:style>
          <a:lnRef idx="0">
            <a:scrgbClr r="0" g="0" b="0"/>
          </a:lnRef>
          <a:fillRef idx="0">
            <a:scrgbClr r="0" g="0" b="0"/>
          </a:fillRef>
          <a:effectRef idx="0">
            <a:scrgbClr r="0" g="0" b="0"/>
          </a:effectRef>
          <a:fontRef idx="minor"/>
        </p:style>
      </p:sp>
      <p:sp>
        <p:nvSpPr>
          <p:cNvPr id="20" name="Line 20">
            <a:extLst>
              <a:ext uri="{FF2B5EF4-FFF2-40B4-BE49-F238E27FC236}">
                <a16:creationId xmlns:a16="http://schemas.microsoft.com/office/drawing/2014/main" id="{A36C8ADB-0011-E74A-B040-0C656BAB7051}"/>
              </a:ext>
            </a:extLst>
          </p:cNvPr>
          <p:cNvSpPr/>
          <p:nvPr/>
        </p:nvSpPr>
        <p:spPr>
          <a:xfrm>
            <a:off x="7914728" y="2057400"/>
            <a:ext cx="0" cy="2468880"/>
          </a:xfrm>
          <a:prstGeom prst="line">
            <a:avLst/>
          </a:prstGeom>
          <a:ln w="19080">
            <a:solidFill>
              <a:srgbClr val="000000"/>
            </a:solidFill>
            <a:round/>
          </a:ln>
        </p:spPr>
        <p:style>
          <a:lnRef idx="0">
            <a:scrgbClr r="0" g="0" b="0"/>
          </a:lnRef>
          <a:fillRef idx="0">
            <a:scrgbClr r="0" g="0" b="0"/>
          </a:fillRef>
          <a:effectRef idx="0">
            <a:scrgbClr r="0" g="0" b="0"/>
          </a:effectRef>
          <a:fontRef idx="minor"/>
        </p:style>
      </p:sp>
      <p:sp>
        <p:nvSpPr>
          <p:cNvPr id="21" name="Line 21">
            <a:extLst>
              <a:ext uri="{FF2B5EF4-FFF2-40B4-BE49-F238E27FC236}">
                <a16:creationId xmlns:a16="http://schemas.microsoft.com/office/drawing/2014/main" id="{3AAB867C-FC41-F54A-A849-A3183426A2EC}"/>
              </a:ext>
            </a:extLst>
          </p:cNvPr>
          <p:cNvSpPr/>
          <p:nvPr/>
        </p:nvSpPr>
        <p:spPr>
          <a:xfrm>
            <a:off x="2285776" y="2057520"/>
            <a:ext cx="0" cy="1371600"/>
          </a:xfrm>
          <a:prstGeom prst="line">
            <a:avLst/>
          </a:prstGeom>
          <a:ln w="19080">
            <a:solidFill>
              <a:srgbClr val="000000"/>
            </a:solidFill>
            <a:round/>
          </a:ln>
        </p:spPr>
        <p:style>
          <a:lnRef idx="0">
            <a:scrgbClr r="0" g="0" b="0"/>
          </a:lnRef>
          <a:fillRef idx="0">
            <a:scrgbClr r="0" g="0" b="0"/>
          </a:fillRef>
          <a:effectRef idx="0">
            <a:scrgbClr r="0" g="0" b="0"/>
          </a:effectRef>
          <a:fontRef idx="minor"/>
        </p:style>
      </p:sp>
      <p:sp>
        <p:nvSpPr>
          <p:cNvPr id="22" name="Line 13">
            <a:extLst>
              <a:ext uri="{FF2B5EF4-FFF2-40B4-BE49-F238E27FC236}">
                <a16:creationId xmlns:a16="http://schemas.microsoft.com/office/drawing/2014/main" id="{7CA8900A-F5EC-F043-97BE-CA10D82177C9}"/>
              </a:ext>
            </a:extLst>
          </p:cNvPr>
          <p:cNvSpPr/>
          <p:nvPr/>
        </p:nvSpPr>
        <p:spPr>
          <a:xfrm>
            <a:off x="9891904" y="4581570"/>
            <a:ext cx="0" cy="1143000"/>
          </a:xfrm>
          <a:prstGeom prst="line">
            <a:avLst/>
          </a:prstGeom>
          <a:ln w="19080">
            <a:solidFill>
              <a:srgbClr val="000000"/>
            </a:solidFill>
            <a:round/>
          </a:ln>
        </p:spPr>
        <p:style>
          <a:lnRef idx="0">
            <a:scrgbClr r="0" g="0" b="0"/>
          </a:lnRef>
          <a:fillRef idx="0">
            <a:scrgbClr r="0" g="0" b="0"/>
          </a:fillRef>
          <a:effectRef idx="0">
            <a:scrgbClr r="0" g="0" b="0"/>
          </a:effectRef>
          <a:fontRef idx="minor"/>
        </p:style>
      </p:sp>
      <p:sp>
        <p:nvSpPr>
          <p:cNvPr id="23" name="TextShape 5">
            <a:extLst>
              <a:ext uri="{FF2B5EF4-FFF2-40B4-BE49-F238E27FC236}">
                <a16:creationId xmlns:a16="http://schemas.microsoft.com/office/drawing/2014/main" id="{028A151C-CCC0-4C4B-AA89-6E02DDB36B7B}"/>
              </a:ext>
            </a:extLst>
          </p:cNvPr>
          <p:cNvSpPr txBox="1"/>
          <p:nvPr/>
        </p:nvSpPr>
        <p:spPr>
          <a:xfrm>
            <a:off x="9408368" y="5663034"/>
            <a:ext cx="984584" cy="316080"/>
          </a:xfrm>
          <a:prstGeom prst="rect">
            <a:avLst/>
          </a:prstGeom>
          <a:noFill/>
          <a:ln>
            <a:noFill/>
          </a:ln>
        </p:spPr>
        <p:txBody>
          <a:bodyPr lIns="90000" tIns="45000" rIns="90000" bIns="45000"/>
          <a:lstStyle/>
          <a:p>
            <a:r>
              <a:rPr lang="en-US" sz="1400" b="1" spc="-1" dirty="0">
                <a:solidFill>
                  <a:srgbClr val="FF0000"/>
                </a:solidFill>
              </a:rPr>
              <a:t>Beam stop</a:t>
            </a:r>
            <a:endParaRPr lang="en-US" sz="1400" spc="-1" dirty="0">
              <a:solidFill>
                <a:srgbClr val="FF0000"/>
              </a:solidFill>
            </a:endParaRPr>
          </a:p>
        </p:txBody>
      </p:sp>
      <p:sp>
        <p:nvSpPr>
          <p:cNvPr id="24" name="TextShape 16">
            <a:extLst>
              <a:ext uri="{FF2B5EF4-FFF2-40B4-BE49-F238E27FC236}">
                <a16:creationId xmlns:a16="http://schemas.microsoft.com/office/drawing/2014/main" id="{CE6F1935-9F53-D641-9491-4E0A1CF4C68A}"/>
              </a:ext>
            </a:extLst>
          </p:cNvPr>
          <p:cNvSpPr txBox="1"/>
          <p:nvPr/>
        </p:nvSpPr>
        <p:spPr>
          <a:xfrm>
            <a:off x="8610600" y="1756074"/>
            <a:ext cx="852632" cy="987552"/>
          </a:xfrm>
          <a:prstGeom prst="rect">
            <a:avLst/>
          </a:prstGeom>
          <a:noFill/>
          <a:ln w="19050">
            <a:solidFill>
              <a:srgbClr val="000000"/>
            </a:solidFill>
            <a:round/>
          </a:ln>
        </p:spPr>
        <p:txBody>
          <a:bodyPr lIns="93960" tIns="48960" rIns="93960" bIns="48960"/>
          <a:lstStyle/>
          <a:p>
            <a:r>
              <a:rPr lang="en-US" sz="1400" b="1" spc="-1" dirty="0">
                <a:solidFill>
                  <a:srgbClr val="FF0000"/>
                </a:solidFill>
              </a:rPr>
              <a:t>EMU (V)</a:t>
            </a:r>
          </a:p>
          <a:p>
            <a:r>
              <a:rPr lang="en-US" sz="1400" b="1" spc="-1" dirty="0">
                <a:solidFill>
                  <a:srgbClr val="FF0000"/>
                </a:solidFill>
              </a:rPr>
              <a:t>NPM (H)</a:t>
            </a:r>
            <a:endParaRPr lang="en-US" sz="1400" spc="-1" dirty="0">
              <a:solidFill>
                <a:srgbClr val="FF0000"/>
              </a:solidFill>
            </a:endParaRPr>
          </a:p>
          <a:p>
            <a:r>
              <a:rPr lang="en-US" sz="1400" b="1" spc="-1" dirty="0">
                <a:solidFill>
                  <a:srgbClr val="FF0000"/>
                </a:solidFill>
                <a:ea typeface="Droid Sans Fallback"/>
              </a:rPr>
              <a:t>NPM</a:t>
            </a:r>
            <a:r>
              <a:rPr lang="en-US" sz="1400" b="1" spc="-1" dirty="0">
                <a:solidFill>
                  <a:srgbClr val="FF0000"/>
                </a:solidFill>
              </a:rPr>
              <a:t> (V)</a:t>
            </a:r>
            <a:endParaRPr lang="en-US" sz="1400" spc="-1" dirty="0">
              <a:solidFill>
                <a:srgbClr val="FF0000"/>
              </a:solidFill>
            </a:endParaRPr>
          </a:p>
          <a:p>
            <a:r>
              <a:rPr lang="en-US" sz="1400" b="1" spc="-1" dirty="0"/>
              <a:t>FC</a:t>
            </a:r>
            <a:endParaRPr lang="en-US" sz="1400" spc="-1" dirty="0"/>
          </a:p>
        </p:txBody>
      </p:sp>
      <p:sp>
        <p:nvSpPr>
          <p:cNvPr id="25" name="Line 19">
            <a:extLst>
              <a:ext uri="{FF2B5EF4-FFF2-40B4-BE49-F238E27FC236}">
                <a16:creationId xmlns:a16="http://schemas.microsoft.com/office/drawing/2014/main" id="{E078CAFD-0560-2344-B48D-B91FD2CA61C1}"/>
              </a:ext>
            </a:extLst>
          </p:cNvPr>
          <p:cNvSpPr/>
          <p:nvPr/>
        </p:nvSpPr>
        <p:spPr>
          <a:xfrm>
            <a:off x="9048328" y="2753922"/>
            <a:ext cx="0" cy="1801368"/>
          </a:xfrm>
          <a:prstGeom prst="line">
            <a:avLst/>
          </a:prstGeom>
          <a:ln w="19080">
            <a:solidFill>
              <a:srgbClr val="000000"/>
            </a:solidFill>
            <a:round/>
          </a:ln>
        </p:spPr>
        <p:style>
          <a:lnRef idx="0">
            <a:scrgbClr r="0" g="0" b="0"/>
          </a:lnRef>
          <a:fillRef idx="0">
            <a:scrgbClr r="0" g="0" b="0"/>
          </a:fillRef>
          <a:effectRef idx="0">
            <a:scrgbClr r="0" g="0" b="0"/>
          </a:effectRef>
          <a:fontRef idx="minor"/>
        </p:style>
      </p:sp>
      <p:sp>
        <p:nvSpPr>
          <p:cNvPr id="26" name="TextShape 15">
            <a:extLst>
              <a:ext uri="{FF2B5EF4-FFF2-40B4-BE49-F238E27FC236}">
                <a16:creationId xmlns:a16="http://schemas.microsoft.com/office/drawing/2014/main" id="{AE20BDF5-670F-2B4D-A55B-937E66241646}"/>
              </a:ext>
            </a:extLst>
          </p:cNvPr>
          <p:cNvSpPr txBox="1"/>
          <p:nvPr/>
        </p:nvSpPr>
        <p:spPr>
          <a:xfrm>
            <a:off x="1981200" y="1752600"/>
            <a:ext cx="620592" cy="304920"/>
          </a:xfrm>
          <a:prstGeom prst="rect">
            <a:avLst/>
          </a:prstGeom>
          <a:noFill/>
          <a:ln w="19050">
            <a:solidFill>
              <a:srgbClr val="000000"/>
            </a:solidFill>
            <a:round/>
          </a:ln>
        </p:spPr>
        <p:txBody>
          <a:bodyPr lIns="99000" tIns="54000" rIns="99000" bIns="54000"/>
          <a:lstStyle/>
          <a:p>
            <a:r>
              <a:rPr lang="en-US" sz="1400" b="1" spc="-1" dirty="0"/>
              <a:t>ACCT</a:t>
            </a:r>
            <a:endParaRPr lang="en-US" sz="1400" spc="-1" dirty="0"/>
          </a:p>
        </p:txBody>
      </p:sp>
      <p:sp>
        <p:nvSpPr>
          <p:cNvPr id="27" name="TextShape 2">
            <a:extLst>
              <a:ext uri="{FF2B5EF4-FFF2-40B4-BE49-F238E27FC236}">
                <a16:creationId xmlns:a16="http://schemas.microsoft.com/office/drawing/2014/main" id="{D7743DE5-F47B-2042-9BEA-A9C2D2DCC9AE}"/>
              </a:ext>
            </a:extLst>
          </p:cNvPr>
          <p:cNvSpPr txBox="1"/>
          <p:nvPr/>
        </p:nvSpPr>
        <p:spPr>
          <a:xfrm>
            <a:off x="1752600" y="5663034"/>
            <a:ext cx="884312" cy="497482"/>
          </a:xfrm>
          <a:prstGeom prst="rect">
            <a:avLst/>
          </a:prstGeom>
          <a:noFill/>
          <a:ln>
            <a:noFill/>
          </a:ln>
        </p:spPr>
        <p:txBody>
          <a:bodyPr lIns="90000" tIns="45000" rIns="90000" bIns="45000"/>
          <a:lstStyle/>
          <a:p>
            <a:endParaRPr lang="en-US" sz="1400" b="1" spc="-1" dirty="0">
              <a:solidFill>
                <a:srgbClr val="000000"/>
              </a:solidFill>
            </a:endParaRPr>
          </a:p>
          <a:p>
            <a:r>
              <a:rPr lang="en-US" sz="1400" b="1" spc="-1" dirty="0">
                <a:solidFill>
                  <a:srgbClr val="000000"/>
                </a:solidFill>
              </a:rPr>
              <a:t>Chamber</a:t>
            </a:r>
            <a:endParaRPr lang="en-US" sz="1400" spc="-1" dirty="0"/>
          </a:p>
        </p:txBody>
      </p:sp>
      <p:sp>
        <p:nvSpPr>
          <p:cNvPr id="28" name="Line 10">
            <a:extLst>
              <a:ext uri="{FF2B5EF4-FFF2-40B4-BE49-F238E27FC236}">
                <a16:creationId xmlns:a16="http://schemas.microsoft.com/office/drawing/2014/main" id="{99C3F7D1-C434-E747-BFDA-2306F54DAD2A}"/>
              </a:ext>
            </a:extLst>
          </p:cNvPr>
          <p:cNvSpPr/>
          <p:nvPr/>
        </p:nvSpPr>
        <p:spPr>
          <a:xfrm>
            <a:off x="2612136" y="4574898"/>
            <a:ext cx="0" cy="1325880"/>
          </a:xfrm>
          <a:prstGeom prst="line">
            <a:avLst/>
          </a:prstGeom>
          <a:ln w="19080">
            <a:solidFill>
              <a:srgbClr val="000000"/>
            </a:solidFill>
            <a:round/>
          </a:ln>
        </p:spPr>
        <p:style>
          <a:lnRef idx="0">
            <a:scrgbClr r="0" g="0" b="0"/>
          </a:lnRef>
          <a:fillRef idx="0">
            <a:scrgbClr r="0" g="0" b="0"/>
          </a:fillRef>
          <a:effectRef idx="0">
            <a:scrgbClr r="0" g="0" b="0"/>
          </a:effectRef>
          <a:fontRef idx="minor"/>
        </p:style>
      </p:sp>
      <p:sp>
        <p:nvSpPr>
          <p:cNvPr id="29" name="TextShape 2">
            <a:extLst>
              <a:ext uri="{FF2B5EF4-FFF2-40B4-BE49-F238E27FC236}">
                <a16:creationId xmlns:a16="http://schemas.microsoft.com/office/drawing/2014/main" id="{02722FAE-BCE0-E04E-A5CB-4DE83001827C}"/>
              </a:ext>
            </a:extLst>
          </p:cNvPr>
          <p:cNvSpPr txBox="1"/>
          <p:nvPr/>
        </p:nvSpPr>
        <p:spPr>
          <a:xfrm>
            <a:off x="2480618" y="5663034"/>
            <a:ext cx="795983" cy="518160"/>
          </a:xfrm>
          <a:prstGeom prst="rect">
            <a:avLst/>
          </a:prstGeom>
          <a:noFill/>
          <a:ln>
            <a:noFill/>
          </a:ln>
        </p:spPr>
        <p:txBody>
          <a:bodyPr lIns="90000" tIns="45000" rIns="90000" bIns="45000"/>
          <a:lstStyle/>
          <a:p>
            <a:endParaRPr lang="en-US" sz="1400" b="1" spc="-1" dirty="0"/>
          </a:p>
          <a:p>
            <a:r>
              <a:rPr lang="en-US" sz="1400" b="1" spc="-1" dirty="0" err="1"/>
              <a:t>Repeller</a:t>
            </a:r>
            <a:endParaRPr lang="en-US" sz="1400" b="1" spc="-1" dirty="0"/>
          </a:p>
        </p:txBody>
      </p:sp>
      <p:sp>
        <p:nvSpPr>
          <p:cNvPr id="30" name="TextShape 2">
            <a:extLst>
              <a:ext uri="{FF2B5EF4-FFF2-40B4-BE49-F238E27FC236}">
                <a16:creationId xmlns:a16="http://schemas.microsoft.com/office/drawing/2014/main" id="{05E328DC-0347-074C-8108-074B1AB0A457}"/>
              </a:ext>
            </a:extLst>
          </p:cNvPr>
          <p:cNvSpPr txBox="1"/>
          <p:nvPr/>
        </p:nvSpPr>
        <p:spPr>
          <a:xfrm>
            <a:off x="8016241" y="5663034"/>
            <a:ext cx="795983" cy="497483"/>
          </a:xfrm>
          <a:prstGeom prst="rect">
            <a:avLst/>
          </a:prstGeom>
          <a:noFill/>
          <a:ln>
            <a:noFill/>
          </a:ln>
        </p:spPr>
        <p:txBody>
          <a:bodyPr lIns="90000" tIns="45000" rIns="90000" bIns="45000"/>
          <a:lstStyle/>
          <a:p>
            <a:endParaRPr lang="en-US" sz="1400" b="1" spc="-1" dirty="0"/>
          </a:p>
          <a:p>
            <a:r>
              <a:rPr lang="en-US" sz="1400" b="1" spc="-1" dirty="0" err="1"/>
              <a:t>Repeller</a:t>
            </a:r>
            <a:endParaRPr lang="en-US" sz="1400" b="1" spc="-1" dirty="0"/>
          </a:p>
        </p:txBody>
      </p:sp>
      <p:sp>
        <p:nvSpPr>
          <p:cNvPr id="31" name="TextShape 2">
            <a:extLst>
              <a:ext uri="{FF2B5EF4-FFF2-40B4-BE49-F238E27FC236}">
                <a16:creationId xmlns:a16="http://schemas.microsoft.com/office/drawing/2014/main" id="{37D1F66A-DEA2-8643-BBAA-DEF4CB5A46AB}"/>
              </a:ext>
            </a:extLst>
          </p:cNvPr>
          <p:cNvSpPr txBox="1"/>
          <p:nvPr/>
        </p:nvSpPr>
        <p:spPr>
          <a:xfrm>
            <a:off x="2895600" y="5663034"/>
            <a:ext cx="1066800" cy="316080"/>
          </a:xfrm>
          <a:prstGeom prst="rect">
            <a:avLst/>
          </a:prstGeom>
          <a:noFill/>
          <a:ln>
            <a:noFill/>
          </a:ln>
        </p:spPr>
        <p:txBody>
          <a:bodyPr lIns="90000" tIns="45000" rIns="90000" bIns="45000"/>
          <a:lstStyle/>
          <a:p>
            <a:r>
              <a:rPr lang="en-US" sz="1400" b="1" spc="-1" dirty="0"/>
              <a:t>N</a:t>
            </a:r>
            <a:r>
              <a:rPr lang="en-US" sz="1400" b="1" spc="-1" baseline="-25000" dirty="0"/>
              <a:t>2</a:t>
            </a:r>
            <a:r>
              <a:rPr lang="en-US" sz="1400" b="1" spc="-1" dirty="0"/>
              <a:t> injection</a:t>
            </a:r>
            <a:endParaRPr lang="en-US" sz="1400" spc="-1" dirty="0"/>
          </a:p>
        </p:txBody>
      </p:sp>
      <p:sp>
        <p:nvSpPr>
          <p:cNvPr id="32" name="Line 10">
            <a:extLst>
              <a:ext uri="{FF2B5EF4-FFF2-40B4-BE49-F238E27FC236}">
                <a16:creationId xmlns:a16="http://schemas.microsoft.com/office/drawing/2014/main" id="{380981ED-F47C-B64C-88B4-9A2019628ABB}"/>
              </a:ext>
            </a:extLst>
          </p:cNvPr>
          <p:cNvSpPr/>
          <p:nvPr/>
        </p:nvSpPr>
        <p:spPr>
          <a:xfrm>
            <a:off x="3505200" y="4574898"/>
            <a:ext cx="0" cy="1143000"/>
          </a:xfrm>
          <a:prstGeom prst="line">
            <a:avLst/>
          </a:prstGeom>
          <a:ln w="19080">
            <a:solidFill>
              <a:srgbClr val="000000"/>
            </a:solidFill>
            <a:round/>
          </a:ln>
        </p:spPr>
        <p:style>
          <a:lnRef idx="0">
            <a:scrgbClr r="0" g="0" b="0"/>
          </a:lnRef>
          <a:fillRef idx="0">
            <a:scrgbClr r="0" g="0" b="0"/>
          </a:fillRef>
          <a:effectRef idx="0">
            <a:scrgbClr r="0" g="0" b="0"/>
          </a:effectRef>
          <a:fontRef idx="minor"/>
        </p:style>
      </p:sp>
      <p:sp>
        <p:nvSpPr>
          <p:cNvPr id="33" name="Line 14">
            <a:extLst>
              <a:ext uri="{FF2B5EF4-FFF2-40B4-BE49-F238E27FC236}">
                <a16:creationId xmlns:a16="http://schemas.microsoft.com/office/drawing/2014/main" id="{84957559-F8F7-E34B-B950-853251E8C1EA}"/>
              </a:ext>
            </a:extLst>
          </p:cNvPr>
          <p:cNvSpPr/>
          <p:nvPr/>
        </p:nvSpPr>
        <p:spPr>
          <a:xfrm>
            <a:off x="8153400" y="4574898"/>
            <a:ext cx="0" cy="1325880"/>
          </a:xfrm>
          <a:prstGeom prst="line">
            <a:avLst/>
          </a:prstGeom>
          <a:ln w="19080">
            <a:solidFill>
              <a:srgbClr val="000000"/>
            </a:solidFill>
            <a:round/>
          </a:ln>
        </p:spPr>
        <p:style>
          <a:lnRef idx="0">
            <a:scrgbClr r="0" g="0" b="0"/>
          </a:lnRef>
          <a:fillRef idx="0">
            <a:scrgbClr r="0" g="0" b="0"/>
          </a:fillRef>
          <a:effectRef idx="0">
            <a:scrgbClr r="0" g="0" b="0"/>
          </a:effectRef>
          <a:fontRef idx="minor"/>
        </p:style>
      </p:sp>
      <p:sp>
        <p:nvSpPr>
          <p:cNvPr id="34" name="TextShape 2">
            <a:extLst>
              <a:ext uri="{FF2B5EF4-FFF2-40B4-BE49-F238E27FC236}">
                <a16:creationId xmlns:a16="http://schemas.microsoft.com/office/drawing/2014/main" id="{5EB60135-D1B8-A547-88AA-AFE10F31307B}"/>
              </a:ext>
            </a:extLst>
          </p:cNvPr>
          <p:cNvSpPr txBox="1"/>
          <p:nvPr/>
        </p:nvSpPr>
        <p:spPr>
          <a:xfrm>
            <a:off x="1999489" y="5658810"/>
            <a:ext cx="399289" cy="316080"/>
          </a:xfrm>
          <a:prstGeom prst="rect">
            <a:avLst/>
          </a:prstGeom>
          <a:noFill/>
          <a:ln>
            <a:noFill/>
          </a:ln>
        </p:spPr>
        <p:txBody>
          <a:bodyPr lIns="90000" tIns="45000" rIns="90000" bIns="45000"/>
          <a:lstStyle/>
          <a:p>
            <a:r>
              <a:rPr lang="en-US" sz="1400" b="1" spc="-1" dirty="0"/>
              <a:t>HV</a:t>
            </a:r>
          </a:p>
        </p:txBody>
      </p:sp>
      <p:sp>
        <p:nvSpPr>
          <p:cNvPr id="35" name="Line 10">
            <a:extLst>
              <a:ext uri="{FF2B5EF4-FFF2-40B4-BE49-F238E27FC236}">
                <a16:creationId xmlns:a16="http://schemas.microsoft.com/office/drawing/2014/main" id="{D4748A7A-A9CA-A044-A2BD-E67225BB4F62}"/>
              </a:ext>
            </a:extLst>
          </p:cNvPr>
          <p:cNvSpPr/>
          <p:nvPr/>
        </p:nvSpPr>
        <p:spPr>
          <a:xfrm>
            <a:off x="2209800" y="5489298"/>
            <a:ext cx="0" cy="182880"/>
          </a:xfrm>
          <a:prstGeom prst="line">
            <a:avLst/>
          </a:prstGeom>
          <a:ln w="19080">
            <a:solidFill>
              <a:srgbClr val="000000"/>
            </a:solidFill>
            <a:roun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530811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5232B-D042-E34A-BC19-59F3F18A03BA}"/>
              </a:ext>
            </a:extLst>
          </p:cNvPr>
          <p:cNvSpPr>
            <a:spLocks noGrp="1"/>
          </p:cNvSpPr>
          <p:nvPr>
            <p:ph type="title"/>
          </p:nvPr>
        </p:nvSpPr>
        <p:spPr/>
        <p:txBody>
          <a:bodyPr/>
          <a:lstStyle/>
          <a:p>
            <a:r>
              <a:rPr lang="en-US" dirty="0"/>
              <a:t>First beam </a:t>
            </a:r>
            <a:r>
              <a:rPr lang="en-US" dirty="0" smtClean="0"/>
              <a:t>at</a:t>
            </a:r>
            <a:r>
              <a:rPr lang="en-US" dirty="0" smtClean="0"/>
              <a:t> ESS, </a:t>
            </a:r>
            <a:r>
              <a:rPr lang="en-US" dirty="0"/>
              <a:t>2018-09-19</a:t>
            </a:r>
          </a:p>
        </p:txBody>
      </p:sp>
      <p:sp>
        <p:nvSpPr>
          <p:cNvPr id="4" name="Slide Number Placeholder 3">
            <a:extLst>
              <a:ext uri="{FF2B5EF4-FFF2-40B4-BE49-F238E27FC236}">
                <a16:creationId xmlns:a16="http://schemas.microsoft.com/office/drawing/2014/main" id="{F203F0AA-6733-804C-BBDD-A68BE8887B24}"/>
              </a:ext>
            </a:extLst>
          </p:cNvPr>
          <p:cNvSpPr>
            <a:spLocks noGrp="1"/>
          </p:cNvSpPr>
          <p:nvPr>
            <p:ph type="sldNum" sz="quarter" idx="12"/>
          </p:nvPr>
        </p:nvSpPr>
        <p:spPr/>
        <p:txBody>
          <a:bodyPr/>
          <a:lstStyle/>
          <a:p>
            <a:fld id="{551115BC-487E-4422-894C-CB7CD3E79223}" type="slidenum">
              <a:rPr lang="en-GB" smtClean="0"/>
              <a:pPr/>
              <a:t>7</a:t>
            </a:fld>
            <a:endParaRPr lang="en-GB" dirty="0"/>
          </a:p>
        </p:txBody>
      </p:sp>
      <p:pic>
        <p:nvPicPr>
          <p:cNvPr id="15" name="Picture 14">
            <a:extLst>
              <a:ext uri="{FF2B5EF4-FFF2-40B4-BE49-F238E27FC236}">
                <a16:creationId xmlns:a16="http://schemas.microsoft.com/office/drawing/2014/main" id="{07A13837-3621-A849-977B-ED355F9F75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6040" y="4076700"/>
            <a:ext cx="3947160" cy="2628900"/>
          </a:xfrm>
          <a:prstGeom prst="rect">
            <a:avLst/>
          </a:prstGeom>
        </p:spPr>
      </p:pic>
      <p:pic>
        <p:nvPicPr>
          <p:cNvPr id="16" name="Picture 15">
            <a:extLst>
              <a:ext uri="{FF2B5EF4-FFF2-40B4-BE49-F238E27FC236}">
                <a16:creationId xmlns:a16="http://schemas.microsoft.com/office/drawing/2014/main" id="{C08E219F-4B1F-CA49-BA1A-F396841D35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5450" y="1524000"/>
            <a:ext cx="4605020" cy="3067050"/>
          </a:xfrm>
          <a:prstGeom prst="rect">
            <a:avLst/>
          </a:prstGeom>
          <a:ln>
            <a:noFill/>
          </a:ln>
        </p:spPr>
      </p:pic>
      <p:pic>
        <p:nvPicPr>
          <p:cNvPr id="17" name="Picture 16">
            <a:extLst>
              <a:ext uri="{FF2B5EF4-FFF2-40B4-BE49-F238E27FC236}">
                <a16:creationId xmlns:a16="http://schemas.microsoft.com/office/drawing/2014/main" id="{78F77127-7AFE-AB4E-92E2-654E2D299BE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1737" r="5598"/>
          <a:stretch/>
        </p:blipFill>
        <p:spPr>
          <a:xfrm>
            <a:off x="6858000" y="1600200"/>
            <a:ext cx="3657600" cy="2628900"/>
          </a:xfrm>
          <a:prstGeom prst="rect">
            <a:avLst/>
          </a:prstGeom>
        </p:spPr>
      </p:pic>
      <p:cxnSp>
        <p:nvCxnSpPr>
          <p:cNvPr id="19" name="Straight Connector 18">
            <a:extLst>
              <a:ext uri="{FF2B5EF4-FFF2-40B4-BE49-F238E27FC236}">
                <a16:creationId xmlns:a16="http://schemas.microsoft.com/office/drawing/2014/main" id="{3A2B79AB-8A0F-A349-A461-E91C182472BC}"/>
              </a:ext>
            </a:extLst>
          </p:cNvPr>
          <p:cNvCxnSpPr>
            <a:cxnSpLocks/>
          </p:cNvCxnSpPr>
          <p:nvPr/>
        </p:nvCxnSpPr>
        <p:spPr>
          <a:xfrm>
            <a:off x="7239000" y="3657600"/>
            <a:ext cx="838200" cy="13716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E5BF5E9-667C-FD4D-807F-7C2EFD910F59}"/>
              </a:ext>
            </a:extLst>
          </p:cNvPr>
          <p:cNvCxnSpPr>
            <a:cxnSpLocks/>
          </p:cNvCxnSpPr>
          <p:nvPr/>
        </p:nvCxnSpPr>
        <p:spPr>
          <a:xfrm flipH="1">
            <a:off x="9067800" y="3733800"/>
            <a:ext cx="982980" cy="13716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37FE660-E770-754B-AA44-047665DF9773}"/>
              </a:ext>
            </a:extLst>
          </p:cNvPr>
          <p:cNvSpPr txBox="1"/>
          <p:nvPr/>
        </p:nvSpPr>
        <p:spPr>
          <a:xfrm>
            <a:off x="1768644" y="4719698"/>
            <a:ext cx="4403556" cy="2062103"/>
          </a:xfrm>
          <a:prstGeom prst="rect">
            <a:avLst/>
          </a:prstGeom>
          <a:noFill/>
          <a:ln w="19050">
            <a:solidFill>
              <a:schemeClr val="tx1"/>
            </a:solidFill>
          </a:ln>
        </p:spPr>
        <p:txBody>
          <a:bodyPr wrap="square" rtlCol="0">
            <a:spAutoFit/>
          </a:bodyPr>
          <a:lstStyle/>
          <a:p>
            <a:r>
              <a:rPr lang="en-US" sz="1600" dirty="0"/>
              <a:t>Logbook message ID 69, 2018-09-19 10:31</a:t>
            </a:r>
          </a:p>
          <a:p>
            <a:endParaRPr lang="en-US" sz="1600" dirty="0"/>
          </a:p>
          <a:p>
            <a:r>
              <a:rPr lang="en-US" sz="1600" i="1" dirty="0"/>
              <a:t>Ryoichi on behalf of </a:t>
            </a:r>
            <a:r>
              <a:rPr lang="en-US" sz="1600" i="1" dirty="0" err="1"/>
              <a:t>ISrc</a:t>
            </a:r>
            <a:r>
              <a:rPr lang="en-US" sz="1600" i="1" dirty="0"/>
              <a:t> team.</a:t>
            </a:r>
          </a:p>
          <a:p>
            <a:endParaRPr lang="en-US" sz="1600" i="1" dirty="0"/>
          </a:p>
          <a:p>
            <a:r>
              <a:rPr lang="en-US" sz="1600" i="1" dirty="0"/>
              <a:t>"THE" screenshot of the first beam! Blue trace is the integrated charge per pulse in micro-C. </a:t>
            </a:r>
            <a:r>
              <a:rPr lang="en-US" sz="1600" i="1" dirty="0">
                <a:solidFill>
                  <a:srgbClr val="FF0000"/>
                </a:solidFill>
              </a:rPr>
              <a:t>12 micro-C</a:t>
            </a:r>
            <a:r>
              <a:rPr lang="en-US" sz="1600" i="1" dirty="0"/>
              <a:t> and </a:t>
            </a:r>
            <a:r>
              <a:rPr lang="en-US" sz="1600" i="1" dirty="0">
                <a:solidFill>
                  <a:srgbClr val="FF0000"/>
                </a:solidFill>
              </a:rPr>
              <a:t>2 </a:t>
            </a:r>
            <a:r>
              <a:rPr lang="en-US" sz="1600" i="1" dirty="0" err="1">
                <a:solidFill>
                  <a:srgbClr val="FF0000"/>
                </a:solidFill>
              </a:rPr>
              <a:t>ms</a:t>
            </a:r>
            <a:r>
              <a:rPr lang="en-US" sz="1600" i="1" dirty="0"/>
              <a:t> gives </a:t>
            </a:r>
            <a:r>
              <a:rPr lang="en-US" sz="1600" i="1" dirty="0">
                <a:solidFill>
                  <a:srgbClr val="FF0000"/>
                </a:solidFill>
              </a:rPr>
              <a:t>6 mA</a:t>
            </a:r>
            <a:r>
              <a:rPr lang="en-US" sz="1600" i="1" dirty="0"/>
              <a:t>. </a:t>
            </a:r>
            <a:r>
              <a:rPr lang="en-US" sz="1600" i="1" dirty="0">
                <a:solidFill>
                  <a:srgbClr val="FF0000"/>
                </a:solidFill>
              </a:rPr>
              <a:t>We had the beam for about 10 s</a:t>
            </a:r>
            <a:r>
              <a:rPr lang="en-US" sz="1600" i="1" dirty="0"/>
              <a:t>.</a:t>
            </a:r>
          </a:p>
        </p:txBody>
      </p:sp>
    </p:spTree>
    <p:extLst>
      <p:ext uri="{BB962C8B-B14F-4D97-AF65-F5344CB8AC3E}">
        <p14:creationId xmlns:p14="http://schemas.microsoft.com/office/powerpoint/2010/main" val="2258144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10A9A-D34A-834D-8824-73C82A036795}"/>
              </a:ext>
            </a:extLst>
          </p:cNvPr>
          <p:cNvSpPr>
            <a:spLocks noGrp="1"/>
          </p:cNvSpPr>
          <p:nvPr>
            <p:ph type="title"/>
          </p:nvPr>
        </p:nvSpPr>
        <p:spPr/>
        <p:txBody>
          <a:bodyPr/>
          <a:lstStyle/>
          <a:p>
            <a:r>
              <a:rPr lang="en-US" dirty="0" smtClean="0"/>
              <a:t>Commissioning Timeline</a:t>
            </a:r>
            <a:endParaRPr lang="en-US" dirty="0"/>
          </a:p>
        </p:txBody>
      </p:sp>
      <p:sp>
        <p:nvSpPr>
          <p:cNvPr id="4" name="Slide Number Placeholder 3">
            <a:extLst>
              <a:ext uri="{FF2B5EF4-FFF2-40B4-BE49-F238E27FC236}">
                <a16:creationId xmlns:a16="http://schemas.microsoft.com/office/drawing/2014/main" id="{10C41768-947A-1D4B-89F9-E5DA0D95EB99}"/>
              </a:ext>
            </a:extLst>
          </p:cNvPr>
          <p:cNvSpPr>
            <a:spLocks noGrp="1"/>
          </p:cNvSpPr>
          <p:nvPr>
            <p:ph type="sldNum" sz="quarter" idx="12"/>
          </p:nvPr>
        </p:nvSpPr>
        <p:spPr/>
        <p:txBody>
          <a:bodyPr/>
          <a:lstStyle/>
          <a:p>
            <a:fld id="{551115BC-487E-4422-894C-CB7CD3E79223}" type="slidenum">
              <a:rPr lang="en-GB" smtClean="0"/>
              <a:pPr/>
              <a:t>8</a:t>
            </a:fld>
            <a:endParaRPr lang="en-GB" dirty="0"/>
          </a:p>
        </p:txBody>
      </p:sp>
      <p:graphicFrame>
        <p:nvGraphicFramePr>
          <p:cNvPr id="5" name="Table 4">
            <a:extLst>
              <a:ext uri="{FF2B5EF4-FFF2-40B4-BE49-F238E27FC236}">
                <a16:creationId xmlns:a16="http://schemas.microsoft.com/office/drawing/2014/main" id="{9D05C594-EC20-244A-B3EC-499A2ACD3FD6}"/>
              </a:ext>
            </a:extLst>
          </p:cNvPr>
          <p:cNvGraphicFramePr>
            <a:graphicFrameLocks noGrp="1"/>
          </p:cNvGraphicFramePr>
          <p:nvPr>
            <p:extLst>
              <p:ext uri="{D42A27DB-BD31-4B8C-83A1-F6EECF244321}">
                <p14:modId xmlns:p14="http://schemas.microsoft.com/office/powerpoint/2010/main" val="3259290014"/>
              </p:ext>
            </p:extLst>
          </p:nvPr>
        </p:nvGraphicFramePr>
        <p:xfrm>
          <a:off x="1928664" y="1524000"/>
          <a:ext cx="8358336" cy="5181600"/>
        </p:xfrm>
        <a:graphic>
          <a:graphicData uri="http://schemas.openxmlformats.org/drawingml/2006/table">
            <a:tbl>
              <a:tblPr firstRow="1" bandRow="1">
                <a:tableStyleId>{5C22544A-7EE6-4342-B048-85BDC9FD1C3A}</a:tableStyleId>
              </a:tblPr>
              <a:tblGrid>
                <a:gridCol w="1652736">
                  <a:extLst>
                    <a:ext uri="{9D8B030D-6E8A-4147-A177-3AD203B41FA5}">
                      <a16:colId xmlns:a16="http://schemas.microsoft.com/office/drawing/2014/main" val="4015937762"/>
                    </a:ext>
                  </a:extLst>
                </a:gridCol>
                <a:gridCol w="6705600">
                  <a:extLst>
                    <a:ext uri="{9D8B030D-6E8A-4147-A177-3AD203B41FA5}">
                      <a16:colId xmlns:a16="http://schemas.microsoft.com/office/drawing/2014/main" val="3611540192"/>
                    </a:ext>
                  </a:extLst>
                </a:gridCol>
              </a:tblGrid>
              <a:tr h="264459">
                <a:tc>
                  <a:txBody>
                    <a:bodyPr/>
                    <a:lstStyle/>
                    <a:p>
                      <a:r>
                        <a:rPr lang="en-US" sz="1400" dirty="0"/>
                        <a:t>Date</a:t>
                      </a:r>
                    </a:p>
                  </a:txBody>
                  <a:tcPr/>
                </a:tc>
                <a:tc>
                  <a:txBody>
                    <a:bodyPr/>
                    <a:lstStyle/>
                    <a:p>
                      <a:r>
                        <a:rPr lang="en-US" sz="1400" dirty="0"/>
                        <a:t>Event</a:t>
                      </a:r>
                    </a:p>
                  </a:txBody>
                  <a:tcPr/>
                </a:tc>
                <a:extLst>
                  <a:ext uri="{0D108BD9-81ED-4DB2-BD59-A6C34878D82A}">
                    <a16:rowId xmlns:a16="http://schemas.microsoft.com/office/drawing/2014/main" val="3339797098"/>
                  </a:ext>
                </a:extLst>
              </a:tr>
              <a:tr h="264459">
                <a:tc>
                  <a:txBody>
                    <a:bodyPr/>
                    <a:lstStyle/>
                    <a:p>
                      <a:r>
                        <a:rPr lang="en-US" sz="1400" dirty="0">
                          <a:solidFill>
                            <a:schemeClr val="bg1"/>
                          </a:solidFill>
                        </a:rPr>
                        <a:t>2017-12-14</a:t>
                      </a:r>
                    </a:p>
                  </a:txBody>
                  <a:tcPr>
                    <a:solidFill>
                      <a:schemeClr val="tx1"/>
                    </a:solidFill>
                  </a:tcPr>
                </a:tc>
                <a:tc>
                  <a:txBody>
                    <a:bodyPr/>
                    <a:lstStyle/>
                    <a:p>
                      <a:r>
                        <a:rPr lang="en-US" sz="1400" dirty="0">
                          <a:solidFill>
                            <a:schemeClr val="bg1"/>
                          </a:solidFill>
                        </a:rPr>
                        <a:t>Source and LEBT delivered to ESS.</a:t>
                      </a:r>
                    </a:p>
                  </a:txBody>
                  <a:tcPr>
                    <a:solidFill>
                      <a:schemeClr val="tx1"/>
                    </a:solidFill>
                  </a:tcPr>
                </a:tc>
                <a:extLst>
                  <a:ext uri="{0D108BD9-81ED-4DB2-BD59-A6C34878D82A}">
                    <a16:rowId xmlns:a16="http://schemas.microsoft.com/office/drawing/2014/main" val="3185727090"/>
                  </a:ext>
                </a:extLst>
              </a:tr>
              <a:tr h="264459">
                <a:tc>
                  <a:txBody>
                    <a:bodyPr/>
                    <a:lstStyle/>
                    <a:p>
                      <a:r>
                        <a:rPr lang="en-US" sz="1400" dirty="0">
                          <a:solidFill>
                            <a:schemeClr val="bg1"/>
                          </a:solidFill>
                        </a:rPr>
                        <a:t>2018-07-18</a:t>
                      </a:r>
                    </a:p>
                  </a:txBody>
                  <a:tcPr>
                    <a:solidFill>
                      <a:schemeClr val="tx1"/>
                    </a:solidFill>
                  </a:tcPr>
                </a:tc>
                <a:tc>
                  <a:txBody>
                    <a:bodyPr/>
                    <a:lstStyle/>
                    <a:p>
                      <a:r>
                        <a:rPr lang="en-US" sz="1400" dirty="0">
                          <a:solidFill>
                            <a:schemeClr val="bg1"/>
                          </a:solidFill>
                        </a:rPr>
                        <a:t>Safety readiness review completed.</a:t>
                      </a:r>
                    </a:p>
                  </a:txBody>
                  <a:tcPr>
                    <a:solidFill>
                      <a:schemeClr val="tx1"/>
                    </a:solidFill>
                  </a:tcPr>
                </a:tc>
                <a:extLst>
                  <a:ext uri="{0D108BD9-81ED-4DB2-BD59-A6C34878D82A}">
                    <a16:rowId xmlns:a16="http://schemas.microsoft.com/office/drawing/2014/main" val="345890296"/>
                  </a:ext>
                </a:extLst>
              </a:tr>
              <a:tr h="264459">
                <a:tc>
                  <a:txBody>
                    <a:bodyPr/>
                    <a:lstStyle/>
                    <a:p>
                      <a:r>
                        <a:rPr lang="en-US" sz="1400" dirty="0">
                          <a:solidFill>
                            <a:schemeClr val="bg1"/>
                          </a:solidFill>
                        </a:rPr>
                        <a:t>2018-09-19</a:t>
                      </a:r>
                    </a:p>
                  </a:txBody>
                  <a:tcPr>
                    <a:solidFill>
                      <a:schemeClr val="bg1">
                        <a:lumMod val="50000"/>
                      </a:schemeClr>
                    </a:solidFill>
                  </a:tcPr>
                </a:tc>
                <a:tc>
                  <a:txBody>
                    <a:bodyPr/>
                    <a:lstStyle/>
                    <a:p>
                      <a:r>
                        <a:rPr lang="en-US" sz="1400" dirty="0">
                          <a:solidFill>
                            <a:schemeClr val="bg1"/>
                          </a:solidFill>
                        </a:rPr>
                        <a:t>Started beam commissioning and had 1</a:t>
                      </a:r>
                      <a:r>
                        <a:rPr lang="en-US" sz="1400" baseline="30000" dirty="0">
                          <a:solidFill>
                            <a:schemeClr val="bg1"/>
                          </a:solidFill>
                        </a:rPr>
                        <a:t>st</a:t>
                      </a:r>
                      <a:r>
                        <a:rPr lang="en-US" sz="1400" dirty="0">
                          <a:solidFill>
                            <a:schemeClr val="bg1"/>
                          </a:solidFill>
                        </a:rPr>
                        <a:t> beam.</a:t>
                      </a:r>
                    </a:p>
                  </a:txBody>
                  <a:tcPr>
                    <a:solidFill>
                      <a:schemeClr val="bg1">
                        <a:lumMod val="50000"/>
                      </a:schemeClr>
                    </a:solidFill>
                  </a:tcPr>
                </a:tc>
                <a:extLst>
                  <a:ext uri="{0D108BD9-81ED-4DB2-BD59-A6C34878D82A}">
                    <a16:rowId xmlns:a16="http://schemas.microsoft.com/office/drawing/2014/main" val="3668378432"/>
                  </a:ext>
                </a:extLst>
              </a:tr>
              <a:tr h="264459">
                <a:tc>
                  <a:txBody>
                    <a:bodyPr/>
                    <a:lstStyle/>
                    <a:p>
                      <a:r>
                        <a:rPr lang="en-US" sz="1400" dirty="0">
                          <a:solidFill>
                            <a:schemeClr val="bg1"/>
                          </a:solidFill>
                        </a:rPr>
                        <a:t>2018-10-02</a:t>
                      </a:r>
                    </a:p>
                  </a:txBody>
                  <a:tcPr>
                    <a:solidFill>
                      <a:schemeClr val="tx1"/>
                    </a:solidFill>
                  </a:tcPr>
                </a:tc>
                <a:tc>
                  <a:txBody>
                    <a:bodyPr/>
                    <a:lstStyle/>
                    <a:p>
                      <a:r>
                        <a:rPr lang="en-US" sz="1400" dirty="0">
                          <a:solidFill>
                            <a:schemeClr val="bg1"/>
                          </a:solidFill>
                        </a:rPr>
                        <a:t>Started the source </a:t>
                      </a:r>
                      <a:r>
                        <a:rPr lang="en-US" sz="1400" dirty="0" err="1">
                          <a:solidFill>
                            <a:schemeClr val="bg1"/>
                          </a:solidFill>
                        </a:rPr>
                        <a:t>repeller</a:t>
                      </a:r>
                      <a:r>
                        <a:rPr lang="en-US" sz="1400" dirty="0">
                          <a:solidFill>
                            <a:schemeClr val="bg1"/>
                          </a:solidFill>
                        </a:rPr>
                        <a:t> repair and 1</a:t>
                      </a:r>
                      <a:r>
                        <a:rPr lang="en-US" sz="1400" baseline="30000" dirty="0">
                          <a:solidFill>
                            <a:schemeClr val="bg1"/>
                          </a:solidFill>
                        </a:rPr>
                        <a:t>st</a:t>
                      </a:r>
                      <a:r>
                        <a:rPr lang="en-US" sz="1400" dirty="0">
                          <a:solidFill>
                            <a:schemeClr val="bg1"/>
                          </a:solidFill>
                        </a:rPr>
                        <a:t> round of EMC grounding work.</a:t>
                      </a:r>
                    </a:p>
                  </a:txBody>
                  <a:tcPr>
                    <a:solidFill>
                      <a:schemeClr val="tx1"/>
                    </a:solidFill>
                  </a:tcPr>
                </a:tc>
                <a:extLst>
                  <a:ext uri="{0D108BD9-81ED-4DB2-BD59-A6C34878D82A}">
                    <a16:rowId xmlns:a16="http://schemas.microsoft.com/office/drawing/2014/main" val="87392124"/>
                  </a:ext>
                </a:extLst>
              </a:tr>
              <a:tr h="264459">
                <a:tc>
                  <a:txBody>
                    <a:bodyPr/>
                    <a:lstStyle/>
                    <a:p>
                      <a:r>
                        <a:rPr lang="en-US" sz="1400" dirty="0">
                          <a:solidFill>
                            <a:schemeClr val="bg1"/>
                          </a:solidFill>
                        </a:rPr>
                        <a:t>2018-11-28</a:t>
                      </a:r>
                    </a:p>
                  </a:txBody>
                  <a:tcPr>
                    <a:solidFill>
                      <a:schemeClr val="tx1"/>
                    </a:solidFill>
                  </a:tcPr>
                </a:tc>
                <a:tc>
                  <a:txBody>
                    <a:bodyPr/>
                    <a:lstStyle/>
                    <a:p>
                      <a:r>
                        <a:rPr lang="en-US" sz="1400" dirty="0">
                          <a:solidFill>
                            <a:schemeClr val="bg1"/>
                          </a:solidFill>
                        </a:rPr>
                        <a:t>Solenoid 1 power supply damaged </a:t>
                      </a:r>
                      <a:r>
                        <a:rPr lang="en-US" sz="1400" dirty="0" smtClean="0">
                          <a:solidFill>
                            <a:schemeClr val="bg1"/>
                          </a:solidFill>
                        </a:rPr>
                        <a:t>(PS from Sol </a:t>
                      </a:r>
                      <a:r>
                        <a:rPr lang="en-US" sz="1400" dirty="0">
                          <a:solidFill>
                            <a:schemeClr val="bg1"/>
                          </a:solidFill>
                        </a:rPr>
                        <a:t>2 switched to </a:t>
                      </a:r>
                      <a:r>
                        <a:rPr lang="en-US" sz="1400" dirty="0" smtClean="0">
                          <a:solidFill>
                            <a:schemeClr val="bg1"/>
                          </a:solidFill>
                        </a:rPr>
                        <a:t>Sol 1</a:t>
                      </a:r>
                      <a:r>
                        <a:rPr lang="en-US" sz="1400" dirty="0">
                          <a:solidFill>
                            <a:schemeClr val="bg1"/>
                          </a:solidFill>
                        </a:rPr>
                        <a:t>).</a:t>
                      </a:r>
                    </a:p>
                  </a:txBody>
                  <a:tcPr>
                    <a:solidFill>
                      <a:schemeClr val="tx1"/>
                    </a:solidFill>
                  </a:tcPr>
                </a:tc>
                <a:extLst>
                  <a:ext uri="{0D108BD9-81ED-4DB2-BD59-A6C34878D82A}">
                    <a16:rowId xmlns:a16="http://schemas.microsoft.com/office/drawing/2014/main" val="1354430860"/>
                  </a:ext>
                </a:extLst>
              </a:tr>
              <a:tr h="264459">
                <a:tc>
                  <a:txBody>
                    <a:bodyPr/>
                    <a:lstStyle/>
                    <a:p>
                      <a:r>
                        <a:rPr lang="en-US" sz="1400" dirty="0">
                          <a:solidFill>
                            <a:schemeClr val="bg1"/>
                          </a:solidFill>
                        </a:rPr>
                        <a:t>2018-12-11</a:t>
                      </a:r>
                    </a:p>
                  </a:txBody>
                  <a:tcPr>
                    <a:solidFill>
                      <a:schemeClr val="bg1">
                        <a:lumMod val="50000"/>
                      </a:schemeClr>
                    </a:solidFill>
                  </a:tcPr>
                </a:tc>
                <a:tc>
                  <a:txBody>
                    <a:bodyPr/>
                    <a:lstStyle/>
                    <a:p>
                      <a:r>
                        <a:rPr lang="en-US" sz="1400" dirty="0">
                          <a:solidFill>
                            <a:schemeClr val="bg1"/>
                          </a:solidFill>
                        </a:rPr>
                        <a:t>Extracted beam for ~2 min and damaged power supplies of 3 coils.</a:t>
                      </a:r>
                    </a:p>
                  </a:txBody>
                  <a:tcPr>
                    <a:solidFill>
                      <a:schemeClr val="bg1">
                        <a:lumMod val="50000"/>
                      </a:schemeClr>
                    </a:solidFill>
                  </a:tcPr>
                </a:tc>
                <a:extLst>
                  <a:ext uri="{0D108BD9-81ED-4DB2-BD59-A6C34878D82A}">
                    <a16:rowId xmlns:a16="http://schemas.microsoft.com/office/drawing/2014/main" val="1902056820"/>
                  </a:ext>
                </a:extLst>
              </a:tr>
              <a:tr h="264459">
                <a:tc>
                  <a:txBody>
                    <a:bodyPr/>
                    <a:lstStyle/>
                    <a:p>
                      <a:r>
                        <a:rPr lang="en-US" sz="1400" dirty="0">
                          <a:solidFill>
                            <a:schemeClr val="bg1"/>
                          </a:solidFill>
                        </a:rPr>
                        <a:t>2018-12-12</a:t>
                      </a:r>
                    </a:p>
                  </a:txBody>
                  <a:tcPr>
                    <a:solidFill>
                      <a:schemeClr val="tx1"/>
                    </a:solidFill>
                  </a:tcPr>
                </a:tc>
                <a:tc>
                  <a:txBody>
                    <a:bodyPr/>
                    <a:lstStyle/>
                    <a:p>
                      <a:r>
                        <a:rPr lang="en-US" sz="1400" dirty="0">
                          <a:solidFill>
                            <a:schemeClr val="bg1"/>
                          </a:solidFill>
                        </a:rPr>
                        <a:t>Started 2</a:t>
                      </a:r>
                      <a:r>
                        <a:rPr lang="en-US" sz="1400" baseline="30000" dirty="0">
                          <a:solidFill>
                            <a:schemeClr val="bg1"/>
                          </a:solidFill>
                        </a:rPr>
                        <a:t>nd</a:t>
                      </a:r>
                      <a:r>
                        <a:rPr lang="en-US" sz="1400" dirty="0">
                          <a:solidFill>
                            <a:schemeClr val="bg1"/>
                          </a:solidFill>
                        </a:rPr>
                        <a:t> round of EMC grounding work.</a:t>
                      </a:r>
                    </a:p>
                  </a:txBody>
                  <a:tcPr>
                    <a:solidFill>
                      <a:schemeClr val="tx1"/>
                    </a:solidFill>
                  </a:tcPr>
                </a:tc>
                <a:extLst>
                  <a:ext uri="{0D108BD9-81ED-4DB2-BD59-A6C34878D82A}">
                    <a16:rowId xmlns:a16="http://schemas.microsoft.com/office/drawing/2014/main" val="2125723032"/>
                  </a:ext>
                </a:extLst>
              </a:tr>
              <a:tr h="264459">
                <a:tc>
                  <a:txBody>
                    <a:bodyPr/>
                    <a:lstStyle/>
                    <a:p>
                      <a:r>
                        <a:rPr lang="en-US" sz="1400" dirty="0">
                          <a:solidFill>
                            <a:schemeClr val="tx1"/>
                          </a:solidFill>
                        </a:rPr>
                        <a:t>2019-02-08</a:t>
                      </a:r>
                    </a:p>
                  </a:txBody>
                  <a:tcPr>
                    <a:solidFill>
                      <a:schemeClr val="bg1">
                        <a:lumMod val="75000"/>
                      </a:schemeClr>
                    </a:solidFill>
                  </a:tcPr>
                </a:tc>
                <a:tc>
                  <a:txBody>
                    <a:bodyPr/>
                    <a:lstStyle/>
                    <a:p>
                      <a:r>
                        <a:rPr lang="en-US" sz="1400" dirty="0">
                          <a:solidFill>
                            <a:schemeClr val="tx1"/>
                          </a:solidFill>
                        </a:rPr>
                        <a:t>Effectively started beam commissioning (</a:t>
                      </a:r>
                      <a:r>
                        <a:rPr lang="en-US" sz="1400" dirty="0" smtClean="0">
                          <a:solidFill>
                            <a:schemeClr val="tx1"/>
                          </a:solidFill>
                        </a:rPr>
                        <a:t>with</a:t>
                      </a:r>
                      <a:r>
                        <a:rPr lang="en-US" sz="1400" baseline="0" dirty="0" smtClean="0">
                          <a:solidFill>
                            <a:schemeClr val="tx1"/>
                          </a:solidFill>
                        </a:rPr>
                        <a:t> just 1</a:t>
                      </a:r>
                      <a:r>
                        <a:rPr lang="en-US" sz="1400" dirty="0" smtClean="0">
                          <a:solidFill>
                            <a:schemeClr val="tx1"/>
                          </a:solidFill>
                        </a:rPr>
                        <a:t> solenoid).</a:t>
                      </a:r>
                      <a:endParaRPr lang="en-US" sz="1400" dirty="0">
                        <a:solidFill>
                          <a:schemeClr val="tx1"/>
                        </a:solidFill>
                      </a:endParaRPr>
                    </a:p>
                  </a:txBody>
                  <a:tcPr>
                    <a:solidFill>
                      <a:schemeClr val="bg1">
                        <a:lumMod val="75000"/>
                      </a:schemeClr>
                    </a:solidFill>
                  </a:tcPr>
                </a:tc>
                <a:extLst>
                  <a:ext uri="{0D108BD9-81ED-4DB2-BD59-A6C34878D82A}">
                    <a16:rowId xmlns:a16="http://schemas.microsoft.com/office/drawing/2014/main" val="3728984404"/>
                  </a:ext>
                </a:extLst>
              </a:tr>
              <a:tr h="264459">
                <a:tc>
                  <a:txBody>
                    <a:bodyPr/>
                    <a:lstStyle/>
                    <a:p>
                      <a:r>
                        <a:rPr lang="en-US" sz="1400" dirty="0">
                          <a:solidFill>
                            <a:schemeClr val="tx1"/>
                          </a:solidFill>
                        </a:rPr>
                        <a:t>2019-03-08</a:t>
                      </a:r>
                    </a:p>
                  </a:txBody>
                  <a:tcPr>
                    <a:solidFill>
                      <a:schemeClr val="bg1">
                        <a:lumMod val="85000"/>
                      </a:schemeClr>
                    </a:solidFill>
                  </a:tcPr>
                </a:tc>
                <a:tc>
                  <a:txBody>
                    <a:bodyPr/>
                    <a:lstStyle/>
                    <a:p>
                      <a:r>
                        <a:rPr lang="en-US" sz="1400" dirty="0">
                          <a:solidFill>
                            <a:schemeClr val="tx1"/>
                          </a:solidFill>
                        </a:rPr>
                        <a:t>Both solenoids became available.</a:t>
                      </a:r>
                    </a:p>
                  </a:txBody>
                  <a:tcPr>
                    <a:solidFill>
                      <a:schemeClr val="bg1">
                        <a:lumMod val="85000"/>
                      </a:schemeClr>
                    </a:solidFill>
                  </a:tcPr>
                </a:tc>
                <a:extLst>
                  <a:ext uri="{0D108BD9-81ED-4DB2-BD59-A6C34878D82A}">
                    <a16:rowId xmlns:a16="http://schemas.microsoft.com/office/drawing/2014/main" val="621482961"/>
                  </a:ext>
                </a:extLst>
              </a:tr>
              <a:tr h="264459">
                <a:tc>
                  <a:txBody>
                    <a:bodyPr/>
                    <a:lstStyle/>
                    <a:p>
                      <a:r>
                        <a:rPr lang="en-US" sz="1400" dirty="0">
                          <a:solidFill>
                            <a:schemeClr val="tx1"/>
                          </a:solidFill>
                        </a:rPr>
                        <a:t>2019-03-19</a:t>
                      </a:r>
                    </a:p>
                  </a:txBody>
                  <a:tcPr>
                    <a:solidFill>
                      <a:schemeClr val="bg1">
                        <a:lumMod val="85000"/>
                      </a:schemeClr>
                    </a:solidFill>
                  </a:tcPr>
                </a:tc>
                <a:tc>
                  <a:txBody>
                    <a:bodyPr/>
                    <a:lstStyle/>
                    <a:p>
                      <a:r>
                        <a:rPr lang="en-US" sz="1400" dirty="0">
                          <a:solidFill>
                            <a:schemeClr val="tx1"/>
                          </a:solidFill>
                        </a:rPr>
                        <a:t>Started to cover longer hours.</a:t>
                      </a:r>
                    </a:p>
                  </a:txBody>
                  <a:tcPr>
                    <a:solidFill>
                      <a:schemeClr val="bg1">
                        <a:lumMod val="85000"/>
                      </a:schemeClr>
                    </a:solidFill>
                  </a:tcPr>
                </a:tc>
                <a:extLst>
                  <a:ext uri="{0D108BD9-81ED-4DB2-BD59-A6C34878D82A}">
                    <a16:rowId xmlns:a16="http://schemas.microsoft.com/office/drawing/2014/main" val="1184817894"/>
                  </a:ext>
                </a:extLst>
              </a:tr>
              <a:tr h="264459">
                <a:tc>
                  <a:txBody>
                    <a:bodyPr/>
                    <a:lstStyle/>
                    <a:p>
                      <a:r>
                        <a:rPr lang="en-US" sz="1400" dirty="0">
                          <a:solidFill>
                            <a:schemeClr val="tx1"/>
                          </a:solidFill>
                        </a:rPr>
                        <a:t>2019-04-05</a:t>
                      </a:r>
                    </a:p>
                  </a:txBody>
                  <a:tcPr>
                    <a:solidFill>
                      <a:schemeClr val="bg1">
                        <a:lumMod val="95000"/>
                      </a:schemeClr>
                    </a:solidFill>
                  </a:tcPr>
                </a:tc>
                <a:tc>
                  <a:txBody>
                    <a:bodyPr/>
                    <a:lstStyle/>
                    <a:p>
                      <a:r>
                        <a:rPr lang="en-US" sz="1400" dirty="0">
                          <a:solidFill>
                            <a:schemeClr val="tx1"/>
                          </a:solidFill>
                        </a:rPr>
                        <a:t>Chopper became available.</a:t>
                      </a:r>
                    </a:p>
                  </a:txBody>
                  <a:tcPr>
                    <a:solidFill>
                      <a:schemeClr val="bg1">
                        <a:lumMod val="95000"/>
                      </a:schemeClr>
                    </a:solidFill>
                  </a:tcPr>
                </a:tc>
                <a:extLst>
                  <a:ext uri="{0D108BD9-81ED-4DB2-BD59-A6C34878D82A}">
                    <a16:rowId xmlns:a16="http://schemas.microsoft.com/office/drawing/2014/main" val="406959221"/>
                  </a:ext>
                </a:extLst>
              </a:tr>
              <a:tr h="264459">
                <a:tc>
                  <a:txBody>
                    <a:bodyPr/>
                    <a:lstStyle/>
                    <a:p>
                      <a:r>
                        <a:rPr lang="en-US" sz="1400" dirty="0">
                          <a:solidFill>
                            <a:schemeClr val="tx1"/>
                          </a:solidFill>
                        </a:rPr>
                        <a:t>2019-04-25</a:t>
                      </a:r>
                    </a:p>
                  </a:txBody>
                  <a:tcPr>
                    <a:solidFill>
                      <a:schemeClr val="bg1"/>
                    </a:solidFill>
                  </a:tcPr>
                </a:tc>
                <a:tc>
                  <a:txBody>
                    <a:bodyPr/>
                    <a:lstStyle/>
                    <a:p>
                      <a:r>
                        <a:rPr lang="en-US" sz="1400" dirty="0">
                          <a:solidFill>
                            <a:schemeClr val="tx1"/>
                          </a:solidFill>
                        </a:rPr>
                        <a:t>EMU became available.</a:t>
                      </a:r>
                    </a:p>
                  </a:txBody>
                  <a:tcPr>
                    <a:solidFill>
                      <a:schemeClr val="bg1"/>
                    </a:solidFill>
                  </a:tcPr>
                </a:tc>
                <a:extLst>
                  <a:ext uri="{0D108BD9-81ED-4DB2-BD59-A6C34878D82A}">
                    <a16:rowId xmlns:a16="http://schemas.microsoft.com/office/drawing/2014/main" val="2238833677"/>
                  </a:ext>
                </a:extLst>
              </a:tr>
              <a:tr h="264459">
                <a:tc>
                  <a:txBody>
                    <a:bodyPr/>
                    <a:lstStyle/>
                    <a:p>
                      <a:r>
                        <a:rPr lang="en-US" sz="1400" dirty="0">
                          <a:solidFill>
                            <a:schemeClr val="tx1"/>
                          </a:solidFill>
                        </a:rPr>
                        <a:t>2019-04-26</a:t>
                      </a:r>
                    </a:p>
                  </a:txBody>
                  <a:tcPr>
                    <a:solidFill>
                      <a:schemeClr val="bg1"/>
                    </a:solidFill>
                  </a:tcPr>
                </a:tc>
                <a:tc>
                  <a:txBody>
                    <a:bodyPr/>
                    <a:lstStyle/>
                    <a:p>
                      <a:r>
                        <a:rPr lang="en-US" sz="1400" dirty="0">
                          <a:solidFill>
                            <a:schemeClr val="tx1"/>
                          </a:solidFill>
                        </a:rPr>
                        <a:t>Planned last day of source and LEBT commissioning.</a:t>
                      </a:r>
                    </a:p>
                  </a:txBody>
                  <a:tcPr>
                    <a:solidFill>
                      <a:schemeClr val="bg1"/>
                    </a:solidFill>
                  </a:tcPr>
                </a:tc>
                <a:extLst>
                  <a:ext uri="{0D108BD9-81ED-4DB2-BD59-A6C34878D82A}">
                    <a16:rowId xmlns:a16="http://schemas.microsoft.com/office/drawing/2014/main" val="1256268508"/>
                  </a:ext>
                </a:extLst>
              </a:tr>
              <a:tr h="264459">
                <a:tc>
                  <a:txBody>
                    <a:bodyPr/>
                    <a:lstStyle/>
                    <a:p>
                      <a:r>
                        <a:rPr lang="en-US" sz="1400" dirty="0">
                          <a:solidFill>
                            <a:schemeClr val="bg1"/>
                          </a:solidFill>
                        </a:rPr>
                        <a:t>2019-04-29</a:t>
                      </a:r>
                    </a:p>
                  </a:txBody>
                  <a:tcPr>
                    <a:solidFill>
                      <a:schemeClr val="tx1"/>
                    </a:solidFill>
                  </a:tcPr>
                </a:tc>
                <a:tc>
                  <a:txBody>
                    <a:bodyPr/>
                    <a:lstStyle/>
                    <a:p>
                      <a:r>
                        <a:rPr lang="en-US" sz="1400" dirty="0">
                          <a:solidFill>
                            <a:schemeClr val="bg1"/>
                          </a:solidFill>
                        </a:rPr>
                        <a:t>Started the scheduled </a:t>
                      </a:r>
                      <a:r>
                        <a:rPr lang="en-US" sz="1400" dirty="0" smtClean="0">
                          <a:solidFill>
                            <a:schemeClr val="bg1"/>
                          </a:solidFill>
                        </a:rPr>
                        <a:t>water pickling works </a:t>
                      </a:r>
                      <a:r>
                        <a:rPr lang="en-US" sz="1400" dirty="0">
                          <a:solidFill>
                            <a:schemeClr val="bg1"/>
                          </a:solidFill>
                        </a:rPr>
                        <a:t>for NC </a:t>
                      </a:r>
                      <a:r>
                        <a:rPr lang="en-US" sz="1400" dirty="0" err="1">
                          <a:solidFill>
                            <a:schemeClr val="bg1"/>
                          </a:solidFill>
                        </a:rPr>
                        <a:t>linac</a:t>
                      </a:r>
                      <a:r>
                        <a:rPr lang="en-US" sz="1400" dirty="0">
                          <a:solidFill>
                            <a:schemeClr val="bg1"/>
                          </a:solidFill>
                        </a:rPr>
                        <a:t> installation.</a:t>
                      </a:r>
                    </a:p>
                  </a:txBody>
                  <a:tcPr>
                    <a:solidFill>
                      <a:schemeClr val="tx1"/>
                    </a:solidFill>
                  </a:tcPr>
                </a:tc>
                <a:extLst>
                  <a:ext uri="{0D108BD9-81ED-4DB2-BD59-A6C34878D82A}">
                    <a16:rowId xmlns:a16="http://schemas.microsoft.com/office/drawing/2014/main" val="2170620860"/>
                  </a:ext>
                </a:extLst>
              </a:tr>
              <a:tr h="264459">
                <a:tc>
                  <a:txBody>
                    <a:bodyPr/>
                    <a:lstStyle/>
                    <a:p>
                      <a:r>
                        <a:rPr lang="en-US" sz="1400" dirty="0">
                          <a:solidFill>
                            <a:schemeClr val="tx1"/>
                          </a:solidFill>
                        </a:rPr>
                        <a:t>2019-06-11</a:t>
                      </a:r>
                    </a:p>
                  </a:txBody>
                  <a:tcPr>
                    <a:solidFill>
                      <a:schemeClr val="bg1"/>
                    </a:solidFill>
                  </a:tcPr>
                </a:tc>
                <a:tc>
                  <a:txBody>
                    <a:bodyPr/>
                    <a:lstStyle/>
                    <a:p>
                      <a:r>
                        <a:rPr lang="en-US" sz="1400" dirty="0">
                          <a:solidFill>
                            <a:schemeClr val="tx1"/>
                          </a:solidFill>
                        </a:rPr>
                        <a:t>Started the extended period (back to normal hours).</a:t>
                      </a:r>
                    </a:p>
                  </a:txBody>
                  <a:tcPr>
                    <a:solidFill>
                      <a:schemeClr val="bg1"/>
                    </a:solidFill>
                  </a:tcPr>
                </a:tc>
                <a:extLst>
                  <a:ext uri="{0D108BD9-81ED-4DB2-BD59-A6C34878D82A}">
                    <a16:rowId xmlns:a16="http://schemas.microsoft.com/office/drawing/2014/main" val="1604288277"/>
                  </a:ext>
                </a:extLst>
              </a:tr>
              <a:tr h="264459">
                <a:tc>
                  <a:txBody>
                    <a:bodyPr/>
                    <a:lstStyle/>
                    <a:p>
                      <a:r>
                        <a:rPr lang="en-US" sz="1400" dirty="0">
                          <a:solidFill>
                            <a:schemeClr val="tx1"/>
                          </a:solidFill>
                        </a:rPr>
                        <a:t>2019-07-03</a:t>
                      </a:r>
                    </a:p>
                  </a:txBody>
                  <a:tcPr>
                    <a:solidFill>
                      <a:schemeClr val="bg1"/>
                    </a:solidFill>
                  </a:tcPr>
                </a:tc>
                <a:tc>
                  <a:txBody>
                    <a:bodyPr/>
                    <a:lstStyle/>
                    <a:p>
                      <a:r>
                        <a:rPr lang="en-US" sz="1400" dirty="0">
                          <a:solidFill>
                            <a:schemeClr val="tx1"/>
                          </a:solidFill>
                        </a:rPr>
                        <a:t>Source and LEBT commissioning ended.</a:t>
                      </a:r>
                    </a:p>
                  </a:txBody>
                  <a:tcPr>
                    <a:solidFill>
                      <a:schemeClr val="bg1"/>
                    </a:solidFill>
                  </a:tcPr>
                </a:tc>
                <a:extLst>
                  <a:ext uri="{0D108BD9-81ED-4DB2-BD59-A6C34878D82A}">
                    <a16:rowId xmlns:a16="http://schemas.microsoft.com/office/drawing/2014/main" val="2128798714"/>
                  </a:ext>
                </a:extLst>
              </a:tr>
            </a:tbl>
          </a:graphicData>
        </a:graphic>
      </p:graphicFrame>
    </p:spTree>
    <p:extLst>
      <p:ext uri="{BB962C8B-B14F-4D97-AF65-F5344CB8AC3E}">
        <p14:creationId xmlns:p14="http://schemas.microsoft.com/office/powerpoint/2010/main" val="847054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Issues: Grounding</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a:solidFill>
                  <a:prstClr val="black">
                    <a:tint val="75000"/>
                  </a:prstClr>
                </a:solidFill>
                <a:latin typeface="Calibri"/>
              </a:rPr>
              <a:pPr/>
              <a:t>9</a:t>
            </a:fld>
            <a:endParaRPr lang="en-GB">
              <a:solidFill>
                <a:prstClr val="black">
                  <a:tint val="75000"/>
                </a:prstClr>
              </a:solidFill>
              <a:latin typeface="Calibri"/>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556792"/>
            <a:ext cx="9144000" cy="5141596"/>
          </a:xfrm>
          <a:prstGeom prst="rect">
            <a:avLst/>
          </a:prstGeom>
        </p:spPr>
      </p:pic>
      <p:sp>
        <p:nvSpPr>
          <p:cNvPr id="6" name="TextBox 5">
            <a:extLst>
              <a:ext uri="{FF2B5EF4-FFF2-40B4-BE49-F238E27FC236}">
                <a16:creationId xmlns:a16="http://schemas.microsoft.com/office/drawing/2014/main" id="{0BD896AB-4375-D141-8B3F-8A39E495F38C}"/>
              </a:ext>
            </a:extLst>
          </p:cNvPr>
          <p:cNvSpPr txBox="1"/>
          <p:nvPr/>
        </p:nvSpPr>
        <p:spPr>
          <a:xfrm>
            <a:off x="3643836" y="2143790"/>
            <a:ext cx="945861" cy="830997"/>
          </a:xfrm>
          <a:prstGeom prst="rect">
            <a:avLst/>
          </a:prstGeom>
          <a:solidFill>
            <a:srgbClr val="FFFFFF"/>
          </a:solidFill>
          <a:ln w="19050" cmpd="sng">
            <a:solidFill>
              <a:srgbClr val="FF0000"/>
            </a:solidFill>
          </a:ln>
        </p:spPr>
        <p:txBody>
          <a:bodyPr wrap="square" rtlCol="0">
            <a:spAutoFit/>
          </a:bodyPr>
          <a:lstStyle/>
          <a:p>
            <a:r>
              <a:rPr lang="en-US" sz="1600" b="1" dirty="0" smtClean="0">
                <a:solidFill>
                  <a:srgbClr val="FF0000"/>
                </a:solidFill>
                <a:latin typeface="Calibri"/>
              </a:rPr>
              <a:t>Electrical Panel</a:t>
            </a:r>
          </a:p>
          <a:p>
            <a:endParaRPr lang="en-US" sz="1600" b="1" dirty="0">
              <a:solidFill>
                <a:srgbClr val="FF0000"/>
              </a:solidFill>
              <a:latin typeface="Calibri"/>
            </a:endParaRPr>
          </a:p>
        </p:txBody>
      </p:sp>
      <p:cxnSp>
        <p:nvCxnSpPr>
          <p:cNvPr id="7" name="Straight Arrow Connector 6">
            <a:extLst>
              <a:ext uri="{FF2B5EF4-FFF2-40B4-BE49-F238E27FC236}">
                <a16:creationId xmlns:a16="http://schemas.microsoft.com/office/drawing/2014/main" id="{BCBD9077-0263-7A48-9FED-0BBC40A8A26A}"/>
              </a:ext>
            </a:extLst>
          </p:cNvPr>
          <p:cNvCxnSpPr>
            <a:stCxn id="8" idx="2"/>
          </p:cNvCxnSpPr>
          <p:nvPr/>
        </p:nvCxnSpPr>
        <p:spPr>
          <a:xfrm>
            <a:off x="1108096" y="1903036"/>
            <a:ext cx="1534815" cy="492102"/>
          </a:xfrm>
          <a:prstGeom prst="straightConnector1">
            <a:avLst/>
          </a:prstGeom>
          <a:ln w="19050" cmpd="sng">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0BD896AB-4375-D141-8B3F-8A39E495F38C}"/>
              </a:ext>
            </a:extLst>
          </p:cNvPr>
          <p:cNvSpPr txBox="1"/>
          <p:nvPr/>
        </p:nvSpPr>
        <p:spPr>
          <a:xfrm>
            <a:off x="151419" y="1533704"/>
            <a:ext cx="1913354" cy="369332"/>
          </a:xfrm>
          <a:prstGeom prst="rect">
            <a:avLst/>
          </a:prstGeom>
          <a:solidFill>
            <a:srgbClr val="FFFFFF"/>
          </a:solidFill>
          <a:ln w="19050" cmpd="sng">
            <a:noFill/>
          </a:ln>
        </p:spPr>
        <p:txBody>
          <a:bodyPr wrap="square" rtlCol="0">
            <a:spAutoFit/>
          </a:bodyPr>
          <a:lstStyle/>
          <a:p>
            <a:r>
              <a:rPr lang="en-US" b="1" dirty="0" smtClean="0">
                <a:solidFill>
                  <a:srgbClr val="FF0000"/>
                </a:solidFill>
                <a:latin typeface="Calibri"/>
              </a:rPr>
              <a:t>Electronics rack</a:t>
            </a:r>
            <a:endParaRPr lang="en-US" b="1" dirty="0">
              <a:solidFill>
                <a:srgbClr val="FF0000"/>
              </a:solidFill>
              <a:latin typeface="Calibri"/>
            </a:endParaRPr>
          </a:p>
        </p:txBody>
      </p:sp>
    </p:spTree>
    <p:extLst>
      <p:ext uri="{BB962C8B-B14F-4D97-AF65-F5344CB8AC3E}">
        <p14:creationId xmlns:p14="http://schemas.microsoft.com/office/powerpoint/2010/main" val="930673137"/>
      </p:ext>
    </p:extLst>
  </p:cSld>
  <p:clrMapOvr>
    <a:masterClrMapping/>
  </p:clrMapOvr>
  <p:timing>
    <p:tnLst>
      <p:par>
        <p:cTn id="1" dur="indefinite" restart="never" nodeType="tmRoot"/>
      </p:par>
    </p:tnLst>
  </p:timing>
</p:sld>
</file>

<file path=ppt/theme/theme1.xml><?xml version="1.0" encoding="utf-8"?>
<a:theme xmlns:a="http://schemas.openxmlformats.org/drawingml/2006/main" name="Ch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5" id="{B44B2280-2390-4D03-8D38-6C24B0BAA245}" vid="{0B7C071A-F5F7-47CF-A93A-F42DBF6073EC}"/>
    </a:ext>
  </a:extLst>
</a:theme>
</file>

<file path=ppt/theme/theme2.xml><?xml version="1.0" encoding="utf-8"?>
<a:theme xmlns:a="http://schemas.openxmlformats.org/drawingml/2006/main" name="1_Ch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5" id="{B44B2280-2390-4D03-8D38-6C24B0BAA245}" vid="{0B7C071A-F5F7-47CF-A93A-F42DBF6073EC}"/>
    </a:ext>
  </a:extLst>
</a:theme>
</file>

<file path=ppt/theme/theme3.xml><?xml version="1.0" encoding="utf-8"?>
<a:theme xmlns:a="http://schemas.openxmlformats.org/drawingml/2006/main" name="2_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837FB91F-CDC5-4BC6-A162-22F8370E1EC4}" vid="{76958EC4-F568-4D68-98B3-6BA4183AD248}"/>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15770</TotalTime>
  <Words>2413</Words>
  <Application>Microsoft Office PowerPoint</Application>
  <PresentationFormat>Widescreen</PresentationFormat>
  <Paragraphs>330</Paragraphs>
  <Slides>31</Slides>
  <Notes>15</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31</vt:i4>
      </vt:variant>
    </vt:vector>
  </HeadingPairs>
  <TitlesOfParts>
    <vt:vector size="42" baseType="lpstr">
      <vt:lpstr>Arial</vt:lpstr>
      <vt:lpstr>Arial Narrow</vt:lpstr>
      <vt:lpstr>Calibri</vt:lpstr>
      <vt:lpstr>Droid Sans Fallback</vt:lpstr>
      <vt:lpstr>Optima</vt:lpstr>
      <vt:lpstr>Roboto</vt:lpstr>
      <vt:lpstr>Wingdings</vt:lpstr>
      <vt:lpstr>Chess Core Powerpoint</vt:lpstr>
      <vt:lpstr>1_Chess Core Powerpoint</vt:lpstr>
      <vt:lpstr>2_Anpassad formgivning</vt:lpstr>
      <vt:lpstr>Tema di Office</vt:lpstr>
      <vt:lpstr>Ion Source and LEBT  Commissioning Results + Current Status</vt:lpstr>
      <vt:lpstr>Outline</vt:lpstr>
      <vt:lpstr>Ion Source</vt:lpstr>
      <vt:lpstr>The ISrc sits inside a 75 kV DC high voltage platform</vt:lpstr>
      <vt:lpstr>The Low Energy Beam Transport (LEBT) matches the beam to the RFQ input</vt:lpstr>
      <vt:lpstr>LEBT at the start of commissioning</vt:lpstr>
      <vt:lpstr>First beam at ESS, 2018-09-19</vt:lpstr>
      <vt:lpstr>Commissioning Timeline</vt:lpstr>
      <vt:lpstr>Issues: Grounding</vt:lpstr>
      <vt:lpstr>Issues: Grounding</vt:lpstr>
      <vt:lpstr>ISrc+LEBT beam commissioning From 2018-Sep-19 to 2019-Jul-03</vt:lpstr>
      <vt:lpstr>ISrc and LEBT commissioning activities (In Lund)</vt:lpstr>
      <vt:lpstr>Beam time achieved from Feb-8 to Jul-3, 2019</vt:lpstr>
      <vt:lpstr>Stable source operation achieved after EMI issue was fixed</vt:lpstr>
      <vt:lpstr>Source characterization</vt:lpstr>
      <vt:lpstr>Ranges of current and emittance</vt:lpstr>
      <vt:lpstr>Chopper and iris issues</vt:lpstr>
      <vt:lpstr>Commissioning Results</vt:lpstr>
      <vt:lpstr>Current Status</vt:lpstr>
      <vt:lpstr>Issues: IRIS</vt:lpstr>
      <vt:lpstr>LEBT Reassembly</vt:lpstr>
      <vt:lpstr>Conclusions</vt:lpstr>
      <vt:lpstr>Acknowledgements</vt:lpstr>
      <vt:lpstr>Thank you!  Questions?</vt:lpstr>
      <vt:lpstr>PowerPoint Presentation</vt:lpstr>
      <vt:lpstr>3D Model</vt:lpstr>
      <vt:lpstr>3D Model</vt:lpstr>
      <vt:lpstr>Top view of ISRC &amp; LEBT</vt:lpstr>
      <vt:lpstr>Ion Source + LEBT</vt:lpstr>
      <vt:lpstr>Issues: LEBT Chopper</vt:lpstr>
      <vt:lpstr>PowerPoint Presentation</vt:lpstr>
    </vt:vector>
  </TitlesOfParts>
  <Company>European Spallation Source ERIC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Ion Source and LEBT commissioning status and procedure for connection to the RFQ</dc:title>
  <dc:creator>Alejandro Garcia Sosa</dc:creator>
  <cp:lastModifiedBy>Alejandro Garcia Sosa</cp:lastModifiedBy>
  <cp:revision>120</cp:revision>
  <dcterms:created xsi:type="dcterms:W3CDTF">2019-03-14T13:36:29Z</dcterms:created>
  <dcterms:modified xsi:type="dcterms:W3CDTF">2020-01-29T08:52:26Z</dcterms:modified>
</cp:coreProperties>
</file>