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387" r:id="rId2"/>
    <p:sldId id="393" r:id="rId3"/>
    <p:sldId id="402" r:id="rId4"/>
    <p:sldId id="408" r:id="rId5"/>
    <p:sldId id="397" r:id="rId6"/>
    <p:sldId id="419" r:id="rId7"/>
    <p:sldId id="398" r:id="rId8"/>
    <p:sldId id="403" r:id="rId9"/>
    <p:sldId id="391" r:id="rId10"/>
    <p:sldId id="410" r:id="rId11"/>
    <p:sldId id="418" r:id="rId12"/>
    <p:sldId id="396" r:id="rId13"/>
    <p:sldId id="404" r:id="rId14"/>
    <p:sldId id="411" r:id="rId15"/>
    <p:sldId id="412" r:id="rId16"/>
    <p:sldId id="415" r:id="rId17"/>
    <p:sldId id="414" r:id="rId18"/>
    <p:sldId id="413" r:id="rId19"/>
    <p:sldId id="416" r:id="rId20"/>
    <p:sldId id="417" r:id="rId21"/>
    <p:sldId id="405" r:id="rId22"/>
    <p:sldId id="407" r:id="rId2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9300"/>
    <a:srgbClr val="008F00"/>
    <a:srgbClr val="C2CADD"/>
    <a:srgbClr val="DFE2ED"/>
    <a:srgbClr val="EFF1F6"/>
    <a:srgbClr val="8A9ABB"/>
    <a:srgbClr val="003366"/>
    <a:srgbClr val="E7E7E7"/>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66" autoAdjust="0"/>
    <p:restoredTop sz="96291" autoAdjust="0"/>
  </p:normalViewPr>
  <p:slideViewPr>
    <p:cSldViewPr>
      <p:cViewPr varScale="1">
        <p:scale>
          <a:sx n="127" d="100"/>
          <a:sy n="127" d="100"/>
        </p:scale>
        <p:origin x="1064"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2020-01-29</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9D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5175"/>
            <a:ext cx="7772400" cy="1470025"/>
          </a:xfrm>
        </p:spPr>
        <p:txBody>
          <a:bodyPr>
            <a:normAutofit/>
          </a:bodyPr>
          <a:lstStyle>
            <a:lvl1pPr algn="ctr">
              <a:defRPr sz="2800" b="0" i="0">
                <a:latin typeface="Segoe UI" panose="020B0502040204020203" pitchFamily="34" charset="0"/>
                <a:ea typeface="Segoe UI Historic" panose="020B0502040204020203" pitchFamily="34" charset="0"/>
                <a:cs typeface="Segoe UI" panose="020B0502040204020203" pitchFamily="34" charset="0"/>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1371600" y="3810000"/>
            <a:ext cx="6400800" cy="1752600"/>
          </a:xfrm>
        </p:spPr>
        <p:txBody>
          <a:bodyPr>
            <a:normAutofit/>
          </a:bodyPr>
          <a:lstStyle>
            <a:lvl1pPr marL="0" indent="0" algn="ctr">
              <a:buNone/>
              <a:defRPr sz="2000" b="0" i="0">
                <a:solidFill>
                  <a:schemeClr val="bg1"/>
                </a:solidFill>
                <a:latin typeface="Segoe UI" panose="020B0502040204020203" pitchFamily="34" charset="0"/>
                <a:ea typeface="Segoe UI Historic"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pic>
        <p:nvPicPr>
          <p:cNvPr id="10" name="Picture 9">
            <a:extLst>
              <a:ext uri="{FF2B5EF4-FFF2-40B4-BE49-F238E27FC236}">
                <a16:creationId xmlns:a16="http://schemas.microsoft.com/office/drawing/2014/main" id="{C9BAC94C-E6B5-8045-800B-7BCBD4371C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6280" y="228600"/>
            <a:ext cx="1849120" cy="975360"/>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188720"/>
          </a:xfrm>
          <a:prstGeom prst="rect">
            <a:avLst/>
          </a:prstGeom>
          <a:solidFill>
            <a:srgbClr val="0099DC"/>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solidFill>
                <a:srgbClr val="0094CA"/>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Title 1"/>
          <p:cNvSpPr>
            <a:spLocks noGrp="1"/>
          </p:cNvSpPr>
          <p:nvPr>
            <p:ph type="title"/>
          </p:nvPr>
        </p:nvSpPr>
        <p:spPr>
          <a:xfrm>
            <a:off x="304800" y="152400"/>
            <a:ext cx="7620000" cy="990600"/>
          </a:xfrm>
        </p:spPr>
        <p:txBody>
          <a:bodyPr>
            <a:normAutofit/>
          </a:bodyPr>
          <a:lstStyle>
            <a:lvl1pPr>
              <a:defRPr sz="2800" b="0" i="0">
                <a:latin typeface="Segoe UI" panose="020B0502040204020203" pitchFamily="34" charset="0"/>
                <a:ea typeface="Segoe UI Historic" panose="020B0502040204020203" pitchFamily="34" charset="0"/>
                <a:cs typeface="Segoe UI" panose="020B0502040204020203"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457200" y="1341437"/>
            <a:ext cx="8229600" cy="5287963"/>
          </a:xfrm>
        </p:spPr>
        <p:txBody>
          <a:bodyPr>
            <a:noAutofit/>
          </a:bodyPr>
          <a:lstStyle>
            <a:lvl1pPr>
              <a:defRPr sz="2000" b="0" i="0">
                <a:latin typeface="Segoe UI" panose="020B0502040204020203" pitchFamily="34" charset="0"/>
                <a:ea typeface="Segoe UI Historic" panose="020B0502040204020203" pitchFamily="34" charset="0"/>
                <a:cs typeface="Segoe UI" panose="020B0502040204020203" pitchFamily="34" charset="0"/>
              </a:defRPr>
            </a:lvl1pPr>
            <a:lvl2pPr>
              <a:defRPr sz="1800" b="0" i="0">
                <a:latin typeface="Segoe UI" panose="020B0502040204020203" pitchFamily="34" charset="0"/>
                <a:ea typeface="Segoe UI Historic" panose="020B0502040204020203" pitchFamily="34" charset="0"/>
                <a:cs typeface="Segoe UI" panose="020B0502040204020203" pitchFamily="34" charset="0"/>
              </a:defRPr>
            </a:lvl2pPr>
            <a:lvl3pPr>
              <a:defRPr sz="1600" b="0" i="0">
                <a:latin typeface="Segoe UI" panose="020B0502040204020203" pitchFamily="34" charset="0"/>
                <a:ea typeface="Segoe UI Historic" panose="020B0502040204020203" pitchFamily="34" charset="0"/>
                <a:cs typeface="Segoe UI" panose="020B0502040204020203" pitchFamily="34" charset="0"/>
              </a:defRPr>
            </a:lvl3pPr>
            <a:lvl4pPr>
              <a:defRPr sz="1400" b="0" i="0">
                <a:latin typeface="Segoe UI" panose="020B0502040204020203" pitchFamily="34" charset="0"/>
                <a:ea typeface="Segoe UI Historic" panose="020B0502040204020203" pitchFamily="34" charset="0"/>
                <a:cs typeface="Segoe UI" panose="020B0502040204020203" pitchFamily="34" charset="0"/>
              </a:defRPr>
            </a:lvl4pPr>
            <a:lvl5pPr>
              <a:defRPr sz="1200" b="0" i="0">
                <a:latin typeface="Segoe UI" panose="020B0502040204020203" pitchFamily="34" charset="0"/>
                <a:ea typeface="Segoe UI Historic" panose="020B0502040204020203" pitchFamily="34" charset="0"/>
                <a:cs typeface="Segoe UI" panose="020B0502040204020203" pitchFamily="34"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Date Placeholder 3"/>
          <p:cNvSpPr>
            <a:spLocks noGrp="1"/>
          </p:cNvSpPr>
          <p:nvPr>
            <p:ph type="dt" sz="half" idx="10"/>
          </p:nvPr>
        </p:nvSpPr>
        <p:spPr/>
        <p:txBody>
          <a:bodyPr/>
          <a:lstStyle>
            <a:lvl1pPr>
              <a:defRPr>
                <a:latin typeface="Segoe UI Historic" panose="020B0502040204020203" pitchFamily="34" charset="0"/>
                <a:ea typeface="Segoe UI Historic" panose="020B0502040204020203" pitchFamily="34" charset="0"/>
                <a:cs typeface="Segoe UI Historic" panose="020B0502040204020203" pitchFamily="34" charset="0"/>
              </a:defRPr>
            </a:lvl1pPr>
          </a:lstStyle>
          <a:p>
            <a:fld id="{6EB99CB0-346B-43FA-9EE6-F90C3F3BC0BA}" type="datetime1">
              <a:rPr lang="en-GB" smtClean="0"/>
              <a:pPr/>
              <a:t>29/01/2020</a:t>
            </a:fld>
            <a:endParaRPr lang="en-GB" dirty="0"/>
          </a:p>
        </p:txBody>
      </p:sp>
      <p:sp>
        <p:nvSpPr>
          <p:cNvPr id="5" name="Footer Placeholder 4"/>
          <p:cNvSpPr>
            <a:spLocks noGrp="1"/>
          </p:cNvSpPr>
          <p:nvPr>
            <p:ph type="ftr" sz="quarter" idx="11"/>
          </p:nvPr>
        </p:nvSpPr>
        <p:spPr/>
        <p:txBody>
          <a:bodyPr/>
          <a:lstStyle>
            <a:lvl1pPr>
              <a:defRPr>
                <a:latin typeface="Segoe UI Historic" panose="020B0502040204020203" pitchFamily="34" charset="0"/>
                <a:ea typeface="Segoe UI Historic" panose="020B0502040204020203" pitchFamily="34" charset="0"/>
                <a:cs typeface="Segoe UI Historic" panose="020B0502040204020203" pitchFamily="34" charset="0"/>
              </a:defRPr>
            </a:lvl1pPr>
          </a:lstStyle>
          <a:p>
            <a:endParaRPr lang="en-GB" dirty="0"/>
          </a:p>
        </p:txBody>
      </p:sp>
      <p:sp>
        <p:nvSpPr>
          <p:cNvPr id="6" name="Slide Number Placeholder 5"/>
          <p:cNvSpPr>
            <a:spLocks noGrp="1"/>
          </p:cNvSpPr>
          <p:nvPr>
            <p:ph type="sldNum" sz="quarter" idx="12"/>
          </p:nvPr>
        </p:nvSpPr>
        <p:spPr>
          <a:xfrm>
            <a:off x="6934200" y="6416675"/>
            <a:ext cx="2133600" cy="365125"/>
          </a:xfrm>
        </p:spPr>
        <p:txBody>
          <a:bodyPr/>
          <a:lstStyle>
            <a:lvl1pPr>
              <a:defRPr sz="1400" b="1">
                <a:latin typeface="Segoe UI Historic" panose="020B0502040204020203" pitchFamily="34" charset="0"/>
                <a:ea typeface="Segoe UI Historic" panose="020B0502040204020203" pitchFamily="34" charset="0"/>
                <a:cs typeface="Segoe UI Historic" panose="020B0502040204020203" pitchFamily="34" charset="0"/>
              </a:defRPr>
            </a:lvl1pPr>
          </a:lstStyle>
          <a:p>
            <a:fld id="{551115BC-487E-4422-894C-CB7CD3E79223}" type="slidenum">
              <a:rPr lang="en-GB" smtClean="0"/>
              <a:pPr/>
              <a:t>‹#›</a:t>
            </a:fld>
            <a:endParaRPr lang="en-GB" dirty="0"/>
          </a:p>
        </p:txBody>
      </p:sp>
      <p:pic>
        <p:nvPicPr>
          <p:cNvPr id="9" name="Picture 8">
            <a:extLst>
              <a:ext uri="{FF2B5EF4-FFF2-40B4-BE49-F238E27FC236}">
                <a16:creationId xmlns:a16="http://schemas.microsoft.com/office/drawing/2014/main" id="{C4988B59-06E0-D548-90A7-4F56340C15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3485"/>
          <a:stretch/>
        </p:blipFill>
        <p:spPr>
          <a:xfrm>
            <a:off x="8101147" y="152400"/>
            <a:ext cx="966653" cy="902208"/>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400" b="0" i="0">
                <a:latin typeface="Segoe UI" panose="020B0502040204020203" pitchFamily="34" charset="0"/>
                <a:ea typeface="Segoe UI Historic" panose="020B0502040204020203" pitchFamily="34" charset="0"/>
                <a:cs typeface="Segoe UI" panose="020B0502040204020203" pitchFamily="34" charset="0"/>
              </a:defRPr>
            </a:lvl1pPr>
            <a:lvl2pPr>
              <a:defRPr sz="2000" b="0" i="0">
                <a:latin typeface="Segoe UI" panose="020B0502040204020203" pitchFamily="34" charset="0"/>
                <a:ea typeface="Segoe UI Historic" panose="020B0502040204020203" pitchFamily="34" charset="0"/>
                <a:cs typeface="Segoe UI" panose="020B0502040204020203" pitchFamily="34" charset="0"/>
              </a:defRPr>
            </a:lvl2pPr>
            <a:lvl3pPr>
              <a:defRPr sz="1800" b="0" i="0">
                <a:latin typeface="Segoe UI" panose="020B0502040204020203" pitchFamily="34" charset="0"/>
                <a:ea typeface="Segoe UI Historic" panose="020B0502040204020203" pitchFamily="34" charset="0"/>
                <a:cs typeface="Segoe UI" panose="020B0502040204020203" pitchFamily="34" charset="0"/>
              </a:defRPr>
            </a:lvl3pPr>
            <a:lvl4pPr>
              <a:defRPr sz="1600" b="0" i="0">
                <a:latin typeface="Segoe UI" panose="020B0502040204020203" pitchFamily="34" charset="0"/>
                <a:ea typeface="Segoe UI Historic" panose="020B0502040204020203" pitchFamily="34" charset="0"/>
                <a:cs typeface="Segoe UI" panose="020B0502040204020203" pitchFamily="34" charset="0"/>
              </a:defRPr>
            </a:lvl4pPr>
            <a:lvl5pPr>
              <a:defRPr sz="1800"/>
            </a:lvl5pPr>
            <a:lvl6pPr>
              <a:defRPr sz="1800"/>
            </a:lvl6pPr>
            <a:lvl7pPr>
              <a:defRPr sz="1800"/>
            </a:lvl7pPr>
            <a:lvl8pPr>
              <a:defRPr sz="1800"/>
            </a:lvl8pPr>
            <a:lvl9pPr>
              <a:defRPr sz="1800"/>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
        <p:nvSpPr>
          <p:cNvPr id="4" name="Content Placeholder 3"/>
          <p:cNvSpPr>
            <a:spLocks noGrp="1"/>
          </p:cNvSpPr>
          <p:nvPr>
            <p:ph sz="half" idx="2"/>
          </p:nvPr>
        </p:nvSpPr>
        <p:spPr>
          <a:xfrm>
            <a:off x="4648200" y="1600200"/>
            <a:ext cx="4038600" cy="4525963"/>
          </a:xfrm>
        </p:spPr>
        <p:txBody>
          <a:bodyPr/>
          <a:lstStyle>
            <a:lvl1pPr>
              <a:defRPr sz="2400" b="0" i="0">
                <a:latin typeface="Segoe UI" panose="020B0502040204020203" pitchFamily="34" charset="0"/>
                <a:ea typeface="Segoe UI Historic" panose="020B0502040204020203" pitchFamily="34" charset="0"/>
                <a:cs typeface="Segoe UI" panose="020B0502040204020203" pitchFamily="34" charset="0"/>
              </a:defRPr>
            </a:lvl1pPr>
            <a:lvl2pPr>
              <a:defRPr sz="2000" b="0" i="0">
                <a:latin typeface="Segoe UI" panose="020B0502040204020203" pitchFamily="34" charset="0"/>
                <a:ea typeface="Segoe UI Historic" panose="020B0502040204020203" pitchFamily="34" charset="0"/>
                <a:cs typeface="Segoe UI" panose="020B0502040204020203" pitchFamily="34" charset="0"/>
              </a:defRPr>
            </a:lvl2pPr>
            <a:lvl3pPr>
              <a:defRPr sz="1800" b="0" i="0">
                <a:latin typeface="Segoe UI" panose="020B0502040204020203" pitchFamily="34" charset="0"/>
                <a:ea typeface="Segoe UI Historic" panose="020B0502040204020203" pitchFamily="34" charset="0"/>
                <a:cs typeface="Segoe UI" panose="020B0502040204020203" pitchFamily="34" charset="0"/>
              </a:defRPr>
            </a:lvl3pPr>
            <a:lvl4pPr>
              <a:defRPr sz="1600" b="0" i="0">
                <a:latin typeface="Segoe UI" panose="020B0502040204020203" pitchFamily="34" charset="0"/>
                <a:ea typeface="Segoe UI Historic" panose="020B0502040204020203" pitchFamily="34" charset="0"/>
                <a:cs typeface="Segoe UI" panose="020B0502040204020203" pitchFamily="34" charset="0"/>
              </a:defRPr>
            </a:lvl4pPr>
            <a:lvl5pPr>
              <a:defRPr sz="1800"/>
            </a:lvl5pPr>
            <a:lvl6pPr>
              <a:defRPr sz="1800"/>
            </a:lvl6pPr>
            <a:lvl7pPr>
              <a:defRPr sz="1800"/>
            </a:lvl7pPr>
            <a:lvl8pPr>
              <a:defRPr sz="1800"/>
            </a:lvl8pPr>
            <a:lvl9pPr>
              <a:defRPr sz="1800"/>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
        <p:nvSpPr>
          <p:cNvPr id="5" name="Date Placeholder 4"/>
          <p:cNvSpPr>
            <a:spLocks noGrp="1"/>
          </p:cNvSpPr>
          <p:nvPr>
            <p:ph type="dt" sz="half" idx="10"/>
          </p:nvPr>
        </p:nvSpPr>
        <p:spPr/>
        <p:txBody>
          <a:bodyPr/>
          <a:lstStyle>
            <a:lvl1pPr>
              <a:defRPr b="0" i="0">
                <a:latin typeface="Segoe UI" panose="020B0502040204020203" pitchFamily="34" charset="0"/>
                <a:ea typeface="Segoe UI Historic" panose="020B0502040204020203" pitchFamily="34" charset="0"/>
                <a:cs typeface="Segoe UI" panose="020B0502040204020203" pitchFamily="34" charset="0"/>
              </a:defRPr>
            </a:lvl1pPr>
          </a:lstStyle>
          <a:p>
            <a:fld id="{42E66B7F-8271-49DA-A25A-F4BB9F476347}" type="datetime1">
              <a:rPr lang="en-GB" smtClean="0"/>
              <a:pPr/>
              <a:t>29/01/2020</a:t>
            </a:fld>
            <a:endParaRPr lang="en-GB"/>
          </a:p>
        </p:txBody>
      </p:sp>
      <p:sp>
        <p:nvSpPr>
          <p:cNvPr id="6" name="Footer Placeholder 5"/>
          <p:cNvSpPr>
            <a:spLocks noGrp="1"/>
          </p:cNvSpPr>
          <p:nvPr>
            <p:ph type="ftr" sz="quarter" idx="11"/>
          </p:nvPr>
        </p:nvSpPr>
        <p:spPr/>
        <p:txBody>
          <a:bodyPr/>
          <a:lstStyle>
            <a:lvl1pPr>
              <a:defRPr b="0" i="0">
                <a:latin typeface="Segoe UI" panose="020B0502040204020203" pitchFamily="34" charset="0"/>
                <a:ea typeface="Segoe UI Historic" panose="020B0502040204020203" pitchFamily="34" charset="0"/>
                <a:cs typeface="Segoe UI" panose="020B0502040204020203" pitchFamily="34" charset="0"/>
              </a:defRPr>
            </a:lvl1pPr>
          </a:lstStyle>
          <a:p>
            <a:endParaRPr lang="en-GB" dirty="0"/>
          </a:p>
        </p:txBody>
      </p:sp>
      <p:sp>
        <p:nvSpPr>
          <p:cNvPr id="10" name="Rektangel 6">
            <a:extLst>
              <a:ext uri="{FF2B5EF4-FFF2-40B4-BE49-F238E27FC236}">
                <a16:creationId xmlns:a16="http://schemas.microsoft.com/office/drawing/2014/main" id="{C357D570-679F-0C47-8357-B29D6D4A5680}"/>
              </a:ext>
            </a:extLst>
          </p:cNvPr>
          <p:cNvSpPr/>
          <p:nvPr userDrawn="1"/>
        </p:nvSpPr>
        <p:spPr>
          <a:xfrm>
            <a:off x="0" y="0"/>
            <a:ext cx="9144000" cy="1188720"/>
          </a:xfrm>
          <a:prstGeom prst="rect">
            <a:avLst/>
          </a:prstGeom>
          <a:solidFill>
            <a:srgbClr val="0099DC"/>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0" i="0" noProof="0">
              <a:solidFill>
                <a:srgbClr val="0094CA"/>
              </a:solidFill>
              <a:latin typeface="Segoe UI" panose="020B0502040204020203" pitchFamily="34" charset="0"/>
              <a:ea typeface="Segoe UI Historic" panose="020B0502040204020203" pitchFamily="34" charset="0"/>
              <a:cs typeface="Segoe UI" panose="020B0502040204020203" pitchFamily="34" charset="0"/>
            </a:endParaRPr>
          </a:p>
        </p:txBody>
      </p:sp>
      <p:sp>
        <p:nvSpPr>
          <p:cNvPr id="11" name="Title 1">
            <a:extLst>
              <a:ext uri="{FF2B5EF4-FFF2-40B4-BE49-F238E27FC236}">
                <a16:creationId xmlns:a16="http://schemas.microsoft.com/office/drawing/2014/main" id="{29C617E1-CC26-FC46-B968-5CE745B29C2A}"/>
              </a:ext>
            </a:extLst>
          </p:cNvPr>
          <p:cNvSpPr>
            <a:spLocks noGrp="1"/>
          </p:cNvSpPr>
          <p:nvPr>
            <p:ph type="title"/>
          </p:nvPr>
        </p:nvSpPr>
        <p:spPr>
          <a:xfrm>
            <a:off x="228600" y="152400"/>
            <a:ext cx="7139136" cy="990600"/>
          </a:xfrm>
        </p:spPr>
        <p:txBody>
          <a:bodyPr>
            <a:normAutofit/>
          </a:bodyPr>
          <a:lstStyle>
            <a:lvl1pPr>
              <a:defRPr sz="2800" b="0" i="0">
                <a:latin typeface="Segoe UI" panose="020B0502040204020203" pitchFamily="34" charset="0"/>
                <a:ea typeface="Segoe UI Historic" panose="020B0502040204020203" pitchFamily="34" charset="0"/>
                <a:cs typeface="Segoe UI" panose="020B0502040204020203" pitchFamily="34" charset="0"/>
              </a:defRPr>
            </a:lvl1pPr>
          </a:lstStyle>
          <a:p>
            <a:r>
              <a:rPr lang="en-US" noProof="0" dirty="0"/>
              <a:t>Click to edit Master title style</a:t>
            </a:r>
            <a:endParaRPr lang="en-GB" noProof="0" dirty="0"/>
          </a:p>
        </p:txBody>
      </p:sp>
      <p:pic>
        <p:nvPicPr>
          <p:cNvPr id="12" name="Picture 11">
            <a:extLst>
              <a:ext uri="{FF2B5EF4-FFF2-40B4-BE49-F238E27FC236}">
                <a16:creationId xmlns:a16="http://schemas.microsoft.com/office/drawing/2014/main" id="{96FB0A7C-2594-7144-BD81-EDACEB5D62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3485"/>
          <a:stretch/>
        </p:blipFill>
        <p:spPr>
          <a:xfrm>
            <a:off x="8101147" y="152400"/>
            <a:ext cx="966653" cy="902208"/>
          </a:xfrm>
          <a:prstGeom prst="rect">
            <a:avLst/>
          </a:prstGeom>
        </p:spPr>
      </p:pic>
      <p:sp>
        <p:nvSpPr>
          <p:cNvPr id="13" name="Slide Number Placeholder 5">
            <a:extLst>
              <a:ext uri="{FF2B5EF4-FFF2-40B4-BE49-F238E27FC236}">
                <a16:creationId xmlns:a16="http://schemas.microsoft.com/office/drawing/2014/main" id="{E63E165F-152F-FB44-83B1-790FB582D399}"/>
              </a:ext>
            </a:extLst>
          </p:cNvPr>
          <p:cNvSpPr>
            <a:spLocks noGrp="1"/>
          </p:cNvSpPr>
          <p:nvPr>
            <p:ph type="sldNum" sz="quarter" idx="12"/>
          </p:nvPr>
        </p:nvSpPr>
        <p:spPr>
          <a:xfrm>
            <a:off x="6934200" y="6400800"/>
            <a:ext cx="2133600" cy="365125"/>
          </a:xfrm>
        </p:spPr>
        <p:txBody>
          <a:bodyPr/>
          <a:lstStyle>
            <a:lvl1pPr>
              <a:defRPr sz="1400" b="1">
                <a:latin typeface="Segoe UI Historic" panose="020B0502040204020203" pitchFamily="34" charset="0"/>
                <a:ea typeface="Segoe UI Historic" panose="020B0502040204020203" pitchFamily="34" charset="0"/>
                <a:cs typeface="Segoe UI Historic" panose="020B0502040204020203" pitchFamily="34" charset="0"/>
              </a:defRPr>
            </a:lvl1pPr>
          </a:lstStyle>
          <a:p>
            <a:fld id="{551115BC-487E-4422-894C-CB7CD3E79223}" type="slidenum">
              <a:rPr lang="en-GB" smtClean="0"/>
              <a:pPr/>
              <a:t>‹#›</a:t>
            </a:fld>
            <a:endParaRPr lang="en-GB" dirty="0"/>
          </a:p>
        </p:txBody>
      </p:sp>
    </p:spTree>
    <p:extLst>
      <p:ext uri="{BB962C8B-B14F-4D97-AF65-F5344CB8AC3E}">
        <p14:creationId xmlns:p14="http://schemas.microsoft.com/office/powerpoint/2010/main" val="136283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fld id="{7103233B-D569-4A6E-878F-CDE152514C47}" type="datetime1">
              <a:rPr lang="en-GB" smtClean="0"/>
              <a:pPr/>
              <a:t>29/01/2020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fld id="{551115BC-487E-4422-894C-CB7CD3E79223}" type="slidenum">
              <a:rPr lang="en-GB" smtClean="0"/>
              <a:pPr/>
              <a:t>‹#›</a:t>
            </a:fld>
            <a:endParaRPr lang="en-GB"/>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l" defTabSz="914400" rtl="0" eaLnBrk="1" latinLnBrk="0" hangingPunct="1">
        <a:spcBef>
          <a:spcPct val="0"/>
        </a:spcBef>
        <a:buNone/>
        <a:defRPr sz="3200" kern="1200" baseline="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3EC37-6339-3148-B156-FD0E760E82A2}"/>
              </a:ext>
            </a:extLst>
          </p:cNvPr>
          <p:cNvSpPr>
            <a:spLocks noGrp="1"/>
          </p:cNvSpPr>
          <p:nvPr>
            <p:ph type="ctrTitle"/>
          </p:nvPr>
        </p:nvSpPr>
        <p:spPr>
          <a:xfrm>
            <a:off x="685800" y="1981200"/>
            <a:ext cx="7772400" cy="1470025"/>
          </a:xfrm>
        </p:spPr>
        <p:txBody>
          <a:bodyPr/>
          <a:lstStyle/>
          <a:p>
            <a:r>
              <a:rPr lang="en-US" dirty="0"/>
              <a:t>NCL Beam Commissioning</a:t>
            </a:r>
            <a:br>
              <a:rPr lang="en-US" dirty="0"/>
            </a:br>
            <a:r>
              <a:rPr lang="en-US" dirty="0"/>
              <a:t>- Coordination/Plan/Steps -</a:t>
            </a:r>
          </a:p>
        </p:txBody>
      </p:sp>
      <p:sp>
        <p:nvSpPr>
          <p:cNvPr id="6" name="Subtitle 5">
            <a:extLst>
              <a:ext uri="{FF2B5EF4-FFF2-40B4-BE49-F238E27FC236}">
                <a16:creationId xmlns:a16="http://schemas.microsoft.com/office/drawing/2014/main" id="{1C0E61D8-55BE-4A4C-9742-56AE84C6FF72}"/>
              </a:ext>
            </a:extLst>
          </p:cNvPr>
          <p:cNvSpPr>
            <a:spLocks noGrp="1"/>
          </p:cNvSpPr>
          <p:nvPr>
            <p:ph type="subTitle" idx="1"/>
          </p:nvPr>
        </p:nvSpPr>
        <p:spPr>
          <a:xfrm>
            <a:off x="1371600" y="3886200"/>
            <a:ext cx="6400800" cy="1752600"/>
          </a:xfrm>
        </p:spPr>
        <p:txBody>
          <a:bodyPr>
            <a:normAutofit/>
          </a:bodyPr>
          <a:lstStyle/>
          <a:p>
            <a:r>
              <a:rPr lang="en-US" sz="2000" dirty="0"/>
              <a:t>Ryoichi Miyamoto (</a:t>
            </a:r>
            <a:r>
              <a:rPr lang="en-US" dirty="0"/>
              <a:t>Beam Commissioning Coordinator</a:t>
            </a:r>
            <a:r>
              <a:rPr lang="en-US" sz="2000" dirty="0"/>
              <a:t>)</a:t>
            </a:r>
          </a:p>
          <a:p>
            <a:r>
              <a:rPr lang="en-US" sz="2000" dirty="0"/>
              <a:t>2020-01-29~30</a:t>
            </a:r>
          </a:p>
          <a:p>
            <a:r>
              <a:rPr lang="en-US" sz="2000" dirty="0"/>
              <a:t>ESS Accelerator Testing and Commissioning Workshop</a:t>
            </a:r>
          </a:p>
        </p:txBody>
      </p:sp>
      <p:sp>
        <p:nvSpPr>
          <p:cNvPr id="4" name="Slide Number Placeholder 3">
            <a:extLst>
              <a:ext uri="{FF2B5EF4-FFF2-40B4-BE49-F238E27FC236}">
                <a16:creationId xmlns:a16="http://schemas.microsoft.com/office/drawing/2014/main" id="{A96CF9C4-5335-7041-852E-6239805859CD}"/>
              </a:ext>
            </a:extLst>
          </p:cNvPr>
          <p:cNvSpPr>
            <a:spLocks noGrp="1"/>
          </p:cNvSpPr>
          <p:nvPr>
            <p:ph type="sldNum" sz="quarter" idx="4294967295"/>
          </p:nvPr>
        </p:nvSpPr>
        <p:spPr>
          <a:xfrm>
            <a:off x="7010400" y="6416675"/>
            <a:ext cx="2133600" cy="365125"/>
          </a:xfrm>
        </p:spPr>
        <p:txBody>
          <a:bodyPr/>
          <a:lstStyle/>
          <a:p>
            <a:fld id="{551115BC-487E-4422-894C-CB7CD3E79223}" type="slidenum">
              <a:rPr lang="en-GB" smtClean="0"/>
              <a:pPr/>
              <a:t>1</a:t>
            </a:fld>
            <a:endParaRPr lang="en-GB" dirty="0"/>
          </a:p>
        </p:txBody>
      </p:sp>
    </p:spTree>
    <p:extLst>
      <p:ext uri="{BB962C8B-B14F-4D97-AF65-F5344CB8AC3E}">
        <p14:creationId xmlns:p14="http://schemas.microsoft.com/office/powerpoint/2010/main" val="2200784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4E265-5D0F-CF43-9DB6-AC15D89D4862}"/>
              </a:ext>
            </a:extLst>
          </p:cNvPr>
          <p:cNvSpPr>
            <a:spLocks noGrp="1"/>
          </p:cNvSpPr>
          <p:nvPr>
            <p:ph type="title"/>
          </p:nvPr>
        </p:nvSpPr>
        <p:spPr/>
        <p:txBody>
          <a:bodyPr/>
          <a:lstStyle/>
          <a:p>
            <a:r>
              <a:rPr lang="en-US" dirty="0"/>
              <a:t>NCL beam commissioning goals at each stage</a:t>
            </a:r>
          </a:p>
        </p:txBody>
      </p:sp>
      <p:sp>
        <p:nvSpPr>
          <p:cNvPr id="3" name="Content Placeholder 2">
            <a:extLst>
              <a:ext uri="{FF2B5EF4-FFF2-40B4-BE49-F238E27FC236}">
                <a16:creationId xmlns:a16="http://schemas.microsoft.com/office/drawing/2014/main" id="{92E6CF93-1E8E-4748-9EAB-96764D9908D6}"/>
              </a:ext>
            </a:extLst>
          </p:cNvPr>
          <p:cNvSpPr>
            <a:spLocks noGrp="1"/>
          </p:cNvSpPr>
          <p:nvPr>
            <p:ph idx="1"/>
          </p:nvPr>
        </p:nvSpPr>
        <p:spPr>
          <a:xfrm>
            <a:off x="457200" y="1295400"/>
            <a:ext cx="8229600" cy="5287963"/>
          </a:xfrm>
        </p:spPr>
        <p:txBody>
          <a:bodyPr/>
          <a:lstStyle/>
          <a:p>
            <a:pPr>
              <a:spcBef>
                <a:spcPts val="500"/>
              </a:spcBef>
            </a:pPr>
            <a:r>
              <a:rPr lang="en-US" sz="2000" dirty="0"/>
              <a:t>Stage 1A: </a:t>
            </a:r>
            <a:r>
              <a:rPr lang="en-US" sz="2000" dirty="0" err="1"/>
              <a:t>ISrc</a:t>
            </a:r>
            <a:r>
              <a:rPr lang="en-US" sz="2000" dirty="0"/>
              <a:t>-MEBT</a:t>
            </a:r>
          </a:p>
          <a:p>
            <a:pPr lvl="1">
              <a:spcBef>
                <a:spcPts val="500"/>
              </a:spcBef>
            </a:pPr>
            <a:r>
              <a:rPr lang="en-US" sz="1800" dirty="0"/>
              <a:t>The main focus is subsystems verifications:</a:t>
            </a:r>
            <a:endParaRPr lang="en-US" sz="1600" dirty="0"/>
          </a:p>
          <a:p>
            <a:pPr lvl="2">
              <a:spcBef>
                <a:spcPts val="500"/>
              </a:spcBef>
            </a:pPr>
            <a:r>
              <a:rPr lang="en-US" sz="1600" dirty="0"/>
              <a:t>(Restart </a:t>
            </a:r>
            <a:r>
              <a:rPr lang="en-US" sz="1600" dirty="0" err="1"/>
              <a:t>ISrc</a:t>
            </a:r>
            <a:r>
              <a:rPr lang="en-US" sz="1600" dirty="0"/>
              <a:t>)</a:t>
            </a:r>
          </a:p>
          <a:p>
            <a:pPr lvl="2">
              <a:spcBef>
                <a:spcPts val="500"/>
              </a:spcBef>
            </a:pPr>
            <a:r>
              <a:rPr lang="en-US" sz="1600" dirty="0"/>
              <a:t>Make RFQ work</a:t>
            </a:r>
          </a:p>
          <a:p>
            <a:pPr lvl="2">
              <a:spcBef>
                <a:spcPts val="500"/>
              </a:spcBef>
            </a:pPr>
            <a:r>
              <a:rPr lang="en-US" sz="1600" dirty="0"/>
              <a:t>Establish Beam mode production (timing, choppers, and iris)</a:t>
            </a:r>
          </a:p>
          <a:p>
            <a:pPr lvl="2">
              <a:spcBef>
                <a:spcPts val="500"/>
              </a:spcBef>
            </a:pPr>
            <a:r>
              <a:rPr lang="en-US" sz="1600" dirty="0"/>
              <a:t>Verify MPS</a:t>
            </a:r>
          </a:p>
          <a:p>
            <a:pPr lvl="1">
              <a:spcBef>
                <a:spcPts val="500"/>
              </a:spcBef>
            </a:pPr>
            <a:r>
              <a:rPr lang="en-US" sz="1800" dirty="0"/>
              <a:t>Tuning is limited to low current and transverse plane in MEBT.</a:t>
            </a:r>
          </a:p>
          <a:p>
            <a:pPr>
              <a:spcBef>
                <a:spcPts val="500"/>
              </a:spcBef>
            </a:pPr>
            <a:r>
              <a:rPr lang="en-US" sz="2000" dirty="0"/>
              <a:t>Stage 1B: ISrc-DTL1</a:t>
            </a:r>
          </a:p>
          <a:p>
            <a:pPr lvl="1">
              <a:spcBef>
                <a:spcPts val="500"/>
              </a:spcBef>
            </a:pPr>
            <a:r>
              <a:rPr lang="en-US" sz="1800" dirty="0"/>
              <a:t>The main focus remains to be subsystems verifications:</a:t>
            </a:r>
          </a:p>
          <a:p>
            <a:pPr lvl="2">
              <a:spcBef>
                <a:spcPts val="500"/>
              </a:spcBef>
            </a:pPr>
            <a:r>
              <a:rPr lang="en-US" sz="1600" dirty="0"/>
              <a:t>Make DTL1 work</a:t>
            </a:r>
          </a:p>
          <a:p>
            <a:pPr lvl="2">
              <a:spcBef>
                <a:spcPts val="500"/>
              </a:spcBef>
            </a:pPr>
            <a:r>
              <a:rPr lang="en-US" sz="1600" dirty="0"/>
              <a:t>Verify all the subsystems up to DTL (?)</a:t>
            </a:r>
          </a:p>
          <a:p>
            <a:pPr lvl="1">
              <a:spcBef>
                <a:spcPts val="500"/>
              </a:spcBef>
            </a:pPr>
            <a:r>
              <a:rPr lang="en-US" sz="1800" dirty="0"/>
              <a:t>Tuning is likely to be limited to low current due to the time limit.</a:t>
            </a:r>
            <a:endParaRPr lang="en-US" sz="1600" dirty="0"/>
          </a:p>
          <a:p>
            <a:pPr>
              <a:spcBef>
                <a:spcPts val="500"/>
              </a:spcBef>
            </a:pPr>
            <a:r>
              <a:rPr lang="en-US" sz="2000" dirty="0"/>
              <a:t>Stage 2: ISrc-DTL4</a:t>
            </a:r>
          </a:p>
          <a:p>
            <a:pPr lvl="1">
              <a:spcBef>
                <a:spcPts val="500"/>
              </a:spcBef>
            </a:pPr>
            <a:r>
              <a:rPr lang="en-US" sz="1800" dirty="0"/>
              <a:t>Verify all the subsystems up to DTL4.</a:t>
            </a:r>
          </a:p>
          <a:p>
            <a:pPr lvl="1">
              <a:spcBef>
                <a:spcPts val="500"/>
              </a:spcBef>
            </a:pPr>
            <a:r>
              <a:rPr lang="en-US" sz="1800" dirty="0"/>
              <a:t>Identify the current limit up to DTL4.</a:t>
            </a:r>
          </a:p>
          <a:p>
            <a:pPr lvl="1">
              <a:spcBef>
                <a:spcPts val="500"/>
              </a:spcBef>
            </a:pPr>
            <a:r>
              <a:rPr lang="en-US" sz="1800" dirty="0"/>
              <a:t>Stability test (?).</a:t>
            </a:r>
            <a:endParaRPr lang="en-US" dirty="0"/>
          </a:p>
        </p:txBody>
      </p:sp>
      <p:sp>
        <p:nvSpPr>
          <p:cNvPr id="4" name="Slide Number Placeholder 3">
            <a:extLst>
              <a:ext uri="{FF2B5EF4-FFF2-40B4-BE49-F238E27FC236}">
                <a16:creationId xmlns:a16="http://schemas.microsoft.com/office/drawing/2014/main" id="{F28630B3-C7DB-554C-AB94-2182515AFD56}"/>
              </a:ext>
            </a:extLst>
          </p:cNvPr>
          <p:cNvSpPr>
            <a:spLocks noGrp="1"/>
          </p:cNvSpPr>
          <p:nvPr>
            <p:ph type="sldNum" sz="quarter" idx="12"/>
          </p:nvPr>
        </p:nvSpPr>
        <p:spPr/>
        <p:txBody>
          <a:bodyPr/>
          <a:lstStyle/>
          <a:p>
            <a:fld id="{551115BC-487E-4422-894C-CB7CD3E79223}" type="slidenum">
              <a:rPr lang="en-GB" smtClean="0"/>
              <a:pPr/>
              <a:t>10</a:t>
            </a:fld>
            <a:endParaRPr lang="en-GB" dirty="0"/>
          </a:p>
        </p:txBody>
      </p:sp>
    </p:spTree>
    <p:extLst>
      <p:ext uri="{BB962C8B-B14F-4D97-AF65-F5344CB8AC3E}">
        <p14:creationId xmlns:p14="http://schemas.microsoft.com/office/powerpoint/2010/main" val="24824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4EB5-90A8-004E-A709-F895B49AF18C}"/>
              </a:ext>
            </a:extLst>
          </p:cNvPr>
          <p:cNvSpPr>
            <a:spLocks noGrp="1"/>
          </p:cNvSpPr>
          <p:nvPr>
            <p:ph type="title"/>
          </p:nvPr>
        </p:nvSpPr>
        <p:spPr/>
        <p:txBody>
          <a:bodyPr/>
          <a:lstStyle/>
          <a:p>
            <a:r>
              <a:rPr lang="en-US" dirty="0"/>
              <a:t>NCL configurations for stages</a:t>
            </a:r>
          </a:p>
        </p:txBody>
      </p:sp>
      <p:sp>
        <p:nvSpPr>
          <p:cNvPr id="4" name="Slide Number Placeholder 3">
            <a:extLst>
              <a:ext uri="{FF2B5EF4-FFF2-40B4-BE49-F238E27FC236}">
                <a16:creationId xmlns:a16="http://schemas.microsoft.com/office/drawing/2014/main" id="{2CFDF448-5BE2-3942-9F6E-1DCE42BB8404}"/>
              </a:ext>
            </a:extLst>
          </p:cNvPr>
          <p:cNvSpPr>
            <a:spLocks noGrp="1"/>
          </p:cNvSpPr>
          <p:nvPr>
            <p:ph type="sldNum" sz="quarter" idx="12"/>
          </p:nvPr>
        </p:nvSpPr>
        <p:spPr/>
        <p:txBody>
          <a:bodyPr/>
          <a:lstStyle/>
          <a:p>
            <a:fld id="{551115BC-487E-4422-894C-CB7CD3E79223}" type="slidenum">
              <a:rPr lang="en-GB" smtClean="0"/>
              <a:pPr/>
              <a:t>11</a:t>
            </a:fld>
            <a:endParaRPr lang="en-GB" dirty="0"/>
          </a:p>
        </p:txBody>
      </p:sp>
      <p:sp>
        <p:nvSpPr>
          <p:cNvPr id="42" name="Rectangle 41">
            <a:extLst>
              <a:ext uri="{FF2B5EF4-FFF2-40B4-BE49-F238E27FC236}">
                <a16:creationId xmlns:a16="http://schemas.microsoft.com/office/drawing/2014/main" id="{2F7C9ED3-E873-9647-904B-5578A6ACC2FE}"/>
              </a:ext>
            </a:extLst>
          </p:cNvPr>
          <p:cNvSpPr/>
          <p:nvPr/>
        </p:nvSpPr>
        <p:spPr>
          <a:xfrm>
            <a:off x="354514" y="2286000"/>
            <a:ext cx="1097280" cy="685800"/>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Segoe UI Semibold" panose="020B0502040204020203" pitchFamily="34" charset="0"/>
                <a:cs typeface="Segoe UI Semibold" panose="020B0502040204020203" pitchFamily="34" charset="0"/>
              </a:rPr>
              <a:t>RFQ</a:t>
            </a:r>
          </a:p>
        </p:txBody>
      </p:sp>
      <p:sp>
        <p:nvSpPr>
          <p:cNvPr id="43" name="Rectangle 42">
            <a:extLst>
              <a:ext uri="{FF2B5EF4-FFF2-40B4-BE49-F238E27FC236}">
                <a16:creationId xmlns:a16="http://schemas.microsoft.com/office/drawing/2014/main" id="{80AC4619-7CC6-5E4D-A16E-B09049597210}"/>
              </a:ext>
            </a:extLst>
          </p:cNvPr>
          <p:cNvSpPr/>
          <p:nvPr/>
        </p:nvSpPr>
        <p:spPr>
          <a:xfrm>
            <a:off x="1573714" y="2286000"/>
            <a:ext cx="1097280" cy="685800"/>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Segoe UI Semibold" panose="020B0502040204020203" pitchFamily="34" charset="0"/>
                <a:cs typeface="Segoe UI Semibold" panose="020B0502040204020203" pitchFamily="34" charset="0"/>
              </a:rPr>
              <a:t>MEBT</a:t>
            </a:r>
          </a:p>
        </p:txBody>
      </p:sp>
      <p:sp>
        <p:nvSpPr>
          <p:cNvPr id="44" name="Rectangle 43">
            <a:extLst>
              <a:ext uri="{FF2B5EF4-FFF2-40B4-BE49-F238E27FC236}">
                <a16:creationId xmlns:a16="http://schemas.microsoft.com/office/drawing/2014/main" id="{46E13CC9-74EF-7140-ACB2-3FC5E5B85956}"/>
              </a:ext>
            </a:extLst>
          </p:cNvPr>
          <p:cNvSpPr/>
          <p:nvPr/>
        </p:nvSpPr>
        <p:spPr>
          <a:xfrm>
            <a:off x="2792914" y="2286000"/>
            <a:ext cx="1097280" cy="685800"/>
          </a:xfrm>
          <a:prstGeom prst="rect">
            <a:avLst/>
          </a:prstGeom>
          <a:gradFill flip="none" rotWithShape="1">
            <a:gsLst>
              <a:gs pos="0">
                <a:schemeClr val="accent1">
                  <a:lumMod val="5000"/>
                  <a:lumOff val="95000"/>
                </a:schemeClr>
              </a:gs>
              <a:gs pos="100000">
                <a:srgbClr val="0432FF"/>
              </a:gs>
              <a:gs pos="100000">
                <a:srgbClr val="0432FF"/>
              </a:gs>
              <a:gs pos="80000">
                <a:srgbClr val="0432FF"/>
              </a:gs>
            </a:gsLst>
            <a:lin ang="0" scaled="1"/>
            <a:tileRect/>
          </a:gra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Segoe UI Semibold" panose="020B0502040204020203" pitchFamily="34" charset="0"/>
                <a:cs typeface="Segoe UI Semibold" panose="020B0502040204020203" pitchFamily="34" charset="0"/>
              </a:rPr>
              <a:t>DTL1</a:t>
            </a:r>
          </a:p>
        </p:txBody>
      </p:sp>
      <p:sp>
        <p:nvSpPr>
          <p:cNvPr id="45" name="Rectangle 44">
            <a:extLst>
              <a:ext uri="{FF2B5EF4-FFF2-40B4-BE49-F238E27FC236}">
                <a16:creationId xmlns:a16="http://schemas.microsoft.com/office/drawing/2014/main" id="{00FACAD7-D884-9349-97B4-E8E902E35B6E}"/>
              </a:ext>
            </a:extLst>
          </p:cNvPr>
          <p:cNvSpPr/>
          <p:nvPr/>
        </p:nvSpPr>
        <p:spPr>
          <a:xfrm>
            <a:off x="4012114" y="2286000"/>
            <a:ext cx="1097280" cy="685800"/>
          </a:xfrm>
          <a:prstGeom prst="rect">
            <a:avLst/>
          </a:prstGeom>
          <a:no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Segoe UI Semibold" panose="020B0502040204020203" pitchFamily="34" charset="0"/>
                <a:cs typeface="Segoe UI Semibold" panose="020B0502040204020203" pitchFamily="34" charset="0"/>
              </a:rPr>
              <a:t>DTL2</a:t>
            </a:r>
          </a:p>
        </p:txBody>
      </p:sp>
      <p:sp>
        <p:nvSpPr>
          <p:cNvPr id="46" name="Rectangle 45">
            <a:extLst>
              <a:ext uri="{FF2B5EF4-FFF2-40B4-BE49-F238E27FC236}">
                <a16:creationId xmlns:a16="http://schemas.microsoft.com/office/drawing/2014/main" id="{9FC5C1BE-E349-D348-9D88-A4BED07B8D82}"/>
              </a:ext>
            </a:extLst>
          </p:cNvPr>
          <p:cNvSpPr/>
          <p:nvPr/>
        </p:nvSpPr>
        <p:spPr>
          <a:xfrm>
            <a:off x="5231314" y="2286000"/>
            <a:ext cx="1097280" cy="685800"/>
          </a:xfrm>
          <a:prstGeom prst="rect">
            <a:avLst/>
          </a:prstGeom>
          <a:no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Segoe UI Semibold" panose="020B0502040204020203" pitchFamily="34" charset="0"/>
                <a:cs typeface="Segoe UI Semibold" panose="020B0502040204020203" pitchFamily="34" charset="0"/>
              </a:rPr>
              <a:t>DTL3</a:t>
            </a:r>
          </a:p>
        </p:txBody>
      </p:sp>
      <p:sp>
        <p:nvSpPr>
          <p:cNvPr id="47" name="Rectangle 46">
            <a:extLst>
              <a:ext uri="{FF2B5EF4-FFF2-40B4-BE49-F238E27FC236}">
                <a16:creationId xmlns:a16="http://schemas.microsoft.com/office/drawing/2014/main" id="{C876EE04-B2AF-1448-90BA-8DE382571933}"/>
              </a:ext>
            </a:extLst>
          </p:cNvPr>
          <p:cNvSpPr/>
          <p:nvPr/>
        </p:nvSpPr>
        <p:spPr>
          <a:xfrm>
            <a:off x="6450514" y="2286000"/>
            <a:ext cx="1097280" cy="685800"/>
          </a:xfrm>
          <a:prstGeom prst="rect">
            <a:avLst/>
          </a:prstGeom>
          <a:solidFill>
            <a:schemeClr val="bg1">
              <a:alpha val="50000"/>
            </a:schemeClr>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Segoe UI Semibold" panose="020B0502040204020203" pitchFamily="34" charset="0"/>
                <a:cs typeface="Segoe UI Semibold" panose="020B0502040204020203" pitchFamily="34" charset="0"/>
              </a:rPr>
              <a:t>DTL4</a:t>
            </a:r>
          </a:p>
        </p:txBody>
      </p:sp>
      <p:sp>
        <p:nvSpPr>
          <p:cNvPr id="48" name="Rectangle 47">
            <a:extLst>
              <a:ext uri="{FF2B5EF4-FFF2-40B4-BE49-F238E27FC236}">
                <a16:creationId xmlns:a16="http://schemas.microsoft.com/office/drawing/2014/main" id="{7BC8C1F5-137C-3640-8783-B241817AF7A0}"/>
              </a:ext>
            </a:extLst>
          </p:cNvPr>
          <p:cNvSpPr/>
          <p:nvPr/>
        </p:nvSpPr>
        <p:spPr>
          <a:xfrm>
            <a:off x="7669714" y="2286000"/>
            <a:ext cx="1097280" cy="685800"/>
          </a:xfrm>
          <a:prstGeom prst="rect">
            <a:avLst/>
          </a:prstGeom>
          <a:no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Segoe UI Semibold" panose="020B0502040204020203" pitchFamily="34" charset="0"/>
                <a:cs typeface="Segoe UI Semibold" panose="020B0502040204020203" pitchFamily="34" charset="0"/>
              </a:rPr>
              <a:t>DTL5</a:t>
            </a:r>
          </a:p>
        </p:txBody>
      </p:sp>
      <p:sp>
        <p:nvSpPr>
          <p:cNvPr id="49" name="Down Arrow 48">
            <a:extLst>
              <a:ext uri="{FF2B5EF4-FFF2-40B4-BE49-F238E27FC236}">
                <a16:creationId xmlns:a16="http://schemas.microsoft.com/office/drawing/2014/main" id="{59C67387-E790-4A42-8A42-9EC064F28553}"/>
              </a:ext>
            </a:extLst>
          </p:cNvPr>
          <p:cNvSpPr/>
          <p:nvPr/>
        </p:nvSpPr>
        <p:spPr>
          <a:xfrm>
            <a:off x="2259514" y="1828800"/>
            <a:ext cx="182880" cy="457200"/>
          </a:xfrm>
          <a:prstGeom prst="downArrow">
            <a:avLst>
              <a:gd name="adj1" fmla="val 50000"/>
              <a:gd name="adj2" fmla="val 6851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Segoe UI Semibold" panose="020B0502040204020203" pitchFamily="34" charset="0"/>
              <a:cs typeface="Segoe UI Semibold" panose="020B0502040204020203" pitchFamily="34" charset="0"/>
            </a:endParaRPr>
          </a:p>
        </p:txBody>
      </p:sp>
      <p:sp>
        <p:nvSpPr>
          <p:cNvPr id="50" name="Down Arrow 49">
            <a:extLst>
              <a:ext uri="{FF2B5EF4-FFF2-40B4-BE49-F238E27FC236}">
                <a16:creationId xmlns:a16="http://schemas.microsoft.com/office/drawing/2014/main" id="{61949326-A696-B94B-88CB-E5543D851C4F}"/>
              </a:ext>
            </a:extLst>
          </p:cNvPr>
          <p:cNvSpPr/>
          <p:nvPr/>
        </p:nvSpPr>
        <p:spPr>
          <a:xfrm>
            <a:off x="3859714" y="1828800"/>
            <a:ext cx="182880" cy="457200"/>
          </a:xfrm>
          <a:prstGeom prst="downArrow">
            <a:avLst>
              <a:gd name="adj1" fmla="val 50000"/>
              <a:gd name="adj2" fmla="val 6851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Segoe UI Semibold" panose="020B0502040204020203" pitchFamily="34" charset="0"/>
              <a:cs typeface="Segoe UI Semibold" panose="020B0502040204020203" pitchFamily="34" charset="0"/>
            </a:endParaRPr>
          </a:p>
        </p:txBody>
      </p:sp>
      <p:sp>
        <p:nvSpPr>
          <p:cNvPr id="51" name="Rectangle 50">
            <a:extLst>
              <a:ext uri="{FF2B5EF4-FFF2-40B4-BE49-F238E27FC236}">
                <a16:creationId xmlns:a16="http://schemas.microsoft.com/office/drawing/2014/main" id="{864F6397-E570-4A41-9AF0-DF0517896838}"/>
              </a:ext>
            </a:extLst>
          </p:cNvPr>
          <p:cNvSpPr/>
          <p:nvPr/>
        </p:nvSpPr>
        <p:spPr>
          <a:xfrm>
            <a:off x="8538394" y="1828800"/>
            <a:ext cx="182880" cy="1600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Segoe UI Semibold" panose="020B0502040204020203" pitchFamily="34" charset="0"/>
              <a:cs typeface="Segoe UI Semibold" panose="020B0502040204020203" pitchFamily="34" charset="0"/>
            </a:endParaRPr>
          </a:p>
        </p:txBody>
      </p:sp>
      <p:sp>
        <p:nvSpPr>
          <p:cNvPr id="52" name="TextBox 51">
            <a:extLst>
              <a:ext uri="{FF2B5EF4-FFF2-40B4-BE49-F238E27FC236}">
                <a16:creationId xmlns:a16="http://schemas.microsoft.com/office/drawing/2014/main" id="{23121B78-E34E-0B4E-BB63-027960F58A38}"/>
              </a:ext>
            </a:extLst>
          </p:cNvPr>
          <p:cNvSpPr txBox="1"/>
          <p:nvPr/>
        </p:nvSpPr>
        <p:spPr>
          <a:xfrm>
            <a:off x="1895301" y="1524000"/>
            <a:ext cx="898003" cy="307777"/>
          </a:xfrm>
          <a:prstGeom prst="rect">
            <a:avLst/>
          </a:prstGeom>
          <a:noFill/>
        </p:spPr>
        <p:txBody>
          <a:bodyPr wrap="none" rtlCol="0">
            <a:spAutoFit/>
          </a:bodyPr>
          <a:lstStyle/>
          <a:p>
            <a:r>
              <a:rPr lang="en-GB" sz="1400" b="1" dirty="0">
                <a:latin typeface="Segoe UI Semibold" panose="020B0502040204020203" pitchFamily="34" charset="0"/>
                <a:cs typeface="Segoe UI Semibold" panose="020B0502040204020203" pitchFamily="34" charset="0"/>
              </a:rPr>
              <a:t>MEBT FC</a:t>
            </a:r>
          </a:p>
        </p:txBody>
      </p:sp>
      <p:sp>
        <p:nvSpPr>
          <p:cNvPr id="53" name="TextBox 52">
            <a:extLst>
              <a:ext uri="{FF2B5EF4-FFF2-40B4-BE49-F238E27FC236}">
                <a16:creationId xmlns:a16="http://schemas.microsoft.com/office/drawing/2014/main" id="{B22D49CC-401B-EF41-803A-EAB27742B821}"/>
              </a:ext>
            </a:extLst>
          </p:cNvPr>
          <p:cNvSpPr txBox="1"/>
          <p:nvPr/>
        </p:nvSpPr>
        <p:spPr>
          <a:xfrm>
            <a:off x="3505200" y="1524000"/>
            <a:ext cx="844270" cy="307777"/>
          </a:xfrm>
          <a:prstGeom prst="rect">
            <a:avLst/>
          </a:prstGeom>
          <a:noFill/>
        </p:spPr>
        <p:txBody>
          <a:bodyPr wrap="none" rtlCol="0">
            <a:spAutoFit/>
          </a:bodyPr>
          <a:lstStyle/>
          <a:p>
            <a:r>
              <a:rPr lang="en-GB" sz="1400" b="1" dirty="0">
                <a:solidFill>
                  <a:srgbClr val="FF0000"/>
                </a:solidFill>
                <a:latin typeface="Segoe UI Semibold" panose="020B0502040204020203" pitchFamily="34" charset="0"/>
                <a:cs typeface="Segoe UI Semibold" panose="020B0502040204020203" pitchFamily="34" charset="0"/>
              </a:rPr>
              <a:t>DTL2 FC</a:t>
            </a:r>
          </a:p>
        </p:txBody>
      </p:sp>
      <p:sp>
        <p:nvSpPr>
          <p:cNvPr id="54" name="TextBox 53">
            <a:extLst>
              <a:ext uri="{FF2B5EF4-FFF2-40B4-BE49-F238E27FC236}">
                <a16:creationId xmlns:a16="http://schemas.microsoft.com/office/drawing/2014/main" id="{2D781094-CF36-6544-A1F0-9A16E4269B22}"/>
              </a:ext>
            </a:extLst>
          </p:cNvPr>
          <p:cNvSpPr txBox="1"/>
          <p:nvPr/>
        </p:nvSpPr>
        <p:spPr>
          <a:xfrm>
            <a:off x="7547794" y="3471446"/>
            <a:ext cx="1528175" cy="307777"/>
          </a:xfrm>
          <a:prstGeom prst="rect">
            <a:avLst/>
          </a:prstGeom>
          <a:noFill/>
        </p:spPr>
        <p:txBody>
          <a:bodyPr wrap="none" rtlCol="0">
            <a:spAutoFit/>
          </a:bodyPr>
          <a:lstStyle/>
          <a:p>
            <a:r>
              <a:rPr lang="en-GB" sz="1400" b="1" dirty="0">
                <a:latin typeface="Segoe UI Semibold" panose="020B0502040204020203" pitchFamily="34" charset="0"/>
                <a:cs typeface="Segoe UI Semibold" panose="020B0502040204020203" pitchFamily="34" charset="0"/>
              </a:rPr>
              <a:t>Temp shield wall</a:t>
            </a:r>
          </a:p>
        </p:txBody>
      </p:sp>
      <p:sp>
        <p:nvSpPr>
          <p:cNvPr id="55" name="Rectangle 54">
            <a:extLst>
              <a:ext uri="{FF2B5EF4-FFF2-40B4-BE49-F238E27FC236}">
                <a16:creationId xmlns:a16="http://schemas.microsoft.com/office/drawing/2014/main" id="{52EBD89D-69CE-FC47-99FB-3FC628E09DB2}"/>
              </a:ext>
            </a:extLst>
          </p:cNvPr>
          <p:cNvSpPr/>
          <p:nvPr/>
        </p:nvSpPr>
        <p:spPr>
          <a:xfrm>
            <a:off x="354514" y="4953000"/>
            <a:ext cx="1097280" cy="685800"/>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Segoe UI Semibold" panose="020B0502040204020203" pitchFamily="34" charset="0"/>
                <a:cs typeface="Segoe UI Semibold" panose="020B0502040204020203" pitchFamily="34" charset="0"/>
              </a:rPr>
              <a:t>RFQ</a:t>
            </a:r>
          </a:p>
        </p:txBody>
      </p:sp>
      <p:sp>
        <p:nvSpPr>
          <p:cNvPr id="56" name="Rectangle 55">
            <a:extLst>
              <a:ext uri="{FF2B5EF4-FFF2-40B4-BE49-F238E27FC236}">
                <a16:creationId xmlns:a16="http://schemas.microsoft.com/office/drawing/2014/main" id="{E735495E-7E37-3243-AFEA-0C45CE293451}"/>
              </a:ext>
            </a:extLst>
          </p:cNvPr>
          <p:cNvSpPr/>
          <p:nvPr/>
        </p:nvSpPr>
        <p:spPr>
          <a:xfrm>
            <a:off x="1573714" y="4953000"/>
            <a:ext cx="1097280" cy="685800"/>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Segoe UI Semibold" panose="020B0502040204020203" pitchFamily="34" charset="0"/>
                <a:cs typeface="Segoe UI Semibold" panose="020B0502040204020203" pitchFamily="34" charset="0"/>
              </a:rPr>
              <a:t>MEBT</a:t>
            </a:r>
          </a:p>
        </p:txBody>
      </p:sp>
      <p:sp>
        <p:nvSpPr>
          <p:cNvPr id="57" name="Rectangle 56">
            <a:extLst>
              <a:ext uri="{FF2B5EF4-FFF2-40B4-BE49-F238E27FC236}">
                <a16:creationId xmlns:a16="http://schemas.microsoft.com/office/drawing/2014/main" id="{11C86BCA-BC94-DA4C-ABD3-297AC832732C}"/>
              </a:ext>
            </a:extLst>
          </p:cNvPr>
          <p:cNvSpPr/>
          <p:nvPr/>
        </p:nvSpPr>
        <p:spPr>
          <a:xfrm>
            <a:off x="2792914" y="4953000"/>
            <a:ext cx="1097280" cy="685800"/>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Segoe UI Semibold" panose="020B0502040204020203" pitchFamily="34" charset="0"/>
                <a:cs typeface="Segoe UI Semibold" panose="020B0502040204020203" pitchFamily="34" charset="0"/>
              </a:rPr>
              <a:t>DTL1</a:t>
            </a:r>
          </a:p>
        </p:txBody>
      </p:sp>
      <p:sp>
        <p:nvSpPr>
          <p:cNvPr id="58" name="Rectangle 57">
            <a:extLst>
              <a:ext uri="{FF2B5EF4-FFF2-40B4-BE49-F238E27FC236}">
                <a16:creationId xmlns:a16="http://schemas.microsoft.com/office/drawing/2014/main" id="{6E9F7867-05B9-0143-B25D-77EF269C716A}"/>
              </a:ext>
            </a:extLst>
          </p:cNvPr>
          <p:cNvSpPr/>
          <p:nvPr/>
        </p:nvSpPr>
        <p:spPr>
          <a:xfrm>
            <a:off x="4012114" y="4953000"/>
            <a:ext cx="1097280" cy="685800"/>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Segoe UI Semibold" panose="020B0502040204020203" pitchFamily="34" charset="0"/>
                <a:cs typeface="Segoe UI Semibold" panose="020B0502040204020203" pitchFamily="34" charset="0"/>
              </a:rPr>
              <a:t>DTL2</a:t>
            </a:r>
          </a:p>
        </p:txBody>
      </p:sp>
      <p:sp>
        <p:nvSpPr>
          <p:cNvPr id="59" name="Rectangle 58">
            <a:extLst>
              <a:ext uri="{FF2B5EF4-FFF2-40B4-BE49-F238E27FC236}">
                <a16:creationId xmlns:a16="http://schemas.microsoft.com/office/drawing/2014/main" id="{2F28CE6A-AB14-C843-BABB-B9899616D1D5}"/>
              </a:ext>
            </a:extLst>
          </p:cNvPr>
          <p:cNvSpPr/>
          <p:nvPr/>
        </p:nvSpPr>
        <p:spPr>
          <a:xfrm>
            <a:off x="5231314" y="4953000"/>
            <a:ext cx="1097280" cy="685800"/>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Segoe UI Semibold" panose="020B0502040204020203" pitchFamily="34" charset="0"/>
                <a:cs typeface="Segoe UI Semibold" panose="020B0502040204020203" pitchFamily="34" charset="0"/>
              </a:rPr>
              <a:t>DTL3</a:t>
            </a:r>
          </a:p>
        </p:txBody>
      </p:sp>
      <p:sp>
        <p:nvSpPr>
          <p:cNvPr id="60" name="Rectangle 59">
            <a:extLst>
              <a:ext uri="{FF2B5EF4-FFF2-40B4-BE49-F238E27FC236}">
                <a16:creationId xmlns:a16="http://schemas.microsoft.com/office/drawing/2014/main" id="{2079BD2B-BFC5-2A4C-A8CF-1E5D5F569F88}"/>
              </a:ext>
            </a:extLst>
          </p:cNvPr>
          <p:cNvSpPr/>
          <p:nvPr/>
        </p:nvSpPr>
        <p:spPr>
          <a:xfrm>
            <a:off x="6450514" y="4953000"/>
            <a:ext cx="1097280" cy="685800"/>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Segoe UI Semibold" panose="020B0502040204020203" pitchFamily="34" charset="0"/>
                <a:cs typeface="Segoe UI Semibold" panose="020B0502040204020203" pitchFamily="34" charset="0"/>
              </a:rPr>
              <a:t>DTL4</a:t>
            </a:r>
          </a:p>
        </p:txBody>
      </p:sp>
      <p:sp>
        <p:nvSpPr>
          <p:cNvPr id="61" name="Rectangle 60">
            <a:extLst>
              <a:ext uri="{FF2B5EF4-FFF2-40B4-BE49-F238E27FC236}">
                <a16:creationId xmlns:a16="http://schemas.microsoft.com/office/drawing/2014/main" id="{0380F46A-B657-2F43-A63F-DB7A18E9EB7B}"/>
              </a:ext>
            </a:extLst>
          </p:cNvPr>
          <p:cNvSpPr/>
          <p:nvPr/>
        </p:nvSpPr>
        <p:spPr>
          <a:xfrm>
            <a:off x="7669714" y="4953000"/>
            <a:ext cx="1097280" cy="685800"/>
          </a:xfrm>
          <a:prstGeom prst="rect">
            <a:avLst/>
          </a:prstGeom>
          <a:no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Segoe UI Semibold" panose="020B0502040204020203" pitchFamily="34" charset="0"/>
                <a:cs typeface="Segoe UI Semibold" panose="020B0502040204020203" pitchFamily="34" charset="0"/>
              </a:rPr>
              <a:t>DTL5</a:t>
            </a:r>
          </a:p>
        </p:txBody>
      </p:sp>
      <p:sp>
        <p:nvSpPr>
          <p:cNvPr id="62" name="Down Arrow 61">
            <a:extLst>
              <a:ext uri="{FF2B5EF4-FFF2-40B4-BE49-F238E27FC236}">
                <a16:creationId xmlns:a16="http://schemas.microsoft.com/office/drawing/2014/main" id="{F5507490-8FE3-A54A-9D78-BD283475001B}"/>
              </a:ext>
            </a:extLst>
          </p:cNvPr>
          <p:cNvSpPr/>
          <p:nvPr/>
        </p:nvSpPr>
        <p:spPr>
          <a:xfrm>
            <a:off x="2259514" y="4495800"/>
            <a:ext cx="182880" cy="457200"/>
          </a:xfrm>
          <a:prstGeom prst="downArrow">
            <a:avLst>
              <a:gd name="adj1" fmla="val 50000"/>
              <a:gd name="adj2" fmla="val 6851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Segoe UI Semibold" panose="020B0502040204020203" pitchFamily="34" charset="0"/>
              <a:cs typeface="Segoe UI Semibold" panose="020B0502040204020203" pitchFamily="34" charset="0"/>
            </a:endParaRPr>
          </a:p>
        </p:txBody>
      </p:sp>
      <p:sp>
        <p:nvSpPr>
          <p:cNvPr id="63" name="Down Arrow 62">
            <a:extLst>
              <a:ext uri="{FF2B5EF4-FFF2-40B4-BE49-F238E27FC236}">
                <a16:creationId xmlns:a16="http://schemas.microsoft.com/office/drawing/2014/main" id="{07EB122B-1271-894B-B6E5-07A784BD3C3C}"/>
              </a:ext>
            </a:extLst>
          </p:cNvPr>
          <p:cNvSpPr/>
          <p:nvPr/>
        </p:nvSpPr>
        <p:spPr>
          <a:xfrm>
            <a:off x="5078914" y="4495800"/>
            <a:ext cx="182880" cy="457200"/>
          </a:xfrm>
          <a:prstGeom prst="downArrow">
            <a:avLst>
              <a:gd name="adj1" fmla="val 50000"/>
              <a:gd name="adj2" fmla="val 6851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Segoe UI Semibold" panose="020B0502040204020203" pitchFamily="34" charset="0"/>
              <a:cs typeface="Segoe UI Semibold" panose="020B0502040204020203" pitchFamily="34" charset="0"/>
            </a:endParaRPr>
          </a:p>
        </p:txBody>
      </p:sp>
      <p:sp>
        <p:nvSpPr>
          <p:cNvPr id="64" name="Down Arrow 63">
            <a:extLst>
              <a:ext uri="{FF2B5EF4-FFF2-40B4-BE49-F238E27FC236}">
                <a16:creationId xmlns:a16="http://schemas.microsoft.com/office/drawing/2014/main" id="{A451A190-C4B1-1746-A073-A0049D3E7070}"/>
              </a:ext>
            </a:extLst>
          </p:cNvPr>
          <p:cNvSpPr/>
          <p:nvPr/>
        </p:nvSpPr>
        <p:spPr>
          <a:xfrm>
            <a:off x="7898314" y="4495800"/>
            <a:ext cx="182880" cy="457200"/>
          </a:xfrm>
          <a:prstGeom prst="downArrow">
            <a:avLst>
              <a:gd name="adj1" fmla="val 50000"/>
              <a:gd name="adj2" fmla="val 6851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Segoe UI Semibold" panose="020B0502040204020203" pitchFamily="34" charset="0"/>
              <a:cs typeface="Segoe UI Semibold" panose="020B0502040204020203" pitchFamily="34" charset="0"/>
            </a:endParaRPr>
          </a:p>
        </p:txBody>
      </p:sp>
      <p:sp>
        <p:nvSpPr>
          <p:cNvPr id="65" name="Rectangle 64">
            <a:extLst>
              <a:ext uri="{FF2B5EF4-FFF2-40B4-BE49-F238E27FC236}">
                <a16:creationId xmlns:a16="http://schemas.microsoft.com/office/drawing/2014/main" id="{02D0768F-44F2-D946-AC48-17856B6C08CD}"/>
              </a:ext>
            </a:extLst>
          </p:cNvPr>
          <p:cNvSpPr/>
          <p:nvPr/>
        </p:nvSpPr>
        <p:spPr>
          <a:xfrm>
            <a:off x="8538394" y="4495800"/>
            <a:ext cx="182880" cy="1600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Segoe UI Semibold" panose="020B0502040204020203" pitchFamily="34" charset="0"/>
              <a:cs typeface="Segoe UI Semibold" panose="020B0502040204020203" pitchFamily="34" charset="0"/>
            </a:endParaRPr>
          </a:p>
        </p:txBody>
      </p:sp>
      <p:sp>
        <p:nvSpPr>
          <p:cNvPr id="66" name="TextBox 65">
            <a:extLst>
              <a:ext uri="{FF2B5EF4-FFF2-40B4-BE49-F238E27FC236}">
                <a16:creationId xmlns:a16="http://schemas.microsoft.com/office/drawing/2014/main" id="{6E85E85A-CF1C-F740-92BF-E8214ABA56A8}"/>
              </a:ext>
            </a:extLst>
          </p:cNvPr>
          <p:cNvSpPr txBox="1"/>
          <p:nvPr/>
        </p:nvSpPr>
        <p:spPr>
          <a:xfrm>
            <a:off x="1895301" y="4191000"/>
            <a:ext cx="898003" cy="307777"/>
          </a:xfrm>
          <a:prstGeom prst="rect">
            <a:avLst/>
          </a:prstGeom>
          <a:noFill/>
        </p:spPr>
        <p:txBody>
          <a:bodyPr wrap="none" rtlCol="0">
            <a:spAutoFit/>
          </a:bodyPr>
          <a:lstStyle/>
          <a:p>
            <a:r>
              <a:rPr lang="en-GB" sz="1400" b="1" dirty="0">
                <a:latin typeface="Segoe UI Semibold" panose="020B0502040204020203" pitchFamily="34" charset="0"/>
                <a:cs typeface="Segoe UI Semibold" panose="020B0502040204020203" pitchFamily="34" charset="0"/>
              </a:rPr>
              <a:t>MEBT FC</a:t>
            </a:r>
          </a:p>
        </p:txBody>
      </p:sp>
      <p:sp>
        <p:nvSpPr>
          <p:cNvPr id="67" name="TextBox 66">
            <a:extLst>
              <a:ext uri="{FF2B5EF4-FFF2-40B4-BE49-F238E27FC236}">
                <a16:creationId xmlns:a16="http://schemas.microsoft.com/office/drawing/2014/main" id="{A35DB144-DC7E-7A46-B206-E24EEABF4AA1}"/>
              </a:ext>
            </a:extLst>
          </p:cNvPr>
          <p:cNvSpPr txBox="1"/>
          <p:nvPr/>
        </p:nvSpPr>
        <p:spPr>
          <a:xfrm>
            <a:off x="4728394" y="4191000"/>
            <a:ext cx="844270" cy="307777"/>
          </a:xfrm>
          <a:prstGeom prst="rect">
            <a:avLst/>
          </a:prstGeom>
          <a:noFill/>
        </p:spPr>
        <p:txBody>
          <a:bodyPr wrap="none" rtlCol="0">
            <a:spAutoFit/>
          </a:bodyPr>
          <a:lstStyle/>
          <a:p>
            <a:r>
              <a:rPr lang="en-GB" sz="1400" b="1" dirty="0">
                <a:latin typeface="Segoe UI Semibold" panose="020B0502040204020203" pitchFamily="34" charset="0"/>
                <a:cs typeface="Segoe UI Semibold" panose="020B0502040204020203" pitchFamily="34" charset="0"/>
              </a:rPr>
              <a:t>DTL2 FC</a:t>
            </a:r>
          </a:p>
        </p:txBody>
      </p:sp>
      <p:sp>
        <p:nvSpPr>
          <p:cNvPr id="68" name="TextBox 67">
            <a:extLst>
              <a:ext uri="{FF2B5EF4-FFF2-40B4-BE49-F238E27FC236}">
                <a16:creationId xmlns:a16="http://schemas.microsoft.com/office/drawing/2014/main" id="{F5FF4CE1-DA32-8144-8B1F-DC7BB236CE7C}"/>
              </a:ext>
            </a:extLst>
          </p:cNvPr>
          <p:cNvSpPr txBox="1"/>
          <p:nvPr/>
        </p:nvSpPr>
        <p:spPr>
          <a:xfrm>
            <a:off x="7547794" y="6138446"/>
            <a:ext cx="1528175" cy="307777"/>
          </a:xfrm>
          <a:prstGeom prst="rect">
            <a:avLst/>
          </a:prstGeom>
          <a:noFill/>
        </p:spPr>
        <p:txBody>
          <a:bodyPr wrap="none" rtlCol="0">
            <a:spAutoFit/>
          </a:bodyPr>
          <a:lstStyle/>
          <a:p>
            <a:r>
              <a:rPr lang="en-GB" sz="1400" b="1" dirty="0">
                <a:latin typeface="Segoe UI Semibold" panose="020B0502040204020203" pitchFamily="34" charset="0"/>
                <a:cs typeface="Segoe UI Semibold" panose="020B0502040204020203" pitchFamily="34" charset="0"/>
              </a:rPr>
              <a:t>Temp shield wall</a:t>
            </a:r>
          </a:p>
        </p:txBody>
      </p:sp>
      <p:sp>
        <p:nvSpPr>
          <p:cNvPr id="69" name="TextBox 68">
            <a:extLst>
              <a:ext uri="{FF2B5EF4-FFF2-40B4-BE49-F238E27FC236}">
                <a16:creationId xmlns:a16="http://schemas.microsoft.com/office/drawing/2014/main" id="{CCD5E4C8-8729-324D-B646-43FE9CB5559A}"/>
              </a:ext>
            </a:extLst>
          </p:cNvPr>
          <p:cNvSpPr txBox="1"/>
          <p:nvPr/>
        </p:nvSpPr>
        <p:spPr>
          <a:xfrm>
            <a:off x="7547794" y="4191000"/>
            <a:ext cx="849079" cy="307777"/>
          </a:xfrm>
          <a:prstGeom prst="rect">
            <a:avLst/>
          </a:prstGeom>
          <a:noFill/>
        </p:spPr>
        <p:txBody>
          <a:bodyPr wrap="none" rtlCol="0">
            <a:spAutoFit/>
          </a:bodyPr>
          <a:lstStyle/>
          <a:p>
            <a:r>
              <a:rPr lang="en-GB" sz="1400" b="1" dirty="0">
                <a:solidFill>
                  <a:srgbClr val="FF0000"/>
                </a:solidFill>
                <a:latin typeface="Segoe UI Semibold" panose="020B0502040204020203" pitchFamily="34" charset="0"/>
                <a:cs typeface="Segoe UI Semibold" panose="020B0502040204020203" pitchFamily="34" charset="0"/>
              </a:rPr>
              <a:t>DTL4 FC</a:t>
            </a:r>
          </a:p>
        </p:txBody>
      </p:sp>
      <p:sp>
        <p:nvSpPr>
          <p:cNvPr id="70" name="TextBox 69">
            <a:extLst>
              <a:ext uri="{FF2B5EF4-FFF2-40B4-BE49-F238E27FC236}">
                <a16:creationId xmlns:a16="http://schemas.microsoft.com/office/drawing/2014/main" id="{B4FB6127-B8D8-AD42-ABFD-DA0DABE18CBA}"/>
              </a:ext>
            </a:extLst>
          </p:cNvPr>
          <p:cNvSpPr txBox="1"/>
          <p:nvPr/>
        </p:nvSpPr>
        <p:spPr>
          <a:xfrm>
            <a:off x="83362" y="1371600"/>
            <a:ext cx="1190262" cy="338554"/>
          </a:xfrm>
          <a:prstGeom prst="rect">
            <a:avLst/>
          </a:prstGeom>
          <a:noFill/>
        </p:spPr>
        <p:txBody>
          <a:bodyPr wrap="none" rtlCol="0">
            <a:spAutoFit/>
          </a:bodyPr>
          <a:lstStyle/>
          <a:p>
            <a:r>
              <a:rPr lang="en-GB" sz="1600" b="1" u="sng" dirty="0">
                <a:latin typeface="Segoe UI Semibold" panose="020B0502040204020203" pitchFamily="34" charset="0"/>
                <a:cs typeface="Segoe UI Semibold" panose="020B0502040204020203" pitchFamily="34" charset="0"/>
              </a:rPr>
              <a:t>Stage 1A/B</a:t>
            </a:r>
          </a:p>
        </p:txBody>
      </p:sp>
      <p:sp>
        <p:nvSpPr>
          <p:cNvPr id="71" name="TextBox 70">
            <a:extLst>
              <a:ext uri="{FF2B5EF4-FFF2-40B4-BE49-F238E27FC236}">
                <a16:creationId xmlns:a16="http://schemas.microsoft.com/office/drawing/2014/main" id="{62B3972D-4C17-6D47-A8A3-952E1EB5E6A7}"/>
              </a:ext>
            </a:extLst>
          </p:cNvPr>
          <p:cNvSpPr txBox="1"/>
          <p:nvPr/>
        </p:nvSpPr>
        <p:spPr>
          <a:xfrm>
            <a:off x="83362" y="4114800"/>
            <a:ext cx="874470" cy="338554"/>
          </a:xfrm>
          <a:prstGeom prst="rect">
            <a:avLst/>
          </a:prstGeom>
          <a:noFill/>
        </p:spPr>
        <p:txBody>
          <a:bodyPr wrap="none" rtlCol="0">
            <a:spAutoFit/>
          </a:bodyPr>
          <a:lstStyle/>
          <a:p>
            <a:r>
              <a:rPr lang="en-GB" sz="1600" b="1" u="sng" dirty="0">
                <a:latin typeface="Segoe UI Semibold" panose="020B0502040204020203" pitchFamily="34" charset="0"/>
                <a:cs typeface="Segoe UI Semibold" panose="020B0502040204020203" pitchFamily="34" charset="0"/>
              </a:rPr>
              <a:t>Stage 2</a:t>
            </a:r>
          </a:p>
        </p:txBody>
      </p:sp>
      <p:cxnSp>
        <p:nvCxnSpPr>
          <p:cNvPr id="72" name="Straight Connector 71">
            <a:extLst>
              <a:ext uri="{FF2B5EF4-FFF2-40B4-BE49-F238E27FC236}">
                <a16:creationId xmlns:a16="http://schemas.microsoft.com/office/drawing/2014/main" id="{1FE622FE-4084-4E47-BAF3-D680134DE689}"/>
              </a:ext>
            </a:extLst>
          </p:cNvPr>
          <p:cNvCxnSpPr/>
          <p:nvPr/>
        </p:nvCxnSpPr>
        <p:spPr>
          <a:xfrm>
            <a:off x="0" y="4002024"/>
            <a:ext cx="914400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89EB2CA-4A7E-0A4E-9E19-1773109DFF80}"/>
              </a:ext>
            </a:extLst>
          </p:cNvPr>
          <p:cNvSpPr txBox="1"/>
          <p:nvPr/>
        </p:nvSpPr>
        <p:spPr>
          <a:xfrm>
            <a:off x="1676400" y="3124200"/>
            <a:ext cx="4510466" cy="738664"/>
          </a:xfrm>
          <a:prstGeom prst="rect">
            <a:avLst/>
          </a:prstGeom>
          <a:noFill/>
          <a:ln w="12700">
            <a:solidFill>
              <a:schemeClr val="bg1">
                <a:lumMod val="75000"/>
              </a:schemeClr>
            </a:solidFill>
          </a:ln>
        </p:spPr>
        <p:txBody>
          <a:bodyPr wrap="square" rtlCol="0">
            <a:spAutoFit/>
          </a:bodyPr>
          <a:lstStyle/>
          <a:p>
            <a:pPr marL="285750" indent="-285750">
              <a:buFont typeface="Arial" panose="020B0604020202020204" pitchFamily="34" charset="0"/>
              <a:buChar char="•"/>
            </a:pPr>
            <a:r>
              <a:rPr lang="en-GB" sz="1400" b="1" dirty="0">
                <a:solidFill>
                  <a:srgbClr val="FF0000"/>
                </a:solidFill>
                <a:latin typeface="Segoe UI Semibold" panose="020B0502040204020203" pitchFamily="34" charset="0"/>
                <a:cs typeface="Segoe UI Semibold" panose="020B0502040204020203" pitchFamily="34" charset="0"/>
              </a:rPr>
              <a:t>DTL2-4 not installed.</a:t>
            </a:r>
          </a:p>
          <a:p>
            <a:pPr marL="285750" indent="-285750">
              <a:buFont typeface="Arial" panose="020B0604020202020204" pitchFamily="34" charset="0"/>
              <a:buChar char="•"/>
            </a:pPr>
            <a:r>
              <a:rPr lang="en-GB" sz="1400" b="1" dirty="0">
                <a:solidFill>
                  <a:srgbClr val="FF0000"/>
                </a:solidFill>
                <a:latin typeface="Segoe UI Semibold" panose="020B0502040204020203" pitchFamily="34" charset="0"/>
                <a:cs typeface="Segoe UI Semibold" panose="020B0502040204020203" pitchFamily="34" charset="0"/>
              </a:rPr>
              <a:t>DTL2 FC is placed right after DTL1 with shielding.</a:t>
            </a:r>
          </a:p>
          <a:p>
            <a:pPr marL="285750" indent="-285750">
              <a:buFont typeface="Arial" panose="020B0604020202020204" pitchFamily="34" charset="0"/>
              <a:buChar char="•"/>
            </a:pPr>
            <a:r>
              <a:rPr lang="en-GB" sz="1400" b="1" dirty="0">
                <a:latin typeface="Segoe UI Semibold" panose="020B0502040204020203" pitchFamily="34" charset="0"/>
                <a:cs typeface="Segoe UI Semibold" panose="020B0502040204020203" pitchFamily="34" charset="0"/>
              </a:rPr>
              <a:t>Temporary shield wall at DTL5.</a:t>
            </a:r>
          </a:p>
        </p:txBody>
      </p:sp>
      <p:sp>
        <p:nvSpPr>
          <p:cNvPr id="74" name="TextBox 73">
            <a:extLst>
              <a:ext uri="{FF2B5EF4-FFF2-40B4-BE49-F238E27FC236}">
                <a16:creationId xmlns:a16="http://schemas.microsoft.com/office/drawing/2014/main" id="{D853A038-29E9-8E4C-8CA2-5119A917052E}"/>
              </a:ext>
            </a:extLst>
          </p:cNvPr>
          <p:cNvSpPr txBox="1"/>
          <p:nvPr/>
        </p:nvSpPr>
        <p:spPr>
          <a:xfrm>
            <a:off x="1676400" y="5814536"/>
            <a:ext cx="4510466" cy="707886"/>
          </a:xfrm>
          <a:prstGeom prst="rect">
            <a:avLst/>
          </a:prstGeom>
          <a:noFill/>
          <a:ln w="12700">
            <a:solidFill>
              <a:schemeClr val="bg1">
                <a:lumMod val="75000"/>
              </a:schemeClr>
            </a:solidFill>
          </a:ln>
        </p:spPr>
        <p:txBody>
          <a:bodyPr wrap="square" rtlCol="0">
            <a:spAutoFit/>
          </a:bodyPr>
          <a:lstStyle/>
          <a:p>
            <a:pPr marL="285750" indent="-285750">
              <a:buFont typeface="Arial" panose="020B0604020202020204" pitchFamily="34" charset="0"/>
              <a:buChar char="•"/>
            </a:pPr>
            <a:r>
              <a:rPr lang="en-GB" sz="1400" b="1" dirty="0">
                <a:latin typeface="Segoe UI Semibold" panose="020B0502040204020203" pitchFamily="34" charset="0"/>
                <a:cs typeface="Segoe UI Semibold" panose="020B0502040204020203" pitchFamily="34" charset="0"/>
              </a:rPr>
              <a:t>MEBT and DTL2 FCs are at their nominal locations.</a:t>
            </a:r>
            <a:endParaRPr lang="en-GB" sz="1400" b="1" dirty="0">
              <a:solidFill>
                <a:srgbClr val="FF0000"/>
              </a:solidFill>
              <a:latin typeface="Segoe UI Semibold" panose="020B0502040204020203" pitchFamily="34" charset="0"/>
              <a:cs typeface="Segoe UI Semibold" panose="020B0502040204020203" pitchFamily="34" charset="0"/>
            </a:endParaRPr>
          </a:p>
          <a:p>
            <a:pPr marL="285750" indent="-285750">
              <a:buFont typeface="Arial" panose="020B0604020202020204" pitchFamily="34" charset="0"/>
              <a:buChar char="•"/>
            </a:pPr>
            <a:r>
              <a:rPr lang="en-GB" sz="1400" b="1" dirty="0">
                <a:solidFill>
                  <a:srgbClr val="FF0000"/>
                </a:solidFill>
                <a:latin typeface="Segoe UI Semibold" panose="020B0502040204020203" pitchFamily="34" charset="0"/>
                <a:cs typeface="Segoe UI Semibold" panose="020B0502040204020203" pitchFamily="34" charset="0"/>
              </a:rPr>
              <a:t>DTL4 FC is placed in shielding.</a:t>
            </a:r>
          </a:p>
          <a:p>
            <a:pPr marL="285750" indent="-285750">
              <a:buFont typeface="Arial" panose="020B0604020202020204" pitchFamily="34" charset="0"/>
              <a:buChar char="•"/>
            </a:pPr>
            <a:endParaRPr lang="en-GB" sz="1200" b="1" dirty="0">
              <a:latin typeface="Segoe UI Semibold" panose="020B0502040204020203" pitchFamily="34" charset="0"/>
              <a:cs typeface="Segoe UI Semibold" panose="020B0502040204020203" pitchFamily="34" charset="0"/>
            </a:endParaRPr>
          </a:p>
        </p:txBody>
      </p:sp>
      <p:sp>
        <p:nvSpPr>
          <p:cNvPr id="75" name="Down Arrow 74">
            <a:extLst>
              <a:ext uri="{FF2B5EF4-FFF2-40B4-BE49-F238E27FC236}">
                <a16:creationId xmlns:a16="http://schemas.microsoft.com/office/drawing/2014/main" id="{95C1B090-F7DE-4045-A6A3-CE8E1C1A5435}"/>
              </a:ext>
            </a:extLst>
          </p:cNvPr>
          <p:cNvSpPr/>
          <p:nvPr/>
        </p:nvSpPr>
        <p:spPr>
          <a:xfrm>
            <a:off x="5078914" y="1828800"/>
            <a:ext cx="182880" cy="457200"/>
          </a:xfrm>
          <a:prstGeom prst="downArrow">
            <a:avLst>
              <a:gd name="adj1" fmla="val 50000"/>
              <a:gd name="adj2" fmla="val 6851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bg1">
                  <a:lumMod val="65000"/>
                </a:schemeClr>
              </a:solidFill>
              <a:latin typeface="Segoe UI Semibold" panose="020B0502040204020203" pitchFamily="34" charset="0"/>
              <a:cs typeface="Segoe UI Semibold" panose="020B0502040204020203" pitchFamily="34" charset="0"/>
            </a:endParaRPr>
          </a:p>
        </p:txBody>
      </p:sp>
      <p:sp>
        <p:nvSpPr>
          <p:cNvPr id="76" name="Down Arrow 75">
            <a:extLst>
              <a:ext uri="{FF2B5EF4-FFF2-40B4-BE49-F238E27FC236}">
                <a16:creationId xmlns:a16="http://schemas.microsoft.com/office/drawing/2014/main" id="{A9732111-8C5A-AC44-8CE8-C6529C51792F}"/>
              </a:ext>
            </a:extLst>
          </p:cNvPr>
          <p:cNvSpPr/>
          <p:nvPr/>
        </p:nvSpPr>
        <p:spPr>
          <a:xfrm>
            <a:off x="7513320" y="4495800"/>
            <a:ext cx="182880" cy="457200"/>
          </a:xfrm>
          <a:prstGeom prst="downArrow">
            <a:avLst>
              <a:gd name="adj1" fmla="val 50000"/>
              <a:gd name="adj2" fmla="val 6851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latin typeface="Segoe UI Semibold" panose="020B0502040204020203" pitchFamily="34" charset="0"/>
              <a:cs typeface="Segoe UI Semibold" panose="020B0502040204020203" pitchFamily="34" charset="0"/>
            </a:endParaRPr>
          </a:p>
        </p:txBody>
      </p:sp>
    </p:spTree>
    <p:extLst>
      <p:ext uri="{BB962C8B-B14F-4D97-AF65-F5344CB8AC3E}">
        <p14:creationId xmlns:p14="http://schemas.microsoft.com/office/powerpoint/2010/main" val="2622174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6989-C5BA-F142-88FD-5391817E29CD}"/>
              </a:ext>
            </a:extLst>
          </p:cNvPr>
          <p:cNvSpPr>
            <a:spLocks noGrp="1"/>
          </p:cNvSpPr>
          <p:nvPr>
            <p:ph type="title"/>
          </p:nvPr>
        </p:nvSpPr>
        <p:spPr>
          <a:xfrm>
            <a:off x="228600" y="152400"/>
            <a:ext cx="7620000" cy="990600"/>
          </a:xfrm>
        </p:spPr>
        <p:txBody>
          <a:bodyPr>
            <a:normAutofit/>
          </a:bodyPr>
          <a:lstStyle/>
          <a:p>
            <a:r>
              <a:rPr lang="en-US" sz="2400" dirty="0"/>
              <a:t>Beam modes and stops during NCL commissioning</a:t>
            </a:r>
          </a:p>
        </p:txBody>
      </p:sp>
      <p:sp>
        <p:nvSpPr>
          <p:cNvPr id="4" name="Slide Number Placeholder 3">
            <a:extLst>
              <a:ext uri="{FF2B5EF4-FFF2-40B4-BE49-F238E27FC236}">
                <a16:creationId xmlns:a16="http://schemas.microsoft.com/office/drawing/2014/main" id="{373190EC-A9D8-EE4F-B282-3A5789D2D633}"/>
              </a:ext>
            </a:extLst>
          </p:cNvPr>
          <p:cNvSpPr>
            <a:spLocks noGrp="1"/>
          </p:cNvSpPr>
          <p:nvPr>
            <p:ph type="sldNum" sz="quarter" idx="12"/>
          </p:nvPr>
        </p:nvSpPr>
        <p:spPr/>
        <p:txBody>
          <a:bodyPr/>
          <a:lstStyle/>
          <a:p>
            <a:fld id="{551115BC-487E-4422-894C-CB7CD3E79223}" type="slidenum">
              <a:rPr lang="en-GB" smtClean="0"/>
              <a:pPr/>
              <a:t>12</a:t>
            </a:fld>
            <a:endParaRPr lang="en-GB" dirty="0"/>
          </a:p>
        </p:txBody>
      </p:sp>
      <p:graphicFrame>
        <p:nvGraphicFramePr>
          <p:cNvPr id="5" name="Table 4">
            <a:extLst>
              <a:ext uri="{FF2B5EF4-FFF2-40B4-BE49-F238E27FC236}">
                <a16:creationId xmlns:a16="http://schemas.microsoft.com/office/drawing/2014/main" id="{23A7D470-AD2C-9C40-B4AE-D5EBE11945EF}"/>
              </a:ext>
            </a:extLst>
          </p:cNvPr>
          <p:cNvGraphicFramePr>
            <a:graphicFrameLocks noGrp="1"/>
          </p:cNvGraphicFramePr>
          <p:nvPr>
            <p:extLst>
              <p:ext uri="{D42A27DB-BD31-4B8C-83A1-F6EECF244321}">
                <p14:modId xmlns:p14="http://schemas.microsoft.com/office/powerpoint/2010/main" val="950201382"/>
              </p:ext>
            </p:extLst>
          </p:nvPr>
        </p:nvGraphicFramePr>
        <p:xfrm>
          <a:off x="609601" y="1524000"/>
          <a:ext cx="7924799" cy="2743200"/>
        </p:xfrm>
        <a:graphic>
          <a:graphicData uri="http://schemas.openxmlformats.org/drawingml/2006/table">
            <a:tbl>
              <a:tblPr firstRow="1" bandRow="1">
                <a:tableStyleId>{073A0DAA-6AF3-43AB-8588-CEC1D06C72B9}</a:tableStyleId>
              </a:tblPr>
              <a:tblGrid>
                <a:gridCol w="2438399">
                  <a:extLst>
                    <a:ext uri="{9D8B030D-6E8A-4147-A177-3AD203B41FA5}">
                      <a16:colId xmlns:a16="http://schemas.microsoft.com/office/drawing/2014/main" val="1666001448"/>
                    </a:ext>
                  </a:extLst>
                </a:gridCol>
                <a:gridCol w="1371600">
                  <a:extLst>
                    <a:ext uri="{9D8B030D-6E8A-4147-A177-3AD203B41FA5}">
                      <a16:colId xmlns:a16="http://schemas.microsoft.com/office/drawing/2014/main" val="2786543940"/>
                    </a:ext>
                  </a:extLst>
                </a:gridCol>
                <a:gridCol w="1371600">
                  <a:extLst>
                    <a:ext uri="{9D8B030D-6E8A-4147-A177-3AD203B41FA5}">
                      <a16:colId xmlns:a16="http://schemas.microsoft.com/office/drawing/2014/main" val="4652440"/>
                    </a:ext>
                  </a:extLst>
                </a:gridCol>
                <a:gridCol w="1371600">
                  <a:extLst>
                    <a:ext uri="{9D8B030D-6E8A-4147-A177-3AD203B41FA5}">
                      <a16:colId xmlns:a16="http://schemas.microsoft.com/office/drawing/2014/main" val="3427689515"/>
                    </a:ext>
                  </a:extLst>
                </a:gridCol>
                <a:gridCol w="1371600">
                  <a:extLst>
                    <a:ext uri="{9D8B030D-6E8A-4147-A177-3AD203B41FA5}">
                      <a16:colId xmlns:a16="http://schemas.microsoft.com/office/drawing/2014/main" val="2627494545"/>
                    </a:ext>
                  </a:extLst>
                </a:gridCol>
              </a:tblGrid>
              <a:tr h="209973">
                <a:tc>
                  <a:txBody>
                    <a:bodyPr/>
                    <a:lstStyle/>
                    <a:p>
                      <a:r>
                        <a:rPr lang="en-US" sz="1400" b="1" i="0" dirty="0">
                          <a:latin typeface="Segoe UI Semibold" panose="020B0502040204020203" pitchFamily="34" charset="0"/>
                          <a:cs typeface="Segoe UI Semibold" panose="020B0502040204020203" pitchFamily="34" charset="0"/>
                        </a:rPr>
                        <a:t>Mode</a:t>
                      </a:r>
                    </a:p>
                  </a:txBody>
                  <a:tcPr>
                    <a:solidFill>
                      <a:srgbClr val="003366"/>
                    </a:solidFill>
                  </a:tcPr>
                </a:tc>
                <a:tc>
                  <a:txBody>
                    <a:bodyPr/>
                    <a:lstStyle/>
                    <a:p>
                      <a:r>
                        <a:rPr lang="en-US" sz="1400" b="1" i="0" dirty="0">
                          <a:latin typeface="Segoe UI Semibold" panose="020B0502040204020203" pitchFamily="34" charset="0"/>
                          <a:cs typeface="Segoe UI Semibold" panose="020B0502040204020203" pitchFamily="34" charset="0"/>
                        </a:rPr>
                        <a:t>I [mA]</a:t>
                      </a:r>
                    </a:p>
                  </a:txBody>
                  <a:tcPr>
                    <a:solidFill>
                      <a:srgbClr val="003366"/>
                    </a:solidFill>
                  </a:tcPr>
                </a:tc>
                <a:tc>
                  <a:txBody>
                    <a:bodyPr/>
                    <a:lstStyle/>
                    <a:p>
                      <a:r>
                        <a:rPr lang="en-US" sz="1400" b="1" i="0" dirty="0">
                          <a:latin typeface="Segoe UI Semibold" panose="020B0502040204020203" pitchFamily="34" charset="0"/>
                          <a:cs typeface="Segoe UI Semibold" panose="020B0502040204020203" pitchFamily="34" charset="0"/>
                        </a:rPr>
                        <a:t>T [µs]</a:t>
                      </a:r>
                    </a:p>
                  </a:txBody>
                  <a:tcPr>
                    <a:solidFill>
                      <a:srgbClr val="003366"/>
                    </a:solidFill>
                  </a:tcPr>
                </a:tc>
                <a:tc>
                  <a:txBody>
                    <a:bodyPr/>
                    <a:lstStyle/>
                    <a:p>
                      <a:r>
                        <a:rPr lang="en-US" sz="1400" b="1" i="0" dirty="0">
                          <a:latin typeface="Segoe UI Semibold" panose="020B0502040204020203" pitchFamily="34" charset="0"/>
                          <a:cs typeface="Segoe UI Semibold" panose="020B0502040204020203" pitchFamily="34" charset="0"/>
                        </a:rPr>
                        <a:t>f [Hz]</a:t>
                      </a:r>
                    </a:p>
                  </a:txBody>
                  <a:tcPr>
                    <a:solidFill>
                      <a:srgbClr val="003366"/>
                    </a:solidFill>
                  </a:tcPr>
                </a:tc>
                <a:tc>
                  <a:txBody>
                    <a:bodyPr/>
                    <a:lstStyle/>
                    <a:p>
                      <a:r>
                        <a:rPr lang="en-US" sz="1400" b="1" i="0" dirty="0">
                          <a:latin typeface="Segoe UI Semibold" panose="020B0502040204020203" pitchFamily="34" charset="0"/>
                          <a:cs typeface="Segoe UI Semibold" panose="020B0502040204020203" pitchFamily="34" charset="0"/>
                        </a:rPr>
                        <a:t>IT [µC]</a:t>
                      </a:r>
                    </a:p>
                  </a:txBody>
                  <a:tcPr>
                    <a:solidFill>
                      <a:srgbClr val="003366"/>
                    </a:solidFill>
                  </a:tcPr>
                </a:tc>
                <a:extLst>
                  <a:ext uri="{0D108BD9-81ED-4DB2-BD59-A6C34878D82A}">
                    <a16:rowId xmlns:a16="http://schemas.microsoft.com/office/drawing/2014/main" val="2459976002"/>
                  </a:ext>
                </a:extLst>
              </a:tr>
              <a:tr h="209973">
                <a:tc>
                  <a:txBody>
                    <a:bodyPr/>
                    <a:lstStyle/>
                    <a:p>
                      <a:r>
                        <a:rPr lang="en-US" sz="1400" b="0" i="0" dirty="0">
                          <a:latin typeface="Segoe UI" panose="020B0502040204020203" pitchFamily="34" charset="0"/>
                          <a:cs typeface="Segoe UI" panose="020B0502040204020203" pitchFamily="34" charset="0"/>
                        </a:rPr>
                        <a:t>Probe</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6</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5</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1</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0.03</a:t>
                      </a:r>
                    </a:p>
                  </a:txBody>
                  <a:tcPr>
                    <a:solidFill>
                      <a:srgbClr val="DFE2ED"/>
                    </a:solidFill>
                  </a:tcPr>
                </a:tc>
                <a:extLst>
                  <a:ext uri="{0D108BD9-81ED-4DB2-BD59-A6C34878D82A}">
                    <a16:rowId xmlns:a16="http://schemas.microsoft.com/office/drawing/2014/main" val="3685529174"/>
                  </a:ext>
                </a:extLst>
              </a:tr>
              <a:tr h="209973">
                <a:tc>
                  <a:txBody>
                    <a:bodyPr/>
                    <a:lstStyle/>
                    <a:p>
                      <a:r>
                        <a:rPr lang="en-US" sz="1400" b="0" i="0" dirty="0">
                          <a:latin typeface="Segoe UI" panose="020B0502040204020203" pitchFamily="34" charset="0"/>
                          <a:cs typeface="Segoe UI" panose="020B0502040204020203" pitchFamily="34" charset="0"/>
                        </a:rPr>
                        <a:t>Fast commissioning</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6</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5</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14</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0.03</a:t>
                      </a:r>
                    </a:p>
                  </a:txBody>
                  <a:tcPr>
                    <a:solidFill>
                      <a:srgbClr val="DFE2ED"/>
                    </a:solidFill>
                  </a:tcPr>
                </a:tc>
                <a:extLst>
                  <a:ext uri="{0D108BD9-81ED-4DB2-BD59-A6C34878D82A}">
                    <a16:rowId xmlns:a16="http://schemas.microsoft.com/office/drawing/2014/main" val="3997456656"/>
                  </a:ext>
                </a:extLst>
              </a:tr>
              <a:tr h="209973">
                <a:tc>
                  <a:txBody>
                    <a:bodyPr/>
                    <a:lstStyle/>
                    <a:p>
                      <a:r>
                        <a:rPr lang="en-US" sz="1400" b="0" i="0" dirty="0">
                          <a:latin typeface="Segoe UI" panose="020B0502040204020203" pitchFamily="34" charset="0"/>
                          <a:cs typeface="Segoe UI" panose="020B0502040204020203" pitchFamily="34" charset="0"/>
                        </a:rPr>
                        <a:t>RF test</a:t>
                      </a:r>
                    </a:p>
                  </a:txBody>
                  <a:tcPr>
                    <a:solidFill>
                      <a:srgbClr val="C2CADD"/>
                    </a:solidFill>
                  </a:tcPr>
                </a:tc>
                <a:tc>
                  <a:txBody>
                    <a:bodyPr/>
                    <a:lstStyle/>
                    <a:p>
                      <a:pPr algn="r"/>
                      <a:r>
                        <a:rPr lang="en-US" sz="1400" b="0" i="0" dirty="0">
                          <a:latin typeface="Segoe UI" panose="020B0502040204020203" pitchFamily="34" charset="0"/>
                          <a:cs typeface="Segoe UI" panose="020B0502040204020203" pitchFamily="34" charset="0"/>
                        </a:rPr>
                        <a:t>6</a:t>
                      </a:r>
                    </a:p>
                  </a:txBody>
                  <a:tcPr>
                    <a:solidFill>
                      <a:srgbClr val="C2CADD"/>
                    </a:solidFill>
                  </a:tcPr>
                </a:tc>
                <a:tc>
                  <a:txBody>
                    <a:bodyPr/>
                    <a:lstStyle/>
                    <a:p>
                      <a:pPr algn="r"/>
                      <a:r>
                        <a:rPr lang="en-US" sz="1400" b="0" i="0" dirty="0">
                          <a:latin typeface="Segoe UI" panose="020B0502040204020203" pitchFamily="34" charset="0"/>
                          <a:cs typeface="Segoe UI" panose="020B0502040204020203" pitchFamily="34" charset="0"/>
                        </a:rPr>
                        <a:t>50</a:t>
                      </a:r>
                    </a:p>
                  </a:txBody>
                  <a:tcPr>
                    <a:solidFill>
                      <a:srgbClr val="C2CADD"/>
                    </a:solidFill>
                  </a:tcPr>
                </a:tc>
                <a:tc>
                  <a:txBody>
                    <a:bodyPr/>
                    <a:lstStyle/>
                    <a:p>
                      <a:pPr algn="r"/>
                      <a:r>
                        <a:rPr lang="en-US" sz="1400" b="0" i="0" dirty="0">
                          <a:latin typeface="Segoe UI" panose="020B0502040204020203" pitchFamily="34" charset="0"/>
                          <a:cs typeface="Segoe UI" panose="020B0502040204020203" pitchFamily="34" charset="0"/>
                        </a:rPr>
                        <a:t>1</a:t>
                      </a:r>
                    </a:p>
                  </a:txBody>
                  <a:tcPr>
                    <a:solidFill>
                      <a:srgbClr val="C2CADD"/>
                    </a:solidFill>
                  </a:tcPr>
                </a:tc>
                <a:tc>
                  <a:txBody>
                    <a:bodyPr/>
                    <a:lstStyle/>
                    <a:p>
                      <a:pPr algn="r"/>
                      <a:r>
                        <a:rPr lang="en-US" sz="1400" b="0" i="0" dirty="0">
                          <a:latin typeface="Segoe UI" panose="020B0502040204020203" pitchFamily="34" charset="0"/>
                          <a:cs typeface="Segoe UI" panose="020B0502040204020203" pitchFamily="34" charset="0"/>
                        </a:rPr>
                        <a:t>0.3</a:t>
                      </a:r>
                    </a:p>
                  </a:txBody>
                  <a:tcPr>
                    <a:solidFill>
                      <a:srgbClr val="C2CADD"/>
                    </a:solidFill>
                  </a:tcPr>
                </a:tc>
                <a:extLst>
                  <a:ext uri="{0D108BD9-81ED-4DB2-BD59-A6C34878D82A}">
                    <a16:rowId xmlns:a16="http://schemas.microsoft.com/office/drawing/2014/main" val="2802209490"/>
                  </a:ext>
                </a:extLst>
              </a:tr>
              <a:tr h="209973">
                <a:tc>
                  <a:txBody>
                    <a:bodyPr/>
                    <a:lstStyle/>
                    <a:p>
                      <a:r>
                        <a:rPr lang="en-US" sz="1400" b="0" i="0" dirty="0">
                          <a:latin typeface="Segoe UI" panose="020B0502040204020203" pitchFamily="34" charset="0"/>
                          <a:cs typeface="Segoe UI" panose="020B0502040204020203" pitchFamily="34" charset="0"/>
                        </a:rPr>
                        <a:t>Stability test</a:t>
                      </a:r>
                    </a:p>
                  </a:txBody>
                  <a:tcPr>
                    <a:solidFill>
                      <a:srgbClr val="C2CADD"/>
                    </a:solidFill>
                  </a:tcPr>
                </a:tc>
                <a:tc>
                  <a:txBody>
                    <a:bodyPr/>
                    <a:lstStyle/>
                    <a:p>
                      <a:pPr algn="r"/>
                      <a:r>
                        <a:rPr lang="en-US" sz="1400" b="0" i="0" dirty="0">
                          <a:latin typeface="Segoe UI" panose="020B0502040204020203" pitchFamily="34" charset="0"/>
                          <a:cs typeface="Segoe UI" panose="020B0502040204020203" pitchFamily="34" charset="0"/>
                        </a:rPr>
                        <a:t>6</a:t>
                      </a:r>
                    </a:p>
                  </a:txBody>
                  <a:tcPr>
                    <a:solidFill>
                      <a:srgbClr val="C2CADD"/>
                    </a:solidFill>
                  </a:tcPr>
                </a:tc>
                <a:tc>
                  <a:txBody>
                    <a:bodyPr/>
                    <a:lstStyle/>
                    <a:p>
                      <a:pPr algn="r"/>
                      <a:r>
                        <a:rPr lang="en-US" sz="1400" b="0" i="0" dirty="0">
                          <a:latin typeface="Segoe UI" panose="020B0502040204020203" pitchFamily="34" charset="0"/>
                          <a:cs typeface="Segoe UI" panose="020B0502040204020203" pitchFamily="34" charset="0"/>
                        </a:rPr>
                        <a:t>50</a:t>
                      </a:r>
                    </a:p>
                  </a:txBody>
                  <a:tcPr>
                    <a:solidFill>
                      <a:srgbClr val="C2CADD"/>
                    </a:solidFill>
                  </a:tcPr>
                </a:tc>
                <a:tc>
                  <a:txBody>
                    <a:bodyPr/>
                    <a:lstStyle/>
                    <a:p>
                      <a:pPr algn="r"/>
                      <a:r>
                        <a:rPr lang="en-US" sz="1400" b="0" i="0" dirty="0">
                          <a:latin typeface="Segoe UI" panose="020B0502040204020203" pitchFamily="34" charset="0"/>
                          <a:cs typeface="Segoe UI" panose="020B0502040204020203" pitchFamily="34" charset="0"/>
                        </a:rPr>
                        <a:t>14</a:t>
                      </a:r>
                    </a:p>
                  </a:txBody>
                  <a:tcPr>
                    <a:solidFill>
                      <a:srgbClr val="C2CADD"/>
                    </a:solidFill>
                  </a:tcPr>
                </a:tc>
                <a:tc>
                  <a:txBody>
                    <a:bodyPr/>
                    <a:lstStyle/>
                    <a:p>
                      <a:pPr algn="r"/>
                      <a:r>
                        <a:rPr lang="en-US" sz="1400" b="0" i="0" dirty="0">
                          <a:latin typeface="Segoe UI" panose="020B0502040204020203" pitchFamily="34" charset="0"/>
                          <a:cs typeface="Segoe UI" panose="020B0502040204020203" pitchFamily="34" charset="0"/>
                        </a:rPr>
                        <a:t>0.3</a:t>
                      </a:r>
                    </a:p>
                  </a:txBody>
                  <a:tcPr>
                    <a:solidFill>
                      <a:srgbClr val="C2CADD"/>
                    </a:solidFill>
                  </a:tcPr>
                </a:tc>
                <a:extLst>
                  <a:ext uri="{0D108BD9-81ED-4DB2-BD59-A6C34878D82A}">
                    <a16:rowId xmlns:a16="http://schemas.microsoft.com/office/drawing/2014/main" val="773228891"/>
                  </a:ext>
                </a:extLst>
              </a:tr>
              <a:tr h="209973">
                <a:tc>
                  <a:txBody>
                    <a:bodyPr/>
                    <a:lstStyle/>
                    <a:p>
                      <a:r>
                        <a:rPr lang="en-US" sz="1400" b="0" i="0" dirty="0">
                          <a:latin typeface="Segoe UI" panose="020B0502040204020203" pitchFamily="34" charset="0"/>
                          <a:cs typeface="Segoe UI" panose="020B0502040204020203" pitchFamily="34" charset="0"/>
                        </a:rPr>
                        <a:t>Slow commissioning</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62.5</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5</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1</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0.3125</a:t>
                      </a:r>
                    </a:p>
                  </a:txBody>
                  <a:tcPr>
                    <a:solidFill>
                      <a:srgbClr val="DFE2ED"/>
                    </a:solidFill>
                  </a:tcPr>
                </a:tc>
                <a:extLst>
                  <a:ext uri="{0D108BD9-81ED-4DB2-BD59-A6C34878D82A}">
                    <a16:rowId xmlns:a16="http://schemas.microsoft.com/office/drawing/2014/main" val="3734938221"/>
                  </a:ext>
                </a:extLst>
              </a:tr>
              <a:tr h="209973">
                <a:tc>
                  <a:txBody>
                    <a:bodyPr/>
                    <a:lstStyle/>
                    <a:p>
                      <a:r>
                        <a:rPr lang="en-US" sz="1400" b="0" i="0" dirty="0">
                          <a:latin typeface="Segoe UI" panose="020B0502040204020203" pitchFamily="34" charset="0"/>
                          <a:cs typeface="Segoe UI" panose="020B0502040204020203" pitchFamily="34" charset="0"/>
                        </a:rPr>
                        <a:t>Fast tuning</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62.5</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5</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14</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0.3125</a:t>
                      </a:r>
                    </a:p>
                  </a:txBody>
                  <a:tcPr>
                    <a:solidFill>
                      <a:srgbClr val="DFE2ED"/>
                    </a:solidFill>
                  </a:tcPr>
                </a:tc>
                <a:extLst>
                  <a:ext uri="{0D108BD9-81ED-4DB2-BD59-A6C34878D82A}">
                    <a16:rowId xmlns:a16="http://schemas.microsoft.com/office/drawing/2014/main" val="1905424838"/>
                  </a:ext>
                </a:extLst>
              </a:tr>
              <a:tr h="209973">
                <a:tc>
                  <a:txBody>
                    <a:bodyPr/>
                    <a:lstStyle/>
                    <a:p>
                      <a:r>
                        <a:rPr lang="en-US" sz="1400" b="0" i="0" dirty="0">
                          <a:latin typeface="Segoe UI" panose="020B0502040204020203" pitchFamily="34" charset="0"/>
                          <a:cs typeface="Segoe UI" panose="020B0502040204020203" pitchFamily="34" charset="0"/>
                        </a:rPr>
                        <a:t>Slow tuning</a:t>
                      </a:r>
                    </a:p>
                  </a:txBody>
                  <a:tcPr>
                    <a:solidFill>
                      <a:srgbClr val="C2CADD"/>
                    </a:solidFill>
                  </a:tcPr>
                </a:tc>
                <a:tc>
                  <a:txBody>
                    <a:bodyPr/>
                    <a:lstStyle/>
                    <a:p>
                      <a:pPr algn="r"/>
                      <a:r>
                        <a:rPr lang="en-US" sz="1400" b="0" i="0" dirty="0">
                          <a:latin typeface="Segoe UI" panose="020B0502040204020203" pitchFamily="34" charset="0"/>
                          <a:cs typeface="Segoe UI" panose="020B0502040204020203" pitchFamily="34" charset="0"/>
                        </a:rPr>
                        <a:t>62.5</a:t>
                      </a:r>
                    </a:p>
                  </a:txBody>
                  <a:tcPr>
                    <a:solidFill>
                      <a:srgbClr val="C2CADD"/>
                    </a:solidFill>
                  </a:tcPr>
                </a:tc>
                <a:tc>
                  <a:txBody>
                    <a:bodyPr/>
                    <a:lstStyle/>
                    <a:p>
                      <a:pPr algn="r"/>
                      <a:r>
                        <a:rPr lang="en-US" sz="1400" b="0" i="0" dirty="0">
                          <a:latin typeface="Segoe UI" panose="020B0502040204020203" pitchFamily="34" charset="0"/>
                          <a:cs typeface="Segoe UI" panose="020B0502040204020203" pitchFamily="34" charset="0"/>
                        </a:rPr>
                        <a:t>50</a:t>
                      </a:r>
                    </a:p>
                  </a:txBody>
                  <a:tcPr>
                    <a:solidFill>
                      <a:srgbClr val="C2CADD"/>
                    </a:solidFill>
                  </a:tcPr>
                </a:tc>
                <a:tc>
                  <a:txBody>
                    <a:bodyPr/>
                    <a:lstStyle/>
                    <a:p>
                      <a:pPr algn="r"/>
                      <a:r>
                        <a:rPr lang="en-US" sz="1400" b="0" i="0" dirty="0">
                          <a:latin typeface="Segoe UI" panose="020B0502040204020203" pitchFamily="34" charset="0"/>
                          <a:cs typeface="Segoe UI" panose="020B0502040204020203" pitchFamily="34" charset="0"/>
                        </a:rPr>
                        <a:t>1</a:t>
                      </a:r>
                    </a:p>
                  </a:txBody>
                  <a:tcPr>
                    <a:solidFill>
                      <a:srgbClr val="C2CADD"/>
                    </a:solidFill>
                  </a:tcPr>
                </a:tc>
                <a:tc>
                  <a:txBody>
                    <a:bodyPr/>
                    <a:lstStyle/>
                    <a:p>
                      <a:pPr algn="r"/>
                      <a:r>
                        <a:rPr lang="en-US" sz="1400" b="0" i="0" dirty="0">
                          <a:latin typeface="Segoe UI" panose="020B0502040204020203" pitchFamily="34" charset="0"/>
                          <a:cs typeface="Segoe UI" panose="020B0502040204020203" pitchFamily="34" charset="0"/>
                        </a:rPr>
                        <a:t>3.125</a:t>
                      </a:r>
                    </a:p>
                  </a:txBody>
                  <a:tcPr>
                    <a:solidFill>
                      <a:srgbClr val="C2CADD"/>
                    </a:solidFill>
                  </a:tcPr>
                </a:tc>
                <a:extLst>
                  <a:ext uri="{0D108BD9-81ED-4DB2-BD59-A6C34878D82A}">
                    <a16:rowId xmlns:a16="http://schemas.microsoft.com/office/drawing/2014/main" val="2405570082"/>
                  </a:ext>
                </a:extLst>
              </a:tr>
              <a:tr h="209973">
                <a:tc>
                  <a:txBody>
                    <a:bodyPr/>
                    <a:lstStyle/>
                    <a:p>
                      <a:r>
                        <a:rPr lang="en-US" sz="1400" b="0" i="0" dirty="0">
                          <a:latin typeface="Segoe UI" panose="020B0502040204020203" pitchFamily="34" charset="0"/>
                          <a:cs typeface="Segoe UI" panose="020B0502040204020203" pitchFamily="34" charset="0"/>
                        </a:rPr>
                        <a:t>Production</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62.5</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2860</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14</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178.75</a:t>
                      </a:r>
                    </a:p>
                  </a:txBody>
                  <a:tcPr>
                    <a:solidFill>
                      <a:srgbClr val="DFE2ED"/>
                    </a:solidFill>
                  </a:tcPr>
                </a:tc>
                <a:extLst>
                  <a:ext uri="{0D108BD9-81ED-4DB2-BD59-A6C34878D82A}">
                    <a16:rowId xmlns:a16="http://schemas.microsoft.com/office/drawing/2014/main" val="509151663"/>
                  </a:ext>
                </a:extLst>
              </a:tr>
            </a:tbl>
          </a:graphicData>
        </a:graphic>
      </p:graphicFrame>
      <p:graphicFrame>
        <p:nvGraphicFramePr>
          <p:cNvPr id="8" name="Table 7">
            <a:extLst>
              <a:ext uri="{FF2B5EF4-FFF2-40B4-BE49-F238E27FC236}">
                <a16:creationId xmlns:a16="http://schemas.microsoft.com/office/drawing/2014/main" id="{76F43B80-BF6E-564D-A96C-030CDCBE7831}"/>
              </a:ext>
            </a:extLst>
          </p:cNvPr>
          <p:cNvGraphicFramePr>
            <a:graphicFrameLocks noGrp="1"/>
          </p:cNvGraphicFramePr>
          <p:nvPr>
            <p:extLst>
              <p:ext uri="{D42A27DB-BD31-4B8C-83A1-F6EECF244321}">
                <p14:modId xmlns:p14="http://schemas.microsoft.com/office/powerpoint/2010/main" val="2276241053"/>
              </p:ext>
            </p:extLst>
          </p:nvPr>
        </p:nvGraphicFramePr>
        <p:xfrm>
          <a:off x="609600" y="4617720"/>
          <a:ext cx="7924799" cy="1828800"/>
        </p:xfrm>
        <a:graphic>
          <a:graphicData uri="http://schemas.openxmlformats.org/drawingml/2006/table">
            <a:tbl>
              <a:tblPr firstRow="1" bandRow="1">
                <a:tableStyleId>{073A0DAA-6AF3-43AB-8588-CEC1D06C72B9}</a:tableStyleId>
              </a:tblPr>
              <a:tblGrid>
                <a:gridCol w="2438400">
                  <a:extLst>
                    <a:ext uri="{9D8B030D-6E8A-4147-A177-3AD203B41FA5}">
                      <a16:colId xmlns:a16="http://schemas.microsoft.com/office/drawing/2014/main" val="1666001448"/>
                    </a:ext>
                  </a:extLst>
                </a:gridCol>
                <a:gridCol w="4114800">
                  <a:extLst>
                    <a:ext uri="{9D8B030D-6E8A-4147-A177-3AD203B41FA5}">
                      <a16:colId xmlns:a16="http://schemas.microsoft.com/office/drawing/2014/main" val="2786543940"/>
                    </a:ext>
                  </a:extLst>
                </a:gridCol>
                <a:gridCol w="1371599">
                  <a:extLst>
                    <a:ext uri="{9D8B030D-6E8A-4147-A177-3AD203B41FA5}">
                      <a16:colId xmlns:a16="http://schemas.microsoft.com/office/drawing/2014/main" val="2627494545"/>
                    </a:ext>
                  </a:extLst>
                </a:gridCol>
              </a:tblGrid>
              <a:tr h="205740">
                <a:tc>
                  <a:txBody>
                    <a:bodyPr/>
                    <a:lstStyle/>
                    <a:p>
                      <a:r>
                        <a:rPr lang="en-US" sz="1400" b="1" i="0" dirty="0">
                          <a:latin typeface="Segoe UI Semibold" panose="020B0502040204020203" pitchFamily="34" charset="0"/>
                          <a:cs typeface="Segoe UI Semibold" panose="020B0502040204020203" pitchFamily="34" charset="0"/>
                        </a:rPr>
                        <a:t>Stop</a:t>
                      </a:r>
                    </a:p>
                  </a:txBody>
                  <a:tcPr>
                    <a:solidFill>
                      <a:srgbClr val="003366"/>
                    </a:solidFill>
                  </a:tcPr>
                </a:tc>
                <a:tc>
                  <a:txBody>
                    <a:bodyPr/>
                    <a:lstStyle/>
                    <a:p>
                      <a:r>
                        <a:rPr lang="en-US" sz="1400" b="1" i="0" dirty="0">
                          <a:latin typeface="Segoe UI Semibold" panose="020B0502040204020203" pitchFamily="34" charset="0"/>
                          <a:cs typeface="Segoe UI Semibold" panose="020B0502040204020203" pitchFamily="34" charset="0"/>
                        </a:rPr>
                        <a:t>“Max” mode</a:t>
                      </a:r>
                    </a:p>
                  </a:txBody>
                  <a:tcPr>
                    <a:solidFill>
                      <a:srgbClr val="003366"/>
                    </a:solidFill>
                  </a:tcPr>
                </a:tc>
                <a:tc>
                  <a:txBody>
                    <a:bodyPr/>
                    <a:lstStyle/>
                    <a:p>
                      <a:r>
                        <a:rPr lang="en-US" sz="1400" b="1" i="0" dirty="0">
                          <a:latin typeface="Segoe UI Semibold" panose="020B0502040204020203" pitchFamily="34" charset="0"/>
                          <a:cs typeface="Segoe UI Semibold" panose="020B0502040204020203" pitchFamily="34" charset="0"/>
                        </a:rPr>
                        <a:t>IT [µC]</a:t>
                      </a:r>
                    </a:p>
                  </a:txBody>
                  <a:tcPr>
                    <a:solidFill>
                      <a:srgbClr val="003366"/>
                    </a:solidFill>
                  </a:tcPr>
                </a:tc>
                <a:extLst>
                  <a:ext uri="{0D108BD9-81ED-4DB2-BD59-A6C34878D82A}">
                    <a16:rowId xmlns:a16="http://schemas.microsoft.com/office/drawing/2014/main" val="2459976002"/>
                  </a:ext>
                </a:extLst>
              </a:tr>
              <a:tr h="205740">
                <a:tc>
                  <a:txBody>
                    <a:bodyPr/>
                    <a:lstStyle/>
                    <a:p>
                      <a:r>
                        <a:rPr lang="en-US" sz="1400" b="0" i="0" dirty="0">
                          <a:latin typeface="Segoe UI" panose="020B0502040204020203" pitchFamily="34" charset="0"/>
                          <a:cs typeface="Segoe UI" panose="020B0502040204020203" pitchFamily="34" charset="0"/>
                        </a:rPr>
                        <a:t>LEBT FC</a:t>
                      </a:r>
                    </a:p>
                  </a:txBody>
                  <a:tcPr>
                    <a:solidFill>
                      <a:srgbClr val="DFE2ED"/>
                    </a:solidFill>
                  </a:tcPr>
                </a:tc>
                <a:tc>
                  <a:txBody>
                    <a:bodyPr/>
                    <a:lstStyle/>
                    <a:p>
                      <a:pPr algn="l"/>
                      <a:r>
                        <a:rPr lang="en-US" sz="1400" b="0" i="0" dirty="0">
                          <a:latin typeface="Segoe UI" panose="020B0502040204020203" pitchFamily="34" charset="0"/>
                          <a:cs typeface="Segoe UI" panose="020B0502040204020203" pitchFamily="34" charset="0"/>
                        </a:rPr>
                        <a:t>Production*</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178.75*</a:t>
                      </a:r>
                    </a:p>
                  </a:txBody>
                  <a:tcPr>
                    <a:solidFill>
                      <a:srgbClr val="DFE2ED"/>
                    </a:solidFill>
                  </a:tcPr>
                </a:tc>
                <a:extLst>
                  <a:ext uri="{0D108BD9-81ED-4DB2-BD59-A6C34878D82A}">
                    <a16:rowId xmlns:a16="http://schemas.microsoft.com/office/drawing/2014/main" val="3685529174"/>
                  </a:ext>
                </a:extLst>
              </a:tr>
              <a:tr h="205740">
                <a:tc>
                  <a:txBody>
                    <a:bodyPr/>
                    <a:lstStyle/>
                    <a:p>
                      <a:r>
                        <a:rPr lang="en-US" sz="1400" b="0" i="0" dirty="0">
                          <a:latin typeface="Segoe UI" panose="020B0502040204020203" pitchFamily="34" charset="0"/>
                          <a:cs typeface="Segoe UI" panose="020B0502040204020203" pitchFamily="34" charset="0"/>
                        </a:rPr>
                        <a:t>MEBT FC</a:t>
                      </a:r>
                    </a:p>
                  </a:txBody>
                  <a:tcPr>
                    <a:solidFill>
                      <a:srgbClr val="C2CADD"/>
                    </a:solidFill>
                  </a:tcPr>
                </a:tc>
                <a:tc>
                  <a:txBody>
                    <a:bodyPr/>
                    <a:lstStyle/>
                    <a:p>
                      <a:pPr algn="l"/>
                      <a:r>
                        <a:rPr lang="en-US" sz="1400" b="0" i="0" dirty="0">
                          <a:latin typeface="Segoe UI" panose="020B0502040204020203" pitchFamily="34" charset="0"/>
                          <a:cs typeface="Segoe UI" panose="020B0502040204020203" pitchFamily="34" charset="0"/>
                        </a:rPr>
                        <a:t>Slow tuning</a:t>
                      </a:r>
                    </a:p>
                  </a:txBody>
                  <a:tcPr>
                    <a:solidFill>
                      <a:srgbClr val="C2CADD"/>
                    </a:solidFill>
                  </a:tcPr>
                </a:tc>
                <a:tc>
                  <a:txBody>
                    <a:bodyPr/>
                    <a:lstStyle/>
                    <a:p>
                      <a:pPr algn="r"/>
                      <a:r>
                        <a:rPr lang="en-US" sz="1400" b="0" i="0" dirty="0">
                          <a:latin typeface="Segoe UI" panose="020B0502040204020203" pitchFamily="34" charset="0"/>
                          <a:cs typeface="Segoe UI" panose="020B0502040204020203" pitchFamily="34" charset="0"/>
                        </a:rPr>
                        <a:t>3.125</a:t>
                      </a:r>
                    </a:p>
                  </a:txBody>
                  <a:tcPr>
                    <a:solidFill>
                      <a:srgbClr val="C2CADD"/>
                    </a:solidFill>
                  </a:tcPr>
                </a:tc>
                <a:extLst>
                  <a:ext uri="{0D108BD9-81ED-4DB2-BD59-A6C34878D82A}">
                    <a16:rowId xmlns:a16="http://schemas.microsoft.com/office/drawing/2014/main" val="3997456656"/>
                  </a:ext>
                </a:extLst>
              </a:tr>
              <a:tr h="205740">
                <a:tc>
                  <a:txBody>
                    <a:bodyPr/>
                    <a:lstStyle/>
                    <a:p>
                      <a:r>
                        <a:rPr lang="en-US" sz="1400" b="0" i="0" dirty="0">
                          <a:latin typeface="Segoe UI" panose="020B0502040204020203" pitchFamily="34" charset="0"/>
                          <a:cs typeface="Segoe UI" panose="020B0502040204020203" pitchFamily="34" charset="0"/>
                        </a:rPr>
                        <a:t>DTL1 FC*</a:t>
                      </a:r>
                    </a:p>
                  </a:txBody>
                  <a:tcPr>
                    <a:solidFill>
                      <a:srgbClr val="DFE2ED"/>
                    </a:solidFill>
                  </a:tcPr>
                </a:tc>
                <a:tc>
                  <a:txBody>
                    <a:bodyPr/>
                    <a:lstStyle/>
                    <a:p>
                      <a:pPr algn="l"/>
                      <a:r>
                        <a:rPr lang="en-US" sz="1400" b="0" i="0" dirty="0">
                          <a:latin typeface="Segoe UI" panose="020B0502040204020203" pitchFamily="34" charset="0"/>
                          <a:cs typeface="Segoe UI" panose="020B0502040204020203" pitchFamily="34" charset="0"/>
                        </a:rPr>
                        <a:t>Fast tuning?</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0.3125?</a:t>
                      </a:r>
                    </a:p>
                  </a:txBody>
                  <a:tcPr>
                    <a:solidFill>
                      <a:srgbClr val="DFE2ED"/>
                    </a:solidFill>
                  </a:tcPr>
                </a:tc>
                <a:extLst>
                  <a:ext uri="{0D108BD9-81ED-4DB2-BD59-A6C34878D82A}">
                    <a16:rowId xmlns:a16="http://schemas.microsoft.com/office/drawing/2014/main" val="2802209490"/>
                  </a:ext>
                </a:extLst>
              </a:tr>
              <a:tr h="205740">
                <a:tc>
                  <a:txBody>
                    <a:bodyPr/>
                    <a:lstStyle/>
                    <a:p>
                      <a:r>
                        <a:rPr lang="en-US" sz="1400" b="0" i="0" dirty="0">
                          <a:latin typeface="Segoe UI" panose="020B0502040204020203" pitchFamily="34" charset="0"/>
                          <a:cs typeface="Segoe UI" panose="020B0502040204020203" pitchFamily="34" charset="0"/>
                        </a:rPr>
                        <a:t>DTL2 FC</a:t>
                      </a:r>
                    </a:p>
                  </a:txBody>
                  <a:tcPr>
                    <a:solidFill>
                      <a:srgbClr val="DFE2ED"/>
                    </a:solidFill>
                  </a:tcPr>
                </a:tc>
                <a:tc>
                  <a:txBody>
                    <a:bodyPr/>
                    <a:lstStyle/>
                    <a:p>
                      <a:pPr algn="l"/>
                      <a:r>
                        <a:rPr lang="en-US" sz="1400" b="0" i="0" dirty="0">
                          <a:latin typeface="Segoe UI" panose="020B0502040204020203" pitchFamily="34" charset="0"/>
                          <a:cs typeface="Segoe UI" panose="020B0502040204020203" pitchFamily="34" charset="0"/>
                        </a:rPr>
                        <a:t>Fast tuning?</a:t>
                      </a:r>
                    </a:p>
                  </a:txBody>
                  <a:tcPr>
                    <a:solidFill>
                      <a:srgbClr val="DFE2ED"/>
                    </a:solidFill>
                  </a:tcPr>
                </a:tc>
                <a:tc>
                  <a:txBody>
                    <a:bodyPr/>
                    <a:lstStyle/>
                    <a:p>
                      <a:pPr algn="r"/>
                      <a:r>
                        <a:rPr lang="en-US" sz="1400" b="0" i="0" dirty="0">
                          <a:latin typeface="Segoe UI" panose="020B0502040204020203" pitchFamily="34" charset="0"/>
                          <a:cs typeface="Segoe UI" panose="020B0502040204020203" pitchFamily="34" charset="0"/>
                        </a:rPr>
                        <a:t>0.3125?</a:t>
                      </a:r>
                    </a:p>
                  </a:txBody>
                  <a:tcPr>
                    <a:solidFill>
                      <a:srgbClr val="DFE2ED"/>
                    </a:solidFill>
                  </a:tcPr>
                </a:tc>
                <a:extLst>
                  <a:ext uri="{0D108BD9-81ED-4DB2-BD59-A6C34878D82A}">
                    <a16:rowId xmlns:a16="http://schemas.microsoft.com/office/drawing/2014/main" val="773228891"/>
                  </a:ext>
                </a:extLst>
              </a:tr>
              <a:tr h="205740">
                <a:tc>
                  <a:txBody>
                    <a:bodyPr/>
                    <a:lstStyle/>
                    <a:p>
                      <a:r>
                        <a:rPr lang="en-US" sz="1400" b="0" i="0" dirty="0">
                          <a:latin typeface="Segoe UI" panose="020B0502040204020203" pitchFamily="34" charset="0"/>
                          <a:cs typeface="Segoe UI" panose="020B0502040204020203" pitchFamily="34" charset="0"/>
                        </a:rPr>
                        <a:t>DTL4 FC</a:t>
                      </a:r>
                    </a:p>
                  </a:txBody>
                  <a:tcPr>
                    <a:solidFill>
                      <a:srgbClr val="C2CADD"/>
                    </a:solidFill>
                  </a:tcPr>
                </a:tc>
                <a:tc>
                  <a:txBody>
                    <a:bodyPr/>
                    <a:lstStyle/>
                    <a:p>
                      <a:pPr algn="l"/>
                      <a:r>
                        <a:rPr lang="en-US" sz="1400" b="0" i="0" dirty="0">
                          <a:latin typeface="Segoe UI" panose="020B0502040204020203" pitchFamily="34" charset="0"/>
                          <a:cs typeface="Segoe UI" panose="020B0502040204020203" pitchFamily="34" charset="0"/>
                        </a:rPr>
                        <a:t>Slow tuning</a:t>
                      </a:r>
                    </a:p>
                  </a:txBody>
                  <a:tcPr>
                    <a:solidFill>
                      <a:srgbClr val="C2CADD"/>
                    </a:solidFill>
                  </a:tcPr>
                </a:tc>
                <a:tc>
                  <a:txBody>
                    <a:bodyPr/>
                    <a:lstStyle/>
                    <a:p>
                      <a:pPr algn="r"/>
                      <a:r>
                        <a:rPr lang="en-US" sz="1400" b="0" i="0" dirty="0">
                          <a:latin typeface="Segoe UI" panose="020B0502040204020203" pitchFamily="34" charset="0"/>
                          <a:cs typeface="Segoe UI" panose="020B0502040204020203" pitchFamily="34" charset="0"/>
                        </a:rPr>
                        <a:t>3.125</a:t>
                      </a:r>
                    </a:p>
                  </a:txBody>
                  <a:tcPr>
                    <a:solidFill>
                      <a:srgbClr val="C2CADD"/>
                    </a:solidFill>
                  </a:tcPr>
                </a:tc>
                <a:extLst>
                  <a:ext uri="{0D108BD9-81ED-4DB2-BD59-A6C34878D82A}">
                    <a16:rowId xmlns:a16="http://schemas.microsoft.com/office/drawing/2014/main" val="3734938221"/>
                  </a:ext>
                </a:extLst>
              </a:tr>
            </a:tbl>
          </a:graphicData>
        </a:graphic>
      </p:graphicFrame>
    </p:spTree>
    <p:extLst>
      <p:ext uri="{BB962C8B-B14F-4D97-AF65-F5344CB8AC3E}">
        <p14:creationId xmlns:p14="http://schemas.microsoft.com/office/powerpoint/2010/main" val="2244392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D76A88-CE3F-454C-ACAA-327BA2DF5AC6}"/>
              </a:ext>
            </a:extLst>
          </p:cNvPr>
          <p:cNvSpPr>
            <a:spLocks noGrp="1"/>
          </p:cNvSpPr>
          <p:nvPr>
            <p:ph type="ctrTitle"/>
          </p:nvPr>
        </p:nvSpPr>
        <p:spPr>
          <a:xfrm>
            <a:off x="685800" y="2590800"/>
            <a:ext cx="7772400" cy="1470025"/>
          </a:xfrm>
        </p:spPr>
        <p:txBody>
          <a:bodyPr/>
          <a:lstStyle/>
          <a:p>
            <a:r>
              <a:rPr lang="en-US" dirty="0"/>
              <a:t>Steps for the upcoming stage</a:t>
            </a:r>
          </a:p>
        </p:txBody>
      </p:sp>
      <p:sp>
        <p:nvSpPr>
          <p:cNvPr id="4" name="Slide Number Placeholder 3">
            <a:extLst>
              <a:ext uri="{FF2B5EF4-FFF2-40B4-BE49-F238E27FC236}">
                <a16:creationId xmlns:a16="http://schemas.microsoft.com/office/drawing/2014/main" id="{03F49A8B-D9E9-DE42-96D9-9391E206A56C}"/>
              </a:ext>
            </a:extLst>
          </p:cNvPr>
          <p:cNvSpPr>
            <a:spLocks noGrp="1"/>
          </p:cNvSpPr>
          <p:nvPr>
            <p:ph type="sldNum" sz="quarter" idx="4294967295"/>
          </p:nvPr>
        </p:nvSpPr>
        <p:spPr>
          <a:xfrm>
            <a:off x="7010400" y="6400800"/>
            <a:ext cx="2133600" cy="365125"/>
          </a:xfrm>
        </p:spPr>
        <p:txBody>
          <a:bodyPr/>
          <a:lstStyle/>
          <a:p>
            <a:fld id="{551115BC-487E-4422-894C-CB7CD3E79223}" type="slidenum">
              <a:rPr lang="en-GB" smtClean="0"/>
              <a:pPr/>
              <a:t>13</a:t>
            </a:fld>
            <a:endParaRPr lang="en-GB" dirty="0"/>
          </a:p>
        </p:txBody>
      </p:sp>
    </p:spTree>
    <p:extLst>
      <p:ext uri="{BB962C8B-B14F-4D97-AF65-F5344CB8AC3E}">
        <p14:creationId xmlns:p14="http://schemas.microsoft.com/office/powerpoint/2010/main" val="3719884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3C52-55FA-BD40-9352-03C1FA08D5FB}"/>
              </a:ext>
            </a:extLst>
          </p:cNvPr>
          <p:cNvSpPr>
            <a:spLocks noGrp="1"/>
          </p:cNvSpPr>
          <p:nvPr>
            <p:ph type="title"/>
          </p:nvPr>
        </p:nvSpPr>
        <p:spPr/>
        <p:txBody>
          <a:bodyPr/>
          <a:lstStyle/>
          <a:p>
            <a:r>
              <a:rPr lang="en-US" dirty="0"/>
              <a:t>~10 weeks live plan in Jira</a:t>
            </a:r>
          </a:p>
        </p:txBody>
      </p:sp>
      <p:sp>
        <p:nvSpPr>
          <p:cNvPr id="4" name="Slide Number Placeholder 3">
            <a:extLst>
              <a:ext uri="{FF2B5EF4-FFF2-40B4-BE49-F238E27FC236}">
                <a16:creationId xmlns:a16="http://schemas.microsoft.com/office/drawing/2014/main" id="{22E9E30B-8A34-C041-A148-110E7DA07E8E}"/>
              </a:ext>
            </a:extLst>
          </p:cNvPr>
          <p:cNvSpPr>
            <a:spLocks noGrp="1"/>
          </p:cNvSpPr>
          <p:nvPr>
            <p:ph type="sldNum" sz="quarter" idx="12"/>
          </p:nvPr>
        </p:nvSpPr>
        <p:spPr/>
        <p:txBody>
          <a:bodyPr/>
          <a:lstStyle/>
          <a:p>
            <a:fld id="{551115BC-487E-4422-894C-CB7CD3E79223}" type="slidenum">
              <a:rPr lang="en-GB" smtClean="0"/>
              <a:pPr/>
              <a:t>14</a:t>
            </a:fld>
            <a:endParaRPr lang="en-GB" dirty="0"/>
          </a:p>
        </p:txBody>
      </p:sp>
      <p:pic>
        <p:nvPicPr>
          <p:cNvPr id="6" name="Picture 5">
            <a:extLst>
              <a:ext uri="{FF2B5EF4-FFF2-40B4-BE49-F238E27FC236}">
                <a16:creationId xmlns:a16="http://schemas.microsoft.com/office/drawing/2014/main" id="{32E0998D-15AC-9A40-90F2-8A50F0F3F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36" y="1353312"/>
            <a:ext cx="8763000" cy="5339588"/>
          </a:xfrm>
          <a:prstGeom prst="rect">
            <a:avLst/>
          </a:prstGeom>
        </p:spPr>
      </p:pic>
      <p:cxnSp>
        <p:nvCxnSpPr>
          <p:cNvPr id="8" name="Straight Connector 7">
            <a:extLst>
              <a:ext uri="{FF2B5EF4-FFF2-40B4-BE49-F238E27FC236}">
                <a16:creationId xmlns:a16="http://schemas.microsoft.com/office/drawing/2014/main" id="{44EC069B-B96A-BC40-923A-7A71C66D8098}"/>
              </a:ext>
            </a:extLst>
          </p:cNvPr>
          <p:cNvCxnSpPr>
            <a:cxnSpLocks/>
          </p:cNvCxnSpPr>
          <p:nvPr/>
        </p:nvCxnSpPr>
        <p:spPr>
          <a:xfrm>
            <a:off x="3383280" y="1984248"/>
            <a:ext cx="0" cy="4711700"/>
          </a:xfrm>
          <a:prstGeom prst="lin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BB414B9-C5E6-934F-8648-72EE096E29E9}"/>
              </a:ext>
            </a:extLst>
          </p:cNvPr>
          <p:cNvCxnSpPr>
            <a:cxnSpLocks/>
          </p:cNvCxnSpPr>
          <p:nvPr/>
        </p:nvCxnSpPr>
        <p:spPr>
          <a:xfrm>
            <a:off x="4178808" y="1981200"/>
            <a:ext cx="0" cy="471170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E5C865-A0A9-5A4E-A4CA-F1F0470A0456}"/>
              </a:ext>
            </a:extLst>
          </p:cNvPr>
          <p:cNvCxnSpPr>
            <a:cxnSpLocks/>
          </p:cNvCxnSpPr>
          <p:nvPr/>
        </p:nvCxnSpPr>
        <p:spPr>
          <a:xfrm>
            <a:off x="4974336" y="1981200"/>
            <a:ext cx="0" cy="471170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BFF37C-C67B-D844-A5D4-2360C12B99C2}"/>
              </a:ext>
            </a:extLst>
          </p:cNvPr>
          <p:cNvCxnSpPr>
            <a:cxnSpLocks/>
          </p:cNvCxnSpPr>
          <p:nvPr/>
        </p:nvCxnSpPr>
        <p:spPr>
          <a:xfrm>
            <a:off x="7178040" y="1981200"/>
            <a:ext cx="0" cy="4711700"/>
          </a:xfrm>
          <a:prstGeom prst="lin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CFCA540-CBFD-0449-AAF5-DB5F5D4FC778}"/>
              </a:ext>
            </a:extLst>
          </p:cNvPr>
          <p:cNvCxnSpPr/>
          <p:nvPr/>
        </p:nvCxnSpPr>
        <p:spPr>
          <a:xfrm>
            <a:off x="3383280" y="1828800"/>
            <a:ext cx="3794760"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4E9374F-558B-584E-A76F-53DF8B8456F5}"/>
              </a:ext>
            </a:extLst>
          </p:cNvPr>
          <p:cNvCxnSpPr>
            <a:cxnSpLocks/>
          </p:cNvCxnSpPr>
          <p:nvPr/>
        </p:nvCxnSpPr>
        <p:spPr>
          <a:xfrm>
            <a:off x="7178040" y="1828800"/>
            <a:ext cx="1673352"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6594A9-4FE3-D040-97CB-D3684C7081F0}"/>
              </a:ext>
            </a:extLst>
          </p:cNvPr>
          <p:cNvCxnSpPr>
            <a:cxnSpLocks/>
          </p:cNvCxnSpPr>
          <p:nvPr/>
        </p:nvCxnSpPr>
        <p:spPr>
          <a:xfrm>
            <a:off x="8839200" y="1981200"/>
            <a:ext cx="0" cy="4711700"/>
          </a:xfrm>
          <a:prstGeom prst="lin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06B01D-BD21-C949-A9C2-428CCE5AB088}"/>
              </a:ext>
            </a:extLst>
          </p:cNvPr>
          <p:cNvSpPr txBox="1"/>
          <p:nvPr/>
        </p:nvSpPr>
        <p:spPr>
          <a:xfrm>
            <a:off x="4706656" y="1481328"/>
            <a:ext cx="1148007" cy="307777"/>
          </a:xfrm>
          <a:prstGeom prst="rect">
            <a:avLst/>
          </a:prstGeom>
          <a:noFill/>
        </p:spPr>
        <p:txBody>
          <a:bodyPr wrap="none" rtlCol="0">
            <a:spAutoFit/>
          </a:bodyPr>
          <a:lstStyle/>
          <a:p>
            <a:r>
              <a:rPr lang="en-US" sz="1400" dirty="0">
                <a:solidFill>
                  <a:srgbClr val="FF0000"/>
                </a:solidFill>
                <a:latin typeface="Segoe UI" panose="020B0502040204020203" pitchFamily="34" charset="0"/>
                <a:cs typeface="Segoe UI" panose="020B0502040204020203" pitchFamily="34" charset="0"/>
              </a:rPr>
              <a:t>Verifications</a:t>
            </a:r>
            <a:endParaRPr lang="en-US" sz="1600" dirty="0">
              <a:solidFill>
                <a:srgbClr val="FF0000"/>
              </a:solidFill>
              <a:latin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54D2DA8F-1958-E34B-B037-60DA865AA48A}"/>
              </a:ext>
            </a:extLst>
          </p:cNvPr>
          <p:cNvSpPr txBox="1"/>
          <p:nvPr/>
        </p:nvSpPr>
        <p:spPr>
          <a:xfrm>
            <a:off x="7419873" y="1481328"/>
            <a:ext cx="1189685" cy="307777"/>
          </a:xfrm>
          <a:prstGeom prst="rect">
            <a:avLst/>
          </a:prstGeom>
          <a:noFill/>
        </p:spPr>
        <p:txBody>
          <a:bodyPr wrap="none" rtlCol="0">
            <a:spAutoFit/>
          </a:bodyPr>
          <a:lstStyle/>
          <a:p>
            <a:r>
              <a:rPr lang="en-US" sz="1400" dirty="0">
                <a:solidFill>
                  <a:srgbClr val="FF0000"/>
                </a:solidFill>
                <a:latin typeface="Segoe UI" panose="020B0502040204020203" pitchFamily="34" charset="0"/>
                <a:cs typeface="Segoe UI" panose="020B0502040204020203" pitchFamily="34" charset="0"/>
              </a:rPr>
              <a:t>MEBT tuning</a:t>
            </a:r>
            <a:endParaRPr lang="en-US" sz="1600" dirty="0">
              <a:solidFill>
                <a:srgbClr val="FF0000"/>
              </a:solidFill>
              <a:latin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9FC79E41-F40D-4249-B397-09E469A438E7}"/>
              </a:ext>
            </a:extLst>
          </p:cNvPr>
          <p:cNvSpPr txBox="1"/>
          <p:nvPr/>
        </p:nvSpPr>
        <p:spPr>
          <a:xfrm>
            <a:off x="3429000" y="6243935"/>
            <a:ext cx="708335" cy="276999"/>
          </a:xfrm>
          <a:prstGeom prst="rect">
            <a:avLst/>
          </a:prstGeom>
          <a:noFill/>
        </p:spPr>
        <p:txBody>
          <a:bodyPr wrap="none" rtlCol="0">
            <a:spAutoFit/>
          </a:bodyPr>
          <a:lstStyle/>
          <a:p>
            <a:r>
              <a:rPr lang="en-US" sz="1200" dirty="0">
                <a:solidFill>
                  <a:srgbClr val="FF0000"/>
                </a:solidFill>
                <a:latin typeface="Segoe UI" panose="020B0502040204020203" pitchFamily="34" charset="0"/>
                <a:cs typeface="Segoe UI" panose="020B0502040204020203" pitchFamily="34" charset="0"/>
              </a:rPr>
              <a:t>LEBT FC</a:t>
            </a:r>
            <a:endParaRPr lang="en-US" sz="1400" dirty="0">
              <a:solidFill>
                <a:srgbClr val="FF0000"/>
              </a:solidFill>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35320E54-27C1-5B4A-8464-359C5BBFDC8B}"/>
              </a:ext>
            </a:extLst>
          </p:cNvPr>
          <p:cNvSpPr txBox="1"/>
          <p:nvPr/>
        </p:nvSpPr>
        <p:spPr>
          <a:xfrm>
            <a:off x="4151376" y="6243935"/>
            <a:ext cx="861518" cy="461665"/>
          </a:xfrm>
          <a:prstGeom prst="rect">
            <a:avLst/>
          </a:prstGeom>
          <a:noFill/>
        </p:spPr>
        <p:txBody>
          <a:bodyPr wrap="none" rtlCol="0">
            <a:spAutoFit/>
          </a:bodyPr>
          <a:lstStyle/>
          <a:p>
            <a:pPr algn="ctr"/>
            <a:r>
              <a:rPr lang="en-US" sz="1200" dirty="0">
                <a:solidFill>
                  <a:srgbClr val="FF0000"/>
                </a:solidFill>
                <a:latin typeface="Segoe UI" panose="020B0502040204020203" pitchFamily="34" charset="0"/>
                <a:cs typeface="Segoe UI" panose="020B0502040204020203" pitchFamily="34" charset="0"/>
              </a:rPr>
              <a:t>LEBT</a:t>
            </a:r>
          </a:p>
          <a:p>
            <a:pPr algn="ctr"/>
            <a:r>
              <a:rPr lang="en-US" sz="1200" dirty="0">
                <a:solidFill>
                  <a:srgbClr val="FF0000"/>
                </a:solidFill>
                <a:latin typeface="Segoe UI" panose="020B0502040204020203" pitchFamily="34" charset="0"/>
                <a:cs typeface="Segoe UI" panose="020B0502040204020203" pitchFamily="34" charset="0"/>
              </a:rPr>
              <a:t>collimator</a:t>
            </a:r>
            <a:endParaRPr lang="en-US" sz="1400" dirty="0">
              <a:solidFill>
                <a:srgbClr val="FF0000"/>
              </a:solidFill>
              <a:latin typeface="Segoe UI" panose="020B050204020402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A36945E7-84E9-974F-BE7F-5C8DB5024679}"/>
              </a:ext>
            </a:extLst>
          </p:cNvPr>
          <p:cNvSpPr txBox="1"/>
          <p:nvPr/>
        </p:nvSpPr>
        <p:spPr>
          <a:xfrm>
            <a:off x="5702942" y="6243934"/>
            <a:ext cx="774058" cy="276999"/>
          </a:xfrm>
          <a:prstGeom prst="rect">
            <a:avLst/>
          </a:prstGeom>
          <a:noFill/>
        </p:spPr>
        <p:txBody>
          <a:bodyPr wrap="none" rtlCol="0">
            <a:spAutoFit/>
          </a:bodyPr>
          <a:lstStyle/>
          <a:p>
            <a:r>
              <a:rPr lang="en-US" sz="1200" dirty="0">
                <a:solidFill>
                  <a:srgbClr val="FF0000"/>
                </a:solidFill>
                <a:latin typeface="Segoe UI" panose="020B0502040204020203" pitchFamily="34" charset="0"/>
                <a:cs typeface="Segoe UI" panose="020B0502040204020203" pitchFamily="34" charset="0"/>
              </a:rPr>
              <a:t>MEBT FC</a:t>
            </a:r>
            <a:endParaRPr lang="en-US" sz="1400"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46867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D9D6-AECC-094B-B1BC-729802287BF6}"/>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FBFD77FE-64AA-CE49-B9D7-C60FC9055F76}"/>
              </a:ext>
            </a:extLst>
          </p:cNvPr>
          <p:cNvSpPr>
            <a:spLocks noGrp="1"/>
          </p:cNvSpPr>
          <p:nvPr>
            <p:ph idx="1"/>
          </p:nvPr>
        </p:nvSpPr>
        <p:spPr>
          <a:xfrm>
            <a:off x="457200" y="1417637"/>
            <a:ext cx="8229600" cy="5287963"/>
          </a:xfrm>
        </p:spPr>
        <p:txBody>
          <a:bodyPr/>
          <a:lstStyle/>
          <a:p>
            <a:pPr>
              <a:spcBef>
                <a:spcPts val="600"/>
              </a:spcBef>
            </a:pPr>
            <a:r>
              <a:rPr lang="en-US" sz="2000" dirty="0"/>
              <a:t>This stage is about verifying all available subsystems.</a:t>
            </a:r>
          </a:p>
          <a:p>
            <a:pPr lvl="1">
              <a:spcBef>
                <a:spcPts val="600"/>
              </a:spcBef>
            </a:pPr>
            <a:r>
              <a:rPr lang="en-US" sz="1800" dirty="0"/>
              <a:t>In remaining time, low current transverse tuning of MEBT is conducted.</a:t>
            </a:r>
          </a:p>
          <a:p>
            <a:pPr lvl="1">
              <a:spcBef>
                <a:spcPts val="600"/>
              </a:spcBef>
            </a:pPr>
            <a:r>
              <a:rPr lang="en-US" sz="1800" dirty="0"/>
              <a:t>High current beam is tried only briefly or not tried at all, unless a profile or emittance diagnostics becomes available.</a:t>
            </a:r>
          </a:p>
          <a:p>
            <a:pPr>
              <a:spcBef>
                <a:spcPts val="600"/>
              </a:spcBef>
            </a:pPr>
            <a:r>
              <a:rPr lang="en-GB" sz="2000" dirty="0"/>
              <a:t>3 verifications steps:</a:t>
            </a:r>
          </a:p>
          <a:p>
            <a:pPr lvl="1">
              <a:spcBef>
                <a:spcPts val="600"/>
              </a:spcBef>
            </a:pPr>
            <a:r>
              <a:rPr lang="en-GB" sz="1800" b="1" dirty="0" err="1">
                <a:latin typeface="Segoe UI Semibold" panose="020B0502040204020203" pitchFamily="34" charset="0"/>
                <a:cs typeface="Segoe UI Semibold" panose="020B0502040204020203" pitchFamily="34" charset="0"/>
              </a:rPr>
              <a:t>ISrc</a:t>
            </a:r>
            <a:r>
              <a:rPr lang="en-GB" sz="1800" b="1" dirty="0">
                <a:latin typeface="Segoe UI Semibold" panose="020B0502040204020203" pitchFamily="34" charset="0"/>
                <a:cs typeface="Segoe UI Semibold" panose="020B0502040204020203" pitchFamily="34" charset="0"/>
              </a:rPr>
              <a:t> restart</a:t>
            </a:r>
            <a:r>
              <a:rPr lang="en-GB" sz="1800" dirty="0"/>
              <a:t> (</a:t>
            </a:r>
            <a:r>
              <a:rPr lang="en-GB" sz="1600" dirty="0"/>
              <a:t>beam to LEBT FC)</a:t>
            </a:r>
          </a:p>
          <a:p>
            <a:pPr lvl="2">
              <a:spcBef>
                <a:spcPts val="600"/>
              </a:spcBef>
            </a:pPr>
            <a:r>
              <a:rPr lang="en-GB" sz="1600" dirty="0"/>
              <a:t>Check known </a:t>
            </a:r>
            <a:r>
              <a:rPr lang="en-GB" sz="1600" dirty="0" err="1"/>
              <a:t>ISrc</a:t>
            </a:r>
            <a:r>
              <a:rPr lang="en-GB" sz="1600" dirty="0"/>
              <a:t> settings</a:t>
            </a:r>
          </a:p>
          <a:p>
            <a:pPr lvl="2">
              <a:spcBef>
                <a:spcPts val="600"/>
              </a:spcBef>
            </a:pPr>
            <a:r>
              <a:rPr lang="en-GB" sz="1600" dirty="0"/>
              <a:t>Test the iris</a:t>
            </a:r>
          </a:p>
          <a:p>
            <a:pPr lvl="1">
              <a:spcBef>
                <a:spcPts val="600"/>
              </a:spcBef>
            </a:pPr>
            <a:r>
              <a:rPr lang="en-GB" sz="1800" b="1" dirty="0">
                <a:latin typeface="Segoe UI Semibold" panose="020B0502040204020203" pitchFamily="34" charset="0"/>
                <a:cs typeface="Segoe UI Semibold" panose="020B0502040204020203" pitchFamily="34" charset="0"/>
              </a:rPr>
              <a:t>RFQ injection preparation</a:t>
            </a:r>
            <a:r>
              <a:rPr lang="en-GB" sz="1800" dirty="0"/>
              <a:t> (</a:t>
            </a:r>
            <a:r>
              <a:rPr lang="en-GB" sz="1600" dirty="0"/>
              <a:t>beam to LEBT collimator)</a:t>
            </a:r>
          </a:p>
          <a:p>
            <a:pPr lvl="2">
              <a:spcBef>
                <a:spcPts val="600"/>
              </a:spcBef>
            </a:pPr>
            <a:r>
              <a:rPr lang="en-GB" sz="1600" dirty="0"/>
              <a:t>Verify the new LEBT chopper -&gt; establish beam modes production</a:t>
            </a:r>
          </a:p>
          <a:p>
            <a:pPr lvl="1">
              <a:spcBef>
                <a:spcPts val="600"/>
              </a:spcBef>
            </a:pPr>
            <a:r>
              <a:rPr lang="en-GB" sz="1800" b="1" dirty="0">
                <a:latin typeface="Segoe UI Semibold" panose="020B0502040204020203" pitchFamily="34" charset="0"/>
                <a:cs typeface="Segoe UI Semibold" panose="020B0502040204020203" pitchFamily="34" charset="0"/>
              </a:rPr>
              <a:t>RFQ transmission optimization with probe </a:t>
            </a:r>
            <a:r>
              <a:rPr lang="en-GB" sz="1800" dirty="0"/>
              <a:t>(</a:t>
            </a:r>
            <a:r>
              <a:rPr lang="en-GB" sz="1600" dirty="0"/>
              <a:t>beam to MEBT FC)</a:t>
            </a:r>
          </a:p>
          <a:p>
            <a:pPr lvl="2">
              <a:spcBef>
                <a:spcPts val="600"/>
              </a:spcBef>
            </a:pPr>
            <a:r>
              <a:rPr lang="en-GB" sz="1600" dirty="0"/>
              <a:t>Make the RFQ work</a:t>
            </a:r>
          </a:p>
          <a:p>
            <a:pPr lvl="2">
              <a:spcBef>
                <a:spcPts val="600"/>
              </a:spcBef>
            </a:pPr>
            <a:r>
              <a:rPr lang="en-GB" sz="1600" dirty="0"/>
              <a:t>Establish stable probe beam transport to the MEBT FC</a:t>
            </a:r>
          </a:p>
          <a:p>
            <a:pPr>
              <a:spcBef>
                <a:spcPts val="600"/>
              </a:spcBef>
            </a:pPr>
            <a:r>
              <a:rPr lang="en-GB" sz="2000" dirty="0"/>
              <a:t>Verifications of MPS and shielding are done iteratively at each step.</a:t>
            </a:r>
            <a:endParaRPr lang="en-GB" dirty="0"/>
          </a:p>
        </p:txBody>
      </p:sp>
      <p:sp>
        <p:nvSpPr>
          <p:cNvPr id="4" name="Slide Number Placeholder 3">
            <a:extLst>
              <a:ext uri="{FF2B5EF4-FFF2-40B4-BE49-F238E27FC236}">
                <a16:creationId xmlns:a16="http://schemas.microsoft.com/office/drawing/2014/main" id="{F2523E28-7DD8-7541-984A-3FB7F6D0FC41}"/>
              </a:ext>
            </a:extLst>
          </p:cNvPr>
          <p:cNvSpPr>
            <a:spLocks noGrp="1"/>
          </p:cNvSpPr>
          <p:nvPr>
            <p:ph type="sldNum" sz="quarter" idx="12"/>
          </p:nvPr>
        </p:nvSpPr>
        <p:spPr/>
        <p:txBody>
          <a:bodyPr/>
          <a:lstStyle/>
          <a:p>
            <a:fld id="{551115BC-487E-4422-894C-CB7CD3E79223}" type="slidenum">
              <a:rPr lang="en-GB" smtClean="0"/>
              <a:pPr/>
              <a:t>15</a:t>
            </a:fld>
            <a:endParaRPr lang="en-GB" dirty="0"/>
          </a:p>
        </p:txBody>
      </p:sp>
    </p:spTree>
    <p:extLst>
      <p:ext uri="{BB962C8B-B14F-4D97-AF65-F5344CB8AC3E}">
        <p14:creationId xmlns:p14="http://schemas.microsoft.com/office/powerpoint/2010/main" val="443390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D9D6-AECC-094B-B1BC-729802287BF6}"/>
              </a:ext>
            </a:extLst>
          </p:cNvPr>
          <p:cNvSpPr>
            <a:spLocks noGrp="1"/>
          </p:cNvSpPr>
          <p:nvPr>
            <p:ph type="title"/>
          </p:nvPr>
        </p:nvSpPr>
        <p:spPr/>
        <p:txBody>
          <a:bodyPr/>
          <a:lstStyle/>
          <a:p>
            <a:r>
              <a:rPr lang="en-US" dirty="0"/>
              <a:t>Comments on the Jira plan</a:t>
            </a:r>
          </a:p>
        </p:txBody>
      </p:sp>
      <p:sp>
        <p:nvSpPr>
          <p:cNvPr id="3" name="Content Placeholder 2">
            <a:extLst>
              <a:ext uri="{FF2B5EF4-FFF2-40B4-BE49-F238E27FC236}">
                <a16:creationId xmlns:a16="http://schemas.microsoft.com/office/drawing/2014/main" id="{FBFD77FE-64AA-CE49-B9D7-C60FC9055F76}"/>
              </a:ext>
            </a:extLst>
          </p:cNvPr>
          <p:cNvSpPr>
            <a:spLocks noGrp="1"/>
          </p:cNvSpPr>
          <p:nvPr>
            <p:ph idx="1"/>
          </p:nvPr>
        </p:nvSpPr>
        <p:spPr>
          <a:xfrm>
            <a:off x="457200" y="1447800"/>
            <a:ext cx="8229600" cy="5181600"/>
          </a:xfrm>
        </p:spPr>
        <p:txBody>
          <a:bodyPr/>
          <a:lstStyle/>
          <a:p>
            <a:pPr>
              <a:spcBef>
                <a:spcPts val="800"/>
              </a:spcBef>
            </a:pPr>
            <a:r>
              <a:rPr lang="en-US" sz="2000" dirty="0"/>
              <a:t>Things to do were listed and very rough estimations of durations were added.</a:t>
            </a:r>
          </a:p>
          <a:p>
            <a:pPr lvl="1">
              <a:spcBef>
                <a:spcPts val="800"/>
              </a:spcBef>
            </a:pPr>
            <a:r>
              <a:rPr lang="en-US" dirty="0"/>
              <a:t>No float nor consideration on availability.</a:t>
            </a:r>
          </a:p>
          <a:p>
            <a:pPr>
              <a:spcBef>
                <a:spcPts val="800"/>
              </a:spcBef>
            </a:pPr>
            <a:r>
              <a:rPr lang="en-US" sz="2000" dirty="0"/>
              <a:t>Details of each activity will be further developed.</a:t>
            </a:r>
          </a:p>
          <a:p>
            <a:pPr lvl="1">
              <a:spcBef>
                <a:spcPts val="800"/>
              </a:spcBef>
            </a:pPr>
            <a:r>
              <a:rPr lang="en-US" sz="1800" dirty="0"/>
              <a:t>I need much more inputs from the subsystem owners on what to do in the control room.</a:t>
            </a:r>
          </a:p>
          <a:p>
            <a:pPr lvl="1">
              <a:spcBef>
                <a:spcPts val="800"/>
              </a:spcBef>
            </a:pPr>
            <a:r>
              <a:rPr lang="en-US" sz="1800" dirty="0"/>
              <a:t>MPS verification could be especially complicated and require interdisciplinary collaboration.</a:t>
            </a:r>
          </a:p>
          <a:p>
            <a:pPr lvl="1">
              <a:spcBef>
                <a:spcPts val="800"/>
              </a:spcBef>
            </a:pPr>
            <a:r>
              <a:rPr lang="en-US" sz="1800" dirty="0"/>
              <a:t>Activities of the low current (centroid) tuning should be “relatively” straightforward. The key is to prepare adequate tools.</a:t>
            </a:r>
          </a:p>
          <a:p>
            <a:pPr>
              <a:spcBef>
                <a:spcPts val="800"/>
              </a:spcBef>
            </a:pPr>
            <a:r>
              <a:rPr lang="en-US" sz="2000" dirty="0"/>
              <a:t>The issue </a:t>
            </a:r>
            <a:r>
              <a:rPr lang="en-US" dirty="0"/>
              <a:t>with the straight-line plan vs reality is less like for NCL, due to much less flexibility.</a:t>
            </a:r>
            <a:endParaRPr lang="en-US" sz="2000" dirty="0"/>
          </a:p>
          <a:p>
            <a:pPr>
              <a:spcBef>
                <a:spcPts val="800"/>
              </a:spcBef>
            </a:pPr>
            <a:r>
              <a:rPr lang="en-US" sz="2000" dirty="0"/>
              <a:t>In addition to </a:t>
            </a:r>
            <a:r>
              <a:rPr lang="en-US" dirty="0"/>
              <a:t>improvising tests, h</a:t>
            </a:r>
            <a:r>
              <a:rPr lang="en-US" sz="2000" dirty="0"/>
              <a:t>ow do the Jira plan fit to the engineering handbook, i.e., thorough documentation?</a:t>
            </a:r>
          </a:p>
        </p:txBody>
      </p:sp>
      <p:sp>
        <p:nvSpPr>
          <p:cNvPr id="4" name="Slide Number Placeholder 3">
            <a:extLst>
              <a:ext uri="{FF2B5EF4-FFF2-40B4-BE49-F238E27FC236}">
                <a16:creationId xmlns:a16="http://schemas.microsoft.com/office/drawing/2014/main" id="{F2523E28-7DD8-7541-984A-3FB7F6D0FC41}"/>
              </a:ext>
            </a:extLst>
          </p:cNvPr>
          <p:cNvSpPr>
            <a:spLocks noGrp="1"/>
          </p:cNvSpPr>
          <p:nvPr>
            <p:ph type="sldNum" sz="quarter" idx="12"/>
          </p:nvPr>
        </p:nvSpPr>
        <p:spPr/>
        <p:txBody>
          <a:bodyPr/>
          <a:lstStyle/>
          <a:p>
            <a:fld id="{551115BC-487E-4422-894C-CB7CD3E79223}" type="slidenum">
              <a:rPr lang="en-GB" smtClean="0"/>
              <a:pPr/>
              <a:t>16</a:t>
            </a:fld>
            <a:endParaRPr lang="en-GB" dirty="0"/>
          </a:p>
        </p:txBody>
      </p:sp>
    </p:spTree>
    <p:extLst>
      <p:ext uri="{BB962C8B-B14F-4D97-AF65-F5344CB8AC3E}">
        <p14:creationId xmlns:p14="http://schemas.microsoft.com/office/powerpoint/2010/main" val="248373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F0D0-9B9B-0B4B-AEDF-6E5E792981E4}"/>
              </a:ext>
            </a:extLst>
          </p:cNvPr>
          <p:cNvSpPr>
            <a:spLocks noGrp="1"/>
          </p:cNvSpPr>
          <p:nvPr>
            <p:ph type="title"/>
          </p:nvPr>
        </p:nvSpPr>
        <p:spPr/>
        <p:txBody>
          <a:bodyPr/>
          <a:lstStyle/>
          <a:p>
            <a:r>
              <a:rPr lang="en-US" dirty="0"/>
              <a:t>Steps 1 &amp; 2 at a glance</a:t>
            </a:r>
          </a:p>
        </p:txBody>
      </p:sp>
      <p:sp>
        <p:nvSpPr>
          <p:cNvPr id="4" name="Slide Number Placeholder 3">
            <a:extLst>
              <a:ext uri="{FF2B5EF4-FFF2-40B4-BE49-F238E27FC236}">
                <a16:creationId xmlns:a16="http://schemas.microsoft.com/office/drawing/2014/main" id="{B2EB0436-4E9E-6546-8DBA-70CD34FCE2A3}"/>
              </a:ext>
            </a:extLst>
          </p:cNvPr>
          <p:cNvSpPr>
            <a:spLocks noGrp="1"/>
          </p:cNvSpPr>
          <p:nvPr>
            <p:ph type="sldNum" sz="quarter" idx="12"/>
          </p:nvPr>
        </p:nvSpPr>
        <p:spPr>
          <a:xfrm>
            <a:off x="6934200" y="6416675"/>
            <a:ext cx="2133600" cy="365125"/>
          </a:xfrm>
        </p:spPr>
        <p:txBody>
          <a:bodyPr/>
          <a:lstStyle/>
          <a:p>
            <a:fld id="{551115BC-487E-4422-894C-CB7CD3E79223}" type="slidenum">
              <a:rPr lang="en-GB" smtClean="0"/>
              <a:pPr/>
              <a:t>17</a:t>
            </a:fld>
            <a:endParaRPr lang="en-GB" dirty="0"/>
          </a:p>
        </p:txBody>
      </p:sp>
      <p:pic>
        <p:nvPicPr>
          <p:cNvPr id="7" name="Picture 6">
            <a:extLst>
              <a:ext uri="{FF2B5EF4-FFF2-40B4-BE49-F238E27FC236}">
                <a16:creationId xmlns:a16="http://schemas.microsoft.com/office/drawing/2014/main" id="{A6088F47-CF4F-8642-A055-B23DD7E6F6F5}"/>
              </a:ext>
            </a:extLst>
          </p:cNvPr>
          <p:cNvPicPr/>
          <p:nvPr/>
        </p:nvPicPr>
        <p:blipFill rotWithShape="1">
          <a:blip r:embed="rId2"/>
          <a:srcRect r="1750"/>
          <a:stretch/>
        </p:blipFill>
        <p:spPr>
          <a:xfrm>
            <a:off x="1355216" y="2933928"/>
            <a:ext cx="8085584" cy="2185560"/>
          </a:xfrm>
          <a:prstGeom prst="rect">
            <a:avLst/>
          </a:prstGeom>
          <a:ln>
            <a:noFill/>
          </a:ln>
        </p:spPr>
      </p:pic>
      <p:sp>
        <p:nvSpPr>
          <p:cNvPr id="8" name="TextShape 3">
            <a:extLst>
              <a:ext uri="{FF2B5EF4-FFF2-40B4-BE49-F238E27FC236}">
                <a16:creationId xmlns:a16="http://schemas.microsoft.com/office/drawing/2014/main" id="{07ECE155-F0B3-D846-BEEF-0B08351E211D}"/>
              </a:ext>
            </a:extLst>
          </p:cNvPr>
          <p:cNvSpPr txBox="1"/>
          <p:nvPr/>
        </p:nvSpPr>
        <p:spPr>
          <a:xfrm>
            <a:off x="2852928" y="5486400"/>
            <a:ext cx="1010673" cy="685800"/>
          </a:xfrm>
          <a:prstGeom prst="rect">
            <a:avLst/>
          </a:prstGeom>
          <a:noFill/>
          <a:ln>
            <a:noFill/>
          </a:ln>
        </p:spPr>
        <p:txBody>
          <a:bodyPr lIns="90000" tIns="45000" rIns="90000" bIns="45000"/>
          <a:lstStyle/>
          <a:p>
            <a:pPr algn="ctr"/>
            <a:r>
              <a:rPr lang="en-US" sz="1200" b="1" strike="noStrike" spc="-1" dirty="0">
                <a:solidFill>
                  <a:srgbClr val="000000"/>
                </a:solidFill>
                <a:latin typeface="Segoe UI Semibold" panose="020B0502040204020203" pitchFamily="34" charset="0"/>
                <a:cs typeface="Segoe UI Semibold" panose="020B0502040204020203" pitchFamily="34" charset="0"/>
              </a:rPr>
              <a:t>Solenoid 1</a:t>
            </a:r>
          </a:p>
          <a:p>
            <a:pPr algn="ctr"/>
            <a:r>
              <a:rPr lang="en-US" sz="1200" b="1" spc="-1" dirty="0">
                <a:latin typeface="Segoe UI Semibold" panose="020B0502040204020203" pitchFamily="34" charset="0"/>
                <a:cs typeface="Segoe UI Semibold" panose="020B0502040204020203" pitchFamily="34" charset="0"/>
              </a:rPr>
              <a:t>(Steerer 1H</a:t>
            </a:r>
            <a:r>
              <a:rPr lang="en-US" sz="1200" b="1" strike="noStrike" spc="-1" dirty="0">
                <a:latin typeface="Segoe UI Semibold" panose="020B0502040204020203" pitchFamily="34" charset="0"/>
                <a:cs typeface="Segoe UI Semibold" panose="020B0502040204020203" pitchFamily="34" charset="0"/>
              </a:rPr>
              <a:t>)</a:t>
            </a:r>
          </a:p>
          <a:p>
            <a:pPr algn="ctr"/>
            <a:r>
              <a:rPr lang="en-US" sz="1200" b="1" spc="-1" dirty="0">
                <a:latin typeface="Segoe UI Semibold" panose="020B0502040204020203" pitchFamily="34" charset="0"/>
                <a:cs typeface="Segoe UI Semibold" panose="020B0502040204020203" pitchFamily="34" charset="0"/>
              </a:rPr>
              <a:t>(Steerer 1V)</a:t>
            </a:r>
          </a:p>
          <a:p>
            <a:pPr algn="ctr"/>
            <a:endParaRPr lang="en-US" sz="1200" b="1" strike="noStrike" spc="-1" dirty="0">
              <a:latin typeface="Segoe UI Semibold" panose="020B0502040204020203" pitchFamily="34" charset="0"/>
              <a:cs typeface="Segoe UI Semibold" panose="020B0502040204020203" pitchFamily="34" charset="0"/>
            </a:endParaRPr>
          </a:p>
        </p:txBody>
      </p:sp>
      <p:sp>
        <p:nvSpPr>
          <p:cNvPr id="9" name="TextShape 4">
            <a:extLst>
              <a:ext uri="{FF2B5EF4-FFF2-40B4-BE49-F238E27FC236}">
                <a16:creationId xmlns:a16="http://schemas.microsoft.com/office/drawing/2014/main" id="{11F58F5C-E7F4-1D4B-ABA9-22A20909CAFC}"/>
              </a:ext>
            </a:extLst>
          </p:cNvPr>
          <p:cNvSpPr txBox="1"/>
          <p:nvPr/>
        </p:nvSpPr>
        <p:spPr>
          <a:xfrm>
            <a:off x="4722961" y="5254752"/>
            <a:ext cx="796967" cy="316080"/>
          </a:xfrm>
          <a:prstGeom prst="rect">
            <a:avLst/>
          </a:prstGeom>
          <a:noFill/>
          <a:ln w="12700">
            <a:noFill/>
          </a:ln>
        </p:spPr>
        <p:txBody>
          <a:bodyPr lIns="90000" tIns="45000" rIns="90000" bIns="45000"/>
          <a:lstStyle/>
          <a:p>
            <a:r>
              <a:rPr lang="en-US" sz="1200" b="1" spc="-1" dirty="0">
                <a:solidFill>
                  <a:srgbClr val="0432FF"/>
                </a:solidFill>
                <a:latin typeface="Segoe UI Semibold" panose="020B0502040204020203" pitchFamily="34" charset="0"/>
                <a:cs typeface="Segoe UI Semibold" panose="020B0502040204020203" pitchFamily="34" charset="0"/>
              </a:rPr>
              <a:t>Chopper</a:t>
            </a:r>
          </a:p>
        </p:txBody>
      </p:sp>
      <p:sp>
        <p:nvSpPr>
          <p:cNvPr id="10" name="TextShape 5">
            <a:extLst>
              <a:ext uri="{FF2B5EF4-FFF2-40B4-BE49-F238E27FC236}">
                <a16:creationId xmlns:a16="http://schemas.microsoft.com/office/drawing/2014/main" id="{BAC7255E-C85C-EB41-BA19-BB661F475C24}"/>
              </a:ext>
            </a:extLst>
          </p:cNvPr>
          <p:cNvSpPr txBox="1"/>
          <p:nvPr/>
        </p:nvSpPr>
        <p:spPr>
          <a:xfrm>
            <a:off x="6586728" y="5254752"/>
            <a:ext cx="914400" cy="311856"/>
          </a:xfrm>
          <a:prstGeom prst="rect">
            <a:avLst/>
          </a:prstGeom>
          <a:noFill/>
          <a:ln>
            <a:noFill/>
          </a:ln>
        </p:spPr>
        <p:txBody>
          <a:bodyPr lIns="90000" tIns="45000" rIns="90000" bIns="45000"/>
          <a:lstStyle/>
          <a:p>
            <a:r>
              <a:rPr lang="en-US" sz="1200" b="1" strike="noStrike" spc="-1" dirty="0">
                <a:solidFill>
                  <a:srgbClr val="0432FF"/>
                </a:solidFill>
                <a:latin typeface="Segoe UI Semibold" panose="020B0502040204020203" pitchFamily="34" charset="0"/>
                <a:cs typeface="Segoe UI Semibold" panose="020B0502040204020203" pitchFamily="34" charset="0"/>
              </a:rPr>
              <a:t>Collimator</a:t>
            </a:r>
          </a:p>
        </p:txBody>
      </p:sp>
      <p:sp>
        <p:nvSpPr>
          <p:cNvPr id="11" name="TextShape 6">
            <a:extLst>
              <a:ext uri="{FF2B5EF4-FFF2-40B4-BE49-F238E27FC236}">
                <a16:creationId xmlns:a16="http://schemas.microsoft.com/office/drawing/2014/main" id="{87C6340A-C569-6E4F-AF77-B59466C6A470}"/>
              </a:ext>
            </a:extLst>
          </p:cNvPr>
          <p:cNvSpPr txBox="1"/>
          <p:nvPr/>
        </p:nvSpPr>
        <p:spPr>
          <a:xfrm>
            <a:off x="6083808" y="5501640"/>
            <a:ext cx="1066800" cy="670560"/>
          </a:xfrm>
          <a:prstGeom prst="rect">
            <a:avLst/>
          </a:prstGeom>
          <a:noFill/>
          <a:ln>
            <a:noFill/>
          </a:ln>
        </p:spPr>
        <p:txBody>
          <a:bodyPr lIns="90000" tIns="45000" rIns="90000" bIns="45000"/>
          <a:lstStyle/>
          <a:p>
            <a:pPr algn="ctr"/>
            <a:r>
              <a:rPr lang="en-US" sz="1200" b="1" spc="-1" dirty="0">
                <a:solidFill>
                  <a:srgbClr val="000000"/>
                </a:solidFill>
                <a:latin typeface="Segoe UI Semibold" panose="020B0502040204020203" pitchFamily="34" charset="0"/>
                <a:cs typeface="Segoe UI Semibold" panose="020B0502040204020203" pitchFamily="34" charset="0"/>
              </a:rPr>
              <a:t>Solenoid 2</a:t>
            </a:r>
            <a:endParaRPr lang="en-US" sz="1200" b="1" spc="-1" dirty="0">
              <a:latin typeface="Segoe UI Semibold" panose="020B0502040204020203" pitchFamily="34" charset="0"/>
              <a:cs typeface="Segoe UI Semibold" panose="020B0502040204020203" pitchFamily="34" charset="0"/>
            </a:endParaRPr>
          </a:p>
          <a:p>
            <a:pPr algn="ctr"/>
            <a:r>
              <a:rPr lang="en-US" sz="1200" b="1" strike="noStrike" spc="-1" dirty="0">
                <a:latin typeface="Segoe UI Semibold" panose="020B0502040204020203" pitchFamily="34" charset="0"/>
                <a:cs typeface="Segoe UI Semibold" panose="020B0502040204020203" pitchFamily="34" charset="0"/>
              </a:rPr>
              <a:t>(</a:t>
            </a:r>
            <a:r>
              <a:rPr lang="en-US" sz="1200" b="1" spc="-1" dirty="0">
                <a:latin typeface="Segoe UI Semibold" panose="020B0502040204020203" pitchFamily="34" charset="0"/>
                <a:cs typeface="Segoe UI Semibold" panose="020B0502040204020203" pitchFamily="34" charset="0"/>
              </a:rPr>
              <a:t>Steerer 2H</a:t>
            </a:r>
            <a:r>
              <a:rPr lang="en-US" sz="1200" b="1" strike="noStrike" spc="-1" dirty="0">
                <a:latin typeface="Segoe UI Semibold" panose="020B0502040204020203" pitchFamily="34" charset="0"/>
                <a:cs typeface="Segoe UI Semibold" panose="020B0502040204020203" pitchFamily="34" charset="0"/>
              </a:rPr>
              <a:t>)</a:t>
            </a:r>
          </a:p>
          <a:p>
            <a:pPr algn="ctr"/>
            <a:r>
              <a:rPr lang="en-US" sz="1200" b="1" spc="-1" dirty="0">
                <a:latin typeface="Segoe UI Semibold" panose="020B0502040204020203" pitchFamily="34" charset="0"/>
                <a:cs typeface="Segoe UI Semibold" panose="020B0502040204020203" pitchFamily="34" charset="0"/>
              </a:rPr>
              <a:t>(Steerer 2V)</a:t>
            </a:r>
            <a:endParaRPr lang="en-US" sz="1200" b="1" strike="noStrike" spc="-1" dirty="0">
              <a:latin typeface="Segoe UI Semibold" panose="020B0502040204020203" pitchFamily="34" charset="0"/>
              <a:cs typeface="Segoe UI Semibold" panose="020B0502040204020203" pitchFamily="34" charset="0"/>
            </a:endParaRPr>
          </a:p>
        </p:txBody>
      </p:sp>
      <p:sp>
        <p:nvSpPr>
          <p:cNvPr id="12" name="TextShape 7">
            <a:extLst>
              <a:ext uri="{FF2B5EF4-FFF2-40B4-BE49-F238E27FC236}">
                <a16:creationId xmlns:a16="http://schemas.microsoft.com/office/drawing/2014/main" id="{A54297B1-B0B9-EE42-BF92-F2C09F8D1F87}"/>
              </a:ext>
            </a:extLst>
          </p:cNvPr>
          <p:cNvSpPr txBox="1"/>
          <p:nvPr/>
        </p:nvSpPr>
        <p:spPr>
          <a:xfrm>
            <a:off x="4219592" y="5254752"/>
            <a:ext cx="410536" cy="316080"/>
          </a:xfrm>
          <a:prstGeom prst="rect">
            <a:avLst/>
          </a:prstGeom>
          <a:noFill/>
          <a:ln>
            <a:noFill/>
          </a:ln>
        </p:spPr>
        <p:txBody>
          <a:bodyPr lIns="90000" tIns="45000" rIns="90000" bIns="45000"/>
          <a:lstStyle/>
          <a:p>
            <a:r>
              <a:rPr lang="en-US" sz="1200" b="1" spc="-1" dirty="0">
                <a:solidFill>
                  <a:srgbClr val="FF0000"/>
                </a:solidFill>
                <a:latin typeface="Segoe UI Semibold" panose="020B0502040204020203" pitchFamily="34" charset="0"/>
                <a:cs typeface="Segoe UI Semibold" panose="020B0502040204020203" pitchFamily="34" charset="0"/>
              </a:rPr>
              <a:t>Iris</a:t>
            </a:r>
          </a:p>
        </p:txBody>
      </p:sp>
      <p:sp>
        <p:nvSpPr>
          <p:cNvPr id="13" name="TextShape 8">
            <a:extLst>
              <a:ext uri="{FF2B5EF4-FFF2-40B4-BE49-F238E27FC236}">
                <a16:creationId xmlns:a16="http://schemas.microsoft.com/office/drawing/2014/main" id="{30A30AFA-BC72-C845-A92F-3EA6F8E3F6FC}"/>
              </a:ext>
            </a:extLst>
          </p:cNvPr>
          <p:cNvSpPr txBox="1"/>
          <p:nvPr/>
        </p:nvSpPr>
        <p:spPr>
          <a:xfrm>
            <a:off x="5224272" y="1344318"/>
            <a:ext cx="822960" cy="1222698"/>
          </a:xfrm>
          <a:prstGeom prst="rect">
            <a:avLst/>
          </a:prstGeom>
          <a:noFill/>
          <a:ln w="19050">
            <a:solidFill>
              <a:srgbClr val="000000"/>
            </a:solidFill>
            <a:round/>
          </a:ln>
        </p:spPr>
        <p:txBody>
          <a:bodyPr lIns="99000" tIns="54000" rIns="99000" bIns="54000"/>
          <a:lstStyle/>
          <a:p>
            <a:r>
              <a:rPr lang="en-US" sz="1200" b="1" spc="-1" dirty="0">
                <a:solidFill>
                  <a:srgbClr val="FF0000"/>
                </a:solidFill>
                <a:latin typeface="Segoe UI Semibold" panose="020B0502040204020203" pitchFamily="34" charset="0"/>
                <a:cs typeface="Segoe UI Semibold" panose="020B0502040204020203" pitchFamily="34" charset="0"/>
              </a:rPr>
              <a:t>FC</a:t>
            </a:r>
          </a:p>
          <a:p>
            <a:r>
              <a:rPr lang="en-US" sz="1200" b="1" spc="-1" dirty="0">
                <a:solidFill>
                  <a:schemeClr val="bg1">
                    <a:lumMod val="65000"/>
                  </a:schemeClr>
                </a:solidFill>
                <a:latin typeface="Segoe UI Semibold" panose="020B0502040204020203" pitchFamily="34" charset="0"/>
                <a:cs typeface="Segoe UI Semibold" panose="020B0502040204020203" pitchFamily="34" charset="0"/>
              </a:rPr>
              <a:t>EMU (H)</a:t>
            </a:r>
          </a:p>
          <a:p>
            <a:r>
              <a:rPr lang="en-US" sz="1200" b="1" spc="-1" dirty="0">
                <a:solidFill>
                  <a:schemeClr val="bg1">
                    <a:lumMod val="65000"/>
                  </a:schemeClr>
                </a:solidFill>
                <a:latin typeface="Segoe UI Semibold" panose="020B0502040204020203" pitchFamily="34" charset="0"/>
                <a:cs typeface="Segoe UI Semibold" panose="020B0502040204020203" pitchFamily="34" charset="0"/>
              </a:rPr>
              <a:t>EMU (V)</a:t>
            </a:r>
          </a:p>
          <a:p>
            <a:r>
              <a:rPr lang="en-US" sz="1200" b="1" spc="-1" dirty="0">
                <a:solidFill>
                  <a:schemeClr val="bg1">
                    <a:lumMod val="65000"/>
                  </a:schemeClr>
                </a:solidFill>
                <a:latin typeface="Segoe UI Semibold" panose="020B0502040204020203" pitchFamily="34" charset="0"/>
                <a:cs typeface="Segoe UI Semibold" panose="020B0502040204020203" pitchFamily="34" charset="0"/>
              </a:rPr>
              <a:t>NPM (H)</a:t>
            </a:r>
          </a:p>
          <a:p>
            <a:r>
              <a:rPr lang="en-US" sz="1200" b="1" spc="-1" dirty="0">
                <a:solidFill>
                  <a:schemeClr val="bg1">
                    <a:lumMod val="65000"/>
                  </a:schemeClr>
                </a:solidFill>
                <a:latin typeface="Segoe UI Semibold" panose="020B0502040204020203" pitchFamily="34" charset="0"/>
                <a:cs typeface="Segoe UI Semibold" panose="020B0502040204020203" pitchFamily="34" charset="0"/>
              </a:rPr>
              <a:t>NPM (V)</a:t>
            </a:r>
          </a:p>
          <a:p>
            <a:r>
              <a:rPr lang="en-US" sz="1200" b="1" spc="-1" dirty="0" err="1">
                <a:solidFill>
                  <a:schemeClr val="bg1">
                    <a:lumMod val="65000"/>
                  </a:schemeClr>
                </a:solidFill>
                <a:latin typeface="Segoe UI Semibold" panose="020B0502040204020203" pitchFamily="34" charset="0"/>
                <a:cs typeface="Segoe UI Semibold" panose="020B0502040204020203" pitchFamily="34" charset="0"/>
              </a:rPr>
              <a:t>Dpl</a:t>
            </a:r>
            <a:endParaRPr lang="en-US" sz="1200" b="1" spc="-1" dirty="0">
              <a:solidFill>
                <a:schemeClr val="bg1">
                  <a:lumMod val="65000"/>
                </a:schemeClr>
              </a:solidFill>
              <a:latin typeface="Segoe UI Semibold" panose="020B0502040204020203" pitchFamily="34" charset="0"/>
              <a:cs typeface="Segoe UI Semibold" panose="020B0502040204020203" pitchFamily="34" charset="0"/>
            </a:endParaRPr>
          </a:p>
        </p:txBody>
      </p:sp>
      <p:sp>
        <p:nvSpPr>
          <p:cNvPr id="14" name="Line 9">
            <a:extLst>
              <a:ext uri="{FF2B5EF4-FFF2-40B4-BE49-F238E27FC236}">
                <a16:creationId xmlns:a16="http://schemas.microsoft.com/office/drawing/2014/main" id="{E84683CA-3AA5-9347-BAC6-46936743FE75}"/>
              </a:ext>
            </a:extLst>
          </p:cNvPr>
          <p:cNvSpPr/>
          <p:nvPr/>
        </p:nvSpPr>
        <p:spPr>
          <a:xfrm>
            <a:off x="1786128" y="4168728"/>
            <a:ext cx="0" cy="1325880"/>
          </a:xfrm>
          <a:prstGeom prst="line">
            <a:avLst/>
          </a:prstGeom>
          <a:ln w="19080">
            <a:solidFill>
              <a:srgbClr val="000000"/>
            </a:solidFill>
            <a:round/>
          </a:ln>
        </p:spPr>
        <p:style>
          <a:lnRef idx="0">
            <a:scrgbClr r="0" g="0" b="0"/>
          </a:lnRef>
          <a:fillRef idx="0">
            <a:scrgbClr r="0" g="0" b="0"/>
          </a:fillRef>
          <a:effectRef idx="0">
            <a:scrgbClr r="0" g="0" b="0"/>
          </a:effectRef>
          <a:fontRef idx="minor"/>
        </p:style>
        <p:txBody>
          <a:bodyPr/>
          <a:lstStyle/>
          <a:p>
            <a:endParaRPr lang="en-GB" sz="1200" b="1" dirty="0">
              <a:latin typeface="Segoe UI Semibold" panose="020B0502040204020203" pitchFamily="34" charset="0"/>
              <a:cs typeface="Segoe UI Semibold" panose="020B0502040204020203" pitchFamily="34" charset="0"/>
            </a:endParaRPr>
          </a:p>
        </p:txBody>
      </p:sp>
      <p:sp>
        <p:nvSpPr>
          <p:cNvPr id="15" name="Line 10">
            <a:extLst>
              <a:ext uri="{FF2B5EF4-FFF2-40B4-BE49-F238E27FC236}">
                <a16:creationId xmlns:a16="http://schemas.microsoft.com/office/drawing/2014/main" id="{D2175B2D-F300-CA43-9FE8-3F10F7EBB0EC}"/>
              </a:ext>
            </a:extLst>
          </p:cNvPr>
          <p:cNvSpPr/>
          <p:nvPr/>
        </p:nvSpPr>
        <p:spPr>
          <a:xfrm>
            <a:off x="3358896" y="4168728"/>
            <a:ext cx="0" cy="13258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6" name="Line 11">
            <a:extLst>
              <a:ext uri="{FF2B5EF4-FFF2-40B4-BE49-F238E27FC236}">
                <a16:creationId xmlns:a16="http://schemas.microsoft.com/office/drawing/2014/main" id="{39E6AE21-68FF-1E47-BCB9-AAE0B42FDE02}"/>
              </a:ext>
            </a:extLst>
          </p:cNvPr>
          <p:cNvSpPr/>
          <p:nvPr/>
        </p:nvSpPr>
        <p:spPr>
          <a:xfrm>
            <a:off x="4418096" y="4168728"/>
            <a:ext cx="0" cy="114300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7" name="Line 12">
            <a:extLst>
              <a:ext uri="{FF2B5EF4-FFF2-40B4-BE49-F238E27FC236}">
                <a16:creationId xmlns:a16="http://schemas.microsoft.com/office/drawing/2014/main" id="{8303DB59-C0F1-7446-B3EB-333062B2B98A}"/>
              </a:ext>
            </a:extLst>
          </p:cNvPr>
          <p:cNvSpPr/>
          <p:nvPr/>
        </p:nvSpPr>
        <p:spPr>
          <a:xfrm>
            <a:off x="5102096" y="4168728"/>
            <a:ext cx="0" cy="114300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8" name="Line 13">
            <a:extLst>
              <a:ext uri="{FF2B5EF4-FFF2-40B4-BE49-F238E27FC236}">
                <a16:creationId xmlns:a16="http://schemas.microsoft.com/office/drawing/2014/main" id="{5E8F57B3-8FBF-DD4A-BFD5-C2C579A6BF09}"/>
              </a:ext>
            </a:extLst>
          </p:cNvPr>
          <p:cNvSpPr/>
          <p:nvPr/>
        </p:nvSpPr>
        <p:spPr>
          <a:xfrm>
            <a:off x="6632448" y="4168728"/>
            <a:ext cx="0" cy="13258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19" name="Line 14">
            <a:extLst>
              <a:ext uri="{FF2B5EF4-FFF2-40B4-BE49-F238E27FC236}">
                <a16:creationId xmlns:a16="http://schemas.microsoft.com/office/drawing/2014/main" id="{2B0618BB-58EA-A640-8998-4A3E4CF8F756}"/>
              </a:ext>
            </a:extLst>
          </p:cNvPr>
          <p:cNvSpPr/>
          <p:nvPr/>
        </p:nvSpPr>
        <p:spPr>
          <a:xfrm>
            <a:off x="7262096" y="4166616"/>
            <a:ext cx="0" cy="114300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1" name="Line 19">
            <a:extLst>
              <a:ext uri="{FF2B5EF4-FFF2-40B4-BE49-F238E27FC236}">
                <a16:creationId xmlns:a16="http://schemas.microsoft.com/office/drawing/2014/main" id="{19076A49-4351-4A46-BE2E-6DB67845A8D3}"/>
              </a:ext>
            </a:extLst>
          </p:cNvPr>
          <p:cNvSpPr/>
          <p:nvPr/>
        </p:nvSpPr>
        <p:spPr>
          <a:xfrm>
            <a:off x="5642096" y="2560320"/>
            <a:ext cx="0" cy="15544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2" name="Line 20">
            <a:extLst>
              <a:ext uri="{FF2B5EF4-FFF2-40B4-BE49-F238E27FC236}">
                <a16:creationId xmlns:a16="http://schemas.microsoft.com/office/drawing/2014/main" id="{C1D1A5FD-B9F2-EE42-8192-B6897E0D19A8}"/>
              </a:ext>
            </a:extLst>
          </p:cNvPr>
          <p:cNvSpPr/>
          <p:nvPr/>
        </p:nvSpPr>
        <p:spPr>
          <a:xfrm>
            <a:off x="7262456" y="1999488"/>
            <a:ext cx="0" cy="2139696"/>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3" name="Line 21">
            <a:extLst>
              <a:ext uri="{FF2B5EF4-FFF2-40B4-BE49-F238E27FC236}">
                <a16:creationId xmlns:a16="http://schemas.microsoft.com/office/drawing/2014/main" id="{BAD971A4-4C07-6E40-B586-7149050E92F8}"/>
              </a:ext>
            </a:extLst>
          </p:cNvPr>
          <p:cNvSpPr/>
          <p:nvPr/>
        </p:nvSpPr>
        <p:spPr>
          <a:xfrm>
            <a:off x="1633504" y="1633728"/>
            <a:ext cx="0" cy="137160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4" name="Line 13">
            <a:extLst>
              <a:ext uri="{FF2B5EF4-FFF2-40B4-BE49-F238E27FC236}">
                <a16:creationId xmlns:a16="http://schemas.microsoft.com/office/drawing/2014/main" id="{63AF41CE-0376-2140-B12A-D8970CA87742}"/>
              </a:ext>
            </a:extLst>
          </p:cNvPr>
          <p:cNvSpPr/>
          <p:nvPr/>
        </p:nvSpPr>
        <p:spPr>
          <a:xfrm>
            <a:off x="9239632" y="4173288"/>
            <a:ext cx="0" cy="114300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5" name="TextShape 5">
            <a:extLst>
              <a:ext uri="{FF2B5EF4-FFF2-40B4-BE49-F238E27FC236}">
                <a16:creationId xmlns:a16="http://schemas.microsoft.com/office/drawing/2014/main" id="{732B6955-5699-1B48-A120-6699B5CC7085}"/>
              </a:ext>
            </a:extLst>
          </p:cNvPr>
          <p:cNvSpPr txBox="1"/>
          <p:nvPr/>
        </p:nvSpPr>
        <p:spPr>
          <a:xfrm>
            <a:off x="8756096" y="5254752"/>
            <a:ext cx="954832" cy="316080"/>
          </a:xfrm>
          <a:prstGeom prst="rect">
            <a:avLst/>
          </a:prstGeom>
          <a:noFill/>
          <a:ln>
            <a:noFill/>
          </a:ln>
        </p:spPr>
        <p:txBody>
          <a:bodyPr lIns="90000" tIns="45000" rIns="90000" bIns="45000"/>
          <a:lstStyle/>
          <a:p>
            <a:r>
              <a:rPr lang="en-US" sz="1200" b="1" strike="noStrike" spc="-1" dirty="0">
                <a:latin typeface="Segoe UI Semibold" panose="020B0502040204020203" pitchFamily="34" charset="0"/>
                <a:cs typeface="Segoe UI Semibold" panose="020B0502040204020203" pitchFamily="34" charset="0"/>
              </a:rPr>
              <a:t>Beam stop</a:t>
            </a:r>
          </a:p>
        </p:txBody>
      </p:sp>
      <p:sp>
        <p:nvSpPr>
          <p:cNvPr id="26" name="TextShape 16">
            <a:extLst>
              <a:ext uri="{FF2B5EF4-FFF2-40B4-BE49-F238E27FC236}">
                <a16:creationId xmlns:a16="http://schemas.microsoft.com/office/drawing/2014/main" id="{064FE6AA-1783-3B44-833F-2B203C077385}"/>
              </a:ext>
            </a:extLst>
          </p:cNvPr>
          <p:cNvSpPr txBox="1"/>
          <p:nvPr/>
        </p:nvSpPr>
        <p:spPr>
          <a:xfrm>
            <a:off x="7985760" y="1347792"/>
            <a:ext cx="822960" cy="822349"/>
          </a:xfrm>
          <a:prstGeom prst="rect">
            <a:avLst/>
          </a:prstGeom>
          <a:noFill/>
          <a:ln w="19050">
            <a:solidFill>
              <a:srgbClr val="000000"/>
            </a:solidFill>
            <a:round/>
          </a:ln>
        </p:spPr>
        <p:txBody>
          <a:bodyPr lIns="93960" tIns="48960" rIns="93960" bIns="48960"/>
          <a:lstStyle/>
          <a:p>
            <a:r>
              <a:rPr lang="en-US" sz="1200" b="1" strike="sngStrike" spc="-1" dirty="0">
                <a:solidFill>
                  <a:srgbClr val="008F00"/>
                </a:solidFill>
                <a:latin typeface="Segoe UI Semibold" panose="020B0502040204020203" pitchFamily="34" charset="0"/>
                <a:cs typeface="Segoe UI Semibold" panose="020B0502040204020203" pitchFamily="34" charset="0"/>
              </a:rPr>
              <a:t>EMU (V)</a:t>
            </a:r>
          </a:p>
          <a:p>
            <a:r>
              <a:rPr lang="en-US" sz="1200" b="1" strike="sngStrike" spc="-1" dirty="0">
                <a:solidFill>
                  <a:srgbClr val="0432FF"/>
                </a:solidFill>
                <a:latin typeface="Segoe UI Semibold" panose="020B0502040204020203" pitchFamily="34" charset="0"/>
                <a:cs typeface="Segoe UI Semibold" panose="020B0502040204020203" pitchFamily="34" charset="0"/>
              </a:rPr>
              <a:t>NPM (H)</a:t>
            </a:r>
          </a:p>
          <a:p>
            <a:r>
              <a:rPr lang="en-US" sz="1200" b="1" strike="sngStrike" spc="-1" dirty="0">
                <a:solidFill>
                  <a:srgbClr val="0432FF"/>
                </a:solidFill>
                <a:latin typeface="Segoe UI Semibold" panose="020B0502040204020203" pitchFamily="34" charset="0"/>
                <a:ea typeface="Droid Sans Fallback"/>
                <a:cs typeface="Segoe UI Semibold" panose="020B0502040204020203" pitchFamily="34" charset="0"/>
              </a:rPr>
              <a:t>NPM</a:t>
            </a:r>
            <a:r>
              <a:rPr lang="en-US" sz="1200" b="1" strike="sngStrike" spc="-1" dirty="0">
                <a:solidFill>
                  <a:srgbClr val="0432FF"/>
                </a:solidFill>
                <a:latin typeface="Segoe UI Semibold" panose="020B0502040204020203" pitchFamily="34" charset="0"/>
                <a:cs typeface="Segoe UI Semibold" panose="020B0502040204020203" pitchFamily="34" charset="0"/>
              </a:rPr>
              <a:t> (V)</a:t>
            </a:r>
          </a:p>
          <a:p>
            <a:r>
              <a:rPr lang="en-US" sz="1200" b="1" strike="sngStrike" spc="-1" dirty="0">
                <a:solidFill>
                  <a:srgbClr val="FF0000"/>
                </a:solidFill>
                <a:latin typeface="Segoe UI Semibold" panose="020B0502040204020203" pitchFamily="34" charset="0"/>
                <a:cs typeface="Segoe UI Semibold" panose="020B0502040204020203" pitchFamily="34" charset="0"/>
              </a:rPr>
              <a:t>FC</a:t>
            </a:r>
          </a:p>
        </p:txBody>
      </p:sp>
      <p:sp>
        <p:nvSpPr>
          <p:cNvPr id="27" name="Line 19">
            <a:extLst>
              <a:ext uri="{FF2B5EF4-FFF2-40B4-BE49-F238E27FC236}">
                <a16:creationId xmlns:a16="http://schemas.microsoft.com/office/drawing/2014/main" id="{B73E4F20-10C2-0E42-8755-0D7920302517}"/>
              </a:ext>
            </a:extLst>
          </p:cNvPr>
          <p:cNvSpPr/>
          <p:nvPr/>
        </p:nvSpPr>
        <p:spPr>
          <a:xfrm>
            <a:off x="8396056" y="2161032"/>
            <a:ext cx="0" cy="192024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28" name="TextShape 15">
            <a:extLst>
              <a:ext uri="{FF2B5EF4-FFF2-40B4-BE49-F238E27FC236}">
                <a16:creationId xmlns:a16="http://schemas.microsoft.com/office/drawing/2014/main" id="{1A27EEAD-C627-7042-B75C-6A6254899C98}"/>
              </a:ext>
            </a:extLst>
          </p:cNvPr>
          <p:cNvSpPr txBox="1"/>
          <p:nvPr/>
        </p:nvSpPr>
        <p:spPr>
          <a:xfrm>
            <a:off x="1219200" y="1344318"/>
            <a:ext cx="822960" cy="284242"/>
          </a:xfrm>
          <a:prstGeom prst="rect">
            <a:avLst/>
          </a:prstGeom>
          <a:noFill/>
          <a:ln w="19050">
            <a:solidFill>
              <a:srgbClr val="000000"/>
            </a:solidFill>
            <a:round/>
          </a:ln>
        </p:spPr>
        <p:txBody>
          <a:bodyPr lIns="99000" tIns="54000" rIns="99000" bIns="54000"/>
          <a:lstStyle/>
          <a:p>
            <a:r>
              <a:rPr lang="en-US" sz="1200" b="1" spc="-1" dirty="0">
                <a:solidFill>
                  <a:srgbClr val="FF0000"/>
                </a:solidFill>
                <a:latin typeface="Segoe UI Semibold" panose="020B0502040204020203" pitchFamily="34" charset="0"/>
                <a:cs typeface="Segoe UI Semibold" panose="020B0502040204020203" pitchFamily="34" charset="0"/>
              </a:rPr>
              <a:t>ACCT</a:t>
            </a:r>
            <a:endParaRPr lang="en-US" sz="1200" b="1" strike="noStrike" spc="-1" dirty="0">
              <a:solidFill>
                <a:srgbClr val="FF0000"/>
              </a:solidFill>
              <a:latin typeface="Segoe UI Semibold" panose="020B0502040204020203" pitchFamily="34" charset="0"/>
              <a:cs typeface="Segoe UI Semibold" panose="020B0502040204020203" pitchFamily="34" charset="0"/>
            </a:endParaRPr>
          </a:p>
        </p:txBody>
      </p:sp>
      <p:sp>
        <p:nvSpPr>
          <p:cNvPr id="29" name="TextShape 2">
            <a:extLst>
              <a:ext uri="{FF2B5EF4-FFF2-40B4-BE49-F238E27FC236}">
                <a16:creationId xmlns:a16="http://schemas.microsoft.com/office/drawing/2014/main" id="{F331CCB4-3342-8149-8D98-A80021EEB472}"/>
              </a:ext>
            </a:extLst>
          </p:cNvPr>
          <p:cNvSpPr txBox="1"/>
          <p:nvPr/>
        </p:nvSpPr>
        <p:spPr>
          <a:xfrm>
            <a:off x="1274064" y="5254752"/>
            <a:ext cx="658512" cy="497482"/>
          </a:xfrm>
          <a:prstGeom prst="rect">
            <a:avLst/>
          </a:prstGeom>
          <a:noFill/>
          <a:ln>
            <a:noFill/>
          </a:ln>
        </p:spPr>
        <p:txBody>
          <a:bodyPr lIns="90000" tIns="45000" rIns="90000" bIns="45000"/>
          <a:lstStyle/>
          <a:p>
            <a:endParaRPr lang="en-US" sz="1200" b="1" spc="-1" dirty="0">
              <a:solidFill>
                <a:srgbClr val="000000"/>
              </a:solidFill>
              <a:latin typeface="Segoe UI Semibold" panose="020B0502040204020203" pitchFamily="34" charset="0"/>
              <a:cs typeface="Segoe UI Semibold" panose="020B0502040204020203" pitchFamily="34" charset="0"/>
            </a:endParaRPr>
          </a:p>
          <a:p>
            <a:r>
              <a:rPr lang="en-US" sz="1200" b="1" spc="-1" dirty="0">
                <a:solidFill>
                  <a:srgbClr val="000000"/>
                </a:solidFill>
                <a:latin typeface="Segoe UI Semibold" panose="020B0502040204020203" pitchFamily="34" charset="0"/>
                <a:cs typeface="Segoe UI Semibold" panose="020B0502040204020203" pitchFamily="34" charset="0"/>
              </a:rPr>
              <a:t>Source</a:t>
            </a:r>
            <a:endParaRPr lang="en-US" sz="1200" b="1" strike="noStrike" spc="-1" dirty="0">
              <a:latin typeface="Segoe UI Semibold" panose="020B0502040204020203" pitchFamily="34" charset="0"/>
              <a:cs typeface="Segoe UI Semibold" panose="020B0502040204020203" pitchFamily="34" charset="0"/>
            </a:endParaRPr>
          </a:p>
        </p:txBody>
      </p:sp>
      <p:sp>
        <p:nvSpPr>
          <p:cNvPr id="30" name="Line 10">
            <a:extLst>
              <a:ext uri="{FF2B5EF4-FFF2-40B4-BE49-F238E27FC236}">
                <a16:creationId xmlns:a16="http://schemas.microsoft.com/office/drawing/2014/main" id="{FA14664E-DEED-DC49-B4CD-51FEBDA2DBA4}"/>
              </a:ext>
            </a:extLst>
          </p:cNvPr>
          <p:cNvSpPr/>
          <p:nvPr/>
        </p:nvSpPr>
        <p:spPr>
          <a:xfrm>
            <a:off x="1959864" y="4166616"/>
            <a:ext cx="0" cy="13258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31" name="TextShape 2">
            <a:extLst>
              <a:ext uri="{FF2B5EF4-FFF2-40B4-BE49-F238E27FC236}">
                <a16:creationId xmlns:a16="http://schemas.microsoft.com/office/drawing/2014/main" id="{707D8AD2-BD97-EA44-9573-191DE7CF50CD}"/>
              </a:ext>
            </a:extLst>
          </p:cNvPr>
          <p:cNvSpPr txBox="1"/>
          <p:nvPr/>
        </p:nvSpPr>
        <p:spPr>
          <a:xfrm>
            <a:off x="1822704" y="5254752"/>
            <a:ext cx="795983" cy="518160"/>
          </a:xfrm>
          <a:prstGeom prst="rect">
            <a:avLst/>
          </a:prstGeom>
          <a:noFill/>
          <a:ln>
            <a:noFill/>
          </a:ln>
        </p:spPr>
        <p:txBody>
          <a:bodyPr lIns="90000" tIns="45000" rIns="90000" bIns="45000"/>
          <a:lstStyle/>
          <a:p>
            <a:endParaRPr lang="en-US" sz="1200" b="1" spc="-1" dirty="0">
              <a:latin typeface="Segoe UI Semibold" panose="020B0502040204020203" pitchFamily="34" charset="0"/>
              <a:cs typeface="Segoe UI Semibold" panose="020B0502040204020203" pitchFamily="34" charset="0"/>
            </a:endParaRPr>
          </a:p>
          <a:p>
            <a:r>
              <a:rPr lang="en-US" sz="1200" b="1" spc="-1" dirty="0" err="1">
                <a:latin typeface="Segoe UI Semibold" panose="020B0502040204020203" pitchFamily="34" charset="0"/>
                <a:cs typeface="Segoe UI Semibold" panose="020B0502040204020203" pitchFamily="34" charset="0"/>
              </a:rPr>
              <a:t>Repeller</a:t>
            </a:r>
            <a:endParaRPr lang="en-US" sz="1200" b="1" strike="noStrike" spc="-1" dirty="0">
              <a:latin typeface="Segoe UI Semibold" panose="020B0502040204020203" pitchFamily="34" charset="0"/>
              <a:cs typeface="Segoe UI Semibold" panose="020B0502040204020203" pitchFamily="34" charset="0"/>
            </a:endParaRPr>
          </a:p>
        </p:txBody>
      </p:sp>
      <p:sp>
        <p:nvSpPr>
          <p:cNvPr id="32" name="TextShape 2">
            <a:extLst>
              <a:ext uri="{FF2B5EF4-FFF2-40B4-BE49-F238E27FC236}">
                <a16:creationId xmlns:a16="http://schemas.microsoft.com/office/drawing/2014/main" id="{57A1E119-203C-9141-9D67-8D93E7FA4276}"/>
              </a:ext>
            </a:extLst>
          </p:cNvPr>
          <p:cNvSpPr txBox="1"/>
          <p:nvPr/>
        </p:nvSpPr>
        <p:spPr>
          <a:xfrm>
            <a:off x="7363968" y="5254751"/>
            <a:ext cx="766807" cy="497483"/>
          </a:xfrm>
          <a:prstGeom prst="rect">
            <a:avLst/>
          </a:prstGeom>
          <a:noFill/>
          <a:ln>
            <a:noFill/>
          </a:ln>
        </p:spPr>
        <p:txBody>
          <a:bodyPr lIns="90000" tIns="45000" rIns="90000" bIns="45000"/>
          <a:lstStyle/>
          <a:p>
            <a:endParaRPr lang="en-US" sz="1200" b="1" spc="-1" dirty="0">
              <a:latin typeface="Segoe UI Semibold" panose="020B0502040204020203" pitchFamily="34" charset="0"/>
              <a:cs typeface="Segoe UI Semibold" panose="020B0502040204020203" pitchFamily="34" charset="0"/>
            </a:endParaRPr>
          </a:p>
          <a:p>
            <a:r>
              <a:rPr lang="en-US" sz="1200" b="1" spc="-1" dirty="0" err="1">
                <a:latin typeface="Segoe UI Semibold" panose="020B0502040204020203" pitchFamily="34" charset="0"/>
                <a:cs typeface="Segoe UI Semibold" panose="020B0502040204020203" pitchFamily="34" charset="0"/>
              </a:rPr>
              <a:t>Repeller</a:t>
            </a:r>
            <a:endParaRPr lang="en-US" sz="1200" b="1" spc="-1" dirty="0">
              <a:latin typeface="Segoe UI Semibold" panose="020B0502040204020203" pitchFamily="34" charset="0"/>
              <a:cs typeface="Segoe UI Semibold" panose="020B0502040204020203" pitchFamily="34" charset="0"/>
            </a:endParaRPr>
          </a:p>
        </p:txBody>
      </p:sp>
      <p:sp>
        <p:nvSpPr>
          <p:cNvPr id="33" name="TextShape 2">
            <a:extLst>
              <a:ext uri="{FF2B5EF4-FFF2-40B4-BE49-F238E27FC236}">
                <a16:creationId xmlns:a16="http://schemas.microsoft.com/office/drawing/2014/main" id="{60F261DA-F328-954D-A292-CA75C3DE3DB2}"/>
              </a:ext>
            </a:extLst>
          </p:cNvPr>
          <p:cNvSpPr txBox="1"/>
          <p:nvPr/>
        </p:nvSpPr>
        <p:spPr>
          <a:xfrm>
            <a:off x="2313176" y="5254752"/>
            <a:ext cx="996952" cy="316080"/>
          </a:xfrm>
          <a:prstGeom prst="rect">
            <a:avLst/>
          </a:prstGeom>
          <a:noFill/>
          <a:ln>
            <a:noFill/>
          </a:ln>
        </p:spPr>
        <p:txBody>
          <a:bodyPr lIns="90000" tIns="45000" rIns="90000" bIns="45000"/>
          <a:lstStyle/>
          <a:p>
            <a:r>
              <a:rPr lang="en-US" sz="1200" b="1" strike="noStrike" spc="-1" dirty="0">
                <a:latin typeface="Segoe UI Semibold" panose="020B0502040204020203" pitchFamily="34" charset="0"/>
                <a:cs typeface="Segoe UI Semibold" panose="020B0502040204020203" pitchFamily="34" charset="0"/>
              </a:rPr>
              <a:t>N</a:t>
            </a:r>
            <a:r>
              <a:rPr lang="en-US" sz="1200" b="1" strike="noStrike" spc="-1" baseline="-25000" dirty="0">
                <a:latin typeface="Segoe UI Semibold" panose="020B0502040204020203" pitchFamily="34" charset="0"/>
                <a:cs typeface="Segoe UI Semibold" panose="020B0502040204020203" pitchFamily="34" charset="0"/>
              </a:rPr>
              <a:t>2</a:t>
            </a:r>
            <a:r>
              <a:rPr lang="en-US" sz="1200" b="1" strike="noStrike" spc="-1" dirty="0">
                <a:latin typeface="Segoe UI Semibold" panose="020B0502040204020203" pitchFamily="34" charset="0"/>
                <a:cs typeface="Segoe UI Semibold" panose="020B0502040204020203" pitchFamily="34" charset="0"/>
              </a:rPr>
              <a:t> injection</a:t>
            </a:r>
          </a:p>
        </p:txBody>
      </p:sp>
      <p:sp>
        <p:nvSpPr>
          <p:cNvPr id="34" name="Line 10">
            <a:extLst>
              <a:ext uri="{FF2B5EF4-FFF2-40B4-BE49-F238E27FC236}">
                <a16:creationId xmlns:a16="http://schemas.microsoft.com/office/drawing/2014/main" id="{FB1F8BE5-81BC-2644-830D-BD2BDF2D0733}"/>
              </a:ext>
            </a:extLst>
          </p:cNvPr>
          <p:cNvSpPr/>
          <p:nvPr/>
        </p:nvSpPr>
        <p:spPr>
          <a:xfrm>
            <a:off x="2819400" y="4166616"/>
            <a:ext cx="0" cy="114300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36" name="TextShape 2">
            <a:extLst>
              <a:ext uri="{FF2B5EF4-FFF2-40B4-BE49-F238E27FC236}">
                <a16:creationId xmlns:a16="http://schemas.microsoft.com/office/drawing/2014/main" id="{603EAA3E-9547-9B4F-A218-D6F2026EB6D2}"/>
              </a:ext>
            </a:extLst>
          </p:cNvPr>
          <p:cNvSpPr txBox="1"/>
          <p:nvPr/>
        </p:nvSpPr>
        <p:spPr>
          <a:xfrm>
            <a:off x="1356360" y="5250528"/>
            <a:ext cx="399289" cy="316080"/>
          </a:xfrm>
          <a:prstGeom prst="rect">
            <a:avLst/>
          </a:prstGeom>
          <a:noFill/>
          <a:ln>
            <a:noFill/>
          </a:ln>
        </p:spPr>
        <p:txBody>
          <a:bodyPr lIns="90000" tIns="45000" rIns="90000" bIns="45000"/>
          <a:lstStyle/>
          <a:p>
            <a:r>
              <a:rPr lang="en-US" sz="1200" b="1" strike="noStrike" spc="-1" dirty="0">
                <a:latin typeface="Segoe UI Semibold" panose="020B0502040204020203" pitchFamily="34" charset="0"/>
                <a:cs typeface="Segoe UI Semibold" panose="020B0502040204020203" pitchFamily="34" charset="0"/>
              </a:rPr>
              <a:t>HV</a:t>
            </a:r>
          </a:p>
        </p:txBody>
      </p:sp>
      <p:sp>
        <p:nvSpPr>
          <p:cNvPr id="37" name="Line 10">
            <a:extLst>
              <a:ext uri="{FF2B5EF4-FFF2-40B4-BE49-F238E27FC236}">
                <a16:creationId xmlns:a16="http://schemas.microsoft.com/office/drawing/2014/main" id="{147F6A6C-2705-CF40-A351-64B8AC6EAEB9}"/>
              </a:ext>
            </a:extLst>
          </p:cNvPr>
          <p:cNvSpPr/>
          <p:nvPr/>
        </p:nvSpPr>
        <p:spPr>
          <a:xfrm>
            <a:off x="1557528" y="5081016"/>
            <a:ext cx="0" cy="1828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38" name="Rectangle 37">
            <a:extLst>
              <a:ext uri="{FF2B5EF4-FFF2-40B4-BE49-F238E27FC236}">
                <a16:creationId xmlns:a16="http://schemas.microsoft.com/office/drawing/2014/main" id="{A4FC1B4B-071C-F34C-96DF-753EDD82F02C}"/>
              </a:ext>
            </a:extLst>
          </p:cNvPr>
          <p:cNvSpPr/>
          <p:nvPr/>
        </p:nvSpPr>
        <p:spPr>
          <a:xfrm>
            <a:off x="7491984" y="1219200"/>
            <a:ext cx="21336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ine 14">
            <a:extLst>
              <a:ext uri="{FF2B5EF4-FFF2-40B4-BE49-F238E27FC236}">
                <a16:creationId xmlns:a16="http://schemas.microsoft.com/office/drawing/2014/main" id="{6F5CFC81-FA71-7243-91BD-9F55AF7BD60A}"/>
              </a:ext>
            </a:extLst>
          </p:cNvPr>
          <p:cNvSpPr/>
          <p:nvPr/>
        </p:nvSpPr>
        <p:spPr>
          <a:xfrm>
            <a:off x="7501128" y="4166616"/>
            <a:ext cx="0" cy="1325880"/>
          </a:xfrm>
          <a:prstGeom prst="line">
            <a:avLst/>
          </a:prstGeom>
          <a:ln w="19080">
            <a:solidFill>
              <a:srgbClr val="000000"/>
            </a:solidFill>
            <a:round/>
          </a:ln>
        </p:spPr>
        <p:style>
          <a:lnRef idx="0">
            <a:scrgbClr r="0" g="0" b="0"/>
          </a:lnRef>
          <a:fillRef idx="0">
            <a:scrgbClr r="0" g="0" b="0"/>
          </a:fillRef>
          <a:effectRef idx="0">
            <a:scrgbClr r="0" g="0" b="0"/>
          </a:effectRef>
          <a:fontRef idx="minor"/>
        </p:style>
      </p:sp>
      <p:sp>
        <p:nvSpPr>
          <p:cNvPr id="40" name="TextShape 16">
            <a:extLst>
              <a:ext uri="{FF2B5EF4-FFF2-40B4-BE49-F238E27FC236}">
                <a16:creationId xmlns:a16="http://schemas.microsoft.com/office/drawing/2014/main" id="{C1DE5A57-0134-F64F-8A6E-C814E3795C14}"/>
              </a:ext>
            </a:extLst>
          </p:cNvPr>
          <p:cNvSpPr txBox="1"/>
          <p:nvPr/>
        </p:nvSpPr>
        <p:spPr>
          <a:xfrm>
            <a:off x="6851904" y="1347792"/>
            <a:ext cx="822960" cy="641976"/>
          </a:xfrm>
          <a:prstGeom prst="rect">
            <a:avLst/>
          </a:prstGeom>
          <a:noFill/>
          <a:ln w="19050">
            <a:solidFill>
              <a:srgbClr val="000000"/>
            </a:solidFill>
            <a:round/>
          </a:ln>
        </p:spPr>
        <p:txBody>
          <a:bodyPr lIns="93960" tIns="48960" rIns="93960" bIns="48960"/>
          <a:lstStyle/>
          <a:p>
            <a:r>
              <a:rPr lang="en-US" sz="1200" b="1" strike="noStrike" spc="-1" dirty="0">
                <a:solidFill>
                  <a:schemeClr val="bg1">
                    <a:lumMod val="65000"/>
                  </a:schemeClr>
                </a:solidFill>
                <a:latin typeface="Segoe UI Semibold" panose="020B0502040204020203" pitchFamily="34" charset="0"/>
                <a:cs typeface="Segoe UI Semibold" panose="020B0502040204020203" pitchFamily="34" charset="0"/>
              </a:rPr>
              <a:t>NPM (H)</a:t>
            </a:r>
          </a:p>
          <a:p>
            <a:r>
              <a:rPr lang="en-US" sz="1200" b="1" strike="noStrike" spc="-1" dirty="0">
                <a:solidFill>
                  <a:schemeClr val="bg1">
                    <a:lumMod val="65000"/>
                  </a:schemeClr>
                </a:solidFill>
                <a:latin typeface="Segoe UI Semibold" panose="020B0502040204020203" pitchFamily="34" charset="0"/>
                <a:ea typeface="Droid Sans Fallback"/>
                <a:cs typeface="Segoe UI Semibold" panose="020B0502040204020203" pitchFamily="34" charset="0"/>
              </a:rPr>
              <a:t>NPM</a:t>
            </a:r>
            <a:r>
              <a:rPr lang="en-US" sz="1200" b="1" strike="noStrike" spc="-1" dirty="0">
                <a:solidFill>
                  <a:schemeClr val="bg1">
                    <a:lumMod val="65000"/>
                  </a:schemeClr>
                </a:solidFill>
                <a:latin typeface="Segoe UI Semibold" panose="020B0502040204020203" pitchFamily="34" charset="0"/>
                <a:cs typeface="Segoe UI Semibold" panose="020B0502040204020203" pitchFamily="34" charset="0"/>
              </a:rPr>
              <a:t> (V)</a:t>
            </a:r>
          </a:p>
          <a:p>
            <a:r>
              <a:rPr lang="en-US" sz="1200" b="1" spc="-1" dirty="0">
                <a:solidFill>
                  <a:srgbClr val="0432FF"/>
                </a:solidFill>
                <a:latin typeface="Segoe UI Semibold" panose="020B0502040204020203" pitchFamily="34" charset="0"/>
                <a:cs typeface="Segoe UI Semibold" panose="020B0502040204020203" pitchFamily="34" charset="0"/>
              </a:rPr>
              <a:t>BCM</a:t>
            </a:r>
            <a:endParaRPr lang="en-US" sz="1200" b="1" strike="noStrike" spc="-1" dirty="0">
              <a:solidFill>
                <a:srgbClr val="0432FF"/>
              </a:solidFill>
              <a:latin typeface="Segoe UI Semibold" panose="020B0502040204020203" pitchFamily="34" charset="0"/>
              <a:cs typeface="Segoe UI Semibold" panose="020B0502040204020203" pitchFamily="34" charset="0"/>
            </a:endParaRPr>
          </a:p>
        </p:txBody>
      </p:sp>
      <p:sp>
        <p:nvSpPr>
          <p:cNvPr id="42" name="TextBox 41">
            <a:extLst>
              <a:ext uri="{FF2B5EF4-FFF2-40B4-BE49-F238E27FC236}">
                <a16:creationId xmlns:a16="http://schemas.microsoft.com/office/drawing/2014/main" id="{5FE31907-A12D-A244-9F2F-13DEF519CFF2}"/>
              </a:ext>
            </a:extLst>
          </p:cNvPr>
          <p:cNvSpPr txBox="1"/>
          <p:nvPr/>
        </p:nvSpPr>
        <p:spPr>
          <a:xfrm>
            <a:off x="685800" y="6324600"/>
            <a:ext cx="7785529" cy="338554"/>
          </a:xfrm>
          <a:prstGeom prst="rect">
            <a:avLst/>
          </a:prstGeom>
          <a:noFill/>
        </p:spPr>
        <p:txBody>
          <a:bodyPr wrap="none" rtlCol="0">
            <a:spAutoFit/>
          </a:bodyPr>
          <a:lstStyle/>
          <a:p>
            <a:r>
              <a:rPr lang="en-US" sz="1600" dirty="0">
                <a:solidFill>
                  <a:srgbClr val="FF0000"/>
                </a:solidFill>
                <a:latin typeface="Segoe UI" panose="020B0502040204020203" pitchFamily="34" charset="0"/>
                <a:cs typeface="Segoe UI" panose="020B0502040204020203" pitchFamily="34" charset="0"/>
              </a:rPr>
              <a:t>New timing (</a:t>
            </a:r>
            <a:r>
              <a:rPr lang="en-US" sz="1600" dirty="0" err="1">
                <a:solidFill>
                  <a:srgbClr val="FF0000"/>
                </a:solidFill>
                <a:latin typeface="Segoe UI" panose="020B0502040204020203" pitchFamily="34" charset="0"/>
                <a:cs typeface="Segoe UI" panose="020B0502040204020203" pitchFamily="34" charset="0"/>
              </a:rPr>
              <a:t>supercycle</a:t>
            </a:r>
            <a:r>
              <a:rPr lang="en-US" sz="1600" dirty="0">
                <a:solidFill>
                  <a:srgbClr val="FF0000"/>
                </a:solidFill>
                <a:latin typeface="Segoe UI" panose="020B0502040204020203" pitchFamily="34" charset="0"/>
                <a:cs typeface="Segoe UI" panose="020B0502040204020203" pitchFamily="34" charset="0"/>
              </a:rPr>
              <a:t>), MPS, and beam modes production must work at this stage.</a:t>
            </a:r>
          </a:p>
        </p:txBody>
      </p:sp>
    </p:spTree>
    <p:extLst>
      <p:ext uri="{BB962C8B-B14F-4D97-AF65-F5344CB8AC3E}">
        <p14:creationId xmlns:p14="http://schemas.microsoft.com/office/powerpoint/2010/main" val="2975660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6D4E-8EBF-0F4F-AF43-5BBB9B6B76D9}"/>
              </a:ext>
            </a:extLst>
          </p:cNvPr>
          <p:cNvSpPr>
            <a:spLocks noGrp="1"/>
          </p:cNvSpPr>
          <p:nvPr>
            <p:ph type="title"/>
          </p:nvPr>
        </p:nvSpPr>
        <p:spPr/>
        <p:txBody>
          <a:bodyPr/>
          <a:lstStyle/>
          <a:p>
            <a:r>
              <a:rPr lang="en-US" dirty="0"/>
              <a:t>MEBT layout</a:t>
            </a:r>
          </a:p>
        </p:txBody>
      </p:sp>
      <p:sp>
        <p:nvSpPr>
          <p:cNvPr id="4" name="Slide Number Placeholder 3">
            <a:extLst>
              <a:ext uri="{FF2B5EF4-FFF2-40B4-BE49-F238E27FC236}">
                <a16:creationId xmlns:a16="http://schemas.microsoft.com/office/drawing/2014/main" id="{46868FE3-9E0C-0B47-8CB2-BCB1E40CFF50}"/>
              </a:ext>
            </a:extLst>
          </p:cNvPr>
          <p:cNvSpPr>
            <a:spLocks noGrp="1"/>
          </p:cNvSpPr>
          <p:nvPr>
            <p:ph type="sldNum" sz="quarter" idx="12"/>
          </p:nvPr>
        </p:nvSpPr>
        <p:spPr/>
        <p:txBody>
          <a:bodyPr/>
          <a:lstStyle/>
          <a:p>
            <a:fld id="{551115BC-487E-4422-894C-CB7CD3E79223}" type="slidenum">
              <a:rPr lang="en-GB" smtClean="0"/>
              <a:pPr/>
              <a:t>18</a:t>
            </a:fld>
            <a:endParaRPr lang="en-GB" dirty="0"/>
          </a:p>
        </p:txBody>
      </p:sp>
      <p:pic>
        <p:nvPicPr>
          <p:cNvPr id="8" name="Picture 7">
            <a:extLst>
              <a:ext uri="{FF2B5EF4-FFF2-40B4-BE49-F238E27FC236}">
                <a16:creationId xmlns:a16="http://schemas.microsoft.com/office/drawing/2014/main" id="{B29E39F3-9A03-1749-9E45-DE07D1326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20" y="1595120"/>
            <a:ext cx="7447280" cy="1148080"/>
          </a:xfrm>
          <a:prstGeom prst="rect">
            <a:avLst/>
          </a:prstGeom>
        </p:spPr>
      </p:pic>
      <p:pic>
        <p:nvPicPr>
          <p:cNvPr id="10" name="Picture 9">
            <a:extLst>
              <a:ext uri="{FF2B5EF4-FFF2-40B4-BE49-F238E27FC236}">
                <a16:creationId xmlns:a16="http://schemas.microsoft.com/office/drawing/2014/main" id="{357CC77A-5E61-B84E-AE36-1D26A1618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048000"/>
            <a:ext cx="6362700" cy="3657600"/>
          </a:xfrm>
          <a:prstGeom prst="rect">
            <a:avLst/>
          </a:prstGeom>
        </p:spPr>
      </p:pic>
      <p:cxnSp>
        <p:nvCxnSpPr>
          <p:cNvPr id="13" name="Straight Connector 12">
            <a:extLst>
              <a:ext uri="{FF2B5EF4-FFF2-40B4-BE49-F238E27FC236}">
                <a16:creationId xmlns:a16="http://schemas.microsoft.com/office/drawing/2014/main" id="{C4236406-A6DD-AC4B-9188-3B536B9EE59F}"/>
              </a:ext>
            </a:extLst>
          </p:cNvPr>
          <p:cNvCxnSpPr>
            <a:cxnSpLocks/>
          </p:cNvCxnSpPr>
          <p:nvPr/>
        </p:nvCxnSpPr>
        <p:spPr>
          <a:xfrm>
            <a:off x="4974336" y="3048000"/>
            <a:ext cx="0" cy="320040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D2DD9A8-D8AD-F844-8C54-04CE65D7B153}"/>
              </a:ext>
            </a:extLst>
          </p:cNvPr>
          <p:cNvSpPr/>
          <p:nvPr/>
        </p:nvSpPr>
        <p:spPr>
          <a:xfrm>
            <a:off x="5791200" y="1595120"/>
            <a:ext cx="381000" cy="1148080"/>
          </a:xfrm>
          <a:prstGeom prst="rect">
            <a:avLst/>
          </a:prstGeom>
          <a:noFill/>
          <a:ln w="25400">
            <a:solidFill>
              <a:srgbClr val="FF9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415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F95F-30E0-C342-BF28-EF195329B836}"/>
              </a:ext>
            </a:extLst>
          </p:cNvPr>
          <p:cNvSpPr>
            <a:spLocks noGrp="1"/>
          </p:cNvSpPr>
          <p:nvPr>
            <p:ph type="title"/>
          </p:nvPr>
        </p:nvSpPr>
        <p:spPr/>
        <p:txBody>
          <a:bodyPr/>
          <a:lstStyle/>
          <a:p>
            <a:r>
              <a:rPr lang="en-US" dirty="0"/>
              <a:t>Step 3 at a glance</a:t>
            </a:r>
          </a:p>
        </p:txBody>
      </p:sp>
      <p:sp>
        <p:nvSpPr>
          <p:cNvPr id="3" name="Content Placeholder 2">
            <a:extLst>
              <a:ext uri="{FF2B5EF4-FFF2-40B4-BE49-F238E27FC236}">
                <a16:creationId xmlns:a16="http://schemas.microsoft.com/office/drawing/2014/main" id="{6451AEED-FB43-EE4D-90CE-3D61F288A7AF}"/>
              </a:ext>
            </a:extLst>
          </p:cNvPr>
          <p:cNvSpPr>
            <a:spLocks noGrp="1"/>
          </p:cNvSpPr>
          <p:nvPr>
            <p:ph idx="1"/>
          </p:nvPr>
        </p:nvSpPr>
        <p:spPr>
          <a:xfrm>
            <a:off x="228600" y="5334000"/>
            <a:ext cx="8686800" cy="1295400"/>
          </a:xfrm>
        </p:spPr>
        <p:txBody>
          <a:bodyPr/>
          <a:lstStyle/>
          <a:p>
            <a:r>
              <a:rPr lang="en-US" sz="1800" dirty="0"/>
              <a:t>This is a convoluted step involving:</a:t>
            </a:r>
          </a:p>
          <a:p>
            <a:pPr lvl="1"/>
            <a:r>
              <a:rPr lang="en-US" sz="1600" dirty="0"/>
              <a:t>Iterations among the RFQ voltage scan, MEBT steering, and LEBT solenoids adjustment</a:t>
            </a:r>
          </a:p>
          <a:p>
            <a:pPr lvl="1"/>
            <a:r>
              <a:rPr lang="en-US" sz="1600" dirty="0"/>
              <a:t>Verifications of FC, BCMs, and BPMs.</a:t>
            </a:r>
          </a:p>
          <a:p>
            <a:pPr lvl="1"/>
            <a:r>
              <a:rPr lang="en-US" sz="1600" dirty="0"/>
              <a:t>Verification of MPS.</a:t>
            </a:r>
          </a:p>
        </p:txBody>
      </p:sp>
      <p:sp>
        <p:nvSpPr>
          <p:cNvPr id="4" name="Slide Number Placeholder 3">
            <a:extLst>
              <a:ext uri="{FF2B5EF4-FFF2-40B4-BE49-F238E27FC236}">
                <a16:creationId xmlns:a16="http://schemas.microsoft.com/office/drawing/2014/main" id="{040A5D3A-1BED-F24F-9354-B0207A8AB434}"/>
              </a:ext>
            </a:extLst>
          </p:cNvPr>
          <p:cNvSpPr>
            <a:spLocks noGrp="1"/>
          </p:cNvSpPr>
          <p:nvPr>
            <p:ph type="sldNum" sz="quarter" idx="12"/>
          </p:nvPr>
        </p:nvSpPr>
        <p:spPr/>
        <p:txBody>
          <a:bodyPr/>
          <a:lstStyle/>
          <a:p>
            <a:fld id="{551115BC-487E-4422-894C-CB7CD3E79223}" type="slidenum">
              <a:rPr lang="en-GB" smtClean="0"/>
              <a:pPr/>
              <a:t>19</a:t>
            </a:fld>
            <a:endParaRPr lang="en-GB" dirty="0"/>
          </a:p>
        </p:txBody>
      </p:sp>
      <p:pic>
        <p:nvPicPr>
          <p:cNvPr id="8" name="Picture 7">
            <a:extLst>
              <a:ext uri="{FF2B5EF4-FFF2-40B4-BE49-F238E27FC236}">
                <a16:creationId xmlns:a16="http://schemas.microsoft.com/office/drawing/2014/main" id="{59402FDA-FC25-D84A-AADA-4779D2B99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226" y="1562100"/>
            <a:ext cx="8275574" cy="3543300"/>
          </a:xfrm>
          <a:prstGeom prst="rect">
            <a:avLst/>
          </a:prstGeom>
        </p:spPr>
      </p:pic>
    </p:spTree>
    <p:extLst>
      <p:ext uri="{BB962C8B-B14F-4D97-AF65-F5344CB8AC3E}">
        <p14:creationId xmlns:p14="http://schemas.microsoft.com/office/powerpoint/2010/main" val="658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2BE9-E8D2-DF4A-8AF8-7010884E948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DCA4A72-DD32-1347-B3BE-FA0FD74E685E}"/>
              </a:ext>
            </a:extLst>
          </p:cNvPr>
          <p:cNvSpPr>
            <a:spLocks noGrp="1"/>
          </p:cNvSpPr>
          <p:nvPr>
            <p:ph idx="1"/>
          </p:nvPr>
        </p:nvSpPr>
        <p:spPr>
          <a:xfrm>
            <a:off x="457200" y="1524000"/>
            <a:ext cx="8229600" cy="4953000"/>
          </a:xfrm>
        </p:spPr>
        <p:txBody>
          <a:bodyPr/>
          <a:lstStyle/>
          <a:p>
            <a:pPr>
              <a:spcBef>
                <a:spcPts val="800"/>
              </a:spcBef>
            </a:pPr>
            <a:r>
              <a:rPr lang="en-US" dirty="0"/>
              <a:t>Introduction</a:t>
            </a:r>
          </a:p>
          <a:p>
            <a:pPr lvl="1">
              <a:spcBef>
                <a:spcPts val="800"/>
              </a:spcBef>
            </a:pPr>
            <a:r>
              <a:rPr lang="en-US" dirty="0"/>
              <a:t>Beam commissioning aspects</a:t>
            </a:r>
          </a:p>
          <a:p>
            <a:pPr lvl="1">
              <a:spcBef>
                <a:spcPts val="800"/>
              </a:spcBef>
            </a:pPr>
            <a:r>
              <a:rPr lang="en-US" dirty="0"/>
              <a:t>Coordination matters in light of experiences from </a:t>
            </a:r>
            <a:r>
              <a:rPr lang="en-US" dirty="0" err="1"/>
              <a:t>ISrc</a:t>
            </a:r>
            <a:r>
              <a:rPr lang="en-US" dirty="0"/>
              <a:t> and LEBT</a:t>
            </a:r>
          </a:p>
          <a:p>
            <a:pPr>
              <a:spcBef>
                <a:spcPts val="800"/>
              </a:spcBef>
            </a:pPr>
            <a:r>
              <a:rPr lang="en-US" dirty="0"/>
              <a:t>NCL beam commissioning plan</a:t>
            </a:r>
          </a:p>
          <a:p>
            <a:pPr lvl="1">
              <a:spcBef>
                <a:spcPts val="800"/>
              </a:spcBef>
            </a:pPr>
            <a:r>
              <a:rPr lang="en-US" dirty="0"/>
              <a:t>Situation and objectives</a:t>
            </a:r>
          </a:p>
          <a:p>
            <a:pPr>
              <a:spcBef>
                <a:spcPts val="800"/>
              </a:spcBef>
            </a:pPr>
            <a:r>
              <a:rPr lang="en-US" dirty="0"/>
              <a:t>Steps for the upcoming stage</a:t>
            </a:r>
          </a:p>
          <a:p>
            <a:pPr lvl="1">
              <a:spcBef>
                <a:spcPts val="800"/>
              </a:spcBef>
            </a:pPr>
            <a:r>
              <a:rPr lang="en-US" dirty="0" err="1"/>
              <a:t>ISrc</a:t>
            </a:r>
            <a:r>
              <a:rPr lang="en-US" dirty="0"/>
              <a:t> restart</a:t>
            </a:r>
          </a:p>
          <a:p>
            <a:pPr lvl="1">
              <a:spcBef>
                <a:spcPts val="800"/>
              </a:spcBef>
            </a:pPr>
            <a:r>
              <a:rPr lang="en-US" dirty="0"/>
              <a:t>RFQ injection preparation</a:t>
            </a:r>
          </a:p>
          <a:p>
            <a:pPr lvl="1">
              <a:spcBef>
                <a:spcPts val="800"/>
              </a:spcBef>
            </a:pPr>
            <a:r>
              <a:rPr lang="en-US" dirty="0"/>
              <a:t>Probe beam threading to MEBT FC</a:t>
            </a:r>
          </a:p>
          <a:p>
            <a:pPr lvl="1">
              <a:spcBef>
                <a:spcPts val="800"/>
              </a:spcBef>
            </a:pPr>
            <a:r>
              <a:rPr lang="en-US" dirty="0"/>
              <a:t>Low current tuning (MEBT linear optics)</a:t>
            </a:r>
          </a:p>
          <a:p>
            <a:pPr>
              <a:spcBef>
                <a:spcPts val="800"/>
              </a:spcBef>
            </a:pPr>
            <a:r>
              <a:rPr lang="en-US" dirty="0"/>
              <a:t>Summary and outlook</a:t>
            </a:r>
          </a:p>
        </p:txBody>
      </p:sp>
      <p:sp>
        <p:nvSpPr>
          <p:cNvPr id="4" name="Slide Number Placeholder 3">
            <a:extLst>
              <a:ext uri="{FF2B5EF4-FFF2-40B4-BE49-F238E27FC236}">
                <a16:creationId xmlns:a16="http://schemas.microsoft.com/office/drawing/2014/main" id="{CE6437BF-BE85-4546-A244-E813F4BF59D1}"/>
              </a:ext>
            </a:extLst>
          </p:cNvPr>
          <p:cNvSpPr>
            <a:spLocks noGrp="1"/>
          </p:cNvSpPr>
          <p:nvPr>
            <p:ph type="sldNum" sz="quarter" idx="12"/>
          </p:nvPr>
        </p:nvSpPr>
        <p:spPr/>
        <p:txBody>
          <a:bodyPr/>
          <a:lstStyle/>
          <a:p>
            <a:fld id="{551115BC-487E-4422-894C-CB7CD3E79223}" type="slidenum">
              <a:rPr lang="en-GB" smtClean="0"/>
              <a:pPr/>
              <a:t>2</a:t>
            </a:fld>
            <a:endParaRPr lang="en-GB" dirty="0"/>
          </a:p>
        </p:txBody>
      </p:sp>
    </p:spTree>
    <p:extLst>
      <p:ext uri="{BB962C8B-B14F-4D97-AF65-F5344CB8AC3E}">
        <p14:creationId xmlns:p14="http://schemas.microsoft.com/office/powerpoint/2010/main" val="3802331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2B38-9A86-9C44-8BE7-EFAD0599DAAF}"/>
              </a:ext>
            </a:extLst>
          </p:cNvPr>
          <p:cNvSpPr>
            <a:spLocks noGrp="1"/>
          </p:cNvSpPr>
          <p:nvPr>
            <p:ph type="title"/>
          </p:nvPr>
        </p:nvSpPr>
        <p:spPr/>
        <p:txBody>
          <a:bodyPr>
            <a:normAutofit/>
          </a:bodyPr>
          <a:lstStyle/>
          <a:p>
            <a:r>
              <a:rPr lang="en-US" sz="2400" dirty="0"/>
              <a:t>What we could do with just the probe beam and BPMs</a:t>
            </a:r>
          </a:p>
        </p:txBody>
      </p:sp>
      <p:sp>
        <p:nvSpPr>
          <p:cNvPr id="3" name="Content Placeholder 2">
            <a:extLst>
              <a:ext uri="{FF2B5EF4-FFF2-40B4-BE49-F238E27FC236}">
                <a16:creationId xmlns:a16="http://schemas.microsoft.com/office/drawing/2014/main" id="{C83D2DA8-842C-8D40-9D79-932E2A850F23}"/>
              </a:ext>
            </a:extLst>
          </p:cNvPr>
          <p:cNvSpPr>
            <a:spLocks noGrp="1"/>
          </p:cNvSpPr>
          <p:nvPr>
            <p:ph idx="1"/>
          </p:nvPr>
        </p:nvSpPr>
        <p:spPr>
          <a:xfrm>
            <a:off x="457200" y="1477962"/>
            <a:ext cx="8229600" cy="5075238"/>
          </a:xfrm>
        </p:spPr>
        <p:txBody>
          <a:bodyPr/>
          <a:lstStyle/>
          <a:p>
            <a:pPr>
              <a:spcBef>
                <a:spcPts val="600"/>
              </a:spcBef>
            </a:pPr>
            <a:r>
              <a:rPr lang="en-US" sz="2000" dirty="0"/>
              <a:t>RFQ output energy measurement</a:t>
            </a:r>
          </a:p>
          <a:p>
            <a:pPr lvl="1">
              <a:spcBef>
                <a:spcPts val="600"/>
              </a:spcBef>
            </a:pPr>
            <a:r>
              <a:rPr lang="en-US" sz="1800" dirty="0"/>
              <a:t>Direct measurement with a pair with special electronics</a:t>
            </a:r>
          </a:p>
          <a:p>
            <a:pPr>
              <a:spcBef>
                <a:spcPts val="600"/>
              </a:spcBef>
            </a:pPr>
            <a:r>
              <a:rPr lang="en-US" sz="2000" dirty="0"/>
              <a:t>Aperture (limit) scan</a:t>
            </a:r>
          </a:p>
          <a:p>
            <a:pPr>
              <a:spcBef>
                <a:spcPts val="600"/>
              </a:spcBef>
            </a:pPr>
            <a:r>
              <a:rPr lang="en-US" sz="2000" dirty="0"/>
              <a:t>Response matrix measurement</a:t>
            </a:r>
          </a:p>
          <a:p>
            <a:pPr lvl="1">
              <a:spcBef>
                <a:spcPts val="600"/>
              </a:spcBef>
            </a:pPr>
            <a:r>
              <a:rPr lang="en-US" sz="1800" dirty="0"/>
              <a:t>Quad gradient</a:t>
            </a:r>
          </a:p>
          <a:p>
            <a:pPr lvl="1">
              <a:spcBef>
                <a:spcPts val="600"/>
              </a:spcBef>
            </a:pPr>
            <a:r>
              <a:rPr lang="en-US" sz="1800" dirty="0"/>
              <a:t>Quad cycling curve</a:t>
            </a:r>
          </a:p>
          <a:p>
            <a:pPr lvl="1">
              <a:spcBef>
                <a:spcPts val="600"/>
              </a:spcBef>
            </a:pPr>
            <a:r>
              <a:rPr lang="en-US" sz="1800" dirty="0"/>
              <a:t>Steerer deflection and nonlinearity</a:t>
            </a:r>
          </a:p>
          <a:p>
            <a:pPr lvl="2">
              <a:spcBef>
                <a:spcPts val="600"/>
              </a:spcBef>
            </a:pPr>
            <a:r>
              <a:rPr lang="en-US" sz="1600" dirty="0"/>
              <a:t>Note the </a:t>
            </a:r>
            <a:r>
              <a:rPr lang="en-US" sz="1600" dirty="0" err="1"/>
              <a:t>sextupolar</a:t>
            </a:r>
            <a:r>
              <a:rPr lang="en-US" sz="1600" dirty="0"/>
              <a:t> component is as strong as ~30% at the border or ROI.</a:t>
            </a:r>
          </a:p>
          <a:p>
            <a:pPr lvl="1">
              <a:spcBef>
                <a:spcPts val="600"/>
              </a:spcBef>
            </a:pPr>
            <a:r>
              <a:rPr lang="en-US" sz="1800" dirty="0"/>
              <a:t>BPM linearity</a:t>
            </a:r>
          </a:p>
          <a:p>
            <a:pPr>
              <a:spcBef>
                <a:spcPts val="600"/>
              </a:spcBef>
            </a:pPr>
            <a:r>
              <a:rPr lang="en-US" sz="2000" dirty="0"/>
              <a:t>Beam based alignment</a:t>
            </a:r>
          </a:p>
          <a:p>
            <a:pPr>
              <a:spcBef>
                <a:spcPts val="600"/>
              </a:spcBef>
            </a:pPr>
            <a:r>
              <a:rPr lang="en-US" sz="2000" dirty="0"/>
              <a:t>Trajectory correction</a:t>
            </a:r>
          </a:p>
          <a:p>
            <a:pPr lvl="1">
              <a:spcBef>
                <a:spcPts val="600"/>
              </a:spcBef>
            </a:pPr>
            <a:r>
              <a:rPr lang="en-US" sz="1800" dirty="0"/>
              <a:t>Local correction</a:t>
            </a:r>
          </a:p>
          <a:p>
            <a:pPr lvl="2">
              <a:spcBef>
                <a:spcPts val="600"/>
              </a:spcBef>
            </a:pPr>
            <a:r>
              <a:rPr lang="en-US" sz="1600" dirty="0"/>
              <a:t>Especially at the chopper and its dump</a:t>
            </a:r>
          </a:p>
          <a:p>
            <a:pPr lvl="1">
              <a:spcBef>
                <a:spcPts val="600"/>
              </a:spcBef>
            </a:pPr>
            <a:r>
              <a:rPr lang="en-US" sz="1800" dirty="0"/>
              <a:t>Global correction</a:t>
            </a:r>
          </a:p>
        </p:txBody>
      </p:sp>
      <p:sp>
        <p:nvSpPr>
          <p:cNvPr id="4" name="Slide Number Placeholder 3">
            <a:extLst>
              <a:ext uri="{FF2B5EF4-FFF2-40B4-BE49-F238E27FC236}">
                <a16:creationId xmlns:a16="http://schemas.microsoft.com/office/drawing/2014/main" id="{7CCBE184-C84D-FB43-8A6A-16FFE82B4AC9}"/>
              </a:ext>
            </a:extLst>
          </p:cNvPr>
          <p:cNvSpPr>
            <a:spLocks noGrp="1"/>
          </p:cNvSpPr>
          <p:nvPr>
            <p:ph type="sldNum" sz="quarter" idx="12"/>
          </p:nvPr>
        </p:nvSpPr>
        <p:spPr/>
        <p:txBody>
          <a:bodyPr/>
          <a:lstStyle/>
          <a:p>
            <a:fld id="{551115BC-487E-4422-894C-CB7CD3E79223}" type="slidenum">
              <a:rPr lang="en-GB" smtClean="0"/>
              <a:pPr/>
              <a:t>20</a:t>
            </a:fld>
            <a:endParaRPr lang="en-GB" dirty="0"/>
          </a:p>
        </p:txBody>
      </p:sp>
    </p:spTree>
    <p:extLst>
      <p:ext uri="{BB962C8B-B14F-4D97-AF65-F5344CB8AC3E}">
        <p14:creationId xmlns:p14="http://schemas.microsoft.com/office/powerpoint/2010/main" val="3255735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D76A88-CE3F-454C-ACAA-327BA2DF5AC6}"/>
              </a:ext>
            </a:extLst>
          </p:cNvPr>
          <p:cNvSpPr>
            <a:spLocks noGrp="1"/>
          </p:cNvSpPr>
          <p:nvPr>
            <p:ph type="ctrTitle"/>
          </p:nvPr>
        </p:nvSpPr>
        <p:spPr>
          <a:xfrm>
            <a:off x="685800" y="2590800"/>
            <a:ext cx="7772400" cy="1470025"/>
          </a:xfrm>
        </p:spPr>
        <p:txBody>
          <a:bodyPr/>
          <a:lstStyle/>
          <a:p>
            <a:r>
              <a:rPr lang="en-US" dirty="0"/>
              <a:t>Summary and outlook</a:t>
            </a:r>
          </a:p>
        </p:txBody>
      </p:sp>
      <p:sp>
        <p:nvSpPr>
          <p:cNvPr id="4" name="Slide Number Placeholder 3">
            <a:extLst>
              <a:ext uri="{FF2B5EF4-FFF2-40B4-BE49-F238E27FC236}">
                <a16:creationId xmlns:a16="http://schemas.microsoft.com/office/drawing/2014/main" id="{03F49A8B-D9E9-DE42-96D9-9391E206A56C}"/>
              </a:ext>
            </a:extLst>
          </p:cNvPr>
          <p:cNvSpPr>
            <a:spLocks noGrp="1"/>
          </p:cNvSpPr>
          <p:nvPr>
            <p:ph type="sldNum" sz="quarter" idx="4294967295"/>
          </p:nvPr>
        </p:nvSpPr>
        <p:spPr>
          <a:xfrm>
            <a:off x="7010400" y="6400800"/>
            <a:ext cx="2133600" cy="365125"/>
          </a:xfrm>
        </p:spPr>
        <p:txBody>
          <a:bodyPr/>
          <a:lstStyle/>
          <a:p>
            <a:fld id="{551115BC-487E-4422-894C-CB7CD3E79223}" type="slidenum">
              <a:rPr lang="en-GB" smtClean="0"/>
              <a:pPr/>
              <a:t>21</a:t>
            </a:fld>
            <a:endParaRPr lang="en-GB" dirty="0"/>
          </a:p>
        </p:txBody>
      </p:sp>
    </p:spTree>
    <p:extLst>
      <p:ext uri="{BB962C8B-B14F-4D97-AF65-F5344CB8AC3E}">
        <p14:creationId xmlns:p14="http://schemas.microsoft.com/office/powerpoint/2010/main" val="2391980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26EA-FC7F-D044-B7E7-5AD599B7A454}"/>
              </a:ext>
            </a:extLst>
          </p:cNvPr>
          <p:cNvSpPr>
            <a:spLocks noGrp="1"/>
          </p:cNvSpPr>
          <p:nvPr>
            <p:ph type="title"/>
          </p:nvPr>
        </p:nvSpPr>
        <p:spPr/>
        <p:txBody>
          <a:bodyPr/>
          <a:lstStyle/>
          <a:p>
            <a:r>
              <a:rPr lang="en-US" dirty="0"/>
              <a:t>Summary and outlook</a:t>
            </a:r>
          </a:p>
        </p:txBody>
      </p:sp>
      <p:sp>
        <p:nvSpPr>
          <p:cNvPr id="3" name="Content Placeholder 2">
            <a:extLst>
              <a:ext uri="{FF2B5EF4-FFF2-40B4-BE49-F238E27FC236}">
                <a16:creationId xmlns:a16="http://schemas.microsoft.com/office/drawing/2014/main" id="{E2A800DA-9F27-4B46-AEFA-A6913BD8C653}"/>
              </a:ext>
            </a:extLst>
          </p:cNvPr>
          <p:cNvSpPr>
            <a:spLocks noGrp="1"/>
          </p:cNvSpPr>
          <p:nvPr>
            <p:ph idx="1"/>
          </p:nvPr>
        </p:nvSpPr>
        <p:spPr>
          <a:xfrm>
            <a:off x="457200" y="1477962"/>
            <a:ext cx="8229600" cy="5075238"/>
          </a:xfrm>
        </p:spPr>
        <p:txBody>
          <a:bodyPr/>
          <a:lstStyle/>
          <a:p>
            <a:pPr>
              <a:spcBef>
                <a:spcPts val="600"/>
              </a:spcBef>
            </a:pPr>
            <a:r>
              <a:rPr lang="en-US" dirty="0"/>
              <a:t>The upcoming beam commissioning stage focuses on subsystems verifications with beam for the RFQ and MEBT.</a:t>
            </a:r>
          </a:p>
          <a:p>
            <a:pPr lvl="1">
              <a:spcBef>
                <a:spcPts val="600"/>
              </a:spcBef>
            </a:pPr>
            <a:r>
              <a:rPr lang="en-US" dirty="0"/>
              <a:t>Limited time</a:t>
            </a:r>
          </a:p>
          <a:p>
            <a:pPr lvl="1">
              <a:spcBef>
                <a:spcPts val="600"/>
              </a:spcBef>
            </a:pPr>
            <a:r>
              <a:rPr lang="en-US" dirty="0"/>
              <a:t>Limited components</a:t>
            </a:r>
          </a:p>
          <a:p>
            <a:pPr lvl="1">
              <a:spcBef>
                <a:spcPts val="600"/>
              </a:spcBef>
            </a:pPr>
            <a:r>
              <a:rPr lang="en-US" dirty="0"/>
              <a:t>Homework left from the </a:t>
            </a:r>
            <a:r>
              <a:rPr lang="en-US" dirty="0" err="1"/>
              <a:t>ISrc</a:t>
            </a:r>
            <a:r>
              <a:rPr lang="en-US" dirty="0"/>
              <a:t>-LEBT commissioning</a:t>
            </a:r>
          </a:p>
          <a:p>
            <a:pPr>
              <a:spcBef>
                <a:spcPts val="600"/>
              </a:spcBef>
            </a:pPr>
            <a:r>
              <a:rPr lang="en-US" dirty="0"/>
              <a:t>In addition to make the RFQ (first RF accelerating structure), major goals include establishing beam modes production and protection functions.</a:t>
            </a:r>
          </a:p>
          <a:p>
            <a:pPr>
              <a:spcBef>
                <a:spcPts val="600"/>
              </a:spcBef>
            </a:pPr>
            <a:r>
              <a:rPr lang="en-US" dirty="0"/>
              <a:t>Tuning activities will be limited low current one for the upcoming stage. It is likely that the stage one after is also limited to low current most of time and proper high current tunings are done when we have up to DTL4. </a:t>
            </a:r>
          </a:p>
        </p:txBody>
      </p:sp>
      <p:sp>
        <p:nvSpPr>
          <p:cNvPr id="4" name="Slide Number Placeholder 3">
            <a:extLst>
              <a:ext uri="{FF2B5EF4-FFF2-40B4-BE49-F238E27FC236}">
                <a16:creationId xmlns:a16="http://schemas.microsoft.com/office/drawing/2014/main" id="{AD167EDD-3587-FE48-BC8A-C3311D25A209}"/>
              </a:ext>
            </a:extLst>
          </p:cNvPr>
          <p:cNvSpPr>
            <a:spLocks noGrp="1"/>
          </p:cNvSpPr>
          <p:nvPr>
            <p:ph type="sldNum" sz="quarter" idx="12"/>
          </p:nvPr>
        </p:nvSpPr>
        <p:spPr/>
        <p:txBody>
          <a:bodyPr/>
          <a:lstStyle/>
          <a:p>
            <a:fld id="{551115BC-487E-4422-894C-CB7CD3E79223}" type="slidenum">
              <a:rPr lang="en-GB" smtClean="0"/>
              <a:pPr/>
              <a:t>22</a:t>
            </a:fld>
            <a:endParaRPr lang="en-GB" dirty="0"/>
          </a:p>
        </p:txBody>
      </p:sp>
    </p:spTree>
    <p:extLst>
      <p:ext uri="{BB962C8B-B14F-4D97-AF65-F5344CB8AC3E}">
        <p14:creationId xmlns:p14="http://schemas.microsoft.com/office/powerpoint/2010/main" val="2118950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D76A88-CE3F-454C-ACAA-327BA2DF5AC6}"/>
              </a:ext>
            </a:extLst>
          </p:cNvPr>
          <p:cNvSpPr>
            <a:spLocks noGrp="1"/>
          </p:cNvSpPr>
          <p:nvPr>
            <p:ph type="ctrTitle"/>
          </p:nvPr>
        </p:nvSpPr>
        <p:spPr>
          <a:xfrm>
            <a:off x="685800" y="2667000"/>
            <a:ext cx="7772400" cy="1470025"/>
          </a:xfrm>
        </p:spPr>
        <p:txBody>
          <a:bodyPr/>
          <a:lstStyle/>
          <a:p>
            <a:r>
              <a:rPr lang="en-US" dirty="0"/>
              <a:t>Introduction</a:t>
            </a:r>
          </a:p>
        </p:txBody>
      </p:sp>
      <p:sp>
        <p:nvSpPr>
          <p:cNvPr id="4" name="Slide Number Placeholder 3">
            <a:extLst>
              <a:ext uri="{FF2B5EF4-FFF2-40B4-BE49-F238E27FC236}">
                <a16:creationId xmlns:a16="http://schemas.microsoft.com/office/drawing/2014/main" id="{03F49A8B-D9E9-DE42-96D9-9391E206A56C}"/>
              </a:ext>
            </a:extLst>
          </p:cNvPr>
          <p:cNvSpPr>
            <a:spLocks noGrp="1"/>
          </p:cNvSpPr>
          <p:nvPr>
            <p:ph type="sldNum" sz="quarter" idx="4294967295"/>
          </p:nvPr>
        </p:nvSpPr>
        <p:spPr>
          <a:xfrm>
            <a:off x="7010400" y="6400800"/>
            <a:ext cx="2133600" cy="365125"/>
          </a:xfrm>
        </p:spPr>
        <p:txBody>
          <a:bodyPr/>
          <a:lstStyle/>
          <a:p>
            <a:fld id="{551115BC-487E-4422-894C-CB7CD3E79223}" type="slidenum">
              <a:rPr lang="en-GB" smtClean="0"/>
              <a:pPr/>
              <a:t>3</a:t>
            </a:fld>
            <a:endParaRPr lang="en-GB" dirty="0"/>
          </a:p>
        </p:txBody>
      </p:sp>
    </p:spTree>
    <p:extLst>
      <p:ext uri="{BB962C8B-B14F-4D97-AF65-F5344CB8AC3E}">
        <p14:creationId xmlns:p14="http://schemas.microsoft.com/office/powerpoint/2010/main" val="417244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83B6-E7F8-0449-AA48-08B7B3B67DC3}"/>
              </a:ext>
            </a:extLst>
          </p:cNvPr>
          <p:cNvSpPr>
            <a:spLocks noGrp="1"/>
          </p:cNvSpPr>
          <p:nvPr>
            <p:ph type="title"/>
          </p:nvPr>
        </p:nvSpPr>
        <p:spPr/>
        <p:txBody>
          <a:bodyPr/>
          <a:lstStyle/>
          <a:p>
            <a:r>
              <a:rPr lang="en-US" dirty="0"/>
              <a:t>Beam commissioning aspects (definitions)</a:t>
            </a:r>
          </a:p>
        </p:txBody>
      </p:sp>
      <p:sp>
        <p:nvSpPr>
          <p:cNvPr id="3" name="Content Placeholder 2">
            <a:extLst>
              <a:ext uri="{FF2B5EF4-FFF2-40B4-BE49-F238E27FC236}">
                <a16:creationId xmlns:a16="http://schemas.microsoft.com/office/drawing/2014/main" id="{7656CB91-18D5-7845-9CD6-02E5E3220F35}"/>
              </a:ext>
            </a:extLst>
          </p:cNvPr>
          <p:cNvSpPr>
            <a:spLocks noGrp="1"/>
          </p:cNvSpPr>
          <p:nvPr>
            <p:ph idx="1"/>
          </p:nvPr>
        </p:nvSpPr>
        <p:spPr>
          <a:xfrm>
            <a:off x="381000" y="1371600"/>
            <a:ext cx="8305800" cy="5287963"/>
          </a:xfrm>
        </p:spPr>
        <p:txBody>
          <a:bodyPr/>
          <a:lstStyle/>
          <a:p>
            <a:pPr>
              <a:spcBef>
                <a:spcPts val="700"/>
              </a:spcBef>
            </a:pPr>
            <a:r>
              <a:rPr lang="en-US" sz="2000" dirty="0"/>
              <a:t>Subsystems (components) verifications with beam</a:t>
            </a:r>
          </a:p>
          <a:p>
            <a:pPr lvl="1">
              <a:spcBef>
                <a:spcPts val="700"/>
              </a:spcBef>
            </a:pPr>
            <a:r>
              <a:rPr lang="en-US" sz="1800" dirty="0"/>
              <a:t>Overlap with testing team.</a:t>
            </a:r>
          </a:p>
          <a:p>
            <a:pPr lvl="1">
              <a:spcBef>
                <a:spcPts val="700"/>
              </a:spcBef>
            </a:pPr>
            <a:r>
              <a:rPr lang="en-US" sz="1800" dirty="0"/>
              <a:t>Verify magnets, LLRF, diagnostics, protections, shielding, ...</a:t>
            </a:r>
          </a:p>
          <a:p>
            <a:pPr lvl="1">
              <a:spcBef>
                <a:spcPts val="700"/>
              </a:spcBef>
            </a:pPr>
            <a:r>
              <a:rPr lang="en-US" sz="1800" dirty="0"/>
              <a:t>Occupy 50-75% of time, from experiences of other machines.</a:t>
            </a:r>
          </a:p>
          <a:p>
            <a:pPr>
              <a:spcBef>
                <a:spcPts val="700"/>
              </a:spcBef>
            </a:pPr>
            <a:r>
              <a:rPr lang="en-US" sz="2000" dirty="0"/>
              <a:t>Tuning beam parameters</a:t>
            </a:r>
          </a:p>
          <a:p>
            <a:pPr lvl="1">
              <a:spcBef>
                <a:spcPts val="700"/>
              </a:spcBef>
            </a:pPr>
            <a:r>
              <a:rPr lang="en-US" sz="1800" dirty="0"/>
              <a:t>Mandate of beam physicists.</a:t>
            </a:r>
          </a:p>
          <a:p>
            <a:pPr lvl="1">
              <a:spcBef>
                <a:spcPts val="700"/>
              </a:spcBef>
            </a:pPr>
            <a:r>
              <a:rPr lang="en-US" sz="1800" dirty="0"/>
              <a:t>Low current (centroid) tuning: steering, RF setting, ...</a:t>
            </a:r>
          </a:p>
          <a:p>
            <a:pPr lvl="1">
              <a:spcBef>
                <a:spcPts val="700"/>
              </a:spcBef>
            </a:pPr>
            <a:r>
              <a:rPr lang="en-US" sz="1800" dirty="0"/>
              <a:t>High current (phase space) tuning: matching, loss mitigation, ...</a:t>
            </a:r>
          </a:p>
          <a:p>
            <a:pPr lvl="1">
              <a:spcBef>
                <a:spcPts val="700"/>
              </a:spcBef>
            </a:pPr>
            <a:r>
              <a:rPr lang="en-US" sz="1800" dirty="0"/>
              <a:t>If all the subsystems work perfectly, tuning activities could be short.</a:t>
            </a:r>
          </a:p>
          <a:p>
            <a:pPr>
              <a:spcBef>
                <a:spcPts val="700"/>
              </a:spcBef>
            </a:pPr>
            <a:r>
              <a:rPr lang="en-US" sz="2000" dirty="0"/>
              <a:t>Preparations to operations</a:t>
            </a:r>
          </a:p>
          <a:p>
            <a:pPr lvl="1">
              <a:spcBef>
                <a:spcPts val="700"/>
              </a:spcBef>
            </a:pPr>
            <a:r>
              <a:rPr lang="en-US" sz="1800" dirty="0"/>
              <a:t>Overlap with operations team.</a:t>
            </a:r>
          </a:p>
          <a:p>
            <a:pPr lvl="1">
              <a:spcBef>
                <a:spcPts val="700"/>
              </a:spcBef>
            </a:pPr>
            <a:r>
              <a:rPr lang="en-US" sz="1800" dirty="0"/>
              <a:t>Handing over subsystems and setting, training operators, ...</a:t>
            </a:r>
          </a:p>
          <a:p>
            <a:pPr lvl="1">
              <a:spcBef>
                <a:spcPts val="700"/>
              </a:spcBef>
            </a:pPr>
            <a:r>
              <a:rPr lang="en-US" sz="1800" dirty="0"/>
              <a:t>Power ramp-up?</a:t>
            </a:r>
          </a:p>
          <a:p>
            <a:pPr lvl="1">
              <a:spcBef>
                <a:spcPts val="700"/>
              </a:spcBef>
            </a:pPr>
            <a:r>
              <a:rPr lang="en-US" sz="1800" dirty="0"/>
              <a:t>Availability improvement?</a:t>
            </a:r>
          </a:p>
        </p:txBody>
      </p:sp>
      <p:sp>
        <p:nvSpPr>
          <p:cNvPr id="4" name="Slide Number Placeholder 3">
            <a:extLst>
              <a:ext uri="{FF2B5EF4-FFF2-40B4-BE49-F238E27FC236}">
                <a16:creationId xmlns:a16="http://schemas.microsoft.com/office/drawing/2014/main" id="{43A9D9A4-DB26-E147-8AC3-AF812CD474E0}"/>
              </a:ext>
            </a:extLst>
          </p:cNvPr>
          <p:cNvSpPr>
            <a:spLocks noGrp="1"/>
          </p:cNvSpPr>
          <p:nvPr>
            <p:ph type="sldNum" sz="quarter" idx="12"/>
          </p:nvPr>
        </p:nvSpPr>
        <p:spPr/>
        <p:txBody>
          <a:bodyPr/>
          <a:lstStyle/>
          <a:p>
            <a:fld id="{551115BC-487E-4422-894C-CB7CD3E79223}" type="slidenum">
              <a:rPr lang="en-GB" smtClean="0"/>
              <a:pPr/>
              <a:t>4</a:t>
            </a:fld>
            <a:endParaRPr lang="en-GB" dirty="0"/>
          </a:p>
        </p:txBody>
      </p:sp>
    </p:spTree>
    <p:extLst>
      <p:ext uri="{BB962C8B-B14F-4D97-AF65-F5344CB8AC3E}">
        <p14:creationId xmlns:p14="http://schemas.microsoft.com/office/powerpoint/2010/main" val="416242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5125-22D6-A946-845D-FD66172372BD}"/>
              </a:ext>
            </a:extLst>
          </p:cNvPr>
          <p:cNvSpPr>
            <a:spLocks noGrp="1"/>
          </p:cNvSpPr>
          <p:nvPr>
            <p:ph type="title"/>
          </p:nvPr>
        </p:nvSpPr>
        <p:spPr/>
        <p:txBody>
          <a:bodyPr>
            <a:normAutofit/>
          </a:bodyPr>
          <a:lstStyle/>
          <a:p>
            <a:r>
              <a:rPr lang="en-US" dirty="0"/>
              <a:t>How we did </a:t>
            </a:r>
            <a:r>
              <a:rPr lang="en-US" dirty="0" err="1"/>
              <a:t>ISrc</a:t>
            </a:r>
            <a:r>
              <a:rPr lang="en-US" dirty="0"/>
              <a:t>-LEBT beam commissioning?</a:t>
            </a:r>
            <a:br>
              <a:rPr lang="en-US" dirty="0"/>
            </a:br>
            <a:r>
              <a:rPr lang="en-US" dirty="0"/>
              <a:t>- </a:t>
            </a:r>
            <a:r>
              <a:rPr lang="en-US" sz="2400" dirty="0"/>
              <a:t>Subsystems verifications with beam</a:t>
            </a:r>
            <a:endParaRPr lang="en-US" dirty="0"/>
          </a:p>
        </p:txBody>
      </p:sp>
      <p:sp>
        <p:nvSpPr>
          <p:cNvPr id="3" name="Content Placeholder 2">
            <a:extLst>
              <a:ext uri="{FF2B5EF4-FFF2-40B4-BE49-F238E27FC236}">
                <a16:creationId xmlns:a16="http://schemas.microsoft.com/office/drawing/2014/main" id="{0B1EB5CF-B161-F94B-9800-F3339A0C4483}"/>
              </a:ext>
            </a:extLst>
          </p:cNvPr>
          <p:cNvSpPr>
            <a:spLocks noGrp="1"/>
          </p:cNvSpPr>
          <p:nvPr>
            <p:ph idx="1"/>
          </p:nvPr>
        </p:nvSpPr>
        <p:spPr>
          <a:xfrm>
            <a:off x="381000" y="1417637"/>
            <a:ext cx="8382000" cy="5287963"/>
          </a:xfrm>
        </p:spPr>
        <p:txBody>
          <a:bodyPr/>
          <a:lstStyle/>
          <a:p>
            <a:pPr>
              <a:spcBef>
                <a:spcPts val="700"/>
              </a:spcBef>
            </a:pPr>
            <a:r>
              <a:rPr lang="en-US" sz="2000" dirty="0"/>
              <a:t>For many subsystems, verifications were left in incomplete state.</a:t>
            </a:r>
          </a:p>
          <a:p>
            <a:pPr>
              <a:spcBef>
                <a:spcPts val="700"/>
              </a:spcBef>
            </a:pPr>
            <a:r>
              <a:rPr lang="en-US" sz="2000" dirty="0"/>
              <a:t>Preparations can improve.</a:t>
            </a:r>
          </a:p>
          <a:p>
            <a:pPr lvl="1">
              <a:spcBef>
                <a:spcPts val="700"/>
              </a:spcBef>
            </a:pPr>
            <a:r>
              <a:rPr lang="en-US" sz="1800" dirty="0"/>
              <a:t>A lot of improvising tests.</a:t>
            </a:r>
          </a:p>
          <a:p>
            <a:pPr lvl="1">
              <a:spcBef>
                <a:spcPts val="700"/>
              </a:spcBef>
            </a:pPr>
            <a:r>
              <a:rPr lang="en-US" sz="1800" dirty="0"/>
              <a:t>Need more inputs from owners, especially what to do in a control room.</a:t>
            </a:r>
          </a:p>
          <a:p>
            <a:pPr lvl="1">
              <a:spcBef>
                <a:spcPts val="700"/>
              </a:spcBef>
            </a:pPr>
            <a:r>
              <a:rPr lang="en-US" sz="1800" dirty="0"/>
              <a:t>Improve communication among stakeholders, on interfaces and especially on conventions.</a:t>
            </a:r>
          </a:p>
          <a:p>
            <a:pPr lvl="2">
              <a:spcBef>
                <a:spcPts val="700"/>
              </a:spcBef>
            </a:pPr>
            <a:r>
              <a:rPr lang="en-US" sz="1600" dirty="0"/>
              <a:t>Don’t forget the “colorful” polarity errors in solenoids, steerers, and NPM. </a:t>
            </a:r>
          </a:p>
          <a:p>
            <a:pPr>
              <a:spcBef>
                <a:spcPts val="700"/>
              </a:spcBef>
            </a:pPr>
            <a:r>
              <a:rPr lang="en-US" sz="2000" dirty="0"/>
              <a:t>Note priority was given for collecting measurement data, because of:</a:t>
            </a:r>
          </a:p>
          <a:p>
            <a:pPr lvl="1">
              <a:spcBef>
                <a:spcPts val="700"/>
              </a:spcBef>
            </a:pPr>
            <a:r>
              <a:rPr lang="en-US" sz="1800" dirty="0"/>
              <a:t>Initial issues and time limit</a:t>
            </a:r>
          </a:p>
          <a:p>
            <a:pPr lvl="1">
              <a:spcBef>
                <a:spcPts val="700"/>
              </a:spcBef>
            </a:pPr>
            <a:r>
              <a:rPr lang="en-US" sz="1800" dirty="0"/>
              <a:t>Commissioning tank available only for that stage</a:t>
            </a:r>
          </a:p>
          <a:p>
            <a:pPr>
              <a:spcBef>
                <a:spcPts val="700"/>
              </a:spcBef>
            </a:pPr>
            <a:r>
              <a:rPr lang="en-US" sz="2000" dirty="0"/>
              <a:t>Was/is the whole chain from testing to handing-over clear?</a:t>
            </a:r>
          </a:p>
          <a:p>
            <a:pPr>
              <a:spcBef>
                <a:spcPts val="700"/>
              </a:spcBef>
            </a:pPr>
            <a:r>
              <a:rPr lang="en-US" sz="2000" dirty="0"/>
              <a:t>Reports?</a:t>
            </a:r>
          </a:p>
          <a:p>
            <a:pPr lvl="1">
              <a:spcBef>
                <a:spcPts val="700"/>
              </a:spcBef>
            </a:pPr>
            <a:r>
              <a:rPr lang="en-US" sz="1800" dirty="0"/>
              <a:t>The previous workshop pointed out the issue of a single person in charge of multiple aspects.</a:t>
            </a:r>
          </a:p>
          <a:p>
            <a:pPr lvl="1">
              <a:spcBef>
                <a:spcPts val="600"/>
              </a:spcBef>
            </a:pPr>
            <a:endParaRPr lang="en-US" sz="1800" dirty="0"/>
          </a:p>
        </p:txBody>
      </p:sp>
      <p:sp>
        <p:nvSpPr>
          <p:cNvPr id="4" name="Slide Number Placeholder 3">
            <a:extLst>
              <a:ext uri="{FF2B5EF4-FFF2-40B4-BE49-F238E27FC236}">
                <a16:creationId xmlns:a16="http://schemas.microsoft.com/office/drawing/2014/main" id="{8F3E5D66-6096-0143-8723-CE591AA0FC71}"/>
              </a:ext>
            </a:extLst>
          </p:cNvPr>
          <p:cNvSpPr>
            <a:spLocks noGrp="1"/>
          </p:cNvSpPr>
          <p:nvPr>
            <p:ph type="sldNum" sz="quarter" idx="12"/>
          </p:nvPr>
        </p:nvSpPr>
        <p:spPr/>
        <p:txBody>
          <a:bodyPr/>
          <a:lstStyle/>
          <a:p>
            <a:fld id="{551115BC-487E-4422-894C-CB7CD3E79223}" type="slidenum">
              <a:rPr lang="en-GB" smtClean="0"/>
              <a:pPr/>
              <a:t>5</a:t>
            </a:fld>
            <a:endParaRPr lang="en-GB" dirty="0"/>
          </a:p>
        </p:txBody>
      </p:sp>
    </p:spTree>
    <p:extLst>
      <p:ext uri="{BB962C8B-B14F-4D97-AF65-F5344CB8AC3E}">
        <p14:creationId xmlns:p14="http://schemas.microsoft.com/office/powerpoint/2010/main" val="410860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5125-22D6-A946-845D-FD66172372BD}"/>
              </a:ext>
            </a:extLst>
          </p:cNvPr>
          <p:cNvSpPr>
            <a:spLocks noGrp="1"/>
          </p:cNvSpPr>
          <p:nvPr>
            <p:ph type="title"/>
          </p:nvPr>
        </p:nvSpPr>
        <p:spPr/>
        <p:txBody>
          <a:bodyPr/>
          <a:lstStyle/>
          <a:p>
            <a:r>
              <a:rPr lang="en-US" dirty="0"/>
              <a:t>How we did </a:t>
            </a:r>
            <a:r>
              <a:rPr lang="en-US" dirty="0" err="1"/>
              <a:t>ISrc</a:t>
            </a:r>
            <a:r>
              <a:rPr lang="en-US" dirty="0"/>
              <a:t>-LEBT beam commissioning?</a:t>
            </a:r>
            <a:br>
              <a:rPr lang="en-US" dirty="0"/>
            </a:br>
            <a:r>
              <a:rPr lang="en-US" dirty="0"/>
              <a:t>- </a:t>
            </a:r>
            <a:r>
              <a:rPr lang="en-US" sz="2400" dirty="0"/>
              <a:t>Tuning beam parameters</a:t>
            </a:r>
            <a:endParaRPr lang="en-US" dirty="0"/>
          </a:p>
        </p:txBody>
      </p:sp>
      <p:sp>
        <p:nvSpPr>
          <p:cNvPr id="4" name="Slide Number Placeholder 3">
            <a:extLst>
              <a:ext uri="{FF2B5EF4-FFF2-40B4-BE49-F238E27FC236}">
                <a16:creationId xmlns:a16="http://schemas.microsoft.com/office/drawing/2014/main" id="{8F3E5D66-6096-0143-8723-CE591AA0FC71}"/>
              </a:ext>
            </a:extLst>
          </p:cNvPr>
          <p:cNvSpPr>
            <a:spLocks noGrp="1"/>
          </p:cNvSpPr>
          <p:nvPr>
            <p:ph type="sldNum" sz="quarter" idx="12"/>
          </p:nvPr>
        </p:nvSpPr>
        <p:spPr/>
        <p:txBody>
          <a:bodyPr/>
          <a:lstStyle/>
          <a:p>
            <a:fld id="{551115BC-487E-4422-894C-CB7CD3E79223}" type="slidenum">
              <a:rPr lang="en-GB" smtClean="0"/>
              <a:pPr/>
              <a:t>6</a:t>
            </a:fld>
            <a:endParaRPr lang="en-GB" dirty="0"/>
          </a:p>
        </p:txBody>
      </p:sp>
      <p:sp>
        <p:nvSpPr>
          <p:cNvPr id="7" name="Content Placeholder 2">
            <a:extLst>
              <a:ext uri="{FF2B5EF4-FFF2-40B4-BE49-F238E27FC236}">
                <a16:creationId xmlns:a16="http://schemas.microsoft.com/office/drawing/2014/main" id="{248DF3C1-AE9C-F643-9A8F-4FFF3458D7CC}"/>
              </a:ext>
            </a:extLst>
          </p:cNvPr>
          <p:cNvSpPr>
            <a:spLocks noGrp="1"/>
          </p:cNvSpPr>
          <p:nvPr>
            <p:ph idx="1"/>
          </p:nvPr>
        </p:nvSpPr>
        <p:spPr>
          <a:xfrm>
            <a:off x="457200" y="1371600"/>
            <a:ext cx="8229600" cy="5287963"/>
          </a:xfrm>
        </p:spPr>
        <p:txBody>
          <a:bodyPr/>
          <a:lstStyle/>
          <a:p>
            <a:pPr>
              <a:spcBef>
                <a:spcPts val="600"/>
              </a:spcBef>
            </a:pPr>
            <a:r>
              <a:rPr lang="en-US" dirty="0"/>
              <a:t>Missing critical components meant:</a:t>
            </a:r>
            <a:endParaRPr lang="en-US" sz="1200" dirty="0"/>
          </a:p>
          <a:p>
            <a:pPr lvl="1">
              <a:spcBef>
                <a:spcPts val="600"/>
              </a:spcBef>
            </a:pPr>
            <a:r>
              <a:rPr lang="en-US" dirty="0"/>
              <a:t>Spent a large fraction of time on unplanned improvising measurements.</a:t>
            </a:r>
          </a:p>
          <a:p>
            <a:pPr lvl="1">
              <a:spcBef>
                <a:spcPts val="600"/>
              </a:spcBef>
            </a:pPr>
            <a:r>
              <a:rPr lang="en-US" dirty="0"/>
              <a:t>The original straight-line plan failed abysmally.</a:t>
            </a:r>
          </a:p>
          <a:p>
            <a:pPr lvl="2">
              <a:spcBef>
                <a:spcPts val="600"/>
              </a:spcBef>
            </a:pPr>
            <a:r>
              <a:rPr lang="en-US" dirty="0"/>
              <a:t>The brainstorming during planning was vital.</a:t>
            </a:r>
          </a:p>
          <a:p>
            <a:pPr lvl="2">
              <a:spcBef>
                <a:spcPts val="600"/>
              </a:spcBef>
            </a:pPr>
            <a:r>
              <a:rPr lang="en-US" dirty="0"/>
              <a:t>For the upcoming stage for RFQ and MEBT, we already plan for the minimal machine state and there is much less flexibility for this to happen.</a:t>
            </a:r>
          </a:p>
          <a:p>
            <a:pPr>
              <a:spcBef>
                <a:spcPts val="600"/>
              </a:spcBef>
            </a:pPr>
            <a:r>
              <a:rPr lang="en-US" dirty="0"/>
              <a:t>Unexpected characteristics of beam also led to a lot of unplanned improvising measurements.</a:t>
            </a:r>
          </a:p>
          <a:p>
            <a:pPr lvl="1">
              <a:spcBef>
                <a:spcPts val="600"/>
              </a:spcBef>
            </a:pPr>
            <a:r>
              <a:rPr lang="en-US" dirty="0"/>
              <a:t>Large trajectory error</a:t>
            </a:r>
          </a:p>
          <a:p>
            <a:pPr lvl="1">
              <a:spcBef>
                <a:spcPts val="600"/>
              </a:spcBef>
            </a:pPr>
            <a:r>
              <a:rPr lang="en-US" dirty="0"/>
              <a:t>Large emittance</a:t>
            </a:r>
          </a:p>
          <a:p>
            <a:pPr lvl="1">
              <a:spcBef>
                <a:spcPts val="600"/>
              </a:spcBef>
            </a:pPr>
            <a:r>
              <a:rPr lang="en-US" dirty="0"/>
              <a:t>(Polarity errors)</a:t>
            </a:r>
          </a:p>
          <a:p>
            <a:pPr>
              <a:spcBef>
                <a:spcPts val="600"/>
              </a:spcBef>
            </a:pPr>
            <a:r>
              <a:rPr lang="en-US" dirty="0"/>
              <a:t>Scripting with </a:t>
            </a:r>
            <a:r>
              <a:rPr lang="en-US" dirty="0" err="1"/>
              <a:t>jupyter</a:t>
            </a:r>
            <a:r>
              <a:rPr lang="en-US" dirty="0"/>
              <a:t> saved the day.</a:t>
            </a:r>
          </a:p>
          <a:p>
            <a:pPr>
              <a:spcBef>
                <a:spcPts val="600"/>
              </a:spcBef>
            </a:pPr>
            <a:r>
              <a:rPr lang="en-US" dirty="0"/>
              <a:t>How improvising measurements fit to the engineering handbook?</a:t>
            </a:r>
          </a:p>
          <a:p>
            <a:pPr>
              <a:spcBef>
                <a:spcPts val="600"/>
              </a:spcBef>
            </a:pPr>
            <a:r>
              <a:rPr lang="en-US" dirty="0"/>
              <a:t>Reports?</a:t>
            </a:r>
          </a:p>
          <a:p>
            <a:pPr lvl="1">
              <a:spcBef>
                <a:spcPts val="600"/>
              </a:spcBef>
            </a:pPr>
            <a:r>
              <a:rPr lang="en-US" dirty="0"/>
              <a:t>The same situation as the subsystems verifications.</a:t>
            </a:r>
          </a:p>
        </p:txBody>
      </p:sp>
    </p:spTree>
    <p:extLst>
      <p:ext uri="{BB962C8B-B14F-4D97-AF65-F5344CB8AC3E}">
        <p14:creationId xmlns:p14="http://schemas.microsoft.com/office/powerpoint/2010/main" val="8740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C456-AB23-4E4A-AC08-174F80F248E8}"/>
              </a:ext>
            </a:extLst>
          </p:cNvPr>
          <p:cNvSpPr>
            <a:spLocks noGrp="1"/>
          </p:cNvSpPr>
          <p:nvPr>
            <p:ph type="title"/>
          </p:nvPr>
        </p:nvSpPr>
        <p:spPr/>
        <p:txBody>
          <a:bodyPr/>
          <a:lstStyle/>
          <a:p>
            <a:r>
              <a:rPr lang="en-US" dirty="0"/>
              <a:t>Some statistics from </a:t>
            </a:r>
            <a:r>
              <a:rPr lang="en-US" dirty="0" err="1"/>
              <a:t>ISrc</a:t>
            </a:r>
            <a:r>
              <a:rPr lang="en-US" dirty="0"/>
              <a:t>-LEBT commissioning</a:t>
            </a:r>
          </a:p>
        </p:txBody>
      </p:sp>
      <p:sp>
        <p:nvSpPr>
          <p:cNvPr id="3" name="Content Placeholder 2">
            <a:extLst>
              <a:ext uri="{FF2B5EF4-FFF2-40B4-BE49-F238E27FC236}">
                <a16:creationId xmlns:a16="http://schemas.microsoft.com/office/drawing/2014/main" id="{552BA94F-C877-C448-A82C-388EFA82FDC9}"/>
              </a:ext>
            </a:extLst>
          </p:cNvPr>
          <p:cNvSpPr>
            <a:spLocks noGrp="1"/>
          </p:cNvSpPr>
          <p:nvPr>
            <p:ph idx="1"/>
          </p:nvPr>
        </p:nvSpPr>
        <p:spPr>
          <a:xfrm>
            <a:off x="457200" y="4114800"/>
            <a:ext cx="8229600" cy="2667000"/>
          </a:xfrm>
        </p:spPr>
        <p:txBody>
          <a:bodyPr/>
          <a:lstStyle/>
          <a:p>
            <a:pPr>
              <a:spcBef>
                <a:spcPts val="480"/>
              </a:spcBef>
            </a:pPr>
            <a:r>
              <a:rPr lang="en-US" sz="1600" dirty="0"/>
              <a:t>The first beam was achieved on 2018-09-19, but the effective duration was ~3.5 months from 2019-02-08 to 2019-07-03, minus ~1.5 month for water piping works.</a:t>
            </a:r>
          </a:p>
          <a:p>
            <a:pPr lvl="1">
              <a:spcBef>
                <a:spcPts val="480"/>
              </a:spcBef>
            </a:pPr>
            <a:r>
              <a:rPr lang="en-US" sz="1400" dirty="0"/>
              <a:t>For 1 month out of ~3.5 months, 2nd solenoid was missing.</a:t>
            </a:r>
          </a:p>
          <a:p>
            <a:pPr>
              <a:spcBef>
                <a:spcPts val="480"/>
              </a:spcBef>
            </a:pPr>
            <a:r>
              <a:rPr lang="en-US" sz="1600" dirty="0"/>
              <a:t>In ~3.5 months, we had 88 shifts scheduled to have beam.</a:t>
            </a:r>
          </a:p>
          <a:p>
            <a:pPr>
              <a:spcBef>
                <a:spcPts val="480"/>
              </a:spcBef>
            </a:pPr>
            <a:r>
              <a:rPr lang="en-US" sz="1600" dirty="0"/>
              <a:t>The average beam availability per shift over those 88 shifts was 4:56, but improved to 7:54 after 2019-06-12.</a:t>
            </a:r>
          </a:p>
          <a:p>
            <a:pPr>
              <a:spcBef>
                <a:spcPts val="480"/>
              </a:spcBef>
            </a:pPr>
            <a:r>
              <a:rPr lang="en-US" sz="1600" dirty="0"/>
              <a:t>Now counting the ratio between the verifications vs tuning....</a:t>
            </a:r>
          </a:p>
          <a:p>
            <a:pPr lvl="1">
              <a:spcBef>
                <a:spcPts val="480"/>
              </a:spcBef>
            </a:pPr>
            <a:r>
              <a:rPr lang="en-US" sz="1400" dirty="0"/>
              <a:t>We’ll see the case for the NCL commissioning.</a:t>
            </a:r>
          </a:p>
          <a:p>
            <a:pPr lvl="1">
              <a:spcBef>
                <a:spcPts val="480"/>
              </a:spcBef>
            </a:pPr>
            <a:r>
              <a:rPr lang="en-US" sz="1400" dirty="0"/>
              <a:t>Could use some help/inputs from operations and RAMI folks.</a:t>
            </a:r>
          </a:p>
        </p:txBody>
      </p:sp>
      <p:sp>
        <p:nvSpPr>
          <p:cNvPr id="4" name="Slide Number Placeholder 3">
            <a:extLst>
              <a:ext uri="{FF2B5EF4-FFF2-40B4-BE49-F238E27FC236}">
                <a16:creationId xmlns:a16="http://schemas.microsoft.com/office/drawing/2014/main" id="{499E5E9E-609B-F446-99C7-40CEA475BB4D}"/>
              </a:ext>
            </a:extLst>
          </p:cNvPr>
          <p:cNvSpPr>
            <a:spLocks noGrp="1"/>
          </p:cNvSpPr>
          <p:nvPr>
            <p:ph type="sldNum" sz="quarter" idx="12"/>
          </p:nvPr>
        </p:nvSpPr>
        <p:spPr/>
        <p:txBody>
          <a:bodyPr/>
          <a:lstStyle/>
          <a:p>
            <a:fld id="{551115BC-487E-4422-894C-CB7CD3E79223}" type="slidenum">
              <a:rPr lang="en-GB" smtClean="0"/>
              <a:pPr/>
              <a:t>7</a:t>
            </a:fld>
            <a:endParaRPr lang="en-GB" dirty="0"/>
          </a:p>
        </p:txBody>
      </p:sp>
      <p:pic>
        <p:nvPicPr>
          <p:cNvPr id="6" name="Picture 5">
            <a:extLst>
              <a:ext uri="{FF2B5EF4-FFF2-40B4-BE49-F238E27FC236}">
                <a16:creationId xmlns:a16="http://schemas.microsoft.com/office/drawing/2014/main" id="{07A9A96D-FE95-1442-AD70-CEB83EB41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325880"/>
            <a:ext cx="3698240" cy="2560320"/>
          </a:xfrm>
          <a:prstGeom prst="rect">
            <a:avLst/>
          </a:prstGeom>
        </p:spPr>
      </p:pic>
      <p:pic>
        <p:nvPicPr>
          <p:cNvPr id="8" name="Picture 7">
            <a:extLst>
              <a:ext uri="{FF2B5EF4-FFF2-40B4-BE49-F238E27FC236}">
                <a16:creationId xmlns:a16="http://schemas.microsoft.com/office/drawing/2014/main" id="{25E190CC-66A5-0949-A520-2044CD21A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316867"/>
            <a:ext cx="3672840" cy="2555240"/>
          </a:xfrm>
          <a:prstGeom prst="rect">
            <a:avLst/>
          </a:prstGeom>
        </p:spPr>
      </p:pic>
    </p:spTree>
    <p:extLst>
      <p:ext uri="{BB962C8B-B14F-4D97-AF65-F5344CB8AC3E}">
        <p14:creationId xmlns:p14="http://schemas.microsoft.com/office/powerpoint/2010/main" val="80505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D76A88-CE3F-454C-ACAA-327BA2DF5AC6}"/>
              </a:ext>
            </a:extLst>
          </p:cNvPr>
          <p:cNvSpPr>
            <a:spLocks noGrp="1"/>
          </p:cNvSpPr>
          <p:nvPr>
            <p:ph type="ctrTitle"/>
          </p:nvPr>
        </p:nvSpPr>
        <p:spPr>
          <a:xfrm>
            <a:off x="685800" y="2590800"/>
            <a:ext cx="7772400" cy="1470025"/>
          </a:xfrm>
        </p:spPr>
        <p:txBody>
          <a:bodyPr/>
          <a:lstStyle/>
          <a:p>
            <a:r>
              <a:rPr lang="en-US" dirty="0"/>
              <a:t>NCL beam commissioning plan</a:t>
            </a:r>
          </a:p>
        </p:txBody>
      </p:sp>
      <p:sp>
        <p:nvSpPr>
          <p:cNvPr id="4" name="Slide Number Placeholder 3">
            <a:extLst>
              <a:ext uri="{FF2B5EF4-FFF2-40B4-BE49-F238E27FC236}">
                <a16:creationId xmlns:a16="http://schemas.microsoft.com/office/drawing/2014/main" id="{03F49A8B-D9E9-DE42-96D9-9391E206A56C}"/>
              </a:ext>
            </a:extLst>
          </p:cNvPr>
          <p:cNvSpPr>
            <a:spLocks noGrp="1"/>
          </p:cNvSpPr>
          <p:nvPr>
            <p:ph type="sldNum" sz="quarter" idx="4294967295"/>
          </p:nvPr>
        </p:nvSpPr>
        <p:spPr>
          <a:xfrm>
            <a:off x="7010400" y="6400800"/>
            <a:ext cx="2133600" cy="365125"/>
          </a:xfrm>
        </p:spPr>
        <p:txBody>
          <a:bodyPr/>
          <a:lstStyle/>
          <a:p>
            <a:fld id="{551115BC-487E-4422-894C-CB7CD3E79223}" type="slidenum">
              <a:rPr lang="en-GB" smtClean="0"/>
              <a:pPr/>
              <a:t>8</a:t>
            </a:fld>
            <a:endParaRPr lang="en-GB" dirty="0"/>
          </a:p>
        </p:txBody>
      </p:sp>
    </p:spTree>
    <p:extLst>
      <p:ext uri="{BB962C8B-B14F-4D97-AF65-F5344CB8AC3E}">
        <p14:creationId xmlns:p14="http://schemas.microsoft.com/office/powerpoint/2010/main" val="4162275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6B53-88C4-474D-BD96-402843C897AE}"/>
              </a:ext>
            </a:extLst>
          </p:cNvPr>
          <p:cNvSpPr>
            <a:spLocks noGrp="1"/>
          </p:cNvSpPr>
          <p:nvPr>
            <p:ph type="title"/>
          </p:nvPr>
        </p:nvSpPr>
        <p:spPr/>
        <p:txBody>
          <a:bodyPr/>
          <a:lstStyle/>
          <a:p>
            <a:r>
              <a:rPr lang="en-US" dirty="0"/>
              <a:t>Situation for the upcoming commissioning</a:t>
            </a:r>
          </a:p>
        </p:txBody>
      </p:sp>
      <p:sp>
        <p:nvSpPr>
          <p:cNvPr id="3" name="Content Placeholder 2">
            <a:extLst>
              <a:ext uri="{FF2B5EF4-FFF2-40B4-BE49-F238E27FC236}">
                <a16:creationId xmlns:a16="http://schemas.microsoft.com/office/drawing/2014/main" id="{9C18EC3A-987C-6C4E-A7B8-51EB9F3EB129}"/>
              </a:ext>
            </a:extLst>
          </p:cNvPr>
          <p:cNvSpPr>
            <a:spLocks noGrp="1"/>
          </p:cNvSpPr>
          <p:nvPr>
            <p:ph idx="1"/>
          </p:nvPr>
        </p:nvSpPr>
        <p:spPr>
          <a:xfrm>
            <a:off x="457200" y="1371600"/>
            <a:ext cx="8229600" cy="5287963"/>
          </a:xfrm>
        </p:spPr>
        <p:txBody>
          <a:bodyPr/>
          <a:lstStyle/>
          <a:p>
            <a:pPr>
              <a:spcBef>
                <a:spcPts val="480"/>
              </a:spcBef>
            </a:pPr>
            <a:r>
              <a:rPr lang="en-US" sz="2000" dirty="0"/>
              <a:t>Technical homework from the </a:t>
            </a:r>
            <a:r>
              <a:rPr lang="en-US" sz="2000" dirty="0" err="1"/>
              <a:t>ISrc</a:t>
            </a:r>
            <a:r>
              <a:rPr lang="en-US" sz="2000" dirty="0"/>
              <a:t> and LEBT beam commissioning</a:t>
            </a:r>
          </a:p>
          <a:p>
            <a:pPr lvl="1">
              <a:spcBef>
                <a:spcPts val="480"/>
              </a:spcBef>
            </a:pPr>
            <a:r>
              <a:rPr lang="en-US" sz="1800" dirty="0"/>
              <a:t>Beam mode production (short term)</a:t>
            </a:r>
          </a:p>
          <a:p>
            <a:pPr lvl="2">
              <a:spcBef>
                <a:spcPts val="480"/>
              </a:spcBef>
            </a:pPr>
            <a:r>
              <a:rPr lang="en-US" sz="1600" dirty="0"/>
              <a:t>Timing system</a:t>
            </a:r>
          </a:p>
          <a:p>
            <a:pPr lvl="2">
              <a:spcBef>
                <a:spcPts val="480"/>
              </a:spcBef>
            </a:pPr>
            <a:r>
              <a:rPr lang="en-US" sz="1600" dirty="0"/>
              <a:t>Iris</a:t>
            </a:r>
          </a:p>
          <a:p>
            <a:pPr lvl="2">
              <a:spcBef>
                <a:spcPts val="480"/>
              </a:spcBef>
            </a:pPr>
            <a:r>
              <a:rPr lang="en-US" sz="1600" dirty="0"/>
              <a:t>New LEBT chopper</a:t>
            </a:r>
          </a:p>
          <a:p>
            <a:pPr lvl="1">
              <a:spcBef>
                <a:spcPts val="480"/>
              </a:spcBef>
            </a:pPr>
            <a:r>
              <a:rPr lang="en-US" sz="1800" dirty="0"/>
              <a:t>Beam quality (long term)</a:t>
            </a:r>
          </a:p>
          <a:p>
            <a:pPr lvl="2">
              <a:spcBef>
                <a:spcPts val="480"/>
              </a:spcBef>
            </a:pPr>
            <a:r>
              <a:rPr lang="en-US" sz="1600" dirty="0"/>
              <a:t>Large emittance (initial divergence?)</a:t>
            </a:r>
          </a:p>
          <a:p>
            <a:pPr lvl="2">
              <a:spcBef>
                <a:spcPts val="480"/>
              </a:spcBef>
            </a:pPr>
            <a:r>
              <a:rPr lang="en-US" sz="1600" dirty="0"/>
              <a:t>Large trajectory error (initial divergence and solenoids)</a:t>
            </a:r>
          </a:p>
          <a:p>
            <a:pPr>
              <a:spcBef>
                <a:spcPts val="480"/>
              </a:spcBef>
            </a:pPr>
            <a:r>
              <a:rPr lang="en-US" sz="2000" dirty="0"/>
              <a:t>Missing </a:t>
            </a:r>
            <a:r>
              <a:rPr lang="en-US" sz="2000" dirty="0" err="1"/>
              <a:t>Bunchers</a:t>
            </a:r>
            <a:r>
              <a:rPr lang="en-US" sz="2000" dirty="0"/>
              <a:t> and DTL1</a:t>
            </a:r>
          </a:p>
          <a:p>
            <a:pPr>
              <a:spcBef>
                <a:spcPts val="480"/>
              </a:spcBef>
            </a:pPr>
            <a:r>
              <a:rPr lang="en-US" sz="2000" dirty="0"/>
              <a:t>Diagnostics</a:t>
            </a:r>
          </a:p>
          <a:p>
            <a:pPr lvl="1">
              <a:spcBef>
                <a:spcPts val="480"/>
              </a:spcBef>
            </a:pPr>
            <a:r>
              <a:rPr lang="en-US" sz="1800" dirty="0"/>
              <a:t>Available</a:t>
            </a:r>
            <a:endParaRPr lang="en-US" sz="1600" dirty="0"/>
          </a:p>
          <a:p>
            <a:pPr lvl="2">
              <a:spcBef>
                <a:spcPts val="480"/>
              </a:spcBef>
            </a:pPr>
            <a:r>
              <a:rPr lang="en-US" sz="1600" dirty="0" err="1"/>
              <a:t>ISrc+LEBT</a:t>
            </a:r>
            <a:r>
              <a:rPr lang="en-US" sz="1600" dirty="0"/>
              <a:t>: FC, BCMs</a:t>
            </a:r>
          </a:p>
          <a:p>
            <a:pPr lvl="2">
              <a:spcBef>
                <a:spcPts val="480"/>
              </a:spcBef>
            </a:pPr>
            <a:r>
              <a:rPr lang="en-US" sz="1600" dirty="0"/>
              <a:t>RFQ+MEBT: FC, BCMs, BPMs, FBPM, </a:t>
            </a:r>
            <a:r>
              <a:rPr lang="en-US" sz="1600" dirty="0" err="1"/>
              <a:t>nBLMs</a:t>
            </a:r>
            <a:endParaRPr lang="en-US" sz="1600" dirty="0"/>
          </a:p>
          <a:p>
            <a:pPr lvl="1">
              <a:spcBef>
                <a:spcPts val="480"/>
              </a:spcBef>
            </a:pPr>
            <a:r>
              <a:rPr lang="en-US" sz="1800" dirty="0"/>
              <a:t>Missing (likely)</a:t>
            </a:r>
          </a:p>
          <a:p>
            <a:pPr lvl="2">
              <a:spcBef>
                <a:spcPts val="480"/>
              </a:spcBef>
            </a:pPr>
            <a:r>
              <a:rPr lang="en-US" sz="1600" dirty="0" err="1"/>
              <a:t>ISrc+LEBT</a:t>
            </a:r>
            <a:r>
              <a:rPr lang="en-US" sz="1600" dirty="0"/>
              <a:t>: </a:t>
            </a:r>
            <a:r>
              <a:rPr lang="en-US" sz="1600" dirty="0" err="1"/>
              <a:t>Dpl</a:t>
            </a:r>
            <a:r>
              <a:rPr lang="en-US" sz="1600" dirty="0"/>
              <a:t>, NPMs, EMUs</a:t>
            </a:r>
          </a:p>
          <a:p>
            <a:pPr lvl="2">
              <a:spcBef>
                <a:spcPts val="480"/>
              </a:spcBef>
            </a:pPr>
            <a:r>
              <a:rPr lang="en-US" sz="1600" dirty="0"/>
              <a:t>RFQ+MEBT: FBCM, WSs, NPMs, LBM, EMUs, collimators</a:t>
            </a:r>
          </a:p>
        </p:txBody>
      </p:sp>
      <p:sp>
        <p:nvSpPr>
          <p:cNvPr id="4" name="Slide Number Placeholder 3">
            <a:extLst>
              <a:ext uri="{FF2B5EF4-FFF2-40B4-BE49-F238E27FC236}">
                <a16:creationId xmlns:a16="http://schemas.microsoft.com/office/drawing/2014/main" id="{53FEB3F5-134C-F84D-9B8F-90AD86033EAB}"/>
              </a:ext>
            </a:extLst>
          </p:cNvPr>
          <p:cNvSpPr>
            <a:spLocks noGrp="1"/>
          </p:cNvSpPr>
          <p:nvPr>
            <p:ph type="sldNum" sz="quarter" idx="12"/>
          </p:nvPr>
        </p:nvSpPr>
        <p:spPr/>
        <p:txBody>
          <a:bodyPr/>
          <a:lstStyle/>
          <a:p>
            <a:fld id="{551115BC-487E-4422-894C-CB7CD3E79223}" type="slidenum">
              <a:rPr lang="en-GB" smtClean="0"/>
              <a:pPr/>
              <a:t>9</a:t>
            </a:fld>
            <a:endParaRPr lang="en-GB" dirty="0"/>
          </a:p>
        </p:txBody>
      </p:sp>
    </p:spTree>
    <p:extLst>
      <p:ext uri="{BB962C8B-B14F-4D97-AF65-F5344CB8AC3E}">
        <p14:creationId xmlns:p14="http://schemas.microsoft.com/office/powerpoint/2010/main" val="1518419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01-29_ncl-comm_test-comm-wrkshp" id="{A2F43BFF-313F-084E-AD42-8AAEB6BEDD02}" vid="{9B4BB246-9718-2C4A-8CCE-22CF9293C4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26209</TotalTime>
  <Words>1547</Words>
  <Application>Microsoft Macintosh PowerPoint</Application>
  <PresentationFormat>On-screen Show (4:3)</PresentationFormat>
  <Paragraphs>311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Droid Sans Fallback</vt:lpstr>
      <vt:lpstr>Arial</vt:lpstr>
      <vt:lpstr>Calibri</vt:lpstr>
      <vt:lpstr>Segoe UI</vt:lpstr>
      <vt:lpstr>Segoe UI Historic</vt:lpstr>
      <vt:lpstr>Segoe UI Semibold</vt:lpstr>
      <vt:lpstr>Office Theme</vt:lpstr>
      <vt:lpstr>NCL Beam Commissioning - Coordination/Plan/Steps -</vt:lpstr>
      <vt:lpstr>Outline</vt:lpstr>
      <vt:lpstr>Introduction</vt:lpstr>
      <vt:lpstr>Beam commissioning aspects (definitions)</vt:lpstr>
      <vt:lpstr>How we did ISrc-LEBT beam commissioning? - Subsystems verifications with beam</vt:lpstr>
      <vt:lpstr>How we did ISrc-LEBT beam commissioning? - Tuning beam parameters</vt:lpstr>
      <vt:lpstr>Some statistics from ISrc-LEBT commissioning</vt:lpstr>
      <vt:lpstr>NCL beam commissioning plan</vt:lpstr>
      <vt:lpstr>Situation for the upcoming commissioning</vt:lpstr>
      <vt:lpstr>NCL beam commissioning goals at each stage</vt:lpstr>
      <vt:lpstr>NCL configurations for stages</vt:lpstr>
      <vt:lpstr>Beam modes and stops during NCL commissioning</vt:lpstr>
      <vt:lpstr>Steps for the upcoming stage</vt:lpstr>
      <vt:lpstr>~10 weeks live plan in Jira</vt:lpstr>
      <vt:lpstr>Overview</vt:lpstr>
      <vt:lpstr>Comments on the Jira plan</vt:lpstr>
      <vt:lpstr>Steps 1 &amp; 2 at a glance</vt:lpstr>
      <vt:lpstr>MEBT layout</vt:lpstr>
      <vt:lpstr>Step 3 at a glance</vt:lpstr>
      <vt:lpstr>What we could do with just the probe beam and BPMs</vt:lpstr>
      <vt:lpstr>Summary and outlook</vt:lpstr>
      <vt:lpstr>Summary and outlook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Ryoichi Miyamoto</dc:creator>
  <cp:lastModifiedBy>Ryoichi Miyamoto</cp:lastModifiedBy>
  <cp:revision>738</cp:revision>
  <dcterms:created xsi:type="dcterms:W3CDTF">2018-10-18T16:02:32Z</dcterms:created>
  <dcterms:modified xsi:type="dcterms:W3CDTF">2020-01-29T12:12:03Z</dcterms:modified>
</cp:coreProperties>
</file>