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6" r:id="rId2"/>
  </p:sldMasterIdLst>
  <p:notesMasterIdLst>
    <p:notesMasterId r:id="rId19"/>
  </p:notesMasterIdLst>
  <p:sldIdLst>
    <p:sldId id="349" r:id="rId3"/>
    <p:sldId id="350" r:id="rId4"/>
    <p:sldId id="361" r:id="rId5"/>
    <p:sldId id="351" r:id="rId6"/>
    <p:sldId id="352" r:id="rId7"/>
    <p:sldId id="353" r:id="rId8"/>
    <p:sldId id="355" r:id="rId9"/>
    <p:sldId id="356" r:id="rId10"/>
    <p:sldId id="358" r:id="rId11"/>
    <p:sldId id="357" r:id="rId12"/>
    <p:sldId id="354" r:id="rId13"/>
    <p:sldId id="359" r:id="rId14"/>
    <p:sldId id="257" r:id="rId15"/>
    <p:sldId id="258" r:id="rId16"/>
    <p:sldId id="360" r:id="rId17"/>
    <p:sldId id="362" r:id="rId18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11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BFBFBF"/>
    <a:srgbClr val="1E9FDB"/>
    <a:srgbClr val="76D6FF"/>
    <a:srgbClr val="0094CA"/>
    <a:srgbClr val="13A1DD"/>
    <a:srgbClr val="FFFFFF"/>
    <a:srgbClr val="13A0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578" autoAdjust="0"/>
    <p:restoredTop sz="93243" autoAdjust="0"/>
  </p:normalViewPr>
  <p:slideViewPr>
    <p:cSldViewPr>
      <p:cViewPr varScale="1">
        <p:scale>
          <a:sx n="121" d="100"/>
          <a:sy n="121" d="100"/>
        </p:scale>
        <p:origin x="824" y="184"/>
      </p:cViewPr>
      <p:guideLst>
        <p:guide pos="3840"/>
        <p:guide orient="horz" pos="11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2020-01-29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rgbClr val="13A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Presenter name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D7AC81-318B-4D49-A602-9E30227C87EC}" type="datetime1">
              <a:rPr lang="en-GB" smtClean="0"/>
              <a:pPr/>
              <a:t>29/01/2020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4407" y="260651"/>
            <a:ext cx="2208245" cy="886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77A986-290F-D34E-872B-A89DF3BE59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19135" y="260651"/>
            <a:ext cx="2972865" cy="131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1939"/>
            </a:lvl1pPr>
            <a:lvl2pPr>
              <a:defRPr sz="1661"/>
            </a:lvl2pPr>
            <a:lvl3pPr>
              <a:defRPr sz="1385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1939"/>
            </a:lvl1pPr>
            <a:lvl2pPr>
              <a:defRPr sz="1661"/>
            </a:lvl2pPr>
            <a:lvl3pPr>
              <a:defRPr sz="1385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2020-01-29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712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4" y="1535116"/>
            <a:ext cx="5386917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5314" indent="0">
              <a:buNone/>
              <a:defRPr sz="1385" b="1"/>
            </a:lvl2pPr>
            <a:lvl3pPr marL="630630" indent="0">
              <a:buNone/>
              <a:defRPr sz="1247" b="1"/>
            </a:lvl3pPr>
            <a:lvl4pPr marL="945947" indent="0">
              <a:buNone/>
              <a:defRPr sz="1108" b="1"/>
            </a:lvl4pPr>
            <a:lvl5pPr marL="1261265" indent="0">
              <a:buNone/>
              <a:defRPr sz="1108" b="1"/>
            </a:lvl5pPr>
            <a:lvl6pPr marL="1576588" indent="0">
              <a:buNone/>
              <a:defRPr sz="1108" b="1"/>
            </a:lvl6pPr>
            <a:lvl7pPr marL="1891904" indent="0">
              <a:buNone/>
              <a:defRPr sz="1108" b="1"/>
            </a:lvl7pPr>
            <a:lvl8pPr marL="2207225" indent="0">
              <a:buNone/>
              <a:defRPr sz="1108" b="1"/>
            </a:lvl8pPr>
            <a:lvl9pPr marL="2522543" indent="0">
              <a:buNone/>
              <a:defRPr sz="1108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4" y="2174878"/>
            <a:ext cx="5386917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3374" y="1535116"/>
            <a:ext cx="5389033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5314" indent="0">
              <a:buNone/>
              <a:defRPr sz="1385" b="1"/>
            </a:lvl2pPr>
            <a:lvl3pPr marL="630630" indent="0">
              <a:buNone/>
              <a:defRPr sz="1247" b="1"/>
            </a:lvl3pPr>
            <a:lvl4pPr marL="945947" indent="0">
              <a:buNone/>
              <a:defRPr sz="1108" b="1"/>
            </a:lvl4pPr>
            <a:lvl5pPr marL="1261265" indent="0">
              <a:buNone/>
              <a:defRPr sz="1108" b="1"/>
            </a:lvl5pPr>
            <a:lvl6pPr marL="1576588" indent="0">
              <a:buNone/>
              <a:defRPr sz="1108" b="1"/>
            </a:lvl6pPr>
            <a:lvl7pPr marL="1891904" indent="0">
              <a:buNone/>
              <a:defRPr sz="1108" b="1"/>
            </a:lvl7pPr>
            <a:lvl8pPr marL="2207225" indent="0">
              <a:buNone/>
              <a:defRPr sz="1108" b="1"/>
            </a:lvl8pPr>
            <a:lvl9pPr marL="2522543" indent="0">
              <a:buNone/>
              <a:defRPr sz="1108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93374" y="2174878"/>
            <a:ext cx="5389033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2020-01-29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44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2020-01-29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216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2020-01-29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342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11" y="273052"/>
            <a:ext cx="4011084" cy="1162050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766743" y="273401"/>
            <a:ext cx="6815668" cy="5853113"/>
          </a:xfrm>
        </p:spPr>
        <p:txBody>
          <a:bodyPr/>
          <a:lstStyle>
            <a:lvl1pPr>
              <a:defRPr sz="2216"/>
            </a:lvl1pPr>
            <a:lvl2pPr>
              <a:defRPr sz="1939"/>
            </a:lvl2pPr>
            <a:lvl3pPr>
              <a:defRPr sz="1661"/>
            </a:lvl3pPr>
            <a:lvl4pPr>
              <a:defRPr sz="1385"/>
            </a:lvl4pPr>
            <a:lvl5pPr>
              <a:defRPr sz="1385"/>
            </a:lvl5pPr>
            <a:lvl6pPr>
              <a:defRPr sz="1385"/>
            </a:lvl6pPr>
            <a:lvl7pPr>
              <a:defRPr sz="1385"/>
            </a:lvl7pPr>
            <a:lvl8pPr>
              <a:defRPr sz="1385"/>
            </a:lvl8pPr>
            <a:lvl9pPr>
              <a:defRPr sz="1385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09611" y="1435104"/>
            <a:ext cx="4011084" cy="4691063"/>
          </a:xfrm>
        </p:spPr>
        <p:txBody>
          <a:bodyPr/>
          <a:lstStyle>
            <a:lvl1pPr marL="0" indent="0">
              <a:buNone/>
              <a:defRPr sz="969"/>
            </a:lvl1pPr>
            <a:lvl2pPr marL="315314" indent="0">
              <a:buNone/>
              <a:defRPr sz="831"/>
            </a:lvl2pPr>
            <a:lvl3pPr marL="630630" indent="0">
              <a:buNone/>
              <a:defRPr sz="692"/>
            </a:lvl3pPr>
            <a:lvl4pPr marL="945947" indent="0">
              <a:buNone/>
              <a:defRPr sz="623"/>
            </a:lvl4pPr>
            <a:lvl5pPr marL="1261265" indent="0">
              <a:buNone/>
              <a:defRPr sz="623"/>
            </a:lvl5pPr>
            <a:lvl6pPr marL="1576588" indent="0">
              <a:buNone/>
              <a:defRPr sz="623"/>
            </a:lvl6pPr>
            <a:lvl7pPr marL="1891904" indent="0">
              <a:buNone/>
              <a:defRPr sz="623"/>
            </a:lvl7pPr>
            <a:lvl8pPr marL="2207225" indent="0">
              <a:buNone/>
              <a:defRPr sz="623"/>
            </a:lvl8pPr>
            <a:lvl9pPr marL="2522543" indent="0">
              <a:buNone/>
              <a:defRPr sz="623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2020-01-29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300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8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216"/>
            </a:lvl1pPr>
            <a:lvl2pPr marL="315314" indent="0">
              <a:buNone/>
              <a:defRPr sz="1939"/>
            </a:lvl2pPr>
            <a:lvl3pPr marL="630630" indent="0">
              <a:buNone/>
              <a:defRPr sz="1661"/>
            </a:lvl3pPr>
            <a:lvl4pPr marL="945947" indent="0">
              <a:buNone/>
              <a:defRPr sz="1385"/>
            </a:lvl4pPr>
            <a:lvl5pPr marL="1261265" indent="0">
              <a:buNone/>
              <a:defRPr sz="1385"/>
            </a:lvl5pPr>
            <a:lvl6pPr marL="1576588" indent="0">
              <a:buNone/>
              <a:defRPr sz="1385"/>
            </a:lvl6pPr>
            <a:lvl7pPr marL="1891904" indent="0">
              <a:buNone/>
              <a:defRPr sz="1385"/>
            </a:lvl7pPr>
            <a:lvl8pPr marL="2207225" indent="0">
              <a:buNone/>
              <a:defRPr sz="1385"/>
            </a:lvl8pPr>
            <a:lvl9pPr marL="2522543" indent="0">
              <a:buNone/>
              <a:defRPr sz="1385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2"/>
          </a:xfrm>
        </p:spPr>
        <p:txBody>
          <a:bodyPr/>
          <a:lstStyle>
            <a:lvl1pPr marL="0" indent="0">
              <a:buNone/>
              <a:defRPr sz="969"/>
            </a:lvl1pPr>
            <a:lvl2pPr marL="315314" indent="0">
              <a:buNone/>
              <a:defRPr sz="831"/>
            </a:lvl2pPr>
            <a:lvl3pPr marL="630630" indent="0">
              <a:buNone/>
              <a:defRPr sz="692"/>
            </a:lvl3pPr>
            <a:lvl4pPr marL="945947" indent="0">
              <a:buNone/>
              <a:defRPr sz="623"/>
            </a:lvl4pPr>
            <a:lvl5pPr marL="1261265" indent="0">
              <a:buNone/>
              <a:defRPr sz="623"/>
            </a:lvl5pPr>
            <a:lvl6pPr marL="1576588" indent="0">
              <a:buNone/>
              <a:defRPr sz="623"/>
            </a:lvl6pPr>
            <a:lvl7pPr marL="1891904" indent="0">
              <a:buNone/>
              <a:defRPr sz="623"/>
            </a:lvl7pPr>
            <a:lvl8pPr marL="2207225" indent="0">
              <a:buNone/>
              <a:defRPr sz="623"/>
            </a:lvl8pPr>
            <a:lvl9pPr marL="2522543" indent="0">
              <a:buNone/>
              <a:defRPr sz="623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2020-01-29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2225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2020-01-29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471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839200" y="275036"/>
            <a:ext cx="27432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09600" y="275036"/>
            <a:ext cx="80264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2020-01-29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003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1349" y="301"/>
            <a:ext cx="7683499" cy="1441451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cxnSp>
        <p:nvCxnSpPr>
          <p:cNvPr id="3" name="Rak 7"/>
          <p:cNvCxnSpPr/>
          <p:nvPr userDrawn="1"/>
        </p:nvCxnSpPr>
        <p:spPr>
          <a:xfrm>
            <a:off x="-434760" y="1452400"/>
            <a:ext cx="12928527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735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684BB-AC49-4844-95DA-6540E04D6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781000"/>
            <a:ext cx="10972800" cy="4345166"/>
          </a:xfrm>
        </p:spPr>
        <p:txBody>
          <a:bodyPr lIns="9000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636088-FAD8-024C-A1D7-D74763A458C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448251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7D9470-03DC-FB43-B831-D8BEB33949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1282D3D-8FD4-E041-9B14-07B58C6C3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2852DFA2-0FC7-BC44-83D5-11A0ECDA59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 dirty="0"/>
              <a:t>Avoid text less than 16 points.</a:t>
            </a:r>
          </a:p>
          <a:p>
            <a:pPr lvl="0"/>
            <a:r>
              <a:rPr lang="en-US" noProof="0" dirty="0"/>
              <a:t>Always use Calibri font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/>
          <a:p>
            <a:fld id="{3C7D23FA-05C4-4CC1-B281-2F815585BC1C}" type="datetime1">
              <a:rPr lang="en-GB" noProof="0" smtClean="0"/>
              <a:t>29/01/2020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/>
          <a:p>
            <a:r>
              <a:rPr lang="en-GB" dirty="0"/>
              <a:t>© European Spallation Source ERIC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498801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61A7-E44F-43B2-ACDD-4A202FD5655C}" type="datetime1">
              <a:rPr lang="sv-SE" smtClean="0"/>
              <a:t>2020-01-29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5344" y="319530"/>
            <a:ext cx="1827307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121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1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30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4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6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76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91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07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22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2883608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2020-01-29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831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63087" y="4407120"/>
            <a:ext cx="10363200" cy="1362076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63087" y="2906723"/>
            <a:ext cx="10363200" cy="1500187"/>
          </a:xfrm>
        </p:spPr>
        <p:txBody>
          <a:bodyPr anchor="b"/>
          <a:lstStyle>
            <a:lvl1pPr marL="0" indent="0">
              <a:buNone/>
              <a:defRPr sz="1385">
                <a:solidFill>
                  <a:schemeClr val="tx1">
                    <a:tint val="75000"/>
                  </a:schemeClr>
                </a:solidFill>
              </a:defRPr>
            </a:lvl1pPr>
            <a:lvl2pPr marL="315314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2pPr>
            <a:lvl3pPr marL="630630" indent="0">
              <a:buNone/>
              <a:defRPr sz="1108">
                <a:solidFill>
                  <a:schemeClr val="tx1">
                    <a:tint val="75000"/>
                  </a:schemeClr>
                </a:solidFill>
              </a:defRPr>
            </a:lvl3pPr>
            <a:lvl4pPr marL="945947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4pPr>
            <a:lvl5pPr marL="1261265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5pPr>
            <a:lvl6pPr marL="1576588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6pPr>
            <a:lvl7pPr marL="1891904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7pPr>
            <a:lvl8pPr marL="2207225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8pPr>
            <a:lvl9pPr marL="2522543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2020-01-29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158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188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noProof="0"/>
              <a:t>Klicka här för att ändra format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29/01/2020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69" r:id="rId5"/>
    <p:sldLayoutId id="2147483670" r:id="rId6"/>
  </p:sldLayoutIdLst>
  <p:hf hdr="0" ftr="0" dt="0"/>
  <p:txStyles>
    <p:titleStyle>
      <a:lvl1pPr algn="l" defTabSz="685800" rtl="0" eaLnBrk="1" latinLnBrk="0" hangingPunct="1">
        <a:spcBef>
          <a:spcPct val="0"/>
        </a:spcBef>
        <a:buNone/>
        <a:defRPr sz="2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090" tIns="45549" rIns="91090" bIns="45549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090" tIns="45549" rIns="91090" bIns="45549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09604" y="6356748"/>
            <a:ext cx="2844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l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315314"/>
              <a:t>2020-01-29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165600" y="6356748"/>
            <a:ext cx="3860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ct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748"/>
            <a:ext cx="2844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315314"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20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txStyles>
    <p:titleStyle>
      <a:lvl1pPr algn="ctr" defTabSz="315314" rtl="0" eaLnBrk="1" latinLnBrk="0" hangingPunct="1">
        <a:spcBef>
          <a:spcPct val="0"/>
        </a:spcBef>
        <a:buNone/>
        <a:defRPr sz="304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6484" indent="-236484" algn="l" defTabSz="315314" rtl="0" eaLnBrk="1" latinLnBrk="0" hangingPunct="1">
        <a:spcBef>
          <a:spcPct val="20000"/>
        </a:spcBef>
        <a:buFont typeface="Arial"/>
        <a:buChar char="•"/>
        <a:defRPr sz="2216" kern="1200">
          <a:solidFill>
            <a:schemeClr val="tx1"/>
          </a:solidFill>
          <a:latin typeface="+mn-lt"/>
          <a:ea typeface="+mn-ea"/>
          <a:cs typeface="+mn-cs"/>
        </a:defRPr>
      </a:lvl1pPr>
      <a:lvl2pPr marL="512390" indent="-197066" algn="l" defTabSz="315314" rtl="0" eaLnBrk="1" latinLnBrk="0" hangingPunct="1">
        <a:spcBef>
          <a:spcPct val="20000"/>
        </a:spcBef>
        <a:buFont typeface="Arial"/>
        <a:buChar char="–"/>
        <a:defRPr sz="1939" kern="1200">
          <a:solidFill>
            <a:schemeClr val="tx1"/>
          </a:solidFill>
          <a:latin typeface="+mn-lt"/>
          <a:ea typeface="+mn-ea"/>
          <a:cs typeface="+mn-cs"/>
        </a:defRPr>
      </a:lvl2pPr>
      <a:lvl3pPr marL="788276" indent="-157655" algn="l" defTabSz="315314" rtl="0" eaLnBrk="1" latinLnBrk="0" hangingPunct="1">
        <a:spcBef>
          <a:spcPct val="20000"/>
        </a:spcBef>
        <a:buFont typeface="Arial"/>
        <a:buChar char="•"/>
        <a:defRPr sz="1661" kern="1200">
          <a:solidFill>
            <a:schemeClr val="tx1"/>
          </a:solidFill>
          <a:latin typeface="+mn-lt"/>
          <a:ea typeface="+mn-ea"/>
          <a:cs typeface="+mn-cs"/>
        </a:defRPr>
      </a:lvl3pPr>
      <a:lvl4pPr marL="1103609" indent="-157655" algn="l" defTabSz="315314" rtl="0" eaLnBrk="1" latinLnBrk="0" hangingPunct="1">
        <a:spcBef>
          <a:spcPct val="20000"/>
        </a:spcBef>
        <a:buFont typeface="Arial"/>
        <a:buChar char="–"/>
        <a:defRPr sz="1385" kern="1200">
          <a:solidFill>
            <a:schemeClr val="tx1"/>
          </a:solidFill>
          <a:latin typeface="+mn-lt"/>
          <a:ea typeface="+mn-ea"/>
          <a:cs typeface="+mn-cs"/>
        </a:defRPr>
      </a:lvl4pPr>
      <a:lvl5pPr marL="1418929" indent="-157655" algn="l" defTabSz="315314" rtl="0" eaLnBrk="1" latinLnBrk="0" hangingPunct="1">
        <a:spcBef>
          <a:spcPct val="20000"/>
        </a:spcBef>
        <a:buFont typeface="Arial"/>
        <a:buChar char="»"/>
        <a:defRPr sz="1385" kern="1200">
          <a:solidFill>
            <a:schemeClr val="tx1"/>
          </a:solidFill>
          <a:latin typeface="+mn-lt"/>
          <a:ea typeface="+mn-ea"/>
          <a:cs typeface="+mn-cs"/>
        </a:defRPr>
      </a:lvl5pPr>
      <a:lvl6pPr marL="1734244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6pPr>
      <a:lvl7pPr marL="2049560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7pPr>
      <a:lvl8pPr marL="2364882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8pPr>
      <a:lvl9pPr marL="2680197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1pPr>
      <a:lvl2pPr marL="315314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2pPr>
      <a:lvl3pPr marL="630630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3pPr>
      <a:lvl4pPr marL="945947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4pPr>
      <a:lvl5pPr marL="1261265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5pPr>
      <a:lvl6pPr marL="1576588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6pPr>
      <a:lvl7pPr marL="1891904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7pPr>
      <a:lvl8pPr marL="2207225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8pPr>
      <a:lvl9pPr marL="2522543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hess.esss.lu.se/enovia/link/ESS-2025267/21308.51166.33792.38198/valid" TargetMode="External"/><Relationship Id="rId2" Type="http://schemas.openxmlformats.org/officeDocument/2006/relationships/hyperlink" Target="https://chess.esss.lu.se/enovia/link/ESS-1419298/21308.51166.25856.60790/valid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hess.esss.lu.se/enovia/link/ESS-2013598/21308.51166.37632.65339/valid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2CE98-D5A2-0648-AD18-116338EADB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 defTabSz="315314"/>
            <a:r>
              <a:rPr lang="en-GB" sz="4000" b="1" dirty="0">
                <a:solidFill>
                  <a:srgbClr val="FFFFFF"/>
                </a:solidFill>
              </a:rPr>
              <a:t>European Spallation Source </a:t>
            </a:r>
            <a:br>
              <a:rPr lang="en-GB" b="1" dirty="0">
                <a:solidFill>
                  <a:srgbClr val="FFFFFF"/>
                </a:solidFill>
              </a:rPr>
            </a:br>
            <a:endParaRPr lang="sv-S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47BB3A-0D99-9D43-ADAF-EC7E12B7F5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defTabSz="315314"/>
            <a:endParaRPr lang="en-GB" sz="2400" b="1" dirty="0">
              <a:solidFill>
                <a:prstClr val="white"/>
              </a:solidFill>
            </a:endParaRPr>
          </a:p>
          <a:p>
            <a:pPr defTabSz="315314"/>
            <a:r>
              <a:rPr lang="sv-SE" sz="1800" dirty="0">
                <a:solidFill>
                  <a:srgbClr val="FFFFFF"/>
                </a:solidFill>
              </a:rPr>
              <a:t>Morten Jensen </a:t>
            </a:r>
          </a:p>
          <a:p>
            <a:pPr defTabSz="315314"/>
            <a:r>
              <a:rPr lang="sv-SE" sz="1800" dirty="0">
                <a:solidFill>
                  <a:srgbClr val="FFFFFF"/>
                </a:solidFill>
              </a:rPr>
              <a:t>WP8</a:t>
            </a:r>
            <a:endParaRPr lang="en-US" sz="1400" dirty="0">
              <a:solidFill>
                <a:prstClr val="white"/>
              </a:solidFill>
            </a:endParaRPr>
          </a:p>
          <a:p>
            <a:pPr defTabSz="315314"/>
            <a:r>
              <a:rPr lang="en-GB" sz="1400" dirty="0">
                <a:solidFill>
                  <a:srgbClr val="FFFFFF"/>
                </a:solidFill>
              </a:rPr>
              <a:t>European Spallation Source ERIC</a:t>
            </a:r>
          </a:p>
          <a:p>
            <a:pPr defTabSz="315314"/>
            <a:r>
              <a:rPr lang="en-GB" sz="1400" dirty="0">
                <a:solidFill>
                  <a:srgbClr val="FFFFFF"/>
                </a:solidFill>
              </a:rPr>
              <a:t>29 January 2020</a:t>
            </a:r>
            <a:endParaRPr lang="en-GB" sz="1200" dirty="0">
              <a:solidFill>
                <a:srgbClr val="FFFFFF"/>
              </a:solidFill>
            </a:endParaRP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63847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">
            <a:extLst>
              <a:ext uri="{FF2B5EF4-FFF2-40B4-BE49-F238E27FC236}">
                <a16:creationId xmlns:a16="http://schemas.microsoft.com/office/drawing/2014/main" id="{38B9BF2B-3F02-8240-B844-0E7BDCAE38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004592" y="1411463"/>
            <a:ext cx="4388688" cy="53436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1CE707-9F1B-B540-9AAA-45CF7ACE5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RFDS Testing and Tuning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46976-1FB3-E742-86F4-C45237A77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576" y="1508445"/>
            <a:ext cx="5346184" cy="4345166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G02 installation</a:t>
            </a:r>
          </a:p>
          <a:p>
            <a:r>
              <a:rPr lang="en-GB" dirty="0"/>
              <a:t>Main structure (almost) handed over (last hangers going up this week).</a:t>
            </a:r>
          </a:p>
          <a:p>
            <a:r>
              <a:rPr lang="en-GB" dirty="0"/>
              <a:t>RF installation for RFQ will start this week.</a:t>
            </a:r>
          </a:p>
          <a:p>
            <a:r>
              <a:rPr lang="en-GB" dirty="0"/>
              <a:t>Preliminary measurements of waveguide runs indicate that waveguide runs need to be tuned.</a:t>
            </a:r>
          </a:p>
          <a:p>
            <a:r>
              <a:rPr lang="en-GB" dirty="0"/>
              <a:t>Tuning plan documented:</a:t>
            </a:r>
          </a:p>
          <a:p>
            <a:pPr lvl="1"/>
            <a:r>
              <a:rPr lang="en-GB" dirty="0"/>
              <a:t>Cavity to see matched waveguide</a:t>
            </a:r>
          </a:p>
          <a:p>
            <a:pPr lvl="1"/>
            <a:r>
              <a:rPr lang="en-GB" dirty="0"/>
              <a:t>Directional coupler after circulator (total </a:t>
            </a:r>
            <a:r>
              <a:rPr lang="en-GB" dirty="0" err="1"/>
              <a:t>Pfor</a:t>
            </a:r>
            <a:r>
              <a:rPr lang="en-GB" dirty="0"/>
              <a:t>/</a:t>
            </a:r>
            <a:r>
              <a:rPr lang="en-GB" dirty="0" err="1"/>
              <a:t>Prefl</a:t>
            </a:r>
            <a:r>
              <a:rPr lang="en-GB" dirty="0"/>
              <a:t> to be matched)</a:t>
            </a:r>
          </a:p>
          <a:p>
            <a:pPr lvl="1"/>
            <a:r>
              <a:rPr lang="en-GB" dirty="0"/>
              <a:t>Directional coupler for each power coupler to be matched</a:t>
            </a:r>
          </a:p>
          <a:p>
            <a:pPr lvl="1"/>
            <a:r>
              <a:rPr lang="en-GB" dirty="0"/>
              <a:t>Phase of each line to be matched</a:t>
            </a:r>
          </a:p>
          <a:p>
            <a:pPr lvl="1"/>
            <a:r>
              <a:rPr lang="en-GB" dirty="0"/>
              <a:t>Tuning will be with posts as required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4298E5-DA01-5B44-9F98-B4A02E254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8913" y="6389990"/>
            <a:ext cx="2844800" cy="365125"/>
          </a:xfrm>
        </p:spPr>
        <p:txBody>
          <a:bodyPr/>
          <a:lstStyle/>
          <a:p>
            <a:fld id="{551115BC-487E-4422-894C-CB7CD3E79223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A41D9C-F2C2-6640-801D-C192EFCE13D2}"/>
              </a:ext>
            </a:extLst>
          </p:cNvPr>
          <p:cNvSpPr txBox="1"/>
          <p:nvPr/>
        </p:nvSpPr>
        <p:spPr>
          <a:xfrm rot="5400000">
            <a:off x="8942871" y="2226801"/>
            <a:ext cx="1346878" cy="446060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pPr algn="l"/>
            <a:r>
              <a:rPr lang="en-GB" sz="1600" dirty="0"/>
              <a:t>Klystron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F9DFBF-BBD2-3E4F-A7A2-1432492D9EDF}"/>
              </a:ext>
            </a:extLst>
          </p:cNvPr>
          <p:cNvSpPr/>
          <p:nvPr/>
        </p:nvSpPr>
        <p:spPr>
          <a:xfrm>
            <a:off x="3730988" y="-2845400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dirty="0"/>
              <a:t>1: </a:t>
            </a:r>
            <a:r>
              <a:rPr lang="sv-SE" b="1" dirty="0"/>
              <a:t>2: The </a:t>
            </a:r>
            <a:r>
              <a:rPr lang="sv-SE" b="1" dirty="0" err="1"/>
              <a:t>directional</a:t>
            </a:r>
            <a:r>
              <a:rPr lang="sv-SE" b="1" dirty="0"/>
              <a:t> </a:t>
            </a:r>
            <a:r>
              <a:rPr lang="sv-SE" b="1" dirty="0" err="1"/>
              <a:t>coupler</a:t>
            </a:r>
            <a:r>
              <a:rPr lang="sv-SE" b="1" dirty="0"/>
              <a:t> </a:t>
            </a:r>
            <a:r>
              <a:rPr lang="sv-SE" b="1" dirty="0" err="1"/>
              <a:t>before</a:t>
            </a:r>
            <a:r>
              <a:rPr lang="sv-SE" b="1" dirty="0"/>
              <a:t> the </a:t>
            </a:r>
            <a:r>
              <a:rPr lang="sv-SE" b="1" dirty="0" err="1"/>
              <a:t>cavity</a:t>
            </a:r>
            <a:r>
              <a:rPr lang="sv-SE" b="1" dirty="0"/>
              <a:t> (WP8) </a:t>
            </a:r>
            <a:r>
              <a:rPr lang="sv-SE" b="1" dirty="0" err="1"/>
              <a:t>should</a:t>
            </a:r>
            <a:r>
              <a:rPr lang="sv-SE" b="1" dirty="0"/>
              <a:t> be </a:t>
            </a:r>
            <a:r>
              <a:rPr lang="sv-SE" b="1" dirty="0" err="1"/>
              <a:t>matched</a:t>
            </a:r>
            <a:r>
              <a:rPr lang="sv-SE" b="1" dirty="0"/>
              <a:t> </a:t>
            </a:r>
            <a:r>
              <a:rPr lang="sv-SE" b="1" dirty="0" err="1"/>
              <a:t>looking</a:t>
            </a:r>
            <a:r>
              <a:rPr lang="sv-SE" b="1" dirty="0"/>
              <a:t> </a:t>
            </a:r>
            <a:r>
              <a:rPr lang="sv-SE" b="1" dirty="0" err="1"/>
              <a:t>towards</a:t>
            </a:r>
            <a:r>
              <a:rPr lang="sv-SE" b="1" dirty="0"/>
              <a:t> the klystron. match </a:t>
            </a:r>
            <a:r>
              <a:rPr lang="sv-SE" b="1" dirty="0" err="1"/>
              <a:t>if</a:t>
            </a:r>
            <a:r>
              <a:rPr lang="sv-SE" b="1" dirty="0"/>
              <a:t> </a:t>
            </a:r>
            <a:r>
              <a:rPr lang="sv-SE" b="1" dirty="0" err="1"/>
              <a:t>necessary</a:t>
            </a:r>
            <a:r>
              <a:rPr lang="sv-SE" b="1" dirty="0"/>
              <a:t>. </a:t>
            </a:r>
            <a:r>
              <a:rPr lang="sv-SE" b="1" dirty="0" err="1"/>
              <a:t>Measure</a:t>
            </a:r>
            <a:r>
              <a:rPr lang="sv-SE" b="1" dirty="0"/>
              <a:t> from </a:t>
            </a:r>
            <a:r>
              <a:rPr lang="sv-SE" b="1" dirty="0" err="1"/>
              <a:t>half</a:t>
            </a:r>
            <a:r>
              <a:rPr lang="sv-SE" b="1" dirty="0"/>
              <a:t> </a:t>
            </a:r>
            <a:r>
              <a:rPr lang="sv-SE" b="1" dirty="0" err="1"/>
              <a:t>height</a:t>
            </a:r>
            <a:r>
              <a:rPr lang="sv-SE" b="1" dirty="0"/>
              <a:t> to </a:t>
            </a:r>
            <a:r>
              <a:rPr lang="sv-SE" b="1" dirty="0" err="1"/>
              <a:t>matched</a:t>
            </a:r>
            <a:r>
              <a:rPr lang="sv-SE" b="1" dirty="0"/>
              <a:t> full </a:t>
            </a:r>
            <a:r>
              <a:rPr lang="sv-SE" b="1" dirty="0" err="1"/>
              <a:t>height</a:t>
            </a:r>
            <a:r>
              <a:rPr lang="sv-SE" b="1" dirty="0"/>
              <a:t> on the </a:t>
            </a:r>
            <a:r>
              <a:rPr lang="sv-SE" b="1" dirty="0" err="1"/>
              <a:t>circulator</a:t>
            </a:r>
            <a:r>
              <a:rPr lang="sv-SE" b="1" dirty="0"/>
              <a:t>. (Bruno to check </a:t>
            </a:r>
            <a:r>
              <a:rPr lang="sv-SE" b="1" dirty="0" err="1"/>
              <a:t>with</a:t>
            </a:r>
            <a:r>
              <a:rPr lang="sv-SE" b="1" dirty="0"/>
              <a:t> R&amp;S </a:t>
            </a:r>
            <a:r>
              <a:rPr lang="sv-SE" b="1" dirty="0" err="1"/>
              <a:t>how</a:t>
            </a:r>
            <a:r>
              <a:rPr lang="sv-SE" b="1" dirty="0"/>
              <a:t> to do a </a:t>
            </a:r>
            <a:r>
              <a:rPr lang="sv-SE" b="1" dirty="0" err="1"/>
              <a:t>one</a:t>
            </a:r>
            <a:r>
              <a:rPr lang="sv-SE" b="1" dirty="0"/>
              <a:t> port </a:t>
            </a:r>
            <a:r>
              <a:rPr lang="sv-SE" b="1" dirty="0" err="1"/>
              <a:t>calibration</a:t>
            </a:r>
            <a:r>
              <a:rPr lang="sv-SE" b="1" dirty="0"/>
              <a:t> to </a:t>
            </a:r>
            <a:r>
              <a:rPr lang="sv-SE" b="1" dirty="0" err="1"/>
              <a:t>allow</a:t>
            </a:r>
            <a:r>
              <a:rPr lang="sv-SE" b="1" dirty="0"/>
              <a:t> </a:t>
            </a:r>
            <a:r>
              <a:rPr lang="sv-SE" b="1" dirty="0" err="1"/>
              <a:t>us</a:t>
            </a:r>
            <a:r>
              <a:rPr lang="sv-SE" b="1" dirty="0"/>
              <a:t> to go from </a:t>
            </a:r>
            <a:r>
              <a:rPr lang="sv-SE" b="1" dirty="0" err="1"/>
              <a:t>half</a:t>
            </a:r>
            <a:r>
              <a:rPr lang="sv-SE" b="1" dirty="0"/>
              <a:t> </a:t>
            </a:r>
            <a:r>
              <a:rPr lang="sv-SE" b="1" dirty="0" err="1"/>
              <a:t>height</a:t>
            </a:r>
            <a:r>
              <a:rPr lang="sv-SE" b="1" dirty="0"/>
              <a:t> to a full </a:t>
            </a:r>
            <a:r>
              <a:rPr lang="sv-SE" b="1" dirty="0" err="1"/>
              <a:t>height</a:t>
            </a:r>
            <a:r>
              <a:rPr lang="sv-SE" b="1" dirty="0"/>
              <a:t> - </a:t>
            </a:r>
            <a:r>
              <a:rPr lang="sv-SE" b="1" dirty="0" err="1"/>
              <a:t>needed</a:t>
            </a:r>
            <a:r>
              <a:rPr lang="sv-SE" b="1" dirty="0"/>
              <a:t> for </a:t>
            </a:r>
            <a:r>
              <a:rPr lang="sv-SE" b="1" dirty="0" err="1"/>
              <a:t>half</a:t>
            </a:r>
            <a:r>
              <a:rPr lang="sv-SE" b="1" dirty="0"/>
              <a:t> </a:t>
            </a:r>
            <a:r>
              <a:rPr lang="sv-SE" b="1" dirty="0" err="1"/>
              <a:t>height</a:t>
            </a:r>
            <a:r>
              <a:rPr lang="sv-SE" b="1" dirty="0"/>
              <a:t> to full </a:t>
            </a:r>
            <a:r>
              <a:rPr lang="sv-SE" b="1" dirty="0" err="1"/>
              <a:t>height</a:t>
            </a:r>
            <a:r>
              <a:rPr lang="sv-SE" b="1" dirty="0"/>
              <a:t> </a:t>
            </a:r>
            <a:r>
              <a:rPr lang="sv-SE" b="1" dirty="0" err="1"/>
              <a:t>measurement</a:t>
            </a:r>
            <a:r>
              <a:rPr lang="sv-SE" b="1" dirty="0"/>
              <a:t>).</a:t>
            </a:r>
            <a:endParaRPr lang="sv-SE" dirty="0"/>
          </a:p>
          <a:p>
            <a:r>
              <a:rPr lang="sv-SE" dirty="0"/>
              <a:t>3: </a:t>
            </a:r>
            <a:r>
              <a:rPr lang="sv-SE" dirty="0" err="1"/>
              <a:t>Looking</a:t>
            </a:r>
            <a:r>
              <a:rPr lang="sv-SE" dirty="0"/>
              <a:t> back from the </a:t>
            </a:r>
            <a:r>
              <a:rPr lang="sv-SE" dirty="0" err="1"/>
              <a:t>cavity</a:t>
            </a:r>
            <a:r>
              <a:rPr lang="sv-SE" dirty="0"/>
              <a:t> the WG </a:t>
            </a:r>
            <a:r>
              <a:rPr lang="sv-SE" dirty="0" err="1"/>
              <a:t>should</a:t>
            </a:r>
            <a:r>
              <a:rPr lang="sv-SE" dirty="0"/>
              <a:t> be </a:t>
            </a:r>
            <a:r>
              <a:rPr lang="sv-SE" dirty="0" err="1"/>
              <a:t>matched</a:t>
            </a:r>
            <a:r>
              <a:rPr lang="sv-SE" dirty="0"/>
              <a:t> </a:t>
            </a:r>
            <a:r>
              <a:rPr lang="sv-SE" dirty="0" err="1"/>
              <a:t>up</a:t>
            </a:r>
            <a:r>
              <a:rPr lang="sv-SE" dirty="0"/>
              <a:t> to </a:t>
            </a:r>
            <a:r>
              <a:rPr lang="sv-SE" dirty="0" err="1"/>
              <a:t>circulator</a:t>
            </a:r>
            <a:r>
              <a:rPr lang="sv-SE" dirty="0"/>
              <a:t> P2. Line </a:t>
            </a:r>
            <a:r>
              <a:rPr lang="sv-SE" dirty="0" err="1"/>
              <a:t>without</a:t>
            </a:r>
            <a:r>
              <a:rPr lang="sv-SE" dirty="0"/>
              <a:t> </a:t>
            </a:r>
            <a:r>
              <a:rPr lang="sv-SE" dirty="0" err="1"/>
              <a:t>phase</a:t>
            </a:r>
            <a:r>
              <a:rPr lang="sv-SE" dirty="0"/>
              <a:t> </a:t>
            </a:r>
            <a:r>
              <a:rPr lang="sv-SE" dirty="0" err="1"/>
              <a:t>shifter</a:t>
            </a:r>
            <a:r>
              <a:rPr lang="sv-SE" dirty="0"/>
              <a:t> </a:t>
            </a:r>
            <a:r>
              <a:rPr lang="sv-SE" dirty="0" err="1"/>
              <a:t>first</a:t>
            </a:r>
            <a:r>
              <a:rPr lang="sv-SE" dirty="0"/>
              <a:t>, </a:t>
            </a:r>
            <a:r>
              <a:rPr lang="sv-SE" dirty="0" err="1"/>
              <a:t>Move</a:t>
            </a:r>
            <a:r>
              <a:rPr lang="sv-SE" dirty="0"/>
              <a:t> to </a:t>
            </a:r>
            <a:r>
              <a:rPr lang="sv-SE" dirty="0" err="1"/>
              <a:t>other</a:t>
            </a:r>
            <a:r>
              <a:rPr lang="sv-SE" dirty="0"/>
              <a:t> </a:t>
            </a:r>
            <a:r>
              <a:rPr lang="sv-SE" dirty="0" err="1"/>
              <a:t>line</a:t>
            </a:r>
            <a:r>
              <a:rPr lang="sv-SE" dirty="0"/>
              <a:t>, set </a:t>
            </a:r>
            <a:r>
              <a:rPr lang="sv-SE" dirty="0" err="1"/>
              <a:t>phase</a:t>
            </a:r>
            <a:r>
              <a:rPr lang="sv-SE" dirty="0"/>
              <a:t> and match.  </a:t>
            </a:r>
            <a:r>
              <a:rPr lang="sv-SE" dirty="0" err="1"/>
              <a:t>Matching</a:t>
            </a:r>
            <a:r>
              <a:rPr lang="sv-SE" dirty="0"/>
              <a:t> in the tunnel.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B7B17D-3C1E-FC4C-B8FC-2AC87D15F959}"/>
              </a:ext>
            </a:extLst>
          </p:cNvPr>
          <p:cNvSpPr txBox="1"/>
          <p:nvPr/>
        </p:nvSpPr>
        <p:spPr>
          <a:xfrm>
            <a:off x="5658064" y="6389990"/>
            <a:ext cx="897063" cy="485695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noAutofit/>
          </a:bodyPr>
          <a:lstStyle/>
          <a:p>
            <a:pPr algn="l"/>
            <a:r>
              <a:rPr lang="en-GB" sz="1600" dirty="0"/>
              <a:t>RFQ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DF23A5A-3618-BF4D-8594-D6202AEBE1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858057" y="3111252"/>
            <a:ext cx="3609335" cy="270700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6C7315F-1F71-F547-9FF1-DE7F30942157}"/>
              </a:ext>
            </a:extLst>
          </p:cNvPr>
          <p:cNvSpPr txBox="1"/>
          <p:nvPr/>
        </p:nvSpPr>
        <p:spPr>
          <a:xfrm>
            <a:off x="7147250" y="4412088"/>
            <a:ext cx="2235461" cy="61272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noAutofit/>
          </a:bodyPr>
          <a:lstStyle/>
          <a:p>
            <a:pPr algn="l"/>
            <a:r>
              <a:rPr lang="en-GB" sz="1600" dirty="0"/>
              <a:t>Slotted waveguide for tuning and post position transposed to fixed waveguide </a:t>
            </a:r>
          </a:p>
        </p:txBody>
      </p:sp>
    </p:spTree>
    <p:extLst>
      <p:ext uri="{BB962C8B-B14F-4D97-AF65-F5344CB8AC3E}">
        <p14:creationId xmlns:p14="http://schemas.microsoft.com/office/powerpoint/2010/main" val="1522553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7A666-39F4-8E42-9BF1-2A6D0A68B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Klystron delivered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0409B68-8033-A04F-BBDC-7CFBED78BB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79074" y="2478194"/>
            <a:ext cx="3338762" cy="250407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EBE97-252E-8647-B34A-2A175268E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93FFDA-EAE4-FB46-A71C-F2E762186E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223404" y="2479215"/>
            <a:ext cx="3337595" cy="25031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2E428E0-A78B-FA4C-9148-0DF584F7AA06}"/>
              </a:ext>
            </a:extLst>
          </p:cNvPr>
          <p:cNvSpPr txBox="1"/>
          <p:nvPr/>
        </p:nvSpPr>
        <p:spPr>
          <a:xfrm>
            <a:off x="138272" y="1463657"/>
            <a:ext cx="1728192" cy="48569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noAutofit/>
          </a:bodyPr>
          <a:lstStyle/>
          <a:p>
            <a:pPr algn="l"/>
            <a:r>
              <a:rPr lang="en-GB" sz="1600" dirty="0"/>
              <a:t>Two klystrons delivered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0AB58F-223A-1642-B39F-79D4055B8A21}"/>
              </a:ext>
            </a:extLst>
          </p:cNvPr>
          <p:cNvSpPr txBox="1"/>
          <p:nvPr/>
        </p:nvSpPr>
        <p:spPr>
          <a:xfrm>
            <a:off x="6369714" y="5967641"/>
            <a:ext cx="1728192" cy="48569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noAutofit/>
          </a:bodyPr>
          <a:lstStyle/>
          <a:p>
            <a:pPr algn="l"/>
            <a:r>
              <a:rPr lang="en-GB" sz="1600" dirty="0"/>
              <a:t>Modified and completed oil tank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0F449E-6CE7-DD44-9C46-FA95D08700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7905" y="4221087"/>
            <a:ext cx="3440242" cy="25801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1E15A4-52A4-2A47-890A-2E948B97BF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9024" y="1844824"/>
            <a:ext cx="3601408" cy="270105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B62C5BE-EFEA-8C44-A7E1-96E8F7FFD18D}"/>
              </a:ext>
            </a:extLst>
          </p:cNvPr>
          <p:cNvSpPr txBox="1"/>
          <p:nvPr/>
        </p:nvSpPr>
        <p:spPr>
          <a:xfrm>
            <a:off x="9084339" y="2210028"/>
            <a:ext cx="1728192" cy="48569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noAutofit/>
          </a:bodyPr>
          <a:lstStyle/>
          <a:p>
            <a:pPr algn="l"/>
            <a:r>
              <a:rPr lang="en-GB" sz="1600" dirty="0"/>
              <a:t>Filament supply fitted in the oil tank</a:t>
            </a:r>
          </a:p>
        </p:txBody>
      </p:sp>
    </p:spTree>
    <p:extLst>
      <p:ext uri="{BB962C8B-B14F-4D97-AF65-F5344CB8AC3E}">
        <p14:creationId xmlns:p14="http://schemas.microsoft.com/office/powerpoint/2010/main" val="1338801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CAD18-BD93-194D-99F4-5FB35F477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key and critical subsystems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3FC3A-EA01-354C-B209-645484A30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LLRF – First unit assembled at ESS Bilbao. </a:t>
            </a:r>
          </a:p>
          <a:p>
            <a:r>
              <a:rPr lang="en-GB" dirty="0"/>
              <a:t>PSS switch: Delivered </a:t>
            </a:r>
          </a:p>
          <a:p>
            <a:r>
              <a:rPr lang="en-GB" dirty="0"/>
              <a:t>e-pickup: Due to be delivered soon</a:t>
            </a:r>
          </a:p>
          <a:p>
            <a:r>
              <a:rPr lang="en-GB" dirty="0"/>
              <a:t>SIM: Built in house, lab tested and installed in the rack</a:t>
            </a:r>
          </a:p>
          <a:p>
            <a:pPr lvl="1"/>
            <a:r>
              <a:rPr lang="en-GB" dirty="0"/>
              <a:t>Associated cooling box under construction.</a:t>
            </a:r>
          </a:p>
          <a:p>
            <a:r>
              <a:rPr lang="en-GB" dirty="0"/>
              <a:t>FIM: </a:t>
            </a:r>
            <a:r>
              <a:rPr lang="en-GB" dirty="0" err="1"/>
              <a:t>IOxOS</a:t>
            </a:r>
            <a:r>
              <a:rPr lang="en-GB" dirty="0"/>
              <a:t> parts available</a:t>
            </a:r>
          </a:p>
          <a:p>
            <a:pPr lvl="1"/>
            <a:r>
              <a:rPr lang="en-GB" dirty="0"/>
              <a:t>Signal conditioning board: tested in the lab, ready for installation</a:t>
            </a:r>
          </a:p>
          <a:p>
            <a:r>
              <a:rPr lang="en-GB" dirty="0"/>
              <a:t>Drive amplifier: delivery from BTESA in February</a:t>
            </a:r>
          </a:p>
          <a:p>
            <a:r>
              <a:rPr lang="en-GB" dirty="0"/>
              <a:t>Arc detectors delivered from Bilbao.</a:t>
            </a:r>
          </a:p>
          <a:p>
            <a:r>
              <a:rPr lang="en-GB" dirty="0"/>
              <a:t>Filament supply, solenoid supplies and ion pump controllers delivered and tested.</a:t>
            </a:r>
          </a:p>
          <a:p>
            <a:endParaRPr lang="en-GB" dirty="0"/>
          </a:p>
          <a:p>
            <a:endParaRPr lang="en-GB" dirty="0"/>
          </a:p>
          <a:p>
            <a:pPr marL="342900" lvl="1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4F21D5-60D8-4742-B706-A39DD32CA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9859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18848" cy="1143000"/>
          </a:xfrm>
        </p:spPr>
        <p:txBody>
          <a:bodyPr/>
          <a:lstStyle/>
          <a:p>
            <a:r>
              <a:rPr lang="en-US" sz="3200" b="1" dirty="0"/>
              <a:t>PRL status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13</a:t>
            </a:fld>
            <a:endParaRPr lang="sv-SE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32580" y="1772816"/>
            <a:ext cx="9711891" cy="494866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Installation Status</a:t>
            </a:r>
          </a:p>
          <a:p>
            <a:r>
              <a:rPr lang="en-US" dirty="0"/>
              <a:t>Main line installed from ion source to dog-leg</a:t>
            </a:r>
          </a:p>
          <a:p>
            <a:r>
              <a:rPr lang="en-US" dirty="0"/>
              <a:t>Line from dog-leg to A2T installed and connected to ion source</a:t>
            </a:r>
          </a:p>
          <a:p>
            <a:r>
              <a:rPr lang="en-US" dirty="0"/>
              <a:t>Gas lines installed and being pressure tested</a:t>
            </a:r>
          </a:p>
          <a:p>
            <a:r>
              <a:rPr lang="en-US" dirty="0"/>
              <a:t>All cables pulled, terminated and inspected (except for 7/8 inch cables)</a:t>
            </a:r>
          </a:p>
          <a:p>
            <a:pPr lvl="1"/>
            <a:r>
              <a:rPr lang="en-US" dirty="0"/>
              <a:t> routed to temporary racks for commissioning</a:t>
            </a:r>
          </a:p>
          <a:p>
            <a:r>
              <a:rPr lang="en-US" dirty="0"/>
              <a:t>Beckhoff fiber optics modules for communication between racks delivered</a:t>
            </a:r>
          </a:p>
          <a:p>
            <a:r>
              <a:rPr lang="en-US" dirty="0"/>
              <a:t>Extension cables for heaters under preparation</a:t>
            </a:r>
          </a:p>
          <a:p>
            <a:r>
              <a:rPr lang="en-US" dirty="0"/>
              <a:t>TCB OPIs created</a:t>
            </a:r>
          </a:p>
          <a:p>
            <a:r>
              <a:rPr lang="en-US" dirty="0"/>
              <a:t>TCB IOC ready and tested with TCBs</a:t>
            </a:r>
          </a:p>
          <a:p>
            <a:r>
              <a:rPr lang="en-US" b="1" dirty="0"/>
              <a:t>Installation documentation produced 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/>
              <a:t>Commissioning</a:t>
            </a:r>
          </a:p>
          <a:p>
            <a:r>
              <a:rPr lang="en-US" dirty="0"/>
              <a:t>PRL1 temperature sensors and heating cables operational and tested with feedback loop</a:t>
            </a:r>
          </a:p>
          <a:p>
            <a:r>
              <a:rPr lang="en-US" dirty="0"/>
              <a:t>To be done: Full temperature stability test for PRL 1 (needed for RFQ)</a:t>
            </a:r>
          </a:p>
          <a:p>
            <a:r>
              <a:rPr lang="en-US" dirty="0"/>
              <a:t>Main amplifiers under test in Warsaw. Will be moved to final racks when the racks have been delivered</a:t>
            </a:r>
          </a:p>
          <a:p>
            <a:r>
              <a:rPr lang="en-US" dirty="0"/>
              <a:t>Phase compensation unit – first prototype ready and final unit is in production.</a:t>
            </a:r>
          </a:p>
          <a:p>
            <a:r>
              <a:rPr lang="en-US" dirty="0"/>
              <a:t>Full testing with full 200 W RF load planned for March.</a:t>
            </a:r>
          </a:p>
          <a:p>
            <a:endParaRPr lang="en-US" b="1" dirty="0"/>
          </a:p>
          <a:p>
            <a:r>
              <a:rPr lang="en-US" b="1" dirty="0"/>
              <a:t>MBL07 racks??</a:t>
            </a:r>
          </a:p>
        </p:txBody>
      </p:sp>
    </p:spTree>
    <p:extLst>
      <p:ext uri="{BB962C8B-B14F-4D97-AF65-F5344CB8AC3E}">
        <p14:creationId xmlns:p14="http://schemas.microsoft.com/office/powerpoint/2010/main" val="557149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Leaks, remedies and connections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14</a:t>
            </a:fld>
            <a:endParaRPr lang="sv-S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22770" y="1773333"/>
            <a:ext cx="1623823" cy="12178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1247" y="4642726"/>
            <a:ext cx="2476551" cy="1878023"/>
          </a:xfrm>
          <a:prstGeom prst="rect">
            <a:avLst/>
          </a:prstGeom>
        </p:spPr>
      </p:pic>
      <p:pic>
        <p:nvPicPr>
          <p:cNvPr id="10" name="Content Placeholder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326093" y="4569851"/>
            <a:ext cx="1872205" cy="20162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BDE0DF-74D3-4B42-AC69-0465E15821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18290" y="3688245"/>
            <a:ext cx="3501008" cy="26257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6AF899-3400-6944-AFC5-E8A2CEFB76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388718" y="3677214"/>
            <a:ext cx="3496240" cy="26221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A0A3AD8-5276-5045-85EE-7943E9D020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2224" y="1570355"/>
            <a:ext cx="3865255" cy="289894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8633EA1-621F-8049-AC08-EC8A41D923FF}"/>
              </a:ext>
            </a:extLst>
          </p:cNvPr>
          <p:cNvSpPr txBox="1"/>
          <p:nvPr/>
        </p:nvSpPr>
        <p:spPr>
          <a:xfrm>
            <a:off x="839416" y="2420888"/>
            <a:ext cx="1728192" cy="48569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noAutofit/>
          </a:bodyPr>
          <a:lstStyle/>
          <a:p>
            <a:pPr algn="l"/>
            <a:r>
              <a:rPr lang="en-GB" sz="1600" dirty="0"/>
              <a:t>PRL complete from ion source to A2T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D2D4B1-2FCF-2042-9F4E-6B8D751C51A6}"/>
              </a:ext>
            </a:extLst>
          </p:cNvPr>
          <p:cNvSpPr txBox="1"/>
          <p:nvPr/>
        </p:nvSpPr>
        <p:spPr>
          <a:xfrm>
            <a:off x="6199692" y="2357826"/>
            <a:ext cx="1728192" cy="54875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noAutofit/>
          </a:bodyPr>
          <a:lstStyle/>
          <a:p>
            <a:pPr algn="l"/>
            <a:r>
              <a:rPr lang="en-GB" sz="1600" dirty="0"/>
              <a:t>Main reference power splitter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401FC3-5495-0747-AF2D-552C2711C62E}"/>
              </a:ext>
            </a:extLst>
          </p:cNvPr>
          <p:cNvSpPr txBox="1"/>
          <p:nvPr/>
        </p:nvSpPr>
        <p:spPr>
          <a:xfrm>
            <a:off x="6236292" y="3510771"/>
            <a:ext cx="1728192" cy="93122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noAutofit/>
          </a:bodyPr>
          <a:lstStyle/>
          <a:p>
            <a:pPr algn="l"/>
            <a:r>
              <a:rPr lang="en-GB" sz="1600" dirty="0"/>
              <a:t>Split boxes installed and all cables available</a:t>
            </a:r>
          </a:p>
        </p:txBody>
      </p:sp>
    </p:spTree>
    <p:extLst>
      <p:ext uri="{BB962C8B-B14F-4D97-AF65-F5344CB8AC3E}">
        <p14:creationId xmlns:p14="http://schemas.microsoft.com/office/powerpoint/2010/main" val="2377475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96D78-F861-D34A-B044-6C57B1439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Typical Test Sequence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A7DB5-415E-7945-891A-E8EAE4EDE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44" y="1485128"/>
            <a:ext cx="11809312" cy="4752184"/>
          </a:xfrm>
        </p:spPr>
        <p:txBody>
          <a:bodyPr/>
          <a:lstStyle/>
          <a:p>
            <a:r>
              <a:rPr lang="en-GB" sz="2000" dirty="0"/>
              <a:t>Incoming inspection for components to be installed</a:t>
            </a:r>
          </a:p>
          <a:p>
            <a:r>
              <a:rPr lang="en-GB" sz="2000" dirty="0"/>
              <a:t>Installation of electronics in racks </a:t>
            </a:r>
            <a:r>
              <a:rPr lang="en-GB" sz="2000" dirty="0">
                <a:hlinkClick r:id="rId2"/>
              </a:rPr>
              <a:t>ESS-1419298</a:t>
            </a:r>
            <a:endParaRPr lang="en-GB" sz="2000" dirty="0"/>
          </a:p>
          <a:p>
            <a:r>
              <a:rPr lang="en-GB" sz="2000" dirty="0"/>
              <a:t>Visual inspection and low power testing of electronics in racks, full interlock checks to HV ready </a:t>
            </a:r>
            <a:r>
              <a:rPr lang="en-GB" sz="2000" dirty="0">
                <a:hlinkClick r:id="rId3"/>
              </a:rPr>
              <a:t>ESS-2025267</a:t>
            </a:r>
            <a:endParaRPr lang="en-GB" sz="2000" dirty="0"/>
          </a:p>
          <a:p>
            <a:r>
              <a:rPr lang="en-GB" sz="2000" dirty="0"/>
              <a:t>RFDS installation and tuning</a:t>
            </a:r>
          </a:p>
          <a:p>
            <a:r>
              <a:rPr lang="en-GB" sz="2000" dirty="0"/>
              <a:t>RF calibration </a:t>
            </a:r>
          </a:p>
          <a:p>
            <a:r>
              <a:rPr lang="en-GB" sz="2000" dirty="0"/>
              <a:t>Klystron installation and connecting to controls and utilities</a:t>
            </a:r>
          </a:p>
          <a:p>
            <a:r>
              <a:rPr lang="en-GB" sz="2000" dirty="0"/>
              <a:t>High Power testing: </a:t>
            </a:r>
            <a:r>
              <a:rPr lang="en-GB" sz="2000" dirty="0">
                <a:hlinkClick r:id="rId4"/>
              </a:rPr>
              <a:t>ESS-2013598</a:t>
            </a:r>
            <a:r>
              <a:rPr lang="en-GB" sz="2000" dirty="0"/>
              <a:t> </a:t>
            </a:r>
          </a:p>
          <a:p>
            <a:pPr lvl="1"/>
            <a:r>
              <a:rPr lang="en-GB" sz="2000" dirty="0"/>
              <a:t>Klystron conditioning DC</a:t>
            </a:r>
          </a:p>
          <a:p>
            <a:pPr lvl="1"/>
            <a:r>
              <a:rPr lang="en-GB" sz="2000" dirty="0"/>
              <a:t>Klystron conditioning RF</a:t>
            </a:r>
          </a:p>
          <a:p>
            <a:r>
              <a:rPr lang="en-GB" sz="2000" dirty="0"/>
              <a:t>Waveguide flange certification and signoff</a:t>
            </a:r>
          </a:p>
          <a:p>
            <a:r>
              <a:rPr lang="en-GB" sz="2000" dirty="0"/>
              <a:t>X-ray inspection and signoff</a:t>
            </a:r>
          </a:p>
          <a:p>
            <a:r>
              <a:rPr lang="en-GB" sz="2000" dirty="0"/>
              <a:t>LLRF installation and connection to cavities</a:t>
            </a:r>
          </a:p>
          <a:p>
            <a:r>
              <a:rPr lang="en-GB" sz="2000" dirty="0"/>
              <a:t>Tuning control</a:t>
            </a:r>
          </a:p>
          <a:p>
            <a:r>
              <a:rPr lang="en-GB" sz="2000" dirty="0"/>
              <a:t>Open and closed loop operation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401ACD-E9B7-0644-A3E2-3C9A8861E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89219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78B01A-1CA8-9343-9C42-59D9B2D1D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8ED4A2-4E5C-BA44-93D2-3B617E91A772}"/>
              </a:ext>
            </a:extLst>
          </p:cNvPr>
          <p:cNvSpPr/>
          <p:nvPr/>
        </p:nvSpPr>
        <p:spPr>
          <a:xfrm>
            <a:off x="3714544" y="5229200"/>
            <a:ext cx="50079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/>
              <a:t>Let’s quack this case!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9BCBAD-0B63-0740-9209-DEE55BC852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9816" y="1700808"/>
            <a:ext cx="3463384" cy="322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02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RFQ - 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AA8DE-5F9C-774D-A251-7A091E2C2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81000"/>
            <a:ext cx="4550296" cy="4345166"/>
          </a:xfrm>
        </p:spPr>
        <p:txBody>
          <a:bodyPr/>
          <a:lstStyle/>
          <a:p>
            <a:pPr marL="0" indent="0">
              <a:buNone/>
            </a:pPr>
            <a:r>
              <a:rPr lang="en-GB" sz="1600" dirty="0"/>
              <a:t>Scope summary of WP8: See ESS-0115056 for overall schematic</a:t>
            </a:r>
          </a:p>
          <a:p>
            <a:pPr marL="0" indent="0">
              <a:buNone/>
            </a:pPr>
            <a:r>
              <a:rPr lang="en-GB" sz="1600" dirty="0"/>
              <a:t>Scope includes:</a:t>
            </a:r>
          </a:p>
          <a:p>
            <a:pPr marL="0" indent="0">
              <a:buNone/>
            </a:pPr>
            <a:r>
              <a:rPr lang="en-GB" sz="1600" dirty="0"/>
              <a:t>	LPS (interlock systems)</a:t>
            </a:r>
          </a:p>
          <a:p>
            <a:pPr marL="0" indent="0">
              <a:buNone/>
            </a:pPr>
            <a:r>
              <a:rPr lang="en-GB" sz="1600" dirty="0"/>
              <a:t>	LLRF</a:t>
            </a:r>
          </a:p>
          <a:p>
            <a:pPr marL="0" indent="0">
              <a:buNone/>
            </a:pPr>
            <a:r>
              <a:rPr lang="en-GB" sz="1600" dirty="0"/>
              <a:t>	Klystron and klystron auxiliaries (except modulator)</a:t>
            </a:r>
          </a:p>
          <a:p>
            <a:pPr marL="0" indent="0">
              <a:buNone/>
            </a:pPr>
            <a:r>
              <a:rPr lang="en-GB" sz="1600" dirty="0"/>
              <a:t>	Waveguide, directional couplers, phase shifter, circulator, loads</a:t>
            </a:r>
          </a:p>
          <a:p>
            <a:pPr marL="0" indent="0">
              <a:buNone/>
            </a:pPr>
            <a:r>
              <a:rPr lang="en-GB" sz="1600" dirty="0"/>
              <a:t>	Split boxes, e-pickup, PSS switch, tuning controller, couplers etc (3 racks worth)</a:t>
            </a:r>
          </a:p>
          <a:p>
            <a:pPr marL="0" indent="0">
              <a:buNone/>
            </a:pPr>
            <a:r>
              <a:rPr lang="en-GB" sz="1600" dirty="0"/>
              <a:t>	</a:t>
            </a:r>
          </a:p>
          <a:p>
            <a:endParaRPr lang="en-GB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</a:t>
            </a:fld>
            <a:endParaRPr lang="en-GB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0DBAE6-3D63-264A-9DDA-B0EFF90552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6280" y="1108846"/>
            <a:ext cx="3391273" cy="56894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95E3F9-0471-124B-9F6C-714439E756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7888" y="823158"/>
            <a:ext cx="3305471" cy="599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74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D6E50-0DA0-8543-AC9D-D08077D30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WP8 Project organisation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5399D9-A77A-904A-B085-5829E4FA0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FBD2E1F7-66BA-904A-B48C-9E933F449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1556792"/>
            <a:ext cx="11811000" cy="481330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AE613BEB-0171-5842-8C11-EF6D483E0169}"/>
              </a:ext>
            </a:extLst>
          </p:cNvPr>
          <p:cNvSpPr txBox="1"/>
          <p:nvPr/>
        </p:nvSpPr>
        <p:spPr>
          <a:xfrm>
            <a:off x="8354069" y="4581128"/>
            <a:ext cx="266687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Additionally:</a:t>
            </a:r>
          </a:p>
          <a:p>
            <a:r>
              <a:rPr lang="en-GB" sz="1600" dirty="0" err="1"/>
              <a:t>Anirban</a:t>
            </a:r>
            <a:r>
              <a:rPr lang="en-GB" sz="1600" dirty="0"/>
              <a:t> Bhattacharyya</a:t>
            </a:r>
          </a:p>
          <a:p>
            <a:r>
              <a:rPr lang="en-GB" sz="1600" dirty="0"/>
              <a:t>Chiara </a:t>
            </a:r>
            <a:r>
              <a:rPr lang="en-GB" sz="1600" dirty="0" err="1"/>
              <a:t>Marrelli</a:t>
            </a:r>
            <a:endParaRPr lang="en-GB" sz="1600" dirty="0"/>
          </a:p>
          <a:p>
            <a:r>
              <a:rPr lang="en-GB" sz="1600" dirty="0"/>
              <a:t>Chris </a:t>
            </a:r>
            <a:r>
              <a:rPr lang="en-GB" sz="1600" dirty="0" err="1"/>
              <a:t>Amstutz</a:t>
            </a:r>
            <a:endParaRPr lang="en-GB" sz="1600" dirty="0"/>
          </a:p>
          <a:p>
            <a:r>
              <a:rPr lang="en-GB" sz="1600" dirty="0"/>
              <a:t>Inigo De la Fuente</a:t>
            </a:r>
          </a:p>
          <a:p>
            <a:r>
              <a:rPr lang="en-GB" sz="1600" dirty="0"/>
              <a:t>Nils </a:t>
            </a:r>
            <a:r>
              <a:rPr lang="en-GB" sz="1600" dirty="0" err="1"/>
              <a:t>Öst</a:t>
            </a:r>
            <a:endParaRPr lang="en-GB" sz="1600" dirty="0"/>
          </a:p>
          <a:p>
            <a:endParaRPr lang="en-GB" sz="1600" dirty="0"/>
          </a:p>
          <a:p>
            <a:r>
              <a:rPr lang="en-GB" sz="1600" dirty="0"/>
              <a:t>Engineer </a:t>
            </a:r>
            <a:r>
              <a:rPr lang="en-GB" sz="1600" dirty="0" err="1"/>
              <a:t>tbd</a:t>
            </a:r>
            <a:endParaRPr lang="en-GB" sz="1600" dirty="0"/>
          </a:p>
          <a:p>
            <a:r>
              <a:rPr lang="en-GB" sz="1600" dirty="0" err="1"/>
              <a:t>Technican</a:t>
            </a:r>
            <a:r>
              <a:rPr lang="en-GB" sz="1600" dirty="0"/>
              <a:t> x 3 </a:t>
            </a:r>
            <a:r>
              <a:rPr lang="en-GB" sz="1600" dirty="0" err="1"/>
              <a:t>tbd</a:t>
            </a:r>
            <a:endParaRPr lang="en-GB" sz="1600" dirty="0"/>
          </a:p>
          <a:p>
            <a:r>
              <a:rPr lang="en-GB" sz="1600" dirty="0"/>
              <a:t> </a:t>
            </a:r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044641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C1CE5-7CA8-5146-916A-E941196CF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Installation to 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39B41E-CC60-974E-AD59-C4B5A7BD5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38" y="1628800"/>
            <a:ext cx="10067380" cy="4345166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Installation status:</a:t>
            </a:r>
          </a:p>
          <a:p>
            <a:pPr marL="0" indent="0">
              <a:buNone/>
            </a:pPr>
            <a:r>
              <a:rPr lang="en-GB" dirty="0"/>
              <a:t>Racks assembled and cabled internally and together in RAA and low power testing has started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470CD-FA78-1746-B612-F92583E1B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2572AC3C-21D8-574E-8BFA-CB21CAD3E8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955860" y="4425526"/>
            <a:ext cx="3501008" cy="1321855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1D6FFD65-F045-4244-BC88-4D89F2050D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10700" y="4043175"/>
            <a:ext cx="3522206" cy="2044166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59DE020C-FC6E-B043-9F6A-EC80103C45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020763" y="3952549"/>
            <a:ext cx="3574526" cy="2151651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4F7A461E-CF4C-D74F-9406-F637B2DC3E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471523" y="3942466"/>
            <a:ext cx="3452587" cy="2315202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C7C378C0-1E96-AC4E-A062-A7FE1764170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890772" y="3669443"/>
            <a:ext cx="4740133" cy="1552254"/>
          </a:xfrm>
          <a:prstGeom prst="rect">
            <a:avLst/>
          </a:prstGeom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FB1274C8-959B-134B-BAE4-97CC174DAA3E}"/>
              </a:ext>
            </a:extLst>
          </p:cNvPr>
          <p:cNvSpPr txBox="1"/>
          <p:nvPr/>
        </p:nvSpPr>
        <p:spPr>
          <a:xfrm>
            <a:off x="1097179" y="2906164"/>
            <a:ext cx="733462" cy="418707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l"/>
            <a:r>
              <a:rPr lang="en-GB" sz="1600" dirty="0"/>
              <a:t>Front 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4AE80172-CCB7-B14E-AA36-A7ECECA974EB}"/>
              </a:ext>
            </a:extLst>
          </p:cNvPr>
          <p:cNvSpPr txBox="1"/>
          <p:nvPr/>
        </p:nvSpPr>
        <p:spPr>
          <a:xfrm>
            <a:off x="8817551" y="2603979"/>
            <a:ext cx="733462" cy="418707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l"/>
            <a:r>
              <a:rPr lang="en-GB" sz="1600" dirty="0"/>
              <a:t>Rear 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A83AE7E8-0204-C240-AA0B-90C2B45B4031}"/>
              </a:ext>
            </a:extLst>
          </p:cNvPr>
          <p:cNvSpPr txBox="1"/>
          <p:nvPr/>
        </p:nvSpPr>
        <p:spPr>
          <a:xfrm>
            <a:off x="3791744" y="3022685"/>
            <a:ext cx="1811163" cy="3792951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l"/>
            <a:r>
              <a:rPr lang="en-GB" sz="1600" dirty="0"/>
              <a:t>Includes:</a:t>
            </a:r>
          </a:p>
          <a:p>
            <a:pPr algn="l"/>
            <a:r>
              <a:rPr lang="en-GB" sz="1600" dirty="0"/>
              <a:t>Moxa Server</a:t>
            </a:r>
          </a:p>
          <a:p>
            <a:pPr algn="l"/>
            <a:r>
              <a:rPr lang="en-GB" sz="1600" dirty="0"/>
              <a:t>Filament supply</a:t>
            </a:r>
          </a:p>
          <a:p>
            <a:pPr algn="l"/>
            <a:r>
              <a:rPr lang="en-GB" sz="1600" dirty="0"/>
              <a:t>Solenoid supplies</a:t>
            </a:r>
          </a:p>
          <a:p>
            <a:pPr algn="l"/>
            <a:r>
              <a:rPr lang="en-GB" sz="1600" dirty="0"/>
              <a:t>Ion Pump controllers</a:t>
            </a:r>
          </a:p>
          <a:p>
            <a:pPr algn="l"/>
            <a:r>
              <a:rPr lang="en-GB" sz="1600" dirty="0"/>
              <a:t>Drive amp (space)</a:t>
            </a:r>
          </a:p>
          <a:p>
            <a:pPr algn="l"/>
            <a:r>
              <a:rPr lang="en-GB" sz="1600" dirty="0"/>
              <a:t>Circulator control</a:t>
            </a:r>
          </a:p>
          <a:p>
            <a:pPr algn="l"/>
            <a:r>
              <a:rPr lang="en-GB" sz="1600" dirty="0"/>
              <a:t>Arc detection</a:t>
            </a:r>
          </a:p>
          <a:p>
            <a:pPr algn="l"/>
            <a:r>
              <a:rPr lang="en-GB" sz="1600" dirty="0"/>
              <a:t>LLRF</a:t>
            </a:r>
          </a:p>
          <a:p>
            <a:pPr algn="l"/>
            <a:r>
              <a:rPr lang="en-GB" sz="1600" dirty="0"/>
              <a:t>Slow interlock</a:t>
            </a:r>
          </a:p>
          <a:p>
            <a:pPr algn="l"/>
            <a:r>
              <a:rPr lang="en-GB" sz="1600" dirty="0"/>
              <a:t>Fast interlock</a:t>
            </a:r>
          </a:p>
          <a:p>
            <a:pPr algn="l"/>
            <a:r>
              <a:rPr lang="en-GB" sz="1600" dirty="0"/>
              <a:t>Signal conditioning</a:t>
            </a:r>
          </a:p>
          <a:p>
            <a:pPr algn="l"/>
            <a:r>
              <a:rPr lang="en-GB" sz="1600" dirty="0"/>
              <a:t>PDUs</a:t>
            </a:r>
          </a:p>
          <a:p>
            <a:pPr algn="l"/>
            <a:r>
              <a:rPr lang="en-GB" sz="16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696548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FFDC9-3678-AA42-96ED-F682C7B34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Documentation for installation, test and </a:t>
            </a:r>
            <a:r>
              <a:rPr lang="en-GB" dirty="0" err="1"/>
              <a:t>commissining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B458A-29CE-6D45-9B9C-9879FDFDB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 long road behind us, a huge task ahead of us</a:t>
            </a:r>
          </a:p>
          <a:p>
            <a:r>
              <a:rPr lang="en-GB" dirty="0"/>
              <a:t>Detailed Incoming inspection, installation and test documentation prepared and being prepared:</a:t>
            </a:r>
          </a:p>
          <a:p>
            <a:pPr lvl="1"/>
            <a:r>
              <a:rPr lang="en-GB" dirty="0"/>
              <a:t>More than 50 recent detailed instructions drafted and in use, </a:t>
            </a:r>
            <a:r>
              <a:rPr lang="en-GB" dirty="0" err="1"/>
              <a:t>eg</a:t>
            </a:r>
            <a:r>
              <a:rPr lang="en-GB" dirty="0"/>
              <a:t> rack installation, low and high power rack testing, cable termination guides,  with step by step assembly and instructions, RFDS installation, torque data sheets etc etc</a:t>
            </a:r>
          </a:p>
          <a:p>
            <a:pPr lvl="1"/>
            <a:r>
              <a:rPr lang="en-GB" dirty="0"/>
              <a:t>Has been ongoing for several years to support IFJPAN with RFDS installation and incoming inspections</a:t>
            </a:r>
          </a:p>
          <a:p>
            <a:pPr lvl="1"/>
            <a:r>
              <a:rPr lang="en-GB" dirty="0"/>
              <a:t>Emphasis on detailing in sufficient detail to allow semi skilled staff and contractors to follow instructions </a:t>
            </a:r>
          </a:p>
          <a:p>
            <a:pPr lvl="1"/>
            <a:r>
              <a:rPr lang="en-GB" dirty="0"/>
              <a:t>Consistency for quality of installation, test procedures and record keeping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89C6EF-57A9-1A44-9BCB-FDDAE6CB6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1466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CE707-9F1B-B540-9AAA-45CF7ACE5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RFDS Installation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46976-1FB3-E742-86F4-C45237A774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Stub 100</a:t>
            </a:r>
          </a:p>
          <a:p>
            <a:r>
              <a:rPr lang="en-GB" dirty="0"/>
              <a:t>All waveguides in the stub are installed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4298E5-DA01-5B44-9F98-B4A02E254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1D59BD-BC29-A841-99DE-D476E3A18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722" y="2970179"/>
            <a:ext cx="4615292" cy="34614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4A7CB8-5DC5-1342-96CD-B442D3B80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594140" y="3410119"/>
            <a:ext cx="3519524" cy="26396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871931-8881-ED44-A343-D196C65ED2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782807" y="3407341"/>
            <a:ext cx="3456351" cy="25922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B827251-D833-2E45-8C74-0F448FDCE389}"/>
              </a:ext>
            </a:extLst>
          </p:cNvPr>
          <p:cNvSpPr txBox="1"/>
          <p:nvPr/>
        </p:nvSpPr>
        <p:spPr>
          <a:xfrm>
            <a:off x="1271464" y="6489703"/>
            <a:ext cx="2384086" cy="825642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l"/>
            <a:r>
              <a:rPr lang="en-GB" sz="1600" dirty="0"/>
              <a:t>Stub exit in G01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392BC3-316E-B54F-8A58-48EC27078015}"/>
              </a:ext>
            </a:extLst>
          </p:cNvPr>
          <p:cNvSpPr txBox="1"/>
          <p:nvPr/>
        </p:nvSpPr>
        <p:spPr>
          <a:xfrm>
            <a:off x="5519936" y="6445179"/>
            <a:ext cx="2384086" cy="825642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l"/>
            <a:r>
              <a:rPr lang="en-GB" sz="1600" dirty="0"/>
              <a:t>Vertical part in the stub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D8BB7A-8214-5347-8553-9CFA409FAA9B}"/>
              </a:ext>
            </a:extLst>
          </p:cNvPr>
          <p:cNvSpPr txBox="1"/>
          <p:nvPr/>
        </p:nvSpPr>
        <p:spPr>
          <a:xfrm>
            <a:off x="8185501" y="6445179"/>
            <a:ext cx="2384086" cy="825642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l"/>
            <a:r>
              <a:rPr lang="en-GB" sz="1600" dirty="0"/>
              <a:t>Horizonal part in the stub</a:t>
            </a:r>
          </a:p>
        </p:txBody>
      </p:sp>
    </p:spTree>
    <p:extLst>
      <p:ext uri="{BB962C8B-B14F-4D97-AF65-F5344CB8AC3E}">
        <p14:creationId xmlns:p14="http://schemas.microsoft.com/office/powerpoint/2010/main" val="3103041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CE707-9F1B-B540-9AAA-45CF7ACE5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RFDS Installation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46976-1FB3-E742-86F4-C45237A774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G01</a:t>
            </a:r>
          </a:p>
          <a:p>
            <a:r>
              <a:rPr lang="en-GB" dirty="0"/>
              <a:t>Waveguide installed and trial fit to the RFQ carried out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4298E5-DA01-5B44-9F98-B4A02E254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392BC3-316E-B54F-8A58-48EC27078015}"/>
              </a:ext>
            </a:extLst>
          </p:cNvPr>
          <p:cNvSpPr txBox="1"/>
          <p:nvPr/>
        </p:nvSpPr>
        <p:spPr>
          <a:xfrm>
            <a:off x="5879976" y="6172804"/>
            <a:ext cx="2384086" cy="825642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l"/>
            <a:r>
              <a:rPr lang="en-GB" sz="1600" dirty="0"/>
              <a:t>Final connection to RFS (left)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04EBCB-92E2-0D4F-989B-FCD5A06324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76" y="2773800"/>
            <a:ext cx="4435779" cy="33268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3BF067-ECFD-084F-921F-9F8A05DDF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904" y="2816871"/>
            <a:ext cx="4378351" cy="328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691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CE707-9F1B-B540-9AAA-45CF7ACE5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RFDS Installation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46976-1FB3-E742-86F4-C45237A77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576" y="1508445"/>
            <a:ext cx="10972800" cy="4345166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G02 installation</a:t>
            </a:r>
          </a:p>
          <a:p>
            <a:r>
              <a:rPr lang="en-GB" dirty="0"/>
              <a:t>Main structure (almost) handed over (last hangers going up this week)</a:t>
            </a:r>
          </a:p>
          <a:p>
            <a:r>
              <a:rPr lang="en-GB" dirty="0"/>
              <a:t>RF installation for RFQ will start this week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4298E5-DA01-5B44-9F98-B4A02E254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392BC3-316E-B54F-8A58-48EC27078015}"/>
              </a:ext>
            </a:extLst>
          </p:cNvPr>
          <p:cNvSpPr txBox="1"/>
          <p:nvPr/>
        </p:nvSpPr>
        <p:spPr>
          <a:xfrm>
            <a:off x="7464152" y="6237312"/>
            <a:ext cx="3240361" cy="825642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l"/>
            <a:r>
              <a:rPr lang="en-GB" sz="1600" dirty="0"/>
              <a:t>Load and circulator hangers in place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2243DF-3FDF-3346-B0ED-219DFA209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031470" y="3208526"/>
            <a:ext cx="3461469" cy="259610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A7E4209F-E377-B140-9CA0-D6D10058094C}"/>
              </a:ext>
            </a:extLst>
          </p:cNvPr>
          <p:cNvSpPr/>
          <p:nvPr/>
        </p:nvSpPr>
        <p:spPr>
          <a:xfrm>
            <a:off x="8112226" y="3711947"/>
            <a:ext cx="1656184" cy="2064571"/>
          </a:xfrm>
          <a:prstGeom prst="ellipse">
            <a:avLst/>
          </a:prstGeom>
          <a:noFill/>
          <a:ln w="412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7BFC2F0-897F-CC4C-AB9A-C65C7E7C9E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424" y="2775842"/>
            <a:ext cx="4824536" cy="361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178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87B0D-44C7-6A48-8E73-78B437155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Selection of Special waveguide components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FB8350D-8081-EB48-89CE-91F792BED8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336" y="5301207"/>
            <a:ext cx="1875381" cy="151725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6C8CB4-87FC-1C49-9B4F-53D022AA2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F38E82-F894-084D-B577-625A94D37B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087214" y="3957754"/>
            <a:ext cx="3370386" cy="2456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BF69A8-BB88-5040-AE82-5A7FED7A1C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89043" y="3714969"/>
            <a:ext cx="3366863" cy="25251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4F8680-681C-804B-B2A8-4741C06C9F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92"/>
          <a:stretch/>
        </p:blipFill>
        <p:spPr>
          <a:xfrm rot="5400000">
            <a:off x="169241" y="3124871"/>
            <a:ext cx="1868140" cy="22066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5FE6176-7134-CC4A-9574-3DD6A1C99A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227"/>
          <a:stretch/>
        </p:blipFill>
        <p:spPr>
          <a:xfrm rot="5400000">
            <a:off x="5486994" y="4061529"/>
            <a:ext cx="1892301" cy="29523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51023B-BA39-A341-8457-F676A760E7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657159" y="1850506"/>
            <a:ext cx="2925775" cy="21943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8894693-9F62-4741-9289-17AB41B18B9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6833" y="1484784"/>
            <a:ext cx="4764021" cy="187220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5C0990E-B964-C149-B420-C64E927C8827}"/>
              </a:ext>
            </a:extLst>
          </p:cNvPr>
          <p:cNvSpPr txBox="1"/>
          <p:nvPr/>
        </p:nvSpPr>
        <p:spPr>
          <a:xfrm>
            <a:off x="5152960" y="6483844"/>
            <a:ext cx="3240361" cy="825642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l"/>
            <a:r>
              <a:rPr lang="en-GB" sz="1600" dirty="0"/>
              <a:t>3 MW circulator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A2FEE08-4D49-AC4A-8995-37DD36FE2FE8}"/>
              </a:ext>
            </a:extLst>
          </p:cNvPr>
          <p:cNvSpPr txBox="1"/>
          <p:nvPr/>
        </p:nvSpPr>
        <p:spPr>
          <a:xfrm>
            <a:off x="185841" y="2420888"/>
            <a:ext cx="1742370" cy="82564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l"/>
            <a:r>
              <a:rPr lang="en-GB" sz="1600" dirty="0"/>
              <a:t>Full and half height directional couplers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28B07C-C7B5-C645-B4C3-3DF27F98A4AB}"/>
              </a:ext>
            </a:extLst>
          </p:cNvPr>
          <p:cNvSpPr txBox="1"/>
          <p:nvPr/>
        </p:nvSpPr>
        <p:spPr>
          <a:xfrm>
            <a:off x="2543278" y="2420888"/>
            <a:ext cx="1392482" cy="83993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l"/>
            <a:r>
              <a:rPr lang="en-GB" sz="1600" dirty="0"/>
              <a:t>‘Perfect’ load for tuning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BC12F71-47CD-BC49-AC55-4958D446A548}"/>
              </a:ext>
            </a:extLst>
          </p:cNvPr>
          <p:cNvSpPr txBox="1"/>
          <p:nvPr/>
        </p:nvSpPr>
        <p:spPr>
          <a:xfrm>
            <a:off x="7601053" y="3378150"/>
            <a:ext cx="1392482" cy="83993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l"/>
            <a:r>
              <a:rPr lang="en-GB" sz="1600" dirty="0"/>
              <a:t>High power phase shifter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740F15-1128-7547-99BF-D401283EDB69}"/>
              </a:ext>
            </a:extLst>
          </p:cNvPr>
          <p:cNvSpPr txBox="1"/>
          <p:nvPr/>
        </p:nvSpPr>
        <p:spPr>
          <a:xfrm>
            <a:off x="8524943" y="5592248"/>
            <a:ext cx="887395" cy="5605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l"/>
            <a:r>
              <a:rPr lang="en-GB" sz="1600" dirty="0"/>
              <a:t>Magic-T</a:t>
            </a:r>
          </a:p>
        </p:txBody>
      </p:sp>
    </p:spTree>
    <p:extLst>
      <p:ext uri="{BB962C8B-B14F-4D97-AF65-F5344CB8AC3E}">
        <p14:creationId xmlns:p14="http://schemas.microsoft.com/office/powerpoint/2010/main" val="36341519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t">
        <a:norm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837FB91F-CDC5-4BC6-A162-22F8370E1EC4}" vid="{C4EAEFBE-156F-4FEE-9F2B-BE5A854A00D8}"/>
    </a:ext>
  </a:extLst>
</a:theme>
</file>

<file path=ppt/theme/theme2.xml><?xml version="1.0" encoding="utf-8"?>
<a:theme xmlns:a="http://schemas.openxmlformats.org/drawingml/2006/main" name="2_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5" id="{837FB91F-CDC5-4BC6-A162-22F8370E1EC4}" vid="{76958EC4-F568-4D68-98B3-6BA4183AD24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659</TotalTime>
  <Words>918</Words>
  <Application>Microsoft Macintosh PowerPoint</Application>
  <PresentationFormat>Widescreen</PresentationFormat>
  <Paragraphs>162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Office-tema</vt:lpstr>
      <vt:lpstr>2_Anpassad formgivning</vt:lpstr>
      <vt:lpstr>European Spallation Source  </vt:lpstr>
      <vt:lpstr>RFQ - Scope</vt:lpstr>
      <vt:lpstr>WP8 Project organisation</vt:lpstr>
      <vt:lpstr>Installation to date</vt:lpstr>
      <vt:lpstr>Documentation for installation, test and commissining</vt:lpstr>
      <vt:lpstr>RFDS Installation</vt:lpstr>
      <vt:lpstr>RFDS Installation</vt:lpstr>
      <vt:lpstr>RFDS Installation</vt:lpstr>
      <vt:lpstr>Selection of Special waveguide components</vt:lpstr>
      <vt:lpstr>RFDS Testing and Tuning</vt:lpstr>
      <vt:lpstr>Klystron delivered</vt:lpstr>
      <vt:lpstr>Other key and critical subsystems</vt:lpstr>
      <vt:lpstr>PRL status</vt:lpstr>
      <vt:lpstr>Leaks, remedies and connections</vt:lpstr>
      <vt:lpstr>Typical Test Sequence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European Spallation Source  </dc:title>
  <dc:creator>Morten Jensen</dc:creator>
  <cp:lastModifiedBy>Morten Jensen</cp:lastModifiedBy>
  <cp:revision>29</cp:revision>
  <dcterms:created xsi:type="dcterms:W3CDTF">2020-01-28T08:24:11Z</dcterms:created>
  <dcterms:modified xsi:type="dcterms:W3CDTF">2020-01-29T12:15:02Z</dcterms:modified>
</cp:coreProperties>
</file>