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7" r:id="rId2"/>
    <p:sldId id="381" r:id="rId3"/>
    <p:sldId id="683" r:id="rId4"/>
    <p:sldId id="268" r:id="rId5"/>
    <p:sldId id="269" r:id="rId6"/>
    <p:sldId id="270" r:id="rId7"/>
    <p:sldId id="274" r:id="rId8"/>
    <p:sldId id="275" r:id="rId9"/>
    <p:sldId id="384" r:id="rId10"/>
    <p:sldId id="257" r:id="rId11"/>
    <p:sldId id="364" r:id="rId12"/>
    <p:sldId id="365" r:id="rId13"/>
    <p:sldId id="386" r:id="rId14"/>
    <p:sldId id="367" r:id="rId15"/>
    <p:sldId id="383" r:id="rId16"/>
    <p:sldId id="491" r:id="rId17"/>
    <p:sldId id="684" r:id="rId18"/>
    <p:sldId id="385" r:id="rId19"/>
    <p:sldId id="298" r:id="rId20"/>
    <p:sldId id="299" r:id="rId21"/>
    <p:sldId id="382" r:id="rId22"/>
    <p:sldId id="351" r:id="rId23"/>
    <p:sldId id="350" r:id="rId24"/>
    <p:sldId id="681" r:id="rId25"/>
    <p:sldId id="368" r:id="rId26"/>
    <p:sldId id="353" r:id="rId27"/>
    <p:sldId id="682"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xana.tarkeshian@esss.se" initials="r" lastIdx="4" clrIdx="0">
    <p:extLst>
      <p:ext uri="{19B8F6BF-5375-455C-9EA6-DF929625EA0E}">
        <p15:presenceInfo xmlns:p15="http://schemas.microsoft.com/office/powerpoint/2012/main" userId="db5e72526da7eb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F48F"/>
    <a:srgbClr val="D1F9CC"/>
    <a:srgbClr val="76F123"/>
    <a:srgbClr val="57B50B"/>
    <a:srgbClr val="666666"/>
    <a:srgbClr val="FECC99"/>
    <a:srgbClr val="FEE6CC"/>
    <a:srgbClr val="CCDFDB"/>
    <a:srgbClr val="E5F0EC"/>
    <a:srgbClr val="D7E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4" autoAdjust="0"/>
    <p:restoredTop sz="86441" autoAdjust="0"/>
  </p:normalViewPr>
  <p:slideViewPr>
    <p:cSldViewPr snapToGrid="0" snapToObjects="1">
      <p:cViewPr>
        <p:scale>
          <a:sx n="91" d="100"/>
          <a:sy n="91" d="100"/>
        </p:scale>
        <p:origin x="536" y="288"/>
      </p:cViewPr>
      <p:guideLst/>
    </p:cSldViewPr>
  </p:slideViewPr>
  <p:outlineViewPr>
    <p:cViewPr>
      <p:scale>
        <a:sx n="33" d="100"/>
        <a:sy n="33" d="100"/>
      </p:scale>
      <p:origin x="0" y="-14800"/>
    </p:cViewPr>
  </p:outlineViewPr>
  <p:notesTextViewPr>
    <p:cViewPr>
      <p:scale>
        <a:sx n="1" d="1"/>
        <a:sy n="1" d="1"/>
      </p:scale>
      <p:origin x="0" y="0"/>
    </p:cViewPr>
  </p:notesTextViewPr>
  <p:sorterViewPr>
    <p:cViewPr>
      <p:scale>
        <a:sx n="97" d="100"/>
        <a:sy n="9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28T17:25:01.699" idx="1">
    <p:pos x="10" y="10"/>
    <p:text>FPM is capable of measuring position, angle and size of the beam.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1-28T17:26:14.426" idx="2">
    <p:pos x="10" y="10"/>
    <p:text>second axis (vertical) shielding box redesign
Development of collision protection with the FC at LEBT-01 location
 second axis installation on the beam line at ESS
 Debug of the control system to obtain emittance measurement in the first commissioning phase (ISRC-LEBT 2019) -&gt;
 Porting of motion to ECAT
Change of long haul HV cable and in-rack control cables
 Front End verification-&gt; Lead to a partially validated system -&gt; ToDo list is still long (full porting to mTCA etc)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1-28T17:29:40.716" idx="3">
    <p:pos x="7563" y="1377"/>
    <p:text>The slit and grid subsystems are separated ~370 mm.
 The slits are made of graphite in order to withstand beam irradiation and have an aperture of 100 μm for minimisation of emittance reconstruction error. 
24 tungsten wires of 35 μm separated 500 μm are included in a Grid PCB. Then the Grid PCB is assembled in the actuator. 
</p:text>
    <p:extLst>
      <p:ext uri="{C676402C-5697-4E1C-873F-D02D1690AC5C}">
        <p15:threadingInfo xmlns:p15="http://schemas.microsoft.com/office/powerpoint/2012/main" timeZoneBias="-60"/>
      </p:ext>
    </p:extLst>
  </p:cm>
  <p:cm authorId="1" dt="2020-01-28T17:41:46.432" idx="4">
    <p:pos x="7563" y="1513"/>
    <p:text>Prototype for 24 channels input. 
2 AMC boards can be used with an additional cable from grid to rack. 
At this stage, adding more complex electronics increases the risk of issues. 
One AMC for horizontal grid, 1 for vertical grid.</p:text>
    <p:extLst>
      <p:ext uri="{C676402C-5697-4E1C-873F-D02D1690AC5C}">
        <p15:threadingInfo xmlns:p15="http://schemas.microsoft.com/office/powerpoint/2012/main" timeZoneBias="-60">
          <p15:parentCm authorId="1" idx="3"/>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B82BF-F5A8-244E-94F3-F8E1C6D29B57}" type="doc">
      <dgm:prSet loTypeId="urn:microsoft.com/office/officeart/2005/8/layout/hProcess9" loCatId="" qsTypeId="urn:microsoft.com/office/officeart/2005/8/quickstyle/simple4" qsCatId="simple" csTypeId="urn:microsoft.com/office/officeart/2005/8/colors/accent1_2" csCatId="accent1" phldr="1"/>
      <dgm:spPr/>
      <dgm:t>
        <a:bodyPr/>
        <a:lstStyle/>
        <a:p>
          <a:endParaRPr lang="en-US"/>
        </a:p>
      </dgm:t>
    </dgm:pt>
    <dgm:pt modelId="{389FD15B-10A8-E943-B343-0F53CF37B453}">
      <dgm:prSet phldrT="[Text]" custT="1"/>
      <dgm:spPr/>
      <dgm:t>
        <a:bodyPr/>
        <a:lstStyle/>
        <a:p>
          <a:r>
            <a:rPr lang="en-US" sz="1600" dirty="0"/>
            <a:t>EAM Labelling</a:t>
          </a:r>
        </a:p>
        <a:p>
          <a:r>
            <a:rPr lang="en-US" sz="1600" dirty="0"/>
            <a:t>PBI lab Acceptance </a:t>
          </a:r>
        </a:p>
        <a:p>
          <a:endParaRPr lang="en-US" sz="1100" dirty="0"/>
        </a:p>
      </dgm:t>
    </dgm:pt>
    <dgm:pt modelId="{470DB49C-05E0-F345-B180-4EE36AC241D3}" type="parTrans" cxnId="{0434A104-BF7F-DC49-B88D-1AA6F8F2D7BD}">
      <dgm:prSet/>
      <dgm:spPr/>
      <dgm:t>
        <a:bodyPr/>
        <a:lstStyle/>
        <a:p>
          <a:endParaRPr lang="en-US"/>
        </a:p>
      </dgm:t>
    </dgm:pt>
    <dgm:pt modelId="{43DC5159-9AF8-AC40-88FB-6B6CAE405D47}" type="sibTrans" cxnId="{0434A104-BF7F-DC49-B88D-1AA6F8F2D7BD}">
      <dgm:prSet/>
      <dgm:spPr/>
      <dgm:t>
        <a:bodyPr/>
        <a:lstStyle/>
        <a:p>
          <a:endParaRPr lang="en-US"/>
        </a:p>
      </dgm:t>
    </dgm:pt>
    <dgm:pt modelId="{8723D524-948B-0C4E-B954-56CD3680203E}">
      <dgm:prSet phldrT="[Text]" custT="1"/>
      <dgm:spPr>
        <a:gradFill rotWithShape="0">
          <a:gsLst>
            <a:gs pos="0">
              <a:srgbClr val="C00000"/>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sz="1800" dirty="0"/>
            <a:t>Ready for Installation</a:t>
          </a:r>
        </a:p>
      </dgm:t>
    </dgm:pt>
    <dgm:pt modelId="{9924D870-7D6C-B04D-9817-75F8587A091B}" type="parTrans" cxnId="{07F54F43-3004-AC44-90B7-5542DEB9C25C}">
      <dgm:prSet/>
      <dgm:spPr/>
      <dgm:t>
        <a:bodyPr/>
        <a:lstStyle/>
        <a:p>
          <a:endParaRPr lang="en-US"/>
        </a:p>
      </dgm:t>
    </dgm:pt>
    <dgm:pt modelId="{4CB949E8-D1B5-B54B-B7F1-E1BC4076FAE8}" type="sibTrans" cxnId="{07F54F43-3004-AC44-90B7-5542DEB9C25C}">
      <dgm:prSet/>
      <dgm:spPr/>
      <dgm:t>
        <a:bodyPr/>
        <a:lstStyle/>
        <a:p>
          <a:endParaRPr lang="en-US"/>
        </a:p>
      </dgm:t>
    </dgm:pt>
    <dgm:pt modelId="{A328FEA7-E7D5-0146-998D-9CD1241C0442}">
      <dgm:prSet phldrT="[Text]" custT="1"/>
      <dgm:spPr/>
      <dgm:t>
        <a:bodyPr/>
        <a:lstStyle/>
        <a:p>
          <a:r>
            <a:rPr lang="en-US" sz="1600" dirty="0"/>
            <a:t>Transport to G01/G02 &amp;</a:t>
          </a:r>
          <a:br>
            <a:rPr lang="en-US" sz="1600" dirty="0"/>
          </a:br>
          <a:r>
            <a:rPr lang="en-US" sz="1600" dirty="0"/>
            <a:t>Installation</a:t>
          </a:r>
        </a:p>
      </dgm:t>
    </dgm:pt>
    <dgm:pt modelId="{658F5A03-C743-DB4C-BFF1-06AF0A28843A}" type="parTrans" cxnId="{70FE0917-3448-D349-88EF-11F103A383D9}">
      <dgm:prSet/>
      <dgm:spPr/>
      <dgm:t>
        <a:bodyPr/>
        <a:lstStyle/>
        <a:p>
          <a:endParaRPr lang="en-US"/>
        </a:p>
      </dgm:t>
    </dgm:pt>
    <dgm:pt modelId="{374E831E-B376-834B-B237-D2C9EEF43CE6}" type="sibTrans" cxnId="{70FE0917-3448-D349-88EF-11F103A383D9}">
      <dgm:prSet/>
      <dgm:spPr/>
      <dgm:t>
        <a:bodyPr/>
        <a:lstStyle/>
        <a:p>
          <a:endParaRPr lang="en-US"/>
        </a:p>
      </dgm:t>
    </dgm:pt>
    <dgm:pt modelId="{D93B40BF-D563-C04B-BDE7-D23B2ACAEF27}">
      <dgm:prSet/>
      <dgm:spPr/>
      <dgm:t>
        <a:bodyPr/>
        <a:lstStyle/>
        <a:p>
          <a:r>
            <a:rPr lang="en-US" dirty="0"/>
            <a:t>Beam Commissioning</a:t>
          </a:r>
        </a:p>
      </dgm:t>
    </dgm:pt>
    <dgm:pt modelId="{4A996361-9DC0-6C49-AB83-3CB80BF0AF4D}" type="parTrans" cxnId="{757CD573-C69C-9943-BF45-07D0CD3DEA50}">
      <dgm:prSet/>
      <dgm:spPr/>
      <dgm:t>
        <a:bodyPr/>
        <a:lstStyle/>
        <a:p>
          <a:endParaRPr lang="en-US"/>
        </a:p>
      </dgm:t>
    </dgm:pt>
    <dgm:pt modelId="{7C7DA12D-530C-EF46-9876-6BC7C42CF750}" type="sibTrans" cxnId="{757CD573-C69C-9943-BF45-07D0CD3DEA50}">
      <dgm:prSet/>
      <dgm:spPr/>
      <dgm:t>
        <a:bodyPr/>
        <a:lstStyle/>
        <a:p>
          <a:endParaRPr lang="en-US"/>
        </a:p>
      </dgm:t>
    </dgm:pt>
    <dgm:pt modelId="{6111970C-3E4A-F440-8DB8-83B379FA2597}">
      <dgm:prSet/>
      <dgm:spPr/>
      <dgm:t>
        <a:bodyPr/>
        <a:lstStyle/>
        <a:p>
          <a:r>
            <a:rPr lang="en-US" dirty="0"/>
            <a:t>Verification without beam / Cold Check Out</a:t>
          </a:r>
        </a:p>
      </dgm:t>
    </dgm:pt>
    <dgm:pt modelId="{D4045D2E-D104-E942-823F-AEF2849A9687}" type="parTrans" cxnId="{562619F4-565C-9C44-BF7F-C658E576BB0A}">
      <dgm:prSet/>
      <dgm:spPr/>
      <dgm:t>
        <a:bodyPr/>
        <a:lstStyle/>
        <a:p>
          <a:endParaRPr lang="en-US"/>
        </a:p>
      </dgm:t>
    </dgm:pt>
    <dgm:pt modelId="{F67A95DF-098A-114C-8880-4374F28939E2}" type="sibTrans" cxnId="{562619F4-565C-9C44-BF7F-C658E576BB0A}">
      <dgm:prSet/>
      <dgm:spPr/>
      <dgm:t>
        <a:bodyPr/>
        <a:lstStyle/>
        <a:p>
          <a:endParaRPr lang="en-US"/>
        </a:p>
      </dgm:t>
    </dgm:pt>
    <dgm:pt modelId="{03DF7794-EC6B-2E4B-BBC0-FCCEFD502DBE}">
      <dgm:prSet/>
      <dgm:spPr>
        <a:gradFill rotWithShape="0">
          <a:gsLst>
            <a:gs pos="0">
              <a:srgbClr val="C00000"/>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dirty="0"/>
            <a:t>Ready for beam commissioning</a:t>
          </a:r>
        </a:p>
      </dgm:t>
    </dgm:pt>
    <dgm:pt modelId="{27760804-30CC-2848-B706-A0BE310925C4}" type="parTrans" cxnId="{1C6C6B1C-0159-6641-849A-64BE52F282E8}">
      <dgm:prSet/>
      <dgm:spPr/>
      <dgm:t>
        <a:bodyPr/>
        <a:lstStyle/>
        <a:p>
          <a:endParaRPr lang="en-US"/>
        </a:p>
      </dgm:t>
    </dgm:pt>
    <dgm:pt modelId="{045126F4-6FCF-084C-A839-FB4B4E38738E}" type="sibTrans" cxnId="{1C6C6B1C-0159-6641-849A-64BE52F282E8}">
      <dgm:prSet/>
      <dgm:spPr/>
      <dgm:t>
        <a:bodyPr/>
        <a:lstStyle/>
        <a:p>
          <a:endParaRPr lang="en-US"/>
        </a:p>
      </dgm:t>
    </dgm:pt>
    <dgm:pt modelId="{5BD9CF12-9E46-EE4C-91BC-24F8D13B7F6E}" type="pres">
      <dgm:prSet presAssocID="{1E6B82BF-F5A8-244E-94F3-F8E1C6D29B57}" presName="CompostProcess" presStyleCnt="0">
        <dgm:presLayoutVars>
          <dgm:dir/>
          <dgm:resizeHandles val="exact"/>
        </dgm:presLayoutVars>
      </dgm:prSet>
      <dgm:spPr/>
    </dgm:pt>
    <dgm:pt modelId="{6C3452C8-AD20-1B4A-8BF4-61DF124C4F50}" type="pres">
      <dgm:prSet presAssocID="{1E6B82BF-F5A8-244E-94F3-F8E1C6D29B57}" presName="arrow" presStyleLbl="bgShp" presStyleIdx="0" presStyleCnt="1"/>
      <dgm:spPr/>
    </dgm:pt>
    <dgm:pt modelId="{CF950F5C-7426-914D-B37F-4CBBB74E5AE4}" type="pres">
      <dgm:prSet presAssocID="{1E6B82BF-F5A8-244E-94F3-F8E1C6D29B57}" presName="linearProcess" presStyleCnt="0"/>
      <dgm:spPr/>
    </dgm:pt>
    <dgm:pt modelId="{DD4501AA-A3AF-2C41-AF24-C580B576D6A9}" type="pres">
      <dgm:prSet presAssocID="{389FD15B-10A8-E943-B343-0F53CF37B453}" presName="textNode" presStyleLbl="node1" presStyleIdx="0" presStyleCnt="6">
        <dgm:presLayoutVars>
          <dgm:bulletEnabled val="1"/>
        </dgm:presLayoutVars>
      </dgm:prSet>
      <dgm:spPr/>
    </dgm:pt>
    <dgm:pt modelId="{7CB358CE-C6C4-AA47-BB32-A44988400130}" type="pres">
      <dgm:prSet presAssocID="{43DC5159-9AF8-AC40-88FB-6B6CAE405D47}" presName="sibTrans" presStyleCnt="0"/>
      <dgm:spPr/>
    </dgm:pt>
    <dgm:pt modelId="{CAC768D7-A334-9842-BBA2-FC9B4CB597B6}" type="pres">
      <dgm:prSet presAssocID="{8723D524-948B-0C4E-B954-56CD3680203E}" presName="textNode" presStyleLbl="node1" presStyleIdx="1" presStyleCnt="6" custScaleX="73555">
        <dgm:presLayoutVars>
          <dgm:bulletEnabled val="1"/>
        </dgm:presLayoutVars>
      </dgm:prSet>
      <dgm:spPr>
        <a:prstGeom prst="snip1Rect">
          <a:avLst/>
        </a:prstGeom>
      </dgm:spPr>
    </dgm:pt>
    <dgm:pt modelId="{9B97FD17-65D6-0241-87BC-A5406CF4D37A}" type="pres">
      <dgm:prSet presAssocID="{4CB949E8-D1B5-B54B-B7F1-E1BC4076FAE8}" presName="sibTrans" presStyleCnt="0"/>
      <dgm:spPr/>
    </dgm:pt>
    <dgm:pt modelId="{EBA29BD3-41FB-E04D-A813-05EBA6BAE776}" type="pres">
      <dgm:prSet presAssocID="{A328FEA7-E7D5-0146-998D-9CD1241C0442}" presName="textNode" presStyleLbl="node1" presStyleIdx="2" presStyleCnt="6">
        <dgm:presLayoutVars>
          <dgm:bulletEnabled val="1"/>
        </dgm:presLayoutVars>
      </dgm:prSet>
      <dgm:spPr/>
    </dgm:pt>
    <dgm:pt modelId="{681B28A2-D5A4-CC43-B80B-D66EA2AB8E8B}" type="pres">
      <dgm:prSet presAssocID="{374E831E-B376-834B-B237-D2C9EEF43CE6}" presName="sibTrans" presStyleCnt="0"/>
      <dgm:spPr/>
    </dgm:pt>
    <dgm:pt modelId="{7F5BF195-2914-3942-8F29-085D10A02279}" type="pres">
      <dgm:prSet presAssocID="{6111970C-3E4A-F440-8DB8-83B379FA2597}" presName="textNode" presStyleLbl="node1" presStyleIdx="3" presStyleCnt="6">
        <dgm:presLayoutVars>
          <dgm:bulletEnabled val="1"/>
        </dgm:presLayoutVars>
      </dgm:prSet>
      <dgm:spPr/>
    </dgm:pt>
    <dgm:pt modelId="{31F31BAE-1240-C842-8A40-1FF29BE78959}" type="pres">
      <dgm:prSet presAssocID="{F67A95DF-098A-114C-8880-4374F28939E2}" presName="sibTrans" presStyleCnt="0"/>
      <dgm:spPr/>
    </dgm:pt>
    <dgm:pt modelId="{3F15B373-A5F5-1746-B74C-C632C4D4472F}" type="pres">
      <dgm:prSet presAssocID="{03DF7794-EC6B-2E4B-BBC0-FCCEFD502DBE}" presName="textNode" presStyleLbl="node1" presStyleIdx="4" presStyleCnt="6">
        <dgm:presLayoutVars>
          <dgm:bulletEnabled val="1"/>
        </dgm:presLayoutVars>
      </dgm:prSet>
      <dgm:spPr>
        <a:prstGeom prst="snip1Rect">
          <a:avLst/>
        </a:prstGeom>
      </dgm:spPr>
    </dgm:pt>
    <dgm:pt modelId="{953AA5DA-C21C-2140-9EDD-EB1CFB793C57}" type="pres">
      <dgm:prSet presAssocID="{045126F4-6FCF-084C-A839-FB4B4E38738E}" presName="sibTrans" presStyleCnt="0"/>
      <dgm:spPr/>
    </dgm:pt>
    <dgm:pt modelId="{A3EEEFEB-1179-794F-9610-99D354AC7C72}" type="pres">
      <dgm:prSet presAssocID="{D93B40BF-D563-C04B-BDE7-D23B2ACAEF27}" presName="textNode" presStyleLbl="node1" presStyleIdx="5" presStyleCnt="6">
        <dgm:presLayoutVars>
          <dgm:bulletEnabled val="1"/>
        </dgm:presLayoutVars>
      </dgm:prSet>
      <dgm:spPr/>
    </dgm:pt>
  </dgm:ptLst>
  <dgm:cxnLst>
    <dgm:cxn modelId="{0434A104-BF7F-DC49-B88D-1AA6F8F2D7BD}" srcId="{1E6B82BF-F5A8-244E-94F3-F8E1C6D29B57}" destId="{389FD15B-10A8-E943-B343-0F53CF37B453}" srcOrd="0" destOrd="0" parTransId="{470DB49C-05E0-F345-B180-4EE36AC241D3}" sibTransId="{43DC5159-9AF8-AC40-88FB-6B6CAE405D47}"/>
    <dgm:cxn modelId="{70FE0917-3448-D349-88EF-11F103A383D9}" srcId="{1E6B82BF-F5A8-244E-94F3-F8E1C6D29B57}" destId="{A328FEA7-E7D5-0146-998D-9CD1241C0442}" srcOrd="2" destOrd="0" parTransId="{658F5A03-C743-DB4C-BFF1-06AF0A28843A}" sibTransId="{374E831E-B376-834B-B237-D2C9EEF43CE6}"/>
    <dgm:cxn modelId="{1C6C6B1C-0159-6641-849A-64BE52F282E8}" srcId="{1E6B82BF-F5A8-244E-94F3-F8E1C6D29B57}" destId="{03DF7794-EC6B-2E4B-BBC0-FCCEFD502DBE}" srcOrd="4" destOrd="0" parTransId="{27760804-30CC-2848-B706-A0BE310925C4}" sibTransId="{045126F4-6FCF-084C-A839-FB4B4E38738E}"/>
    <dgm:cxn modelId="{27B21A24-D4BC-A44A-95A8-9A4CA9D48984}" type="presOf" srcId="{D93B40BF-D563-C04B-BDE7-D23B2ACAEF27}" destId="{A3EEEFEB-1179-794F-9610-99D354AC7C72}" srcOrd="0" destOrd="0" presId="urn:microsoft.com/office/officeart/2005/8/layout/hProcess9"/>
    <dgm:cxn modelId="{DD574737-CDD0-4143-A327-8DBAF23EFC05}" type="presOf" srcId="{6111970C-3E4A-F440-8DB8-83B379FA2597}" destId="{7F5BF195-2914-3942-8F29-085D10A02279}" srcOrd="0" destOrd="0" presId="urn:microsoft.com/office/officeart/2005/8/layout/hProcess9"/>
    <dgm:cxn modelId="{1FA33F3B-E2DA-C248-AAB8-DB8DD1542E81}" type="presOf" srcId="{8723D524-948B-0C4E-B954-56CD3680203E}" destId="{CAC768D7-A334-9842-BBA2-FC9B4CB597B6}" srcOrd="0" destOrd="0" presId="urn:microsoft.com/office/officeart/2005/8/layout/hProcess9"/>
    <dgm:cxn modelId="{66168342-762E-914B-AE26-AAF24AB48334}" type="presOf" srcId="{A328FEA7-E7D5-0146-998D-9CD1241C0442}" destId="{EBA29BD3-41FB-E04D-A813-05EBA6BAE776}" srcOrd="0" destOrd="0" presId="urn:microsoft.com/office/officeart/2005/8/layout/hProcess9"/>
    <dgm:cxn modelId="{07F54F43-3004-AC44-90B7-5542DEB9C25C}" srcId="{1E6B82BF-F5A8-244E-94F3-F8E1C6D29B57}" destId="{8723D524-948B-0C4E-B954-56CD3680203E}" srcOrd="1" destOrd="0" parTransId="{9924D870-7D6C-B04D-9817-75F8587A091B}" sibTransId="{4CB949E8-D1B5-B54B-B7F1-E1BC4076FAE8}"/>
    <dgm:cxn modelId="{AC5F1852-90A5-8E42-9B47-0656016ED6C1}" type="presOf" srcId="{03DF7794-EC6B-2E4B-BBC0-FCCEFD502DBE}" destId="{3F15B373-A5F5-1746-B74C-C632C4D4472F}" srcOrd="0" destOrd="0" presId="urn:microsoft.com/office/officeart/2005/8/layout/hProcess9"/>
    <dgm:cxn modelId="{757CD573-C69C-9943-BF45-07D0CD3DEA50}" srcId="{1E6B82BF-F5A8-244E-94F3-F8E1C6D29B57}" destId="{D93B40BF-D563-C04B-BDE7-D23B2ACAEF27}" srcOrd="5" destOrd="0" parTransId="{4A996361-9DC0-6C49-AB83-3CB80BF0AF4D}" sibTransId="{7C7DA12D-530C-EF46-9876-6BC7C42CF750}"/>
    <dgm:cxn modelId="{B67773A9-A48C-CF42-9703-898016C43561}" type="presOf" srcId="{1E6B82BF-F5A8-244E-94F3-F8E1C6D29B57}" destId="{5BD9CF12-9E46-EE4C-91BC-24F8D13B7F6E}" srcOrd="0" destOrd="0" presId="urn:microsoft.com/office/officeart/2005/8/layout/hProcess9"/>
    <dgm:cxn modelId="{F29222C2-EAA8-C545-BEC9-D8E2FC244462}" type="presOf" srcId="{389FD15B-10A8-E943-B343-0F53CF37B453}" destId="{DD4501AA-A3AF-2C41-AF24-C580B576D6A9}" srcOrd="0" destOrd="0" presId="urn:microsoft.com/office/officeart/2005/8/layout/hProcess9"/>
    <dgm:cxn modelId="{562619F4-565C-9C44-BF7F-C658E576BB0A}" srcId="{1E6B82BF-F5A8-244E-94F3-F8E1C6D29B57}" destId="{6111970C-3E4A-F440-8DB8-83B379FA2597}" srcOrd="3" destOrd="0" parTransId="{D4045D2E-D104-E942-823F-AEF2849A9687}" sibTransId="{F67A95DF-098A-114C-8880-4374F28939E2}"/>
    <dgm:cxn modelId="{9D82D637-7C7A-814B-BC4E-C20CC3473E72}" type="presParOf" srcId="{5BD9CF12-9E46-EE4C-91BC-24F8D13B7F6E}" destId="{6C3452C8-AD20-1B4A-8BF4-61DF124C4F50}" srcOrd="0" destOrd="0" presId="urn:microsoft.com/office/officeart/2005/8/layout/hProcess9"/>
    <dgm:cxn modelId="{1E464E3C-5F6F-EE41-B6A7-4E2875432AA9}" type="presParOf" srcId="{5BD9CF12-9E46-EE4C-91BC-24F8D13B7F6E}" destId="{CF950F5C-7426-914D-B37F-4CBBB74E5AE4}" srcOrd="1" destOrd="0" presId="urn:microsoft.com/office/officeart/2005/8/layout/hProcess9"/>
    <dgm:cxn modelId="{457E46B1-A3DB-2648-ACC0-F10F7C3F9FA3}" type="presParOf" srcId="{CF950F5C-7426-914D-B37F-4CBBB74E5AE4}" destId="{DD4501AA-A3AF-2C41-AF24-C580B576D6A9}" srcOrd="0" destOrd="0" presId="urn:microsoft.com/office/officeart/2005/8/layout/hProcess9"/>
    <dgm:cxn modelId="{0C45725E-D53D-F441-8265-5E767BE50BFB}" type="presParOf" srcId="{CF950F5C-7426-914D-B37F-4CBBB74E5AE4}" destId="{7CB358CE-C6C4-AA47-BB32-A44988400130}" srcOrd="1" destOrd="0" presId="urn:microsoft.com/office/officeart/2005/8/layout/hProcess9"/>
    <dgm:cxn modelId="{D2E1381C-EAF0-EA4D-864C-B50DB6E49E35}" type="presParOf" srcId="{CF950F5C-7426-914D-B37F-4CBBB74E5AE4}" destId="{CAC768D7-A334-9842-BBA2-FC9B4CB597B6}" srcOrd="2" destOrd="0" presId="urn:microsoft.com/office/officeart/2005/8/layout/hProcess9"/>
    <dgm:cxn modelId="{186CEFE5-0AB8-8948-98FD-D7C17DD08FDA}" type="presParOf" srcId="{CF950F5C-7426-914D-B37F-4CBBB74E5AE4}" destId="{9B97FD17-65D6-0241-87BC-A5406CF4D37A}" srcOrd="3" destOrd="0" presId="urn:microsoft.com/office/officeart/2005/8/layout/hProcess9"/>
    <dgm:cxn modelId="{099AF617-B05C-6B48-91CB-EC7ADA31796A}" type="presParOf" srcId="{CF950F5C-7426-914D-B37F-4CBBB74E5AE4}" destId="{EBA29BD3-41FB-E04D-A813-05EBA6BAE776}" srcOrd="4" destOrd="0" presId="urn:microsoft.com/office/officeart/2005/8/layout/hProcess9"/>
    <dgm:cxn modelId="{D1F13A9A-DFAC-674C-8985-176A18338C3F}" type="presParOf" srcId="{CF950F5C-7426-914D-B37F-4CBBB74E5AE4}" destId="{681B28A2-D5A4-CC43-B80B-D66EA2AB8E8B}" srcOrd="5" destOrd="0" presId="urn:microsoft.com/office/officeart/2005/8/layout/hProcess9"/>
    <dgm:cxn modelId="{EB406AED-3781-EF42-86BF-246D007DA9E5}" type="presParOf" srcId="{CF950F5C-7426-914D-B37F-4CBBB74E5AE4}" destId="{7F5BF195-2914-3942-8F29-085D10A02279}" srcOrd="6" destOrd="0" presId="urn:microsoft.com/office/officeart/2005/8/layout/hProcess9"/>
    <dgm:cxn modelId="{2196E3F2-FD1D-3045-93A3-35EE49F52760}" type="presParOf" srcId="{CF950F5C-7426-914D-B37F-4CBBB74E5AE4}" destId="{31F31BAE-1240-C842-8A40-1FF29BE78959}" srcOrd="7" destOrd="0" presId="urn:microsoft.com/office/officeart/2005/8/layout/hProcess9"/>
    <dgm:cxn modelId="{7DA8962C-BAE4-6D44-A475-14FD4CEF16D0}" type="presParOf" srcId="{CF950F5C-7426-914D-B37F-4CBBB74E5AE4}" destId="{3F15B373-A5F5-1746-B74C-C632C4D4472F}" srcOrd="8" destOrd="0" presId="urn:microsoft.com/office/officeart/2005/8/layout/hProcess9"/>
    <dgm:cxn modelId="{1696E2AA-78F3-5345-BD60-D265786D2E8F}" type="presParOf" srcId="{CF950F5C-7426-914D-B37F-4CBBB74E5AE4}" destId="{953AA5DA-C21C-2140-9EDD-EB1CFB793C57}" srcOrd="9" destOrd="0" presId="urn:microsoft.com/office/officeart/2005/8/layout/hProcess9"/>
    <dgm:cxn modelId="{D6547A85-75A7-7341-9C7C-EC1BADEA96A5}" type="presParOf" srcId="{CF950F5C-7426-914D-B37F-4CBBB74E5AE4}" destId="{A3EEEFEB-1179-794F-9610-99D354AC7C7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452C8-AD20-1B4A-8BF4-61DF124C4F50}">
      <dsp:nvSpPr>
        <dsp:cNvPr id="0" name=""/>
        <dsp:cNvSpPr/>
      </dsp:nvSpPr>
      <dsp:spPr>
        <a:xfrm>
          <a:off x="840302" y="0"/>
          <a:ext cx="9523423" cy="469654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4501AA-A3AF-2C41-AF24-C580B576D6A9}">
      <dsp:nvSpPr>
        <dsp:cNvPr id="0" name=""/>
        <dsp:cNvSpPr/>
      </dsp:nvSpPr>
      <dsp:spPr>
        <a:xfrm>
          <a:off x="237709" y="1408963"/>
          <a:ext cx="1792418" cy="18786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EAM Labelling</a:t>
          </a:r>
        </a:p>
        <a:p>
          <a:pPr marL="0" lvl="0" indent="0" algn="ctr" defTabSz="711200">
            <a:lnSpc>
              <a:spcPct val="90000"/>
            </a:lnSpc>
            <a:spcBef>
              <a:spcPct val="0"/>
            </a:spcBef>
            <a:spcAft>
              <a:spcPct val="35000"/>
            </a:spcAft>
            <a:buNone/>
          </a:pPr>
          <a:r>
            <a:rPr lang="en-US" sz="1600" kern="1200" dirty="0"/>
            <a:t>PBI lab Acceptance </a:t>
          </a:r>
        </a:p>
        <a:p>
          <a:pPr marL="0" lvl="0" indent="0" algn="ctr" defTabSz="711200">
            <a:lnSpc>
              <a:spcPct val="90000"/>
            </a:lnSpc>
            <a:spcBef>
              <a:spcPct val="0"/>
            </a:spcBef>
            <a:spcAft>
              <a:spcPct val="35000"/>
            </a:spcAft>
            <a:buNone/>
          </a:pPr>
          <a:endParaRPr lang="en-US" sz="1100" kern="1200" dirty="0"/>
        </a:p>
      </dsp:txBody>
      <dsp:txXfrm>
        <a:off x="325208" y="1496462"/>
        <a:ext cx="1617420" cy="1703619"/>
      </dsp:txXfrm>
    </dsp:sp>
    <dsp:sp modelId="{CAC768D7-A334-9842-BBA2-FC9B4CB597B6}">
      <dsp:nvSpPr>
        <dsp:cNvPr id="0" name=""/>
        <dsp:cNvSpPr/>
      </dsp:nvSpPr>
      <dsp:spPr>
        <a:xfrm>
          <a:off x="2119748" y="1408963"/>
          <a:ext cx="1318413" cy="1878617"/>
        </a:xfrm>
        <a:prstGeom prst="snip1Rect">
          <a:avLst/>
        </a:prstGeom>
        <a:gradFill rotWithShape="0">
          <a:gsLst>
            <a:gs pos="0">
              <a:srgbClr val="C00000"/>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Ready for Installation</a:t>
          </a:r>
        </a:p>
      </dsp:txBody>
      <dsp:txXfrm>
        <a:off x="2119748" y="1518833"/>
        <a:ext cx="1208543" cy="1768747"/>
      </dsp:txXfrm>
    </dsp:sp>
    <dsp:sp modelId="{EBA29BD3-41FB-E04D-A813-05EBA6BAE776}">
      <dsp:nvSpPr>
        <dsp:cNvPr id="0" name=""/>
        <dsp:cNvSpPr/>
      </dsp:nvSpPr>
      <dsp:spPr>
        <a:xfrm>
          <a:off x="3527782" y="1408963"/>
          <a:ext cx="1792418" cy="18786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Transport to G01/G02 &amp;</a:t>
          </a:r>
          <a:br>
            <a:rPr lang="en-US" sz="1600" kern="1200" dirty="0"/>
          </a:br>
          <a:r>
            <a:rPr lang="en-US" sz="1600" kern="1200" dirty="0"/>
            <a:t>Installation</a:t>
          </a:r>
        </a:p>
      </dsp:txBody>
      <dsp:txXfrm>
        <a:off x="3615281" y="1496462"/>
        <a:ext cx="1617420" cy="1703619"/>
      </dsp:txXfrm>
    </dsp:sp>
    <dsp:sp modelId="{7F5BF195-2914-3942-8F29-085D10A02279}">
      <dsp:nvSpPr>
        <dsp:cNvPr id="0" name=""/>
        <dsp:cNvSpPr/>
      </dsp:nvSpPr>
      <dsp:spPr>
        <a:xfrm>
          <a:off x="5409821" y="1408963"/>
          <a:ext cx="1792418" cy="18786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Verification without beam / Cold Check Out</a:t>
          </a:r>
        </a:p>
      </dsp:txBody>
      <dsp:txXfrm>
        <a:off x="5497320" y="1496462"/>
        <a:ext cx="1617420" cy="1703619"/>
      </dsp:txXfrm>
    </dsp:sp>
    <dsp:sp modelId="{3F15B373-A5F5-1746-B74C-C632C4D4472F}">
      <dsp:nvSpPr>
        <dsp:cNvPr id="0" name=""/>
        <dsp:cNvSpPr/>
      </dsp:nvSpPr>
      <dsp:spPr>
        <a:xfrm>
          <a:off x="7291861" y="1408963"/>
          <a:ext cx="1792418" cy="1878617"/>
        </a:xfrm>
        <a:prstGeom prst="snip1Rect">
          <a:avLst/>
        </a:prstGeom>
        <a:gradFill rotWithShape="0">
          <a:gsLst>
            <a:gs pos="0">
              <a:srgbClr val="C00000"/>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Ready for beam commissioning</a:t>
          </a:r>
        </a:p>
      </dsp:txBody>
      <dsp:txXfrm>
        <a:off x="7291861" y="1558334"/>
        <a:ext cx="1643047" cy="1729246"/>
      </dsp:txXfrm>
    </dsp:sp>
    <dsp:sp modelId="{A3EEEFEB-1179-794F-9610-99D354AC7C72}">
      <dsp:nvSpPr>
        <dsp:cNvPr id="0" name=""/>
        <dsp:cNvSpPr/>
      </dsp:nvSpPr>
      <dsp:spPr>
        <a:xfrm>
          <a:off x="9173900" y="1408963"/>
          <a:ext cx="1792418" cy="187861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Beam Commissioning</a:t>
          </a:r>
        </a:p>
      </dsp:txBody>
      <dsp:txXfrm>
        <a:off x="9261399" y="1496462"/>
        <a:ext cx="1617420" cy="17036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2020-01-29</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398472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82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extLst>
      <p:ext uri="{BB962C8B-B14F-4D97-AF65-F5344CB8AC3E}">
        <p14:creationId xmlns:p14="http://schemas.microsoft.com/office/powerpoint/2010/main" val="210937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19</a:t>
            </a:fld>
            <a:endParaRPr lang="sv-SE" dirty="0"/>
          </a:p>
        </p:txBody>
      </p:sp>
    </p:spTree>
    <p:extLst>
      <p:ext uri="{BB962C8B-B14F-4D97-AF65-F5344CB8AC3E}">
        <p14:creationId xmlns:p14="http://schemas.microsoft.com/office/powerpoint/2010/main" val="226439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312939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418216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1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Test benches produce data from the lab and the tunnel, from single unit acceptance to system verification with beam.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Data is stored in hdf5 format in meas01, files definition can be found in </a:t>
            </a:r>
            <a:r>
              <a:rPr lang="en-GB" sz="1200" dirty="0"/>
              <a:t>https://</a:t>
            </a:r>
            <a:r>
              <a:rPr lang="en-GB" sz="1200" dirty="0" err="1"/>
              <a:t>confluence.esss.lu.se</a:t>
            </a:r>
            <a:r>
              <a:rPr lang="en-GB" sz="1200" dirty="0"/>
              <a:t>/display/PBITECH/</a:t>
            </a:r>
            <a:r>
              <a:rPr lang="en-GB" sz="1200" dirty="0" err="1"/>
              <a:t>Systems+status+and+data+files+definition</a:t>
            </a:r>
            <a:endParaRPr lang="en-GB" sz="1200" dirty="0"/>
          </a:p>
          <a:p>
            <a:pPr marL="171450" indent="-171450">
              <a:buFont typeface="Arial" panose="020B0604020202020204" pitchFamily="34" charset="0"/>
              <a:buChar char="•"/>
            </a:pPr>
            <a:r>
              <a:rPr lang="en-GB" dirty="0"/>
              <a:t>Beam Diagnostics folders in meas01 are automatically analysed and catalogued by </a:t>
            </a:r>
            <a:r>
              <a:rPr lang="en-GB" dirty="0" err="1"/>
              <a:t>SciCat</a:t>
            </a:r>
            <a:endParaRPr lang="en-GB" dirty="0"/>
          </a:p>
          <a:p>
            <a:pPr marL="171450" indent="-171450">
              <a:buFont typeface="Arial" panose="020B0604020202020204" pitchFamily="34" charset="0"/>
              <a:buChar char="•"/>
            </a:pPr>
            <a:r>
              <a:rPr lang="en-GB" dirty="0"/>
              <a:t>A custom field in EAM links assets to their data, visualized in </a:t>
            </a:r>
            <a:r>
              <a:rPr lang="en-GB" dirty="0" err="1"/>
              <a:t>SciCat</a:t>
            </a:r>
            <a:r>
              <a:rPr lang="en-GB" dirty="0"/>
              <a:t>.</a:t>
            </a:r>
          </a:p>
          <a:p>
            <a:pPr marL="171450" indent="-171450">
              <a:buFont typeface="Arial" panose="020B0604020202020204" pitchFamily="34" charset="0"/>
              <a:buChar char="•"/>
            </a:pPr>
            <a:endParaRPr lang="en-GB" dirty="0"/>
          </a:p>
          <a:p>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Lifecycle</a:t>
            </a:r>
            <a:r>
              <a:rPr lang="sv-SE" sz="1200" b="0" i="0" kern="1200" dirty="0">
                <a:solidFill>
                  <a:schemeClr val="tx1"/>
                </a:solidFill>
                <a:effectLst/>
                <a:latin typeface="+mn-lt"/>
                <a:ea typeface="+mn-ea"/>
                <a:cs typeface="+mn-cs"/>
              </a:rPr>
              <a:t> (not sure </a:t>
            </a:r>
            <a:r>
              <a:rPr lang="sv-SE" sz="1200" b="0" i="0" kern="1200" dirty="0" err="1">
                <a:solidFill>
                  <a:schemeClr val="tx1"/>
                </a:solidFill>
                <a:effectLst/>
                <a:latin typeface="+mn-lt"/>
                <a:ea typeface="+mn-ea"/>
                <a:cs typeface="+mn-cs"/>
              </a:rPr>
              <a:t>exactly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what</a:t>
            </a:r>
            <a:r>
              <a:rPr lang="sv-SE" sz="1200" b="0" i="0" kern="1200" dirty="0">
                <a:solidFill>
                  <a:schemeClr val="tx1"/>
                </a:solidFill>
                <a:effectLst/>
                <a:latin typeface="+mn-lt"/>
                <a:ea typeface="+mn-ea"/>
                <a:cs typeface="+mn-cs"/>
              </a:rPr>
              <a:t> to call </a:t>
            </a:r>
            <a:r>
              <a:rPr lang="sv-SE" sz="1200" b="0" i="0" kern="1200" dirty="0" err="1">
                <a:solidFill>
                  <a:schemeClr val="tx1"/>
                </a:solidFill>
                <a:effectLst/>
                <a:latin typeface="+mn-lt"/>
                <a:ea typeface="+mn-ea"/>
                <a:cs typeface="+mn-cs"/>
              </a:rPr>
              <a:t>this</a:t>
            </a:r>
            <a:r>
              <a:rPr lang="sv-SE" sz="1200" b="0" i="0" kern="1200" dirty="0">
                <a:solidFill>
                  <a:schemeClr val="tx1"/>
                </a:solidFill>
                <a:effectLst/>
                <a:latin typeface="+mn-lt"/>
                <a:ea typeface="+mn-ea"/>
                <a:cs typeface="+mn-cs"/>
              </a:rPr>
              <a:t>…): a </a:t>
            </a:r>
            <a:r>
              <a:rPr lang="sv-SE" sz="1200" b="0" i="0" kern="1200" dirty="0" err="1">
                <a:solidFill>
                  <a:schemeClr val="tx1"/>
                </a:solidFill>
                <a:effectLst/>
                <a:latin typeface="+mn-lt"/>
                <a:ea typeface="+mn-ea"/>
                <a:cs typeface="+mn-cs"/>
              </a:rPr>
              <a:t>couple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slides</a:t>
            </a:r>
            <a:r>
              <a:rPr lang="sv-SE" sz="1200" b="0" i="0" kern="1200" dirty="0">
                <a:solidFill>
                  <a:schemeClr val="tx1"/>
                </a:solidFill>
                <a:effectLst/>
                <a:latin typeface="+mn-lt"/>
                <a:ea typeface="+mn-ea"/>
                <a:cs typeface="+mn-cs"/>
              </a:rPr>
              <a:t>: Slava, Clement and Johan </a:t>
            </a:r>
            <a:r>
              <a:rPr lang="sv-SE" sz="1200" b="0" i="0" kern="1200" dirty="0" err="1">
                <a:solidFill>
                  <a:schemeClr val="tx1"/>
                </a:solidFill>
                <a:effectLst/>
                <a:latin typeface="+mn-lt"/>
                <a:ea typeface="+mn-ea"/>
                <a:cs typeface="+mn-cs"/>
              </a:rPr>
              <a:t>provide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overview</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supply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chain</a:t>
            </a:r>
            <a:r>
              <a:rPr lang="sv-SE" sz="1200" b="0" i="0" kern="1200" dirty="0">
                <a:solidFill>
                  <a:schemeClr val="tx1"/>
                </a:solidFill>
                <a:effectLst/>
                <a:latin typeface="+mn-lt"/>
                <a:ea typeface="+mn-ea"/>
                <a:cs typeface="+mn-cs"/>
              </a:rPr>
              <a:t> management, installation, EAM, </a:t>
            </a:r>
            <a:r>
              <a:rPr lang="sv-SE" sz="1200" b="0" i="0" kern="1200" dirty="0" err="1">
                <a:solidFill>
                  <a:schemeClr val="tx1"/>
                </a:solidFill>
                <a:effectLst/>
                <a:latin typeface="+mn-lt"/>
                <a:ea typeface="+mn-ea"/>
                <a:cs typeface="+mn-cs"/>
              </a:rPr>
              <a:t>verification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WeTest</a:t>
            </a:r>
            <a:r>
              <a:rPr lang="sv-SE" sz="1200" b="0" i="0" kern="1200" dirty="0">
                <a:solidFill>
                  <a:schemeClr val="tx1"/>
                </a:solidFill>
                <a:effectLst/>
                <a:latin typeface="+mn-lt"/>
                <a:ea typeface="+mn-ea"/>
                <a:cs typeface="+mn-cs"/>
              </a:rPr>
              <a:t>, data management, </a:t>
            </a:r>
            <a:r>
              <a:rPr lang="sv-SE" sz="1200" b="0" i="0" kern="1200" dirty="0" err="1">
                <a:solidFill>
                  <a:schemeClr val="tx1"/>
                </a:solidFill>
                <a:effectLst/>
                <a:latin typeface="+mn-lt"/>
                <a:ea typeface="+mn-ea"/>
                <a:cs typeface="+mn-cs"/>
              </a:rPr>
              <a:t>etc</a:t>
            </a:r>
            <a:r>
              <a:rPr lang="sv-SE" sz="1200" b="0" i="0" kern="1200" dirty="0">
                <a:solidFill>
                  <a:schemeClr val="tx1"/>
                </a:solidFill>
                <a:effectLst/>
                <a:latin typeface="+mn-lt"/>
                <a:ea typeface="+mn-ea"/>
                <a:cs typeface="+mn-cs"/>
              </a:rPr>
              <a:t> .... System </a:t>
            </a:r>
            <a:r>
              <a:rPr lang="sv-SE" sz="1200" b="0" i="0" kern="1200" dirty="0" err="1">
                <a:solidFill>
                  <a:schemeClr val="tx1"/>
                </a:solidFill>
                <a:effectLst/>
                <a:latin typeface="+mn-lt"/>
                <a:ea typeface="+mn-ea"/>
                <a:cs typeface="+mn-cs"/>
              </a:rPr>
              <a:t>engineering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graphic</a:t>
            </a:r>
            <a:r>
              <a:rPr lang="sv-SE" sz="1200" b="0" i="0" kern="1200" dirty="0">
                <a:solidFill>
                  <a:schemeClr val="tx1"/>
                </a:solidFill>
                <a:effectLst/>
                <a:latin typeface="+mn-lt"/>
                <a:ea typeface="+mn-ea"/>
                <a:cs typeface="+mn-cs"/>
              </a:rPr>
              <a:t> is OK, </a:t>
            </a:r>
            <a:r>
              <a:rPr lang="sv-SE" sz="1200" b="0" i="0" kern="1200" dirty="0" err="1">
                <a:solidFill>
                  <a:schemeClr val="tx1"/>
                </a:solidFill>
                <a:effectLst/>
                <a:latin typeface="+mn-lt"/>
                <a:ea typeface="+mn-ea"/>
                <a:cs typeface="+mn-cs"/>
              </a:rPr>
              <a:t>but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include</a:t>
            </a:r>
            <a:r>
              <a:rPr lang="sv-SE" sz="1200" b="0" i="0" kern="1200" dirty="0">
                <a:solidFill>
                  <a:schemeClr val="tx1"/>
                </a:solidFill>
                <a:effectLst/>
                <a:latin typeface="+mn-lt"/>
                <a:ea typeface="+mn-ea"/>
                <a:cs typeface="+mn-cs"/>
              </a:rPr>
              <a:t> real </a:t>
            </a:r>
            <a:r>
              <a:rPr lang="sv-SE" sz="1200" b="0" i="0" kern="1200" dirty="0" err="1">
                <a:solidFill>
                  <a:schemeClr val="tx1"/>
                </a:solidFill>
                <a:effectLst/>
                <a:latin typeface="+mn-lt"/>
                <a:ea typeface="+mn-ea"/>
                <a:cs typeface="+mn-cs"/>
              </a:rPr>
              <a:t>example</a:t>
            </a:r>
            <a:r>
              <a:rPr lang="sv-SE" sz="1200" b="0" i="0" kern="1200" dirty="0">
                <a:solidFill>
                  <a:schemeClr val="tx1"/>
                </a:solidFill>
                <a:effectLst/>
                <a:latin typeface="+mn-lt"/>
                <a:ea typeface="+mn-ea"/>
                <a:cs typeface="+mn-cs"/>
              </a:rPr>
              <a:t>(s), real data.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47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390525" y="685800"/>
            <a:ext cx="6230938" cy="3505200"/>
          </a:xfrm>
          <a:ln/>
        </p:spPr>
      </p:sp>
      <p:sp>
        <p:nvSpPr>
          <p:cNvPr id="1229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baseline="0" dirty="0">
              <a:latin typeface="Times" charset="0"/>
            </a:endParaRPr>
          </a:p>
        </p:txBody>
      </p:sp>
    </p:spTree>
    <p:extLst>
      <p:ext uri="{BB962C8B-B14F-4D97-AF65-F5344CB8AC3E}">
        <p14:creationId xmlns:p14="http://schemas.microsoft.com/office/powerpoint/2010/main" val="711956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257EF3A0-7A71-4641-A0F6-DA70CC1395D6}"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marL="225425" indent="-225425">
              <a:tabLst/>
              <a:defRPr>
                <a:solidFill>
                  <a:schemeClr val="tx1"/>
                </a:solidFill>
                <a:effectLst/>
              </a:defRPr>
            </a:lvl1pPr>
            <a:lvl2pPr marL="534988" indent="-273050">
              <a:tabLst/>
              <a:defRPr>
                <a:solidFill>
                  <a:schemeClr val="tx1"/>
                </a:solidFill>
                <a:effectLst/>
              </a:defRPr>
            </a:lvl2pPr>
            <a:lvl3pPr marL="715963" indent="-163513">
              <a:tabLst/>
              <a:defRPr>
                <a:solidFill>
                  <a:schemeClr val="tx1"/>
                </a:solidFill>
                <a:effectLst/>
              </a:defRPr>
            </a:lvl3pPr>
            <a:lvl4pPr marL="933450" indent="-163513">
              <a:tabLst/>
              <a:defRPr>
                <a:solidFill>
                  <a:schemeClr val="tx1"/>
                </a:solidFill>
                <a:effectLst/>
              </a:defRPr>
            </a:lvl4pPr>
            <a:lvl5pPr marL="1160463" indent="-173038">
              <a:tabLst/>
              <a:defRPr>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2020-01-29</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250609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8"/>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8"/>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03261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in 2 columns">
  <p:cSld name="1_Text in 2 columns">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1103709" y="265373"/>
            <a:ext cx="9360000" cy="657339"/>
          </a:xfrm>
          <a:prstGeom prst="rect">
            <a:avLst/>
          </a:prstGeom>
          <a:noFill/>
          <a:ln>
            <a:noFill/>
          </a:ln>
        </p:spPr>
        <p:txBody>
          <a:bodyPr spcFirstLastPara="1" wrap="square" lIns="90000" tIns="45700" rIns="91425" bIns="18000" anchor="t" anchorCtr="0">
            <a:noAutofit/>
          </a:bodyPr>
          <a:lstStyle>
            <a:lvl1pPr lvl="0" algn="l">
              <a:lnSpc>
                <a:spcPct val="90000"/>
              </a:lnSpc>
              <a:spcBef>
                <a:spcPts val="0"/>
              </a:spcBef>
              <a:spcAft>
                <a:spcPts val="0"/>
              </a:spcAft>
              <a:buClr>
                <a:srgbClr val="666666"/>
              </a:buClr>
              <a:buSzPts val="42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dt" idx="10"/>
          </p:nvPr>
        </p:nvSpPr>
        <p:spPr>
          <a:xfrm>
            <a:off x="1195647" y="6475270"/>
            <a:ext cx="83265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2053244" y="6475270"/>
            <a:ext cx="43204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735292" y="647527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9" name="Google Shape;49;p16"/>
          <p:cNvSpPr txBox="1">
            <a:spLocks noGrp="1"/>
          </p:cNvSpPr>
          <p:nvPr>
            <p:ph type="body" idx="1"/>
          </p:nvPr>
        </p:nvSpPr>
        <p:spPr>
          <a:xfrm>
            <a:off x="1094400" y="1562400"/>
            <a:ext cx="4993785" cy="4768062"/>
          </a:xfrm>
          <a:prstGeom prst="rect">
            <a:avLst/>
          </a:prstGeom>
          <a:noFill/>
          <a:ln>
            <a:noFill/>
          </a:ln>
        </p:spPr>
        <p:txBody>
          <a:bodyPr spcFirstLastPara="1" wrap="square" lIns="0" tIns="45700" rIns="18000" bIns="45700" anchor="t" anchorCtr="0">
            <a:noAutofit/>
          </a:bodyPr>
          <a:lstStyle>
            <a:lvl1pPr marL="457200" lvl="0" indent="-355600" algn="l">
              <a:lnSpc>
                <a:spcPct val="100000"/>
              </a:lnSpc>
              <a:spcBef>
                <a:spcPts val="1000"/>
              </a:spcBef>
              <a:spcAft>
                <a:spcPts val="0"/>
              </a:spcAft>
              <a:buSzPts val="2000"/>
              <a:buChar char=" "/>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30200" algn="l">
              <a:lnSpc>
                <a:spcPct val="100000"/>
              </a:lnSpc>
              <a:spcBef>
                <a:spcPts val="1000"/>
              </a:spcBef>
              <a:spcAft>
                <a:spcPts val="0"/>
              </a:spcAft>
              <a:buSzPts val="1600"/>
              <a:buChar char="−"/>
              <a:defRPr/>
            </a:lvl4pPr>
            <a:lvl5pPr marL="2286000" lvl="4" indent="-317500" algn="l">
              <a:lnSpc>
                <a:spcPct val="100000"/>
              </a:lnSpc>
              <a:spcBef>
                <a:spcPts val="10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body" idx="2"/>
          </p:nvPr>
        </p:nvSpPr>
        <p:spPr>
          <a:xfrm>
            <a:off x="6373692" y="1562400"/>
            <a:ext cx="4993785" cy="4768062"/>
          </a:xfrm>
          <a:prstGeom prst="rect">
            <a:avLst/>
          </a:prstGeom>
          <a:noFill/>
          <a:ln>
            <a:noFill/>
          </a:ln>
        </p:spPr>
        <p:txBody>
          <a:bodyPr spcFirstLastPara="1" wrap="square" lIns="0" tIns="45700" rIns="18000" bIns="45700" anchor="t" anchorCtr="0">
            <a:noAutofit/>
          </a:bodyPr>
          <a:lstStyle>
            <a:lvl1pPr marL="457200" lvl="0" indent="-355600" algn="l">
              <a:lnSpc>
                <a:spcPct val="100000"/>
              </a:lnSpc>
              <a:spcBef>
                <a:spcPts val="1000"/>
              </a:spcBef>
              <a:spcAft>
                <a:spcPts val="0"/>
              </a:spcAft>
              <a:buSzPts val="2000"/>
              <a:buChar char=" "/>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30200" algn="l">
              <a:lnSpc>
                <a:spcPct val="100000"/>
              </a:lnSpc>
              <a:spcBef>
                <a:spcPts val="1000"/>
              </a:spcBef>
              <a:spcAft>
                <a:spcPts val="0"/>
              </a:spcAft>
              <a:buSzPts val="1600"/>
              <a:buChar char="−"/>
              <a:defRPr/>
            </a:lvl4pPr>
            <a:lvl5pPr marL="2286000" lvl="4" indent="-317500" algn="l">
              <a:lnSpc>
                <a:spcPct val="100000"/>
              </a:lnSpc>
              <a:spcBef>
                <a:spcPts val="10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6"/>
          <p:cNvSpPr txBox="1">
            <a:spLocks noGrp="1"/>
          </p:cNvSpPr>
          <p:nvPr>
            <p:ph type="body" idx="3"/>
          </p:nvPr>
        </p:nvSpPr>
        <p:spPr>
          <a:xfrm>
            <a:off x="1103709" y="931026"/>
            <a:ext cx="9360000" cy="507076"/>
          </a:xfrm>
          <a:prstGeom prst="rect">
            <a:avLst/>
          </a:prstGeom>
          <a:noFill/>
          <a:ln>
            <a:noFill/>
          </a:ln>
        </p:spPr>
        <p:txBody>
          <a:bodyPr spcFirstLastPara="1" wrap="square" lIns="90000" tIns="18000" rIns="91425" bIns="45700" anchor="t" anchorCtr="0">
            <a:noAutofit/>
          </a:bodyPr>
          <a:lstStyle>
            <a:lvl1pPr marL="457200" lvl="0" indent="-228600" algn="l">
              <a:lnSpc>
                <a:spcPct val="100000"/>
              </a:lnSpc>
              <a:spcBef>
                <a:spcPts val="0"/>
              </a:spcBef>
              <a:spcAft>
                <a:spcPts val="0"/>
              </a:spcAft>
              <a:buSzPts val="2200"/>
              <a:buFont typeface="Quattrocento Sans"/>
              <a:buNone/>
              <a:defRPr sz="2200">
                <a:solidFill>
                  <a:schemeClr val="accent1"/>
                </a:solidFill>
              </a:defRPr>
            </a:lvl1pPr>
            <a:lvl2pPr marL="914400" lvl="1" indent="-228600" algn="l">
              <a:lnSpc>
                <a:spcPct val="100000"/>
              </a:lnSpc>
              <a:spcBef>
                <a:spcPts val="1000"/>
              </a:spcBef>
              <a:spcAft>
                <a:spcPts val="0"/>
              </a:spcAft>
              <a:buSzPts val="2000"/>
              <a:buNone/>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6"/>
          <p:cNvSpPr/>
          <p:nvPr/>
        </p:nvSpPr>
        <p:spPr>
          <a:xfrm>
            <a:off x="0" y="447675"/>
            <a:ext cx="292101" cy="641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53" name="Google Shape;53;p16"/>
          <p:cNvPicPr preferRelativeResize="0"/>
          <p:nvPr/>
        </p:nvPicPr>
        <p:blipFill rotWithShape="1">
          <a:blip r:embed="rId2">
            <a:alphaModFix/>
          </a:blip>
          <a:srcRect/>
          <a:stretch/>
        </p:blipFill>
        <p:spPr>
          <a:xfrm>
            <a:off x="10924611" y="417443"/>
            <a:ext cx="826394" cy="800100"/>
          </a:xfrm>
          <a:prstGeom prst="rect">
            <a:avLst/>
          </a:prstGeom>
          <a:noFill/>
          <a:ln>
            <a:noFill/>
          </a:ln>
        </p:spPr>
      </p:pic>
    </p:spTree>
    <p:extLst>
      <p:ext uri="{BB962C8B-B14F-4D97-AF65-F5344CB8AC3E}">
        <p14:creationId xmlns:p14="http://schemas.microsoft.com/office/powerpoint/2010/main" val="178864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in 3 columns">
  <p:cSld name="1_Text in 3 columns">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103709" y="265373"/>
            <a:ext cx="9360000" cy="657339"/>
          </a:xfrm>
          <a:prstGeom prst="rect">
            <a:avLst/>
          </a:prstGeom>
          <a:noFill/>
          <a:ln>
            <a:noFill/>
          </a:ln>
        </p:spPr>
        <p:txBody>
          <a:bodyPr spcFirstLastPara="1" wrap="square" lIns="90000" tIns="45700" rIns="91425" bIns="18000" anchor="t" anchorCtr="0">
            <a:noAutofit/>
          </a:bodyPr>
          <a:lstStyle>
            <a:lvl1pPr lvl="0" algn="l">
              <a:lnSpc>
                <a:spcPct val="90000"/>
              </a:lnSpc>
              <a:spcBef>
                <a:spcPts val="0"/>
              </a:spcBef>
              <a:spcAft>
                <a:spcPts val="0"/>
              </a:spcAft>
              <a:buClr>
                <a:srgbClr val="666666"/>
              </a:buClr>
              <a:buSzPts val="42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dt" idx="10"/>
          </p:nvPr>
        </p:nvSpPr>
        <p:spPr>
          <a:xfrm>
            <a:off x="1195647" y="6475270"/>
            <a:ext cx="83265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ftr" idx="11"/>
          </p:nvPr>
        </p:nvSpPr>
        <p:spPr>
          <a:xfrm>
            <a:off x="2053244" y="6475270"/>
            <a:ext cx="43204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sldNum" idx="12"/>
          </p:nvPr>
        </p:nvSpPr>
        <p:spPr>
          <a:xfrm>
            <a:off x="8735292" y="647527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59" name="Google Shape;59;p17"/>
          <p:cNvSpPr txBox="1">
            <a:spLocks noGrp="1"/>
          </p:cNvSpPr>
          <p:nvPr>
            <p:ph type="body" idx="1"/>
          </p:nvPr>
        </p:nvSpPr>
        <p:spPr>
          <a:xfrm>
            <a:off x="1094400" y="1562400"/>
            <a:ext cx="3255409" cy="4768062"/>
          </a:xfrm>
          <a:prstGeom prst="rect">
            <a:avLst/>
          </a:prstGeom>
          <a:noFill/>
          <a:ln>
            <a:noFill/>
          </a:ln>
        </p:spPr>
        <p:txBody>
          <a:bodyPr spcFirstLastPara="1" wrap="square" lIns="0" tIns="45700" rIns="18000" bIns="45700" anchor="t" anchorCtr="0">
            <a:noAutofit/>
          </a:bodyPr>
          <a:lstStyle>
            <a:lvl1pPr marL="457200" lvl="0" indent="-355600" algn="l">
              <a:lnSpc>
                <a:spcPct val="100000"/>
              </a:lnSpc>
              <a:spcBef>
                <a:spcPts val="1000"/>
              </a:spcBef>
              <a:spcAft>
                <a:spcPts val="0"/>
              </a:spcAft>
              <a:buSzPts val="2000"/>
              <a:buChar char=" "/>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30200" algn="l">
              <a:lnSpc>
                <a:spcPct val="100000"/>
              </a:lnSpc>
              <a:spcBef>
                <a:spcPts val="1000"/>
              </a:spcBef>
              <a:spcAft>
                <a:spcPts val="0"/>
              </a:spcAft>
              <a:buSzPts val="1600"/>
              <a:buChar char="−"/>
              <a:defRPr/>
            </a:lvl4pPr>
            <a:lvl5pPr marL="2286000" lvl="4" indent="-317500" algn="l">
              <a:lnSpc>
                <a:spcPct val="100000"/>
              </a:lnSpc>
              <a:spcBef>
                <a:spcPts val="10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7"/>
          <p:cNvSpPr txBox="1">
            <a:spLocks noGrp="1"/>
          </p:cNvSpPr>
          <p:nvPr>
            <p:ph type="body" idx="2"/>
          </p:nvPr>
        </p:nvSpPr>
        <p:spPr>
          <a:xfrm>
            <a:off x="1103709" y="931026"/>
            <a:ext cx="9360000" cy="507076"/>
          </a:xfrm>
          <a:prstGeom prst="rect">
            <a:avLst/>
          </a:prstGeom>
          <a:noFill/>
          <a:ln>
            <a:noFill/>
          </a:ln>
        </p:spPr>
        <p:txBody>
          <a:bodyPr spcFirstLastPara="1" wrap="square" lIns="90000" tIns="18000" rIns="91425" bIns="45700" anchor="t" anchorCtr="0">
            <a:noAutofit/>
          </a:bodyPr>
          <a:lstStyle>
            <a:lvl1pPr marL="457200" lvl="0" indent="-228600" algn="l">
              <a:lnSpc>
                <a:spcPct val="100000"/>
              </a:lnSpc>
              <a:spcBef>
                <a:spcPts val="0"/>
              </a:spcBef>
              <a:spcAft>
                <a:spcPts val="0"/>
              </a:spcAft>
              <a:buSzPts val="2200"/>
              <a:buFont typeface="Quattrocento Sans"/>
              <a:buNone/>
              <a:defRPr sz="2200">
                <a:solidFill>
                  <a:schemeClr val="accent1"/>
                </a:solidFill>
              </a:defRPr>
            </a:lvl1pPr>
            <a:lvl2pPr marL="914400" lvl="1" indent="-228600" algn="l">
              <a:lnSpc>
                <a:spcPct val="100000"/>
              </a:lnSpc>
              <a:spcBef>
                <a:spcPts val="1000"/>
              </a:spcBef>
              <a:spcAft>
                <a:spcPts val="0"/>
              </a:spcAft>
              <a:buSzPts val="2000"/>
              <a:buNone/>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7"/>
          <p:cNvSpPr/>
          <p:nvPr/>
        </p:nvSpPr>
        <p:spPr>
          <a:xfrm>
            <a:off x="0" y="447675"/>
            <a:ext cx="292101" cy="641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62" name="Google Shape;62;p17"/>
          <p:cNvPicPr preferRelativeResize="0"/>
          <p:nvPr/>
        </p:nvPicPr>
        <p:blipFill rotWithShape="1">
          <a:blip r:embed="rId2">
            <a:alphaModFix/>
          </a:blip>
          <a:srcRect/>
          <a:stretch/>
        </p:blipFill>
        <p:spPr>
          <a:xfrm>
            <a:off x="10924611" y="417443"/>
            <a:ext cx="826394" cy="800100"/>
          </a:xfrm>
          <a:prstGeom prst="rect">
            <a:avLst/>
          </a:prstGeom>
          <a:noFill/>
          <a:ln>
            <a:noFill/>
          </a:ln>
        </p:spPr>
      </p:pic>
      <p:sp>
        <p:nvSpPr>
          <p:cNvPr id="63" name="Google Shape;63;p17"/>
          <p:cNvSpPr txBox="1">
            <a:spLocks noGrp="1"/>
          </p:cNvSpPr>
          <p:nvPr>
            <p:ph type="body" idx="3"/>
          </p:nvPr>
        </p:nvSpPr>
        <p:spPr>
          <a:xfrm>
            <a:off x="4605297" y="1562400"/>
            <a:ext cx="3255409" cy="4768062"/>
          </a:xfrm>
          <a:prstGeom prst="rect">
            <a:avLst/>
          </a:prstGeom>
          <a:noFill/>
          <a:ln>
            <a:noFill/>
          </a:ln>
        </p:spPr>
        <p:txBody>
          <a:bodyPr spcFirstLastPara="1" wrap="square" lIns="0" tIns="45700" rIns="18000" bIns="45700" anchor="t" anchorCtr="0">
            <a:noAutofit/>
          </a:bodyPr>
          <a:lstStyle>
            <a:lvl1pPr marL="457200" lvl="0" indent="-355600" algn="l">
              <a:lnSpc>
                <a:spcPct val="100000"/>
              </a:lnSpc>
              <a:spcBef>
                <a:spcPts val="1000"/>
              </a:spcBef>
              <a:spcAft>
                <a:spcPts val="0"/>
              </a:spcAft>
              <a:buSzPts val="2000"/>
              <a:buChar char=" "/>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30200" algn="l">
              <a:lnSpc>
                <a:spcPct val="100000"/>
              </a:lnSpc>
              <a:spcBef>
                <a:spcPts val="1000"/>
              </a:spcBef>
              <a:spcAft>
                <a:spcPts val="0"/>
              </a:spcAft>
              <a:buSzPts val="1600"/>
              <a:buChar char="−"/>
              <a:defRPr/>
            </a:lvl4pPr>
            <a:lvl5pPr marL="2286000" lvl="4" indent="-317500" algn="l">
              <a:lnSpc>
                <a:spcPct val="100000"/>
              </a:lnSpc>
              <a:spcBef>
                <a:spcPts val="10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7"/>
          <p:cNvSpPr txBox="1">
            <a:spLocks noGrp="1"/>
          </p:cNvSpPr>
          <p:nvPr>
            <p:ph type="body" idx="4"/>
          </p:nvPr>
        </p:nvSpPr>
        <p:spPr>
          <a:xfrm>
            <a:off x="8116194" y="1562400"/>
            <a:ext cx="3255409" cy="4768062"/>
          </a:xfrm>
          <a:prstGeom prst="rect">
            <a:avLst/>
          </a:prstGeom>
          <a:noFill/>
          <a:ln>
            <a:noFill/>
          </a:ln>
        </p:spPr>
        <p:txBody>
          <a:bodyPr spcFirstLastPara="1" wrap="square" lIns="0" tIns="45700" rIns="18000" bIns="45700" anchor="t" anchorCtr="0">
            <a:noAutofit/>
          </a:bodyPr>
          <a:lstStyle>
            <a:lvl1pPr marL="457200" lvl="0" indent="-355600" algn="l">
              <a:lnSpc>
                <a:spcPct val="100000"/>
              </a:lnSpc>
              <a:spcBef>
                <a:spcPts val="1000"/>
              </a:spcBef>
              <a:spcAft>
                <a:spcPts val="0"/>
              </a:spcAft>
              <a:buSzPts val="2000"/>
              <a:buChar char=" "/>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000"/>
              </a:spcBef>
              <a:spcAft>
                <a:spcPts val="0"/>
              </a:spcAft>
              <a:buSzPts val="1800"/>
              <a:buChar char="−"/>
              <a:defRPr/>
            </a:lvl3pPr>
            <a:lvl4pPr marL="1828800" lvl="3" indent="-330200" algn="l">
              <a:lnSpc>
                <a:spcPct val="100000"/>
              </a:lnSpc>
              <a:spcBef>
                <a:spcPts val="1000"/>
              </a:spcBef>
              <a:spcAft>
                <a:spcPts val="0"/>
              </a:spcAft>
              <a:buSzPts val="1600"/>
              <a:buChar char="−"/>
              <a:defRPr/>
            </a:lvl4pPr>
            <a:lvl5pPr marL="2286000" lvl="4" indent="-317500" algn="l">
              <a:lnSpc>
                <a:spcPct val="100000"/>
              </a:lnSpc>
              <a:spcBef>
                <a:spcPts val="1000"/>
              </a:spcBef>
              <a:spcAft>
                <a:spcPts val="0"/>
              </a:spcAft>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15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1" name="Platshållare för datum 3">
            <a:extLst>
              <a:ext uri="{FF2B5EF4-FFF2-40B4-BE49-F238E27FC236}">
                <a16:creationId xmlns:a16="http://schemas.microsoft.com/office/drawing/2014/main" id="{1D09AD65-1FD9-4184-BEE4-83A5D1103417}"/>
              </a:ext>
            </a:extLst>
          </p:cNvPr>
          <p:cNvSpPr>
            <a:spLocks noGrp="1"/>
          </p:cNvSpPr>
          <p:nvPr>
            <p:ph type="dt" sz="half" idx="12"/>
          </p:nvPr>
        </p:nvSpPr>
        <p:spPr>
          <a:xfrm>
            <a:off x="1930395" y="6117873"/>
            <a:ext cx="3215183" cy="459883"/>
          </a:xfrm>
        </p:spPr>
        <p:txBody>
          <a:bodyPr tIns="18000" bIns="18000" anchor="t" anchorCtr="0"/>
          <a:lstStyle>
            <a:lvl1pPr>
              <a:defRPr sz="1200" b="1">
                <a:solidFill>
                  <a:schemeClr val="bg1"/>
                </a:solidFill>
              </a:defRPr>
            </a:lvl1pPr>
          </a:lstStyle>
          <a:p>
            <a:fld id="{D18409B3-8719-45C7-BE20-BC56EA367BE6}" type="datetime1">
              <a:rPr lang="sv-SE" smtClean="0"/>
              <a:t>2020-01-29</a:t>
            </a:fld>
            <a:endParaRPr lang="sv-SE"/>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lvl1pPr>
              <a:defRPr>
                <a:solidFill>
                  <a:schemeClr val="bg1"/>
                </a:solidFill>
              </a:defRPr>
            </a:lvl1pPr>
          </a:lstStyle>
          <a:p>
            <a:fld id="{02A7548C-C5E5-4271-B49F-00D67235943B}"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Click to edit Master text styles</a:t>
            </a:r>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7665D16A-5F90-4B72-97CC-CB791922DCBB}"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D1340339-53BC-4E33-8BD6-3CA286BDE3E6}"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E87822C3-E9C6-4BFB-A4B1-54A5D4B8738A}"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Click to edit Master text styles</a:t>
            </a:r>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2020-01-29</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2020-01-29</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50" r:id="rId5"/>
    <p:sldLayoutId id="2147483668" r:id="rId6"/>
    <p:sldLayoutId id="2147483662" r:id="rId7"/>
    <p:sldLayoutId id="2147483664" r:id="rId8"/>
    <p:sldLayoutId id="2147483663" r:id="rId9"/>
    <p:sldLayoutId id="2147483666" r:id="rId10"/>
    <p:sldLayoutId id="2147483669"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tiff"/><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56.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59.tiff"/></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8.JPG"/><Relationship Id="rId4" Type="http://schemas.openxmlformats.org/officeDocument/2006/relationships/image" Target="../media/image67.tiff"/></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1.jpg"/><Relationship Id="rId4" Type="http://schemas.openxmlformats.org/officeDocument/2006/relationships/image" Target="../media/image70.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dirty="0"/>
              <a:t>Status of Beam Instrumentation </a:t>
            </a:r>
            <a:br>
              <a:rPr lang="en-US" dirty="0"/>
            </a:br>
            <a:r>
              <a:rPr lang="en-US" dirty="0"/>
              <a:t>for IS, LEBT, RFQ and MEBT</a:t>
            </a:r>
            <a:endParaRPr lang="sv-SE"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sv-SE" dirty="0"/>
              <a:t>PRESENTED BY Tom </a:t>
            </a:r>
            <a:r>
              <a:rPr lang="sv-SE" dirty="0" err="1"/>
              <a:t>SHea</a:t>
            </a:r>
            <a:endParaRPr lang="sv-SE"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2"/>
          </p:nvPr>
        </p:nvSpPr>
        <p:spPr/>
        <p:txBody>
          <a:bodyPr/>
          <a:lstStyle/>
          <a:p>
            <a:r>
              <a:rPr lang="sv-SE" dirty="0"/>
              <a:t>2020-01-30</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1103708" y="265373"/>
            <a:ext cx="10374783" cy="657339"/>
          </a:xfrm>
          <a:prstGeom prst="rect">
            <a:avLst/>
          </a:prstGeom>
          <a:noFill/>
          <a:ln>
            <a:noFill/>
          </a:ln>
        </p:spPr>
        <p:txBody>
          <a:bodyPr spcFirstLastPara="1" wrap="square" lIns="90000" tIns="45700" rIns="91425" bIns="18000" anchor="t" anchorCtr="0">
            <a:noAutofit/>
          </a:bodyPr>
          <a:lstStyle/>
          <a:p>
            <a:pPr marL="0" lvl="0" indent="0" algn="l" rtl="0">
              <a:lnSpc>
                <a:spcPct val="90000"/>
              </a:lnSpc>
              <a:spcBef>
                <a:spcPts val="0"/>
              </a:spcBef>
              <a:spcAft>
                <a:spcPts val="0"/>
              </a:spcAft>
              <a:buClr>
                <a:srgbClr val="666666"/>
              </a:buClr>
              <a:buSzPts val="4200"/>
              <a:buFont typeface="Quattrocento Sans"/>
              <a:buNone/>
            </a:pPr>
            <a:r>
              <a:rPr lang="sv-SE" dirty="0" err="1"/>
              <a:t>Towards</a:t>
            </a:r>
            <a:r>
              <a:rPr lang="sv-SE" dirty="0"/>
              <a:t> </a:t>
            </a:r>
            <a:r>
              <a:rPr lang="sv-SE" dirty="0" err="1"/>
              <a:t>beam</a:t>
            </a:r>
            <a:r>
              <a:rPr lang="sv-SE" dirty="0"/>
              <a:t> on the LEBT, MEBT FC </a:t>
            </a:r>
            <a:r>
              <a:rPr lang="sv-SE" sz="1800" dirty="0"/>
              <a:t>( … and </a:t>
            </a:r>
            <a:r>
              <a:rPr lang="sv-SE" sz="1800" dirty="0" err="1"/>
              <a:t>beyond</a:t>
            </a:r>
            <a:r>
              <a:rPr lang="sv-SE" sz="1800" dirty="0"/>
              <a:t> ...)  </a:t>
            </a:r>
            <a:endParaRPr sz="1800" dirty="0"/>
          </a:p>
        </p:txBody>
      </p:sp>
      <p:sp>
        <p:nvSpPr>
          <p:cNvPr id="116" name="Google Shape;116;p6"/>
          <p:cNvSpPr txBox="1">
            <a:spLocks noGrp="1"/>
          </p:cNvSpPr>
          <p:nvPr>
            <p:ph type="dt" idx="10"/>
          </p:nvPr>
        </p:nvSpPr>
        <p:spPr>
          <a:xfrm>
            <a:off x="1195647" y="6475270"/>
            <a:ext cx="83265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a:t>2019-12-17</a:t>
            </a:r>
            <a:endParaRPr/>
          </a:p>
        </p:txBody>
      </p:sp>
      <p:sp>
        <p:nvSpPr>
          <p:cNvPr id="117" name="Google Shape;117;p6"/>
          <p:cNvSpPr txBox="1">
            <a:spLocks noGrp="1"/>
          </p:cNvSpPr>
          <p:nvPr>
            <p:ph type="ftr" idx="11"/>
          </p:nvPr>
        </p:nvSpPr>
        <p:spPr>
          <a:xfrm>
            <a:off x="2053244" y="6475270"/>
            <a:ext cx="43204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a:t>PRESENTATION TITLE / FOOTER</a:t>
            </a:r>
            <a:endParaRPr/>
          </a:p>
        </p:txBody>
      </p:sp>
      <p:sp>
        <p:nvSpPr>
          <p:cNvPr id="118" name="Google Shape;118;p6"/>
          <p:cNvSpPr txBox="1">
            <a:spLocks noGrp="1"/>
          </p:cNvSpPr>
          <p:nvPr>
            <p:ph type="sldNum" idx="12"/>
          </p:nvPr>
        </p:nvSpPr>
        <p:spPr>
          <a:xfrm>
            <a:off x="8735292" y="647527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10</a:t>
            </a:fld>
            <a:endParaRPr/>
          </a:p>
        </p:txBody>
      </p:sp>
      <p:sp>
        <p:nvSpPr>
          <p:cNvPr id="119" name="Google Shape;119;p6"/>
          <p:cNvSpPr txBox="1">
            <a:spLocks noGrp="1"/>
          </p:cNvSpPr>
          <p:nvPr>
            <p:ph type="body" idx="1"/>
          </p:nvPr>
        </p:nvSpPr>
        <p:spPr>
          <a:xfrm>
            <a:off x="1094399" y="876600"/>
            <a:ext cx="4250121" cy="4768200"/>
          </a:xfrm>
          <a:prstGeom prst="rect">
            <a:avLst/>
          </a:prstGeom>
          <a:noFill/>
          <a:ln>
            <a:noFill/>
          </a:ln>
        </p:spPr>
        <p:txBody>
          <a:bodyPr spcFirstLastPara="1" wrap="square" lIns="0" tIns="45700" rIns="18000" bIns="45700" anchor="t" anchorCtr="0">
            <a:noAutofit/>
          </a:bodyPr>
          <a:lstStyle/>
          <a:p>
            <a:pPr marL="101600" lvl="0" indent="-101600" algn="l" rtl="0">
              <a:lnSpc>
                <a:spcPct val="100000"/>
              </a:lnSpc>
              <a:spcBef>
                <a:spcPts val="0"/>
              </a:spcBef>
              <a:spcAft>
                <a:spcPts val="0"/>
              </a:spcAft>
              <a:buSzPts val="1600"/>
              <a:buChar char=" "/>
            </a:pPr>
            <a:endParaRPr sz="1800" dirty="0"/>
          </a:p>
          <a:p>
            <a:pPr marL="107950" lvl="1" indent="0" algn="l" rtl="0">
              <a:lnSpc>
                <a:spcPct val="100000"/>
              </a:lnSpc>
              <a:spcBef>
                <a:spcPts val="1000"/>
              </a:spcBef>
              <a:spcAft>
                <a:spcPts val="0"/>
              </a:spcAft>
              <a:buSzPts val="1600"/>
              <a:buNone/>
            </a:pPr>
            <a:r>
              <a:rPr lang="sv-SE" sz="1800" dirty="0" err="1"/>
              <a:t>Revised</a:t>
            </a:r>
            <a:r>
              <a:rPr lang="sv-SE" sz="1800" dirty="0"/>
              <a:t> </a:t>
            </a:r>
            <a:r>
              <a:rPr lang="sv-SE" sz="1800" dirty="0" err="1"/>
              <a:t>grounding</a:t>
            </a:r>
            <a:r>
              <a:rPr lang="sv-SE" sz="1800" dirty="0"/>
              <a:t> </a:t>
            </a:r>
            <a:r>
              <a:rPr lang="sv-SE" sz="1800" dirty="0" err="1"/>
              <a:t>of</a:t>
            </a:r>
            <a:r>
              <a:rPr lang="sv-SE" sz="1800" dirty="0"/>
              <a:t> </a:t>
            </a:r>
            <a:r>
              <a:rPr lang="sv-SE" sz="1800" dirty="0" err="1"/>
              <a:t>EtherCAT</a:t>
            </a:r>
            <a:r>
              <a:rPr lang="sv-SE" sz="1800" dirty="0"/>
              <a:t> </a:t>
            </a:r>
            <a:r>
              <a:rPr lang="sv-SE" sz="1800" dirty="0" err="1"/>
              <a:t>modules</a:t>
            </a:r>
            <a:r>
              <a:rPr lang="sv-SE" sz="1800" dirty="0"/>
              <a:t> by ICS (motion </a:t>
            </a:r>
            <a:r>
              <a:rPr lang="sv-SE" sz="1800" dirty="0" err="1"/>
              <a:t>group</a:t>
            </a:r>
            <a:r>
              <a:rPr lang="sv-SE" sz="1800" dirty="0"/>
              <a:t>), to be </a:t>
            </a:r>
            <a:r>
              <a:rPr lang="sv-SE" sz="1800" dirty="0" err="1"/>
              <a:t>prepared</a:t>
            </a:r>
            <a:r>
              <a:rPr lang="sv-SE" sz="1800" dirty="0"/>
              <a:t> for 3 FCs in total</a:t>
            </a:r>
            <a:endParaRPr sz="1800" dirty="0"/>
          </a:p>
          <a:p>
            <a:pPr marL="107950" lvl="1" indent="0" algn="l" rtl="0">
              <a:spcBef>
                <a:spcPts val="0"/>
              </a:spcBef>
              <a:spcAft>
                <a:spcPts val="0"/>
              </a:spcAft>
              <a:buSzPts val="1600"/>
              <a:buNone/>
            </a:pPr>
            <a:r>
              <a:rPr lang="sv-SE" sz="1800" dirty="0"/>
              <a:t>New Front-end </a:t>
            </a:r>
            <a:r>
              <a:rPr lang="sv-SE" sz="1800" dirty="0" err="1"/>
              <a:t>enclosure</a:t>
            </a:r>
            <a:r>
              <a:rPr lang="sv-SE" sz="1800" dirty="0"/>
              <a:t>, </a:t>
            </a:r>
            <a:r>
              <a:rPr lang="sv-SE" sz="1800" dirty="0" err="1"/>
              <a:t>including</a:t>
            </a:r>
            <a:r>
              <a:rPr lang="sv-SE" sz="1800" dirty="0"/>
              <a:t> 5 * LEBT FC FE</a:t>
            </a:r>
            <a:endParaRPr sz="1800" dirty="0"/>
          </a:p>
          <a:p>
            <a:pPr marL="107950" lvl="1" indent="0" algn="l" rtl="0">
              <a:spcBef>
                <a:spcPts val="0"/>
              </a:spcBef>
              <a:spcAft>
                <a:spcPts val="0"/>
              </a:spcAft>
              <a:buSzPts val="1600"/>
              <a:buNone/>
            </a:pPr>
            <a:r>
              <a:rPr lang="sv-SE" sz="1800" dirty="0" err="1"/>
              <a:t>Faraday</a:t>
            </a:r>
            <a:r>
              <a:rPr lang="sv-SE" sz="1800" dirty="0"/>
              <a:t> cup .</a:t>
            </a:r>
            <a:r>
              <a:rPr lang="sv-SE" sz="1800" dirty="0" err="1"/>
              <a:t>opi</a:t>
            </a:r>
            <a:r>
              <a:rPr lang="sv-SE" sz="1800" dirty="0"/>
              <a:t> to monitor 3 FCs (LEBT, MEBT, DTL2)</a:t>
            </a:r>
            <a:endParaRPr sz="1800" dirty="0"/>
          </a:p>
          <a:p>
            <a:pPr marL="315913" lvl="1" indent="-106363" algn="l" rtl="0">
              <a:lnSpc>
                <a:spcPct val="100000"/>
              </a:lnSpc>
              <a:spcBef>
                <a:spcPts val="1000"/>
              </a:spcBef>
              <a:spcAft>
                <a:spcPts val="0"/>
              </a:spcAft>
              <a:buSzPts val="2000"/>
              <a:buNone/>
            </a:pPr>
            <a:endParaRPr sz="1800" dirty="0"/>
          </a:p>
          <a:p>
            <a:pPr marL="315913" lvl="1" indent="-106363" algn="l" rtl="0">
              <a:lnSpc>
                <a:spcPct val="100000"/>
              </a:lnSpc>
              <a:spcBef>
                <a:spcPts val="1000"/>
              </a:spcBef>
              <a:spcAft>
                <a:spcPts val="0"/>
              </a:spcAft>
              <a:buSzPts val="2000"/>
              <a:buNone/>
            </a:pPr>
            <a:endParaRPr sz="1800" dirty="0"/>
          </a:p>
        </p:txBody>
      </p:sp>
      <p:pic>
        <p:nvPicPr>
          <p:cNvPr id="120" name="Google Shape;120;p6"/>
          <p:cNvPicPr preferRelativeResize="0"/>
          <p:nvPr/>
        </p:nvPicPr>
        <p:blipFill>
          <a:blip r:embed="rId3">
            <a:alphaModFix/>
          </a:blip>
          <a:stretch>
            <a:fillRect/>
          </a:stretch>
        </p:blipFill>
        <p:spPr>
          <a:xfrm>
            <a:off x="6144016" y="1503363"/>
            <a:ext cx="3636325" cy="2389000"/>
          </a:xfrm>
          <a:prstGeom prst="rect">
            <a:avLst/>
          </a:prstGeom>
          <a:noFill/>
          <a:ln>
            <a:noFill/>
          </a:ln>
        </p:spPr>
      </p:pic>
      <p:pic>
        <p:nvPicPr>
          <p:cNvPr id="121" name="Google Shape;121;p6"/>
          <p:cNvPicPr preferRelativeResize="0"/>
          <p:nvPr/>
        </p:nvPicPr>
        <p:blipFill>
          <a:blip r:embed="rId4">
            <a:alphaModFix/>
          </a:blip>
          <a:stretch>
            <a:fillRect/>
          </a:stretch>
        </p:blipFill>
        <p:spPr>
          <a:xfrm>
            <a:off x="6144016" y="4048677"/>
            <a:ext cx="4845473" cy="2635404"/>
          </a:xfrm>
          <a:prstGeom prst="rect">
            <a:avLst/>
          </a:prstGeom>
          <a:noFill/>
          <a:ln>
            <a:noFill/>
          </a:ln>
        </p:spPr>
      </p:pic>
      <p:pic>
        <p:nvPicPr>
          <p:cNvPr id="122" name="Google Shape;122;p6"/>
          <p:cNvPicPr preferRelativeResize="0"/>
          <p:nvPr/>
        </p:nvPicPr>
        <p:blipFill>
          <a:blip r:embed="rId5">
            <a:alphaModFix/>
          </a:blip>
          <a:stretch>
            <a:fillRect/>
          </a:stretch>
        </p:blipFill>
        <p:spPr>
          <a:xfrm>
            <a:off x="1103698" y="3487799"/>
            <a:ext cx="3415598" cy="2561698"/>
          </a:xfrm>
          <a:prstGeom prst="rect">
            <a:avLst/>
          </a:prstGeom>
          <a:noFill/>
          <a:ln>
            <a:noFill/>
          </a:ln>
        </p:spPr>
      </p:pic>
      <p:sp>
        <p:nvSpPr>
          <p:cNvPr id="10" name="Text Placeholder 6">
            <a:extLst>
              <a:ext uri="{FF2B5EF4-FFF2-40B4-BE49-F238E27FC236}">
                <a16:creationId xmlns:a16="http://schemas.microsoft.com/office/drawing/2014/main" id="{66D40E89-6838-2341-9169-C857691BB7FA}"/>
              </a:ext>
            </a:extLst>
          </p:cNvPr>
          <p:cNvSpPr txBox="1">
            <a:spLocks/>
          </p:cNvSpPr>
          <p:nvPr/>
        </p:nvSpPr>
        <p:spPr>
          <a:xfrm>
            <a:off x="1094399" y="824052"/>
            <a:ext cx="9729987" cy="507076"/>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70C0"/>
                </a:solidFill>
              </a:rPr>
              <a:t>Verified w. beam in LEBT; devices being installed; EPICS integrated in lab</a:t>
            </a:r>
            <a:endParaRPr lang="en-US" dirty="0">
              <a:solidFill>
                <a:srgbClr val="0070C0"/>
              </a:solidFill>
            </a:endParaRPr>
          </a:p>
        </p:txBody>
      </p:sp>
    </p:spTree>
    <p:extLst>
      <p:ext uri="{BB962C8B-B14F-4D97-AF65-F5344CB8AC3E}">
        <p14:creationId xmlns:p14="http://schemas.microsoft.com/office/powerpoint/2010/main" val="1013305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installation</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
        <p:nvSpPr>
          <p:cNvPr id="3" name="Content Placeholder 2"/>
          <p:cNvSpPr>
            <a:spLocks noGrp="1"/>
          </p:cNvSpPr>
          <p:nvPr>
            <p:ph idx="1"/>
          </p:nvPr>
        </p:nvSpPr>
        <p:spPr/>
        <p:txBody>
          <a:bodyPr>
            <a:noAutofit/>
          </a:bodyPr>
          <a:lstStyle/>
          <a:p>
            <a:pPr marL="0" indent="0">
              <a:buNone/>
            </a:pPr>
            <a:r>
              <a:rPr lang="sv-SE" sz="1600" dirty="0">
                <a:solidFill>
                  <a:srgbClr val="0432FF"/>
                </a:solidFill>
              </a:rPr>
              <a:t>Site installation </a:t>
            </a:r>
            <a:r>
              <a:rPr lang="sv-SE" sz="1600" dirty="0" err="1">
                <a:solidFill>
                  <a:srgbClr val="0432FF"/>
                </a:solidFill>
              </a:rPr>
              <a:t>of</a:t>
            </a:r>
            <a:r>
              <a:rPr lang="sv-SE" sz="1600" dirty="0">
                <a:solidFill>
                  <a:srgbClr val="0432FF"/>
                </a:solidFill>
              </a:rPr>
              <a:t> the BCM sensors </a:t>
            </a:r>
            <a:r>
              <a:rPr lang="sv-SE" sz="1600" dirty="0" err="1">
                <a:solidFill>
                  <a:srgbClr val="0432FF"/>
                </a:solidFill>
              </a:rPr>
              <a:t>nearly</a:t>
            </a:r>
            <a:r>
              <a:rPr lang="sv-SE" sz="1600" dirty="0">
                <a:solidFill>
                  <a:srgbClr val="0432FF"/>
                </a:solidFill>
              </a:rPr>
              <a:t> </a:t>
            </a:r>
            <a:r>
              <a:rPr lang="sv-SE" sz="1600" dirty="0" err="1">
                <a:solidFill>
                  <a:srgbClr val="0432FF"/>
                </a:solidFill>
              </a:rPr>
              <a:t>complete</a:t>
            </a:r>
            <a:endParaRPr lang="sv-SE" sz="1600" dirty="0">
              <a:solidFill>
                <a:srgbClr val="0432FF"/>
              </a:solidFill>
            </a:endParaRPr>
          </a:p>
        </p:txBody>
      </p:sp>
      <p:sp>
        <p:nvSpPr>
          <p:cNvPr id="15" name="Content Placeholder 2">
            <a:extLst>
              <a:ext uri="{FF2B5EF4-FFF2-40B4-BE49-F238E27FC236}">
                <a16:creationId xmlns:a16="http://schemas.microsoft.com/office/drawing/2014/main" id="{21BBB764-B2C7-CE4B-B611-2AC9AF115620}"/>
              </a:ext>
            </a:extLst>
          </p:cNvPr>
          <p:cNvSpPr txBox="1">
            <a:spLocks/>
          </p:cNvSpPr>
          <p:nvPr/>
        </p:nvSpPr>
        <p:spPr>
          <a:xfrm>
            <a:off x="5490855" y="1351093"/>
            <a:ext cx="4614386" cy="7445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a:solidFill>
                  <a:srgbClr val="0432FF"/>
                </a:solidFill>
              </a:rPr>
              <a:t>The </a:t>
            </a:r>
            <a:r>
              <a:rPr lang="sv-SE" sz="1600" dirty="0" err="1">
                <a:solidFill>
                  <a:srgbClr val="0432FF"/>
                </a:solidFill>
              </a:rPr>
              <a:t>already-installed</a:t>
            </a:r>
            <a:r>
              <a:rPr lang="sv-SE" sz="1600" dirty="0">
                <a:solidFill>
                  <a:srgbClr val="0432FF"/>
                </a:solidFill>
              </a:rPr>
              <a:t> BCM </a:t>
            </a:r>
            <a:r>
              <a:rPr lang="sv-SE" sz="1600" dirty="0" err="1">
                <a:solidFill>
                  <a:srgbClr val="0432FF"/>
                </a:solidFill>
              </a:rPr>
              <a:t>electronics</a:t>
            </a:r>
            <a:r>
              <a:rPr lang="sv-SE" sz="1600" dirty="0">
                <a:solidFill>
                  <a:srgbClr val="0432FF"/>
                </a:solidFill>
              </a:rPr>
              <a:t> in the FEB90 supports 7 ACCT sensors (i.e. from ISRC down to DTL tank 2) + the </a:t>
            </a:r>
            <a:r>
              <a:rPr lang="sv-SE" sz="1600" dirty="0" err="1">
                <a:solidFill>
                  <a:srgbClr val="0432FF"/>
                </a:solidFill>
              </a:rPr>
              <a:t>platform</a:t>
            </a:r>
            <a:r>
              <a:rPr lang="sv-SE" sz="1600" dirty="0">
                <a:solidFill>
                  <a:srgbClr val="0432FF"/>
                </a:solidFill>
              </a:rPr>
              <a:t> </a:t>
            </a:r>
            <a:r>
              <a:rPr lang="sv-SE" sz="1600" dirty="0" err="1">
                <a:solidFill>
                  <a:srgbClr val="0432FF"/>
                </a:solidFill>
              </a:rPr>
              <a:t>high-voltage</a:t>
            </a:r>
            <a:r>
              <a:rPr lang="sv-SE" sz="1600" dirty="0">
                <a:solidFill>
                  <a:srgbClr val="0432FF"/>
                </a:solidFill>
              </a:rPr>
              <a:t> </a:t>
            </a:r>
            <a:r>
              <a:rPr lang="sv-SE" sz="1600" dirty="0" err="1">
                <a:solidFill>
                  <a:srgbClr val="0432FF"/>
                </a:solidFill>
              </a:rPr>
              <a:t>measurement</a:t>
            </a:r>
            <a:r>
              <a:rPr lang="sv-SE" sz="1600" dirty="0">
                <a:solidFill>
                  <a:srgbClr val="0432FF"/>
                </a:solidFill>
              </a:rPr>
              <a:t>   </a:t>
            </a:r>
          </a:p>
        </p:txBody>
      </p:sp>
      <p:sp>
        <p:nvSpPr>
          <p:cNvPr id="18" name="Content Placeholder 2">
            <a:extLst>
              <a:ext uri="{FF2B5EF4-FFF2-40B4-BE49-F238E27FC236}">
                <a16:creationId xmlns:a16="http://schemas.microsoft.com/office/drawing/2014/main" id="{07665433-FE41-A24D-B2B6-42B457588E5F}"/>
              </a:ext>
            </a:extLst>
          </p:cNvPr>
          <p:cNvSpPr txBox="1">
            <a:spLocks/>
          </p:cNvSpPr>
          <p:nvPr/>
        </p:nvSpPr>
        <p:spPr>
          <a:xfrm>
            <a:off x="6940681" y="5393070"/>
            <a:ext cx="3422388" cy="3074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a:solidFill>
                  <a:srgbClr val="0432FF"/>
                </a:solidFill>
              </a:rPr>
              <a:t>ACCT front end installation in FEB90</a:t>
            </a:r>
          </a:p>
        </p:txBody>
      </p:sp>
      <p:pic>
        <p:nvPicPr>
          <p:cNvPr id="5" name="Picture 4">
            <a:extLst>
              <a:ext uri="{FF2B5EF4-FFF2-40B4-BE49-F238E27FC236}">
                <a16:creationId xmlns:a16="http://schemas.microsoft.com/office/drawing/2014/main" id="{858C7763-55A3-F642-BF3B-772392408E09}"/>
              </a:ext>
            </a:extLst>
          </p:cNvPr>
          <p:cNvPicPr>
            <a:picLocks noChangeAspect="1"/>
          </p:cNvPicPr>
          <p:nvPr/>
        </p:nvPicPr>
        <p:blipFill>
          <a:blip r:embed="rId2"/>
          <a:stretch>
            <a:fillRect/>
          </a:stretch>
        </p:blipFill>
        <p:spPr>
          <a:xfrm>
            <a:off x="7248128" y="5712307"/>
            <a:ext cx="2267744" cy="946351"/>
          </a:xfrm>
          <a:prstGeom prst="rect">
            <a:avLst/>
          </a:prstGeom>
        </p:spPr>
      </p:pic>
      <p:pic>
        <p:nvPicPr>
          <p:cNvPr id="10" name="Picture 9">
            <a:extLst>
              <a:ext uri="{FF2B5EF4-FFF2-40B4-BE49-F238E27FC236}">
                <a16:creationId xmlns:a16="http://schemas.microsoft.com/office/drawing/2014/main" id="{37C4264F-20BB-1E4A-AB35-76428391AF69}"/>
              </a:ext>
            </a:extLst>
          </p:cNvPr>
          <p:cNvPicPr>
            <a:picLocks noChangeAspect="1"/>
          </p:cNvPicPr>
          <p:nvPr/>
        </p:nvPicPr>
        <p:blipFill>
          <a:blip r:embed="rId3"/>
          <a:stretch>
            <a:fillRect/>
          </a:stretch>
        </p:blipFill>
        <p:spPr>
          <a:xfrm>
            <a:off x="4023293" y="3512862"/>
            <a:ext cx="982720" cy="1474911"/>
          </a:xfrm>
          <a:prstGeom prst="rect">
            <a:avLst/>
          </a:prstGeom>
        </p:spPr>
      </p:pic>
      <p:pic>
        <p:nvPicPr>
          <p:cNvPr id="13" name="Picture 12">
            <a:extLst>
              <a:ext uri="{FF2B5EF4-FFF2-40B4-BE49-F238E27FC236}">
                <a16:creationId xmlns:a16="http://schemas.microsoft.com/office/drawing/2014/main" id="{3D7488FE-EE91-D141-A253-B33A29252261}"/>
              </a:ext>
            </a:extLst>
          </p:cNvPr>
          <p:cNvPicPr>
            <a:picLocks noChangeAspect="1"/>
          </p:cNvPicPr>
          <p:nvPr/>
        </p:nvPicPr>
        <p:blipFill>
          <a:blip r:embed="rId4"/>
          <a:stretch>
            <a:fillRect/>
          </a:stretch>
        </p:blipFill>
        <p:spPr>
          <a:xfrm>
            <a:off x="2449325" y="4054115"/>
            <a:ext cx="1499210" cy="1124744"/>
          </a:xfrm>
          <a:prstGeom prst="rect">
            <a:avLst/>
          </a:prstGeom>
        </p:spPr>
      </p:pic>
      <p:pic>
        <p:nvPicPr>
          <p:cNvPr id="14" name="Picture 13">
            <a:extLst>
              <a:ext uri="{FF2B5EF4-FFF2-40B4-BE49-F238E27FC236}">
                <a16:creationId xmlns:a16="http://schemas.microsoft.com/office/drawing/2014/main" id="{F469C839-7AB2-C045-A697-58BF02D20D04}"/>
              </a:ext>
            </a:extLst>
          </p:cNvPr>
          <p:cNvPicPr>
            <a:picLocks noChangeAspect="1"/>
          </p:cNvPicPr>
          <p:nvPr/>
        </p:nvPicPr>
        <p:blipFill>
          <a:blip r:embed="rId5"/>
          <a:stretch>
            <a:fillRect/>
          </a:stretch>
        </p:blipFill>
        <p:spPr>
          <a:xfrm>
            <a:off x="6206765" y="2166133"/>
            <a:ext cx="1745759" cy="3070666"/>
          </a:xfrm>
          <a:prstGeom prst="rect">
            <a:avLst/>
          </a:prstGeom>
          <a:scene3d>
            <a:camera prst="orthographicFront">
              <a:rot lat="0" lon="0" rev="0"/>
            </a:camera>
            <a:lightRig rig="threePt" dir="t"/>
          </a:scene3d>
        </p:spPr>
      </p:pic>
      <p:pic>
        <p:nvPicPr>
          <p:cNvPr id="23" name="Picture 22">
            <a:extLst>
              <a:ext uri="{FF2B5EF4-FFF2-40B4-BE49-F238E27FC236}">
                <a16:creationId xmlns:a16="http://schemas.microsoft.com/office/drawing/2014/main" id="{94A3423D-B72C-404E-95A0-4C97F0D791F1}"/>
              </a:ext>
            </a:extLst>
          </p:cNvPr>
          <p:cNvPicPr>
            <a:picLocks noChangeAspect="1"/>
          </p:cNvPicPr>
          <p:nvPr/>
        </p:nvPicPr>
        <p:blipFill>
          <a:blip r:embed="rId6"/>
          <a:stretch>
            <a:fillRect/>
          </a:stretch>
        </p:blipFill>
        <p:spPr>
          <a:xfrm>
            <a:off x="8680846" y="2835110"/>
            <a:ext cx="1682223" cy="2240472"/>
          </a:xfrm>
          <a:prstGeom prst="rect">
            <a:avLst/>
          </a:prstGeom>
        </p:spPr>
      </p:pic>
      <p:pic>
        <p:nvPicPr>
          <p:cNvPr id="24" name="Picture 23">
            <a:extLst>
              <a:ext uri="{FF2B5EF4-FFF2-40B4-BE49-F238E27FC236}">
                <a16:creationId xmlns:a16="http://schemas.microsoft.com/office/drawing/2014/main" id="{FCA36DF5-2385-1A47-A850-BE24D4590C8D}"/>
              </a:ext>
            </a:extLst>
          </p:cNvPr>
          <p:cNvPicPr>
            <a:picLocks noChangeAspect="1"/>
          </p:cNvPicPr>
          <p:nvPr/>
        </p:nvPicPr>
        <p:blipFill>
          <a:blip r:embed="rId7"/>
          <a:stretch>
            <a:fillRect/>
          </a:stretch>
        </p:blipFill>
        <p:spPr>
          <a:xfrm>
            <a:off x="1786744" y="2048889"/>
            <a:ext cx="1729883" cy="1138239"/>
          </a:xfrm>
          <a:prstGeom prst="rect">
            <a:avLst/>
          </a:prstGeom>
        </p:spPr>
      </p:pic>
      <p:pic>
        <p:nvPicPr>
          <p:cNvPr id="25" name="Picture 24">
            <a:extLst>
              <a:ext uri="{FF2B5EF4-FFF2-40B4-BE49-F238E27FC236}">
                <a16:creationId xmlns:a16="http://schemas.microsoft.com/office/drawing/2014/main" id="{3DCF5356-4F1D-4F4F-9961-A9E5DD2E94B3}"/>
              </a:ext>
            </a:extLst>
          </p:cNvPr>
          <p:cNvPicPr>
            <a:picLocks noChangeAspect="1"/>
          </p:cNvPicPr>
          <p:nvPr/>
        </p:nvPicPr>
        <p:blipFill>
          <a:blip r:embed="rId8"/>
          <a:stretch>
            <a:fillRect/>
          </a:stretch>
        </p:blipFill>
        <p:spPr>
          <a:xfrm>
            <a:off x="3600523" y="1903745"/>
            <a:ext cx="1604825" cy="1515582"/>
          </a:xfrm>
          <a:prstGeom prst="rect">
            <a:avLst/>
          </a:prstGeom>
        </p:spPr>
      </p:pic>
      <p:pic>
        <p:nvPicPr>
          <p:cNvPr id="27" name="Picture 26">
            <a:extLst>
              <a:ext uri="{FF2B5EF4-FFF2-40B4-BE49-F238E27FC236}">
                <a16:creationId xmlns:a16="http://schemas.microsoft.com/office/drawing/2014/main" id="{CC1AABDC-205B-774C-A53A-12FA9174243B}"/>
              </a:ext>
            </a:extLst>
          </p:cNvPr>
          <p:cNvPicPr>
            <a:picLocks noChangeAspect="1"/>
          </p:cNvPicPr>
          <p:nvPr/>
        </p:nvPicPr>
        <p:blipFill>
          <a:blip r:embed="rId9"/>
          <a:stretch>
            <a:fillRect/>
          </a:stretch>
        </p:blipFill>
        <p:spPr>
          <a:xfrm>
            <a:off x="1946896" y="5697046"/>
            <a:ext cx="861669" cy="1262236"/>
          </a:xfrm>
          <a:prstGeom prst="rect">
            <a:avLst/>
          </a:prstGeom>
          <a:scene3d>
            <a:camera prst="orthographicFront">
              <a:rot lat="0" lon="0" rev="5400000"/>
            </a:camera>
            <a:lightRig rig="threePt" dir="t"/>
          </a:scene3d>
        </p:spPr>
      </p:pic>
      <p:pic>
        <p:nvPicPr>
          <p:cNvPr id="28" name="Picture 27">
            <a:extLst>
              <a:ext uri="{FF2B5EF4-FFF2-40B4-BE49-F238E27FC236}">
                <a16:creationId xmlns:a16="http://schemas.microsoft.com/office/drawing/2014/main" id="{86E37198-B9D6-B742-8EA3-1D5A2CF81F5A}"/>
              </a:ext>
            </a:extLst>
          </p:cNvPr>
          <p:cNvPicPr>
            <a:picLocks noChangeAspect="1"/>
          </p:cNvPicPr>
          <p:nvPr/>
        </p:nvPicPr>
        <p:blipFill>
          <a:blip r:embed="rId10"/>
          <a:stretch>
            <a:fillRect/>
          </a:stretch>
        </p:blipFill>
        <p:spPr>
          <a:xfrm rot="10800000" flipH="1" flipV="1">
            <a:off x="3064551" y="5992085"/>
            <a:ext cx="3074350" cy="607651"/>
          </a:xfrm>
          <a:prstGeom prst="rect">
            <a:avLst/>
          </a:prstGeom>
        </p:spPr>
      </p:pic>
      <p:pic>
        <p:nvPicPr>
          <p:cNvPr id="31" name="Picture 30">
            <a:extLst>
              <a:ext uri="{FF2B5EF4-FFF2-40B4-BE49-F238E27FC236}">
                <a16:creationId xmlns:a16="http://schemas.microsoft.com/office/drawing/2014/main" id="{8AEB1D7A-BA70-2A42-ACF2-54065C756947}"/>
              </a:ext>
            </a:extLst>
          </p:cNvPr>
          <p:cNvPicPr>
            <a:picLocks noChangeAspect="1"/>
          </p:cNvPicPr>
          <p:nvPr/>
        </p:nvPicPr>
        <p:blipFill>
          <a:blip r:embed="rId11"/>
          <a:stretch>
            <a:fillRect/>
          </a:stretch>
        </p:blipFill>
        <p:spPr>
          <a:xfrm>
            <a:off x="8308048" y="3018130"/>
            <a:ext cx="835952" cy="703262"/>
          </a:xfrm>
          <a:prstGeom prst="rect">
            <a:avLst/>
          </a:prstGeom>
        </p:spPr>
      </p:pic>
      <p:sp>
        <p:nvSpPr>
          <p:cNvPr id="32" name="Content Placeholder 2">
            <a:extLst>
              <a:ext uri="{FF2B5EF4-FFF2-40B4-BE49-F238E27FC236}">
                <a16:creationId xmlns:a16="http://schemas.microsoft.com/office/drawing/2014/main" id="{983C0B01-0644-C645-A543-E41222654D23}"/>
              </a:ext>
            </a:extLst>
          </p:cNvPr>
          <p:cNvSpPr txBox="1">
            <a:spLocks/>
          </p:cNvSpPr>
          <p:nvPr/>
        </p:nvSpPr>
        <p:spPr>
          <a:xfrm>
            <a:off x="1741176" y="5369945"/>
            <a:ext cx="4166350" cy="388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a:solidFill>
                  <a:srgbClr val="0432FF"/>
                </a:solidFill>
              </a:rPr>
              <a:t>BCM </a:t>
            </a:r>
            <a:r>
              <a:rPr lang="sv-SE" sz="1600" dirty="0" err="1">
                <a:solidFill>
                  <a:srgbClr val="0432FF"/>
                </a:solidFill>
              </a:rPr>
              <a:t>Patch</a:t>
            </a:r>
            <a:r>
              <a:rPr lang="sv-SE" sz="1600" dirty="0">
                <a:solidFill>
                  <a:srgbClr val="0432FF"/>
                </a:solidFill>
              </a:rPr>
              <a:t> Panel and </a:t>
            </a:r>
            <a:r>
              <a:rPr lang="sv-SE" sz="1600" dirty="0" err="1">
                <a:solidFill>
                  <a:srgbClr val="0432FF"/>
                </a:solidFill>
              </a:rPr>
              <a:t>Patch</a:t>
            </a:r>
            <a:r>
              <a:rPr lang="sv-SE" sz="1600" dirty="0">
                <a:solidFill>
                  <a:srgbClr val="0432FF"/>
                </a:solidFill>
              </a:rPr>
              <a:t> </a:t>
            </a:r>
            <a:r>
              <a:rPr lang="sv-SE" sz="1600" dirty="0" err="1">
                <a:solidFill>
                  <a:srgbClr val="0432FF"/>
                </a:solidFill>
              </a:rPr>
              <a:t>Boxes</a:t>
            </a:r>
            <a:r>
              <a:rPr lang="sv-SE" sz="1600" dirty="0">
                <a:solidFill>
                  <a:srgbClr val="0432FF"/>
                </a:solidFill>
              </a:rPr>
              <a:t> </a:t>
            </a:r>
            <a:r>
              <a:rPr lang="sv-SE" sz="1600" dirty="0" err="1">
                <a:solidFill>
                  <a:srgbClr val="0432FF"/>
                </a:solidFill>
              </a:rPr>
              <a:t>are</a:t>
            </a:r>
            <a:r>
              <a:rPr lang="sv-SE" sz="1600" dirty="0">
                <a:solidFill>
                  <a:srgbClr val="0432FF"/>
                </a:solidFill>
              </a:rPr>
              <a:t> </a:t>
            </a:r>
            <a:r>
              <a:rPr lang="sv-SE" sz="1600" dirty="0" err="1">
                <a:solidFill>
                  <a:srgbClr val="0432FF"/>
                </a:solidFill>
              </a:rPr>
              <a:t>being</a:t>
            </a:r>
            <a:r>
              <a:rPr lang="sv-SE" sz="1600" dirty="0">
                <a:solidFill>
                  <a:srgbClr val="0432FF"/>
                </a:solidFill>
              </a:rPr>
              <a:t> </a:t>
            </a:r>
            <a:r>
              <a:rPr lang="sv-SE" sz="1600" dirty="0" err="1">
                <a:solidFill>
                  <a:srgbClr val="0432FF"/>
                </a:solidFill>
              </a:rPr>
              <a:t>installed</a:t>
            </a:r>
            <a:r>
              <a:rPr lang="sv-SE" sz="1600" dirty="0">
                <a:solidFill>
                  <a:srgbClr val="0432FF"/>
                </a:solidFill>
              </a:rPr>
              <a:t> in the BCM rack and in the tunnel </a:t>
            </a:r>
          </a:p>
        </p:txBody>
      </p:sp>
      <p:sp>
        <p:nvSpPr>
          <p:cNvPr id="33" name="Content Placeholder 2">
            <a:extLst>
              <a:ext uri="{FF2B5EF4-FFF2-40B4-BE49-F238E27FC236}">
                <a16:creationId xmlns:a16="http://schemas.microsoft.com/office/drawing/2014/main" id="{C6834C47-574F-D641-BF5D-8E206797AB29}"/>
              </a:ext>
            </a:extLst>
          </p:cNvPr>
          <p:cNvSpPr txBox="1">
            <a:spLocks/>
          </p:cNvSpPr>
          <p:nvPr/>
        </p:nvSpPr>
        <p:spPr>
          <a:xfrm>
            <a:off x="8170381" y="2563390"/>
            <a:ext cx="3431887" cy="3074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a:solidFill>
                  <a:srgbClr val="0432FF"/>
                </a:solidFill>
              </a:rPr>
              <a:t>EMC tests on the BCM-FBIS interface</a:t>
            </a:r>
          </a:p>
        </p:txBody>
      </p:sp>
      <p:pic>
        <p:nvPicPr>
          <p:cNvPr id="34" name="Picture 33">
            <a:extLst>
              <a:ext uri="{FF2B5EF4-FFF2-40B4-BE49-F238E27FC236}">
                <a16:creationId xmlns:a16="http://schemas.microsoft.com/office/drawing/2014/main" id="{B8B300AF-1241-CF42-A414-CFC8E79E509B}"/>
              </a:ext>
            </a:extLst>
          </p:cNvPr>
          <p:cNvPicPr>
            <a:picLocks noChangeAspect="1"/>
          </p:cNvPicPr>
          <p:nvPr/>
        </p:nvPicPr>
        <p:blipFill>
          <a:blip r:embed="rId12"/>
          <a:stretch>
            <a:fillRect/>
          </a:stretch>
        </p:blipFill>
        <p:spPr>
          <a:xfrm>
            <a:off x="1946896" y="3233189"/>
            <a:ext cx="1361077" cy="936555"/>
          </a:xfrm>
          <a:prstGeom prst="rect">
            <a:avLst/>
          </a:prstGeom>
        </p:spPr>
      </p:pic>
      <p:sp>
        <p:nvSpPr>
          <p:cNvPr id="22" name="Text Placeholder 6">
            <a:extLst>
              <a:ext uri="{FF2B5EF4-FFF2-40B4-BE49-F238E27FC236}">
                <a16:creationId xmlns:a16="http://schemas.microsoft.com/office/drawing/2014/main" id="{430E1305-7030-574C-9C33-7D7117C5630C}"/>
              </a:ext>
            </a:extLst>
          </p:cNvPr>
          <p:cNvSpPr>
            <a:spLocks noGrp="1"/>
          </p:cNvSpPr>
          <p:nvPr>
            <p:ph type="body" sz="quarter" idx="14"/>
          </p:nvPr>
        </p:nvSpPr>
        <p:spPr>
          <a:xfrm>
            <a:off x="1103708" y="778848"/>
            <a:ext cx="9729987" cy="507076"/>
          </a:xfrm>
        </p:spPr>
        <p:txBody>
          <a:bodyPr/>
          <a:lstStyle/>
          <a:p>
            <a:r>
              <a:rPr lang="en-US" sz="2400" dirty="0"/>
              <a:t>Verified w. beam in LEBT; </a:t>
            </a:r>
            <a:r>
              <a:rPr lang="en-US" sz="2400" dirty="0" err="1"/>
              <a:t>toroids</a:t>
            </a:r>
            <a:r>
              <a:rPr lang="en-US" sz="2400" dirty="0"/>
              <a:t> installed; EPICS integrated in lab</a:t>
            </a:r>
            <a:endParaRPr lang="en-US" dirty="0"/>
          </a:p>
        </p:txBody>
      </p:sp>
    </p:spTree>
    <p:extLst>
      <p:ext uri="{BB962C8B-B14F-4D97-AF65-F5344CB8AC3E}">
        <p14:creationId xmlns:p14="http://schemas.microsoft.com/office/powerpoint/2010/main" val="351674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980632-FB60-7541-9519-4FF7706C5520}"/>
              </a:ext>
            </a:extLst>
          </p:cNvPr>
          <p:cNvSpPr>
            <a:spLocks noGrp="1"/>
          </p:cNvSpPr>
          <p:nvPr>
            <p:ph type="title"/>
          </p:nvPr>
        </p:nvSpPr>
        <p:spPr/>
        <p:txBody>
          <a:bodyPr/>
          <a:lstStyle/>
          <a:p>
            <a:r>
              <a:rPr lang="en-US" dirty="0"/>
              <a:t>BCM tests</a:t>
            </a:r>
            <a:endParaRPr lang="sv-SE" dirty="0"/>
          </a:p>
        </p:txBody>
      </p:sp>
      <p:sp>
        <p:nvSpPr>
          <p:cNvPr id="4" name="Slide Number Placeholder 3">
            <a:extLst>
              <a:ext uri="{FF2B5EF4-FFF2-40B4-BE49-F238E27FC236}">
                <a16:creationId xmlns:a16="http://schemas.microsoft.com/office/drawing/2014/main" id="{36F03EDA-4956-0843-94CF-8BAFF9D378BC}"/>
              </a:ext>
            </a:extLst>
          </p:cNvPr>
          <p:cNvSpPr>
            <a:spLocks noGrp="1"/>
          </p:cNvSpPr>
          <p:nvPr>
            <p:ph type="sldNum" sz="quarter" idx="12"/>
          </p:nvPr>
        </p:nvSpPr>
        <p:spPr/>
        <p:txBody>
          <a:bodyPr/>
          <a:lstStyle/>
          <a:p>
            <a:fld id="{551115BC-487E-4422-894C-CB7CD3E79223}" type="slidenum">
              <a:rPr lang="sv-SE" smtClean="0"/>
              <a:t>12</a:t>
            </a:fld>
            <a:endParaRPr lang="sv-SE" dirty="0"/>
          </a:p>
        </p:txBody>
      </p:sp>
      <p:sp>
        <p:nvSpPr>
          <p:cNvPr id="12" name="Content Placeholder 2">
            <a:extLst>
              <a:ext uri="{FF2B5EF4-FFF2-40B4-BE49-F238E27FC236}">
                <a16:creationId xmlns:a16="http://schemas.microsoft.com/office/drawing/2014/main" id="{3188E4D0-E439-654F-80EE-D1AD496A87FE}"/>
              </a:ext>
            </a:extLst>
          </p:cNvPr>
          <p:cNvSpPr>
            <a:spLocks noGrp="1"/>
          </p:cNvSpPr>
          <p:nvPr>
            <p:ph idx="1"/>
          </p:nvPr>
        </p:nvSpPr>
        <p:spPr>
          <a:xfrm>
            <a:off x="1336468" y="1562400"/>
            <a:ext cx="5578101" cy="4768062"/>
          </a:xfrm>
        </p:spPr>
        <p:txBody>
          <a:bodyPr>
            <a:noAutofit/>
          </a:bodyPr>
          <a:lstStyle/>
          <a:p>
            <a:pPr marL="0" indent="0">
              <a:buNone/>
            </a:pPr>
            <a:r>
              <a:rPr lang="sv-SE" sz="1800" dirty="0">
                <a:solidFill>
                  <a:srgbClr val="0432FF"/>
                </a:solidFill>
              </a:rPr>
              <a:t>BCM </a:t>
            </a:r>
            <a:r>
              <a:rPr lang="sv-SE" sz="1800" dirty="0" err="1">
                <a:solidFill>
                  <a:srgbClr val="0432FF"/>
                </a:solidFill>
              </a:rPr>
              <a:t>machine</a:t>
            </a:r>
            <a:r>
              <a:rPr lang="sv-SE" sz="1800" dirty="0">
                <a:solidFill>
                  <a:srgbClr val="0432FF"/>
                </a:solidFill>
              </a:rPr>
              <a:t> </a:t>
            </a:r>
            <a:r>
              <a:rPr lang="sv-SE" sz="1800" dirty="0" err="1">
                <a:solidFill>
                  <a:srgbClr val="0432FF"/>
                </a:solidFill>
              </a:rPr>
              <a:t>protection</a:t>
            </a:r>
            <a:r>
              <a:rPr lang="sv-SE" sz="1800" dirty="0">
                <a:solidFill>
                  <a:srgbClr val="0432FF"/>
                </a:solidFill>
              </a:rPr>
              <a:t> </a:t>
            </a:r>
            <a:r>
              <a:rPr lang="sv-SE" sz="1800" dirty="0" err="1">
                <a:solidFill>
                  <a:srgbClr val="0432FF"/>
                </a:solidFill>
              </a:rPr>
              <a:t>functions</a:t>
            </a:r>
            <a:r>
              <a:rPr lang="sv-SE" sz="1800" dirty="0">
                <a:solidFill>
                  <a:srgbClr val="0432FF"/>
                </a:solidFill>
              </a:rPr>
              <a:t> </a:t>
            </a:r>
            <a:r>
              <a:rPr lang="sv-SE" sz="1800" dirty="0" err="1">
                <a:solidFill>
                  <a:srgbClr val="0432FF"/>
                </a:solidFill>
              </a:rPr>
              <a:t>based</a:t>
            </a:r>
            <a:r>
              <a:rPr lang="sv-SE" sz="1800" dirty="0">
                <a:solidFill>
                  <a:srgbClr val="0432FF"/>
                </a:solidFill>
              </a:rPr>
              <a:t> on a </a:t>
            </a:r>
            <a:r>
              <a:rPr lang="sv-SE" sz="1800" dirty="0" err="1">
                <a:solidFill>
                  <a:srgbClr val="0432FF"/>
                </a:solidFill>
              </a:rPr>
              <a:t>single</a:t>
            </a:r>
            <a:r>
              <a:rPr lang="sv-SE" sz="1800" dirty="0">
                <a:solidFill>
                  <a:srgbClr val="0432FF"/>
                </a:solidFill>
              </a:rPr>
              <a:t> ACCT </a:t>
            </a:r>
            <a:r>
              <a:rPr lang="sv-SE" sz="1800" dirty="0" err="1">
                <a:solidFill>
                  <a:srgbClr val="0432FF"/>
                </a:solidFill>
              </a:rPr>
              <a:t>are</a:t>
            </a:r>
            <a:r>
              <a:rPr lang="sv-SE" sz="1800" dirty="0">
                <a:solidFill>
                  <a:srgbClr val="0432FF"/>
                </a:solidFill>
              </a:rPr>
              <a:t> </a:t>
            </a:r>
            <a:r>
              <a:rPr lang="sv-SE" sz="1800" dirty="0" err="1">
                <a:solidFill>
                  <a:srgbClr val="0432FF"/>
                </a:solidFill>
              </a:rPr>
              <a:t>now</a:t>
            </a:r>
            <a:r>
              <a:rPr lang="sv-SE" sz="1800" dirty="0">
                <a:solidFill>
                  <a:srgbClr val="0432FF"/>
                </a:solidFill>
              </a:rPr>
              <a:t> </a:t>
            </a:r>
            <a:r>
              <a:rPr lang="sv-SE" sz="1800" dirty="0" err="1">
                <a:solidFill>
                  <a:srgbClr val="0432FF"/>
                </a:solidFill>
              </a:rPr>
              <a:t>integrated</a:t>
            </a:r>
            <a:endParaRPr lang="sv-SE" sz="1800" dirty="0">
              <a:solidFill>
                <a:srgbClr val="0432FF"/>
              </a:solidFill>
            </a:endParaRPr>
          </a:p>
        </p:txBody>
      </p:sp>
      <p:pic>
        <p:nvPicPr>
          <p:cNvPr id="5" name="Picture 4">
            <a:extLst>
              <a:ext uri="{FF2B5EF4-FFF2-40B4-BE49-F238E27FC236}">
                <a16:creationId xmlns:a16="http://schemas.microsoft.com/office/drawing/2014/main" id="{1E42FA0A-D18E-E04B-8586-51EE462D63DE}"/>
              </a:ext>
            </a:extLst>
          </p:cNvPr>
          <p:cNvPicPr>
            <a:picLocks noChangeAspect="1"/>
          </p:cNvPicPr>
          <p:nvPr/>
        </p:nvPicPr>
        <p:blipFill>
          <a:blip r:embed="rId2"/>
          <a:stretch>
            <a:fillRect/>
          </a:stretch>
        </p:blipFill>
        <p:spPr>
          <a:xfrm>
            <a:off x="6600057" y="4714443"/>
            <a:ext cx="3140181" cy="2089464"/>
          </a:xfrm>
          <a:prstGeom prst="rect">
            <a:avLst/>
          </a:prstGeom>
        </p:spPr>
      </p:pic>
      <p:pic>
        <p:nvPicPr>
          <p:cNvPr id="6" name="Picture 5">
            <a:extLst>
              <a:ext uri="{FF2B5EF4-FFF2-40B4-BE49-F238E27FC236}">
                <a16:creationId xmlns:a16="http://schemas.microsoft.com/office/drawing/2014/main" id="{19EE7A9A-8160-9041-9CDB-3F4D3ABD401E}"/>
              </a:ext>
            </a:extLst>
          </p:cNvPr>
          <p:cNvPicPr>
            <a:picLocks noChangeAspect="1"/>
          </p:cNvPicPr>
          <p:nvPr/>
        </p:nvPicPr>
        <p:blipFill>
          <a:blip r:embed="rId3"/>
          <a:stretch>
            <a:fillRect/>
          </a:stretch>
        </p:blipFill>
        <p:spPr>
          <a:xfrm>
            <a:off x="7236072" y="2055568"/>
            <a:ext cx="3425144" cy="1890863"/>
          </a:xfrm>
          <a:prstGeom prst="rect">
            <a:avLst/>
          </a:prstGeom>
        </p:spPr>
      </p:pic>
      <p:pic>
        <p:nvPicPr>
          <p:cNvPr id="8" name="Picture 7">
            <a:extLst>
              <a:ext uri="{FF2B5EF4-FFF2-40B4-BE49-F238E27FC236}">
                <a16:creationId xmlns:a16="http://schemas.microsoft.com/office/drawing/2014/main" id="{C336C960-EB25-E147-ADA7-3660949AA5F7}"/>
              </a:ext>
            </a:extLst>
          </p:cNvPr>
          <p:cNvPicPr>
            <a:picLocks noChangeAspect="1"/>
          </p:cNvPicPr>
          <p:nvPr/>
        </p:nvPicPr>
        <p:blipFill>
          <a:blip r:embed="rId4"/>
          <a:stretch>
            <a:fillRect/>
          </a:stretch>
        </p:blipFill>
        <p:spPr>
          <a:xfrm>
            <a:off x="1801610" y="2242808"/>
            <a:ext cx="2380258" cy="1736448"/>
          </a:xfrm>
          <a:prstGeom prst="rect">
            <a:avLst/>
          </a:prstGeom>
        </p:spPr>
      </p:pic>
      <p:pic>
        <p:nvPicPr>
          <p:cNvPr id="9" name="Picture 8">
            <a:extLst>
              <a:ext uri="{FF2B5EF4-FFF2-40B4-BE49-F238E27FC236}">
                <a16:creationId xmlns:a16="http://schemas.microsoft.com/office/drawing/2014/main" id="{363AD742-AE0E-F345-88A6-0C49DA61D925}"/>
              </a:ext>
            </a:extLst>
          </p:cNvPr>
          <p:cNvPicPr>
            <a:picLocks noChangeAspect="1"/>
          </p:cNvPicPr>
          <p:nvPr/>
        </p:nvPicPr>
        <p:blipFill>
          <a:blip r:embed="rId5"/>
          <a:stretch>
            <a:fillRect/>
          </a:stretch>
        </p:blipFill>
        <p:spPr>
          <a:xfrm>
            <a:off x="3431704" y="1988840"/>
            <a:ext cx="3325118" cy="1297322"/>
          </a:xfrm>
          <a:prstGeom prst="rect">
            <a:avLst/>
          </a:prstGeom>
        </p:spPr>
      </p:pic>
      <p:pic>
        <p:nvPicPr>
          <p:cNvPr id="10" name="Picture 9">
            <a:extLst>
              <a:ext uri="{FF2B5EF4-FFF2-40B4-BE49-F238E27FC236}">
                <a16:creationId xmlns:a16="http://schemas.microsoft.com/office/drawing/2014/main" id="{4E41C3A9-F111-F24F-87E9-B94C22390A2C}"/>
              </a:ext>
            </a:extLst>
          </p:cNvPr>
          <p:cNvPicPr>
            <a:picLocks noChangeAspect="1"/>
          </p:cNvPicPr>
          <p:nvPr/>
        </p:nvPicPr>
        <p:blipFill>
          <a:blip r:embed="rId6"/>
          <a:stretch>
            <a:fillRect/>
          </a:stretch>
        </p:blipFill>
        <p:spPr>
          <a:xfrm>
            <a:off x="2029511" y="4822203"/>
            <a:ext cx="3372537" cy="1899271"/>
          </a:xfrm>
          <a:prstGeom prst="rect">
            <a:avLst/>
          </a:prstGeom>
        </p:spPr>
      </p:pic>
      <p:sp>
        <p:nvSpPr>
          <p:cNvPr id="13" name="Content Placeholder 2">
            <a:extLst>
              <a:ext uri="{FF2B5EF4-FFF2-40B4-BE49-F238E27FC236}">
                <a16:creationId xmlns:a16="http://schemas.microsoft.com/office/drawing/2014/main" id="{C3923D75-DDB6-5344-A6FD-B90DA05EAAD2}"/>
              </a:ext>
            </a:extLst>
          </p:cNvPr>
          <p:cNvSpPr txBox="1">
            <a:spLocks/>
          </p:cNvSpPr>
          <p:nvPr/>
        </p:nvSpPr>
        <p:spPr>
          <a:xfrm>
            <a:off x="1731489" y="4129110"/>
            <a:ext cx="4583578" cy="388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dirty="0">
                <a:solidFill>
                  <a:srgbClr val="0432FF"/>
                </a:solidFill>
              </a:rPr>
              <a:t>~</a:t>
            </a:r>
            <a:r>
              <a:rPr lang="sv-SE" sz="1800" dirty="0" err="1">
                <a:solidFill>
                  <a:srgbClr val="0432FF"/>
                </a:solidFill>
              </a:rPr>
              <a:t>us</a:t>
            </a:r>
            <a:r>
              <a:rPr lang="sv-SE" sz="1800" dirty="0">
                <a:solidFill>
                  <a:srgbClr val="0432FF"/>
                </a:solidFill>
              </a:rPr>
              <a:t> </a:t>
            </a:r>
            <a:r>
              <a:rPr lang="sv-SE" sz="1800" dirty="0" err="1">
                <a:solidFill>
                  <a:srgbClr val="0432FF"/>
                </a:solidFill>
              </a:rPr>
              <a:t>pulses</a:t>
            </a:r>
            <a:r>
              <a:rPr lang="sv-SE" sz="1800" dirty="0">
                <a:solidFill>
                  <a:srgbClr val="0432FF"/>
                </a:solidFill>
              </a:rPr>
              <a:t> </a:t>
            </a:r>
            <a:r>
              <a:rPr lang="sv-SE" sz="1800" dirty="0" err="1">
                <a:solidFill>
                  <a:srgbClr val="0432FF"/>
                </a:solidFill>
              </a:rPr>
              <a:t>can</a:t>
            </a:r>
            <a:r>
              <a:rPr lang="sv-SE" sz="1800" dirty="0">
                <a:solidFill>
                  <a:srgbClr val="0432FF"/>
                </a:solidFill>
              </a:rPr>
              <a:t> be </a:t>
            </a:r>
            <a:r>
              <a:rPr lang="sv-SE" sz="1800" dirty="0" err="1">
                <a:solidFill>
                  <a:srgbClr val="0432FF"/>
                </a:solidFill>
              </a:rPr>
              <a:t>successfully</a:t>
            </a:r>
            <a:r>
              <a:rPr lang="sv-SE" sz="1800" dirty="0">
                <a:solidFill>
                  <a:srgbClr val="0432FF"/>
                </a:solidFill>
              </a:rPr>
              <a:t> </a:t>
            </a:r>
            <a:r>
              <a:rPr lang="sv-SE" sz="1800" dirty="0" err="1">
                <a:solidFill>
                  <a:srgbClr val="0432FF"/>
                </a:solidFill>
              </a:rPr>
              <a:t>measured</a:t>
            </a:r>
            <a:r>
              <a:rPr lang="sv-SE" sz="1800" dirty="0">
                <a:solidFill>
                  <a:srgbClr val="0432FF"/>
                </a:solidFill>
              </a:rPr>
              <a:t> </a:t>
            </a:r>
            <a:r>
              <a:rPr lang="sv-SE" sz="1800" dirty="0" err="1">
                <a:solidFill>
                  <a:srgbClr val="0432FF"/>
                </a:solidFill>
              </a:rPr>
              <a:t>with</a:t>
            </a:r>
            <a:r>
              <a:rPr lang="sv-SE" sz="1800" dirty="0">
                <a:solidFill>
                  <a:srgbClr val="0432FF"/>
                </a:solidFill>
              </a:rPr>
              <a:t> the 1 MHz BCM B.W.</a:t>
            </a:r>
          </a:p>
        </p:txBody>
      </p:sp>
      <p:sp>
        <p:nvSpPr>
          <p:cNvPr id="14" name="Content Placeholder 2">
            <a:extLst>
              <a:ext uri="{FF2B5EF4-FFF2-40B4-BE49-F238E27FC236}">
                <a16:creationId xmlns:a16="http://schemas.microsoft.com/office/drawing/2014/main" id="{F84C8110-5F61-944E-9C98-DE72EE26B439}"/>
              </a:ext>
            </a:extLst>
          </p:cNvPr>
          <p:cNvSpPr txBox="1">
            <a:spLocks/>
          </p:cNvSpPr>
          <p:nvPr/>
        </p:nvSpPr>
        <p:spPr>
          <a:xfrm>
            <a:off x="7025849" y="1488009"/>
            <a:ext cx="4544827" cy="388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dirty="0">
                <a:solidFill>
                  <a:srgbClr val="0432FF"/>
                </a:solidFill>
              </a:rPr>
              <a:t>A </a:t>
            </a:r>
            <a:r>
              <a:rPr lang="sv-SE" sz="1800" dirty="0" err="1">
                <a:solidFill>
                  <a:srgbClr val="0432FF"/>
                </a:solidFill>
              </a:rPr>
              <a:t>spare</a:t>
            </a:r>
            <a:r>
              <a:rPr lang="sv-SE" sz="1800" dirty="0">
                <a:solidFill>
                  <a:srgbClr val="0432FF"/>
                </a:solidFill>
              </a:rPr>
              <a:t> BCM </a:t>
            </a:r>
            <a:r>
              <a:rPr lang="sv-SE" sz="1800" dirty="0" err="1">
                <a:solidFill>
                  <a:srgbClr val="0432FF"/>
                </a:solidFill>
              </a:rPr>
              <a:t>channel</a:t>
            </a:r>
            <a:r>
              <a:rPr lang="sv-SE" sz="1800" dirty="0">
                <a:solidFill>
                  <a:srgbClr val="0432FF"/>
                </a:solidFill>
              </a:rPr>
              <a:t> is </a:t>
            </a:r>
            <a:r>
              <a:rPr lang="sv-SE" sz="1800" dirty="0" err="1">
                <a:solidFill>
                  <a:srgbClr val="0432FF"/>
                </a:solidFill>
              </a:rPr>
              <a:t>being</a:t>
            </a:r>
            <a:r>
              <a:rPr lang="sv-SE" sz="1800" dirty="0">
                <a:solidFill>
                  <a:srgbClr val="0432FF"/>
                </a:solidFill>
              </a:rPr>
              <a:t> </a:t>
            </a:r>
            <a:r>
              <a:rPr lang="sv-SE" sz="1800" dirty="0" err="1">
                <a:solidFill>
                  <a:srgbClr val="0432FF"/>
                </a:solidFill>
              </a:rPr>
              <a:t>used</a:t>
            </a:r>
            <a:r>
              <a:rPr lang="sv-SE" sz="1800" dirty="0">
                <a:solidFill>
                  <a:srgbClr val="0432FF"/>
                </a:solidFill>
              </a:rPr>
              <a:t> for </a:t>
            </a:r>
            <a:r>
              <a:rPr lang="sv-SE" sz="1800" dirty="0" err="1">
                <a:solidFill>
                  <a:srgbClr val="0432FF"/>
                </a:solidFill>
              </a:rPr>
              <a:t>measuring</a:t>
            </a:r>
            <a:r>
              <a:rPr lang="sv-SE" sz="1800" dirty="0">
                <a:solidFill>
                  <a:srgbClr val="0432FF"/>
                </a:solidFill>
              </a:rPr>
              <a:t> the </a:t>
            </a:r>
            <a:r>
              <a:rPr lang="sv-SE" sz="1800" dirty="0" err="1">
                <a:solidFill>
                  <a:srgbClr val="0432FF"/>
                </a:solidFill>
              </a:rPr>
              <a:t>voltage</a:t>
            </a:r>
            <a:r>
              <a:rPr lang="sv-SE" sz="1800" dirty="0">
                <a:solidFill>
                  <a:srgbClr val="0432FF"/>
                </a:solidFill>
              </a:rPr>
              <a:t> </a:t>
            </a:r>
            <a:r>
              <a:rPr lang="sv-SE" sz="1800" dirty="0" err="1">
                <a:solidFill>
                  <a:srgbClr val="0432FF"/>
                </a:solidFill>
              </a:rPr>
              <a:t>of</a:t>
            </a:r>
            <a:r>
              <a:rPr lang="sv-SE" sz="1800" dirty="0">
                <a:solidFill>
                  <a:srgbClr val="0432FF"/>
                </a:solidFill>
              </a:rPr>
              <a:t> the ISRC HV </a:t>
            </a:r>
            <a:r>
              <a:rPr lang="sv-SE" sz="1800" dirty="0" err="1">
                <a:solidFill>
                  <a:srgbClr val="0432FF"/>
                </a:solidFill>
              </a:rPr>
              <a:t>platform</a:t>
            </a:r>
            <a:endParaRPr lang="sv-SE" sz="1800" dirty="0">
              <a:solidFill>
                <a:srgbClr val="0432FF"/>
              </a:solidFill>
            </a:endParaRPr>
          </a:p>
        </p:txBody>
      </p:sp>
      <p:sp>
        <p:nvSpPr>
          <p:cNvPr id="15" name="Content Placeholder 2">
            <a:extLst>
              <a:ext uri="{FF2B5EF4-FFF2-40B4-BE49-F238E27FC236}">
                <a16:creationId xmlns:a16="http://schemas.microsoft.com/office/drawing/2014/main" id="{8A5986EC-9428-774B-BD06-BCB9710BDEDC}"/>
              </a:ext>
            </a:extLst>
          </p:cNvPr>
          <p:cNvSpPr txBox="1">
            <a:spLocks/>
          </p:cNvSpPr>
          <p:nvPr/>
        </p:nvSpPr>
        <p:spPr>
          <a:xfrm>
            <a:off x="6537626" y="4101912"/>
            <a:ext cx="4822036" cy="7351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dirty="0">
                <a:solidFill>
                  <a:srgbClr val="0432FF"/>
                </a:solidFill>
              </a:rPr>
              <a:t>A </a:t>
            </a:r>
            <a:r>
              <a:rPr lang="sv-SE" sz="1800" dirty="0" err="1">
                <a:solidFill>
                  <a:srgbClr val="0432FF"/>
                </a:solidFill>
              </a:rPr>
              <a:t>model-based</a:t>
            </a:r>
            <a:r>
              <a:rPr lang="sv-SE" sz="1800" dirty="0">
                <a:solidFill>
                  <a:srgbClr val="0432FF"/>
                </a:solidFill>
              </a:rPr>
              <a:t> </a:t>
            </a:r>
            <a:r>
              <a:rPr lang="sv-SE" sz="1800" dirty="0" err="1">
                <a:solidFill>
                  <a:srgbClr val="0432FF"/>
                </a:solidFill>
              </a:rPr>
              <a:t>protection</a:t>
            </a:r>
            <a:r>
              <a:rPr lang="sv-SE" sz="1800" dirty="0">
                <a:solidFill>
                  <a:srgbClr val="0432FF"/>
                </a:solidFill>
              </a:rPr>
              <a:t> </a:t>
            </a:r>
            <a:r>
              <a:rPr lang="sv-SE" sz="1800" dirty="0" err="1">
                <a:solidFill>
                  <a:srgbClr val="0432FF"/>
                </a:solidFill>
              </a:rPr>
              <a:t>function</a:t>
            </a:r>
            <a:r>
              <a:rPr lang="sv-SE" sz="1800" dirty="0">
                <a:solidFill>
                  <a:srgbClr val="0432FF"/>
                </a:solidFill>
              </a:rPr>
              <a:t> is </a:t>
            </a:r>
            <a:r>
              <a:rPr lang="sv-SE" sz="1800" dirty="0" err="1">
                <a:solidFill>
                  <a:srgbClr val="0432FF"/>
                </a:solidFill>
              </a:rPr>
              <a:t>implemented</a:t>
            </a:r>
            <a:r>
              <a:rPr lang="sv-SE" sz="1800" dirty="0">
                <a:solidFill>
                  <a:srgbClr val="0432FF"/>
                </a:solidFill>
              </a:rPr>
              <a:t> in the BCM </a:t>
            </a:r>
            <a:r>
              <a:rPr lang="sv-SE" sz="1800" dirty="0" err="1">
                <a:solidFill>
                  <a:srgbClr val="0432FF"/>
                </a:solidFill>
              </a:rPr>
              <a:t>firmware</a:t>
            </a:r>
            <a:endParaRPr lang="sv-SE" sz="1800" dirty="0">
              <a:solidFill>
                <a:srgbClr val="0432FF"/>
              </a:solidFill>
            </a:endParaRPr>
          </a:p>
        </p:txBody>
      </p:sp>
    </p:spTree>
    <p:extLst>
      <p:ext uri="{BB962C8B-B14F-4D97-AF65-F5344CB8AC3E}">
        <p14:creationId xmlns:p14="http://schemas.microsoft.com/office/powerpoint/2010/main" val="3446055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a:t>
            </a:r>
            <a:endParaRPr lang="sv-SE" sz="2000" dirty="0"/>
          </a:p>
        </p:txBody>
      </p:sp>
      <p:sp>
        <p:nvSpPr>
          <p:cNvPr id="4" name="Slide Number Placeholder 3"/>
          <p:cNvSpPr>
            <a:spLocks noGrp="1"/>
          </p:cNvSpPr>
          <p:nvPr>
            <p:ph type="sldNum" sz="quarter" idx="12"/>
          </p:nvPr>
        </p:nvSpPr>
        <p:spPr>
          <a:xfrm>
            <a:off x="7551261" y="6463348"/>
            <a:ext cx="2743200" cy="365125"/>
          </a:xfrm>
        </p:spPr>
        <p:txBody>
          <a:bodyPr/>
          <a:lstStyle/>
          <a:p>
            <a:fld id="{551115BC-487E-4422-894C-CB7CD3E79223}" type="slidenum">
              <a:rPr lang="sv-SE" smtClean="0"/>
              <a:t>13</a:t>
            </a:fld>
            <a:endParaRPr lang="sv-SE" dirty="0"/>
          </a:p>
        </p:txBody>
      </p:sp>
      <p:sp>
        <p:nvSpPr>
          <p:cNvPr id="7" name="Text Placeholder 6">
            <a:extLst>
              <a:ext uri="{FF2B5EF4-FFF2-40B4-BE49-F238E27FC236}">
                <a16:creationId xmlns:a16="http://schemas.microsoft.com/office/drawing/2014/main" id="{0E92D502-5188-7745-9FA2-A9148D1D36F6}"/>
              </a:ext>
            </a:extLst>
          </p:cNvPr>
          <p:cNvSpPr>
            <a:spLocks noGrp="1"/>
          </p:cNvSpPr>
          <p:nvPr>
            <p:ph type="body" sz="quarter" idx="14"/>
          </p:nvPr>
        </p:nvSpPr>
        <p:spPr>
          <a:xfrm>
            <a:off x="1103708" y="778848"/>
            <a:ext cx="9729987" cy="507076"/>
          </a:xfrm>
        </p:spPr>
        <p:txBody>
          <a:bodyPr/>
          <a:lstStyle/>
          <a:p>
            <a:r>
              <a:rPr lang="en-US" sz="2400" dirty="0"/>
              <a:t>Verified w. beam at IPHI; MEBT electrodes installed; EPICS integrated in lab</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496" r="10010"/>
          <a:stretch/>
        </p:blipFill>
        <p:spPr>
          <a:xfrm>
            <a:off x="465829" y="2566496"/>
            <a:ext cx="2267342" cy="4228561"/>
          </a:xfrm>
          <a:prstGeom prst="rect">
            <a:avLst/>
          </a:prstGeom>
        </p:spPr>
      </p:pic>
      <p:pic>
        <p:nvPicPr>
          <p:cNvPr id="10" name="Picture 4" descr="https://lh3.googleusercontent.com/TaxdJ4gswIcyz4n8L8CettphaHtF60i7dpAqa1WHMyvsKQcdxaQQCgj4glKsM3a2QnZBhribkYDMxcOzr884niMIxYyBZKChpeXb4zkgqxKVqJ7QHE9KjOCcB5DrRq3uxxAPEJm3WKNoru4zMok4pNNSHpr1aeY-aeQGoy-EXI63dkusq3PUyLNCFBXx85kV5CnWwObQvTprgGQZvbOwRjsj8nIAQz2Z221CSmcOsP60uOa69Wbxhn2QiBeVitO5zK7ewHIxk_6DvNO6S_yqY78ZEBrifUfkMRuNRDTfMMIEnwd6lUg0SAXk0VJS67VxqBOvNxs4x4rPhgHzJC8xoSIoHzhKHszm51gEFj5NblLfzV847PjRo66g7MKohy7Nt-6-IboeIXhGHmwr1e5aLBq9ab9Ed9PIpJDVcZtPf5D17eO4WH1yuW0tiS465xwIcPf6uQnv-H4Pr1r4In8YOU5CI3XoHF1T0u_zEpG1hxagZi6t06bVX1brwgB_6Cnxj6QW6ZBq9yRReA784W9jDhTUcxGEYIY64Yd4H7X3QmukWaPrqO3CokkMOPkR4zSJHt5IiMqtxl16LItVxzljsi6QVjWKtlcpgoU3qqlRZOeRFcEl--YFzxAhciJhkxfU8YFq18zj6N_brxxu-hifbg3uMxW3pIgHfm5mEhsqdxfbe6F-nnkILlo78vZiS5Cjk_87wCvNfwl6qG4-Bzo=w375-h281-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952" y="2206438"/>
            <a:ext cx="2832959" cy="21228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20666" y="1525423"/>
            <a:ext cx="2913302" cy="646331"/>
          </a:xfrm>
          <a:prstGeom prst="rect">
            <a:avLst/>
          </a:prstGeom>
          <a:noFill/>
        </p:spPr>
        <p:txBody>
          <a:bodyPr wrap="square" rtlCol="0">
            <a:spAutoFit/>
          </a:bodyPr>
          <a:lstStyle/>
          <a:p>
            <a:pPr algn="ctr"/>
            <a:r>
              <a:rPr lang="en-GB" dirty="0"/>
              <a:t>Beam tests at IPHI CEA-</a:t>
            </a:r>
            <a:r>
              <a:rPr lang="en-GB" dirty="0" err="1"/>
              <a:t>Saclay</a:t>
            </a:r>
            <a:r>
              <a:rPr lang="en-GB" dirty="0"/>
              <a:t> with the MEBT BPM</a:t>
            </a:r>
            <a:endParaRPr lang="pt-BR" dirty="0"/>
          </a:p>
        </p:txBody>
      </p:sp>
      <p:grpSp>
        <p:nvGrpSpPr>
          <p:cNvPr id="14" name="Group 13"/>
          <p:cNvGrpSpPr/>
          <p:nvPr/>
        </p:nvGrpSpPr>
        <p:grpSpPr>
          <a:xfrm>
            <a:off x="3091007" y="4863399"/>
            <a:ext cx="2953579" cy="1911845"/>
            <a:chOff x="5188858" y="3741543"/>
            <a:chExt cx="3408531" cy="2699786"/>
          </a:xfrm>
        </p:grpSpPr>
        <p:pic>
          <p:nvPicPr>
            <p:cNvPr id="15" name="Picture 14"/>
            <p:cNvPicPr>
              <a:picLocks noChangeAspect="1"/>
            </p:cNvPicPr>
            <p:nvPr/>
          </p:nvPicPr>
          <p:blipFill>
            <a:blip r:embed="rId4"/>
            <a:stretch>
              <a:fillRect/>
            </a:stretch>
          </p:blipFill>
          <p:spPr>
            <a:xfrm>
              <a:off x="5188858" y="3912036"/>
              <a:ext cx="3156423" cy="2529293"/>
            </a:xfrm>
            <a:prstGeom prst="rect">
              <a:avLst/>
            </a:prstGeom>
          </p:spPr>
        </p:pic>
        <p:sp>
          <p:nvSpPr>
            <p:cNvPr id="16" name="TextBox 15"/>
            <p:cNvSpPr txBox="1"/>
            <p:nvPr/>
          </p:nvSpPr>
          <p:spPr>
            <a:xfrm>
              <a:off x="5525572" y="3741543"/>
              <a:ext cx="3071817" cy="357358"/>
            </a:xfrm>
            <a:prstGeom prst="rect">
              <a:avLst/>
            </a:prstGeom>
            <a:noFill/>
          </p:spPr>
          <p:txBody>
            <a:bodyPr wrap="square" rtlCol="0">
              <a:spAutoFit/>
            </a:bodyPr>
            <a:lstStyle/>
            <a:p>
              <a:r>
                <a:rPr lang="da-DK" sz="1400" dirty="0"/>
                <a:t>Intra pulse phase measurements</a:t>
              </a:r>
              <a:endParaRPr lang="pt-BR" sz="1400" dirty="0"/>
            </a:p>
          </p:txBody>
        </p:sp>
      </p:grpSp>
      <p:grpSp>
        <p:nvGrpSpPr>
          <p:cNvPr id="17" name="Group 16"/>
          <p:cNvGrpSpPr/>
          <p:nvPr/>
        </p:nvGrpSpPr>
        <p:grpSpPr>
          <a:xfrm>
            <a:off x="2965075" y="2299888"/>
            <a:ext cx="3079511" cy="2573640"/>
            <a:chOff x="8468374" y="3984196"/>
            <a:chExt cx="3301339" cy="2764910"/>
          </a:xfrm>
        </p:grpSpPr>
        <p:pic>
          <p:nvPicPr>
            <p:cNvPr id="18" name="Picture 17"/>
            <p:cNvPicPr/>
            <p:nvPr/>
          </p:nvPicPr>
          <p:blipFill>
            <a:blip r:embed="rId5"/>
            <a:stretch>
              <a:fillRect/>
            </a:stretch>
          </p:blipFill>
          <p:spPr>
            <a:xfrm>
              <a:off x="8468374" y="3984196"/>
              <a:ext cx="3301339" cy="2398844"/>
            </a:xfrm>
            <a:prstGeom prst="rect">
              <a:avLst/>
            </a:prstGeom>
          </p:spPr>
        </p:pic>
        <p:cxnSp>
          <p:nvCxnSpPr>
            <p:cNvPr id="19" name="Straight Arrow Connector 18"/>
            <p:cNvCxnSpPr/>
            <p:nvPr/>
          </p:nvCxnSpPr>
          <p:spPr>
            <a:xfrm>
              <a:off x="8828627" y="6463927"/>
              <a:ext cx="25810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632837" y="6441329"/>
              <a:ext cx="1025744" cy="307777"/>
            </a:xfrm>
            <a:prstGeom prst="rect">
              <a:avLst/>
            </a:prstGeom>
            <a:noFill/>
          </p:spPr>
          <p:txBody>
            <a:bodyPr wrap="square" rtlCol="0">
              <a:spAutoFit/>
            </a:bodyPr>
            <a:lstStyle/>
            <a:p>
              <a:r>
                <a:rPr lang="da-DK" sz="1200" dirty="0"/>
                <a:t>~5 minutes</a:t>
              </a:r>
              <a:endParaRPr lang="pt-BR" sz="1200" dirty="0"/>
            </a:p>
          </p:txBody>
        </p:sp>
      </p:grpSp>
      <p:sp>
        <p:nvSpPr>
          <p:cNvPr id="21" name="TextBox 20"/>
          <p:cNvSpPr txBox="1"/>
          <p:nvPr/>
        </p:nvSpPr>
        <p:spPr>
          <a:xfrm>
            <a:off x="6570952" y="3616812"/>
            <a:ext cx="2972413" cy="1015663"/>
          </a:xfrm>
          <a:prstGeom prst="rect">
            <a:avLst/>
          </a:prstGeom>
          <a:noFill/>
        </p:spPr>
        <p:txBody>
          <a:bodyPr wrap="square" rtlCol="0">
            <a:spAutoFit/>
          </a:bodyPr>
          <a:lstStyle/>
          <a:p>
            <a:r>
              <a:rPr lang="da-DK" sz="2000" dirty="0">
                <a:solidFill>
                  <a:schemeClr val="bg1"/>
                </a:solidFill>
              </a:rPr>
              <a:t>3 MeV, </a:t>
            </a:r>
            <a:r>
              <a:rPr lang="da-DK" sz="2000" b="1" dirty="0">
                <a:solidFill>
                  <a:schemeClr val="bg1"/>
                </a:solidFill>
              </a:rPr>
              <a:t>0.4 mA </a:t>
            </a:r>
            <a:r>
              <a:rPr lang="da-DK" sz="2000" dirty="0">
                <a:solidFill>
                  <a:schemeClr val="bg1"/>
                </a:solidFill>
              </a:rPr>
              <a:t>to 50 mA, proton beam, 352.2 MHz RF</a:t>
            </a:r>
            <a:endParaRPr lang="pt-BR" sz="2000" dirty="0">
              <a:solidFill>
                <a:schemeClr val="bg1"/>
              </a:solidFill>
            </a:endParaRPr>
          </a:p>
        </p:txBody>
      </p:sp>
      <p:grpSp>
        <p:nvGrpSpPr>
          <p:cNvPr id="37" name="Group 36"/>
          <p:cNvGrpSpPr/>
          <p:nvPr/>
        </p:nvGrpSpPr>
        <p:grpSpPr>
          <a:xfrm>
            <a:off x="439910" y="1376059"/>
            <a:ext cx="5789356" cy="1069806"/>
            <a:chOff x="477888" y="1471622"/>
            <a:chExt cx="8208912" cy="1885371"/>
          </a:xfrm>
        </p:grpSpPr>
        <p:pic>
          <p:nvPicPr>
            <p:cNvPr id="38" name="Picture 37"/>
            <p:cNvPicPr>
              <a:picLocks noChangeAspect="1"/>
            </p:cNvPicPr>
            <p:nvPr/>
          </p:nvPicPr>
          <p:blipFill rotWithShape="1">
            <a:blip r:embed="rId6"/>
            <a:srcRect l="5845" t="8941" r="56265" b="70492"/>
            <a:stretch/>
          </p:blipFill>
          <p:spPr>
            <a:xfrm>
              <a:off x="477888" y="1844824"/>
              <a:ext cx="8208912" cy="1253269"/>
            </a:xfrm>
            <a:prstGeom prst="rect">
              <a:avLst/>
            </a:prstGeom>
          </p:spPr>
        </p:pic>
        <p:cxnSp>
          <p:nvCxnSpPr>
            <p:cNvPr id="39" name="Straight Arrow Connector 38"/>
            <p:cNvCxnSpPr/>
            <p:nvPr/>
          </p:nvCxnSpPr>
          <p:spPr>
            <a:xfrm>
              <a:off x="4644008" y="1768946"/>
              <a:ext cx="3492896" cy="102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99592" y="2636912"/>
              <a:ext cx="504056"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p:cNvSpPr/>
            <p:nvPr/>
          </p:nvSpPr>
          <p:spPr>
            <a:xfrm>
              <a:off x="2557185" y="2653305"/>
              <a:ext cx="152594"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p:cNvSpPr/>
            <p:nvPr/>
          </p:nvSpPr>
          <p:spPr>
            <a:xfrm>
              <a:off x="4738753" y="2786190"/>
              <a:ext cx="504056"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p:cNvSpPr/>
            <p:nvPr/>
          </p:nvSpPr>
          <p:spPr>
            <a:xfrm>
              <a:off x="7258846" y="2615407"/>
              <a:ext cx="265034"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p:cNvSpPr/>
            <p:nvPr/>
          </p:nvSpPr>
          <p:spPr>
            <a:xfrm>
              <a:off x="7164288" y="2767807"/>
              <a:ext cx="265034"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p:cNvSpPr/>
            <p:nvPr/>
          </p:nvSpPr>
          <p:spPr>
            <a:xfrm>
              <a:off x="2709584" y="2805705"/>
              <a:ext cx="407671" cy="461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p:cNvSpPr/>
            <p:nvPr/>
          </p:nvSpPr>
          <p:spPr>
            <a:xfrm>
              <a:off x="1392633" y="2962315"/>
              <a:ext cx="407671" cy="394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8" name="Straight Arrow Connector 47"/>
            <p:cNvCxnSpPr/>
            <p:nvPr/>
          </p:nvCxnSpPr>
          <p:spPr>
            <a:xfrm>
              <a:off x="8136904" y="1926389"/>
              <a:ext cx="3351" cy="46753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Down Arrow 48"/>
            <p:cNvSpPr/>
            <p:nvPr/>
          </p:nvSpPr>
          <p:spPr>
            <a:xfrm>
              <a:off x="7848872" y="1860101"/>
              <a:ext cx="576064" cy="521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TextBox 49"/>
            <p:cNvSpPr txBox="1"/>
            <p:nvPr/>
          </p:nvSpPr>
          <p:spPr>
            <a:xfrm>
              <a:off x="5697903" y="1471622"/>
              <a:ext cx="764166" cy="650892"/>
            </a:xfrm>
            <a:prstGeom prst="rect">
              <a:avLst/>
            </a:prstGeom>
            <a:noFill/>
          </p:spPr>
          <p:txBody>
            <a:bodyPr wrap="none" rtlCol="0">
              <a:spAutoFit/>
            </a:bodyPr>
            <a:lstStyle/>
            <a:p>
              <a:r>
                <a:rPr lang="en-GB" dirty="0"/>
                <a:t>5 m</a:t>
              </a:r>
              <a:endParaRPr lang="pt-BR" dirty="0"/>
            </a:p>
          </p:txBody>
        </p:sp>
      </p:grpSp>
      <p:sp>
        <p:nvSpPr>
          <p:cNvPr id="53" name="TextBox 52"/>
          <p:cNvSpPr txBox="1"/>
          <p:nvPr/>
        </p:nvSpPr>
        <p:spPr>
          <a:xfrm>
            <a:off x="107993" y="2291908"/>
            <a:ext cx="2913302" cy="307777"/>
          </a:xfrm>
          <a:prstGeom prst="rect">
            <a:avLst/>
          </a:prstGeom>
          <a:noFill/>
        </p:spPr>
        <p:txBody>
          <a:bodyPr wrap="square" rtlCol="0">
            <a:spAutoFit/>
          </a:bodyPr>
          <a:lstStyle/>
          <a:p>
            <a:pPr algn="ctr"/>
            <a:r>
              <a:rPr lang="en-GB" sz="1400" dirty="0"/>
              <a:t>BPM electronics rack:</a:t>
            </a:r>
            <a:endParaRPr lang="pt-BR" sz="1400" dirty="0"/>
          </a:p>
        </p:txBody>
      </p:sp>
      <p:sp>
        <p:nvSpPr>
          <p:cNvPr id="35" name="TextBox 34">
            <a:extLst>
              <a:ext uri="{FF2B5EF4-FFF2-40B4-BE49-F238E27FC236}">
                <a16:creationId xmlns:a16="http://schemas.microsoft.com/office/drawing/2014/main" id="{1A2AB161-6206-9C49-B6A2-07EF8E6C187D}"/>
              </a:ext>
            </a:extLst>
          </p:cNvPr>
          <p:cNvSpPr txBox="1"/>
          <p:nvPr/>
        </p:nvSpPr>
        <p:spPr>
          <a:xfrm>
            <a:off x="9433968" y="3886265"/>
            <a:ext cx="2666816" cy="738664"/>
          </a:xfrm>
          <a:prstGeom prst="rect">
            <a:avLst/>
          </a:prstGeom>
          <a:noFill/>
        </p:spPr>
        <p:txBody>
          <a:bodyPr wrap="square" rtlCol="0">
            <a:spAutoFit/>
          </a:bodyPr>
          <a:lstStyle/>
          <a:p>
            <a:pPr algn="ctr"/>
            <a:r>
              <a:rPr lang="en-GB" sz="1400" dirty="0"/>
              <a:t>Repair of MEBT BPM broken during transportation from Bilbao. Repair done at ESS - Lund.</a:t>
            </a:r>
            <a:endParaRPr lang="pt-BR" sz="1400" dirty="0"/>
          </a:p>
        </p:txBody>
      </p:sp>
      <p:pic>
        <p:nvPicPr>
          <p:cNvPr id="36" name="Picture 35">
            <a:extLst>
              <a:ext uri="{FF2B5EF4-FFF2-40B4-BE49-F238E27FC236}">
                <a16:creationId xmlns:a16="http://schemas.microsoft.com/office/drawing/2014/main" id="{9EAD8BBF-E309-8D43-B596-ACE7C23C11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2311" y="2221915"/>
            <a:ext cx="2022770" cy="1517078"/>
          </a:xfrm>
          <a:prstGeom prst="rect">
            <a:avLst/>
          </a:prstGeom>
        </p:spPr>
      </p:pic>
      <p:sp>
        <p:nvSpPr>
          <p:cNvPr id="54" name="TextBox 53">
            <a:extLst>
              <a:ext uri="{FF2B5EF4-FFF2-40B4-BE49-F238E27FC236}">
                <a16:creationId xmlns:a16="http://schemas.microsoft.com/office/drawing/2014/main" id="{F1753D68-2B8D-4A40-A3AE-5ED56403170C}"/>
              </a:ext>
            </a:extLst>
          </p:cNvPr>
          <p:cNvSpPr txBox="1"/>
          <p:nvPr/>
        </p:nvSpPr>
        <p:spPr>
          <a:xfrm>
            <a:off x="9903733" y="1505067"/>
            <a:ext cx="1911920" cy="646331"/>
          </a:xfrm>
          <a:prstGeom prst="rect">
            <a:avLst/>
          </a:prstGeom>
          <a:noFill/>
        </p:spPr>
        <p:txBody>
          <a:bodyPr wrap="square" rtlCol="0">
            <a:spAutoFit/>
          </a:bodyPr>
          <a:lstStyle/>
          <a:p>
            <a:r>
              <a:rPr lang="en-GB" dirty="0"/>
              <a:t>MEBT BPM inside the quadrupoles</a:t>
            </a:r>
            <a:endParaRPr lang="pt-BR" dirty="0"/>
          </a:p>
        </p:txBody>
      </p:sp>
      <p:sp>
        <p:nvSpPr>
          <p:cNvPr id="9" name="TextBox 8">
            <a:extLst>
              <a:ext uri="{FF2B5EF4-FFF2-40B4-BE49-F238E27FC236}">
                <a16:creationId xmlns:a16="http://schemas.microsoft.com/office/drawing/2014/main" id="{C073DD42-359A-7D4C-A29B-0DA5776C3487}"/>
              </a:ext>
            </a:extLst>
          </p:cNvPr>
          <p:cNvSpPr txBox="1"/>
          <p:nvPr/>
        </p:nvSpPr>
        <p:spPr>
          <a:xfrm>
            <a:off x="7519775" y="4984133"/>
            <a:ext cx="3313921" cy="1477328"/>
          </a:xfrm>
          <a:prstGeom prst="rect">
            <a:avLst/>
          </a:prstGeom>
          <a:noFill/>
        </p:spPr>
        <p:txBody>
          <a:bodyPr wrap="none" rtlCol="0">
            <a:spAutoFit/>
          </a:bodyPr>
          <a:lstStyle/>
          <a:p>
            <a:pPr algn="l"/>
            <a:r>
              <a:rPr lang="en-US" dirty="0">
                <a:solidFill>
                  <a:srgbClr val="666666"/>
                </a:solidFill>
              </a:rPr>
              <a:t>Primary functionality:</a:t>
            </a:r>
          </a:p>
          <a:p>
            <a:pPr marL="285750" indent="-285750" algn="l">
              <a:buFont typeface="Arial" panose="020B0604020202020204" pitchFamily="34" charset="0"/>
              <a:buChar char="•"/>
            </a:pPr>
            <a:r>
              <a:rPr lang="en-US" dirty="0">
                <a:solidFill>
                  <a:srgbClr val="666666"/>
                </a:solidFill>
              </a:rPr>
              <a:t>Position, phase and amplitude</a:t>
            </a:r>
          </a:p>
          <a:p>
            <a:pPr marL="285750" indent="-285750" algn="l">
              <a:buFont typeface="Arial" panose="020B0604020202020204" pitchFamily="34" charset="0"/>
              <a:buChar char="•"/>
            </a:pPr>
            <a:r>
              <a:rPr lang="en-US" dirty="0">
                <a:solidFill>
                  <a:srgbClr val="666666"/>
                </a:solidFill>
              </a:rPr>
              <a:t>Waveforms and Averages</a:t>
            </a:r>
          </a:p>
          <a:p>
            <a:pPr marL="285750" indent="-285750" algn="l">
              <a:buFont typeface="Arial" panose="020B0604020202020204" pitchFamily="34" charset="0"/>
              <a:buChar char="•"/>
            </a:pPr>
            <a:r>
              <a:rPr lang="en-US" dirty="0">
                <a:solidFill>
                  <a:srgbClr val="666666"/>
                </a:solidFill>
              </a:rPr>
              <a:t>Data on demand</a:t>
            </a:r>
          </a:p>
          <a:p>
            <a:pPr marL="285750" indent="-285750" algn="l">
              <a:buFont typeface="Arial" panose="020B0604020202020204" pitchFamily="34" charset="0"/>
              <a:buChar char="•"/>
            </a:pPr>
            <a:r>
              <a:rPr lang="en-US" dirty="0">
                <a:solidFill>
                  <a:srgbClr val="666666"/>
                </a:solidFill>
              </a:rPr>
              <a:t>Position and energy interlocks</a:t>
            </a:r>
          </a:p>
        </p:txBody>
      </p:sp>
    </p:spTree>
    <p:extLst>
      <p:ext uri="{BB962C8B-B14F-4D97-AF65-F5344CB8AC3E}">
        <p14:creationId xmlns:p14="http://schemas.microsoft.com/office/powerpoint/2010/main" val="2400566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Fast BPM and fast BCM</a:t>
            </a:r>
            <a:endParaRPr lang="pt-BR"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sp>
        <p:nvSpPr>
          <p:cNvPr id="9" name="Content Placeholder 2">
            <a:extLst>
              <a:ext uri="{FF2B5EF4-FFF2-40B4-BE49-F238E27FC236}">
                <a16:creationId xmlns:a16="http://schemas.microsoft.com/office/drawing/2014/main" id="{295596D1-1395-794C-9279-67623AFCE750}"/>
              </a:ext>
            </a:extLst>
          </p:cNvPr>
          <p:cNvSpPr>
            <a:spLocks noGrp="1"/>
          </p:cNvSpPr>
          <p:nvPr>
            <p:ph idx="1"/>
          </p:nvPr>
        </p:nvSpPr>
        <p:spPr>
          <a:xfrm>
            <a:off x="1281491" y="878218"/>
            <a:ext cx="3341094" cy="4768062"/>
          </a:xfrm>
        </p:spPr>
        <p:txBody>
          <a:bodyPr>
            <a:noAutofit/>
          </a:bodyPr>
          <a:lstStyle/>
          <a:p>
            <a:pPr marL="0" indent="0">
              <a:buNone/>
            </a:pPr>
            <a:r>
              <a:rPr lang="sv-SE" sz="1800" dirty="0">
                <a:solidFill>
                  <a:srgbClr val="0432FF"/>
                </a:solidFill>
              </a:rPr>
              <a:t>The fast BCM (i.e. FCT) is </a:t>
            </a:r>
            <a:r>
              <a:rPr lang="sv-SE" sz="1800" dirty="0" err="1">
                <a:solidFill>
                  <a:srgbClr val="0432FF"/>
                </a:solidFill>
              </a:rPr>
              <a:t>integrated</a:t>
            </a:r>
            <a:r>
              <a:rPr lang="sv-SE" sz="1800" dirty="0">
                <a:solidFill>
                  <a:srgbClr val="0432FF"/>
                </a:solidFill>
              </a:rPr>
              <a:t> in the MEBT. N.B. </a:t>
            </a:r>
            <a:r>
              <a:rPr lang="sv-SE" sz="1800" dirty="0" err="1">
                <a:solidFill>
                  <a:srgbClr val="0432FF"/>
                </a:solidFill>
              </a:rPr>
              <a:t>After</a:t>
            </a:r>
            <a:r>
              <a:rPr lang="sv-SE" sz="1800" dirty="0">
                <a:solidFill>
                  <a:srgbClr val="0432FF"/>
                </a:solidFill>
              </a:rPr>
              <a:t> FC so </a:t>
            </a:r>
            <a:r>
              <a:rPr lang="sv-SE" sz="1800" dirty="0" err="1">
                <a:solidFill>
                  <a:srgbClr val="0432FF"/>
                </a:solidFill>
              </a:rPr>
              <a:t>used</a:t>
            </a:r>
            <a:r>
              <a:rPr lang="sv-SE" sz="1800" dirty="0">
                <a:solidFill>
                  <a:srgbClr val="0432FF"/>
                </a:solidFill>
              </a:rPr>
              <a:t> in DTL </a:t>
            </a:r>
            <a:r>
              <a:rPr lang="sv-SE" sz="1800" dirty="0" err="1">
                <a:solidFill>
                  <a:srgbClr val="0432FF"/>
                </a:solidFill>
              </a:rPr>
              <a:t>commissioning</a:t>
            </a:r>
            <a:r>
              <a:rPr lang="sv-SE" sz="1800" dirty="0">
                <a:solidFill>
                  <a:srgbClr val="0432FF"/>
                </a:solidFill>
              </a:rPr>
              <a:t> </a:t>
            </a:r>
            <a:r>
              <a:rPr lang="sv-SE" sz="1800" dirty="0" err="1">
                <a:solidFill>
                  <a:srgbClr val="0432FF"/>
                </a:solidFill>
              </a:rPr>
              <a:t>run</a:t>
            </a:r>
            <a:endParaRPr lang="sv-SE" sz="1800" dirty="0">
              <a:solidFill>
                <a:srgbClr val="0432FF"/>
              </a:solidFill>
            </a:endParaRPr>
          </a:p>
        </p:txBody>
      </p:sp>
      <p:pic>
        <p:nvPicPr>
          <p:cNvPr id="7" name="Picture 2" descr="Image result for lecroy wavepro 404hd">
            <a:extLst>
              <a:ext uri="{FF2B5EF4-FFF2-40B4-BE49-F238E27FC236}">
                <a16:creationId xmlns:a16="http://schemas.microsoft.com/office/drawing/2014/main" id="{A31CD47E-62CF-6C49-A6AC-B015973CE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6" y="2522346"/>
            <a:ext cx="216278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4DB56C6-0FF5-C341-A85D-6BFE3B2A86DB}"/>
              </a:ext>
            </a:extLst>
          </p:cNvPr>
          <p:cNvPicPr>
            <a:picLocks noChangeAspect="1"/>
          </p:cNvPicPr>
          <p:nvPr/>
        </p:nvPicPr>
        <p:blipFill>
          <a:blip r:embed="rId3"/>
          <a:stretch>
            <a:fillRect/>
          </a:stretch>
        </p:blipFill>
        <p:spPr>
          <a:xfrm>
            <a:off x="2108262" y="1754453"/>
            <a:ext cx="1514518" cy="1920666"/>
          </a:xfrm>
          <a:prstGeom prst="rect">
            <a:avLst/>
          </a:prstGeom>
        </p:spPr>
      </p:pic>
      <p:sp>
        <p:nvSpPr>
          <p:cNvPr id="10" name="Content Placeholder 2">
            <a:extLst>
              <a:ext uri="{FF2B5EF4-FFF2-40B4-BE49-F238E27FC236}">
                <a16:creationId xmlns:a16="http://schemas.microsoft.com/office/drawing/2014/main" id="{49F06B5D-8936-0C47-BEAF-7AFB7AE0E151}"/>
              </a:ext>
            </a:extLst>
          </p:cNvPr>
          <p:cNvSpPr txBox="1">
            <a:spLocks/>
          </p:cNvSpPr>
          <p:nvPr/>
        </p:nvSpPr>
        <p:spPr>
          <a:xfrm>
            <a:off x="8184150" y="1719529"/>
            <a:ext cx="3911231" cy="8594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sv-SE" sz="1800" dirty="0">
                <a:solidFill>
                  <a:srgbClr val="0432FF"/>
                </a:solidFill>
              </a:rPr>
              <a:t>A fast </a:t>
            </a:r>
            <a:r>
              <a:rPr lang="sv-SE" sz="1800" dirty="0" err="1">
                <a:solidFill>
                  <a:srgbClr val="0432FF"/>
                </a:solidFill>
              </a:rPr>
              <a:t>oscilloscope</a:t>
            </a:r>
            <a:r>
              <a:rPr lang="sv-SE" sz="1800" dirty="0">
                <a:solidFill>
                  <a:srgbClr val="0432FF"/>
                </a:solidFill>
              </a:rPr>
              <a:t> (</a:t>
            </a:r>
            <a:r>
              <a:rPr lang="sv-SE" sz="1800" dirty="0" err="1">
                <a:solidFill>
                  <a:srgbClr val="0432FF"/>
                </a:solidFill>
              </a:rPr>
              <a:t>Received</a:t>
            </a:r>
            <a:r>
              <a:rPr lang="sv-SE" sz="1800" dirty="0">
                <a:solidFill>
                  <a:srgbClr val="0432FF"/>
                </a:solidFill>
              </a:rPr>
              <a:t>; EPICS integration in progress) </a:t>
            </a:r>
            <a:r>
              <a:rPr lang="sv-SE" sz="1800" dirty="0" err="1">
                <a:solidFill>
                  <a:srgbClr val="0432FF"/>
                </a:solidFill>
              </a:rPr>
              <a:t>will</a:t>
            </a:r>
            <a:r>
              <a:rPr lang="sv-SE" sz="1800" dirty="0">
                <a:solidFill>
                  <a:srgbClr val="0432FF"/>
                </a:solidFill>
              </a:rPr>
              <a:t> </a:t>
            </a:r>
            <a:r>
              <a:rPr lang="sv-SE" sz="1800" dirty="0" err="1">
                <a:solidFill>
                  <a:srgbClr val="0432FF"/>
                </a:solidFill>
              </a:rPr>
              <a:t>measure</a:t>
            </a:r>
            <a:r>
              <a:rPr lang="sv-SE" sz="1800" dirty="0">
                <a:solidFill>
                  <a:srgbClr val="0432FF"/>
                </a:solidFill>
              </a:rPr>
              <a:t> the fast BCM/BPM signals</a:t>
            </a:r>
          </a:p>
        </p:txBody>
      </p:sp>
      <p:sp>
        <p:nvSpPr>
          <p:cNvPr id="11" name="Content Placeholder 2">
            <a:extLst>
              <a:ext uri="{FF2B5EF4-FFF2-40B4-BE49-F238E27FC236}">
                <a16:creationId xmlns:a16="http://schemas.microsoft.com/office/drawing/2014/main" id="{C12F8943-13FF-1747-BFA0-431BF1DDD1F2}"/>
              </a:ext>
            </a:extLst>
          </p:cNvPr>
          <p:cNvSpPr txBox="1">
            <a:spLocks/>
          </p:cNvSpPr>
          <p:nvPr/>
        </p:nvSpPr>
        <p:spPr>
          <a:xfrm>
            <a:off x="639082" y="5820207"/>
            <a:ext cx="4452877"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dirty="0"/>
              <a:t>The FCT has a </a:t>
            </a:r>
            <a:r>
              <a:rPr lang="sv-SE" sz="1800" dirty="0" err="1"/>
              <a:t>measured</a:t>
            </a:r>
            <a:r>
              <a:rPr lang="sv-SE" sz="1800" dirty="0"/>
              <a:t> B.W. </a:t>
            </a:r>
            <a:r>
              <a:rPr lang="sv-SE" sz="1800" dirty="0" err="1"/>
              <a:t>of</a:t>
            </a:r>
            <a:r>
              <a:rPr lang="sv-SE" sz="1800" dirty="0"/>
              <a:t> 635 MHz and </a:t>
            </a:r>
            <a:r>
              <a:rPr lang="sv-SE" sz="1800" dirty="0" err="1"/>
              <a:t>can</a:t>
            </a:r>
            <a:r>
              <a:rPr lang="sv-SE" sz="1800" dirty="0"/>
              <a:t> be </a:t>
            </a:r>
            <a:r>
              <a:rPr lang="sv-SE" sz="1800" dirty="0" err="1"/>
              <a:t>used</a:t>
            </a:r>
            <a:r>
              <a:rPr lang="sv-SE" sz="1800" dirty="0"/>
              <a:t> for </a:t>
            </a:r>
            <a:r>
              <a:rPr lang="sv-SE" sz="1800" dirty="0" err="1"/>
              <a:t>measuring</a:t>
            </a:r>
            <a:r>
              <a:rPr lang="sv-SE" sz="1800" dirty="0"/>
              <a:t> </a:t>
            </a:r>
            <a:r>
              <a:rPr lang="sv-SE" sz="1800" dirty="0" err="1"/>
              <a:t>pulse</a:t>
            </a:r>
            <a:r>
              <a:rPr lang="sv-SE" sz="1800" dirty="0"/>
              <a:t> </a:t>
            </a:r>
            <a:r>
              <a:rPr lang="sv-SE" sz="1800" dirty="0" err="1"/>
              <a:t>rise</a:t>
            </a:r>
            <a:r>
              <a:rPr lang="sv-SE" sz="1800" dirty="0"/>
              <a:t>/fall </a:t>
            </a:r>
            <a:r>
              <a:rPr lang="sv-SE" sz="1800" dirty="0" err="1"/>
              <a:t>time</a:t>
            </a:r>
            <a:r>
              <a:rPr lang="sv-SE" sz="1800" dirty="0"/>
              <a:t> </a:t>
            </a:r>
            <a:r>
              <a:rPr lang="sv-SE" sz="1800" dirty="0" err="1"/>
              <a:t>downstream</a:t>
            </a:r>
            <a:r>
              <a:rPr lang="sv-SE" sz="1800" dirty="0"/>
              <a:t> </a:t>
            </a:r>
            <a:r>
              <a:rPr lang="sv-SE" sz="1800" dirty="0" err="1"/>
              <a:t>of</a:t>
            </a:r>
            <a:r>
              <a:rPr lang="sv-SE" sz="1800" dirty="0"/>
              <a:t> the MEBT chopper. </a:t>
            </a:r>
          </a:p>
        </p:txBody>
      </p:sp>
      <p:pic>
        <p:nvPicPr>
          <p:cNvPr id="12" name="Picture 11">
            <a:extLst>
              <a:ext uri="{FF2B5EF4-FFF2-40B4-BE49-F238E27FC236}">
                <a16:creationId xmlns:a16="http://schemas.microsoft.com/office/drawing/2014/main" id="{C5C74578-31B7-D746-B95A-1A508926454E}"/>
              </a:ext>
            </a:extLst>
          </p:cNvPr>
          <p:cNvPicPr>
            <a:picLocks noChangeAspect="1"/>
          </p:cNvPicPr>
          <p:nvPr/>
        </p:nvPicPr>
        <p:blipFill>
          <a:blip r:embed="rId4"/>
          <a:stretch>
            <a:fillRect/>
          </a:stretch>
        </p:blipFill>
        <p:spPr>
          <a:xfrm>
            <a:off x="1391624" y="4492015"/>
            <a:ext cx="2857004" cy="1209107"/>
          </a:xfrm>
          <a:prstGeom prst="rect">
            <a:avLst/>
          </a:prstGeom>
        </p:spPr>
      </p:pic>
      <p:sp>
        <p:nvSpPr>
          <p:cNvPr id="13" name="Content Placeholder 2">
            <a:extLst>
              <a:ext uri="{FF2B5EF4-FFF2-40B4-BE49-F238E27FC236}">
                <a16:creationId xmlns:a16="http://schemas.microsoft.com/office/drawing/2014/main" id="{0D3B63AC-4A4C-A547-BB0B-1409C023ED06}"/>
              </a:ext>
            </a:extLst>
          </p:cNvPr>
          <p:cNvSpPr txBox="1">
            <a:spLocks/>
          </p:cNvSpPr>
          <p:nvPr/>
        </p:nvSpPr>
        <p:spPr>
          <a:xfrm>
            <a:off x="1297448" y="3889247"/>
            <a:ext cx="3258362" cy="388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800" dirty="0" err="1">
                <a:solidFill>
                  <a:srgbClr val="0432FF"/>
                </a:solidFill>
              </a:rPr>
              <a:t>Measured</a:t>
            </a:r>
            <a:r>
              <a:rPr lang="sv-SE" sz="1800" dirty="0">
                <a:solidFill>
                  <a:srgbClr val="0432FF"/>
                </a:solidFill>
              </a:rPr>
              <a:t> FCT </a:t>
            </a:r>
            <a:r>
              <a:rPr lang="sv-SE" sz="1800" dirty="0" err="1">
                <a:solidFill>
                  <a:srgbClr val="0432FF"/>
                </a:solidFill>
              </a:rPr>
              <a:t>specifications</a:t>
            </a:r>
            <a:r>
              <a:rPr lang="sv-SE" sz="1800" dirty="0">
                <a:solidFill>
                  <a:srgbClr val="0432FF"/>
                </a:solidFill>
              </a:rPr>
              <a:t> (by the Bilbao team)</a:t>
            </a:r>
          </a:p>
        </p:txBody>
      </p:sp>
      <p:cxnSp>
        <p:nvCxnSpPr>
          <p:cNvPr id="19" name="Straight Arrow Connector 18"/>
          <p:cNvCxnSpPr/>
          <p:nvPr/>
        </p:nvCxnSpPr>
        <p:spPr>
          <a:xfrm rot="18000000" flipV="1">
            <a:off x="8105415" y="3478834"/>
            <a:ext cx="579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0800000">
            <a:off x="5861139" y="2843199"/>
            <a:ext cx="328295" cy="32639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cxnSp>
        <p:nvCxnSpPr>
          <p:cNvPr id="21" name="Straight Connector 20"/>
          <p:cNvCxnSpPr/>
          <p:nvPr/>
        </p:nvCxnSpPr>
        <p:spPr>
          <a:xfrm>
            <a:off x="6025603" y="2843199"/>
            <a:ext cx="0" cy="326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Box 2"/>
          <p:cNvSpPr txBox="1">
            <a:spLocks noChangeArrowheads="1"/>
          </p:cNvSpPr>
          <p:nvPr/>
        </p:nvSpPr>
        <p:spPr bwMode="auto">
          <a:xfrm>
            <a:off x="5835531" y="2564542"/>
            <a:ext cx="384175" cy="166370"/>
          </a:xfrm>
          <a:prstGeom prst="rect">
            <a:avLst/>
          </a:prstGeom>
          <a:noFill/>
          <a:ln w="9525">
            <a:noFill/>
            <a:miter lim="800000"/>
            <a:headEnd/>
            <a:tailEnd/>
          </a:ln>
        </p:spPr>
        <p:txBody>
          <a:bodyPr rot="0" vert="horz" wrap="square" lIns="0" tIns="0" rIns="0" bIns="0" anchor="t" anchorCtr="0">
            <a:noAutofit/>
          </a:bodyPr>
          <a:lstStyle/>
          <a:p>
            <a:pPr algn="ctr">
              <a:lnSpc>
                <a:spcPct val="115000"/>
              </a:lnSpc>
              <a:spcAft>
                <a:spcPts val="1000"/>
              </a:spcAft>
            </a:pPr>
            <a:r>
              <a:rPr lang="sv-SE" sz="1100" dirty="0">
                <a:latin typeface="Calibri"/>
                <a:ea typeface="Calibri"/>
              </a:rPr>
              <a:t>BPM4</a:t>
            </a:r>
            <a:endParaRPr lang="sv-SE" sz="1200" dirty="0">
              <a:latin typeface="Times New Roman"/>
              <a:ea typeface="MS Mincho"/>
            </a:endParaRPr>
          </a:p>
        </p:txBody>
      </p:sp>
      <p:sp>
        <p:nvSpPr>
          <p:cNvPr id="23" name="Text Box 2"/>
          <p:cNvSpPr txBox="1">
            <a:spLocks noChangeArrowheads="1"/>
          </p:cNvSpPr>
          <p:nvPr/>
        </p:nvSpPr>
        <p:spPr bwMode="auto">
          <a:xfrm>
            <a:off x="8220703" y="3006394"/>
            <a:ext cx="384175" cy="166370"/>
          </a:xfrm>
          <a:prstGeom prst="rect">
            <a:avLst/>
          </a:prstGeom>
          <a:noFill/>
          <a:ln w="9525">
            <a:noFill/>
            <a:miter lim="800000"/>
            <a:headEnd/>
            <a:tailEnd/>
          </a:ln>
        </p:spPr>
        <p:txBody>
          <a:bodyPr rot="0" vert="horz" wrap="square" lIns="0" tIns="0" rIns="0" bIns="0" anchor="t" anchorCtr="0">
            <a:noAutofit/>
          </a:bodyPr>
          <a:lstStyle/>
          <a:p>
            <a:pPr algn="ctr">
              <a:lnSpc>
                <a:spcPct val="115000"/>
              </a:lnSpc>
              <a:spcAft>
                <a:spcPts val="1000"/>
              </a:spcAft>
            </a:pPr>
            <a:r>
              <a:rPr lang="sv-SE" sz="1100" dirty="0">
                <a:latin typeface="Calibri"/>
                <a:ea typeface="Calibri"/>
              </a:rPr>
              <a:t>LNA</a:t>
            </a:r>
            <a:endParaRPr lang="sv-SE" sz="1200" dirty="0">
              <a:latin typeface="Times New Roman"/>
              <a:ea typeface="MS Mincho"/>
            </a:endParaRPr>
          </a:p>
        </p:txBody>
      </p:sp>
      <p:sp>
        <p:nvSpPr>
          <p:cNvPr id="25" name="Isosceles Triangle 24"/>
          <p:cNvSpPr/>
          <p:nvPr/>
        </p:nvSpPr>
        <p:spPr>
          <a:xfrm rot="5400000">
            <a:off x="8263530" y="3276904"/>
            <a:ext cx="327660" cy="32639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sv-SE" sz="1200">
                <a:latin typeface="Times New Roman"/>
                <a:ea typeface="Times New Roman"/>
              </a:rPr>
              <a:t> </a:t>
            </a:r>
            <a:endParaRPr lang="sv-SE" sz="1200">
              <a:latin typeface="Times New Roman"/>
              <a:ea typeface="MS Mincho"/>
            </a:endParaRPr>
          </a:p>
        </p:txBody>
      </p:sp>
      <p:cxnSp>
        <p:nvCxnSpPr>
          <p:cNvPr id="27" name="Straight Connector 26"/>
          <p:cNvCxnSpPr/>
          <p:nvPr/>
        </p:nvCxnSpPr>
        <p:spPr>
          <a:xfrm flipV="1">
            <a:off x="8601519" y="3444863"/>
            <a:ext cx="145221" cy="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a:off x="6737384" y="3045129"/>
            <a:ext cx="384175" cy="166370"/>
          </a:xfrm>
          <a:prstGeom prst="rect">
            <a:avLst/>
          </a:prstGeom>
          <a:noFill/>
          <a:ln w="9525">
            <a:noFill/>
            <a:miter lim="800000"/>
            <a:headEnd/>
            <a:tailEnd/>
          </a:ln>
        </p:spPr>
        <p:txBody>
          <a:bodyPr rot="0" vert="horz" wrap="square" lIns="0" tIns="0" rIns="0" bIns="0" anchor="t" anchorCtr="0">
            <a:noAutofit/>
          </a:bodyPr>
          <a:lstStyle/>
          <a:p>
            <a:pPr algn="ctr">
              <a:lnSpc>
                <a:spcPct val="115000"/>
              </a:lnSpc>
              <a:spcAft>
                <a:spcPts val="1000"/>
              </a:spcAft>
            </a:pPr>
            <a:r>
              <a:rPr lang="sv-SE" sz="1100" dirty="0">
                <a:latin typeface="Calibri"/>
                <a:ea typeface="Calibri"/>
              </a:rPr>
              <a:t>Switch</a:t>
            </a:r>
            <a:endParaRPr lang="sv-SE" sz="1200" dirty="0">
              <a:latin typeface="Times New Roman"/>
              <a:ea typeface="MS Mincho"/>
            </a:endParaRPr>
          </a:p>
        </p:txBody>
      </p:sp>
      <p:sp>
        <p:nvSpPr>
          <p:cNvPr id="29" name="Rectangle 28"/>
          <p:cNvSpPr/>
          <p:nvPr/>
        </p:nvSpPr>
        <p:spPr>
          <a:xfrm>
            <a:off x="6750283" y="3241538"/>
            <a:ext cx="359412" cy="39982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Oval 29"/>
          <p:cNvSpPr/>
          <p:nvPr/>
        </p:nvSpPr>
        <p:spPr>
          <a:xfrm>
            <a:off x="6801973" y="3314435"/>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Oval 30"/>
          <p:cNvSpPr/>
          <p:nvPr/>
        </p:nvSpPr>
        <p:spPr>
          <a:xfrm>
            <a:off x="6801973" y="3543035"/>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Oval 31"/>
          <p:cNvSpPr/>
          <p:nvPr/>
        </p:nvSpPr>
        <p:spPr>
          <a:xfrm>
            <a:off x="7017997" y="3422003"/>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3" name="Straight Connector 32"/>
          <p:cNvCxnSpPr>
            <a:stCxn id="31" idx="6"/>
            <a:endCxn id="32" idx="2"/>
          </p:cNvCxnSpPr>
          <p:nvPr/>
        </p:nvCxnSpPr>
        <p:spPr>
          <a:xfrm flipV="1">
            <a:off x="6847692" y="3444862"/>
            <a:ext cx="170305" cy="121032"/>
          </a:xfrm>
          <a:prstGeom prst="line">
            <a:avLst/>
          </a:prstGeom>
        </p:spPr>
        <p:style>
          <a:lnRef idx="1">
            <a:schemeClr val="accent1"/>
          </a:lnRef>
          <a:fillRef idx="0">
            <a:schemeClr val="accent1"/>
          </a:fillRef>
          <a:effectRef idx="0">
            <a:schemeClr val="accent1"/>
          </a:effectRef>
          <a:fontRef idx="minor">
            <a:schemeClr val="tx1"/>
          </a:fontRef>
        </p:style>
      </p:cxnSp>
      <p:sp>
        <p:nvSpPr>
          <p:cNvPr id="34" name="Curved Down Arrow 33"/>
          <p:cNvSpPr/>
          <p:nvPr/>
        </p:nvSpPr>
        <p:spPr>
          <a:xfrm rot="13735232">
            <a:off x="6845209" y="3468339"/>
            <a:ext cx="168524" cy="45719"/>
          </a:xfrm>
          <a:prstGeom prst="curved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5" name="Right Arrow 34"/>
          <p:cNvSpPr/>
          <p:nvPr/>
        </p:nvSpPr>
        <p:spPr>
          <a:xfrm>
            <a:off x="7148202" y="3376917"/>
            <a:ext cx="1072500" cy="90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Box 2"/>
          <p:cNvSpPr txBox="1">
            <a:spLocks noChangeArrowheads="1"/>
          </p:cNvSpPr>
          <p:nvPr/>
        </p:nvSpPr>
        <p:spPr bwMode="auto">
          <a:xfrm>
            <a:off x="7288454" y="3193783"/>
            <a:ext cx="744903" cy="166370"/>
          </a:xfrm>
          <a:prstGeom prst="rect">
            <a:avLst/>
          </a:prstGeom>
          <a:noFill/>
          <a:ln w="9525">
            <a:noFill/>
            <a:miter lim="800000"/>
            <a:headEnd/>
            <a:tailEnd/>
          </a:ln>
        </p:spPr>
        <p:txBody>
          <a:bodyPr rot="0" vert="horz" wrap="square" lIns="0" tIns="0" rIns="0" bIns="0" anchor="t" anchorCtr="0">
            <a:noAutofit/>
          </a:bodyPr>
          <a:lstStyle/>
          <a:p>
            <a:pPr algn="ctr">
              <a:lnSpc>
                <a:spcPct val="115000"/>
              </a:lnSpc>
              <a:spcAft>
                <a:spcPts val="1000"/>
              </a:spcAft>
            </a:pPr>
            <a:r>
              <a:rPr lang="sv-SE" sz="1100" dirty="0">
                <a:latin typeface="Calibri"/>
                <a:ea typeface="Calibri"/>
              </a:rPr>
              <a:t>Long </a:t>
            </a:r>
            <a:r>
              <a:rPr lang="sv-SE" sz="1100" dirty="0" err="1">
                <a:latin typeface="Calibri"/>
                <a:ea typeface="Calibri"/>
              </a:rPr>
              <a:t>cables</a:t>
            </a:r>
            <a:endParaRPr lang="sv-SE" sz="1200" dirty="0">
              <a:latin typeface="Times New Roman"/>
              <a:ea typeface="MS Mincho"/>
            </a:endParaRPr>
          </a:p>
        </p:txBody>
      </p:sp>
      <p:cxnSp>
        <p:nvCxnSpPr>
          <p:cNvPr id="37" name="Elbow Connector 36"/>
          <p:cNvCxnSpPr>
            <a:stCxn id="20" idx="0"/>
            <a:endCxn id="30" idx="2"/>
          </p:cNvCxnSpPr>
          <p:nvPr/>
        </p:nvCxnSpPr>
        <p:spPr>
          <a:xfrm rot="16200000" flipH="1">
            <a:off x="6329777" y="2865098"/>
            <a:ext cx="167705" cy="77668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10800000">
            <a:off x="5299165" y="2843198"/>
            <a:ext cx="328295" cy="32639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cxnSp>
        <p:nvCxnSpPr>
          <p:cNvPr id="39" name="Straight Connector 38"/>
          <p:cNvCxnSpPr/>
          <p:nvPr/>
        </p:nvCxnSpPr>
        <p:spPr>
          <a:xfrm>
            <a:off x="5463629" y="2843198"/>
            <a:ext cx="0" cy="326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Box 2"/>
          <p:cNvSpPr txBox="1">
            <a:spLocks noChangeArrowheads="1"/>
          </p:cNvSpPr>
          <p:nvPr/>
        </p:nvSpPr>
        <p:spPr bwMode="auto">
          <a:xfrm>
            <a:off x="5273557" y="2564541"/>
            <a:ext cx="384175" cy="166370"/>
          </a:xfrm>
          <a:prstGeom prst="rect">
            <a:avLst/>
          </a:prstGeom>
          <a:noFill/>
          <a:ln w="9525">
            <a:noFill/>
            <a:miter lim="800000"/>
            <a:headEnd/>
            <a:tailEnd/>
          </a:ln>
        </p:spPr>
        <p:txBody>
          <a:bodyPr rot="0" vert="horz" wrap="square" lIns="0" tIns="0" rIns="0" bIns="0" anchor="t" anchorCtr="0">
            <a:noAutofit/>
          </a:bodyPr>
          <a:lstStyle/>
          <a:p>
            <a:pPr algn="ctr">
              <a:lnSpc>
                <a:spcPct val="115000"/>
              </a:lnSpc>
              <a:spcAft>
                <a:spcPts val="1000"/>
              </a:spcAft>
            </a:pPr>
            <a:r>
              <a:rPr lang="sv-SE" sz="1100" dirty="0">
                <a:latin typeface="Calibri"/>
                <a:ea typeface="Calibri"/>
              </a:rPr>
              <a:t>BPM3</a:t>
            </a:r>
            <a:endParaRPr lang="sv-SE" sz="1200" dirty="0">
              <a:latin typeface="Times New Roman"/>
              <a:ea typeface="MS Mincho"/>
            </a:endParaRPr>
          </a:p>
        </p:txBody>
      </p:sp>
      <p:cxnSp>
        <p:nvCxnSpPr>
          <p:cNvPr id="41" name="Elbow Connector 40"/>
          <p:cNvCxnSpPr>
            <a:stCxn id="38" idx="0"/>
            <a:endCxn id="31" idx="2"/>
          </p:cNvCxnSpPr>
          <p:nvPr/>
        </p:nvCxnSpPr>
        <p:spPr>
          <a:xfrm rot="16200000" flipH="1">
            <a:off x="5934488" y="2698411"/>
            <a:ext cx="396306" cy="133866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49F06B5D-8936-0C47-BEAF-7AFB7AE0E151}"/>
              </a:ext>
            </a:extLst>
          </p:cNvPr>
          <p:cNvSpPr txBox="1">
            <a:spLocks/>
          </p:cNvSpPr>
          <p:nvPr/>
        </p:nvSpPr>
        <p:spPr>
          <a:xfrm>
            <a:off x="4989486" y="1085124"/>
            <a:ext cx="3133328" cy="7414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sv-SE" sz="1800" dirty="0">
                <a:solidFill>
                  <a:srgbClr val="0432FF"/>
                </a:solidFill>
              </a:rPr>
              <a:t>2 </a:t>
            </a:r>
            <a:r>
              <a:rPr lang="sv-SE" sz="1800" dirty="0" err="1">
                <a:solidFill>
                  <a:srgbClr val="0432FF"/>
                </a:solidFill>
              </a:rPr>
              <a:t>BPM’s</a:t>
            </a:r>
            <a:r>
              <a:rPr lang="sv-SE" sz="1800" dirty="0">
                <a:solidFill>
                  <a:srgbClr val="0432FF"/>
                </a:solidFill>
              </a:rPr>
              <a:t> </a:t>
            </a:r>
            <a:r>
              <a:rPr lang="sv-SE" sz="1800" dirty="0" err="1">
                <a:solidFill>
                  <a:srgbClr val="0432FF"/>
                </a:solidFill>
              </a:rPr>
              <a:t>are</a:t>
            </a:r>
            <a:r>
              <a:rPr lang="sv-SE" sz="1800" dirty="0">
                <a:solidFill>
                  <a:srgbClr val="0432FF"/>
                </a:solidFill>
              </a:rPr>
              <a:t> </a:t>
            </a:r>
            <a:r>
              <a:rPr lang="sv-SE" sz="1800" dirty="0" err="1">
                <a:solidFill>
                  <a:srgbClr val="0432FF"/>
                </a:solidFill>
              </a:rPr>
              <a:t>connected</a:t>
            </a:r>
            <a:r>
              <a:rPr lang="sv-SE" sz="1800" dirty="0">
                <a:solidFill>
                  <a:srgbClr val="0432FF"/>
                </a:solidFill>
              </a:rPr>
              <a:t> </a:t>
            </a:r>
            <a:r>
              <a:rPr lang="sv-SE" sz="1800" dirty="0" err="1">
                <a:solidFill>
                  <a:srgbClr val="0432FF"/>
                </a:solidFill>
              </a:rPr>
              <a:t>through</a:t>
            </a:r>
            <a:r>
              <a:rPr lang="sv-SE" sz="1800" dirty="0">
                <a:solidFill>
                  <a:srgbClr val="0432FF"/>
                </a:solidFill>
              </a:rPr>
              <a:t> the same </a:t>
            </a:r>
            <a:r>
              <a:rPr lang="sv-SE" sz="1800" dirty="0" err="1">
                <a:solidFill>
                  <a:srgbClr val="0432FF"/>
                </a:solidFill>
              </a:rPr>
              <a:t>cable</a:t>
            </a:r>
            <a:r>
              <a:rPr lang="sv-SE" sz="1800" dirty="0">
                <a:solidFill>
                  <a:srgbClr val="0432FF"/>
                </a:solidFill>
              </a:rPr>
              <a:t> </a:t>
            </a:r>
            <a:r>
              <a:rPr lang="sv-SE" sz="1800" dirty="0" err="1">
                <a:solidFill>
                  <a:srgbClr val="0432FF"/>
                </a:solidFill>
              </a:rPr>
              <a:t>path</a:t>
            </a:r>
            <a:r>
              <a:rPr lang="sv-SE" sz="1800" dirty="0">
                <a:solidFill>
                  <a:srgbClr val="0432FF"/>
                </a:solidFill>
              </a:rPr>
              <a:t> for absolute RFQ </a:t>
            </a:r>
            <a:r>
              <a:rPr lang="sv-SE" sz="1800" dirty="0" err="1">
                <a:solidFill>
                  <a:srgbClr val="0432FF"/>
                </a:solidFill>
              </a:rPr>
              <a:t>energy</a:t>
            </a:r>
            <a:r>
              <a:rPr lang="sv-SE" sz="1800" dirty="0">
                <a:solidFill>
                  <a:srgbClr val="0432FF"/>
                </a:solidFill>
              </a:rPr>
              <a:t> </a:t>
            </a:r>
            <a:r>
              <a:rPr lang="sv-SE" sz="1800" dirty="0" err="1">
                <a:solidFill>
                  <a:srgbClr val="0432FF"/>
                </a:solidFill>
              </a:rPr>
              <a:t>measurements</a:t>
            </a:r>
            <a:r>
              <a:rPr lang="sv-SE" sz="1800" dirty="0">
                <a:solidFill>
                  <a:srgbClr val="0432FF"/>
                </a:solidFill>
              </a:rPr>
              <a:t> in </a:t>
            </a:r>
            <a:r>
              <a:rPr lang="sv-SE" sz="1800" dirty="0" err="1">
                <a:solidFill>
                  <a:srgbClr val="0432FF"/>
                </a:solidFill>
              </a:rPr>
              <a:t>time</a:t>
            </a:r>
            <a:r>
              <a:rPr lang="sv-SE" sz="1800" dirty="0">
                <a:solidFill>
                  <a:srgbClr val="0432FF"/>
                </a:solidFill>
              </a:rPr>
              <a:t> </a:t>
            </a:r>
            <a:r>
              <a:rPr lang="sv-SE" sz="1800" dirty="0" err="1">
                <a:solidFill>
                  <a:srgbClr val="0432FF"/>
                </a:solidFill>
              </a:rPr>
              <a:t>domain</a:t>
            </a:r>
            <a:r>
              <a:rPr lang="sv-SE" sz="1800" dirty="0">
                <a:solidFill>
                  <a:srgbClr val="0432FF"/>
                </a:solidFill>
              </a:rPr>
              <a:t> (3 GHz </a:t>
            </a:r>
            <a:r>
              <a:rPr lang="sv-SE" sz="1800" dirty="0" err="1">
                <a:solidFill>
                  <a:srgbClr val="0432FF"/>
                </a:solidFill>
              </a:rPr>
              <a:t>bandwidth</a:t>
            </a:r>
            <a:r>
              <a:rPr lang="sv-SE" sz="1800" dirty="0">
                <a:solidFill>
                  <a:srgbClr val="0432FF"/>
                </a:solidFill>
              </a:rPr>
              <a:t>)</a:t>
            </a:r>
          </a:p>
        </p:txBody>
      </p:sp>
      <p:pic>
        <p:nvPicPr>
          <p:cNvPr id="43" name="Picture 42"/>
          <p:cNvPicPr>
            <a:picLocks noChangeAspect="1"/>
          </p:cNvPicPr>
          <p:nvPr/>
        </p:nvPicPr>
        <p:blipFill>
          <a:blip r:embed="rId5"/>
          <a:stretch>
            <a:fillRect/>
          </a:stretch>
        </p:blipFill>
        <p:spPr>
          <a:xfrm>
            <a:off x="5353165" y="4545197"/>
            <a:ext cx="4848562" cy="1769744"/>
          </a:xfrm>
          <a:prstGeom prst="rect">
            <a:avLst/>
          </a:prstGeom>
        </p:spPr>
      </p:pic>
    </p:spTree>
    <p:extLst>
      <p:ext uri="{BB962C8B-B14F-4D97-AF65-F5344CB8AC3E}">
        <p14:creationId xmlns:p14="http://schemas.microsoft.com/office/powerpoint/2010/main" val="147498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9DA8-F27B-8545-B969-3A71439C00B9}"/>
              </a:ext>
            </a:extLst>
          </p:cNvPr>
          <p:cNvSpPr>
            <a:spLocks noGrp="1"/>
          </p:cNvSpPr>
          <p:nvPr>
            <p:ph type="title"/>
          </p:nvPr>
        </p:nvSpPr>
        <p:spPr/>
        <p:txBody>
          <a:bodyPr/>
          <a:lstStyle/>
          <a:p>
            <a:r>
              <a:rPr lang="en-GB" dirty="0"/>
              <a:t>MEBT Wire Scanners</a:t>
            </a:r>
          </a:p>
        </p:txBody>
      </p:sp>
      <p:sp>
        <p:nvSpPr>
          <p:cNvPr id="4" name="Slide Number Placeholder 3">
            <a:extLst>
              <a:ext uri="{FF2B5EF4-FFF2-40B4-BE49-F238E27FC236}">
                <a16:creationId xmlns:a16="http://schemas.microsoft.com/office/drawing/2014/main" id="{04C5073A-13BD-CA4F-8B9A-2DC8FD8B6423}"/>
              </a:ext>
            </a:extLst>
          </p:cNvPr>
          <p:cNvSpPr>
            <a:spLocks noGrp="1"/>
          </p:cNvSpPr>
          <p:nvPr>
            <p:ph type="sldNum" sz="quarter" idx="12"/>
          </p:nvPr>
        </p:nvSpPr>
        <p:spPr/>
        <p:txBody>
          <a:bodyPr/>
          <a:lstStyle/>
          <a:p>
            <a:fld id="{551115BC-487E-4422-894C-CB7CD3E79223}" type="slidenum">
              <a:rPr lang="en-GB" smtClean="0"/>
              <a:pPr/>
              <a:t>15</a:t>
            </a:fld>
            <a:endParaRPr lang="en-GB"/>
          </a:p>
        </p:txBody>
      </p:sp>
      <p:sp>
        <p:nvSpPr>
          <p:cNvPr id="3" name="Content Placeholder 2">
            <a:extLst>
              <a:ext uri="{FF2B5EF4-FFF2-40B4-BE49-F238E27FC236}">
                <a16:creationId xmlns:a16="http://schemas.microsoft.com/office/drawing/2014/main" id="{CB9FABF9-C454-B348-B247-04D275699F69}"/>
              </a:ext>
            </a:extLst>
          </p:cNvPr>
          <p:cNvSpPr>
            <a:spLocks noGrp="1"/>
          </p:cNvSpPr>
          <p:nvPr>
            <p:ph idx="1"/>
          </p:nvPr>
        </p:nvSpPr>
        <p:spPr>
          <a:xfrm>
            <a:off x="882592" y="2263100"/>
            <a:ext cx="3514447" cy="4768062"/>
          </a:xfrm>
        </p:spPr>
        <p:txBody>
          <a:bodyPr/>
          <a:lstStyle/>
          <a:p>
            <a:r>
              <a:rPr lang="en-GB" sz="1800" dirty="0"/>
              <a:t>Acquisition system: </a:t>
            </a:r>
          </a:p>
          <a:p>
            <a:pPr lvl="1"/>
            <a:r>
              <a:rPr lang="en-GB" sz="1800" dirty="0" err="1"/>
              <a:t>Elettra</a:t>
            </a:r>
            <a:r>
              <a:rPr lang="en-GB" sz="1800" dirty="0"/>
              <a:t> IK delivery. </a:t>
            </a:r>
          </a:p>
          <a:p>
            <a:pPr lvl="1"/>
            <a:r>
              <a:rPr lang="en-GB" sz="1800" dirty="0"/>
              <a:t>Vertically tested with beam at LINAC4: Horizontal and vertical profile plots above</a:t>
            </a:r>
          </a:p>
          <a:p>
            <a:pPr lvl="1"/>
            <a:r>
              <a:rPr lang="en-GB" sz="1800" dirty="0"/>
              <a:t>HW Received and Verified. MEBT Back Ends installed and Analog Front Ends RFI.</a:t>
            </a:r>
          </a:p>
          <a:p>
            <a:r>
              <a:rPr lang="en-GB" sz="1800" dirty="0"/>
              <a:t>SW: waiting for delivery and verification.</a:t>
            </a:r>
          </a:p>
          <a:p>
            <a:r>
              <a:rPr lang="en-GB" sz="1800" dirty="0"/>
              <a:t>Actuators: WS1 being repaired (bellow) at Proactive, installation planned in March.</a:t>
            </a:r>
          </a:p>
        </p:txBody>
      </p:sp>
      <p:sp>
        <p:nvSpPr>
          <p:cNvPr id="9" name="Text Placeholder 8">
            <a:extLst>
              <a:ext uri="{FF2B5EF4-FFF2-40B4-BE49-F238E27FC236}">
                <a16:creationId xmlns:a16="http://schemas.microsoft.com/office/drawing/2014/main" id="{39F20A15-28D2-714C-A2CB-A1E41901AAF0}"/>
              </a:ext>
            </a:extLst>
          </p:cNvPr>
          <p:cNvSpPr>
            <a:spLocks noGrp="1"/>
          </p:cNvSpPr>
          <p:nvPr>
            <p:ph type="body" sz="quarter" idx="14"/>
          </p:nvPr>
        </p:nvSpPr>
        <p:spPr>
          <a:xfrm>
            <a:off x="1103708" y="931026"/>
            <a:ext cx="9917877" cy="507076"/>
          </a:xfrm>
        </p:spPr>
        <p:txBody>
          <a:bodyPr/>
          <a:lstStyle/>
          <a:p>
            <a:r>
              <a:rPr lang="en-US" dirty="0"/>
              <a:t>Acquisition verified in beam at </a:t>
            </a:r>
            <a:r>
              <a:rPr lang="en-US" dirty="0" err="1"/>
              <a:t>Linac</a:t>
            </a:r>
            <a:r>
              <a:rPr lang="en-US" dirty="0"/>
              <a:t> 4;  All equipment received; </a:t>
            </a:r>
            <a:r>
              <a:rPr lang="en-US" dirty="0" err="1"/>
              <a:t>init.</a:t>
            </a:r>
            <a:r>
              <a:rPr lang="en-US" dirty="0"/>
              <a:t> EPICS integrated</a:t>
            </a:r>
          </a:p>
        </p:txBody>
      </p:sp>
      <p:pic>
        <p:nvPicPr>
          <p:cNvPr id="1026" name="Picture 2" descr="page14image544">
            <a:extLst>
              <a:ext uri="{FF2B5EF4-FFF2-40B4-BE49-F238E27FC236}">
                <a16:creationId xmlns:a16="http://schemas.microsoft.com/office/drawing/2014/main" id="{89903009-3DB3-664F-8024-34DAF7D80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842" y="1486642"/>
            <a:ext cx="1314296" cy="727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A1A9F2-AC54-CC47-ADDC-C380FEAA225A}"/>
              </a:ext>
            </a:extLst>
          </p:cNvPr>
          <p:cNvSpPr txBox="1"/>
          <p:nvPr/>
        </p:nvSpPr>
        <p:spPr>
          <a:xfrm>
            <a:off x="4833807" y="3082317"/>
            <a:ext cx="6517938" cy="1470871"/>
          </a:xfrm>
          <a:prstGeom prst="rect">
            <a:avLst/>
          </a:prstGeom>
        </p:spPr>
        <p:txBody>
          <a:bodyPr vert="horz" wrap="square" lIns="91440" tIns="45720" rIns="91440" bIns="45720" rtlCol="0" anchor="t">
            <a:normAutofit/>
          </a:bodyPr>
          <a:lstStyle/>
          <a:p>
            <a:pPr marL="342900" indent="-342900" algn="l">
              <a:buFont typeface="Wingdings" pitchFamily="2" charset="2"/>
              <a:buChar char="Ø"/>
            </a:pPr>
            <a:r>
              <a:rPr lang="en-GB" dirty="0">
                <a:solidFill>
                  <a:schemeClr val="tx2">
                    <a:lumMod val="60000"/>
                    <a:lumOff val="40000"/>
                  </a:schemeClr>
                </a:solidFill>
              </a:rPr>
              <a:t>Deliver H &amp; V beam transverse profile scan at constant speed and in step by step mode (in tuning modes and below)</a:t>
            </a:r>
          </a:p>
        </p:txBody>
      </p:sp>
      <p:pic>
        <p:nvPicPr>
          <p:cNvPr id="1028" name="Picture 4" descr="page15image3384">
            <a:extLst>
              <a:ext uri="{FF2B5EF4-FFF2-40B4-BE49-F238E27FC236}">
                <a16:creationId xmlns:a16="http://schemas.microsoft.com/office/drawing/2014/main" id="{B5752D46-9BE5-2D40-AA10-B3424F0B2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881" y="4952045"/>
            <a:ext cx="2540995" cy="16405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5image3216">
            <a:extLst>
              <a:ext uri="{FF2B5EF4-FFF2-40B4-BE49-F238E27FC236}">
                <a16:creationId xmlns:a16="http://schemas.microsoft.com/office/drawing/2014/main" id="{1E0D757F-3BCF-714B-BD63-FB0CD4A35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372" y="4979196"/>
            <a:ext cx="2149524" cy="1613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3image2208">
            <a:extLst>
              <a:ext uri="{FF2B5EF4-FFF2-40B4-BE49-F238E27FC236}">
                <a16:creationId xmlns:a16="http://schemas.microsoft.com/office/drawing/2014/main" id="{3F4DAFF3-EE9E-BC43-95FB-7F8BAF87F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462" y="1365194"/>
            <a:ext cx="2606124" cy="1478161"/>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
            <a:extLst>
              <a:ext uri="{FF2B5EF4-FFF2-40B4-BE49-F238E27FC236}">
                <a16:creationId xmlns:a16="http://schemas.microsoft.com/office/drawing/2014/main" id="{A5A116AF-98ED-AC4C-ADE1-E18A1EE507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01537" y="1526572"/>
            <a:ext cx="2373638" cy="137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3">
            <a:extLst>
              <a:ext uri="{FF2B5EF4-FFF2-40B4-BE49-F238E27FC236}">
                <a16:creationId xmlns:a16="http://schemas.microsoft.com/office/drawing/2014/main" id="{5F89C047-DD39-9A4C-B52C-DFAD4534CB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5624246" y="1526572"/>
            <a:ext cx="2406970" cy="137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indoor, wall, table&#10;&#10;Description automatically generated">
            <a:extLst>
              <a:ext uri="{FF2B5EF4-FFF2-40B4-BE49-F238E27FC236}">
                <a16:creationId xmlns:a16="http://schemas.microsoft.com/office/drawing/2014/main" id="{A2504FDA-A26E-EE4F-8C5A-7A93FD9BC4D1}"/>
              </a:ext>
            </a:extLst>
          </p:cNvPr>
          <p:cNvPicPr>
            <a:picLocks noChangeAspect="1"/>
          </p:cNvPicPr>
          <p:nvPr/>
        </p:nvPicPr>
        <p:blipFill rotWithShape="1">
          <a:blip r:embed="rId8"/>
          <a:srcRect r="55352"/>
          <a:stretch/>
        </p:blipFill>
        <p:spPr>
          <a:xfrm rot="5400000">
            <a:off x="9990613" y="4430798"/>
            <a:ext cx="1613432" cy="2710229"/>
          </a:xfrm>
          <a:prstGeom prst="rect">
            <a:avLst/>
          </a:prstGeom>
        </p:spPr>
      </p:pic>
      <p:sp>
        <p:nvSpPr>
          <p:cNvPr id="5" name="TextBox 4">
            <a:extLst>
              <a:ext uri="{FF2B5EF4-FFF2-40B4-BE49-F238E27FC236}">
                <a16:creationId xmlns:a16="http://schemas.microsoft.com/office/drawing/2014/main" id="{F1CD8F89-BA4B-D643-8F09-C4031BA2C715}"/>
              </a:ext>
            </a:extLst>
          </p:cNvPr>
          <p:cNvSpPr txBox="1"/>
          <p:nvPr/>
        </p:nvSpPr>
        <p:spPr>
          <a:xfrm>
            <a:off x="7291847" y="4546762"/>
            <a:ext cx="1432252" cy="369332"/>
          </a:xfrm>
          <a:prstGeom prst="rect">
            <a:avLst/>
          </a:prstGeom>
          <a:noFill/>
        </p:spPr>
        <p:txBody>
          <a:bodyPr wrap="none" rtlCol="0">
            <a:spAutoFit/>
          </a:bodyPr>
          <a:lstStyle/>
          <a:p>
            <a:pPr algn="l"/>
            <a:r>
              <a:rPr lang="en-US" dirty="0">
                <a:solidFill>
                  <a:srgbClr val="666666"/>
                </a:solidFill>
              </a:rPr>
              <a:t>Test at Bilbao</a:t>
            </a:r>
          </a:p>
        </p:txBody>
      </p:sp>
      <p:sp>
        <p:nvSpPr>
          <p:cNvPr id="17" name="TextBox 16">
            <a:extLst>
              <a:ext uri="{FF2B5EF4-FFF2-40B4-BE49-F238E27FC236}">
                <a16:creationId xmlns:a16="http://schemas.microsoft.com/office/drawing/2014/main" id="{014EFDAD-200B-8A4F-8566-48A601D9EF1D}"/>
              </a:ext>
            </a:extLst>
          </p:cNvPr>
          <p:cNvSpPr txBox="1"/>
          <p:nvPr/>
        </p:nvSpPr>
        <p:spPr>
          <a:xfrm>
            <a:off x="4665877" y="4499870"/>
            <a:ext cx="1356910" cy="369332"/>
          </a:xfrm>
          <a:prstGeom prst="rect">
            <a:avLst/>
          </a:prstGeom>
          <a:noFill/>
        </p:spPr>
        <p:txBody>
          <a:bodyPr wrap="none" rtlCol="0">
            <a:spAutoFit/>
          </a:bodyPr>
          <a:lstStyle/>
          <a:p>
            <a:pPr algn="l"/>
            <a:r>
              <a:rPr lang="en-US" dirty="0">
                <a:solidFill>
                  <a:srgbClr val="666666"/>
                </a:solidFill>
              </a:rPr>
              <a:t>Test at CERN</a:t>
            </a:r>
          </a:p>
        </p:txBody>
      </p:sp>
      <p:sp>
        <p:nvSpPr>
          <p:cNvPr id="18" name="TextBox 17">
            <a:extLst>
              <a:ext uri="{FF2B5EF4-FFF2-40B4-BE49-F238E27FC236}">
                <a16:creationId xmlns:a16="http://schemas.microsoft.com/office/drawing/2014/main" id="{B4A94724-6573-A84C-9D26-E16632EEEFC1}"/>
              </a:ext>
            </a:extLst>
          </p:cNvPr>
          <p:cNvSpPr txBox="1"/>
          <p:nvPr/>
        </p:nvSpPr>
        <p:spPr>
          <a:xfrm>
            <a:off x="9718524" y="4499870"/>
            <a:ext cx="2058064" cy="369332"/>
          </a:xfrm>
          <a:prstGeom prst="rect">
            <a:avLst/>
          </a:prstGeom>
          <a:noFill/>
        </p:spPr>
        <p:txBody>
          <a:bodyPr wrap="none" rtlCol="0">
            <a:spAutoFit/>
          </a:bodyPr>
          <a:lstStyle/>
          <a:p>
            <a:pPr algn="l"/>
            <a:r>
              <a:rPr lang="en-US" dirty="0">
                <a:solidFill>
                  <a:srgbClr val="666666"/>
                </a:solidFill>
              </a:rPr>
              <a:t>Electronics in FEB90</a:t>
            </a:r>
          </a:p>
        </p:txBody>
      </p:sp>
    </p:spTree>
    <p:extLst>
      <p:ext uri="{BB962C8B-B14F-4D97-AF65-F5344CB8AC3E}">
        <p14:creationId xmlns:p14="http://schemas.microsoft.com/office/powerpoint/2010/main" val="3803679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808C-2EEA-A946-888E-F7097751C58A}"/>
              </a:ext>
            </a:extLst>
          </p:cNvPr>
          <p:cNvSpPr>
            <a:spLocks noGrp="1"/>
          </p:cNvSpPr>
          <p:nvPr>
            <p:ph type="title"/>
          </p:nvPr>
        </p:nvSpPr>
        <p:spPr/>
        <p:txBody>
          <a:bodyPr/>
          <a:lstStyle/>
          <a:p>
            <a:r>
              <a:rPr lang="en-US" dirty="0"/>
              <a:t>NPM. Fluorescence Profile Monitor	</a:t>
            </a:r>
          </a:p>
        </p:txBody>
      </p:sp>
      <p:sp>
        <p:nvSpPr>
          <p:cNvPr id="4" name="Slide Number Placeholder 3">
            <a:extLst>
              <a:ext uri="{FF2B5EF4-FFF2-40B4-BE49-F238E27FC236}">
                <a16:creationId xmlns:a16="http://schemas.microsoft.com/office/drawing/2014/main" id="{00D21E54-9126-CA43-9622-10B3F865E3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358D46DA-3942-524C-B405-1FD7D280E373}"/>
              </a:ext>
            </a:extLst>
          </p:cNvPr>
          <p:cNvSpPr>
            <a:spLocks noGrp="1"/>
          </p:cNvSpPr>
          <p:nvPr>
            <p:ph type="body" sz="quarter" idx="14"/>
          </p:nvPr>
        </p:nvSpPr>
        <p:spPr>
          <a:xfrm>
            <a:off x="1103709" y="931026"/>
            <a:ext cx="9360000" cy="782116"/>
          </a:xfrm>
        </p:spPr>
        <p:txBody>
          <a:bodyPr/>
          <a:lstStyle/>
          <a:p>
            <a:r>
              <a:rPr lang="en-US" sz="2000" dirty="0"/>
              <a:t>Verified w. beam </a:t>
            </a:r>
            <a:r>
              <a:rPr lang="en-US" dirty="0"/>
              <a:t>in LEBT. Photon counting version under construction for profile measurements in MEBT </a:t>
            </a:r>
          </a:p>
        </p:txBody>
      </p:sp>
      <p:sp>
        <p:nvSpPr>
          <p:cNvPr id="6" name="TextBox 5">
            <a:extLst>
              <a:ext uri="{FF2B5EF4-FFF2-40B4-BE49-F238E27FC236}">
                <a16:creationId xmlns:a16="http://schemas.microsoft.com/office/drawing/2014/main" id="{1D12EF29-A2EB-D444-9524-B4DF6F812D8F}"/>
              </a:ext>
            </a:extLst>
          </p:cNvPr>
          <p:cNvSpPr txBox="1"/>
          <p:nvPr/>
        </p:nvSpPr>
        <p:spPr>
          <a:xfrm>
            <a:off x="13361956" y="4060313"/>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F4197F7-44D8-2441-9E6A-104922F87D13}"/>
              </a:ext>
            </a:extLst>
          </p:cNvPr>
          <p:cNvSpPr txBox="1"/>
          <p:nvPr/>
        </p:nvSpPr>
        <p:spPr>
          <a:xfrm>
            <a:off x="12238551" y="3102033"/>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CAE3B360-4EDC-9C4A-9625-1D591F8E06F5}"/>
              </a:ext>
            </a:extLst>
          </p:cNvPr>
          <p:cNvSpPr txBox="1"/>
          <p:nvPr/>
        </p:nvSpPr>
        <p:spPr>
          <a:xfrm>
            <a:off x="12970071" y="4530576"/>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5CFE0CB-5A00-2E4B-BFDF-207611DDF9FD}"/>
              </a:ext>
            </a:extLst>
          </p:cNvPr>
          <p:cNvSpPr txBox="1"/>
          <p:nvPr/>
        </p:nvSpPr>
        <p:spPr>
          <a:xfrm>
            <a:off x="13009259" y="2505833"/>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33FC182-6152-7C4B-BD42-DE22A4688EE3}"/>
              </a:ext>
            </a:extLst>
          </p:cNvPr>
          <p:cNvSpPr txBox="1"/>
          <p:nvPr/>
        </p:nvSpPr>
        <p:spPr>
          <a:xfrm>
            <a:off x="12630436" y="1891879"/>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DEC7922-D574-5E4A-8037-AFAFE79D80A8}"/>
              </a:ext>
            </a:extLst>
          </p:cNvPr>
          <p:cNvSpPr txBox="1"/>
          <p:nvPr/>
        </p:nvSpPr>
        <p:spPr>
          <a:xfrm>
            <a:off x="12917819" y="2388267"/>
            <a:ext cx="0" cy="0"/>
          </a:xfrm>
          <a:prstGeom prst="rect">
            <a:avLst/>
          </a:prstGeom>
        </p:spPr>
        <p:txBody>
          <a:bodyPr vert="horz" wrap="none" lIns="91440" tIns="45720" rIns="9144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Slide Number Placeholder 3">
            <a:extLst>
              <a:ext uri="{FF2B5EF4-FFF2-40B4-BE49-F238E27FC236}">
                <a16:creationId xmlns:a16="http://schemas.microsoft.com/office/drawing/2014/main" id="{43B71336-1FDD-A343-8F24-092A7A8003F4}"/>
              </a:ext>
            </a:extLst>
          </p:cNvPr>
          <p:cNvSpPr txBox="1">
            <a:spLocks/>
          </p:cNvSpPr>
          <p:nvPr/>
        </p:nvSpPr>
        <p:spPr>
          <a:xfrm>
            <a:off x="12113578" y="6109644"/>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grpSp>
        <p:nvGrpSpPr>
          <p:cNvPr id="73" name="Group 72">
            <a:extLst>
              <a:ext uri="{FF2B5EF4-FFF2-40B4-BE49-F238E27FC236}">
                <a16:creationId xmlns:a16="http://schemas.microsoft.com/office/drawing/2014/main" id="{52073334-A8C5-BA47-861F-9636897AEB2F}"/>
              </a:ext>
            </a:extLst>
          </p:cNvPr>
          <p:cNvGrpSpPr/>
          <p:nvPr/>
        </p:nvGrpSpPr>
        <p:grpSpPr>
          <a:xfrm>
            <a:off x="3780622" y="3558919"/>
            <a:ext cx="3447288" cy="2600198"/>
            <a:chOff x="5580003" y="4173997"/>
            <a:chExt cx="3447288" cy="2600198"/>
          </a:xfrm>
        </p:grpSpPr>
        <p:pic>
          <p:nvPicPr>
            <p:cNvPr id="74" name="Picture 73" descr="schematic_LEBT_NPM.png">
              <a:extLst>
                <a:ext uri="{FF2B5EF4-FFF2-40B4-BE49-F238E27FC236}">
                  <a16:creationId xmlns:a16="http://schemas.microsoft.com/office/drawing/2014/main" id="{0BFB8C2B-DC4A-384D-B328-8F9FBAEE7C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80003" y="4173997"/>
              <a:ext cx="3447288" cy="2600198"/>
            </a:xfrm>
            <a:prstGeom prst="rect">
              <a:avLst/>
            </a:prstGeom>
            <a:solidFill>
              <a:srgbClr val="FFFFFF"/>
            </a:solidFill>
          </p:spPr>
        </p:pic>
        <p:sp>
          <p:nvSpPr>
            <p:cNvPr id="75" name="TextBox 74">
              <a:extLst>
                <a:ext uri="{FF2B5EF4-FFF2-40B4-BE49-F238E27FC236}">
                  <a16:creationId xmlns:a16="http://schemas.microsoft.com/office/drawing/2014/main" id="{6C713EAE-EBF2-8F42-B538-19B4E207A12C}"/>
                </a:ext>
              </a:extLst>
            </p:cNvPr>
            <p:cNvSpPr txBox="1"/>
            <p:nvPr/>
          </p:nvSpPr>
          <p:spPr>
            <a:xfrm>
              <a:off x="6660232" y="6309320"/>
              <a:ext cx="1240156" cy="216024"/>
            </a:xfrm>
            <a:prstGeom prst="rect">
              <a:avLst/>
            </a:prstGeom>
            <a:solidFill>
              <a:schemeClr val="bg1"/>
            </a:solidFill>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x</a:t>
              </a:r>
              <a:r>
                <a:rPr kumimoji="0" lang="en-GB" sz="1200" b="0" i="0" u="none" strike="noStrike" kern="1200" cap="none" spc="0" normalizeH="0" baseline="-25000" noProof="0" dirty="0">
                  <a:ln>
                    <a:noFill/>
                  </a:ln>
                  <a:solidFill>
                    <a:prstClr val="black"/>
                  </a:solidFill>
                  <a:effectLst/>
                  <a:uLnTx/>
                  <a:uFillTx/>
                  <a:latin typeface="Calibri"/>
                  <a:ea typeface="+mn-ea"/>
                  <a:cs typeface="+mn-cs"/>
                </a:rPr>
                <a:t>c     </a:t>
              </a:r>
              <a:r>
                <a:rPr kumimoji="0" lang="en-GB" sz="1200" b="0" i="0" u="none" strike="noStrike" kern="1200" cap="none" spc="0" normalizeH="0" baseline="0" noProof="0" dirty="0">
                  <a:ln>
                    <a:noFill/>
                  </a:ln>
                  <a:solidFill>
                    <a:prstClr val="black"/>
                  </a:solidFill>
                  <a:effectLst/>
                  <a:uLnTx/>
                  <a:uFillTx/>
                  <a:latin typeface="Calibri"/>
                  <a:ea typeface="+mn-ea"/>
                  <a:cs typeface="+mn-cs"/>
                </a:rPr>
                <a:t> m</a:t>
              </a:r>
              <a:r>
                <a:rPr kumimoji="0" lang="en-GB" sz="1200" b="0" i="0" u="none" strike="noStrike" kern="1200" cap="none" spc="0" normalizeH="0" baseline="-25000" noProof="0" dirty="0">
                  <a:ln>
                    <a:noFill/>
                  </a:ln>
                  <a:solidFill>
                    <a:prstClr val="black"/>
                  </a:solidFill>
                  <a:effectLst/>
                  <a:uLnTx/>
                  <a:uFillTx/>
                  <a:latin typeface="Calibri"/>
                  <a:ea typeface="+mn-ea"/>
                  <a:cs typeface="+mn-cs"/>
                </a:rPr>
                <a:t>x</a:t>
              </a:r>
            </a:p>
          </p:txBody>
        </p:sp>
        <p:sp>
          <p:nvSpPr>
            <p:cNvPr id="76" name="TextBox 75">
              <a:extLst>
                <a:ext uri="{FF2B5EF4-FFF2-40B4-BE49-F238E27FC236}">
                  <a16:creationId xmlns:a16="http://schemas.microsoft.com/office/drawing/2014/main" id="{AD80F380-F6DA-C34F-994A-4327D1C5ACE6}"/>
                </a:ext>
              </a:extLst>
            </p:cNvPr>
            <p:cNvSpPr txBox="1"/>
            <p:nvPr/>
          </p:nvSpPr>
          <p:spPr>
            <a:xfrm>
              <a:off x="7740351" y="5301208"/>
              <a:ext cx="1286939" cy="216024"/>
            </a:xfrm>
            <a:prstGeom prst="rect">
              <a:avLst/>
            </a:prstGeom>
            <a:solidFill>
              <a:schemeClr val="bg1"/>
            </a:solidFill>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a:ea typeface="+mn-ea"/>
                  <a:cs typeface="+mn-cs"/>
                </a:rPr>
                <a:t>y</a:t>
              </a:r>
              <a:r>
                <a:rPr kumimoji="0" lang="en-GB" sz="1200" b="0" i="0" u="none" strike="noStrike" kern="1200" cap="none" spc="0" normalizeH="0" baseline="-25000" noProof="0" dirty="0" err="1">
                  <a:ln>
                    <a:noFill/>
                  </a:ln>
                  <a:solidFill>
                    <a:prstClr val="black"/>
                  </a:solidFill>
                  <a:effectLst/>
                  <a:uLnTx/>
                  <a:uFillTx/>
                  <a:latin typeface="Calibri"/>
                  <a:ea typeface="+mn-ea"/>
                  <a:cs typeface="+mn-cs"/>
                </a:rPr>
                <a:t>c</a:t>
              </a:r>
              <a:r>
                <a:rPr kumimoji="0" lang="en-GB" sz="1200" b="0" i="0" u="none" strike="noStrike" kern="1200" cap="none" spc="0" normalizeH="0" baseline="0" noProof="0" dirty="0">
                  <a:ln>
                    <a:noFill/>
                  </a:ln>
                  <a:solidFill>
                    <a:prstClr val="black"/>
                  </a:solidFill>
                  <a:effectLst/>
                  <a:uLnTx/>
                  <a:uFillTx/>
                  <a:latin typeface="Calibri"/>
                  <a:ea typeface="+mn-ea"/>
                  <a:cs typeface="+mn-cs"/>
                </a:rPr>
                <a:t> ,   m</a:t>
              </a:r>
              <a:r>
                <a:rPr kumimoji="0" lang="en-GB" sz="1200" b="0" i="0" u="none" strike="noStrike" kern="1200" cap="none" spc="0" normalizeH="0" baseline="-25000" noProof="0" dirty="0">
                  <a:ln>
                    <a:noFill/>
                  </a:ln>
                  <a:solidFill>
                    <a:prstClr val="black"/>
                  </a:solidFill>
                  <a:effectLst/>
                  <a:uLnTx/>
                  <a:uFillTx/>
                  <a:latin typeface="Calibri"/>
                  <a:ea typeface="+mn-ea"/>
                  <a:cs typeface="+mn-cs"/>
                </a:rPr>
                <a:t>y</a:t>
              </a:r>
            </a:p>
          </p:txBody>
        </p:sp>
      </p:grpSp>
      <p:pic>
        <p:nvPicPr>
          <p:cNvPr id="19" name="Picture 18">
            <a:extLst>
              <a:ext uri="{FF2B5EF4-FFF2-40B4-BE49-F238E27FC236}">
                <a16:creationId xmlns:a16="http://schemas.microsoft.com/office/drawing/2014/main" id="{656E692A-7C02-3146-B211-068CA146B3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6695" y="1785785"/>
            <a:ext cx="2275488" cy="1483558"/>
          </a:xfrm>
          <a:prstGeom prst="rect">
            <a:avLst/>
          </a:prstGeom>
        </p:spPr>
      </p:pic>
      <p:pic>
        <p:nvPicPr>
          <p:cNvPr id="77" name="Picture 76">
            <a:extLst>
              <a:ext uri="{FF2B5EF4-FFF2-40B4-BE49-F238E27FC236}">
                <a16:creationId xmlns:a16="http://schemas.microsoft.com/office/drawing/2014/main" id="{247D32A9-B29E-BA4E-A2D7-2C64E656B2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5222" y="3048163"/>
            <a:ext cx="4713545" cy="3028878"/>
          </a:xfrm>
          <a:prstGeom prst="rect">
            <a:avLst/>
          </a:prstGeom>
        </p:spPr>
      </p:pic>
      <p:pic>
        <p:nvPicPr>
          <p:cNvPr id="86" name="Picture 85">
            <a:extLst>
              <a:ext uri="{FF2B5EF4-FFF2-40B4-BE49-F238E27FC236}">
                <a16:creationId xmlns:a16="http://schemas.microsoft.com/office/drawing/2014/main" id="{C4C316BA-CCF3-8E4B-BA1C-13986B998ED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48631" y="1713142"/>
            <a:ext cx="1917982" cy="1649149"/>
          </a:xfrm>
          <a:prstGeom prst="rect">
            <a:avLst/>
          </a:prstGeom>
        </p:spPr>
      </p:pic>
      <p:grpSp>
        <p:nvGrpSpPr>
          <p:cNvPr id="154" name="Group 153">
            <a:extLst>
              <a:ext uri="{FF2B5EF4-FFF2-40B4-BE49-F238E27FC236}">
                <a16:creationId xmlns:a16="http://schemas.microsoft.com/office/drawing/2014/main" id="{C7C9F3C5-1474-F543-B43C-0E60DA49157B}"/>
              </a:ext>
            </a:extLst>
          </p:cNvPr>
          <p:cNvGrpSpPr/>
          <p:nvPr/>
        </p:nvGrpSpPr>
        <p:grpSpPr>
          <a:xfrm>
            <a:off x="130216" y="2675973"/>
            <a:ext cx="4145121" cy="3311206"/>
            <a:chOff x="130216" y="2406344"/>
            <a:chExt cx="4145121" cy="3311206"/>
          </a:xfrm>
        </p:grpSpPr>
        <p:sp>
          <p:nvSpPr>
            <p:cNvPr id="80" name="TextBox 79">
              <a:extLst>
                <a:ext uri="{FF2B5EF4-FFF2-40B4-BE49-F238E27FC236}">
                  <a16:creationId xmlns:a16="http://schemas.microsoft.com/office/drawing/2014/main" id="{F52BB206-3FA4-2A47-BED7-91CA1B7F3222}"/>
                </a:ext>
              </a:extLst>
            </p:cNvPr>
            <p:cNvSpPr txBox="1"/>
            <p:nvPr/>
          </p:nvSpPr>
          <p:spPr>
            <a:xfrm rot="21540000">
              <a:off x="2860238" y="3579613"/>
              <a:ext cx="1415099" cy="420658"/>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Optical axis</a:t>
              </a:r>
            </a:p>
          </p:txBody>
        </p:sp>
        <p:grpSp>
          <p:nvGrpSpPr>
            <p:cNvPr id="15" name="Group 14">
              <a:extLst>
                <a:ext uri="{FF2B5EF4-FFF2-40B4-BE49-F238E27FC236}">
                  <a16:creationId xmlns:a16="http://schemas.microsoft.com/office/drawing/2014/main" id="{C998F618-6BEC-F446-BA28-0E0579A592B0}"/>
                </a:ext>
              </a:extLst>
            </p:cNvPr>
            <p:cNvGrpSpPr/>
            <p:nvPr/>
          </p:nvGrpSpPr>
          <p:grpSpPr>
            <a:xfrm>
              <a:off x="130216" y="2406344"/>
              <a:ext cx="3653996" cy="3311206"/>
              <a:chOff x="130216" y="2406344"/>
              <a:chExt cx="3653996" cy="3311206"/>
            </a:xfrm>
          </p:grpSpPr>
          <p:sp>
            <p:nvSpPr>
              <p:cNvPr id="88" name="Oval 87">
                <a:extLst>
                  <a:ext uri="{FF2B5EF4-FFF2-40B4-BE49-F238E27FC236}">
                    <a16:creationId xmlns:a16="http://schemas.microsoft.com/office/drawing/2014/main" id="{95271B8C-3A1D-C146-B3C6-5F97AFC09446}"/>
                  </a:ext>
                </a:extLst>
              </p:cNvPr>
              <p:cNvSpPr>
                <a:spLocks noChangeAspect="1"/>
              </p:cNvSpPr>
              <p:nvPr/>
            </p:nvSpPr>
            <p:spPr>
              <a:xfrm>
                <a:off x="1535528" y="39241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4BCADE9A-99CC-9742-B36D-165537B7EC45}"/>
                  </a:ext>
                </a:extLst>
              </p:cNvPr>
              <p:cNvSpPr>
                <a:spLocks noChangeAspect="1"/>
              </p:cNvSpPr>
              <p:nvPr/>
            </p:nvSpPr>
            <p:spPr>
              <a:xfrm>
                <a:off x="2547093" y="389363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F0F9A21A-1FE8-444C-9B13-8BF2D0714709}"/>
                  </a:ext>
                </a:extLst>
              </p:cNvPr>
              <p:cNvSpPr>
                <a:spLocks noChangeAspect="1"/>
              </p:cNvSpPr>
              <p:nvPr/>
            </p:nvSpPr>
            <p:spPr>
              <a:xfrm>
                <a:off x="518803" y="3941516"/>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2" name="Group 81">
                <a:extLst>
                  <a:ext uri="{FF2B5EF4-FFF2-40B4-BE49-F238E27FC236}">
                    <a16:creationId xmlns:a16="http://schemas.microsoft.com/office/drawing/2014/main" id="{80B07142-22E2-1543-924F-C4AD7ED11525}"/>
                  </a:ext>
                </a:extLst>
              </p:cNvPr>
              <p:cNvGrpSpPr/>
              <p:nvPr/>
            </p:nvGrpSpPr>
            <p:grpSpPr>
              <a:xfrm>
                <a:off x="2728551" y="4081141"/>
                <a:ext cx="720080" cy="720080"/>
                <a:chOff x="3124489" y="5127874"/>
                <a:chExt cx="720080" cy="720080"/>
              </a:xfrm>
            </p:grpSpPr>
            <p:cxnSp>
              <p:nvCxnSpPr>
                <p:cNvPr id="83" name="Straight Arrow Connector 82">
                  <a:extLst>
                    <a:ext uri="{FF2B5EF4-FFF2-40B4-BE49-F238E27FC236}">
                      <a16:creationId xmlns:a16="http://schemas.microsoft.com/office/drawing/2014/main" id="{903326D9-EBB2-0449-B0B0-6DD9CB4F7573}"/>
                    </a:ext>
                  </a:extLst>
                </p:cNvPr>
                <p:cNvCxnSpPr/>
                <p:nvPr/>
              </p:nvCxnSpPr>
              <p:spPr>
                <a:xfrm flipV="1">
                  <a:off x="3484529" y="5127874"/>
                  <a:ext cx="0"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0D52DCF-C05D-924A-BAA5-74DD1CDB6FA9}"/>
                    </a:ext>
                  </a:extLst>
                </p:cNvPr>
                <p:cNvCxnSpPr>
                  <a:cxnSpLocks/>
                </p:cNvCxnSpPr>
                <p:nvPr/>
              </p:nvCxnSpPr>
              <p:spPr>
                <a:xfrm rot="5400000" flipV="1">
                  <a:off x="3484529" y="5127874"/>
                  <a:ext cx="0"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BDA3EE6-5117-A445-B94B-9E9DA8A06588}"/>
                    </a:ext>
                  </a:extLst>
                </p:cNvPr>
                <p:cNvCxnSpPr>
                  <a:cxnSpLocks/>
                </p:cNvCxnSpPr>
                <p:nvPr/>
              </p:nvCxnSpPr>
              <p:spPr>
                <a:xfrm flipV="1">
                  <a:off x="3164685" y="5339706"/>
                  <a:ext cx="639688" cy="29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C62E07D-A0B9-1C44-A47E-966090B19A9D}"/>
                  </a:ext>
                </a:extLst>
              </p:cNvPr>
              <p:cNvGrpSpPr/>
              <p:nvPr/>
            </p:nvGrpSpPr>
            <p:grpSpPr>
              <a:xfrm>
                <a:off x="130216" y="2406344"/>
                <a:ext cx="3653996" cy="3311206"/>
                <a:chOff x="130216" y="2406344"/>
                <a:chExt cx="3653996" cy="3311206"/>
              </a:xfrm>
            </p:grpSpPr>
            <p:cxnSp>
              <p:nvCxnSpPr>
                <p:cNvPr id="87" name="Straight Connector 86">
                  <a:extLst>
                    <a:ext uri="{FF2B5EF4-FFF2-40B4-BE49-F238E27FC236}">
                      <a16:creationId xmlns:a16="http://schemas.microsoft.com/office/drawing/2014/main" id="{1C9B51FF-0B75-BB47-B97A-8382215CB53E}"/>
                    </a:ext>
                  </a:extLst>
                </p:cNvPr>
                <p:cNvCxnSpPr>
                  <a:cxnSpLocks/>
                </p:cNvCxnSpPr>
                <p:nvPr/>
              </p:nvCxnSpPr>
              <p:spPr>
                <a:xfrm flipH="1">
                  <a:off x="130216" y="3976083"/>
                  <a:ext cx="3653996" cy="83508"/>
                </a:xfrm>
                <a:prstGeom prst="line">
                  <a:avLst/>
                </a:prstGeom>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B1A8CEFD-E79B-1049-A856-E07846079C57}"/>
                    </a:ext>
                  </a:extLst>
                </p:cNvPr>
                <p:cNvGrpSpPr/>
                <p:nvPr/>
              </p:nvGrpSpPr>
              <p:grpSpPr>
                <a:xfrm>
                  <a:off x="330933" y="2406344"/>
                  <a:ext cx="2769956" cy="3311206"/>
                  <a:chOff x="1952848" y="1343752"/>
                  <a:chExt cx="2769956" cy="3311206"/>
                </a:xfrm>
              </p:grpSpPr>
              <p:sp>
                <p:nvSpPr>
                  <p:cNvPr id="92" name="TextBox 91">
                    <a:extLst>
                      <a:ext uri="{FF2B5EF4-FFF2-40B4-BE49-F238E27FC236}">
                        <a16:creationId xmlns:a16="http://schemas.microsoft.com/office/drawing/2014/main" id="{A6E8E2A2-7083-5846-A6B3-5B8E90AEBA45}"/>
                      </a:ext>
                    </a:extLst>
                  </p:cNvPr>
                  <p:cNvSpPr txBox="1"/>
                  <p:nvPr/>
                </p:nvSpPr>
                <p:spPr>
                  <a:xfrm>
                    <a:off x="2248401" y="1343752"/>
                    <a:ext cx="2184184" cy="432048"/>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H</a:t>
                    </a:r>
                    <a:r>
                      <a:rPr kumimoji="0" lang="en-GB" sz="1400" b="0" i="0" u="none" strike="noStrike" kern="1200" cap="none" spc="0" normalizeH="0" baseline="3000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a:ln>
                          <a:noFill/>
                        </a:ln>
                        <a:solidFill>
                          <a:prstClr val="black"/>
                        </a:solidFill>
                        <a:effectLst/>
                        <a:uLnTx/>
                        <a:uFillTx/>
                        <a:latin typeface="Calibri"/>
                        <a:ea typeface="+mn-ea"/>
                        <a:cs typeface="+mn-cs"/>
                      </a:rPr>
                      <a:t> + H</a:t>
                    </a:r>
                    <a:r>
                      <a:rPr kumimoji="0" lang="en-GB" sz="1400" b="0" i="0" u="none" strike="noStrike" kern="1200" cap="none" spc="0" normalizeH="0" baseline="-25000" noProof="0" dirty="0">
                        <a:ln>
                          <a:noFill/>
                        </a:ln>
                        <a:solidFill>
                          <a:prstClr val="black"/>
                        </a:solidFill>
                        <a:effectLst/>
                        <a:uLnTx/>
                        <a:uFillTx/>
                        <a:latin typeface="Calibri"/>
                        <a:ea typeface="+mn-ea"/>
                        <a:cs typeface="+mn-cs"/>
                      </a:rPr>
                      <a:t>2</a:t>
                    </a:r>
                    <a:r>
                      <a:rPr kumimoji="0" lang="en-GB" sz="1400" b="0" i="0" u="none" strike="noStrike" kern="1200" cap="none" spc="0" normalizeH="0" baseline="0" noProof="0" dirty="0">
                        <a:ln>
                          <a:noFill/>
                        </a:ln>
                        <a:solidFill>
                          <a:prstClr val="black"/>
                        </a:solidFill>
                        <a:effectLst/>
                        <a:uLnTx/>
                        <a:uFillTx/>
                        <a:latin typeface="Calibri"/>
                        <a:ea typeface="+mn-ea"/>
                        <a:cs typeface="+mn-cs"/>
                      </a:rPr>
                      <a:t> -&gt; H</a:t>
                    </a:r>
                    <a:r>
                      <a:rPr kumimoji="0" lang="en-GB" sz="1400" b="0" i="0" u="none" strike="noStrike" kern="1200" cap="none" spc="0" normalizeH="0" baseline="3000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a:ln>
                          <a:noFill/>
                        </a:ln>
                        <a:solidFill>
                          <a:prstClr val="black"/>
                        </a:solidFill>
                        <a:effectLst/>
                        <a:uLnTx/>
                        <a:uFillTx/>
                        <a:latin typeface="Calibri"/>
                        <a:ea typeface="+mn-ea"/>
                        <a:cs typeface="+mn-cs"/>
                      </a:rPr>
                      <a:t> + H</a:t>
                    </a:r>
                    <a:r>
                      <a:rPr kumimoji="0" lang="en-GB" sz="1400" b="0" i="0" u="none" strike="noStrike" kern="1200" cap="none" spc="0" normalizeH="0" baseline="-25000" noProof="0" dirty="0">
                        <a:ln>
                          <a:noFill/>
                        </a:ln>
                        <a:solidFill>
                          <a:prstClr val="black"/>
                        </a:solidFill>
                        <a:effectLst/>
                        <a:uLnTx/>
                        <a:uFillTx/>
                        <a:latin typeface="Calibri"/>
                        <a:ea typeface="+mn-ea"/>
                        <a:cs typeface="+mn-cs"/>
                      </a:rPr>
                      <a:t>2</a:t>
                    </a:r>
                    <a:r>
                      <a:rPr kumimoji="0" lang="en-GB" sz="1400" b="0" i="0" u="none" strike="noStrike" kern="1200" cap="none" spc="0" normalizeH="0" baseline="30000" noProof="0" dirty="0">
                        <a:ln>
                          <a:noFill/>
                        </a:ln>
                        <a:solidFill>
                          <a:prstClr val="black"/>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Symbol" pitchFamily="2" charset="2"/>
                        <a:ea typeface="+mn-ea"/>
                        <a:cs typeface="+mn-cs"/>
                      </a:rPr>
                      <a:t>g</a:t>
                    </a:r>
                    <a:endParaRPr kumimoji="0" lang="en-GB" sz="1400" b="0" i="0" u="none" strike="noStrike" kern="1200" cap="none" spc="0" normalizeH="0" baseline="30000" noProof="0" dirty="0">
                      <a:ln>
                        <a:noFill/>
                      </a:ln>
                      <a:solidFill>
                        <a:prstClr val="black"/>
                      </a:solidFill>
                      <a:effectLst/>
                      <a:uLnTx/>
                      <a:uFillTx/>
                      <a:latin typeface="Symbol" pitchFamily="2" charset="2"/>
                      <a:ea typeface="+mn-ea"/>
                      <a:cs typeface="+mn-cs"/>
                    </a:endParaRPr>
                  </a:p>
                </p:txBody>
              </p:sp>
              <p:grpSp>
                <p:nvGrpSpPr>
                  <p:cNvPr id="93" name="Group 92">
                    <a:extLst>
                      <a:ext uri="{FF2B5EF4-FFF2-40B4-BE49-F238E27FC236}">
                        <a16:creationId xmlns:a16="http://schemas.microsoft.com/office/drawing/2014/main" id="{1E0E4A33-3C96-F844-ACBD-DB5659EC86D9}"/>
                      </a:ext>
                    </a:extLst>
                  </p:cNvPr>
                  <p:cNvGrpSpPr/>
                  <p:nvPr/>
                </p:nvGrpSpPr>
                <p:grpSpPr>
                  <a:xfrm>
                    <a:off x="1952848" y="1937122"/>
                    <a:ext cx="2769956" cy="2717836"/>
                    <a:chOff x="1952848" y="1937122"/>
                    <a:chExt cx="2769956" cy="2717836"/>
                  </a:xfrm>
                </p:grpSpPr>
                <p:cxnSp>
                  <p:nvCxnSpPr>
                    <p:cNvPr id="94" name="Straight Arrow Connector 93">
                      <a:extLst>
                        <a:ext uri="{FF2B5EF4-FFF2-40B4-BE49-F238E27FC236}">
                          <a16:creationId xmlns:a16="http://schemas.microsoft.com/office/drawing/2014/main" id="{E974F5E2-EAA4-AF41-A9B7-C9FD3D4F6BB3}"/>
                        </a:ext>
                      </a:extLst>
                    </p:cNvPr>
                    <p:cNvCxnSpPr>
                      <a:cxnSpLocks/>
                    </p:cNvCxnSpPr>
                    <p:nvPr/>
                  </p:nvCxnSpPr>
                  <p:spPr>
                    <a:xfrm flipV="1">
                      <a:off x="1952848" y="1937122"/>
                      <a:ext cx="2458877" cy="2717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D407D59-EDE0-4148-AD71-7FE04AE2D0C3}"/>
                        </a:ext>
                      </a:extLst>
                    </p:cNvPr>
                    <p:cNvSpPr>
                      <a:spLocks noChangeAspect="1"/>
                    </p:cNvSpPr>
                    <p:nvPr/>
                  </p:nvSpPr>
                  <p:spPr>
                    <a:xfrm>
                      <a:off x="2176401" y="4341435"/>
                      <a:ext cx="144000" cy="1439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TextBox 95">
                      <a:extLst>
                        <a:ext uri="{FF2B5EF4-FFF2-40B4-BE49-F238E27FC236}">
                          <a16:creationId xmlns:a16="http://schemas.microsoft.com/office/drawing/2014/main" id="{120E3227-4AD5-7C4F-8C92-C931523498CF}"/>
                        </a:ext>
                      </a:extLst>
                    </p:cNvPr>
                    <p:cNvSpPr txBox="1"/>
                    <p:nvPr/>
                  </p:nvSpPr>
                  <p:spPr>
                    <a:xfrm>
                      <a:off x="2400937" y="4215996"/>
                      <a:ext cx="360040" cy="432048"/>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H</a:t>
                      </a:r>
                      <a:r>
                        <a:rPr kumimoji="0" lang="en-GB" sz="1200" b="0" i="0" u="none" strike="noStrike" kern="1200" cap="none" spc="0" normalizeH="0" baseline="30000" noProof="0" dirty="0">
                          <a:ln>
                            <a:noFill/>
                          </a:ln>
                          <a:solidFill>
                            <a:prstClr val="black"/>
                          </a:solidFill>
                          <a:effectLst/>
                          <a:uLnTx/>
                          <a:uFillTx/>
                          <a:latin typeface="Calibri"/>
                          <a:ea typeface="+mn-ea"/>
                          <a:cs typeface="+mn-cs"/>
                        </a:rPr>
                        <a:t>+</a:t>
                      </a:r>
                    </a:p>
                  </p:txBody>
                </p:sp>
                <p:sp>
                  <p:nvSpPr>
                    <p:cNvPr id="97" name="TextBox 96">
                      <a:extLst>
                        <a:ext uri="{FF2B5EF4-FFF2-40B4-BE49-F238E27FC236}">
                          <a16:creationId xmlns:a16="http://schemas.microsoft.com/office/drawing/2014/main" id="{1F3D956C-6170-D24A-B8EF-998624EA58AC}"/>
                        </a:ext>
                      </a:extLst>
                    </p:cNvPr>
                    <p:cNvSpPr txBox="1"/>
                    <p:nvPr/>
                  </p:nvSpPr>
                  <p:spPr>
                    <a:xfrm>
                      <a:off x="2526770" y="3378762"/>
                      <a:ext cx="284243" cy="274692"/>
                    </a:xfrm>
                    <a:prstGeom prst="rect">
                      <a:avLst/>
                    </a:prstGeom>
                  </p:spPr>
                  <p:txBody>
                    <a:bodyPr vert="horz" wrap="non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H</a:t>
                      </a:r>
                      <a:r>
                        <a:rPr kumimoji="0" lang="en-GB" sz="1200" b="0" i="0" u="none" strike="noStrike" kern="1200" cap="none" spc="0" normalizeH="0" baseline="-25000" noProof="0" dirty="0">
                          <a:ln>
                            <a:noFill/>
                          </a:ln>
                          <a:solidFill>
                            <a:prstClr val="black"/>
                          </a:solidFill>
                          <a:effectLst/>
                          <a:uLnTx/>
                          <a:uFillTx/>
                          <a:latin typeface="Calibri"/>
                          <a:ea typeface="+mn-ea"/>
                          <a:cs typeface="+mn-cs"/>
                        </a:rPr>
                        <a:t>2</a:t>
                      </a:r>
                    </a:p>
                  </p:txBody>
                </p:sp>
                <p:grpSp>
                  <p:nvGrpSpPr>
                    <p:cNvPr id="98" name="Group 97">
                      <a:extLst>
                        <a:ext uri="{FF2B5EF4-FFF2-40B4-BE49-F238E27FC236}">
                          <a16:creationId xmlns:a16="http://schemas.microsoft.com/office/drawing/2014/main" id="{971F59BB-79FF-EA46-A515-4955F2A7B171}"/>
                        </a:ext>
                      </a:extLst>
                    </p:cNvPr>
                    <p:cNvGrpSpPr/>
                    <p:nvPr/>
                  </p:nvGrpSpPr>
                  <p:grpSpPr>
                    <a:xfrm>
                      <a:off x="2782789" y="3424282"/>
                      <a:ext cx="205035" cy="246515"/>
                      <a:chOff x="2744194" y="3312087"/>
                      <a:chExt cx="205035" cy="246515"/>
                    </a:xfrm>
                  </p:grpSpPr>
                  <p:sp>
                    <p:nvSpPr>
                      <p:cNvPr id="117" name="Oval 116">
                        <a:extLst>
                          <a:ext uri="{FF2B5EF4-FFF2-40B4-BE49-F238E27FC236}">
                            <a16:creationId xmlns:a16="http://schemas.microsoft.com/office/drawing/2014/main" id="{DDEBB627-8E8A-1146-9569-9B6F9BA5C19F}"/>
                          </a:ext>
                        </a:extLst>
                      </p:cNvPr>
                      <p:cNvSpPr>
                        <a:spLocks noChangeAspect="1"/>
                      </p:cNvSpPr>
                      <p:nvPr/>
                    </p:nvSpPr>
                    <p:spPr>
                      <a:xfrm>
                        <a:off x="2744194" y="341460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Oval 117">
                        <a:extLst>
                          <a:ext uri="{FF2B5EF4-FFF2-40B4-BE49-F238E27FC236}">
                            <a16:creationId xmlns:a16="http://schemas.microsoft.com/office/drawing/2014/main" id="{CBB8073B-FC1C-2348-B099-B40DD4187813}"/>
                          </a:ext>
                        </a:extLst>
                      </p:cNvPr>
                      <p:cNvSpPr>
                        <a:spLocks noChangeAspect="1"/>
                      </p:cNvSpPr>
                      <p:nvPr/>
                    </p:nvSpPr>
                    <p:spPr>
                      <a:xfrm>
                        <a:off x="2805229" y="3312087"/>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9" name="Group 98">
                      <a:extLst>
                        <a:ext uri="{FF2B5EF4-FFF2-40B4-BE49-F238E27FC236}">
                          <a16:creationId xmlns:a16="http://schemas.microsoft.com/office/drawing/2014/main" id="{BFF1C155-1320-6F43-89CD-C886EAD46507}"/>
                        </a:ext>
                      </a:extLst>
                    </p:cNvPr>
                    <p:cNvGrpSpPr/>
                    <p:nvPr/>
                  </p:nvGrpSpPr>
                  <p:grpSpPr>
                    <a:xfrm rot="3355293">
                      <a:off x="3511508" y="2911001"/>
                      <a:ext cx="205035" cy="246515"/>
                      <a:chOff x="2744194" y="3312087"/>
                      <a:chExt cx="205035" cy="246515"/>
                    </a:xfrm>
                  </p:grpSpPr>
                  <p:sp>
                    <p:nvSpPr>
                      <p:cNvPr id="115" name="Oval 114">
                        <a:extLst>
                          <a:ext uri="{FF2B5EF4-FFF2-40B4-BE49-F238E27FC236}">
                            <a16:creationId xmlns:a16="http://schemas.microsoft.com/office/drawing/2014/main" id="{B683C5A3-E0E8-814C-B3B3-282FA1C8FF99}"/>
                          </a:ext>
                        </a:extLst>
                      </p:cNvPr>
                      <p:cNvSpPr>
                        <a:spLocks noChangeAspect="1"/>
                      </p:cNvSpPr>
                      <p:nvPr/>
                    </p:nvSpPr>
                    <p:spPr>
                      <a:xfrm>
                        <a:off x="2744194" y="341460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E4B95F71-7A8D-2B40-84E1-FF029E140503}"/>
                          </a:ext>
                        </a:extLst>
                      </p:cNvPr>
                      <p:cNvSpPr>
                        <a:spLocks noChangeAspect="1"/>
                      </p:cNvSpPr>
                      <p:nvPr/>
                    </p:nvSpPr>
                    <p:spPr>
                      <a:xfrm>
                        <a:off x="2805229" y="3312087"/>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0" name="Group 99">
                      <a:extLst>
                        <a:ext uri="{FF2B5EF4-FFF2-40B4-BE49-F238E27FC236}">
                          <a16:creationId xmlns:a16="http://schemas.microsoft.com/office/drawing/2014/main" id="{01CCDDA1-E49A-E54E-9555-08A7C6AC59E6}"/>
                        </a:ext>
                      </a:extLst>
                    </p:cNvPr>
                    <p:cNvGrpSpPr/>
                    <p:nvPr/>
                  </p:nvGrpSpPr>
                  <p:grpSpPr>
                    <a:xfrm rot="3716559">
                      <a:off x="3827267" y="2368896"/>
                      <a:ext cx="205035" cy="246515"/>
                      <a:chOff x="2744194" y="3312087"/>
                      <a:chExt cx="205035" cy="246515"/>
                    </a:xfrm>
                  </p:grpSpPr>
                  <p:sp>
                    <p:nvSpPr>
                      <p:cNvPr id="113" name="Oval 112">
                        <a:extLst>
                          <a:ext uri="{FF2B5EF4-FFF2-40B4-BE49-F238E27FC236}">
                            <a16:creationId xmlns:a16="http://schemas.microsoft.com/office/drawing/2014/main" id="{45B1E331-37D4-454F-8992-154860AAFFC2}"/>
                          </a:ext>
                        </a:extLst>
                      </p:cNvPr>
                      <p:cNvSpPr>
                        <a:spLocks noChangeAspect="1"/>
                      </p:cNvSpPr>
                      <p:nvPr/>
                    </p:nvSpPr>
                    <p:spPr>
                      <a:xfrm>
                        <a:off x="2744194" y="341460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Oval 113">
                        <a:extLst>
                          <a:ext uri="{FF2B5EF4-FFF2-40B4-BE49-F238E27FC236}">
                            <a16:creationId xmlns:a16="http://schemas.microsoft.com/office/drawing/2014/main" id="{B15AFD19-32AE-F744-8191-C93B0E2DE448}"/>
                          </a:ext>
                        </a:extLst>
                      </p:cNvPr>
                      <p:cNvSpPr>
                        <a:spLocks noChangeAspect="1"/>
                      </p:cNvSpPr>
                      <p:nvPr/>
                    </p:nvSpPr>
                    <p:spPr>
                      <a:xfrm>
                        <a:off x="2805229" y="3312087"/>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1" name="Group 100">
                      <a:extLst>
                        <a:ext uri="{FF2B5EF4-FFF2-40B4-BE49-F238E27FC236}">
                          <a16:creationId xmlns:a16="http://schemas.microsoft.com/office/drawing/2014/main" id="{8A93B5B3-78A3-5948-B7ED-6CD10E03BE30}"/>
                        </a:ext>
                      </a:extLst>
                    </p:cNvPr>
                    <p:cNvGrpSpPr/>
                    <p:nvPr/>
                  </p:nvGrpSpPr>
                  <p:grpSpPr>
                    <a:xfrm>
                      <a:off x="2850296" y="3484107"/>
                      <a:ext cx="891064" cy="323735"/>
                      <a:chOff x="2850296" y="3484107"/>
                      <a:chExt cx="891064" cy="323735"/>
                    </a:xfrm>
                  </p:grpSpPr>
                  <p:cxnSp>
                    <p:nvCxnSpPr>
                      <p:cNvPr id="110" name="Straight Arrow Connector 109">
                        <a:extLst>
                          <a:ext uri="{FF2B5EF4-FFF2-40B4-BE49-F238E27FC236}">
                            <a16:creationId xmlns:a16="http://schemas.microsoft.com/office/drawing/2014/main" id="{D5C4080B-3C80-C84B-9EF0-881605D6C228}"/>
                          </a:ext>
                        </a:extLst>
                      </p:cNvPr>
                      <p:cNvCxnSpPr>
                        <a:cxnSpLocks/>
                      </p:cNvCxnSpPr>
                      <p:nvPr/>
                    </p:nvCxnSpPr>
                    <p:spPr>
                      <a:xfrm>
                        <a:off x="2972303" y="3653454"/>
                        <a:ext cx="687989" cy="154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D98A9B09-119A-F140-85C5-5E334D500230}"/>
                          </a:ext>
                        </a:extLst>
                      </p:cNvPr>
                      <p:cNvSpPr/>
                      <p:nvPr/>
                    </p:nvSpPr>
                    <p:spPr>
                      <a:xfrm>
                        <a:off x="3458910" y="3489120"/>
                        <a:ext cx="28245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Symbol" pitchFamily="2" charset="2"/>
                            <a:ea typeface="+mn-ea"/>
                            <a:cs typeface="+mn-cs"/>
                          </a:rPr>
                          <a:t>g</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Explosion 2 111">
                        <a:extLst>
                          <a:ext uri="{FF2B5EF4-FFF2-40B4-BE49-F238E27FC236}">
                            <a16:creationId xmlns:a16="http://schemas.microsoft.com/office/drawing/2014/main" id="{7227E656-BBBE-7F4C-917C-690DC5982ACC}"/>
                          </a:ext>
                        </a:extLst>
                      </p:cNvPr>
                      <p:cNvSpPr/>
                      <p:nvPr/>
                    </p:nvSpPr>
                    <p:spPr>
                      <a:xfrm>
                        <a:off x="2850296" y="3484107"/>
                        <a:ext cx="245858" cy="231694"/>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2" name="Group 101">
                      <a:extLst>
                        <a:ext uri="{FF2B5EF4-FFF2-40B4-BE49-F238E27FC236}">
                          <a16:creationId xmlns:a16="http://schemas.microsoft.com/office/drawing/2014/main" id="{65F8FDE3-EB5D-4147-971F-DEFB202869D0}"/>
                        </a:ext>
                      </a:extLst>
                    </p:cNvPr>
                    <p:cNvGrpSpPr/>
                    <p:nvPr/>
                  </p:nvGrpSpPr>
                  <p:grpSpPr>
                    <a:xfrm>
                      <a:off x="3952058" y="2066914"/>
                      <a:ext cx="770746" cy="481642"/>
                      <a:chOff x="3833252" y="2252394"/>
                      <a:chExt cx="770746" cy="481642"/>
                    </a:xfrm>
                  </p:grpSpPr>
                  <p:cxnSp>
                    <p:nvCxnSpPr>
                      <p:cNvPr id="107" name="Straight Arrow Connector 106">
                        <a:extLst>
                          <a:ext uri="{FF2B5EF4-FFF2-40B4-BE49-F238E27FC236}">
                            <a16:creationId xmlns:a16="http://schemas.microsoft.com/office/drawing/2014/main" id="{778DFA36-3285-EE4D-BE89-B9CFA04EFE4B}"/>
                          </a:ext>
                        </a:extLst>
                      </p:cNvPr>
                      <p:cNvCxnSpPr>
                        <a:cxnSpLocks/>
                      </p:cNvCxnSpPr>
                      <p:nvPr/>
                    </p:nvCxnSpPr>
                    <p:spPr>
                      <a:xfrm flipV="1">
                        <a:off x="3935469" y="2572459"/>
                        <a:ext cx="541900" cy="47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97B0456-4227-7E47-B504-01B846FC6786}"/>
                          </a:ext>
                        </a:extLst>
                      </p:cNvPr>
                      <p:cNvSpPr/>
                      <p:nvPr/>
                    </p:nvSpPr>
                    <p:spPr>
                      <a:xfrm>
                        <a:off x="4271856" y="2252394"/>
                        <a:ext cx="33214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Symbol" pitchFamily="2" charset="2"/>
                            <a:ea typeface="+mn-ea"/>
                            <a:cs typeface="+mn-cs"/>
                          </a:rPr>
                          <a:t>g</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Explosion 2 108">
                        <a:extLst>
                          <a:ext uri="{FF2B5EF4-FFF2-40B4-BE49-F238E27FC236}">
                            <a16:creationId xmlns:a16="http://schemas.microsoft.com/office/drawing/2014/main" id="{E52D0D04-EB37-C946-AB3F-41487D8D4E6E}"/>
                          </a:ext>
                        </a:extLst>
                      </p:cNvPr>
                      <p:cNvSpPr/>
                      <p:nvPr/>
                    </p:nvSpPr>
                    <p:spPr>
                      <a:xfrm>
                        <a:off x="3833252" y="2502342"/>
                        <a:ext cx="245858" cy="231694"/>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3" name="Group 102">
                      <a:extLst>
                        <a:ext uri="{FF2B5EF4-FFF2-40B4-BE49-F238E27FC236}">
                          <a16:creationId xmlns:a16="http://schemas.microsoft.com/office/drawing/2014/main" id="{4D5FA159-222C-874A-917A-ABD5F5A73E14}"/>
                        </a:ext>
                      </a:extLst>
                    </p:cNvPr>
                    <p:cNvGrpSpPr/>
                    <p:nvPr/>
                  </p:nvGrpSpPr>
                  <p:grpSpPr>
                    <a:xfrm>
                      <a:off x="3164451" y="2379549"/>
                      <a:ext cx="446063" cy="720761"/>
                      <a:chOff x="3043585" y="2506597"/>
                      <a:chExt cx="446063" cy="720761"/>
                    </a:xfrm>
                  </p:grpSpPr>
                  <p:cxnSp>
                    <p:nvCxnSpPr>
                      <p:cNvPr id="104" name="Straight Arrow Connector 103">
                        <a:extLst>
                          <a:ext uri="{FF2B5EF4-FFF2-40B4-BE49-F238E27FC236}">
                            <a16:creationId xmlns:a16="http://schemas.microsoft.com/office/drawing/2014/main" id="{EE2C50D2-5B9F-0249-B6B5-DB1808716521}"/>
                          </a:ext>
                        </a:extLst>
                      </p:cNvPr>
                      <p:cNvCxnSpPr>
                        <a:cxnSpLocks/>
                        <a:stCxn id="106" idx="1"/>
                      </p:cNvCxnSpPr>
                      <p:nvPr/>
                    </p:nvCxnSpPr>
                    <p:spPr>
                      <a:xfrm flipV="1">
                        <a:off x="3243790" y="2679905"/>
                        <a:ext cx="69996" cy="45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406FBF3-5000-624C-9FFB-EAC3E38798AC}"/>
                          </a:ext>
                        </a:extLst>
                      </p:cNvPr>
                      <p:cNvSpPr/>
                      <p:nvPr/>
                    </p:nvSpPr>
                    <p:spPr>
                      <a:xfrm>
                        <a:off x="3043585" y="2506597"/>
                        <a:ext cx="28245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a:ln>
                              <a:noFill/>
                            </a:ln>
                            <a:solidFill>
                              <a:prstClr val="black"/>
                            </a:solidFill>
                            <a:effectLst/>
                            <a:uLnTx/>
                            <a:uFillTx/>
                            <a:latin typeface="Symbol" pitchFamily="2" charset="2"/>
                            <a:ea typeface="+mn-ea"/>
                            <a:cs typeface="+mn-cs"/>
                          </a:rPr>
                          <a:t>g</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Explosion 2 105">
                        <a:extLst>
                          <a:ext uri="{FF2B5EF4-FFF2-40B4-BE49-F238E27FC236}">
                            <a16:creationId xmlns:a16="http://schemas.microsoft.com/office/drawing/2014/main" id="{C32DC7A6-1624-9742-A372-A91DA4654872}"/>
                          </a:ext>
                        </a:extLst>
                      </p:cNvPr>
                      <p:cNvSpPr/>
                      <p:nvPr/>
                    </p:nvSpPr>
                    <p:spPr>
                      <a:xfrm>
                        <a:off x="3243790" y="2995664"/>
                        <a:ext cx="245858" cy="231694"/>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grpSp>
              </p:grpSp>
            </p:grpSp>
          </p:grpSp>
        </p:grpSp>
      </p:grpSp>
      <p:sp>
        <p:nvSpPr>
          <p:cNvPr id="156" name="Rectangle 2">
            <a:extLst>
              <a:ext uri="{FF2B5EF4-FFF2-40B4-BE49-F238E27FC236}">
                <a16:creationId xmlns:a16="http://schemas.microsoft.com/office/drawing/2014/main" id="{4A6DFCAC-78B6-F64B-AE55-833982195977}"/>
              </a:ext>
            </a:extLst>
          </p:cNvPr>
          <p:cNvSpPr>
            <a:spLocks noChangeArrowheads="1"/>
          </p:cNvSpPr>
          <p:nvPr/>
        </p:nvSpPr>
        <p:spPr bwMode="auto">
          <a:xfrm>
            <a:off x="358622" y="6319923"/>
            <a:ext cx="3049809"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FPM operation </a:t>
            </a:r>
            <a:r>
              <a:rPr kumimoji="0" lang="sv-SE" altLang="sv-SE" sz="21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principle</a:t>
            </a: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57" name="Rectangle 2">
            <a:extLst>
              <a:ext uri="{FF2B5EF4-FFF2-40B4-BE49-F238E27FC236}">
                <a16:creationId xmlns:a16="http://schemas.microsoft.com/office/drawing/2014/main" id="{13494A19-1E77-8C49-8646-C9CA5AD38CCF}"/>
              </a:ext>
            </a:extLst>
          </p:cNvPr>
          <p:cNvSpPr>
            <a:spLocks noChangeArrowheads="1"/>
          </p:cNvSpPr>
          <p:nvPr/>
        </p:nvSpPr>
        <p:spPr bwMode="auto">
          <a:xfrm>
            <a:off x="3825122" y="6159117"/>
            <a:ext cx="3311613"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FPM @ ESS LEBT</a:t>
            </a:r>
          </a:p>
        </p:txBody>
      </p:sp>
      <p:sp>
        <p:nvSpPr>
          <p:cNvPr id="158" name="Rectangle 2">
            <a:extLst>
              <a:ext uri="{FF2B5EF4-FFF2-40B4-BE49-F238E27FC236}">
                <a16:creationId xmlns:a16="http://schemas.microsoft.com/office/drawing/2014/main" id="{524089A5-8A8F-5B42-B55C-67CC4BCE52BF}"/>
              </a:ext>
            </a:extLst>
          </p:cNvPr>
          <p:cNvSpPr>
            <a:spLocks noChangeArrowheads="1"/>
          </p:cNvSpPr>
          <p:nvPr/>
        </p:nvSpPr>
        <p:spPr bwMode="auto">
          <a:xfrm>
            <a:off x="8066187" y="6119336"/>
            <a:ext cx="3311613"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altLang="sv-SE" sz="21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Transverse</a:t>
            </a: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v-SE" altLang="sv-SE" sz="21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beam</a:t>
            </a: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position </a:t>
            </a:r>
            <a:r>
              <a:rPr kumimoji="0" lang="sv-SE" altLang="sv-SE" sz="21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measurement</a:t>
            </a:r>
            <a:r>
              <a:rPr kumimoji="0" lang="sv-SE" altLang="sv-SE"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LEBT</a:t>
            </a:r>
          </a:p>
        </p:txBody>
      </p:sp>
    </p:spTree>
    <p:extLst>
      <p:ext uri="{BB962C8B-B14F-4D97-AF65-F5344CB8AC3E}">
        <p14:creationId xmlns:p14="http://schemas.microsoft.com/office/powerpoint/2010/main" val="31452408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808C-2EEA-A946-888E-F7097751C58A}"/>
              </a:ext>
            </a:extLst>
          </p:cNvPr>
          <p:cNvSpPr>
            <a:spLocks noGrp="1"/>
          </p:cNvSpPr>
          <p:nvPr>
            <p:ph type="title"/>
          </p:nvPr>
        </p:nvSpPr>
        <p:spPr>
          <a:xfrm>
            <a:off x="1103709" y="265373"/>
            <a:ext cx="7981676" cy="657339"/>
          </a:xfrm>
        </p:spPr>
        <p:txBody>
          <a:bodyPr/>
          <a:lstStyle/>
          <a:p>
            <a:r>
              <a:rPr lang="en-US" dirty="0"/>
              <a:t> LEBT Emittance Measurement Unit (EMU Allison Scanner) </a:t>
            </a:r>
          </a:p>
        </p:txBody>
      </p:sp>
      <p:sp>
        <p:nvSpPr>
          <p:cNvPr id="4" name="Slide Number Placeholder 3">
            <a:extLst>
              <a:ext uri="{FF2B5EF4-FFF2-40B4-BE49-F238E27FC236}">
                <a16:creationId xmlns:a16="http://schemas.microsoft.com/office/drawing/2014/main" id="{00D21E54-9126-CA43-9622-10B3F865E378}"/>
              </a:ext>
            </a:extLst>
          </p:cNvPr>
          <p:cNvSpPr>
            <a:spLocks noGrp="1"/>
          </p:cNvSpPr>
          <p:nvPr>
            <p:ph type="sldNum" sz="quarter" idx="12"/>
          </p:nvPr>
        </p:nvSpPr>
        <p:spPr/>
        <p:txBody>
          <a:bodyPr/>
          <a:lstStyle/>
          <a:p>
            <a:fld id="{551115BC-487E-4422-894C-CB7CD3E79223}" type="slidenum">
              <a:rPr lang="en-GB" smtClean="0"/>
              <a:pPr/>
              <a:t>17</a:t>
            </a:fld>
            <a:endParaRPr lang="en-GB"/>
          </a:p>
        </p:txBody>
      </p:sp>
      <p:pic>
        <p:nvPicPr>
          <p:cNvPr id="12" name="Content Placeholder 11">
            <a:extLst>
              <a:ext uri="{FF2B5EF4-FFF2-40B4-BE49-F238E27FC236}">
                <a16:creationId xmlns:a16="http://schemas.microsoft.com/office/drawing/2014/main" id="{E760776D-B1FB-A541-A137-EC6563962168}"/>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2359025" y="1590675"/>
            <a:ext cx="2463800" cy="4711700"/>
          </a:xfrm>
        </p:spPr>
      </p:pic>
      <p:sp>
        <p:nvSpPr>
          <p:cNvPr id="6" name="TextBox 5">
            <a:extLst>
              <a:ext uri="{FF2B5EF4-FFF2-40B4-BE49-F238E27FC236}">
                <a16:creationId xmlns:a16="http://schemas.microsoft.com/office/drawing/2014/main" id="{1D12EF29-A2EB-D444-9524-B4DF6F812D8F}"/>
              </a:ext>
            </a:extLst>
          </p:cNvPr>
          <p:cNvSpPr txBox="1"/>
          <p:nvPr/>
        </p:nvSpPr>
        <p:spPr>
          <a:xfrm>
            <a:off x="9940834" y="4402183"/>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8" name="TextBox 7">
            <a:extLst>
              <a:ext uri="{FF2B5EF4-FFF2-40B4-BE49-F238E27FC236}">
                <a16:creationId xmlns:a16="http://schemas.microsoft.com/office/drawing/2014/main" id="{6F4197F7-44D8-2441-9E6A-104922F87D13}"/>
              </a:ext>
            </a:extLst>
          </p:cNvPr>
          <p:cNvSpPr txBox="1"/>
          <p:nvPr/>
        </p:nvSpPr>
        <p:spPr>
          <a:xfrm>
            <a:off x="8817429" y="3174274"/>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9" name="TextBox 8">
            <a:extLst>
              <a:ext uri="{FF2B5EF4-FFF2-40B4-BE49-F238E27FC236}">
                <a16:creationId xmlns:a16="http://schemas.microsoft.com/office/drawing/2014/main" id="{CAE3B360-4EDC-9C4A-9625-1D591F8E06F5}"/>
              </a:ext>
            </a:extLst>
          </p:cNvPr>
          <p:cNvSpPr txBox="1"/>
          <p:nvPr/>
        </p:nvSpPr>
        <p:spPr>
          <a:xfrm>
            <a:off x="9548949" y="4872446"/>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pic>
        <p:nvPicPr>
          <p:cNvPr id="15" name="Picture 14">
            <a:extLst>
              <a:ext uri="{FF2B5EF4-FFF2-40B4-BE49-F238E27FC236}">
                <a16:creationId xmlns:a16="http://schemas.microsoft.com/office/drawing/2014/main" id="{E8FCA8D9-67B8-F042-8717-8108C1F8B9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89270" y="495180"/>
            <a:ext cx="808271" cy="666439"/>
          </a:xfrm>
          <a:prstGeom prst="rect">
            <a:avLst/>
          </a:prstGeom>
        </p:spPr>
      </p:pic>
      <p:pic>
        <p:nvPicPr>
          <p:cNvPr id="13" name="Picture 12">
            <a:extLst>
              <a:ext uri="{FF2B5EF4-FFF2-40B4-BE49-F238E27FC236}">
                <a16:creationId xmlns:a16="http://schemas.microsoft.com/office/drawing/2014/main" id="{30619D1B-627D-D847-82AC-9C135AD69B65}"/>
              </a:ext>
            </a:extLst>
          </p:cNvPr>
          <p:cNvPicPr>
            <a:picLocks noChangeAspect="1"/>
          </p:cNvPicPr>
          <p:nvPr/>
        </p:nvPicPr>
        <p:blipFill>
          <a:blip r:embed="rId4"/>
          <a:stretch>
            <a:fillRect/>
          </a:stretch>
        </p:blipFill>
        <p:spPr>
          <a:xfrm>
            <a:off x="5189347" y="3270556"/>
            <a:ext cx="6394797" cy="2793359"/>
          </a:xfrm>
          <a:prstGeom prst="rect">
            <a:avLst/>
          </a:prstGeom>
        </p:spPr>
      </p:pic>
      <p:sp>
        <p:nvSpPr>
          <p:cNvPr id="20" name="Rectangle 2">
            <a:extLst>
              <a:ext uri="{FF2B5EF4-FFF2-40B4-BE49-F238E27FC236}">
                <a16:creationId xmlns:a16="http://schemas.microsoft.com/office/drawing/2014/main" id="{3F0BE3F8-F116-4347-890B-1535F0912DB4}"/>
              </a:ext>
            </a:extLst>
          </p:cNvPr>
          <p:cNvSpPr>
            <a:spLocks noChangeArrowheads="1"/>
          </p:cNvSpPr>
          <p:nvPr/>
        </p:nvSpPr>
        <p:spPr bwMode="auto">
          <a:xfrm>
            <a:off x="4822825" y="1611642"/>
            <a:ext cx="3311613"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v-SE" altLang="sv-SE"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AS </a:t>
            </a:r>
            <a:r>
              <a:rPr kumimoji="0" lang="sv-SE" altLang="sv-SE"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developed</a:t>
            </a:r>
            <a:r>
              <a:rPr kumimoji="0" lang="sv-SE" altLang="sv-SE"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CEA for ESS LEBT @ 75 </a:t>
            </a:r>
            <a:r>
              <a:rPr kumimoji="0" lang="sv-SE" altLang="sv-SE"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keV</a:t>
            </a:r>
            <a:endParaRPr kumimoji="0" lang="sv-SE" altLang="sv-SE"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2">
            <a:extLst>
              <a:ext uri="{FF2B5EF4-FFF2-40B4-BE49-F238E27FC236}">
                <a16:creationId xmlns:a16="http://schemas.microsoft.com/office/drawing/2014/main" id="{DA7589E3-5705-CD41-A8EC-448B43B75F88}"/>
              </a:ext>
            </a:extLst>
          </p:cNvPr>
          <p:cNvSpPr>
            <a:spLocks noChangeArrowheads="1"/>
          </p:cNvSpPr>
          <p:nvPr/>
        </p:nvSpPr>
        <p:spPr bwMode="auto">
          <a:xfrm>
            <a:off x="7081793" y="2426592"/>
            <a:ext cx="3311613"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v-SE" altLang="sv-SE"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Measured</a:t>
            </a:r>
            <a:r>
              <a:rPr kumimoji="0" lang="sv-SE" altLang="sv-SE"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sv-SE" altLang="sv-SE"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emittance</a:t>
            </a:r>
            <a:r>
              <a:rPr kumimoji="0" lang="sv-SE" altLang="sv-SE"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LEBT, 2019</a:t>
            </a:r>
          </a:p>
        </p:txBody>
      </p:sp>
      <p:sp>
        <p:nvSpPr>
          <p:cNvPr id="14" name="Text Placeholder 4">
            <a:extLst>
              <a:ext uri="{FF2B5EF4-FFF2-40B4-BE49-F238E27FC236}">
                <a16:creationId xmlns:a16="http://schemas.microsoft.com/office/drawing/2014/main" id="{4498296C-2B9C-0544-B417-38DE10DCB1CA}"/>
              </a:ext>
            </a:extLst>
          </p:cNvPr>
          <p:cNvSpPr>
            <a:spLocks noGrp="1"/>
          </p:cNvSpPr>
          <p:nvPr>
            <p:ph type="body" sz="quarter" idx="14"/>
          </p:nvPr>
        </p:nvSpPr>
        <p:spPr>
          <a:xfrm>
            <a:off x="6095999" y="931026"/>
            <a:ext cx="4367709" cy="782116"/>
          </a:xfrm>
        </p:spPr>
        <p:txBody>
          <a:bodyPr/>
          <a:lstStyle/>
          <a:p>
            <a:r>
              <a:rPr lang="en-US" sz="2000" dirty="0"/>
              <a:t>Verified w. beam </a:t>
            </a:r>
            <a:r>
              <a:rPr lang="en-US" dirty="0"/>
              <a:t>in LEBT</a:t>
            </a:r>
          </a:p>
        </p:txBody>
      </p:sp>
    </p:spTree>
    <p:extLst>
      <p:ext uri="{BB962C8B-B14F-4D97-AF65-F5344CB8AC3E}">
        <p14:creationId xmlns:p14="http://schemas.microsoft.com/office/powerpoint/2010/main" val="1597261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808C-2EEA-A946-888E-F7097751C58A}"/>
              </a:ext>
            </a:extLst>
          </p:cNvPr>
          <p:cNvSpPr>
            <a:spLocks noGrp="1"/>
          </p:cNvSpPr>
          <p:nvPr>
            <p:ph type="title"/>
          </p:nvPr>
        </p:nvSpPr>
        <p:spPr>
          <a:xfrm>
            <a:off x="1103709" y="265373"/>
            <a:ext cx="8802291" cy="657339"/>
          </a:xfrm>
        </p:spPr>
        <p:txBody>
          <a:bodyPr/>
          <a:lstStyle/>
          <a:p>
            <a:r>
              <a:rPr lang="en-US" dirty="0"/>
              <a:t>MEBT Emittance Measurement Unit (Slit and Grid)</a:t>
            </a:r>
          </a:p>
        </p:txBody>
      </p:sp>
      <p:sp>
        <p:nvSpPr>
          <p:cNvPr id="4" name="Slide Number Placeholder 3">
            <a:extLst>
              <a:ext uri="{FF2B5EF4-FFF2-40B4-BE49-F238E27FC236}">
                <a16:creationId xmlns:a16="http://schemas.microsoft.com/office/drawing/2014/main" id="{00D21E54-9126-CA43-9622-10B3F865E378}"/>
              </a:ext>
            </a:extLst>
          </p:cNvPr>
          <p:cNvSpPr>
            <a:spLocks noGrp="1"/>
          </p:cNvSpPr>
          <p:nvPr>
            <p:ph type="sldNum" sz="quarter" idx="12"/>
          </p:nvPr>
        </p:nvSpPr>
        <p:spPr/>
        <p:txBody>
          <a:bodyPr/>
          <a:lstStyle/>
          <a:p>
            <a:fld id="{551115BC-487E-4422-894C-CB7CD3E79223}" type="slidenum">
              <a:rPr lang="en-GB" smtClean="0"/>
              <a:pPr/>
              <a:t>18</a:t>
            </a:fld>
            <a:endParaRPr lang="en-GB"/>
          </a:p>
        </p:txBody>
      </p:sp>
      <p:sp>
        <p:nvSpPr>
          <p:cNvPr id="20" name="Content Placeholder 6">
            <a:extLst>
              <a:ext uri="{FF2B5EF4-FFF2-40B4-BE49-F238E27FC236}">
                <a16:creationId xmlns:a16="http://schemas.microsoft.com/office/drawing/2014/main" id="{4B825F1C-9C8F-AA43-B417-82A33C0442D7}"/>
              </a:ext>
            </a:extLst>
          </p:cNvPr>
          <p:cNvSpPr>
            <a:spLocks noGrp="1"/>
          </p:cNvSpPr>
          <p:nvPr>
            <p:ph idx="1"/>
          </p:nvPr>
        </p:nvSpPr>
        <p:spPr>
          <a:xfrm>
            <a:off x="391237" y="4135554"/>
            <a:ext cx="4993785" cy="2538572"/>
          </a:xfrm>
        </p:spPr>
        <p:txBody>
          <a:bodyPr/>
          <a:lstStyle/>
          <a:p>
            <a:pPr marL="0" indent="0">
              <a:buNone/>
            </a:pPr>
            <a:r>
              <a:rPr lang="sv-SE" dirty="0">
                <a:solidFill>
                  <a:srgbClr val="C00000"/>
                </a:solidFill>
              </a:rPr>
              <a:t>Reception tests in Lund on-going</a:t>
            </a:r>
          </a:p>
          <a:p>
            <a:pPr lvl="2"/>
            <a:r>
              <a:rPr lang="en-US" dirty="0"/>
              <a:t>In-house (ICS) firmware development for IFC1410 + (2x) ADC3117;</a:t>
            </a:r>
          </a:p>
          <a:p>
            <a:pPr lvl="2"/>
            <a:r>
              <a:rPr lang="en-US" dirty="0"/>
              <a:t>New EPICS data acquisition module based on </a:t>
            </a:r>
            <a:r>
              <a:rPr lang="en-US" dirty="0" err="1"/>
              <a:t>AreaDetector</a:t>
            </a:r>
            <a:r>
              <a:rPr lang="en-US" dirty="0"/>
              <a:t>. </a:t>
            </a:r>
          </a:p>
          <a:p>
            <a:pPr lvl="2"/>
            <a:r>
              <a:rPr lang="en-US" dirty="0"/>
              <a:t>Next step: develop the EMU IOC to automate the scanning procedure;</a:t>
            </a:r>
          </a:p>
        </p:txBody>
      </p:sp>
      <p:sp>
        <p:nvSpPr>
          <p:cNvPr id="5" name="Text Placeholder 4">
            <a:extLst>
              <a:ext uri="{FF2B5EF4-FFF2-40B4-BE49-F238E27FC236}">
                <a16:creationId xmlns:a16="http://schemas.microsoft.com/office/drawing/2014/main" id="{358D46DA-3942-524C-B405-1FD7D280E373}"/>
              </a:ext>
            </a:extLst>
          </p:cNvPr>
          <p:cNvSpPr>
            <a:spLocks noGrp="1"/>
          </p:cNvSpPr>
          <p:nvPr>
            <p:ph type="body" sz="quarter" idx="14"/>
          </p:nvPr>
        </p:nvSpPr>
        <p:spPr/>
        <p:txBody>
          <a:bodyPr/>
          <a:lstStyle/>
          <a:p>
            <a:r>
              <a:rPr lang="en-US" dirty="0"/>
              <a:t> </a:t>
            </a:r>
          </a:p>
        </p:txBody>
      </p:sp>
      <p:sp>
        <p:nvSpPr>
          <p:cNvPr id="6" name="TextBox 5">
            <a:extLst>
              <a:ext uri="{FF2B5EF4-FFF2-40B4-BE49-F238E27FC236}">
                <a16:creationId xmlns:a16="http://schemas.microsoft.com/office/drawing/2014/main" id="{1D12EF29-A2EB-D444-9524-B4DF6F812D8F}"/>
              </a:ext>
            </a:extLst>
          </p:cNvPr>
          <p:cNvSpPr txBox="1"/>
          <p:nvPr/>
        </p:nvSpPr>
        <p:spPr>
          <a:xfrm>
            <a:off x="9940834" y="4402183"/>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8" name="TextBox 7">
            <a:extLst>
              <a:ext uri="{FF2B5EF4-FFF2-40B4-BE49-F238E27FC236}">
                <a16:creationId xmlns:a16="http://schemas.microsoft.com/office/drawing/2014/main" id="{6F4197F7-44D8-2441-9E6A-104922F87D13}"/>
              </a:ext>
            </a:extLst>
          </p:cNvPr>
          <p:cNvSpPr txBox="1"/>
          <p:nvPr/>
        </p:nvSpPr>
        <p:spPr>
          <a:xfrm>
            <a:off x="8817429" y="3174274"/>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9" name="TextBox 8">
            <a:extLst>
              <a:ext uri="{FF2B5EF4-FFF2-40B4-BE49-F238E27FC236}">
                <a16:creationId xmlns:a16="http://schemas.microsoft.com/office/drawing/2014/main" id="{CAE3B360-4EDC-9C4A-9625-1D591F8E06F5}"/>
              </a:ext>
            </a:extLst>
          </p:cNvPr>
          <p:cNvSpPr txBox="1"/>
          <p:nvPr/>
        </p:nvSpPr>
        <p:spPr>
          <a:xfrm>
            <a:off x="9548949" y="4872446"/>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14" name="TextBox 13">
            <a:extLst>
              <a:ext uri="{FF2B5EF4-FFF2-40B4-BE49-F238E27FC236}">
                <a16:creationId xmlns:a16="http://schemas.microsoft.com/office/drawing/2014/main" id="{1787586C-F8DE-3149-A9E9-6C290E81FB1B}"/>
              </a:ext>
            </a:extLst>
          </p:cNvPr>
          <p:cNvSpPr txBox="1"/>
          <p:nvPr/>
        </p:nvSpPr>
        <p:spPr>
          <a:xfrm>
            <a:off x="-9817768" y="4077071"/>
            <a:ext cx="9145016" cy="2597055"/>
          </a:xfrm>
          <a:prstGeom prst="rect">
            <a:avLst/>
          </a:prstGeom>
        </p:spPr>
        <p:txBody>
          <a:bodyPr vert="horz" wrap="none" lIns="91440" tIns="45720" rIns="91440" bIns="45720" rtlCol="0" anchor="t">
            <a:normAutofit/>
          </a:bodyPr>
          <a:lstStyle/>
          <a:p>
            <a:pPr algn="just"/>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A5027C7-62B2-D74A-95C7-4E5C66F0D3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1487" y="1945288"/>
            <a:ext cx="1446624" cy="1578936"/>
          </a:xfrm>
          <a:prstGeom prst="rect">
            <a:avLst/>
          </a:prstGeom>
        </p:spPr>
      </p:pic>
      <p:pic>
        <p:nvPicPr>
          <p:cNvPr id="7" name="Picture 6">
            <a:extLst>
              <a:ext uri="{FF2B5EF4-FFF2-40B4-BE49-F238E27FC236}">
                <a16:creationId xmlns:a16="http://schemas.microsoft.com/office/drawing/2014/main" id="{66B39403-812E-4742-A97C-9929277E65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0888" y="1928045"/>
            <a:ext cx="1489374" cy="1578937"/>
          </a:xfrm>
          <a:prstGeom prst="rect">
            <a:avLst/>
          </a:prstGeom>
        </p:spPr>
      </p:pic>
      <p:pic>
        <p:nvPicPr>
          <p:cNvPr id="13" name="2 Imagen">
            <a:extLst>
              <a:ext uri="{FF2B5EF4-FFF2-40B4-BE49-F238E27FC236}">
                <a16:creationId xmlns:a16="http://schemas.microsoft.com/office/drawing/2014/main" id="{127C1E96-062C-074D-AD24-CC2608A0ED64}"/>
              </a:ext>
            </a:extLst>
          </p:cNvPr>
          <p:cNvPicPr>
            <a:picLocks noChangeAspect="1"/>
          </p:cNvPicPr>
          <p:nvPr/>
        </p:nvPicPr>
        <p:blipFill>
          <a:blip r:embed="rId4" cstate="print">
            <a:alphaModFix/>
            <a:lum/>
            <a:extLst>
              <a:ext uri="{28A0092B-C50C-407E-A947-70E740481C1C}">
                <a14:useLocalDpi xmlns:a14="http://schemas.microsoft.com/office/drawing/2010/main"/>
              </a:ext>
            </a:extLst>
          </a:blip>
          <a:srcRect/>
          <a:stretch>
            <a:fillRect/>
          </a:stretch>
        </p:blipFill>
        <p:spPr>
          <a:xfrm>
            <a:off x="9659687" y="336064"/>
            <a:ext cx="1231529" cy="818967"/>
          </a:xfrm>
          <a:prstGeom prst="rect">
            <a:avLst/>
          </a:prstGeom>
          <a:noFill/>
          <a:ln>
            <a:noFill/>
          </a:ln>
        </p:spPr>
      </p:pic>
      <p:sp>
        <p:nvSpPr>
          <p:cNvPr id="11" name="TextBox 10">
            <a:extLst>
              <a:ext uri="{FF2B5EF4-FFF2-40B4-BE49-F238E27FC236}">
                <a16:creationId xmlns:a16="http://schemas.microsoft.com/office/drawing/2014/main" id="{6DF0FD51-CB0A-C64F-B4ED-9591035AB980}"/>
              </a:ext>
            </a:extLst>
          </p:cNvPr>
          <p:cNvSpPr txBox="1"/>
          <p:nvPr/>
        </p:nvSpPr>
        <p:spPr>
          <a:xfrm>
            <a:off x="0" y="-2091356"/>
            <a:ext cx="7128792" cy="2282733"/>
          </a:xfrm>
          <a:prstGeom prst="rect">
            <a:avLst/>
          </a:prstGeom>
        </p:spPr>
        <p:txBody>
          <a:bodyPr vert="horz" wrap="none" lIns="91440" tIns="45720" rIns="91440" bIns="45720" rtlCol="0" anchor="t">
            <a:normAutofit/>
          </a:bodyPr>
          <a:lstStyle/>
          <a:p>
            <a:pPr algn="l"/>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5D87F5D-DF40-D542-9B07-5130B914081F}"/>
              </a:ext>
            </a:extLst>
          </p:cNvPr>
          <p:cNvSpPr txBox="1"/>
          <p:nvPr/>
        </p:nvSpPr>
        <p:spPr>
          <a:xfrm>
            <a:off x="8008883" y="5213131"/>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19" name="TextBox 18">
            <a:extLst>
              <a:ext uri="{FF2B5EF4-FFF2-40B4-BE49-F238E27FC236}">
                <a16:creationId xmlns:a16="http://schemas.microsoft.com/office/drawing/2014/main" id="{C65DE193-F0F5-094B-9B0E-6A31D37C3ADB}"/>
              </a:ext>
            </a:extLst>
          </p:cNvPr>
          <p:cNvSpPr txBox="1"/>
          <p:nvPr/>
        </p:nvSpPr>
        <p:spPr>
          <a:xfrm>
            <a:off x="1084521" y="4614530"/>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10" name="TextBox 9">
            <a:extLst>
              <a:ext uri="{FF2B5EF4-FFF2-40B4-BE49-F238E27FC236}">
                <a16:creationId xmlns:a16="http://schemas.microsoft.com/office/drawing/2014/main" id="{EA39EE3A-2E86-1B49-9E96-64383A816090}"/>
              </a:ext>
            </a:extLst>
          </p:cNvPr>
          <p:cNvSpPr txBox="1"/>
          <p:nvPr/>
        </p:nvSpPr>
        <p:spPr>
          <a:xfrm>
            <a:off x="875899" y="1973179"/>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pic>
        <p:nvPicPr>
          <p:cNvPr id="22" name="Content Placeholder 6">
            <a:extLst>
              <a:ext uri="{FF2B5EF4-FFF2-40B4-BE49-F238E27FC236}">
                <a16:creationId xmlns:a16="http://schemas.microsoft.com/office/drawing/2014/main" id="{A8AE51E3-C5AE-9141-BB0B-0DF78CEDE2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6956" y="5180475"/>
            <a:ext cx="3954800" cy="1582986"/>
          </a:xfrm>
          <a:prstGeom prst="rect">
            <a:avLst/>
          </a:prstGeom>
        </p:spPr>
      </p:pic>
      <p:grpSp>
        <p:nvGrpSpPr>
          <p:cNvPr id="15" name="Group 14">
            <a:extLst>
              <a:ext uri="{FF2B5EF4-FFF2-40B4-BE49-F238E27FC236}">
                <a16:creationId xmlns:a16="http://schemas.microsoft.com/office/drawing/2014/main" id="{52C2DD0E-EE8D-3843-9453-F0E115E5A2F7}"/>
              </a:ext>
            </a:extLst>
          </p:cNvPr>
          <p:cNvGrpSpPr/>
          <p:nvPr/>
        </p:nvGrpSpPr>
        <p:grpSpPr>
          <a:xfrm>
            <a:off x="7564491" y="3199465"/>
            <a:ext cx="4236272" cy="1755211"/>
            <a:chOff x="4417831" y="2155000"/>
            <a:chExt cx="4236272" cy="1755211"/>
          </a:xfrm>
        </p:grpSpPr>
        <p:pic>
          <p:nvPicPr>
            <p:cNvPr id="23" name="Content Placeholder 3">
              <a:extLst>
                <a:ext uri="{FF2B5EF4-FFF2-40B4-BE49-F238E27FC236}">
                  <a16:creationId xmlns:a16="http://schemas.microsoft.com/office/drawing/2014/main" id="{A6DAB15D-2564-2543-8E90-ED7049ECBB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742587" y="2218715"/>
              <a:ext cx="1449920" cy="1322489"/>
            </a:xfrm>
            <a:prstGeom prst="rect">
              <a:avLst/>
            </a:prstGeom>
          </p:spPr>
        </p:pic>
        <p:sp>
          <p:nvSpPr>
            <p:cNvPr id="24" name="Right Arrow 23">
              <a:extLst>
                <a:ext uri="{FF2B5EF4-FFF2-40B4-BE49-F238E27FC236}">
                  <a16:creationId xmlns:a16="http://schemas.microsoft.com/office/drawing/2014/main" id="{0536DC73-ABAB-9A44-88C6-1B5CD85DCB10}"/>
                </a:ext>
              </a:extLst>
            </p:cNvPr>
            <p:cNvSpPr/>
            <p:nvPr/>
          </p:nvSpPr>
          <p:spPr>
            <a:xfrm>
              <a:off x="5160225" y="2810362"/>
              <a:ext cx="515909" cy="242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Times" pitchFamily="2" charset="0"/>
              </a:endParaRPr>
            </a:p>
          </p:txBody>
        </p:sp>
        <p:sp>
          <p:nvSpPr>
            <p:cNvPr id="29" name="TextBox 28">
              <a:extLst>
                <a:ext uri="{FF2B5EF4-FFF2-40B4-BE49-F238E27FC236}">
                  <a16:creationId xmlns:a16="http://schemas.microsoft.com/office/drawing/2014/main" id="{00275A02-9501-DC46-9BB0-BB133962DECF}"/>
                </a:ext>
              </a:extLst>
            </p:cNvPr>
            <p:cNvSpPr txBox="1"/>
            <p:nvPr/>
          </p:nvSpPr>
          <p:spPr>
            <a:xfrm>
              <a:off x="4417831" y="2956104"/>
              <a:ext cx="1589865" cy="954107"/>
            </a:xfrm>
            <a:prstGeom prst="rect">
              <a:avLst/>
            </a:prstGeom>
            <a:noFill/>
          </p:spPr>
          <p:txBody>
            <a:bodyPr wrap="square" rtlCol="0">
              <a:spAutoFit/>
            </a:bodyPr>
            <a:lstStyle/>
            <a:p>
              <a:r>
                <a:rPr lang="en-GB" sz="1400" dirty="0">
                  <a:solidFill>
                    <a:schemeClr val="tx2"/>
                  </a:solidFill>
                  <a:latin typeface="Times" pitchFamily="2" charset="0"/>
                </a:rPr>
                <a:t>24 </a:t>
              </a:r>
              <a:r>
                <a:rPr lang="en-GB" sz="1400" dirty="0" err="1">
                  <a:solidFill>
                    <a:schemeClr val="tx2"/>
                  </a:solidFill>
                  <a:latin typeface="Times" pitchFamily="2" charset="0"/>
                </a:rPr>
                <a:t>ch</a:t>
              </a:r>
              <a:r>
                <a:rPr lang="en-GB" sz="1400" dirty="0">
                  <a:solidFill>
                    <a:schemeClr val="tx2"/>
                  </a:solidFill>
                  <a:latin typeface="Times" pitchFamily="2" charset="0"/>
                </a:rPr>
                <a:t> current inputs from grid</a:t>
              </a:r>
            </a:p>
            <a:p>
              <a:r>
                <a:rPr lang="en-GB" sz="1400" dirty="0">
                  <a:solidFill>
                    <a:schemeClr val="tx2"/>
                  </a:solidFill>
                  <a:latin typeface="Times" pitchFamily="2" charset="0"/>
                </a:rPr>
                <a:t>200 </a:t>
              </a:r>
              <a:r>
                <a:rPr lang="en-GB" sz="1400" dirty="0" err="1">
                  <a:solidFill>
                    <a:schemeClr val="tx2"/>
                  </a:solidFill>
                  <a:latin typeface="Times" pitchFamily="2" charset="0"/>
                </a:rPr>
                <a:t>nA</a:t>
              </a:r>
              <a:r>
                <a:rPr lang="en-GB" sz="1400" dirty="0">
                  <a:solidFill>
                    <a:schemeClr val="tx2"/>
                  </a:solidFill>
                  <a:latin typeface="Times" pitchFamily="2" charset="0"/>
                </a:rPr>
                <a:t> – 200 </a:t>
              </a:r>
              <a:r>
                <a:rPr lang="en-GB" sz="1400" dirty="0" err="1">
                  <a:solidFill>
                    <a:schemeClr val="tx2"/>
                  </a:solidFill>
                  <a:latin typeface="Times" pitchFamily="2" charset="0"/>
                </a:rPr>
                <a:t>uA</a:t>
              </a:r>
              <a:endParaRPr lang="en-GB" sz="1400" dirty="0">
                <a:solidFill>
                  <a:schemeClr val="tx2"/>
                </a:solidFill>
                <a:latin typeface="Times" pitchFamily="2" charset="0"/>
              </a:endParaRPr>
            </a:p>
            <a:p>
              <a:r>
                <a:rPr lang="en-GB" sz="1400" dirty="0">
                  <a:solidFill>
                    <a:schemeClr val="tx2"/>
                  </a:solidFill>
                  <a:latin typeface="Times" pitchFamily="2" charset="0"/>
                </a:rPr>
                <a:t>2 MHz bandwidth</a:t>
              </a:r>
              <a:endParaRPr lang="pt-BR" sz="1400" dirty="0">
                <a:solidFill>
                  <a:schemeClr val="tx2"/>
                </a:solidFill>
                <a:latin typeface="Times" pitchFamily="2" charset="0"/>
              </a:endParaRPr>
            </a:p>
          </p:txBody>
        </p:sp>
        <p:sp>
          <p:nvSpPr>
            <p:cNvPr id="30" name="TextBox 29">
              <a:extLst>
                <a:ext uri="{FF2B5EF4-FFF2-40B4-BE49-F238E27FC236}">
                  <a16:creationId xmlns:a16="http://schemas.microsoft.com/office/drawing/2014/main" id="{7362773E-2D4F-AE49-913E-0EE91CFC718A}"/>
                </a:ext>
              </a:extLst>
            </p:cNvPr>
            <p:cNvSpPr txBox="1"/>
            <p:nvPr/>
          </p:nvSpPr>
          <p:spPr>
            <a:xfrm>
              <a:off x="7560904" y="2695274"/>
              <a:ext cx="1093199" cy="954107"/>
            </a:xfrm>
            <a:prstGeom prst="rect">
              <a:avLst/>
            </a:prstGeom>
            <a:noFill/>
          </p:spPr>
          <p:txBody>
            <a:bodyPr wrap="square" rtlCol="0">
              <a:spAutoFit/>
            </a:bodyPr>
            <a:lstStyle/>
            <a:p>
              <a:r>
                <a:rPr lang="en-GB" sz="1400" dirty="0">
                  <a:solidFill>
                    <a:schemeClr val="tx2"/>
                  </a:solidFill>
                  <a:latin typeface="Times" pitchFamily="2" charset="0"/>
                </a:rPr>
                <a:t>Fully differential outputs</a:t>
              </a:r>
            </a:p>
            <a:p>
              <a:r>
                <a:rPr lang="en-GB" sz="1400" dirty="0">
                  <a:solidFill>
                    <a:schemeClr val="tx2"/>
                  </a:solidFill>
                  <a:latin typeface="Times" pitchFamily="2" charset="0"/>
                </a:rPr>
                <a:t>To FMC</a:t>
              </a:r>
              <a:endParaRPr lang="pt-BR" sz="1400" dirty="0">
                <a:solidFill>
                  <a:schemeClr val="tx2"/>
                </a:solidFill>
                <a:latin typeface="Times" pitchFamily="2" charset="0"/>
              </a:endParaRPr>
            </a:p>
          </p:txBody>
        </p:sp>
        <p:sp>
          <p:nvSpPr>
            <p:cNvPr id="31" name="Right Arrow 30">
              <a:extLst>
                <a:ext uri="{FF2B5EF4-FFF2-40B4-BE49-F238E27FC236}">
                  <a16:creationId xmlns:a16="http://schemas.microsoft.com/office/drawing/2014/main" id="{2E018F03-EF0B-7749-BDF6-0343496F2BEA}"/>
                </a:ext>
              </a:extLst>
            </p:cNvPr>
            <p:cNvSpPr/>
            <p:nvPr/>
          </p:nvSpPr>
          <p:spPr>
            <a:xfrm>
              <a:off x="7238194" y="2794533"/>
              <a:ext cx="269576" cy="242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Times" pitchFamily="2" charset="0"/>
              </a:endParaRPr>
            </a:p>
          </p:txBody>
        </p:sp>
      </p:grpSp>
      <p:pic>
        <p:nvPicPr>
          <p:cNvPr id="33" name="Picture 32">
            <a:extLst>
              <a:ext uri="{FF2B5EF4-FFF2-40B4-BE49-F238E27FC236}">
                <a16:creationId xmlns:a16="http://schemas.microsoft.com/office/drawing/2014/main" id="{6ED08A93-8BE8-6944-8882-668132433E8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43441" y="2930137"/>
            <a:ext cx="2400349" cy="2060019"/>
          </a:xfrm>
          <a:prstGeom prst="rect">
            <a:avLst/>
          </a:prstGeom>
        </p:spPr>
      </p:pic>
      <p:sp>
        <p:nvSpPr>
          <p:cNvPr id="34" name="Content Placeholder 6">
            <a:extLst>
              <a:ext uri="{FF2B5EF4-FFF2-40B4-BE49-F238E27FC236}">
                <a16:creationId xmlns:a16="http://schemas.microsoft.com/office/drawing/2014/main" id="{42D66F2E-ECCE-A041-AFE7-84AAA56FF624}"/>
              </a:ext>
            </a:extLst>
          </p:cNvPr>
          <p:cNvSpPr txBox="1">
            <a:spLocks/>
          </p:cNvSpPr>
          <p:nvPr/>
        </p:nvSpPr>
        <p:spPr>
          <a:xfrm>
            <a:off x="4336097" y="1905171"/>
            <a:ext cx="7747555" cy="1076116"/>
          </a:xfrm>
          <a:prstGeom prst="rect">
            <a:avLst/>
          </a:prstGeom>
        </p:spPr>
        <p:txBody>
          <a:bodyPr vert="horz" lIns="90000" tIns="45720" rIns="91440" bIns="45720" rtlCol="0">
            <a:noAutofit/>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Times New Roman" panose="02020603050405020304" pitchFamily="18" charset="0"/>
                <a:ea typeface="+mn-ea"/>
                <a:cs typeface="Times New Roman" panose="02020603050405020304" pitchFamily="18" charset="0"/>
              </a:defRPr>
            </a:lvl1pPr>
            <a:lvl2pPr marL="557213" indent="-214313" algn="l" defTabSz="685800" rtl="0" eaLnBrk="1" latinLnBrk="0" hangingPunct="1">
              <a:spcBef>
                <a:spcPct val="20000"/>
              </a:spcBef>
              <a:buFont typeface="Arial" panose="020B0604020202020204" pitchFamily="34" charset="0"/>
              <a:buChar char="–"/>
              <a:defRPr sz="1900" kern="1200" baseline="0">
                <a:solidFill>
                  <a:schemeClr val="tx1"/>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spcBef>
                <a:spcPct val="20000"/>
              </a:spcBef>
              <a:buFont typeface="Arial" panose="020B0604020202020204" pitchFamily="34" charset="0"/>
              <a:buChar char="•"/>
              <a:defRPr sz="1700" kern="1200" baseline="0">
                <a:solidFill>
                  <a:schemeClr val="tx1"/>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r>
              <a:rPr lang="sv-SE" dirty="0" err="1"/>
              <a:t>Vertical</a:t>
            </a:r>
            <a:r>
              <a:rPr lang="sv-SE" dirty="0"/>
              <a:t> Integration test at </a:t>
            </a:r>
            <a:r>
              <a:rPr lang="sv-SE" dirty="0" err="1"/>
              <a:t>ESSBilbao</a:t>
            </a:r>
            <a:r>
              <a:rPr lang="sv-SE" dirty="0"/>
              <a:t> </a:t>
            </a:r>
            <a:br>
              <a:rPr lang="sv-SE" dirty="0"/>
            </a:br>
            <a:r>
              <a:rPr lang="sv-SE" dirty="0"/>
              <a:t>(</a:t>
            </a:r>
            <a:r>
              <a:rPr lang="en-US" dirty="0"/>
              <a:t>cross talks, offset and noise in some </a:t>
            </a:r>
            <a:br>
              <a:rPr lang="en-US" dirty="0"/>
            </a:br>
            <a:r>
              <a:rPr lang="en-US" dirty="0"/>
              <a:t>channels observed that may be perturbing the emittance measurement.)</a:t>
            </a:r>
            <a:endParaRPr lang="sv-SE" dirty="0"/>
          </a:p>
          <a:p>
            <a:pPr marL="685800" lvl="2" indent="0">
              <a:buNone/>
            </a:pPr>
            <a:endParaRPr lang="en-US" dirty="0"/>
          </a:p>
          <a:p>
            <a:pPr lvl="2"/>
            <a:endParaRPr lang="en-US" dirty="0"/>
          </a:p>
          <a:p>
            <a:pPr lvl="2"/>
            <a:endParaRPr lang="en-US" dirty="0"/>
          </a:p>
          <a:p>
            <a:pPr marL="685800" lvl="2" indent="0">
              <a:buFont typeface="Arial" panose="020B0604020202020204" pitchFamily="34" charset="0"/>
              <a:buNone/>
            </a:pPr>
            <a:endParaRPr lang="en-US" dirty="0"/>
          </a:p>
        </p:txBody>
      </p:sp>
      <p:sp>
        <p:nvSpPr>
          <p:cNvPr id="27" name="Text Placeholder 4">
            <a:extLst>
              <a:ext uri="{FF2B5EF4-FFF2-40B4-BE49-F238E27FC236}">
                <a16:creationId xmlns:a16="http://schemas.microsoft.com/office/drawing/2014/main" id="{B9DCC472-AB8B-9346-809E-FC1BE4EAB06D}"/>
              </a:ext>
            </a:extLst>
          </p:cNvPr>
          <p:cNvSpPr txBox="1">
            <a:spLocks/>
          </p:cNvSpPr>
          <p:nvPr/>
        </p:nvSpPr>
        <p:spPr>
          <a:xfrm>
            <a:off x="4336097" y="931026"/>
            <a:ext cx="6127612" cy="78211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Equipment received, update nearing completion</a:t>
            </a:r>
            <a:endParaRPr lang="en-US" dirty="0"/>
          </a:p>
        </p:txBody>
      </p:sp>
    </p:spTree>
    <p:extLst>
      <p:ext uri="{BB962C8B-B14F-4D97-AF65-F5344CB8AC3E}">
        <p14:creationId xmlns:p14="http://schemas.microsoft.com/office/powerpoint/2010/main" val="334533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3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FC43-C49B-644F-91D1-C757DB50D725}"/>
              </a:ext>
            </a:extLst>
          </p:cNvPr>
          <p:cNvSpPr>
            <a:spLocks noGrp="1"/>
          </p:cNvSpPr>
          <p:nvPr>
            <p:ph type="title"/>
          </p:nvPr>
        </p:nvSpPr>
        <p:spPr/>
        <p:txBody>
          <a:bodyPr/>
          <a:lstStyle/>
          <a:p>
            <a:r>
              <a:rPr lang="en-GB" b="0" dirty="0"/>
              <a:t>BSM</a:t>
            </a:r>
          </a:p>
        </p:txBody>
      </p:sp>
      <p:sp>
        <p:nvSpPr>
          <p:cNvPr id="4" name="Slide Number Placeholder 3">
            <a:extLst>
              <a:ext uri="{FF2B5EF4-FFF2-40B4-BE49-F238E27FC236}">
                <a16:creationId xmlns:a16="http://schemas.microsoft.com/office/drawing/2014/main" id="{B81A4D84-0938-D64F-A8CE-FFD33120FE70}"/>
              </a:ext>
            </a:extLst>
          </p:cNvPr>
          <p:cNvSpPr>
            <a:spLocks noGrp="1"/>
          </p:cNvSpPr>
          <p:nvPr>
            <p:ph type="sldNum" sz="quarter" idx="12"/>
          </p:nvPr>
        </p:nvSpPr>
        <p:spPr/>
        <p:txBody>
          <a:bodyPr/>
          <a:lstStyle/>
          <a:p>
            <a:fld id="{551115BC-487E-4422-894C-CB7CD3E79223}" type="slidenum">
              <a:rPr lang="sv-SE" smtClean="0"/>
              <a:t>19</a:t>
            </a:fld>
            <a:endParaRPr lang="sv-SE" dirty="0"/>
          </a:p>
        </p:txBody>
      </p:sp>
      <p:sp>
        <p:nvSpPr>
          <p:cNvPr id="3" name="Content Placeholder 2">
            <a:extLst>
              <a:ext uri="{FF2B5EF4-FFF2-40B4-BE49-F238E27FC236}">
                <a16:creationId xmlns:a16="http://schemas.microsoft.com/office/drawing/2014/main" id="{28758D80-546B-0D47-8C3B-C6303CD97E85}"/>
              </a:ext>
            </a:extLst>
          </p:cNvPr>
          <p:cNvSpPr>
            <a:spLocks noGrp="1"/>
          </p:cNvSpPr>
          <p:nvPr>
            <p:ph idx="1"/>
          </p:nvPr>
        </p:nvSpPr>
        <p:spPr>
          <a:xfrm>
            <a:off x="410308" y="922712"/>
            <a:ext cx="6355698" cy="5794611"/>
          </a:xfrm>
        </p:spPr>
        <p:txBody>
          <a:bodyPr>
            <a:normAutofit/>
          </a:bodyPr>
          <a:lstStyle/>
          <a:p>
            <a:r>
              <a:rPr lang="en-GB" sz="1600" b="1" dirty="0"/>
              <a:t>Requirements and Design</a:t>
            </a:r>
          </a:p>
          <a:p>
            <a:pPr lvl="1"/>
            <a:r>
              <a:rPr lang="en-GB" sz="1600" dirty="0"/>
              <a:t>Will be used to measure average bunch shape.</a:t>
            </a:r>
          </a:p>
          <a:p>
            <a:pPr lvl="1"/>
            <a:r>
              <a:rPr lang="en-GB" sz="1600" dirty="0"/>
              <a:t>Designed and fabricated at INR, Moscow, Russia.</a:t>
            </a:r>
          </a:p>
          <a:p>
            <a:pPr lvl="1"/>
            <a:r>
              <a:rPr lang="en-GB" sz="1600" dirty="0"/>
              <a:t>Same designed adopted for BSM2 (at the end of DTL).</a:t>
            </a:r>
          </a:p>
          <a:p>
            <a:pPr lvl="1"/>
            <a:r>
              <a:rPr lang="en-GB" sz="1600" dirty="0"/>
              <a:t>Improved symmetric </a:t>
            </a:r>
            <a:r>
              <a:rPr lang="en-GB" sz="1600" dirty="0" err="1"/>
              <a:t>λ</a:t>
            </a:r>
            <a:r>
              <a:rPr lang="en-GB" sz="1600" dirty="0"/>
              <a:t>-type RF deflector designed to fulfil the required 0.5</a:t>
            </a:r>
            <a:r>
              <a:rPr lang="en-GB" sz="1600" baseline="30000" dirty="0"/>
              <a:t>o</a:t>
            </a:r>
            <a:r>
              <a:rPr lang="en-GB" sz="1600" dirty="0"/>
              <a:t> phase resolution for zero intensity beam (4ps @ 325.2MHz).</a:t>
            </a:r>
          </a:p>
          <a:p>
            <a:pPr lvl="1"/>
            <a:r>
              <a:rPr lang="en-GB" sz="1600" dirty="0"/>
              <a:t>Space charge effects estimated to increase the upper limit of phase resolution to 0.7</a:t>
            </a:r>
            <a:r>
              <a:rPr lang="en-GB" sz="1600" baseline="30000" dirty="0"/>
              <a:t>o</a:t>
            </a:r>
          </a:p>
          <a:p>
            <a:r>
              <a:rPr lang="en-GB" sz="1600" b="1" dirty="0"/>
              <a:t>Status</a:t>
            </a:r>
          </a:p>
          <a:p>
            <a:pPr lvl="1"/>
            <a:r>
              <a:rPr lang="en-GB" sz="1600" dirty="0"/>
              <a:t>Equipment received in April 2018.</a:t>
            </a:r>
          </a:p>
          <a:p>
            <a:pPr lvl="1"/>
            <a:r>
              <a:rPr lang="en-GB" sz="1600" dirty="0"/>
              <a:t>Device installed in the MEBT beam line in June 2019.</a:t>
            </a:r>
          </a:p>
          <a:p>
            <a:pPr lvl="1"/>
            <a:r>
              <a:rPr lang="en-GB" sz="1600" dirty="0"/>
              <a:t>Installation of electronics in the racks by INR team planed for May/June (after long haul cable installation,  trip also combined with BSM2 pre-installation activities).</a:t>
            </a:r>
          </a:p>
          <a:p>
            <a:pPr lvl="1"/>
            <a:r>
              <a:rPr lang="en-GB" sz="1600" dirty="0"/>
              <a:t>The device comes with LabView based control system. Minimum steps to have the BSM ready for beam require timing and MPS integration.</a:t>
            </a:r>
          </a:p>
        </p:txBody>
      </p:sp>
      <p:pic>
        <p:nvPicPr>
          <p:cNvPr id="6" name="Picture 5">
            <a:extLst>
              <a:ext uri="{FF2B5EF4-FFF2-40B4-BE49-F238E27FC236}">
                <a16:creationId xmlns:a16="http://schemas.microsoft.com/office/drawing/2014/main" id="{79398F57-25EA-8E44-A46B-0C356A172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5073" y="1987133"/>
            <a:ext cx="3044956" cy="2283717"/>
          </a:xfrm>
          <a:prstGeom prst="rect">
            <a:avLst/>
          </a:prstGeom>
        </p:spPr>
      </p:pic>
      <p:pic>
        <p:nvPicPr>
          <p:cNvPr id="7" name="Picture 6">
            <a:extLst>
              <a:ext uri="{FF2B5EF4-FFF2-40B4-BE49-F238E27FC236}">
                <a16:creationId xmlns:a16="http://schemas.microsoft.com/office/drawing/2014/main" id="{31A135AE-8502-2F4F-9937-5D608ABA79A9}"/>
              </a:ext>
            </a:extLst>
          </p:cNvPr>
          <p:cNvPicPr>
            <a:picLocks noChangeAspect="1"/>
          </p:cNvPicPr>
          <p:nvPr/>
        </p:nvPicPr>
        <p:blipFill>
          <a:blip r:embed="rId4"/>
          <a:stretch>
            <a:fillRect/>
          </a:stretch>
        </p:blipFill>
        <p:spPr>
          <a:xfrm rot="5400000">
            <a:off x="9164701" y="3490233"/>
            <a:ext cx="957449" cy="3645024"/>
          </a:xfrm>
          <a:prstGeom prst="rect">
            <a:avLst/>
          </a:prstGeom>
        </p:spPr>
      </p:pic>
      <p:pic>
        <p:nvPicPr>
          <p:cNvPr id="13" name="Picture 12">
            <a:extLst>
              <a:ext uri="{FF2B5EF4-FFF2-40B4-BE49-F238E27FC236}">
                <a16:creationId xmlns:a16="http://schemas.microsoft.com/office/drawing/2014/main" id="{DD7CC035-510A-3644-9CCA-039AA7D6A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262807" y="1987132"/>
            <a:ext cx="3044957" cy="2283718"/>
          </a:xfrm>
          <a:prstGeom prst="rect">
            <a:avLst/>
          </a:prstGeom>
        </p:spPr>
      </p:pic>
      <p:sp>
        <p:nvSpPr>
          <p:cNvPr id="14" name="TextBox 13">
            <a:extLst>
              <a:ext uri="{FF2B5EF4-FFF2-40B4-BE49-F238E27FC236}">
                <a16:creationId xmlns:a16="http://schemas.microsoft.com/office/drawing/2014/main" id="{FDAB90A9-56BD-9446-AB6C-1A4E1CEE1D3F}"/>
              </a:ext>
            </a:extLst>
          </p:cNvPr>
          <p:cNvSpPr txBox="1"/>
          <p:nvPr/>
        </p:nvSpPr>
        <p:spPr>
          <a:xfrm>
            <a:off x="7371705" y="3683687"/>
            <a:ext cx="1872208" cy="461665"/>
          </a:xfrm>
          <a:prstGeom prst="rect">
            <a:avLst/>
          </a:prstGeom>
          <a:noFill/>
        </p:spPr>
        <p:txBody>
          <a:bodyPr wrap="square" rtlCol="0">
            <a:spAutoFit/>
          </a:bodyPr>
          <a:lstStyle/>
          <a:p>
            <a:pPr algn="ctr"/>
            <a:r>
              <a:rPr lang="en-GB" sz="1200" b="1" i="1" dirty="0">
                <a:solidFill>
                  <a:schemeClr val="bg1">
                    <a:lumMod val="95000"/>
                  </a:schemeClr>
                </a:solidFill>
              </a:rPr>
              <a:t>BSM1 during bench tests at ESS in vacuum lab</a:t>
            </a:r>
          </a:p>
        </p:txBody>
      </p:sp>
      <p:sp>
        <p:nvSpPr>
          <p:cNvPr id="15" name="TextBox 14">
            <a:extLst>
              <a:ext uri="{FF2B5EF4-FFF2-40B4-BE49-F238E27FC236}">
                <a16:creationId xmlns:a16="http://schemas.microsoft.com/office/drawing/2014/main" id="{35160C6C-206E-6B48-8549-4258572FD3F2}"/>
              </a:ext>
            </a:extLst>
          </p:cNvPr>
          <p:cNvSpPr txBox="1"/>
          <p:nvPr/>
        </p:nvSpPr>
        <p:spPr>
          <a:xfrm>
            <a:off x="10039400" y="3685959"/>
            <a:ext cx="1438058" cy="461665"/>
          </a:xfrm>
          <a:prstGeom prst="rect">
            <a:avLst/>
          </a:prstGeom>
          <a:noFill/>
        </p:spPr>
        <p:txBody>
          <a:bodyPr wrap="square" rtlCol="0">
            <a:spAutoFit/>
          </a:bodyPr>
          <a:lstStyle/>
          <a:p>
            <a:pPr algn="ctr"/>
            <a:r>
              <a:rPr lang="en-GB" sz="1200" b="1" i="1" dirty="0">
                <a:solidFill>
                  <a:schemeClr val="bg1">
                    <a:lumMod val="95000"/>
                  </a:schemeClr>
                </a:solidFill>
              </a:rPr>
              <a:t>BSM1 installation in MEBT</a:t>
            </a:r>
          </a:p>
        </p:txBody>
      </p:sp>
      <p:sp>
        <p:nvSpPr>
          <p:cNvPr id="16" name="TextBox 15">
            <a:extLst>
              <a:ext uri="{FF2B5EF4-FFF2-40B4-BE49-F238E27FC236}">
                <a16:creationId xmlns:a16="http://schemas.microsoft.com/office/drawing/2014/main" id="{226E3E70-67DF-ED42-B0C3-6DF6FED0C61B}"/>
              </a:ext>
            </a:extLst>
          </p:cNvPr>
          <p:cNvSpPr txBox="1"/>
          <p:nvPr/>
        </p:nvSpPr>
        <p:spPr>
          <a:xfrm>
            <a:off x="7794057" y="5102724"/>
            <a:ext cx="1872208" cy="276999"/>
          </a:xfrm>
          <a:prstGeom prst="rect">
            <a:avLst/>
          </a:prstGeom>
          <a:noFill/>
        </p:spPr>
        <p:txBody>
          <a:bodyPr wrap="square" rtlCol="0">
            <a:spAutoFit/>
          </a:bodyPr>
          <a:lstStyle/>
          <a:p>
            <a:pPr algn="ctr"/>
            <a:r>
              <a:rPr lang="en-GB" sz="1200" b="1" i="1" dirty="0">
                <a:solidFill>
                  <a:schemeClr val="bg1">
                    <a:lumMod val="95000"/>
                  </a:schemeClr>
                </a:solidFill>
              </a:rPr>
              <a:t>Symmetric RF deflector</a:t>
            </a:r>
          </a:p>
        </p:txBody>
      </p:sp>
    </p:spTree>
    <p:extLst>
      <p:ext uri="{BB962C8B-B14F-4D97-AF65-F5344CB8AC3E}">
        <p14:creationId xmlns:p14="http://schemas.microsoft.com/office/powerpoint/2010/main" val="31234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032D5-458D-FA49-AEFA-D94D9C24BCD8}"/>
              </a:ext>
            </a:extLst>
          </p:cNvPr>
          <p:cNvPicPr>
            <a:picLocks noChangeAspect="1"/>
          </p:cNvPicPr>
          <p:nvPr/>
        </p:nvPicPr>
        <p:blipFill>
          <a:blip r:embed="rId2"/>
          <a:stretch>
            <a:fillRect/>
          </a:stretch>
        </p:blipFill>
        <p:spPr>
          <a:xfrm>
            <a:off x="1840849" y="2731365"/>
            <a:ext cx="4050657" cy="3981361"/>
          </a:xfrm>
          <a:prstGeom prst="rect">
            <a:avLst/>
          </a:prstGeom>
        </p:spPr>
      </p:pic>
      <p:sp>
        <p:nvSpPr>
          <p:cNvPr id="2" name="Title 1">
            <a:extLst>
              <a:ext uri="{FF2B5EF4-FFF2-40B4-BE49-F238E27FC236}">
                <a16:creationId xmlns:a16="http://schemas.microsoft.com/office/drawing/2014/main" id="{BDBF8B02-53A2-CA49-8AE5-2DC6BE1BC91A}"/>
              </a:ext>
            </a:extLst>
          </p:cNvPr>
          <p:cNvSpPr>
            <a:spLocks noGrp="1"/>
          </p:cNvSpPr>
          <p:nvPr>
            <p:ph type="title"/>
          </p:nvPr>
        </p:nvSpPr>
        <p:spPr/>
        <p:txBody>
          <a:bodyPr/>
          <a:lstStyle/>
          <a:p>
            <a:r>
              <a:rPr lang="en-US" b="0" dirty="0">
                <a:latin typeface="Calibri Light" panose="020F0302020204030204" pitchFamily="34" charset="0"/>
                <a:cs typeface="Calibri Light" panose="020F0302020204030204" pitchFamily="34" charset="0"/>
              </a:rPr>
              <a:t>Organization</a:t>
            </a:r>
          </a:p>
        </p:txBody>
      </p:sp>
      <p:sp>
        <p:nvSpPr>
          <p:cNvPr id="4" name="Slide Number Placeholder 3">
            <a:extLst>
              <a:ext uri="{FF2B5EF4-FFF2-40B4-BE49-F238E27FC236}">
                <a16:creationId xmlns:a16="http://schemas.microsoft.com/office/drawing/2014/main" id="{F5C75AA3-901D-4644-99A8-433013A96EA4}"/>
              </a:ext>
            </a:extLst>
          </p:cNvPr>
          <p:cNvSpPr>
            <a:spLocks noGrp="1"/>
          </p:cNvSpPr>
          <p:nvPr>
            <p:ph type="sldNum" sz="quarter" idx="12"/>
          </p:nvPr>
        </p:nvSpPr>
        <p:spPr/>
        <p:txBody>
          <a:bodyPr/>
          <a:lstStyle/>
          <a:p>
            <a:fld id="{551115BC-487E-4422-894C-CB7CD3E79223}" type="slidenum">
              <a:rPr lang="en-GB" smtClean="0"/>
              <a:pPr/>
              <a:t>2</a:t>
            </a:fld>
            <a:endParaRPr lang="en-GB"/>
          </a:p>
        </p:txBody>
      </p:sp>
      <p:sp>
        <p:nvSpPr>
          <p:cNvPr id="5" name="Text Placeholder 4">
            <a:extLst>
              <a:ext uri="{FF2B5EF4-FFF2-40B4-BE49-F238E27FC236}">
                <a16:creationId xmlns:a16="http://schemas.microsoft.com/office/drawing/2014/main" id="{8AC7A097-91F9-0247-8499-6AED38253299}"/>
              </a:ext>
            </a:extLst>
          </p:cNvPr>
          <p:cNvSpPr>
            <a:spLocks noGrp="1"/>
          </p:cNvSpPr>
          <p:nvPr>
            <p:ph type="body" sz="quarter" idx="14"/>
          </p:nvPr>
        </p:nvSpPr>
        <p:spPr/>
        <p:txBody>
          <a:bodyPr/>
          <a:lstStyle/>
          <a:p>
            <a:r>
              <a:rPr lang="en-US" dirty="0">
                <a:latin typeface="Calibri Light" panose="020F0302020204030204" pitchFamily="34" charset="0"/>
                <a:cs typeface="Calibri Light" panose="020F0302020204030204" pitchFamily="34" charset="0"/>
              </a:rPr>
              <a:t> &gt;20 Partners and Collaborators</a:t>
            </a:r>
          </a:p>
        </p:txBody>
      </p:sp>
      <p:sp>
        <p:nvSpPr>
          <p:cNvPr id="15" name="TextBox 14">
            <a:extLst>
              <a:ext uri="{FF2B5EF4-FFF2-40B4-BE49-F238E27FC236}">
                <a16:creationId xmlns:a16="http://schemas.microsoft.com/office/drawing/2014/main" id="{D03A3779-59EC-014B-896B-0BCF2EE1AAC3}"/>
              </a:ext>
            </a:extLst>
          </p:cNvPr>
          <p:cNvSpPr txBox="1"/>
          <p:nvPr/>
        </p:nvSpPr>
        <p:spPr>
          <a:xfrm>
            <a:off x="5954751" y="1728439"/>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17" name="Rectangle 16">
            <a:extLst>
              <a:ext uri="{FF2B5EF4-FFF2-40B4-BE49-F238E27FC236}">
                <a16:creationId xmlns:a16="http://schemas.microsoft.com/office/drawing/2014/main" id="{3E88C9C3-9C0C-024A-B019-1230579FB615}"/>
              </a:ext>
            </a:extLst>
          </p:cNvPr>
          <p:cNvSpPr/>
          <p:nvPr/>
        </p:nvSpPr>
        <p:spPr>
          <a:xfrm>
            <a:off x="6293540" y="3402141"/>
            <a:ext cx="2790868" cy="2308324"/>
          </a:xfrm>
          <a:prstGeom prst="rect">
            <a:avLst/>
          </a:prstGeom>
          <a:solidFill>
            <a:schemeClr val="accent1">
              <a:lumMod val="20000"/>
              <a:lumOff val="80000"/>
            </a:schemeClr>
          </a:solidFill>
        </p:spPr>
        <p:txBody>
          <a:bodyPr wrap="square">
            <a:spAutoFit/>
          </a:bodyPr>
          <a:lstStyle/>
          <a:p>
            <a:r>
              <a:rPr lang="en-US" b="1" dirty="0">
                <a:latin typeface="Calibri Light" panose="020F0302020204030204" pitchFamily="34" charset="0"/>
                <a:cs typeface="Calibri Light" panose="020F0302020204030204" pitchFamily="34" charset="0"/>
              </a:rPr>
              <a:t>System Leads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Rafael Baron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Clement </a:t>
            </a:r>
            <a:r>
              <a:rPr lang="en-US" dirty="0" err="1">
                <a:latin typeface="Calibri Light" panose="020F0302020204030204" pitchFamily="34" charset="0"/>
                <a:cs typeface="Calibri Light" panose="020F0302020204030204" pitchFamily="34" charset="0"/>
              </a:rPr>
              <a:t>Derrez</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Elena </a:t>
            </a:r>
            <a:r>
              <a:rPr lang="en-US" dirty="0" err="1">
                <a:latin typeface="Calibri Light" panose="020F0302020204030204" pitchFamily="34" charset="0"/>
                <a:cs typeface="Calibri Light" panose="020F0302020204030204" pitchFamily="34" charset="0"/>
              </a:rPr>
              <a:t>Donegani</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Hooman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Hassanzedagen</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Irena </a:t>
            </a:r>
            <a:r>
              <a:rPr lang="en-US" dirty="0" err="1">
                <a:latin typeface="Calibri Light" panose="020F0302020204030204" pitchFamily="34" charset="0"/>
                <a:cs typeface="Calibri Light" panose="020F0302020204030204" pitchFamily="34" charset="0"/>
              </a:rPr>
              <a:t>Dolenc</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Kittelmann</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Roxana </a:t>
            </a:r>
            <a:r>
              <a:rPr lang="en-US" dirty="0" err="1">
                <a:latin typeface="Calibri Light" panose="020F0302020204030204" pitchFamily="34" charset="0"/>
                <a:cs typeface="Calibri Light" panose="020F0302020204030204" pitchFamily="34" charset="0"/>
              </a:rPr>
              <a:t>Tarkeshian</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Cyrille</a:t>
            </a:r>
            <a:r>
              <a:rPr lang="en-US" dirty="0">
                <a:latin typeface="Calibri Light" panose="020F0302020204030204" pitchFamily="34" charset="0"/>
                <a:cs typeface="Calibri Light" panose="020F0302020204030204" pitchFamily="34" charset="0"/>
              </a:rPr>
              <a:t> Thomas</a:t>
            </a:r>
          </a:p>
        </p:txBody>
      </p:sp>
      <p:sp>
        <p:nvSpPr>
          <p:cNvPr id="13" name="Rectangle 12">
            <a:extLst>
              <a:ext uri="{FF2B5EF4-FFF2-40B4-BE49-F238E27FC236}">
                <a16:creationId xmlns:a16="http://schemas.microsoft.com/office/drawing/2014/main" id="{EA590721-3620-9744-9978-3E9169F4A3BF}"/>
              </a:ext>
            </a:extLst>
          </p:cNvPr>
          <p:cNvSpPr/>
          <p:nvPr/>
        </p:nvSpPr>
        <p:spPr>
          <a:xfrm>
            <a:off x="293303" y="1413466"/>
            <a:ext cx="3169996" cy="5016758"/>
          </a:xfrm>
          <a:prstGeom prst="rect">
            <a:avLst/>
          </a:prstGeom>
        </p:spPr>
        <p:txBody>
          <a:bodyPr wrap="square">
            <a:spAutoFit/>
          </a:bodyPr>
          <a:lstStyle/>
          <a:p>
            <a:r>
              <a:rPr lang="en-US" sz="1600" dirty="0">
                <a:solidFill>
                  <a:srgbClr val="535353"/>
                </a:solidFill>
                <a:latin typeface="Calibri Light" panose="020F0302020204030204" pitchFamily="34" charset="0"/>
                <a:ea typeface="Gill Sans Light" charset="0"/>
                <a:cs typeface="Calibri Light" panose="020F0302020204030204" pitchFamily="34" charset="0"/>
              </a:rPr>
              <a:t>Aarhus University</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CEA </a:t>
            </a:r>
            <a:r>
              <a:rPr lang="en-US" sz="1600" dirty="0" err="1">
                <a:solidFill>
                  <a:srgbClr val="535353"/>
                </a:solidFill>
                <a:latin typeface="Calibri Light" panose="020F0302020204030204" pitchFamily="34" charset="0"/>
                <a:ea typeface="Gill Sans Light" charset="0"/>
                <a:cs typeface="Calibri Light" panose="020F0302020204030204" pitchFamily="34" charset="0"/>
              </a:rPr>
              <a:t>Saclay</a:t>
            </a:r>
            <a:r>
              <a:rPr lang="en-US" sz="1600" dirty="0">
                <a:solidFill>
                  <a:srgbClr val="535353"/>
                </a:solidFill>
                <a:latin typeface="Calibri Light" panose="020F0302020204030204" pitchFamily="34" charset="0"/>
                <a:ea typeface="Gill Sans Light" charset="0"/>
                <a:cs typeface="Calibri Light" panose="020F0302020204030204" pitchFamily="34" charset="0"/>
              </a:rPr>
              <a:t>, Paris</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CERN, Geneva</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Cockcroft Institute, Daresbury</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DESY, Hamburg</a:t>
            </a:r>
          </a:p>
          <a:p>
            <a:r>
              <a:rPr lang="en-US" sz="1600" dirty="0" err="1">
                <a:solidFill>
                  <a:srgbClr val="535353"/>
                </a:solidFill>
                <a:latin typeface="Calibri Light" panose="020F0302020204030204" pitchFamily="34" charset="0"/>
                <a:ea typeface="Gill Sans Light" charset="0"/>
                <a:cs typeface="Calibri Light" panose="020F0302020204030204" pitchFamily="34" charset="0"/>
              </a:rPr>
              <a:t>Elettra</a:t>
            </a:r>
            <a:r>
              <a:rPr lang="en-US" sz="1600" dirty="0">
                <a:solidFill>
                  <a:srgbClr val="535353"/>
                </a:solidFill>
                <a:latin typeface="Calibri Light" panose="020F0302020204030204" pitchFamily="34" charset="0"/>
                <a:ea typeface="Gill Sans Light" charset="0"/>
                <a:cs typeface="Calibri Light" panose="020F0302020204030204" pitchFamily="34" charset="0"/>
              </a:rPr>
              <a:t> – </a:t>
            </a:r>
            <a:r>
              <a:rPr lang="en-US" sz="1600" dirty="0" err="1">
                <a:solidFill>
                  <a:srgbClr val="535353"/>
                </a:solidFill>
                <a:latin typeface="Calibri Light" panose="020F0302020204030204" pitchFamily="34" charset="0"/>
                <a:ea typeface="Gill Sans Light" charset="0"/>
                <a:cs typeface="Calibri Light" panose="020F0302020204030204" pitchFamily="34" charset="0"/>
              </a:rPr>
              <a:t>Sincrotrone</a:t>
            </a:r>
            <a:r>
              <a:rPr lang="en-US" sz="1600" dirty="0">
                <a:solidFill>
                  <a:srgbClr val="535353"/>
                </a:solidFill>
                <a:latin typeface="Calibri Light" panose="020F0302020204030204" pitchFamily="34" charset="0"/>
                <a:ea typeface="Gill Sans Light" charset="0"/>
                <a:cs typeface="Calibri Light" panose="020F0302020204030204" pitchFamily="34" charset="0"/>
              </a:rPr>
              <a:t> Trieste</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ESS Bilbao</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INFN, Catania</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INFN, </a:t>
            </a:r>
            <a:r>
              <a:rPr lang="en-US" sz="1600" dirty="0" err="1">
                <a:solidFill>
                  <a:srgbClr val="535353"/>
                </a:solidFill>
                <a:latin typeface="Calibri Light" panose="020F0302020204030204" pitchFamily="34" charset="0"/>
                <a:ea typeface="Gill Sans Light" charset="0"/>
                <a:cs typeface="Calibri Light" panose="020F0302020204030204" pitchFamily="34" charset="0"/>
              </a:rPr>
              <a:t>Legnaro</a:t>
            </a:r>
            <a:endParaRPr lang="en-US" sz="1600" dirty="0">
              <a:solidFill>
                <a:srgbClr val="535353"/>
              </a:solidFill>
              <a:latin typeface="Calibri Light" panose="020F0302020204030204" pitchFamily="34" charset="0"/>
              <a:ea typeface="Gill Sans Light" charset="0"/>
              <a:cs typeface="Calibri Light" panose="020F0302020204030204" pitchFamily="34" charset="0"/>
            </a:endParaRPr>
          </a:p>
          <a:p>
            <a:r>
              <a:rPr lang="en-US" sz="1600" dirty="0">
                <a:solidFill>
                  <a:srgbClr val="535353"/>
                </a:solidFill>
                <a:latin typeface="Calibri Light" panose="020F0302020204030204" pitchFamily="34" charset="0"/>
                <a:ea typeface="Gill Sans Light" charset="0"/>
                <a:cs typeface="Calibri Light" panose="020F0302020204030204" pitchFamily="34" charset="0"/>
              </a:rPr>
              <a:t>Lund University</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University of Oslo</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DTU, Denmark</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STFC, Daresbury</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WUT, Warsaw </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Lodz U. of Technology, Lodz</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Chinese ADS</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J-PARC, Japan</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ORNL, USA</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LANL, USA</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IHEP, Russia</a:t>
            </a:r>
          </a:p>
        </p:txBody>
      </p:sp>
      <p:sp>
        <p:nvSpPr>
          <p:cNvPr id="19" name="Rectangle 18">
            <a:extLst>
              <a:ext uri="{FF2B5EF4-FFF2-40B4-BE49-F238E27FC236}">
                <a16:creationId xmlns:a16="http://schemas.microsoft.com/office/drawing/2014/main" id="{DC94C064-42AF-3F4C-977F-5714B43A8420}"/>
              </a:ext>
            </a:extLst>
          </p:cNvPr>
          <p:cNvSpPr/>
          <p:nvPr/>
        </p:nvSpPr>
        <p:spPr>
          <a:xfrm>
            <a:off x="3367928" y="1442321"/>
            <a:ext cx="2878931" cy="1077218"/>
          </a:xfrm>
          <a:prstGeom prst="rect">
            <a:avLst/>
          </a:prstGeom>
        </p:spPr>
        <p:txBody>
          <a:bodyPr wrap="square">
            <a:spAutoFit/>
          </a:bodyPr>
          <a:lstStyle/>
          <a:p>
            <a:r>
              <a:rPr lang="en-US" sz="1600" dirty="0">
                <a:solidFill>
                  <a:srgbClr val="535353"/>
                </a:solidFill>
                <a:latin typeface="Calibri Light" panose="020F0302020204030204" pitchFamily="34" charset="0"/>
                <a:ea typeface="Gill Sans Light" charset="0"/>
                <a:cs typeface="Calibri Light" panose="020F0302020204030204" pitchFamily="34" charset="0"/>
              </a:rPr>
              <a:t>INR, Moscow</a:t>
            </a:r>
          </a:p>
          <a:p>
            <a:r>
              <a:rPr lang="en-US" sz="1600" dirty="0" err="1">
                <a:solidFill>
                  <a:srgbClr val="535353"/>
                </a:solidFill>
                <a:latin typeface="Calibri Light" panose="020F0302020204030204" pitchFamily="34" charset="0"/>
                <a:ea typeface="Gill Sans Light" charset="0"/>
                <a:cs typeface="Calibri Light" panose="020F0302020204030204" pitchFamily="34" charset="0"/>
              </a:rPr>
              <a:t>Högskola</a:t>
            </a:r>
            <a:r>
              <a:rPr lang="en-US" sz="1600" dirty="0">
                <a:solidFill>
                  <a:srgbClr val="535353"/>
                </a:solidFill>
                <a:latin typeface="Calibri Light" panose="020F0302020204030204" pitchFamily="34" charset="0"/>
                <a:ea typeface="Gill Sans Light" charset="0"/>
                <a:cs typeface="Calibri Light" panose="020F0302020204030204" pitchFamily="34" charset="0"/>
              </a:rPr>
              <a:t> </a:t>
            </a:r>
            <a:r>
              <a:rPr lang="en-US" sz="1600" dirty="0" err="1">
                <a:solidFill>
                  <a:srgbClr val="535353"/>
                </a:solidFill>
                <a:latin typeface="Calibri Light" panose="020F0302020204030204" pitchFamily="34" charset="0"/>
                <a:ea typeface="Gill Sans Light" charset="0"/>
                <a:cs typeface="Calibri Light" panose="020F0302020204030204" pitchFamily="34" charset="0"/>
              </a:rPr>
              <a:t>Väst</a:t>
            </a:r>
            <a:r>
              <a:rPr lang="en-US" sz="1600" dirty="0">
                <a:solidFill>
                  <a:srgbClr val="535353"/>
                </a:solidFill>
                <a:latin typeface="Calibri Light" panose="020F0302020204030204" pitchFamily="34" charset="0"/>
                <a:ea typeface="Gill Sans Light" charset="0"/>
                <a:cs typeface="Calibri Light" panose="020F0302020204030204" pitchFamily="34" charset="0"/>
              </a:rPr>
              <a:t>, </a:t>
            </a:r>
            <a:r>
              <a:rPr lang="en-US" sz="1600" dirty="0" err="1">
                <a:solidFill>
                  <a:srgbClr val="535353"/>
                </a:solidFill>
                <a:latin typeface="Calibri Light" panose="020F0302020204030204" pitchFamily="34" charset="0"/>
                <a:ea typeface="Gill Sans Light" charset="0"/>
                <a:cs typeface="Calibri Light" panose="020F0302020204030204" pitchFamily="34" charset="0"/>
              </a:rPr>
              <a:t>Trollhättan</a:t>
            </a:r>
            <a:endParaRPr lang="en-US" sz="1600" dirty="0">
              <a:solidFill>
                <a:srgbClr val="535353"/>
              </a:solidFill>
              <a:latin typeface="Calibri Light" panose="020F0302020204030204" pitchFamily="34" charset="0"/>
              <a:ea typeface="Gill Sans Light" charset="0"/>
              <a:cs typeface="Calibri Light" panose="020F0302020204030204" pitchFamily="34" charset="0"/>
            </a:endParaRPr>
          </a:p>
          <a:p>
            <a:r>
              <a:rPr lang="en-US" sz="1600" dirty="0">
                <a:solidFill>
                  <a:srgbClr val="535353"/>
                </a:solidFill>
                <a:latin typeface="Calibri Light" panose="020F0302020204030204" pitchFamily="34" charset="0"/>
                <a:ea typeface="Gill Sans Light" charset="0"/>
                <a:cs typeface="Calibri Light" panose="020F0302020204030204" pitchFamily="34" charset="0"/>
              </a:rPr>
              <a:t>Stony Brook U., New York</a:t>
            </a:r>
          </a:p>
          <a:p>
            <a:r>
              <a:rPr lang="en-US" sz="1600" dirty="0">
                <a:solidFill>
                  <a:srgbClr val="535353"/>
                </a:solidFill>
                <a:latin typeface="Calibri Light" panose="020F0302020204030204" pitchFamily="34" charset="0"/>
                <a:ea typeface="Gill Sans Light" charset="0"/>
                <a:cs typeface="Calibri Light" panose="020F0302020204030204" pitchFamily="34" charset="0"/>
              </a:rPr>
              <a:t>BNL, New York</a:t>
            </a:r>
          </a:p>
        </p:txBody>
      </p:sp>
      <p:sp>
        <p:nvSpPr>
          <p:cNvPr id="20" name="Rectangle 19">
            <a:extLst>
              <a:ext uri="{FF2B5EF4-FFF2-40B4-BE49-F238E27FC236}">
                <a16:creationId xmlns:a16="http://schemas.microsoft.com/office/drawing/2014/main" id="{DFDA2E04-CEF5-8B44-98C5-623627EDFBEE}"/>
              </a:ext>
            </a:extLst>
          </p:cNvPr>
          <p:cNvSpPr/>
          <p:nvPr/>
        </p:nvSpPr>
        <p:spPr>
          <a:xfrm>
            <a:off x="9155477" y="3402141"/>
            <a:ext cx="2985767" cy="3416320"/>
          </a:xfrm>
          <a:prstGeom prst="rect">
            <a:avLst/>
          </a:prstGeom>
          <a:solidFill>
            <a:schemeClr val="accent1">
              <a:lumMod val="20000"/>
              <a:lumOff val="80000"/>
            </a:schemeClr>
          </a:solidFill>
        </p:spPr>
        <p:txBody>
          <a:bodyPr wrap="square">
            <a:spAutoFit/>
          </a:bodyPr>
          <a:lstStyle/>
          <a:p>
            <a:r>
              <a:rPr lang="en-US" b="1" dirty="0">
                <a:latin typeface="Calibri Light" panose="020F0302020204030204" pitchFamily="34" charset="0"/>
                <a:cs typeface="Calibri Light" panose="020F0302020204030204" pitchFamily="34" charset="0"/>
              </a:rPr>
              <a:t>Technical Team</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All system leads contribute technical expertise</a:t>
            </a:r>
          </a:p>
          <a:p>
            <a:r>
              <a:rPr lang="en-US" dirty="0">
                <a:latin typeface="Calibri Light" panose="020F0302020204030204" pitchFamily="34" charset="0"/>
                <a:cs typeface="Calibri Light" panose="020F0302020204030204" pitchFamily="34" charset="0"/>
              </a:rPr>
              <a:t>In addition: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Edvard Bergman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Thomas </a:t>
            </a:r>
            <a:r>
              <a:rPr lang="en-US" dirty="0" err="1">
                <a:latin typeface="Calibri Light" panose="020F0302020204030204" pitchFamily="34" charset="0"/>
                <a:cs typeface="Calibri Light" panose="020F0302020204030204" pitchFamily="34" charset="0"/>
              </a:rPr>
              <a:t>Grandsaert</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Slava </a:t>
            </a:r>
            <a:r>
              <a:rPr lang="en-US" dirty="0" err="1">
                <a:latin typeface="Calibri Light" panose="020F0302020204030204" pitchFamily="34" charset="0"/>
                <a:cs typeface="Calibri Light" panose="020F0302020204030204" pitchFamily="34" charset="0"/>
              </a:rPr>
              <a:t>Grishin</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Hinko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Kocevar</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Mehdi </a:t>
            </a:r>
            <a:r>
              <a:rPr lang="en-US" dirty="0" err="1">
                <a:latin typeface="Calibri Light" panose="020F0302020204030204" pitchFamily="34" charset="0"/>
                <a:cs typeface="Calibri Light" panose="020F0302020204030204" pitchFamily="34" charset="0"/>
              </a:rPr>
              <a:t>Mohammednezhad</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Johan </a:t>
            </a:r>
            <a:r>
              <a:rPr lang="en-US" dirty="0" err="1">
                <a:latin typeface="Calibri Light" panose="020F0302020204030204" pitchFamily="34" charset="0"/>
                <a:cs typeface="Calibri Light" panose="020F0302020204030204" pitchFamily="34" charset="0"/>
              </a:rPr>
              <a:t>Norin</a:t>
            </a: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Kaj</a:t>
            </a:r>
            <a:r>
              <a:rPr lang="en-US" dirty="0">
                <a:latin typeface="Calibri Light" panose="020F0302020204030204" pitchFamily="34" charset="0"/>
                <a:cs typeface="Calibri Light" panose="020F0302020204030204" pitchFamily="34" charset="0"/>
              </a:rPr>
              <a:t> Rosengren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Henrique Silva</a:t>
            </a:r>
          </a:p>
        </p:txBody>
      </p:sp>
      <p:sp>
        <p:nvSpPr>
          <p:cNvPr id="21" name="Rectangle 20">
            <a:extLst>
              <a:ext uri="{FF2B5EF4-FFF2-40B4-BE49-F238E27FC236}">
                <a16:creationId xmlns:a16="http://schemas.microsoft.com/office/drawing/2014/main" id="{37C8D2A5-0A03-7348-A35E-D0D078CEAD76}"/>
              </a:ext>
            </a:extLst>
          </p:cNvPr>
          <p:cNvSpPr/>
          <p:nvPr/>
        </p:nvSpPr>
        <p:spPr>
          <a:xfrm>
            <a:off x="7132593" y="1531036"/>
            <a:ext cx="4045767" cy="1200329"/>
          </a:xfrm>
          <a:prstGeom prst="rect">
            <a:avLst/>
          </a:prstGeom>
        </p:spPr>
        <p:txBody>
          <a:bodyPr wrap="square">
            <a:spAutoFit/>
          </a:bodyPr>
          <a:lstStyle/>
          <a:p>
            <a:r>
              <a:rPr lang="en-US" dirty="0">
                <a:latin typeface="Calibri Light" panose="020F0302020204030204" pitchFamily="34" charset="0"/>
                <a:cs typeface="Calibri Light" panose="020F0302020204030204" pitchFamily="34" charset="0"/>
              </a:rPr>
              <a:t>At ESS Lund, the team consists of staff, consultants, students, and matrixed staff</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Lead system design and deployment</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Cover all technical disciplines</a:t>
            </a:r>
          </a:p>
        </p:txBody>
      </p:sp>
      <p:sp>
        <p:nvSpPr>
          <p:cNvPr id="7" name="TextBox 6">
            <a:extLst>
              <a:ext uri="{FF2B5EF4-FFF2-40B4-BE49-F238E27FC236}">
                <a16:creationId xmlns:a16="http://schemas.microsoft.com/office/drawing/2014/main" id="{F9BC640A-687D-1D43-AA6A-4250B483BA46}"/>
              </a:ext>
            </a:extLst>
          </p:cNvPr>
          <p:cNvSpPr txBox="1"/>
          <p:nvPr/>
        </p:nvSpPr>
        <p:spPr>
          <a:xfrm>
            <a:off x="8291146" y="2470638"/>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sp>
        <p:nvSpPr>
          <p:cNvPr id="22" name="Rectangle 21">
            <a:extLst>
              <a:ext uri="{FF2B5EF4-FFF2-40B4-BE49-F238E27FC236}">
                <a16:creationId xmlns:a16="http://schemas.microsoft.com/office/drawing/2014/main" id="{2466A0AF-2CAD-164F-8C6E-0387A5F29442}"/>
              </a:ext>
            </a:extLst>
          </p:cNvPr>
          <p:cNvSpPr/>
          <p:nvPr/>
        </p:nvSpPr>
        <p:spPr>
          <a:xfrm>
            <a:off x="8346002" y="2987660"/>
            <a:ext cx="1079142" cy="369332"/>
          </a:xfrm>
          <a:prstGeom prst="rect">
            <a:avLst/>
          </a:prstGeom>
          <a:solidFill>
            <a:schemeClr val="accent1">
              <a:lumMod val="20000"/>
              <a:lumOff val="80000"/>
            </a:schemeClr>
          </a:solidFill>
        </p:spPr>
        <p:txBody>
          <a:bodyPr wrap="none">
            <a:spAutoFit/>
          </a:bodyPr>
          <a:lstStyle/>
          <a:p>
            <a:r>
              <a:rPr lang="en-US" dirty="0">
                <a:latin typeface="Calibri Light" panose="020F0302020204030204" pitchFamily="34" charset="0"/>
                <a:cs typeface="Calibri Light" panose="020F0302020204030204" pitchFamily="34" charset="0"/>
              </a:rPr>
              <a:t>Tom Shea</a:t>
            </a:r>
          </a:p>
        </p:txBody>
      </p:sp>
    </p:spTree>
    <p:extLst>
      <p:ext uri="{BB962C8B-B14F-4D97-AF65-F5344CB8AC3E}">
        <p14:creationId xmlns:p14="http://schemas.microsoft.com/office/powerpoint/2010/main" val="10585834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FC43-C49B-644F-91D1-C757DB50D725}"/>
              </a:ext>
            </a:extLst>
          </p:cNvPr>
          <p:cNvSpPr>
            <a:spLocks noGrp="1"/>
          </p:cNvSpPr>
          <p:nvPr>
            <p:ph type="title"/>
          </p:nvPr>
        </p:nvSpPr>
        <p:spPr/>
        <p:txBody>
          <a:bodyPr/>
          <a:lstStyle/>
          <a:p>
            <a:r>
              <a:rPr lang="en-GB" b="0" dirty="0" err="1"/>
              <a:t>nBLM</a:t>
            </a:r>
            <a:endParaRPr lang="en-GB" b="0" dirty="0"/>
          </a:p>
        </p:txBody>
      </p:sp>
      <p:sp>
        <p:nvSpPr>
          <p:cNvPr id="4" name="Slide Number Placeholder 3">
            <a:extLst>
              <a:ext uri="{FF2B5EF4-FFF2-40B4-BE49-F238E27FC236}">
                <a16:creationId xmlns:a16="http://schemas.microsoft.com/office/drawing/2014/main" id="{B81A4D84-0938-D64F-A8CE-FFD33120FE70}"/>
              </a:ext>
            </a:extLst>
          </p:cNvPr>
          <p:cNvSpPr>
            <a:spLocks noGrp="1"/>
          </p:cNvSpPr>
          <p:nvPr>
            <p:ph type="sldNum" sz="quarter" idx="12"/>
          </p:nvPr>
        </p:nvSpPr>
        <p:spPr/>
        <p:txBody>
          <a:bodyPr/>
          <a:lstStyle/>
          <a:p>
            <a:fld id="{551115BC-487E-4422-894C-CB7CD3E79223}" type="slidenum">
              <a:rPr lang="sv-SE" smtClean="0"/>
              <a:t>20</a:t>
            </a:fld>
            <a:endParaRPr lang="sv-SE" dirty="0"/>
          </a:p>
        </p:txBody>
      </p:sp>
      <p:sp>
        <p:nvSpPr>
          <p:cNvPr id="11" name="Content Placeholder 10">
            <a:extLst>
              <a:ext uri="{FF2B5EF4-FFF2-40B4-BE49-F238E27FC236}">
                <a16:creationId xmlns:a16="http://schemas.microsoft.com/office/drawing/2014/main" id="{2C7D6FCF-E5E6-0243-A30E-6123A7FCFB18}"/>
              </a:ext>
            </a:extLst>
          </p:cNvPr>
          <p:cNvSpPr>
            <a:spLocks noGrp="1"/>
          </p:cNvSpPr>
          <p:nvPr>
            <p:ph idx="13"/>
          </p:nvPr>
        </p:nvSpPr>
        <p:spPr>
          <a:xfrm>
            <a:off x="857945" y="1389498"/>
            <a:ext cx="4993785" cy="5170180"/>
          </a:xfrm>
        </p:spPr>
        <p:txBody>
          <a:bodyPr/>
          <a:lstStyle/>
          <a:p>
            <a:r>
              <a:rPr lang="en-US" sz="1800" dirty="0"/>
              <a:t>Requirements and Design</a:t>
            </a:r>
          </a:p>
          <a:p>
            <a:pPr lvl="1"/>
            <a:r>
              <a:rPr lang="en-US" sz="1800" dirty="0"/>
              <a:t>Particle discrimination</a:t>
            </a:r>
          </a:p>
          <a:p>
            <a:pPr lvl="1"/>
            <a:r>
              <a:rPr lang="en-US" sz="1800" dirty="0"/>
              <a:t>µs time resolution, latency</a:t>
            </a:r>
          </a:p>
          <a:p>
            <a:pPr lvl="1"/>
            <a:r>
              <a:rPr lang="en-US" sz="1800" dirty="0"/>
              <a:t>MPS function</a:t>
            </a:r>
          </a:p>
          <a:p>
            <a:pPr lvl="1"/>
            <a:r>
              <a:rPr lang="en-US" sz="1800" dirty="0"/>
              <a:t>Fast (recoil) and slow (moderated) detectors</a:t>
            </a:r>
          </a:p>
          <a:p>
            <a:pPr lvl="1"/>
            <a:r>
              <a:rPr lang="en-US" sz="1800" dirty="0"/>
              <a:t>Event-based acquisition</a:t>
            </a:r>
          </a:p>
          <a:p>
            <a:r>
              <a:rPr lang="en-US" sz="1800" dirty="0"/>
              <a:t>Status and Plans</a:t>
            </a:r>
          </a:p>
          <a:p>
            <a:pPr lvl="1"/>
            <a:r>
              <a:rPr lang="en-US" sz="1800" dirty="0"/>
              <a:t>FPGA features: event building, data on demand (but restricted to 1 or 2 channels)</a:t>
            </a:r>
          </a:p>
          <a:p>
            <a:pPr lvl="1"/>
            <a:r>
              <a:rPr lang="en-US" sz="1800" dirty="0"/>
              <a:t>Infrastructure for gas being installed</a:t>
            </a:r>
          </a:p>
          <a:p>
            <a:pPr lvl="1"/>
            <a:r>
              <a:rPr lang="en-US" sz="1800" dirty="0"/>
              <a:t>System awaits MPS hardware, EPICS software</a:t>
            </a:r>
          </a:p>
          <a:p>
            <a:pPr lvl="1"/>
            <a:r>
              <a:rPr lang="en-US" sz="1800" dirty="0"/>
              <a:t>Test in upcoming commissioning run to maintain contractual agreements and assure readiness for operations </a:t>
            </a:r>
          </a:p>
          <a:p>
            <a:pPr lvl="1"/>
            <a:endParaRPr lang="en-US" sz="1800" dirty="0"/>
          </a:p>
          <a:p>
            <a:endParaRPr lang="en-US" sz="1800" dirty="0"/>
          </a:p>
        </p:txBody>
      </p:sp>
      <p:sp>
        <p:nvSpPr>
          <p:cNvPr id="9" name="Text Placeholder 8">
            <a:extLst>
              <a:ext uri="{FF2B5EF4-FFF2-40B4-BE49-F238E27FC236}">
                <a16:creationId xmlns:a16="http://schemas.microsoft.com/office/drawing/2014/main" id="{EA160190-5537-864C-A144-75D0166177BB}"/>
              </a:ext>
            </a:extLst>
          </p:cNvPr>
          <p:cNvSpPr>
            <a:spLocks noGrp="1"/>
          </p:cNvSpPr>
          <p:nvPr>
            <p:ph type="body" sz="quarter" idx="14"/>
          </p:nvPr>
        </p:nvSpPr>
        <p:spPr/>
        <p:txBody>
          <a:bodyPr/>
          <a:lstStyle/>
          <a:p>
            <a:r>
              <a:rPr lang="en-US" dirty="0"/>
              <a:t>Verified at </a:t>
            </a:r>
            <a:r>
              <a:rPr lang="en-US" dirty="0" err="1"/>
              <a:t>Linac</a:t>
            </a:r>
            <a:r>
              <a:rPr lang="en-US" dirty="0"/>
              <a:t> 4, equipment received</a:t>
            </a:r>
          </a:p>
        </p:txBody>
      </p:sp>
      <p:cxnSp>
        <p:nvCxnSpPr>
          <p:cNvPr id="7" name="Straight Arrow Connector 6">
            <a:extLst>
              <a:ext uri="{FF2B5EF4-FFF2-40B4-BE49-F238E27FC236}">
                <a16:creationId xmlns:a16="http://schemas.microsoft.com/office/drawing/2014/main" id="{7F4B7F78-46A2-324F-B863-67FF28B5DADB}"/>
              </a:ext>
            </a:extLst>
          </p:cNvPr>
          <p:cNvCxnSpPr>
            <a:cxnSpLocks/>
          </p:cNvCxnSpPr>
          <p:nvPr/>
        </p:nvCxnSpPr>
        <p:spPr>
          <a:xfrm flipH="1">
            <a:off x="7966149" y="2709595"/>
            <a:ext cx="222102" cy="3450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B8B59AE-C20D-654B-8FFA-5466316B1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145" y="1865216"/>
            <a:ext cx="1535312" cy="2047083"/>
          </a:xfrm>
          <a:prstGeom prst="rect">
            <a:avLst/>
          </a:prstGeom>
        </p:spPr>
      </p:pic>
      <p:grpSp>
        <p:nvGrpSpPr>
          <p:cNvPr id="5" name="Group 4">
            <a:extLst>
              <a:ext uri="{FF2B5EF4-FFF2-40B4-BE49-F238E27FC236}">
                <a16:creationId xmlns:a16="http://schemas.microsoft.com/office/drawing/2014/main" id="{CD10CDBE-0F91-4844-BC92-D46670D2C87E}"/>
              </a:ext>
            </a:extLst>
          </p:cNvPr>
          <p:cNvGrpSpPr/>
          <p:nvPr/>
        </p:nvGrpSpPr>
        <p:grpSpPr>
          <a:xfrm>
            <a:off x="6024186" y="3974883"/>
            <a:ext cx="4680326" cy="2818403"/>
            <a:chOff x="4448392" y="4039597"/>
            <a:chExt cx="4680326" cy="2818403"/>
          </a:xfrm>
        </p:grpSpPr>
        <p:pic>
          <p:nvPicPr>
            <p:cNvPr id="17" name="Picture 16">
              <a:extLst>
                <a:ext uri="{FF2B5EF4-FFF2-40B4-BE49-F238E27FC236}">
                  <a16:creationId xmlns:a16="http://schemas.microsoft.com/office/drawing/2014/main" id="{223B9065-FCFB-1C44-9562-DB819D5DD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78476" y="3378806"/>
              <a:ext cx="2818403" cy="4139986"/>
            </a:xfrm>
            <a:prstGeom prst="rect">
              <a:avLst/>
            </a:prstGeom>
          </p:spPr>
        </p:pic>
        <p:sp>
          <p:nvSpPr>
            <p:cNvPr id="18" name="TextBox 17">
              <a:extLst>
                <a:ext uri="{FF2B5EF4-FFF2-40B4-BE49-F238E27FC236}">
                  <a16:creationId xmlns:a16="http://schemas.microsoft.com/office/drawing/2014/main" id="{C2FEADA1-4C0C-944B-A22A-500DA06521D2}"/>
                </a:ext>
              </a:extLst>
            </p:cNvPr>
            <p:cNvSpPr txBox="1"/>
            <p:nvPr/>
          </p:nvSpPr>
          <p:spPr>
            <a:xfrm>
              <a:off x="7332588" y="4378678"/>
              <a:ext cx="1796130" cy="430887"/>
            </a:xfrm>
            <a:prstGeom prst="rect">
              <a:avLst/>
            </a:prstGeom>
            <a:solidFill>
              <a:schemeClr val="bg1"/>
            </a:solidFill>
          </p:spPr>
          <p:txBody>
            <a:bodyPr wrap="square" rtlCol="0">
              <a:spAutoFit/>
            </a:bodyPr>
            <a:lstStyle/>
            <a:p>
              <a:pPr algn="ctr"/>
              <a:r>
                <a:rPr lang="en-GB" sz="1100" b="1" i="1" dirty="0">
                  <a:solidFill>
                    <a:srgbClr val="C00000"/>
                  </a:solidFill>
                </a:rPr>
                <a:t>Neutrons indicating beam pulse (200μs and 150μs)</a:t>
              </a:r>
            </a:p>
          </p:txBody>
        </p:sp>
        <p:cxnSp>
          <p:nvCxnSpPr>
            <p:cNvPr id="21" name="Straight Arrow Connector 20">
              <a:extLst>
                <a:ext uri="{FF2B5EF4-FFF2-40B4-BE49-F238E27FC236}">
                  <a16:creationId xmlns:a16="http://schemas.microsoft.com/office/drawing/2014/main" id="{77B6AB5E-20CC-304D-B0D6-45DD4C7E04B3}"/>
                </a:ext>
              </a:extLst>
            </p:cNvPr>
            <p:cNvCxnSpPr>
              <a:cxnSpLocks/>
            </p:cNvCxnSpPr>
            <p:nvPr/>
          </p:nvCxnSpPr>
          <p:spPr>
            <a:xfrm>
              <a:off x="6695201" y="4529454"/>
              <a:ext cx="588404"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0ED9464-2E98-E14A-B536-C0BE2565F03A}"/>
                </a:ext>
              </a:extLst>
            </p:cNvPr>
            <p:cNvCxnSpPr>
              <a:cxnSpLocks/>
            </p:cNvCxnSpPr>
            <p:nvPr/>
          </p:nvCxnSpPr>
          <p:spPr>
            <a:xfrm>
              <a:off x="6695201" y="4736813"/>
              <a:ext cx="292476"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74630F-AA59-DB49-BA91-4A5CF6C7B0AD}"/>
                </a:ext>
              </a:extLst>
            </p:cNvPr>
            <p:cNvCxnSpPr>
              <a:cxnSpLocks/>
            </p:cNvCxnSpPr>
            <p:nvPr/>
          </p:nvCxnSpPr>
          <p:spPr>
            <a:xfrm>
              <a:off x="5987461" y="6487869"/>
              <a:ext cx="2376264"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78C7ADE-8E80-654A-8A20-D85D1C31A84C}"/>
                </a:ext>
              </a:extLst>
            </p:cNvPr>
            <p:cNvSpPr txBox="1"/>
            <p:nvPr/>
          </p:nvSpPr>
          <p:spPr>
            <a:xfrm>
              <a:off x="4448392" y="6142558"/>
              <a:ext cx="1442205" cy="430887"/>
            </a:xfrm>
            <a:prstGeom prst="rect">
              <a:avLst/>
            </a:prstGeom>
            <a:solidFill>
              <a:schemeClr val="bg1"/>
            </a:solidFill>
          </p:spPr>
          <p:txBody>
            <a:bodyPr wrap="square" rtlCol="0">
              <a:spAutoFit/>
            </a:bodyPr>
            <a:lstStyle/>
            <a:p>
              <a:pPr algn="ctr"/>
              <a:r>
                <a:rPr lang="en-GB" sz="1100" b="1" i="1" dirty="0">
                  <a:solidFill>
                    <a:srgbClr val="C00000"/>
                  </a:solidFill>
                </a:rPr>
                <a:t>Gammas indicating </a:t>
              </a:r>
            </a:p>
            <a:p>
              <a:pPr algn="ctr"/>
              <a:r>
                <a:rPr lang="en-GB" sz="1100" b="1" i="1" dirty="0">
                  <a:solidFill>
                    <a:srgbClr val="C00000"/>
                  </a:solidFill>
                </a:rPr>
                <a:t>RF pulse (880μs)</a:t>
              </a:r>
            </a:p>
          </p:txBody>
        </p:sp>
      </p:grpSp>
      <p:sp>
        <p:nvSpPr>
          <p:cNvPr id="28" name="TextBox 27">
            <a:extLst>
              <a:ext uri="{FF2B5EF4-FFF2-40B4-BE49-F238E27FC236}">
                <a16:creationId xmlns:a16="http://schemas.microsoft.com/office/drawing/2014/main" id="{6AA29AF5-900C-B541-A63C-2D4FFD4FD5F1}"/>
              </a:ext>
            </a:extLst>
          </p:cNvPr>
          <p:cNvSpPr txBox="1"/>
          <p:nvPr/>
        </p:nvSpPr>
        <p:spPr>
          <a:xfrm>
            <a:off x="6189193" y="1476235"/>
            <a:ext cx="4246724" cy="400110"/>
          </a:xfrm>
          <a:prstGeom prst="rect">
            <a:avLst/>
          </a:prstGeom>
          <a:solidFill>
            <a:schemeClr val="bg1"/>
          </a:solidFill>
        </p:spPr>
        <p:txBody>
          <a:bodyPr wrap="square" rtlCol="0">
            <a:spAutoFit/>
          </a:bodyPr>
          <a:lstStyle/>
          <a:p>
            <a:r>
              <a:rPr lang="en-GB" sz="2000" b="1" i="1" dirty="0">
                <a:solidFill>
                  <a:srgbClr val="0070C0"/>
                </a:solidFill>
              </a:rPr>
              <a:t>Test at LINAC4 in Nov. - Dec. 2019</a:t>
            </a:r>
          </a:p>
        </p:txBody>
      </p:sp>
      <p:grpSp>
        <p:nvGrpSpPr>
          <p:cNvPr id="14" name="Group 13">
            <a:extLst>
              <a:ext uri="{FF2B5EF4-FFF2-40B4-BE49-F238E27FC236}">
                <a16:creationId xmlns:a16="http://schemas.microsoft.com/office/drawing/2014/main" id="{C201D144-D0FF-994B-9C4A-69F85F6FD590}"/>
              </a:ext>
            </a:extLst>
          </p:cNvPr>
          <p:cNvGrpSpPr/>
          <p:nvPr/>
        </p:nvGrpSpPr>
        <p:grpSpPr>
          <a:xfrm>
            <a:off x="6240211" y="1856548"/>
            <a:ext cx="2785935" cy="2051189"/>
            <a:chOff x="4716210" y="1856547"/>
            <a:chExt cx="2785935" cy="2051189"/>
          </a:xfrm>
        </p:grpSpPr>
        <p:pic>
          <p:nvPicPr>
            <p:cNvPr id="16" name="Picture 15">
              <a:extLst>
                <a:ext uri="{FF2B5EF4-FFF2-40B4-BE49-F238E27FC236}">
                  <a16:creationId xmlns:a16="http://schemas.microsoft.com/office/drawing/2014/main" id="{0959FA6A-9498-2A49-B468-895BCF6DF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210" y="1856547"/>
              <a:ext cx="2734918" cy="2051189"/>
            </a:xfrm>
            <a:prstGeom prst="rect">
              <a:avLst/>
            </a:prstGeom>
          </p:spPr>
        </p:pic>
        <p:sp>
          <p:nvSpPr>
            <p:cNvPr id="22" name="TextBox 21">
              <a:extLst>
                <a:ext uri="{FF2B5EF4-FFF2-40B4-BE49-F238E27FC236}">
                  <a16:creationId xmlns:a16="http://schemas.microsoft.com/office/drawing/2014/main" id="{D0AE1023-C8D6-684C-AB79-F13C2ECF2B42}"/>
                </a:ext>
              </a:extLst>
            </p:cNvPr>
            <p:cNvSpPr txBox="1"/>
            <p:nvPr/>
          </p:nvSpPr>
          <p:spPr>
            <a:xfrm>
              <a:off x="6192863" y="2141574"/>
              <a:ext cx="1309282" cy="600164"/>
            </a:xfrm>
            <a:prstGeom prst="rect">
              <a:avLst/>
            </a:prstGeom>
            <a:noFill/>
          </p:spPr>
          <p:txBody>
            <a:bodyPr wrap="square" rtlCol="0">
              <a:spAutoFit/>
            </a:bodyPr>
            <a:lstStyle/>
            <a:p>
              <a:pPr algn="ctr"/>
              <a:r>
                <a:rPr lang="en-GB" sz="1100" b="1" i="1" dirty="0">
                  <a:solidFill>
                    <a:schemeClr val="bg1"/>
                  </a:solidFill>
                </a:rPr>
                <a:t>Fast </a:t>
              </a:r>
              <a:r>
                <a:rPr lang="en-GB" sz="1100" b="1" i="1" dirty="0" err="1">
                  <a:solidFill>
                    <a:schemeClr val="bg1"/>
                  </a:solidFill>
                </a:rPr>
                <a:t>nBLM</a:t>
              </a:r>
              <a:r>
                <a:rPr lang="en-GB" sz="1100" b="1" i="1" dirty="0">
                  <a:solidFill>
                    <a:schemeClr val="bg1"/>
                  </a:solidFill>
                </a:rPr>
                <a:t> at DTL1-2 </a:t>
              </a:r>
              <a:r>
                <a:rPr lang="en-GB" sz="1100" b="1" i="1" dirty="0" err="1">
                  <a:solidFill>
                    <a:schemeClr val="bg1"/>
                  </a:solidFill>
                </a:rPr>
                <a:t>intertank</a:t>
              </a:r>
              <a:r>
                <a:rPr lang="en-GB" sz="1100" b="1" i="1" dirty="0">
                  <a:solidFill>
                    <a:schemeClr val="bg1"/>
                  </a:solidFill>
                </a:rPr>
                <a:t> region at LINAC4</a:t>
              </a:r>
            </a:p>
          </p:txBody>
        </p:sp>
        <p:cxnSp>
          <p:nvCxnSpPr>
            <p:cNvPr id="8" name="Elbow Connector 7">
              <a:extLst>
                <a:ext uri="{FF2B5EF4-FFF2-40B4-BE49-F238E27FC236}">
                  <a16:creationId xmlns:a16="http://schemas.microsoft.com/office/drawing/2014/main" id="{032D2FE9-A7DF-734E-87AD-7D8FF42DE099}"/>
                </a:ext>
              </a:extLst>
            </p:cNvPr>
            <p:cNvCxnSpPr>
              <a:cxnSpLocks/>
            </p:cNvCxnSpPr>
            <p:nvPr/>
          </p:nvCxnSpPr>
          <p:spPr>
            <a:xfrm rot="10800000" flipV="1">
              <a:off x="6553203" y="2741738"/>
              <a:ext cx="360335" cy="312948"/>
            </a:xfrm>
            <a:prstGeom prst="bentConnector3">
              <a:avLst>
                <a:gd name="adj1" fmla="val 414"/>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016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FED7B-D872-1A4C-B40C-9FAD3B199DA2}"/>
              </a:ext>
            </a:extLst>
          </p:cNvPr>
          <p:cNvSpPr>
            <a:spLocks noGrp="1"/>
          </p:cNvSpPr>
          <p:nvPr>
            <p:ph type="title"/>
          </p:nvPr>
        </p:nvSpPr>
        <p:spPr/>
        <p:txBody>
          <a:bodyPr/>
          <a:lstStyle/>
          <a:p>
            <a:r>
              <a:rPr lang="en-US" dirty="0"/>
              <a:t>Global functions</a:t>
            </a:r>
          </a:p>
        </p:txBody>
      </p:sp>
      <p:sp>
        <p:nvSpPr>
          <p:cNvPr id="4" name="Date Placeholder 3">
            <a:extLst>
              <a:ext uri="{FF2B5EF4-FFF2-40B4-BE49-F238E27FC236}">
                <a16:creationId xmlns:a16="http://schemas.microsoft.com/office/drawing/2014/main" id="{546457DA-8149-7C44-B1DA-40130E38914D}"/>
              </a:ext>
            </a:extLst>
          </p:cNvPr>
          <p:cNvSpPr>
            <a:spLocks noGrp="1"/>
          </p:cNvSpPr>
          <p:nvPr>
            <p:ph type="dt" sz="half" idx="10"/>
          </p:nvPr>
        </p:nvSpPr>
        <p:spPr/>
        <p:txBody>
          <a:bodyPr/>
          <a:lstStyle/>
          <a:p>
            <a:fld id="{E87822C3-E9C6-4BFB-A4B1-54A5D4B8738A}" type="datetime1">
              <a:rPr lang="sv-SE" smtClean="0"/>
              <a:t>2020-01-29</a:t>
            </a:fld>
            <a:endParaRPr lang="sv-SE"/>
          </a:p>
        </p:txBody>
      </p:sp>
      <p:sp>
        <p:nvSpPr>
          <p:cNvPr id="5" name="Footer Placeholder 4">
            <a:extLst>
              <a:ext uri="{FF2B5EF4-FFF2-40B4-BE49-F238E27FC236}">
                <a16:creationId xmlns:a16="http://schemas.microsoft.com/office/drawing/2014/main" id="{0D186F37-7856-984D-A740-1AB29C3B3E6D}"/>
              </a:ext>
            </a:extLst>
          </p:cNvPr>
          <p:cNvSpPr>
            <a:spLocks noGrp="1"/>
          </p:cNvSpPr>
          <p:nvPr>
            <p:ph type="ftr" sz="quarter" idx="11"/>
          </p:nvPr>
        </p:nvSpPr>
        <p:spPr/>
        <p:txBody>
          <a:bodyPr/>
          <a:lstStyle/>
          <a:p>
            <a:r>
              <a:rPr lang="sv-SE"/>
              <a:t>PRESENTATION TITLE / FOOTER</a:t>
            </a:r>
          </a:p>
        </p:txBody>
      </p:sp>
      <p:sp>
        <p:nvSpPr>
          <p:cNvPr id="6" name="Slide Number Placeholder 5">
            <a:extLst>
              <a:ext uri="{FF2B5EF4-FFF2-40B4-BE49-F238E27FC236}">
                <a16:creationId xmlns:a16="http://schemas.microsoft.com/office/drawing/2014/main" id="{3DB4C37A-B34C-8943-9116-1ACA0FD32993}"/>
              </a:ext>
            </a:extLst>
          </p:cNvPr>
          <p:cNvSpPr>
            <a:spLocks noGrp="1"/>
          </p:cNvSpPr>
          <p:nvPr>
            <p:ph type="sldNum" sz="quarter" idx="12"/>
          </p:nvPr>
        </p:nvSpPr>
        <p:spPr/>
        <p:txBody>
          <a:bodyPr/>
          <a:lstStyle/>
          <a:p>
            <a:fld id="{F7283078-D760-1647-8B80-66BA8B52336D}" type="slidenum">
              <a:rPr lang="sv-SE" smtClean="0"/>
              <a:t>21</a:t>
            </a:fld>
            <a:endParaRPr lang="sv-SE"/>
          </a:p>
        </p:txBody>
      </p:sp>
      <p:pic>
        <p:nvPicPr>
          <p:cNvPr id="14" name="Content Placeholder 13" descr="A screenshot of a computer&#10;&#10;Description automatically generated">
            <a:extLst>
              <a:ext uri="{FF2B5EF4-FFF2-40B4-BE49-F238E27FC236}">
                <a16:creationId xmlns:a16="http://schemas.microsoft.com/office/drawing/2014/main" id="{BDD11091-4423-AC46-A0FF-E6B997BCECF0}"/>
              </a:ext>
            </a:extLst>
          </p:cNvPr>
          <p:cNvPicPr>
            <a:picLocks noGrp="1" noChangeAspect="1"/>
          </p:cNvPicPr>
          <p:nvPr>
            <p:ph idx="1"/>
          </p:nvPr>
        </p:nvPicPr>
        <p:blipFill>
          <a:blip r:embed="rId5"/>
          <a:stretch>
            <a:fillRect/>
          </a:stretch>
        </p:blipFill>
        <p:spPr>
          <a:xfrm>
            <a:off x="8296605" y="71139"/>
            <a:ext cx="3742672" cy="2105252"/>
          </a:xfrm>
        </p:spPr>
      </p:pic>
      <p:sp>
        <p:nvSpPr>
          <p:cNvPr id="18" name="Text Placeholder 17">
            <a:extLst>
              <a:ext uri="{FF2B5EF4-FFF2-40B4-BE49-F238E27FC236}">
                <a16:creationId xmlns:a16="http://schemas.microsoft.com/office/drawing/2014/main" id="{B0EE5FFD-823E-EE4C-B176-35347A7E9043}"/>
              </a:ext>
            </a:extLst>
          </p:cNvPr>
          <p:cNvSpPr>
            <a:spLocks noGrp="1"/>
          </p:cNvSpPr>
          <p:nvPr>
            <p:ph type="body" sz="quarter" idx="14"/>
          </p:nvPr>
        </p:nvSpPr>
        <p:spPr/>
        <p:txBody>
          <a:bodyPr/>
          <a:lstStyle/>
          <a:p>
            <a:r>
              <a:rPr lang="en-US" dirty="0"/>
              <a:t>Intent: Deploy these initial versions for next commissioning</a:t>
            </a:r>
          </a:p>
        </p:txBody>
      </p:sp>
      <p:sp>
        <p:nvSpPr>
          <p:cNvPr id="19" name="Content Placeholder 18">
            <a:extLst>
              <a:ext uri="{FF2B5EF4-FFF2-40B4-BE49-F238E27FC236}">
                <a16:creationId xmlns:a16="http://schemas.microsoft.com/office/drawing/2014/main" id="{F3EB1141-4193-FE4E-B45E-3C67ADA47EFE}"/>
              </a:ext>
            </a:extLst>
          </p:cNvPr>
          <p:cNvSpPr>
            <a:spLocks noGrp="1"/>
          </p:cNvSpPr>
          <p:nvPr>
            <p:ph idx="15"/>
          </p:nvPr>
        </p:nvSpPr>
        <p:spPr>
          <a:xfrm>
            <a:off x="1107717" y="1562400"/>
            <a:ext cx="5265975" cy="1488708"/>
          </a:xfrm>
        </p:spPr>
        <p:txBody>
          <a:bodyPr/>
          <a:lstStyle/>
          <a:p>
            <a:r>
              <a:rPr lang="en-US" dirty="0"/>
              <a:t>Remote system management</a:t>
            </a:r>
          </a:p>
          <a:p>
            <a:pPr lvl="1"/>
            <a:r>
              <a:rPr lang="en-US" dirty="0"/>
              <a:t>IPMI management function integrated with EPICS</a:t>
            </a:r>
          </a:p>
          <a:p>
            <a:pPr lvl="1"/>
            <a:r>
              <a:rPr lang="en-US" dirty="0"/>
              <a:t>Alarms, archiving of health data</a:t>
            </a:r>
          </a:p>
          <a:p>
            <a:r>
              <a:rPr lang="en-US" dirty="0"/>
              <a:t>Data on Demand (aka Synchronous Data Service)</a:t>
            </a:r>
          </a:p>
          <a:p>
            <a:pPr lvl="1"/>
            <a:r>
              <a:rPr lang="en-US" dirty="0"/>
              <a:t>FPGA support for buffered, triggered data acquisition</a:t>
            </a:r>
          </a:p>
          <a:p>
            <a:pPr lvl="1"/>
            <a:r>
              <a:rPr lang="en-US" dirty="0"/>
              <a:t>Software support with Area Detector</a:t>
            </a:r>
          </a:p>
          <a:p>
            <a:r>
              <a:rPr lang="en-US" dirty="0"/>
              <a:t> Low-latency multi-gigabit link</a:t>
            </a:r>
          </a:p>
          <a:p>
            <a:pPr lvl="1"/>
            <a:r>
              <a:rPr lang="en-US" dirty="0"/>
              <a:t>Demonstrated for </a:t>
            </a:r>
            <a:r>
              <a:rPr lang="en-US" dirty="0" err="1"/>
              <a:t>diferential</a:t>
            </a:r>
            <a:r>
              <a:rPr lang="en-US" dirty="0"/>
              <a:t> current</a:t>
            </a:r>
          </a:p>
        </p:txBody>
      </p:sp>
      <p:pic>
        <p:nvPicPr>
          <p:cNvPr id="15" name="Screen Recording 2020-01-28 at 16.16.42">
            <a:hlinkClick r:id="" action="ppaction://media"/>
            <a:extLst>
              <a:ext uri="{FF2B5EF4-FFF2-40B4-BE49-F238E27FC236}">
                <a16:creationId xmlns:a16="http://schemas.microsoft.com/office/drawing/2014/main" id="{E948767F-78E0-D94E-B993-590E7B02801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5646" y="2312570"/>
            <a:ext cx="4783631" cy="3718116"/>
          </a:xfrm>
          <a:prstGeom prst="rect">
            <a:avLst/>
          </a:prstGeom>
        </p:spPr>
      </p:pic>
    </p:spTree>
    <p:extLst>
      <p:ext uri="{BB962C8B-B14F-4D97-AF65-F5344CB8AC3E}">
        <p14:creationId xmlns:p14="http://schemas.microsoft.com/office/powerpoint/2010/main" val="3397199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20609C-98BB-714B-94E6-E50F229ECE6E}"/>
              </a:ext>
            </a:extLst>
          </p:cNvPr>
          <p:cNvSpPr>
            <a:spLocks noGrp="1"/>
          </p:cNvSpPr>
          <p:nvPr>
            <p:ph type="title"/>
          </p:nvPr>
        </p:nvSpPr>
        <p:spPr>
          <a:xfrm>
            <a:off x="1094400" y="265373"/>
            <a:ext cx="9937015" cy="657339"/>
          </a:xfrm>
        </p:spPr>
        <p:txBody>
          <a:bodyPr vert="horz" lIns="90000" tIns="45720" rIns="91440" bIns="18000" rtlCol="0" anchor="t" anchorCtr="0">
            <a:noAutofit/>
          </a:bodyPr>
          <a:lstStyle/>
          <a:p>
            <a:r>
              <a:rPr lang="en-GB" dirty="0"/>
              <a:t>Acceptance to installation to commissioning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8DEA1436-532C-EC46-A1A9-E9DA924EDA6D}"/>
              </a:ext>
            </a:extLst>
          </p:cNvPr>
          <p:cNvGraphicFramePr/>
          <p:nvPr>
            <p:extLst>
              <p:ext uri="{D42A27DB-BD31-4B8C-83A1-F6EECF244321}">
                <p14:modId xmlns:p14="http://schemas.microsoft.com/office/powerpoint/2010/main" val="3240962626"/>
              </p:ext>
            </p:extLst>
          </p:nvPr>
        </p:nvGraphicFramePr>
        <p:xfrm>
          <a:off x="914398" y="1631337"/>
          <a:ext cx="11204028" cy="46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550DEE79-092B-E74A-81D9-2278E6A84C35}"/>
              </a:ext>
            </a:extLst>
          </p:cNvPr>
          <p:cNvSpPr/>
          <p:nvPr/>
        </p:nvSpPr>
        <p:spPr>
          <a:xfrm rot="16200000">
            <a:off x="-179583" y="3746977"/>
            <a:ext cx="1617596" cy="465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Arrival at ESS</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1869" y="5084618"/>
            <a:ext cx="2182480" cy="1636860"/>
          </a:xfrm>
          <a:prstGeom prst="rect">
            <a:avLst/>
          </a:prstGeom>
        </p:spPr>
      </p:pic>
      <p:grpSp>
        <p:nvGrpSpPr>
          <p:cNvPr id="12" name="Group 11">
            <a:extLst>
              <a:ext uri="{FF2B5EF4-FFF2-40B4-BE49-F238E27FC236}">
                <a16:creationId xmlns:a16="http://schemas.microsoft.com/office/drawing/2014/main" id="{748BFC0B-2FE8-6E40-A2C2-B5D7577BCCB0}"/>
              </a:ext>
            </a:extLst>
          </p:cNvPr>
          <p:cNvGrpSpPr/>
          <p:nvPr/>
        </p:nvGrpSpPr>
        <p:grpSpPr>
          <a:xfrm>
            <a:off x="514077" y="1073997"/>
            <a:ext cx="2861489" cy="1959363"/>
            <a:chOff x="514077" y="1073997"/>
            <a:chExt cx="2861489" cy="1959363"/>
          </a:xfrm>
        </p:grpSpPr>
        <p:pic>
          <p:nvPicPr>
            <p:cNvPr id="11" name="Picture 10">
              <a:extLst>
                <a:ext uri="{FF2B5EF4-FFF2-40B4-BE49-F238E27FC236}">
                  <a16:creationId xmlns:a16="http://schemas.microsoft.com/office/drawing/2014/main" id="{BA525757-8074-854F-9A82-596177A13E07}"/>
                </a:ext>
              </a:extLst>
            </p:cNvPr>
            <p:cNvPicPr>
              <a:picLocks noChangeAspect="1"/>
            </p:cNvPicPr>
            <p:nvPr/>
          </p:nvPicPr>
          <p:blipFill rotWithShape="1">
            <a:blip r:embed="rId9"/>
            <a:srcRect l="17676" b="47693"/>
            <a:stretch/>
          </p:blipFill>
          <p:spPr>
            <a:xfrm>
              <a:off x="683170" y="1418873"/>
              <a:ext cx="2214523" cy="1614487"/>
            </a:xfrm>
            <a:prstGeom prst="rect">
              <a:avLst/>
            </a:prstGeom>
          </p:spPr>
        </p:pic>
        <p:sp>
          <p:nvSpPr>
            <p:cNvPr id="9" name="TextBox 8">
              <a:extLst>
                <a:ext uri="{FF2B5EF4-FFF2-40B4-BE49-F238E27FC236}">
                  <a16:creationId xmlns:a16="http://schemas.microsoft.com/office/drawing/2014/main" id="{C7200DC6-8467-3546-9429-6574560F9CCF}"/>
                </a:ext>
              </a:extLst>
            </p:cNvPr>
            <p:cNvSpPr txBox="1"/>
            <p:nvPr/>
          </p:nvSpPr>
          <p:spPr>
            <a:xfrm>
              <a:off x="514077" y="1073997"/>
              <a:ext cx="2861489" cy="369332"/>
            </a:xfrm>
            <a:prstGeom prst="rect">
              <a:avLst/>
            </a:prstGeom>
            <a:noFill/>
          </p:spPr>
          <p:txBody>
            <a:bodyPr wrap="none" rtlCol="0">
              <a:spAutoFit/>
            </a:bodyPr>
            <a:lstStyle/>
            <a:p>
              <a:pPr algn="l"/>
              <a:r>
                <a:rPr lang="en-US" dirty="0">
                  <a:solidFill>
                    <a:srgbClr val="666666"/>
                  </a:solidFill>
                </a:rPr>
                <a:t>Verification with </a:t>
              </a:r>
              <a:r>
                <a:rPr lang="en-US" dirty="0" err="1">
                  <a:solidFill>
                    <a:srgbClr val="666666"/>
                  </a:solidFill>
                </a:rPr>
                <a:t>WeTest</a:t>
              </a:r>
              <a:r>
                <a:rPr lang="en-US" dirty="0">
                  <a:solidFill>
                    <a:srgbClr val="666666"/>
                  </a:solidFill>
                </a:rPr>
                <a:t>, </a:t>
              </a:r>
              <a:r>
                <a:rPr lang="en-US" dirty="0" err="1">
                  <a:solidFill>
                    <a:srgbClr val="666666"/>
                  </a:solidFill>
                </a:rPr>
                <a:t>etc</a:t>
              </a:r>
              <a:endParaRPr lang="en-US" dirty="0">
                <a:solidFill>
                  <a:srgbClr val="666666"/>
                </a:solidFill>
              </a:endParaRPr>
            </a:p>
          </p:txBody>
        </p:sp>
      </p:grpSp>
    </p:spTree>
    <p:extLst>
      <p:ext uri="{BB962C8B-B14F-4D97-AF65-F5344CB8AC3E}">
        <p14:creationId xmlns:p14="http://schemas.microsoft.com/office/powerpoint/2010/main" val="854351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rapezoid 39">
            <a:extLst>
              <a:ext uri="{FF2B5EF4-FFF2-40B4-BE49-F238E27FC236}">
                <a16:creationId xmlns:a16="http://schemas.microsoft.com/office/drawing/2014/main" id="{B824A8E8-C06E-B844-B3DE-6B1D20FE6A65}"/>
              </a:ext>
            </a:extLst>
          </p:cNvPr>
          <p:cNvSpPr/>
          <p:nvPr/>
        </p:nvSpPr>
        <p:spPr>
          <a:xfrm>
            <a:off x="6343360" y="2183262"/>
            <a:ext cx="1880902" cy="1216152"/>
          </a:xfrm>
          <a:prstGeom prst="trapezoid">
            <a:avLst>
              <a:gd name="adj" fmla="val 3908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dirty="0"/>
              <a:t>System status</a:t>
            </a:r>
          </a:p>
        </p:txBody>
      </p:sp>
      <p:sp>
        <p:nvSpPr>
          <p:cNvPr id="2" name="Trapezoid 1">
            <a:extLst>
              <a:ext uri="{FF2B5EF4-FFF2-40B4-BE49-F238E27FC236}">
                <a16:creationId xmlns:a16="http://schemas.microsoft.com/office/drawing/2014/main" id="{FF779F4E-DB61-244B-A8AD-09AEBAA568A4}"/>
              </a:ext>
            </a:extLst>
          </p:cNvPr>
          <p:cNvSpPr/>
          <p:nvPr/>
        </p:nvSpPr>
        <p:spPr>
          <a:xfrm rot="5400000">
            <a:off x="352095" y="3541846"/>
            <a:ext cx="1491009" cy="1216152"/>
          </a:xfrm>
          <a:prstGeom prst="trapezoid">
            <a:avLst>
              <a:gd name="adj" fmla="val 2968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t>Natalia’s talk</a:t>
            </a:r>
          </a:p>
        </p:txBody>
      </p:sp>
      <p:sp>
        <p:nvSpPr>
          <p:cNvPr id="8" name="Title 7">
            <a:extLst>
              <a:ext uri="{FF2B5EF4-FFF2-40B4-BE49-F238E27FC236}">
                <a16:creationId xmlns:a16="http://schemas.microsoft.com/office/drawing/2014/main" id="{854395CE-1FC8-8048-9074-B1938166ED76}"/>
              </a:ext>
            </a:extLst>
          </p:cNvPr>
          <p:cNvSpPr>
            <a:spLocks noGrp="1"/>
          </p:cNvSpPr>
          <p:nvPr>
            <p:ph type="title"/>
          </p:nvPr>
        </p:nvSpPr>
        <p:spPr/>
        <p:txBody>
          <a:bodyPr/>
          <a:lstStyle/>
          <a:p>
            <a:r>
              <a:rPr lang="en-GB" dirty="0"/>
              <a:t>Verification and Data Management</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9D3F8A02-1268-2247-8B2F-D8D5A02F53D1}"/>
              </a:ext>
            </a:extLst>
          </p:cNvPr>
          <p:cNvSpPr>
            <a:spLocks noGrp="1"/>
          </p:cNvSpPr>
          <p:nvPr>
            <p:ph idx="13"/>
          </p:nvPr>
        </p:nvSpPr>
        <p:spPr>
          <a:xfrm>
            <a:off x="6725382" y="1562400"/>
            <a:ext cx="4993785" cy="4768062"/>
          </a:xfrm>
        </p:spPr>
        <p:txBody>
          <a:bodyPr/>
          <a:lstStyle/>
          <a:p>
            <a:endParaRPr lang="en-US"/>
          </a:p>
        </p:txBody>
      </p:sp>
      <p:sp>
        <p:nvSpPr>
          <p:cNvPr id="10" name="Text Placeholder 9">
            <a:extLst>
              <a:ext uri="{FF2B5EF4-FFF2-40B4-BE49-F238E27FC236}">
                <a16:creationId xmlns:a16="http://schemas.microsoft.com/office/drawing/2014/main" id="{790A8265-108D-D044-BEE9-72F0D5C7FBED}"/>
              </a:ext>
            </a:extLst>
          </p:cNvPr>
          <p:cNvSpPr>
            <a:spLocks noGrp="1"/>
          </p:cNvSpPr>
          <p:nvPr>
            <p:ph type="body" sz="quarter" idx="14"/>
          </p:nvPr>
        </p:nvSpPr>
        <p:spPr/>
        <p:txBody>
          <a:bodyPr/>
          <a:lstStyle/>
          <a:p>
            <a:r>
              <a:rPr lang="en-US" dirty="0"/>
              <a:t>Multi-year effort, multi-directorate effort - now dangerously close to ready</a:t>
            </a:r>
          </a:p>
        </p:txBody>
      </p:sp>
      <p:sp>
        <p:nvSpPr>
          <p:cNvPr id="6" name="Rectangle 5">
            <a:extLst>
              <a:ext uri="{FF2B5EF4-FFF2-40B4-BE49-F238E27FC236}">
                <a16:creationId xmlns:a16="http://schemas.microsoft.com/office/drawing/2014/main" id="{EB2CD06C-D6BF-2D4D-9505-3236F09F78DB}"/>
              </a:ext>
            </a:extLst>
          </p:cNvPr>
          <p:cNvSpPr/>
          <p:nvPr/>
        </p:nvSpPr>
        <p:spPr>
          <a:xfrm>
            <a:off x="1908862" y="5445224"/>
            <a:ext cx="2949908" cy="68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Meas01</a:t>
            </a:r>
          </a:p>
        </p:txBody>
      </p:sp>
      <p:sp>
        <p:nvSpPr>
          <p:cNvPr id="7" name="Rectangle 6">
            <a:extLst>
              <a:ext uri="{FF2B5EF4-FFF2-40B4-BE49-F238E27FC236}">
                <a16:creationId xmlns:a16="http://schemas.microsoft.com/office/drawing/2014/main" id="{9868D514-B018-DB4A-8F18-9EE8752DFEB1}"/>
              </a:ext>
            </a:extLst>
          </p:cNvPr>
          <p:cNvSpPr/>
          <p:nvPr/>
        </p:nvSpPr>
        <p:spPr>
          <a:xfrm>
            <a:off x="6087650" y="5445224"/>
            <a:ext cx="2292908" cy="68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a:ea typeface="+mn-ea"/>
                <a:cs typeface="+mn-cs"/>
              </a:rPr>
              <a:t>SciCat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53164C6-E778-2C4E-8523-D622ADEF8528}"/>
              </a:ext>
            </a:extLst>
          </p:cNvPr>
          <p:cNvSpPr/>
          <p:nvPr/>
        </p:nvSpPr>
        <p:spPr>
          <a:xfrm>
            <a:off x="7815842" y="5878617"/>
            <a:ext cx="2088232" cy="4383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Embedded HDF viewer</a:t>
            </a:r>
          </a:p>
        </p:txBody>
      </p:sp>
      <p:sp>
        <p:nvSpPr>
          <p:cNvPr id="12" name="Rectangle 11">
            <a:extLst>
              <a:ext uri="{FF2B5EF4-FFF2-40B4-BE49-F238E27FC236}">
                <a16:creationId xmlns:a16="http://schemas.microsoft.com/office/drawing/2014/main" id="{0D2EEFB0-E21C-E44C-9EC9-F0B3E954EDB0}"/>
              </a:ext>
            </a:extLst>
          </p:cNvPr>
          <p:cNvSpPr/>
          <p:nvPr/>
        </p:nvSpPr>
        <p:spPr>
          <a:xfrm>
            <a:off x="1911868" y="3793055"/>
            <a:ext cx="1854186" cy="68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Reformatting to ESS </a:t>
            </a:r>
            <a:r>
              <a:rPr kumimoji="0" lang="en-GB" sz="1800" b="0" i="0" u="none" strike="noStrike" kern="1200" cap="none" spc="0" normalizeH="0" baseline="0" noProof="0" dirty="0" err="1">
                <a:ln>
                  <a:noFill/>
                </a:ln>
                <a:solidFill>
                  <a:prstClr val="white"/>
                </a:solidFill>
                <a:effectLst/>
                <a:uLnTx/>
                <a:uFillTx/>
                <a:latin typeface="Calibri"/>
                <a:ea typeface="+mn-ea"/>
                <a:cs typeface="+mn-cs"/>
              </a:rPr>
              <a:t>NeXus</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CD82453-976E-254F-8DB8-9A7460446C47}"/>
              </a:ext>
            </a:extLst>
          </p:cNvPr>
          <p:cNvSpPr/>
          <p:nvPr/>
        </p:nvSpPr>
        <p:spPr>
          <a:xfrm>
            <a:off x="1911867" y="1914795"/>
            <a:ext cx="2946901" cy="68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System Verification Data</a:t>
            </a:r>
          </a:p>
        </p:txBody>
      </p:sp>
      <p:sp>
        <p:nvSpPr>
          <p:cNvPr id="14" name="TextBox 13">
            <a:extLst>
              <a:ext uri="{FF2B5EF4-FFF2-40B4-BE49-F238E27FC236}">
                <a16:creationId xmlns:a16="http://schemas.microsoft.com/office/drawing/2014/main" id="{E3DC25E9-3EB1-7A49-A6B4-E7ABC6F972FF}"/>
              </a:ext>
            </a:extLst>
          </p:cNvPr>
          <p:cNvSpPr txBox="1"/>
          <p:nvPr/>
        </p:nvSpPr>
        <p:spPr>
          <a:xfrm>
            <a:off x="1908862" y="6150965"/>
            <a:ext cx="1728192" cy="325976"/>
          </a:xfrm>
          <a:prstGeom prst="rect">
            <a:avLst/>
          </a:prstGeom>
        </p:spPr>
        <p:txBody>
          <a:bodyPr vert="horz" wrap="square" lIns="91440" tIns="45720" rIns="91440" bIns="45720" rtlCol="0" anchor="t">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Data storage</a:t>
            </a:r>
          </a:p>
        </p:txBody>
      </p:sp>
      <p:sp>
        <p:nvSpPr>
          <p:cNvPr id="15" name="TextBox 14">
            <a:extLst>
              <a:ext uri="{FF2B5EF4-FFF2-40B4-BE49-F238E27FC236}">
                <a16:creationId xmlns:a16="http://schemas.microsoft.com/office/drawing/2014/main" id="{896B6026-4CE6-D841-8845-FB4A8FBB8E13}"/>
              </a:ext>
            </a:extLst>
          </p:cNvPr>
          <p:cNvSpPr txBox="1"/>
          <p:nvPr/>
        </p:nvSpPr>
        <p:spPr>
          <a:xfrm>
            <a:off x="6087650" y="6152294"/>
            <a:ext cx="1728192" cy="325976"/>
          </a:xfrm>
          <a:prstGeom prst="rect">
            <a:avLst/>
          </a:prstGeom>
        </p:spPr>
        <p:txBody>
          <a:bodyPr vert="horz" wrap="square" lIns="91440" tIns="45720" rIns="91440" bIns="45720" rtlCol="0" anchor="t">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Cataloguing</a:t>
            </a:r>
          </a:p>
        </p:txBody>
      </p:sp>
      <p:sp>
        <p:nvSpPr>
          <p:cNvPr id="17" name="TextBox 16">
            <a:extLst>
              <a:ext uri="{FF2B5EF4-FFF2-40B4-BE49-F238E27FC236}">
                <a16:creationId xmlns:a16="http://schemas.microsoft.com/office/drawing/2014/main" id="{7584F272-2998-F849-827A-B64DB2A11FD1}"/>
              </a:ext>
            </a:extLst>
          </p:cNvPr>
          <p:cNvSpPr txBox="1"/>
          <p:nvPr/>
        </p:nvSpPr>
        <p:spPr>
          <a:xfrm>
            <a:off x="1886976" y="1581435"/>
            <a:ext cx="1728192" cy="325976"/>
          </a:xfrm>
          <a:prstGeom prst="rect">
            <a:avLst/>
          </a:prstGeom>
        </p:spPr>
        <p:txBody>
          <a:bodyPr vert="horz" wrap="square" lIns="91440" tIns="45720" rIns="91440" bIns="45720" rtlCol="0" anchor="t">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Data source</a:t>
            </a:r>
          </a:p>
        </p:txBody>
      </p:sp>
      <p:sp>
        <p:nvSpPr>
          <p:cNvPr id="20" name="Rectangle 19">
            <a:extLst>
              <a:ext uri="{FF2B5EF4-FFF2-40B4-BE49-F238E27FC236}">
                <a16:creationId xmlns:a16="http://schemas.microsoft.com/office/drawing/2014/main" id="{47880C8C-3D8B-6D48-B3FC-1704D47815DA}"/>
              </a:ext>
            </a:extLst>
          </p:cNvPr>
          <p:cNvSpPr/>
          <p:nvPr/>
        </p:nvSpPr>
        <p:spPr>
          <a:xfrm>
            <a:off x="6087650" y="3806904"/>
            <a:ext cx="2292908" cy="68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EAM</a:t>
            </a:r>
          </a:p>
        </p:txBody>
      </p:sp>
      <p:sp>
        <p:nvSpPr>
          <p:cNvPr id="21" name="TextBox 20">
            <a:extLst>
              <a:ext uri="{FF2B5EF4-FFF2-40B4-BE49-F238E27FC236}">
                <a16:creationId xmlns:a16="http://schemas.microsoft.com/office/drawing/2014/main" id="{74D0B0DB-4EB1-0841-8662-E450ABAF41A6}"/>
              </a:ext>
            </a:extLst>
          </p:cNvPr>
          <p:cNvSpPr txBox="1"/>
          <p:nvPr/>
        </p:nvSpPr>
        <p:spPr>
          <a:xfrm>
            <a:off x="6087650" y="3449853"/>
            <a:ext cx="2470300" cy="325976"/>
          </a:xfrm>
          <a:prstGeom prst="rect">
            <a:avLst/>
          </a:prstGeom>
        </p:spPr>
        <p:txBody>
          <a:bodyPr vert="horz" wrap="square" lIns="91440" tIns="45720" rIns="91440" bIns="45720" rtlCol="0" anchor="t">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Asset management</a:t>
            </a:r>
          </a:p>
        </p:txBody>
      </p:sp>
      <p:sp>
        <p:nvSpPr>
          <p:cNvPr id="3" name="Hexagon 2">
            <a:extLst>
              <a:ext uri="{FF2B5EF4-FFF2-40B4-BE49-F238E27FC236}">
                <a16:creationId xmlns:a16="http://schemas.microsoft.com/office/drawing/2014/main" id="{6B570E93-59F7-0048-8F3C-B6A948BEA322}"/>
              </a:ext>
            </a:extLst>
          </p:cNvPr>
          <p:cNvSpPr/>
          <p:nvPr/>
        </p:nvSpPr>
        <p:spPr>
          <a:xfrm>
            <a:off x="8040456" y="5213663"/>
            <a:ext cx="1440160" cy="432048"/>
          </a:xfrm>
          <a:prstGeom prst="hexagon">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ESS User</a:t>
            </a:r>
          </a:p>
        </p:txBody>
      </p:sp>
      <p:sp>
        <p:nvSpPr>
          <p:cNvPr id="22" name="Hexagon 21">
            <a:extLst>
              <a:ext uri="{FF2B5EF4-FFF2-40B4-BE49-F238E27FC236}">
                <a16:creationId xmlns:a16="http://schemas.microsoft.com/office/drawing/2014/main" id="{E1D124E7-9B38-2E46-BF69-2DDBC3ED75C8}"/>
              </a:ext>
            </a:extLst>
          </p:cNvPr>
          <p:cNvSpPr/>
          <p:nvPr/>
        </p:nvSpPr>
        <p:spPr>
          <a:xfrm>
            <a:off x="4040030" y="1654263"/>
            <a:ext cx="2300464" cy="432048"/>
          </a:xfrm>
          <a:prstGeom prst="hexagon">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PBI / BP Expert</a:t>
            </a:r>
          </a:p>
        </p:txBody>
      </p:sp>
      <p:sp>
        <p:nvSpPr>
          <p:cNvPr id="23" name="Hexagon 22">
            <a:extLst>
              <a:ext uri="{FF2B5EF4-FFF2-40B4-BE49-F238E27FC236}">
                <a16:creationId xmlns:a16="http://schemas.microsoft.com/office/drawing/2014/main" id="{5C467050-D0E4-5144-96ED-E0E89BF4F899}"/>
              </a:ext>
            </a:extLst>
          </p:cNvPr>
          <p:cNvSpPr/>
          <p:nvPr/>
        </p:nvSpPr>
        <p:spPr>
          <a:xfrm>
            <a:off x="8040456" y="3590880"/>
            <a:ext cx="1440160" cy="432048"/>
          </a:xfrm>
          <a:prstGeom prst="hexagon">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Expert User</a:t>
            </a:r>
          </a:p>
        </p:txBody>
      </p:sp>
      <p:sp>
        <p:nvSpPr>
          <p:cNvPr id="25" name="Up-Down Arrow 24">
            <a:extLst>
              <a:ext uri="{FF2B5EF4-FFF2-40B4-BE49-F238E27FC236}">
                <a16:creationId xmlns:a16="http://schemas.microsoft.com/office/drawing/2014/main" id="{CC2CADB9-2589-A140-AD01-585B10EFD2A6}"/>
              </a:ext>
            </a:extLst>
          </p:cNvPr>
          <p:cNvSpPr/>
          <p:nvPr/>
        </p:nvSpPr>
        <p:spPr>
          <a:xfrm>
            <a:off x="7173444" y="4516914"/>
            <a:ext cx="138342" cy="894246"/>
          </a:xfrm>
          <a:prstGeom prst="up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Up-Down Arrow 25">
            <a:extLst>
              <a:ext uri="{FF2B5EF4-FFF2-40B4-BE49-F238E27FC236}">
                <a16:creationId xmlns:a16="http://schemas.microsoft.com/office/drawing/2014/main" id="{29A3BAC9-6214-3C42-8BF4-284DEA68E936}"/>
              </a:ext>
            </a:extLst>
          </p:cNvPr>
          <p:cNvSpPr/>
          <p:nvPr/>
        </p:nvSpPr>
        <p:spPr>
          <a:xfrm rot="16200000">
            <a:off x="5400529" y="5191496"/>
            <a:ext cx="145361" cy="1228880"/>
          </a:xfrm>
          <a:prstGeom prst="up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Down Arrow 26">
            <a:extLst>
              <a:ext uri="{FF2B5EF4-FFF2-40B4-BE49-F238E27FC236}">
                <a16:creationId xmlns:a16="http://schemas.microsoft.com/office/drawing/2014/main" id="{F6515672-D63D-6F48-ACB5-A2DFA40EF03E}"/>
              </a:ext>
            </a:extLst>
          </p:cNvPr>
          <p:cNvSpPr/>
          <p:nvPr/>
        </p:nvSpPr>
        <p:spPr>
          <a:xfrm>
            <a:off x="2788136" y="4473998"/>
            <a:ext cx="159033" cy="97692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Down Arrow 27">
            <a:extLst>
              <a:ext uri="{FF2B5EF4-FFF2-40B4-BE49-F238E27FC236}">
                <a16:creationId xmlns:a16="http://schemas.microsoft.com/office/drawing/2014/main" id="{171238D3-5742-F846-ADCB-7E09312A64CC}"/>
              </a:ext>
            </a:extLst>
          </p:cNvPr>
          <p:cNvSpPr/>
          <p:nvPr/>
        </p:nvSpPr>
        <p:spPr>
          <a:xfrm>
            <a:off x="2788135" y="2620536"/>
            <a:ext cx="159034" cy="1147720"/>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Down Arrow 28">
            <a:extLst>
              <a:ext uri="{FF2B5EF4-FFF2-40B4-BE49-F238E27FC236}">
                <a16:creationId xmlns:a16="http://schemas.microsoft.com/office/drawing/2014/main" id="{8010B7F3-6FBC-3C44-B693-D2B21936DF2C}"/>
              </a:ext>
            </a:extLst>
          </p:cNvPr>
          <p:cNvSpPr/>
          <p:nvPr/>
        </p:nvSpPr>
        <p:spPr>
          <a:xfrm>
            <a:off x="4130719" y="2588353"/>
            <a:ext cx="182985" cy="282211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32">
            <a:extLst>
              <a:ext uri="{FF2B5EF4-FFF2-40B4-BE49-F238E27FC236}">
                <a16:creationId xmlns:a16="http://schemas.microsoft.com/office/drawing/2014/main" id="{59CF4497-6C28-E54A-98DC-76DFD1EFD833}"/>
              </a:ext>
            </a:extLst>
          </p:cNvPr>
          <p:cNvSpPr/>
          <p:nvPr/>
        </p:nvSpPr>
        <p:spPr>
          <a:xfrm>
            <a:off x="9606072" y="4128744"/>
            <a:ext cx="1512167" cy="37641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QR Scanning tool</a:t>
            </a:r>
          </a:p>
        </p:txBody>
      </p:sp>
      <p:sp>
        <p:nvSpPr>
          <p:cNvPr id="35" name="Up-Down Arrow 34">
            <a:extLst>
              <a:ext uri="{FF2B5EF4-FFF2-40B4-BE49-F238E27FC236}">
                <a16:creationId xmlns:a16="http://schemas.microsoft.com/office/drawing/2014/main" id="{F563CBBC-8DE2-BF4B-B3FE-82F8C581966F}"/>
              </a:ext>
            </a:extLst>
          </p:cNvPr>
          <p:cNvSpPr/>
          <p:nvPr/>
        </p:nvSpPr>
        <p:spPr>
          <a:xfrm rot="16200000">
            <a:off x="8913344" y="3691747"/>
            <a:ext cx="145361" cy="1228880"/>
          </a:xfrm>
          <a:prstGeom prst="up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2900F21-097A-5046-9FCC-5BC3803321EE}"/>
              </a:ext>
            </a:extLst>
          </p:cNvPr>
          <p:cNvPicPr>
            <a:picLocks noChangeAspect="1"/>
          </p:cNvPicPr>
          <p:nvPr/>
        </p:nvPicPr>
        <p:blipFill>
          <a:blip r:embed="rId3"/>
          <a:stretch>
            <a:fillRect/>
          </a:stretch>
        </p:blipFill>
        <p:spPr>
          <a:xfrm>
            <a:off x="942390" y="1601571"/>
            <a:ext cx="4005444" cy="1938805"/>
          </a:xfrm>
          <a:prstGeom prst="rect">
            <a:avLst/>
          </a:prstGeom>
        </p:spPr>
      </p:pic>
      <p:pic>
        <p:nvPicPr>
          <p:cNvPr id="36" name="Picture 35">
            <a:extLst>
              <a:ext uri="{FF2B5EF4-FFF2-40B4-BE49-F238E27FC236}">
                <a16:creationId xmlns:a16="http://schemas.microsoft.com/office/drawing/2014/main" id="{7DF82836-D76D-8640-BEAB-26C6FBCFD414}"/>
              </a:ext>
            </a:extLst>
          </p:cNvPr>
          <p:cNvPicPr>
            <a:picLocks noChangeAspect="1"/>
          </p:cNvPicPr>
          <p:nvPr/>
        </p:nvPicPr>
        <p:blipFill>
          <a:blip r:embed="rId4"/>
          <a:stretch>
            <a:fillRect/>
          </a:stretch>
        </p:blipFill>
        <p:spPr>
          <a:xfrm>
            <a:off x="1507509" y="2791338"/>
            <a:ext cx="3901070" cy="2747023"/>
          </a:xfrm>
          <a:prstGeom prst="rect">
            <a:avLst/>
          </a:prstGeom>
        </p:spPr>
      </p:pic>
      <p:pic>
        <p:nvPicPr>
          <p:cNvPr id="37" name="Picture 36">
            <a:extLst>
              <a:ext uri="{FF2B5EF4-FFF2-40B4-BE49-F238E27FC236}">
                <a16:creationId xmlns:a16="http://schemas.microsoft.com/office/drawing/2014/main" id="{3BB0212E-B6FE-6242-9DBD-25B1A071D12C}"/>
              </a:ext>
            </a:extLst>
          </p:cNvPr>
          <p:cNvPicPr>
            <a:picLocks noChangeAspect="1"/>
          </p:cNvPicPr>
          <p:nvPr/>
        </p:nvPicPr>
        <p:blipFill>
          <a:blip r:embed="rId5"/>
          <a:stretch>
            <a:fillRect/>
          </a:stretch>
        </p:blipFill>
        <p:spPr>
          <a:xfrm>
            <a:off x="921040" y="2073298"/>
            <a:ext cx="3972821" cy="4558472"/>
          </a:xfrm>
          <a:prstGeom prst="rect">
            <a:avLst/>
          </a:prstGeom>
        </p:spPr>
      </p:pic>
      <p:pic>
        <p:nvPicPr>
          <p:cNvPr id="38" name="Picture 37">
            <a:extLst>
              <a:ext uri="{FF2B5EF4-FFF2-40B4-BE49-F238E27FC236}">
                <a16:creationId xmlns:a16="http://schemas.microsoft.com/office/drawing/2014/main" id="{496F9FFA-B0FD-F74F-9CBD-81673E4030C3}"/>
              </a:ext>
            </a:extLst>
          </p:cNvPr>
          <p:cNvPicPr>
            <a:picLocks noChangeAspect="1"/>
          </p:cNvPicPr>
          <p:nvPr/>
        </p:nvPicPr>
        <p:blipFill rotWithShape="1">
          <a:blip r:embed="rId6"/>
          <a:srcRect b="31355"/>
          <a:stretch/>
        </p:blipFill>
        <p:spPr>
          <a:xfrm>
            <a:off x="6096000" y="3318173"/>
            <a:ext cx="5985496" cy="2327538"/>
          </a:xfrm>
          <a:prstGeom prst="rect">
            <a:avLst/>
          </a:prstGeom>
        </p:spPr>
      </p:pic>
      <p:sp>
        <p:nvSpPr>
          <p:cNvPr id="41" name="Summing Junction 40">
            <a:extLst>
              <a:ext uri="{FF2B5EF4-FFF2-40B4-BE49-F238E27FC236}">
                <a16:creationId xmlns:a16="http://schemas.microsoft.com/office/drawing/2014/main" id="{8C3FC10A-D0A0-CC4F-B645-CFC8EA4E6BED}"/>
              </a:ext>
            </a:extLst>
          </p:cNvPr>
          <p:cNvSpPr/>
          <p:nvPr/>
        </p:nvSpPr>
        <p:spPr>
          <a:xfrm>
            <a:off x="5201447" y="5610294"/>
            <a:ext cx="429724" cy="391283"/>
          </a:xfrm>
          <a:prstGeom prst="flowChartSummingJunction">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Summing Junction 42">
            <a:extLst>
              <a:ext uri="{FF2B5EF4-FFF2-40B4-BE49-F238E27FC236}">
                <a16:creationId xmlns:a16="http://schemas.microsoft.com/office/drawing/2014/main" id="{605F89EE-20EF-6B4D-BD4A-1C50F7E857EC}"/>
              </a:ext>
            </a:extLst>
          </p:cNvPr>
          <p:cNvSpPr/>
          <p:nvPr/>
        </p:nvSpPr>
        <p:spPr>
          <a:xfrm>
            <a:off x="7015274" y="4796151"/>
            <a:ext cx="429724" cy="391283"/>
          </a:xfrm>
          <a:prstGeom prst="flowChartSummingJunction">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Summing Junction 44">
            <a:extLst>
              <a:ext uri="{FF2B5EF4-FFF2-40B4-BE49-F238E27FC236}">
                <a16:creationId xmlns:a16="http://schemas.microsoft.com/office/drawing/2014/main" id="{644ABF5C-2144-804A-9580-EEBDA7E8EAEA}"/>
              </a:ext>
            </a:extLst>
          </p:cNvPr>
          <p:cNvSpPr/>
          <p:nvPr/>
        </p:nvSpPr>
        <p:spPr>
          <a:xfrm>
            <a:off x="8579907" y="5930524"/>
            <a:ext cx="429724" cy="391283"/>
          </a:xfrm>
          <a:prstGeom prst="flowChartSummingJunction">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48" name="Content Placeholder 7">
            <a:extLst>
              <a:ext uri="{FF2B5EF4-FFF2-40B4-BE49-F238E27FC236}">
                <a16:creationId xmlns:a16="http://schemas.microsoft.com/office/drawing/2014/main" id="{13459F81-D485-294F-BA77-7E4CA534FE50}"/>
              </a:ext>
            </a:extLst>
          </p:cNvPr>
          <p:cNvPicPr>
            <a:picLocks noGrp="1" noChangeAspect="1"/>
          </p:cNvPicPr>
          <p:nvPr>
            <p:ph idx="1"/>
          </p:nvPr>
        </p:nvPicPr>
        <p:blipFill>
          <a:blip r:embed="rId7"/>
          <a:stretch>
            <a:fillRect/>
          </a:stretch>
        </p:blipFill>
        <p:spPr>
          <a:xfrm>
            <a:off x="6433450" y="1442205"/>
            <a:ext cx="4994275" cy="2557644"/>
          </a:xfrm>
          <a:prstGeom prst="rect">
            <a:avLst/>
          </a:prstGeom>
        </p:spPr>
      </p:pic>
    </p:spTree>
    <p:extLst>
      <p:ext uri="{BB962C8B-B14F-4D97-AF65-F5344CB8AC3E}">
        <p14:creationId xmlns:p14="http://schemas.microsoft.com/office/powerpoint/2010/main" val="3492131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34"/>
                                        </p:tgtEl>
                                      </p:cBhvr>
                                    </p:animEffect>
                                    <p:set>
                                      <p:cBhvr>
                                        <p:cTn id="11" dur="1" fill="hold">
                                          <p:stCondLst>
                                            <p:cond delay="499"/>
                                          </p:stCondLst>
                                        </p:cTn>
                                        <p:tgtEl>
                                          <p:spTgt spid="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36"/>
                                        </p:tgtEl>
                                      </p:cBhvr>
                                    </p:animEffect>
                                    <p:set>
                                      <p:cBhvr>
                                        <p:cTn id="20" dur="1" fill="hold">
                                          <p:stCondLst>
                                            <p:cond delay="499"/>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37"/>
                                        </p:tgtEl>
                                      </p:cBhvr>
                                    </p:animEffect>
                                    <p:set>
                                      <p:cBhvr>
                                        <p:cTn id="29" dur="1" fill="hold">
                                          <p:stCondLst>
                                            <p:cond delay="4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38"/>
                                        </p:tgtEl>
                                      </p:cBhvr>
                                    </p:animEffect>
                                    <p:set>
                                      <p:cBhvr>
                                        <p:cTn id="38" dur="1" fill="hold">
                                          <p:stCondLst>
                                            <p:cond delay="499"/>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Line 4"/>
          <p:cNvSpPr>
            <a:spLocks noChangeShapeType="1"/>
          </p:cNvSpPr>
          <p:nvPr/>
        </p:nvSpPr>
        <p:spPr bwMode="auto">
          <a:xfrm flipV="1">
            <a:off x="4047483" y="3788011"/>
            <a:ext cx="7461987" cy="0"/>
          </a:xfrm>
          <a:prstGeom prst="line">
            <a:avLst/>
          </a:prstGeom>
          <a:noFill/>
          <a:ln w="101600">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0" name="Line 5"/>
          <p:cNvSpPr>
            <a:spLocks noChangeShapeType="1"/>
          </p:cNvSpPr>
          <p:nvPr/>
        </p:nvSpPr>
        <p:spPr bwMode="auto">
          <a:xfrm rot="5400000" flipV="1">
            <a:off x="4076552" y="3589573"/>
            <a:ext cx="358775"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1" name="Line 6"/>
          <p:cNvSpPr>
            <a:spLocks noChangeShapeType="1"/>
          </p:cNvSpPr>
          <p:nvPr/>
        </p:nvSpPr>
        <p:spPr bwMode="auto">
          <a:xfrm rot="5400000" flipV="1">
            <a:off x="5620678" y="3589573"/>
            <a:ext cx="358775"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2" name="Line 7"/>
          <p:cNvSpPr>
            <a:spLocks noChangeShapeType="1"/>
          </p:cNvSpPr>
          <p:nvPr/>
        </p:nvSpPr>
        <p:spPr bwMode="auto">
          <a:xfrm rot="5400000" flipV="1">
            <a:off x="7272892" y="3576873"/>
            <a:ext cx="358775"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3" name="Line 8"/>
          <p:cNvSpPr>
            <a:spLocks noChangeShapeType="1"/>
          </p:cNvSpPr>
          <p:nvPr/>
        </p:nvSpPr>
        <p:spPr bwMode="auto">
          <a:xfrm rot="5400000" flipV="1">
            <a:off x="10557117" y="3584811"/>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4" name="Line 9"/>
          <p:cNvSpPr>
            <a:spLocks noChangeShapeType="1"/>
          </p:cNvSpPr>
          <p:nvPr/>
        </p:nvSpPr>
        <p:spPr bwMode="auto">
          <a:xfrm rot="5400000" flipV="1">
            <a:off x="8935785" y="3584811"/>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solidFill>
                <a:srgbClr val="C00000"/>
              </a:solidFill>
              <a:latin typeface="Calibri Light" panose="020F0302020204030204" pitchFamily="34" charset="0"/>
              <a:cs typeface="Calibri Light" panose="020F0302020204030204" pitchFamily="34" charset="0"/>
            </a:endParaRPr>
          </a:p>
        </p:txBody>
      </p:sp>
      <p:sp>
        <p:nvSpPr>
          <p:cNvPr id="11276" name="Text Box 11"/>
          <p:cNvSpPr txBox="1">
            <a:spLocks noChangeArrowheads="1"/>
          </p:cNvSpPr>
          <p:nvPr/>
        </p:nvSpPr>
        <p:spPr bwMode="auto">
          <a:xfrm>
            <a:off x="4557043" y="3276620"/>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C00000"/>
                </a:solidFill>
                <a:latin typeface="Calibri Light" panose="020F0302020204030204" pitchFamily="34" charset="0"/>
                <a:cs typeface="Calibri Light" panose="020F0302020204030204" pitchFamily="34" charset="0"/>
              </a:rPr>
              <a:t>2002</a:t>
            </a:r>
          </a:p>
        </p:txBody>
      </p:sp>
      <p:sp>
        <p:nvSpPr>
          <p:cNvPr id="11277" name="Text Box 12"/>
          <p:cNvSpPr txBox="1">
            <a:spLocks noChangeArrowheads="1"/>
          </p:cNvSpPr>
          <p:nvPr/>
        </p:nvSpPr>
        <p:spPr bwMode="auto">
          <a:xfrm>
            <a:off x="6103219" y="3289320"/>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C00000"/>
                </a:solidFill>
                <a:latin typeface="Calibri Light" panose="020F0302020204030204" pitchFamily="34" charset="0"/>
                <a:cs typeface="Calibri Light" panose="020F0302020204030204" pitchFamily="34" charset="0"/>
              </a:rPr>
              <a:t>2003</a:t>
            </a:r>
          </a:p>
        </p:txBody>
      </p:sp>
      <p:sp>
        <p:nvSpPr>
          <p:cNvPr id="11278" name="Text Box 13"/>
          <p:cNvSpPr txBox="1">
            <a:spLocks noChangeArrowheads="1"/>
          </p:cNvSpPr>
          <p:nvPr/>
        </p:nvSpPr>
        <p:spPr bwMode="auto">
          <a:xfrm>
            <a:off x="7761264" y="3289320"/>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solidFill>
                  <a:srgbClr val="C00000"/>
                </a:solidFill>
                <a:latin typeface="Calibri Light" panose="020F0302020204030204" pitchFamily="34" charset="0"/>
                <a:cs typeface="Calibri Light" panose="020F0302020204030204" pitchFamily="34" charset="0"/>
              </a:rPr>
              <a:t>2004</a:t>
            </a:r>
          </a:p>
        </p:txBody>
      </p:sp>
      <p:sp>
        <p:nvSpPr>
          <p:cNvPr id="11279" name="Text Box 14"/>
          <p:cNvSpPr txBox="1">
            <a:spLocks noChangeArrowheads="1"/>
          </p:cNvSpPr>
          <p:nvPr/>
        </p:nvSpPr>
        <p:spPr bwMode="auto">
          <a:xfrm>
            <a:off x="9331551" y="3289320"/>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rgbClr val="C00000"/>
                </a:solidFill>
                <a:latin typeface="Calibri Light" panose="020F0302020204030204" pitchFamily="34" charset="0"/>
                <a:cs typeface="Calibri Light" panose="020F0302020204030204" pitchFamily="34" charset="0"/>
              </a:rPr>
              <a:t>2005</a:t>
            </a:r>
          </a:p>
        </p:txBody>
      </p:sp>
      <p:sp>
        <p:nvSpPr>
          <p:cNvPr id="11280" name="Text Box 15"/>
          <p:cNvSpPr txBox="1">
            <a:spLocks noChangeArrowheads="1"/>
          </p:cNvSpPr>
          <p:nvPr/>
        </p:nvSpPr>
        <p:spPr bwMode="auto">
          <a:xfrm>
            <a:off x="10875531" y="3289320"/>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rgbClr val="C00000"/>
                </a:solidFill>
                <a:latin typeface="Calibri Light" panose="020F0302020204030204" pitchFamily="34" charset="0"/>
                <a:cs typeface="Calibri Light" panose="020F0302020204030204" pitchFamily="34" charset="0"/>
              </a:rPr>
              <a:t>2006</a:t>
            </a:r>
          </a:p>
        </p:txBody>
      </p:sp>
      <p:sp>
        <p:nvSpPr>
          <p:cNvPr id="11281" name="Rectangle 16"/>
          <p:cNvSpPr>
            <a:spLocks noChangeArrowheads="1"/>
          </p:cNvSpPr>
          <p:nvPr/>
        </p:nvSpPr>
        <p:spPr bwMode="auto">
          <a:xfrm>
            <a:off x="4696015" y="3655791"/>
            <a:ext cx="364800"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2</a:t>
            </a:r>
          </a:p>
        </p:txBody>
      </p:sp>
      <p:sp>
        <p:nvSpPr>
          <p:cNvPr id="11282" name="Rectangle 17"/>
          <p:cNvSpPr>
            <a:spLocks noChangeArrowheads="1"/>
          </p:cNvSpPr>
          <p:nvPr/>
        </p:nvSpPr>
        <p:spPr bwMode="auto">
          <a:xfrm>
            <a:off x="4331217" y="3655791"/>
            <a:ext cx="189155" cy="228600"/>
          </a:xfrm>
          <a:prstGeom prst="rect">
            <a:avLst/>
          </a:prstGeom>
          <a:solidFill>
            <a:srgbClr val="FF0000"/>
          </a:solidFill>
          <a:ln w="9525">
            <a:solidFill>
              <a:srgbClr val="FF0000"/>
            </a:solidFill>
            <a:miter lim="800000"/>
            <a:headEnd/>
            <a:tailEnd/>
          </a:ln>
        </p:spPr>
        <p:txBody>
          <a:bodyPr wrap="none" anchor="ctr"/>
          <a:lstStyle/>
          <a:p>
            <a:pPr algn="ctr"/>
            <a:r>
              <a:rPr lang="en-US" dirty="0">
                <a:solidFill>
                  <a:schemeClr val="tx2"/>
                </a:solidFill>
                <a:latin typeface="Calibri Light" panose="020F0302020204030204" pitchFamily="34" charset="0"/>
                <a:cs typeface="Calibri Light" panose="020F0302020204030204" pitchFamily="34" charset="0"/>
              </a:rPr>
              <a:t>1</a:t>
            </a:r>
          </a:p>
        </p:txBody>
      </p:sp>
      <p:sp>
        <p:nvSpPr>
          <p:cNvPr id="11283" name="Rectangle 18"/>
          <p:cNvSpPr>
            <a:spLocks noChangeArrowheads="1"/>
          </p:cNvSpPr>
          <p:nvPr/>
        </p:nvSpPr>
        <p:spPr bwMode="auto">
          <a:xfrm>
            <a:off x="6824979" y="3655791"/>
            <a:ext cx="469028"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4</a:t>
            </a:r>
          </a:p>
        </p:txBody>
      </p:sp>
      <p:sp>
        <p:nvSpPr>
          <p:cNvPr id="11284" name="Rectangle 19"/>
          <p:cNvSpPr>
            <a:spLocks noChangeArrowheads="1"/>
          </p:cNvSpPr>
          <p:nvPr/>
        </p:nvSpPr>
        <p:spPr bwMode="auto">
          <a:xfrm>
            <a:off x="5549144" y="3655791"/>
            <a:ext cx="364800"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3</a:t>
            </a:r>
          </a:p>
        </p:txBody>
      </p:sp>
      <p:sp>
        <p:nvSpPr>
          <p:cNvPr id="11285" name="Rectangle 20"/>
          <p:cNvSpPr>
            <a:spLocks noChangeArrowheads="1"/>
          </p:cNvSpPr>
          <p:nvPr/>
        </p:nvSpPr>
        <p:spPr bwMode="auto">
          <a:xfrm>
            <a:off x="7751455" y="3655791"/>
            <a:ext cx="364799"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5</a:t>
            </a:r>
          </a:p>
        </p:txBody>
      </p:sp>
      <p:sp>
        <p:nvSpPr>
          <p:cNvPr id="11286" name="Rectangle 21"/>
          <p:cNvSpPr>
            <a:spLocks noChangeArrowheads="1"/>
          </p:cNvSpPr>
          <p:nvPr/>
        </p:nvSpPr>
        <p:spPr bwMode="auto">
          <a:xfrm>
            <a:off x="10044481" y="3655791"/>
            <a:ext cx="376380"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7</a:t>
            </a:r>
          </a:p>
        </p:txBody>
      </p:sp>
      <p:sp>
        <p:nvSpPr>
          <p:cNvPr id="11287" name="Rectangle 22"/>
          <p:cNvSpPr>
            <a:spLocks noChangeArrowheads="1"/>
          </p:cNvSpPr>
          <p:nvPr/>
        </p:nvSpPr>
        <p:spPr bwMode="auto">
          <a:xfrm>
            <a:off x="10646690" y="3655791"/>
            <a:ext cx="422704"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8</a:t>
            </a:r>
          </a:p>
        </p:txBody>
      </p:sp>
      <p:sp>
        <p:nvSpPr>
          <p:cNvPr id="11288" name="Rectangle 23"/>
          <p:cNvSpPr>
            <a:spLocks noChangeArrowheads="1"/>
          </p:cNvSpPr>
          <p:nvPr/>
        </p:nvSpPr>
        <p:spPr bwMode="auto">
          <a:xfrm>
            <a:off x="11214157" y="3655791"/>
            <a:ext cx="295313"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9</a:t>
            </a:r>
          </a:p>
        </p:txBody>
      </p:sp>
      <p:sp>
        <p:nvSpPr>
          <p:cNvPr id="11289" name="Rectangle 24"/>
          <p:cNvSpPr>
            <a:spLocks noChangeArrowheads="1"/>
          </p:cNvSpPr>
          <p:nvPr/>
        </p:nvSpPr>
        <p:spPr bwMode="auto">
          <a:xfrm>
            <a:off x="8654769" y="3655791"/>
            <a:ext cx="364799" cy="228600"/>
          </a:xfrm>
          <a:prstGeom prst="rect">
            <a:avLst/>
          </a:prstGeom>
          <a:solidFill>
            <a:srgbClr val="FF0000"/>
          </a:solidFill>
          <a:ln w="9525">
            <a:solidFill>
              <a:srgbClr val="FF0000"/>
            </a:solidFill>
            <a:miter lim="800000"/>
            <a:headEnd/>
            <a:tailEnd/>
          </a:ln>
        </p:spPr>
        <p:txBody>
          <a:bodyPr wrap="none" anchor="ctr"/>
          <a:lstStyle/>
          <a:p>
            <a:pPr algn="ctr"/>
            <a:r>
              <a:rPr lang="en-US">
                <a:solidFill>
                  <a:schemeClr val="tx2"/>
                </a:solidFill>
                <a:latin typeface="Calibri Light" panose="020F0302020204030204" pitchFamily="34" charset="0"/>
                <a:cs typeface="Calibri Light" panose="020F0302020204030204" pitchFamily="34" charset="0"/>
              </a:rPr>
              <a:t>6</a:t>
            </a:r>
          </a:p>
        </p:txBody>
      </p:sp>
      <p:sp>
        <p:nvSpPr>
          <p:cNvPr id="32" name="Line 4"/>
          <p:cNvSpPr>
            <a:spLocks noChangeShapeType="1"/>
          </p:cNvSpPr>
          <p:nvPr/>
        </p:nvSpPr>
        <p:spPr bwMode="auto">
          <a:xfrm flipV="1">
            <a:off x="2328200" y="2675263"/>
            <a:ext cx="8935851" cy="12097"/>
          </a:xfrm>
          <a:prstGeom prst="line">
            <a:avLst/>
          </a:prstGeom>
          <a:noFill/>
          <a:ln w="101600">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35" name="Line 7"/>
          <p:cNvSpPr>
            <a:spLocks noChangeShapeType="1"/>
          </p:cNvSpPr>
          <p:nvPr/>
        </p:nvSpPr>
        <p:spPr bwMode="auto">
          <a:xfrm rot="16200000">
            <a:off x="2255811" y="2893912"/>
            <a:ext cx="358775"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36" name="Line 8"/>
          <p:cNvSpPr>
            <a:spLocks noChangeShapeType="1"/>
          </p:cNvSpPr>
          <p:nvPr/>
        </p:nvSpPr>
        <p:spPr bwMode="auto">
          <a:xfrm rot="16200000">
            <a:off x="5540036" y="2885974"/>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37" name="Line 9"/>
          <p:cNvSpPr>
            <a:spLocks noChangeShapeType="1"/>
          </p:cNvSpPr>
          <p:nvPr/>
        </p:nvSpPr>
        <p:spPr bwMode="auto">
          <a:xfrm rot="16200000">
            <a:off x="3918704" y="2885974"/>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38" name="Line 10"/>
          <p:cNvSpPr>
            <a:spLocks noChangeShapeType="1"/>
          </p:cNvSpPr>
          <p:nvPr/>
        </p:nvSpPr>
        <p:spPr bwMode="auto">
          <a:xfrm rot="16200000">
            <a:off x="7167284" y="2882799"/>
            <a:ext cx="38735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41" name="Text Box 15"/>
          <p:cNvSpPr txBox="1">
            <a:spLocks noChangeArrowheads="1"/>
          </p:cNvSpPr>
          <p:nvPr/>
        </p:nvSpPr>
        <p:spPr bwMode="auto">
          <a:xfrm>
            <a:off x="5943367" y="2780655"/>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2019</a:t>
            </a:r>
          </a:p>
        </p:txBody>
      </p:sp>
      <p:sp>
        <p:nvSpPr>
          <p:cNvPr id="28" name="Rectangle 22"/>
          <p:cNvSpPr>
            <a:spLocks noChangeArrowheads="1"/>
          </p:cNvSpPr>
          <p:nvPr/>
        </p:nvSpPr>
        <p:spPr bwMode="auto">
          <a:xfrm>
            <a:off x="9436481" y="2547796"/>
            <a:ext cx="276890" cy="266867"/>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4" name="Rectangle 22"/>
          <p:cNvSpPr>
            <a:spLocks noChangeArrowheads="1"/>
          </p:cNvSpPr>
          <p:nvPr/>
        </p:nvSpPr>
        <p:spPr bwMode="auto">
          <a:xfrm>
            <a:off x="7193866" y="2525167"/>
            <a:ext cx="438265" cy="266867"/>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5" name="Rectangle 22"/>
          <p:cNvSpPr>
            <a:spLocks noChangeArrowheads="1"/>
          </p:cNvSpPr>
          <p:nvPr/>
        </p:nvSpPr>
        <p:spPr bwMode="auto">
          <a:xfrm>
            <a:off x="8190085" y="2540945"/>
            <a:ext cx="187076" cy="266867"/>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7" name="Text Box 15"/>
          <p:cNvSpPr txBox="1">
            <a:spLocks noChangeArrowheads="1"/>
          </p:cNvSpPr>
          <p:nvPr/>
        </p:nvSpPr>
        <p:spPr bwMode="auto">
          <a:xfrm>
            <a:off x="4508328" y="2768999"/>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2018</a:t>
            </a:r>
          </a:p>
        </p:txBody>
      </p:sp>
      <p:sp>
        <p:nvSpPr>
          <p:cNvPr id="48" name="Text Box 15"/>
          <p:cNvSpPr txBox="1">
            <a:spLocks noChangeArrowheads="1"/>
          </p:cNvSpPr>
          <p:nvPr/>
        </p:nvSpPr>
        <p:spPr bwMode="auto">
          <a:xfrm>
            <a:off x="3059482" y="2781636"/>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2017</a:t>
            </a:r>
          </a:p>
        </p:txBody>
      </p:sp>
      <p:sp>
        <p:nvSpPr>
          <p:cNvPr id="62" name="TextBox 61"/>
          <p:cNvSpPr txBox="1"/>
          <p:nvPr/>
        </p:nvSpPr>
        <p:spPr>
          <a:xfrm>
            <a:off x="4917002" y="1619702"/>
            <a:ext cx="930063" cy="646331"/>
          </a:xfrm>
          <a:prstGeom prst="rect">
            <a:avLst/>
          </a:prstGeom>
          <a:no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Source/</a:t>
            </a:r>
          </a:p>
          <a:p>
            <a:pPr algn="ctr"/>
            <a:r>
              <a:rPr lang="en-US" dirty="0">
                <a:solidFill>
                  <a:schemeClr val="tx2"/>
                </a:solidFill>
                <a:latin typeface="Calibri Light" panose="020F0302020204030204" pitchFamily="34" charset="0"/>
                <a:cs typeface="Calibri Light" panose="020F0302020204030204" pitchFamily="34" charset="0"/>
              </a:rPr>
              <a:t>LEBT</a:t>
            </a:r>
            <a:endParaRPr lang="en-US" dirty="0">
              <a:latin typeface="Calibri Light" panose="020F0302020204030204" pitchFamily="34" charset="0"/>
              <a:cs typeface="Calibri Light" panose="020F0302020204030204" pitchFamily="34" charset="0"/>
            </a:endParaRPr>
          </a:p>
        </p:txBody>
      </p:sp>
      <p:sp>
        <p:nvSpPr>
          <p:cNvPr id="63" name="TextBox 62"/>
          <p:cNvSpPr txBox="1"/>
          <p:nvPr/>
        </p:nvSpPr>
        <p:spPr>
          <a:xfrm>
            <a:off x="5998109" y="1341881"/>
            <a:ext cx="1798954" cy="369332"/>
          </a:xfrm>
          <a:prstGeom prst="rect">
            <a:avLst/>
          </a:prstGeom>
          <a:no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RFQ/MEBT/DTL1</a:t>
            </a:r>
            <a:endParaRPr lang="en-US" dirty="0">
              <a:latin typeface="Calibri Light" panose="020F0302020204030204" pitchFamily="34" charset="0"/>
              <a:cs typeface="Calibri Light" panose="020F0302020204030204" pitchFamily="34" charset="0"/>
            </a:endParaRPr>
          </a:p>
        </p:txBody>
      </p:sp>
      <p:sp>
        <p:nvSpPr>
          <p:cNvPr id="65" name="TextBox 64"/>
          <p:cNvSpPr txBox="1"/>
          <p:nvPr/>
        </p:nvSpPr>
        <p:spPr>
          <a:xfrm>
            <a:off x="7864945" y="1784957"/>
            <a:ext cx="896336" cy="369332"/>
          </a:xfrm>
          <a:prstGeom prst="rect">
            <a:avLst/>
          </a:prstGeom>
          <a:no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DTL 2-4</a:t>
            </a:r>
            <a:endParaRPr lang="en-US" dirty="0">
              <a:latin typeface="Calibri Light" panose="020F0302020204030204" pitchFamily="34" charset="0"/>
              <a:cs typeface="Calibri Light" panose="020F0302020204030204" pitchFamily="34" charset="0"/>
            </a:endParaRPr>
          </a:p>
        </p:txBody>
      </p:sp>
      <p:sp>
        <p:nvSpPr>
          <p:cNvPr id="67" name="TextBox 66"/>
          <p:cNvSpPr txBox="1"/>
          <p:nvPr/>
        </p:nvSpPr>
        <p:spPr>
          <a:xfrm>
            <a:off x="8837076" y="1040822"/>
            <a:ext cx="1649554" cy="923330"/>
          </a:xfrm>
          <a:prstGeom prst="rect">
            <a:avLst/>
          </a:prstGeom>
          <a:no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DTL5</a:t>
            </a:r>
          </a:p>
          <a:p>
            <a:pPr algn="ctr"/>
            <a:r>
              <a:rPr lang="en-US" dirty="0">
                <a:solidFill>
                  <a:schemeClr val="tx2"/>
                </a:solidFill>
                <a:latin typeface="Calibri Light" panose="020F0302020204030204" pitchFamily="34" charset="0"/>
                <a:cs typeface="Calibri Light" panose="020F0302020204030204" pitchFamily="34" charset="0"/>
              </a:rPr>
              <a:t>+ Spokes</a:t>
            </a:r>
          </a:p>
          <a:p>
            <a:pPr algn="ctr"/>
            <a:r>
              <a:rPr lang="en-US" dirty="0">
                <a:solidFill>
                  <a:schemeClr val="tx2"/>
                </a:solidFill>
                <a:latin typeface="Calibri Light" panose="020F0302020204030204" pitchFamily="34" charset="0"/>
                <a:cs typeface="Calibri Light" panose="020F0302020204030204" pitchFamily="34" charset="0"/>
              </a:rPr>
              <a:t>+ Medium Beta</a:t>
            </a:r>
          </a:p>
        </p:txBody>
      </p:sp>
      <p:cxnSp>
        <p:nvCxnSpPr>
          <p:cNvPr id="39" name="Straight Arrow Connector 38"/>
          <p:cNvCxnSpPr>
            <a:cxnSpLocks/>
            <a:stCxn id="62" idx="2"/>
            <a:endCxn id="46" idx="0"/>
          </p:cNvCxnSpPr>
          <p:nvPr/>
        </p:nvCxnSpPr>
        <p:spPr>
          <a:xfrm>
            <a:off x="5382034" y="2266033"/>
            <a:ext cx="310299" cy="287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cxnSpLocks/>
            <a:stCxn id="63" idx="2"/>
          </p:cNvCxnSpPr>
          <p:nvPr/>
        </p:nvCxnSpPr>
        <p:spPr>
          <a:xfrm>
            <a:off x="6897586" y="1711213"/>
            <a:ext cx="365373" cy="781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a:endCxn id="45" idx="0"/>
          </p:cNvCxnSpPr>
          <p:nvPr/>
        </p:nvCxnSpPr>
        <p:spPr>
          <a:xfrm flipH="1">
            <a:off x="8283623" y="2124076"/>
            <a:ext cx="58980" cy="416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cxnSpLocks/>
            <a:stCxn id="67" idx="2"/>
          </p:cNvCxnSpPr>
          <p:nvPr/>
        </p:nvCxnSpPr>
        <p:spPr>
          <a:xfrm flipH="1">
            <a:off x="9593653" y="1964152"/>
            <a:ext cx="68201" cy="535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355284" y="3237626"/>
            <a:ext cx="761747" cy="523220"/>
          </a:xfrm>
          <a:prstGeom prst="rect">
            <a:avLst/>
          </a:prstGeom>
          <a:noFill/>
          <a:ln>
            <a:noFill/>
          </a:ln>
        </p:spPr>
        <p:txBody>
          <a:bodyPr wrap="none" rtlCol="0">
            <a:spAutoFit/>
          </a:bodyPr>
          <a:lstStyle/>
          <a:p>
            <a:pPr algn="ctr"/>
            <a:r>
              <a:rPr lang="en-US" sz="2800">
                <a:solidFill>
                  <a:srgbClr val="C00000"/>
                </a:solidFill>
                <a:latin typeface="Calibri Light" panose="020F0302020204030204" pitchFamily="34" charset="0"/>
                <a:cs typeface="Calibri Light" panose="020F0302020204030204" pitchFamily="34" charset="0"/>
              </a:rPr>
              <a:t>SNS</a:t>
            </a:r>
            <a:endParaRPr lang="en-US" sz="2800" dirty="0">
              <a:solidFill>
                <a:srgbClr val="C00000"/>
              </a:solidFill>
              <a:latin typeface="Calibri Light" panose="020F0302020204030204" pitchFamily="34" charset="0"/>
              <a:cs typeface="Calibri Light" panose="020F0302020204030204" pitchFamily="34" charset="0"/>
            </a:endParaRPr>
          </a:p>
        </p:txBody>
      </p:sp>
      <p:sp>
        <p:nvSpPr>
          <p:cNvPr id="110" name="TextBox 109"/>
          <p:cNvSpPr txBox="1"/>
          <p:nvPr/>
        </p:nvSpPr>
        <p:spPr>
          <a:xfrm>
            <a:off x="2448742" y="2015376"/>
            <a:ext cx="695703" cy="523220"/>
          </a:xfrm>
          <a:prstGeom prst="rect">
            <a:avLst/>
          </a:prstGeom>
          <a:noFill/>
          <a:ln>
            <a:noFill/>
          </a:ln>
        </p:spPr>
        <p:txBody>
          <a:bodyPr wrap="none" rtlCol="0">
            <a:spAutoFit/>
          </a:bodyPr>
          <a:lstStyle/>
          <a:p>
            <a:pPr algn="ctr"/>
            <a:r>
              <a:rPr lang="en-US" sz="2800" dirty="0">
                <a:solidFill>
                  <a:schemeClr val="accent1">
                    <a:lumMod val="50000"/>
                  </a:schemeClr>
                </a:solidFill>
                <a:latin typeface="Calibri Light" panose="020F0302020204030204" pitchFamily="34" charset="0"/>
                <a:cs typeface="Calibri Light" panose="020F0302020204030204" pitchFamily="34" charset="0"/>
              </a:rPr>
              <a:t>ESS</a:t>
            </a:r>
          </a:p>
        </p:txBody>
      </p:sp>
      <p:cxnSp>
        <p:nvCxnSpPr>
          <p:cNvPr id="11293" name="Straight Arrow Connector 11292"/>
          <p:cNvCxnSpPr>
            <a:cxnSpLocks/>
            <a:stCxn id="79" idx="2"/>
          </p:cNvCxnSpPr>
          <p:nvPr/>
        </p:nvCxnSpPr>
        <p:spPr>
          <a:xfrm flipH="1">
            <a:off x="3112744" y="1988211"/>
            <a:ext cx="498248" cy="50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Rectangle 22"/>
          <p:cNvSpPr>
            <a:spLocks noChangeArrowheads="1"/>
          </p:cNvSpPr>
          <p:nvPr/>
        </p:nvSpPr>
        <p:spPr bwMode="auto">
          <a:xfrm>
            <a:off x="2328199" y="2530364"/>
            <a:ext cx="1014054" cy="271893"/>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79" name="TextBox 78"/>
          <p:cNvSpPr txBox="1"/>
          <p:nvPr/>
        </p:nvSpPr>
        <p:spPr>
          <a:xfrm>
            <a:off x="2721161" y="1341881"/>
            <a:ext cx="1779662" cy="646331"/>
          </a:xfrm>
          <a:prstGeom prst="rect">
            <a:avLst/>
          </a:prstGeom>
          <a:noFill/>
        </p:spPr>
        <p:txBody>
          <a:bodyPr wrap="squar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Source/LEBT</a:t>
            </a:r>
            <a:br>
              <a:rPr lang="en-US" dirty="0">
                <a:solidFill>
                  <a:schemeClr val="tx2"/>
                </a:solidFill>
                <a:latin typeface="Calibri Light" panose="020F0302020204030204" pitchFamily="34" charset="0"/>
                <a:cs typeface="Calibri Light" panose="020F0302020204030204" pitchFamily="34" charset="0"/>
              </a:rPr>
            </a:br>
            <a:r>
              <a:rPr lang="en-US" dirty="0">
                <a:solidFill>
                  <a:schemeClr val="tx2"/>
                </a:solidFill>
                <a:latin typeface="Calibri Light" panose="020F0302020204030204" pitchFamily="34" charset="0"/>
                <a:cs typeface="Calibri Light" panose="020F0302020204030204" pitchFamily="34" charset="0"/>
              </a:rPr>
              <a:t>at Catania</a:t>
            </a:r>
          </a:p>
        </p:txBody>
      </p:sp>
      <p:pic>
        <p:nvPicPr>
          <p:cNvPr id="2" name="Picture 1"/>
          <p:cNvPicPr>
            <a:picLocks noChangeAspect="1"/>
          </p:cNvPicPr>
          <p:nvPr/>
        </p:nvPicPr>
        <p:blipFill rotWithShape="1">
          <a:blip r:embed="rId3"/>
          <a:srcRect b="17779"/>
          <a:stretch/>
        </p:blipFill>
        <p:spPr>
          <a:xfrm>
            <a:off x="4828656" y="4355562"/>
            <a:ext cx="6240738" cy="2397174"/>
          </a:xfrm>
          <a:prstGeom prst="rect">
            <a:avLst/>
          </a:prstGeom>
        </p:spPr>
      </p:pic>
      <p:sp>
        <p:nvSpPr>
          <p:cNvPr id="89" name="TextBox 88"/>
          <p:cNvSpPr txBox="1"/>
          <p:nvPr/>
        </p:nvSpPr>
        <p:spPr>
          <a:xfrm>
            <a:off x="9558579" y="3900776"/>
            <a:ext cx="965584" cy="369332"/>
          </a:xfrm>
          <a:prstGeom prst="rect">
            <a:avLst/>
          </a:prstGeom>
          <a:solidFill>
            <a:schemeClr val="bg1"/>
          </a:solid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Elliptical</a:t>
            </a:r>
          </a:p>
        </p:txBody>
      </p:sp>
      <p:sp>
        <p:nvSpPr>
          <p:cNvPr id="91" name="TextBox 90"/>
          <p:cNvSpPr txBox="1"/>
          <p:nvPr/>
        </p:nvSpPr>
        <p:spPr>
          <a:xfrm>
            <a:off x="6265225" y="4519010"/>
            <a:ext cx="2676863" cy="923330"/>
          </a:xfrm>
          <a:prstGeom prst="rect">
            <a:avLst/>
          </a:prstGeom>
          <a:noFill/>
        </p:spPr>
        <p:txBody>
          <a:bodyPr wrap="squar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Deployment at scale: superconducting </a:t>
            </a:r>
            <a:r>
              <a:rPr lang="en-US" dirty="0" err="1">
                <a:solidFill>
                  <a:schemeClr val="tx2"/>
                </a:solidFill>
                <a:latin typeface="Calibri Light" panose="020F0302020204030204" pitchFamily="34" charset="0"/>
                <a:cs typeface="Calibri Light" panose="020F0302020204030204" pitchFamily="34" charset="0"/>
              </a:rPr>
              <a:t>linac</a:t>
            </a:r>
            <a:r>
              <a:rPr lang="en-US" dirty="0">
                <a:solidFill>
                  <a:schemeClr val="tx2"/>
                </a:solidFill>
                <a:latin typeface="Calibri Light" panose="020F0302020204030204" pitchFamily="34" charset="0"/>
                <a:cs typeface="Calibri Light" panose="020F0302020204030204" pitchFamily="34" charset="0"/>
              </a:rPr>
              <a:t> devices</a:t>
            </a:r>
          </a:p>
        </p:txBody>
      </p:sp>
      <p:cxnSp>
        <p:nvCxnSpPr>
          <p:cNvPr id="5" name="Straight Arrow Connector 4"/>
          <p:cNvCxnSpPr>
            <a:cxnSpLocks/>
          </p:cNvCxnSpPr>
          <p:nvPr/>
        </p:nvCxnSpPr>
        <p:spPr>
          <a:xfrm>
            <a:off x="8283623" y="5375946"/>
            <a:ext cx="640478" cy="421443"/>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p:cNvCxnSpPr>
          <p:nvPr/>
        </p:nvCxnSpPr>
        <p:spPr>
          <a:xfrm flipH="1" flipV="1">
            <a:off x="9436482" y="3064188"/>
            <a:ext cx="650354" cy="35032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079390" y="3410186"/>
            <a:ext cx="0" cy="25943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443635" y="2842751"/>
            <a:ext cx="0" cy="24448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730159" y="3869152"/>
            <a:ext cx="704680" cy="369332"/>
          </a:xfrm>
          <a:prstGeom prst="rect">
            <a:avLst/>
          </a:prstGeom>
          <a:solidFill>
            <a:schemeClr val="bg1"/>
          </a:solidFill>
        </p:spPr>
        <p:txBody>
          <a:bodyPr wrap="none" rtlCol="0">
            <a:spAutoFit/>
          </a:bodyPr>
          <a:lstStyle/>
          <a:p>
            <a:pPr algn="ctr"/>
            <a:r>
              <a:rPr lang="en-US">
                <a:solidFill>
                  <a:schemeClr val="tx2"/>
                </a:solidFill>
                <a:latin typeface="Calibri Light" panose="020F0302020204030204" pitchFamily="34" charset="0"/>
                <a:cs typeface="Calibri Light" panose="020F0302020204030204" pitchFamily="34" charset="0"/>
              </a:rPr>
              <a:t>DTL 1</a:t>
            </a:r>
            <a:endParaRPr lang="en-US" dirty="0">
              <a:solidFill>
                <a:schemeClr val="tx2"/>
              </a:solidFill>
              <a:latin typeface="Calibri Light" panose="020F0302020204030204" pitchFamily="34" charset="0"/>
              <a:cs typeface="Calibri Light" panose="020F0302020204030204" pitchFamily="34" charset="0"/>
            </a:endParaRPr>
          </a:p>
        </p:txBody>
      </p:sp>
      <p:sp>
        <p:nvSpPr>
          <p:cNvPr id="71" name="TextBox 70"/>
          <p:cNvSpPr txBox="1"/>
          <p:nvPr/>
        </p:nvSpPr>
        <p:spPr>
          <a:xfrm>
            <a:off x="4445349" y="3910717"/>
            <a:ext cx="725968" cy="369332"/>
          </a:xfrm>
          <a:prstGeom prst="rect">
            <a:avLst/>
          </a:prstGeom>
          <a:solidFill>
            <a:schemeClr val="bg1"/>
          </a:solid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MEBT</a:t>
            </a:r>
          </a:p>
        </p:txBody>
      </p:sp>
      <p:sp>
        <p:nvSpPr>
          <p:cNvPr id="3" name="Arc 2"/>
          <p:cNvSpPr/>
          <p:nvPr/>
        </p:nvSpPr>
        <p:spPr>
          <a:xfrm flipV="1">
            <a:off x="4978749" y="3945352"/>
            <a:ext cx="1780756" cy="228600"/>
          </a:xfrm>
          <a:prstGeom prst="arc">
            <a:avLst>
              <a:gd name="adj1" fmla="val 11094643"/>
              <a:gd name="adj2" fmla="val 21534356"/>
            </a:avLst>
          </a:prstGeom>
          <a:solidFill>
            <a:schemeClr val="bg1"/>
          </a:solidFill>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latin typeface="Calibri Light" panose="020F0302020204030204" pitchFamily="34" charset="0"/>
              <a:cs typeface="Calibri Light" panose="020F0302020204030204" pitchFamily="34" charset="0"/>
            </a:endParaRPr>
          </a:p>
        </p:txBody>
      </p:sp>
      <p:sp>
        <p:nvSpPr>
          <p:cNvPr id="6" name="TextBox 5"/>
          <p:cNvSpPr txBox="1"/>
          <p:nvPr/>
        </p:nvSpPr>
        <p:spPr>
          <a:xfrm>
            <a:off x="5421285" y="3945742"/>
            <a:ext cx="1041736" cy="369332"/>
          </a:xfrm>
          <a:prstGeom prst="rect">
            <a:avLst/>
          </a:prstGeom>
          <a:solidFill>
            <a:schemeClr val="bg1"/>
          </a:solidFill>
        </p:spPr>
        <p:txBody>
          <a:bodyPr wrap="square" rtlCol="0">
            <a:spAutoFit/>
          </a:bodyPr>
          <a:lstStyle/>
          <a:p>
            <a:r>
              <a:rPr lang="en-US" dirty="0">
                <a:solidFill>
                  <a:schemeClr val="accent1"/>
                </a:solidFill>
                <a:latin typeface="Calibri Light" panose="020F0302020204030204" pitchFamily="34" charset="0"/>
                <a:cs typeface="Calibri Light" panose="020F0302020204030204" pitchFamily="34" charset="0"/>
              </a:rPr>
              <a:t>improve</a:t>
            </a:r>
          </a:p>
        </p:txBody>
      </p:sp>
      <p:sp>
        <p:nvSpPr>
          <p:cNvPr id="73" name="Arc 72"/>
          <p:cNvSpPr/>
          <p:nvPr/>
        </p:nvSpPr>
        <p:spPr>
          <a:xfrm flipV="1">
            <a:off x="7241043" y="3820702"/>
            <a:ext cx="2385906" cy="377836"/>
          </a:xfrm>
          <a:prstGeom prst="arc">
            <a:avLst>
              <a:gd name="adj1" fmla="val 11174510"/>
              <a:gd name="adj2" fmla="val 2136738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74" name="TextBox 73"/>
          <p:cNvSpPr txBox="1"/>
          <p:nvPr/>
        </p:nvSpPr>
        <p:spPr>
          <a:xfrm>
            <a:off x="7933853" y="3981716"/>
            <a:ext cx="958660" cy="369332"/>
          </a:xfrm>
          <a:prstGeom prst="rect">
            <a:avLst/>
          </a:prstGeom>
          <a:solidFill>
            <a:schemeClr val="bg1"/>
          </a:solidFill>
        </p:spPr>
        <p:txBody>
          <a:bodyPr wrap="none" rtlCol="0">
            <a:spAutoFit/>
          </a:bodyPr>
          <a:lstStyle/>
          <a:p>
            <a:r>
              <a:rPr lang="en-US" dirty="0">
                <a:solidFill>
                  <a:schemeClr val="accent1"/>
                </a:solidFill>
                <a:latin typeface="Calibri Light" panose="020F0302020204030204" pitchFamily="34" charset="0"/>
                <a:cs typeface="Calibri Light" panose="020F0302020204030204" pitchFamily="34" charset="0"/>
              </a:rPr>
              <a:t>improve</a:t>
            </a:r>
          </a:p>
        </p:txBody>
      </p:sp>
      <p:sp>
        <p:nvSpPr>
          <p:cNvPr id="75" name="Line 8">
            <a:extLst>
              <a:ext uri="{FF2B5EF4-FFF2-40B4-BE49-F238E27FC236}">
                <a16:creationId xmlns:a16="http://schemas.microsoft.com/office/drawing/2014/main" id="{A61E6A81-ED32-7449-906F-139A10B62E32}"/>
              </a:ext>
            </a:extLst>
          </p:cNvPr>
          <p:cNvSpPr>
            <a:spLocks noChangeShapeType="1"/>
          </p:cNvSpPr>
          <p:nvPr/>
        </p:nvSpPr>
        <p:spPr bwMode="auto">
          <a:xfrm rot="16200000">
            <a:off x="10297093" y="2842750"/>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76" name="Line 9">
            <a:extLst>
              <a:ext uri="{FF2B5EF4-FFF2-40B4-BE49-F238E27FC236}">
                <a16:creationId xmlns:a16="http://schemas.microsoft.com/office/drawing/2014/main" id="{433A8E27-C6C3-2E4C-B5C1-43C8BD8354D8}"/>
              </a:ext>
            </a:extLst>
          </p:cNvPr>
          <p:cNvSpPr>
            <a:spLocks noChangeShapeType="1"/>
          </p:cNvSpPr>
          <p:nvPr/>
        </p:nvSpPr>
        <p:spPr bwMode="auto">
          <a:xfrm rot="16200000">
            <a:off x="8675761" y="2842750"/>
            <a:ext cx="368300" cy="0"/>
          </a:xfrm>
          <a:prstGeom prst="line">
            <a:avLst/>
          </a:prstGeom>
          <a:noFill/>
          <a:ln w="28575">
            <a:solidFill>
              <a:srgbClr val="FFCC00"/>
            </a:solidFill>
            <a:round/>
            <a:headEnd/>
            <a:tailEnd/>
          </a:ln>
          <a:extLst>
            <a:ext uri="{909E8E84-426E-40dd-AFC4-6F175D3DCCD1}">
              <a14:hiddenFill xmlns="" xmlns:a14="http://schemas.microsoft.com/office/drawing/2010/main">
                <a:noFill/>
              </a14:hiddenFill>
            </a:ext>
          </a:extLst>
        </p:spPr>
        <p:txBody>
          <a:bodyPr anchor="ctr"/>
          <a:lstStyle/>
          <a:p>
            <a:endParaRPr lang="en-US">
              <a:latin typeface="Calibri Light" panose="020F0302020204030204" pitchFamily="34" charset="0"/>
              <a:cs typeface="Calibri Light" panose="020F0302020204030204" pitchFamily="34" charset="0"/>
            </a:endParaRPr>
          </a:p>
        </p:txBody>
      </p:sp>
      <p:sp>
        <p:nvSpPr>
          <p:cNvPr id="81" name="Text Box 15">
            <a:extLst>
              <a:ext uri="{FF2B5EF4-FFF2-40B4-BE49-F238E27FC236}">
                <a16:creationId xmlns:a16="http://schemas.microsoft.com/office/drawing/2014/main" id="{6D5C7BB8-BB21-B34A-B438-3D6FC764E9C9}"/>
              </a:ext>
            </a:extLst>
          </p:cNvPr>
          <p:cNvSpPr txBox="1">
            <a:spLocks noChangeArrowheads="1"/>
          </p:cNvSpPr>
          <p:nvPr/>
        </p:nvSpPr>
        <p:spPr bwMode="auto">
          <a:xfrm>
            <a:off x="7761264" y="2818171"/>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2020</a:t>
            </a:r>
          </a:p>
        </p:txBody>
      </p:sp>
      <p:sp>
        <p:nvSpPr>
          <p:cNvPr id="82" name="Text Box 15">
            <a:extLst>
              <a:ext uri="{FF2B5EF4-FFF2-40B4-BE49-F238E27FC236}">
                <a16:creationId xmlns:a16="http://schemas.microsoft.com/office/drawing/2014/main" id="{FD00ECF8-7D00-3142-8EA1-EF27F0AAFD07}"/>
              </a:ext>
            </a:extLst>
          </p:cNvPr>
          <p:cNvSpPr txBox="1">
            <a:spLocks noChangeArrowheads="1"/>
          </p:cNvSpPr>
          <p:nvPr/>
        </p:nvSpPr>
        <p:spPr bwMode="auto">
          <a:xfrm>
            <a:off x="9513620" y="2818171"/>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2021</a:t>
            </a:r>
          </a:p>
        </p:txBody>
      </p:sp>
      <p:sp>
        <p:nvSpPr>
          <p:cNvPr id="83" name="Text Box 15">
            <a:extLst>
              <a:ext uri="{FF2B5EF4-FFF2-40B4-BE49-F238E27FC236}">
                <a16:creationId xmlns:a16="http://schemas.microsoft.com/office/drawing/2014/main" id="{B1DEBA8B-9F4D-EB4F-A4F1-F55220D62056}"/>
              </a:ext>
            </a:extLst>
          </p:cNvPr>
          <p:cNvSpPr txBox="1">
            <a:spLocks noChangeArrowheads="1"/>
          </p:cNvSpPr>
          <p:nvPr/>
        </p:nvSpPr>
        <p:spPr bwMode="auto">
          <a:xfrm>
            <a:off x="10749393" y="2818171"/>
            <a:ext cx="98824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tx2"/>
                </a:solidFill>
                <a:latin typeface="Calibri Light" panose="020F0302020204030204" pitchFamily="34" charset="0"/>
                <a:cs typeface="Calibri Light" panose="020F0302020204030204" pitchFamily="34" charset="0"/>
              </a:rPr>
              <a:t>2022</a:t>
            </a:r>
          </a:p>
        </p:txBody>
      </p:sp>
      <p:sp>
        <p:nvSpPr>
          <p:cNvPr id="88" name="Rectangle 22">
            <a:extLst>
              <a:ext uri="{FF2B5EF4-FFF2-40B4-BE49-F238E27FC236}">
                <a16:creationId xmlns:a16="http://schemas.microsoft.com/office/drawing/2014/main" id="{E83F73AE-A9AF-984E-99EC-3B9CF8A9D542}"/>
              </a:ext>
            </a:extLst>
          </p:cNvPr>
          <p:cNvSpPr>
            <a:spLocks noChangeArrowheads="1"/>
          </p:cNvSpPr>
          <p:nvPr/>
        </p:nvSpPr>
        <p:spPr bwMode="auto">
          <a:xfrm>
            <a:off x="11264051" y="2543136"/>
            <a:ext cx="219899" cy="266867"/>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CAB571F2-0469-D64E-8062-6A1CA36EEB87}"/>
              </a:ext>
            </a:extLst>
          </p:cNvPr>
          <p:cNvSpPr txBox="1"/>
          <p:nvPr/>
        </p:nvSpPr>
        <p:spPr>
          <a:xfrm>
            <a:off x="469489" y="4312713"/>
            <a:ext cx="3958505"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 years past, the ESS plan appeared too aggressive.</a:t>
            </a:r>
          </a:p>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 2018, it looked achievable and similar to RHIC and SNS.</a:t>
            </a:r>
          </a:p>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Now, the pace appears slow</a:t>
            </a:r>
          </a:p>
        </p:txBody>
      </p:sp>
      <p:sp>
        <p:nvSpPr>
          <p:cNvPr id="96" name="TextBox 95">
            <a:extLst>
              <a:ext uri="{FF2B5EF4-FFF2-40B4-BE49-F238E27FC236}">
                <a16:creationId xmlns:a16="http://schemas.microsoft.com/office/drawing/2014/main" id="{FA749DF7-0CB8-9942-BC1E-4418E8F310E8}"/>
              </a:ext>
            </a:extLst>
          </p:cNvPr>
          <p:cNvSpPr txBox="1"/>
          <p:nvPr/>
        </p:nvSpPr>
        <p:spPr>
          <a:xfrm>
            <a:off x="10646690" y="1295714"/>
            <a:ext cx="1026115" cy="369332"/>
          </a:xfrm>
          <a:prstGeom prst="rect">
            <a:avLst/>
          </a:prstGeom>
          <a:noFill/>
        </p:spPr>
        <p:txBody>
          <a:bodyPr wrap="none" rtlCol="0">
            <a:spAutoFit/>
          </a:bodyPr>
          <a:lstStyle/>
          <a:p>
            <a:pPr algn="ctr"/>
            <a:r>
              <a:rPr lang="en-US" dirty="0">
                <a:solidFill>
                  <a:schemeClr val="tx2"/>
                </a:solidFill>
                <a:latin typeface="Calibri Light" panose="020F0302020204030204" pitchFamily="34" charset="0"/>
                <a:cs typeface="Calibri Light" panose="020F0302020204030204" pitchFamily="34" charset="0"/>
              </a:rPr>
              <a:t>To target</a:t>
            </a:r>
          </a:p>
        </p:txBody>
      </p:sp>
      <p:cxnSp>
        <p:nvCxnSpPr>
          <p:cNvPr id="98" name="Straight Arrow Connector 97">
            <a:extLst>
              <a:ext uri="{FF2B5EF4-FFF2-40B4-BE49-F238E27FC236}">
                <a16:creationId xmlns:a16="http://schemas.microsoft.com/office/drawing/2014/main" id="{99D3B744-C587-7B47-A51F-3748E6FC9184}"/>
              </a:ext>
            </a:extLst>
          </p:cNvPr>
          <p:cNvCxnSpPr>
            <a:cxnSpLocks/>
            <a:stCxn id="96" idx="2"/>
            <a:endCxn id="88" idx="0"/>
          </p:cNvCxnSpPr>
          <p:nvPr/>
        </p:nvCxnSpPr>
        <p:spPr>
          <a:xfrm>
            <a:off x="11159748" y="1665046"/>
            <a:ext cx="214253" cy="878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angle 22">
            <a:extLst>
              <a:ext uri="{FF2B5EF4-FFF2-40B4-BE49-F238E27FC236}">
                <a16:creationId xmlns:a16="http://schemas.microsoft.com/office/drawing/2014/main" id="{74C9E4E1-2578-944C-AFFB-B778F53C4B57}"/>
              </a:ext>
            </a:extLst>
          </p:cNvPr>
          <p:cNvSpPr>
            <a:spLocks noChangeArrowheads="1"/>
          </p:cNvSpPr>
          <p:nvPr/>
        </p:nvSpPr>
        <p:spPr bwMode="auto">
          <a:xfrm>
            <a:off x="6134546" y="2596779"/>
            <a:ext cx="467596" cy="157197"/>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6" name="Rectangle 22"/>
          <p:cNvSpPr>
            <a:spLocks noChangeArrowheads="1"/>
          </p:cNvSpPr>
          <p:nvPr/>
        </p:nvSpPr>
        <p:spPr bwMode="auto">
          <a:xfrm>
            <a:off x="5322367" y="2553924"/>
            <a:ext cx="739932" cy="266867"/>
          </a:xfrm>
          <a:prstGeom prst="rect">
            <a:avLst/>
          </a:prstGeom>
          <a:solidFill>
            <a:schemeClr val="accent1">
              <a:lumMod val="75000"/>
            </a:schemeClr>
          </a:solidFill>
          <a:ln w="9525">
            <a:solidFill>
              <a:schemeClr val="accent1">
                <a:lumMod val="75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84" name="Rectangle 22">
            <a:extLst>
              <a:ext uri="{FF2B5EF4-FFF2-40B4-BE49-F238E27FC236}">
                <a16:creationId xmlns:a16="http://schemas.microsoft.com/office/drawing/2014/main" id="{7233B129-2CB1-F345-ACDD-28EF5A41180E}"/>
              </a:ext>
            </a:extLst>
          </p:cNvPr>
          <p:cNvSpPr>
            <a:spLocks noChangeArrowheads="1"/>
          </p:cNvSpPr>
          <p:nvPr/>
        </p:nvSpPr>
        <p:spPr bwMode="auto">
          <a:xfrm>
            <a:off x="8640012" y="2593317"/>
            <a:ext cx="196790" cy="159878"/>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cxnSp>
        <p:nvCxnSpPr>
          <p:cNvPr id="85" name="Straight Arrow Connector 84">
            <a:extLst>
              <a:ext uri="{FF2B5EF4-FFF2-40B4-BE49-F238E27FC236}">
                <a16:creationId xmlns:a16="http://schemas.microsoft.com/office/drawing/2014/main" id="{1C87AF5D-8097-1047-AC72-4F6230EEB406}"/>
              </a:ext>
            </a:extLst>
          </p:cNvPr>
          <p:cNvCxnSpPr>
            <a:cxnSpLocks/>
            <a:endCxn id="101" idx="1"/>
          </p:cNvCxnSpPr>
          <p:nvPr/>
        </p:nvCxnSpPr>
        <p:spPr>
          <a:xfrm>
            <a:off x="8343692" y="2097466"/>
            <a:ext cx="1139002" cy="58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BF487FE-D9F7-E544-A45F-26AE54D366EC}"/>
              </a:ext>
            </a:extLst>
          </p:cNvPr>
          <p:cNvCxnSpPr>
            <a:cxnSpLocks/>
            <a:stCxn id="63" idx="2"/>
            <a:endCxn id="99" idx="1"/>
          </p:cNvCxnSpPr>
          <p:nvPr/>
        </p:nvCxnSpPr>
        <p:spPr>
          <a:xfrm>
            <a:off x="6897586" y="1711213"/>
            <a:ext cx="1345838" cy="965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FA6E89C-DE46-3F4D-B528-7F77B75D06D3}"/>
              </a:ext>
            </a:extLst>
          </p:cNvPr>
          <p:cNvCxnSpPr>
            <a:cxnSpLocks/>
            <a:stCxn id="62" idx="2"/>
            <a:endCxn id="72" idx="1"/>
          </p:cNvCxnSpPr>
          <p:nvPr/>
        </p:nvCxnSpPr>
        <p:spPr>
          <a:xfrm>
            <a:off x="5382034" y="2266033"/>
            <a:ext cx="752512" cy="409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22">
            <a:extLst>
              <a:ext uri="{FF2B5EF4-FFF2-40B4-BE49-F238E27FC236}">
                <a16:creationId xmlns:a16="http://schemas.microsoft.com/office/drawing/2014/main" id="{C75EFF50-63BD-3144-A47B-A4D9E376848A}"/>
              </a:ext>
            </a:extLst>
          </p:cNvPr>
          <p:cNvSpPr>
            <a:spLocks noChangeArrowheads="1"/>
          </p:cNvSpPr>
          <p:nvPr/>
        </p:nvSpPr>
        <p:spPr bwMode="auto">
          <a:xfrm>
            <a:off x="5320833" y="2610798"/>
            <a:ext cx="467596" cy="157197"/>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92" name="Rectangle 22">
            <a:extLst>
              <a:ext uri="{FF2B5EF4-FFF2-40B4-BE49-F238E27FC236}">
                <a16:creationId xmlns:a16="http://schemas.microsoft.com/office/drawing/2014/main" id="{A9304BDD-F8FB-D44D-8056-F4666F24D508}"/>
              </a:ext>
            </a:extLst>
          </p:cNvPr>
          <p:cNvSpPr>
            <a:spLocks noChangeArrowheads="1"/>
          </p:cNvSpPr>
          <p:nvPr/>
        </p:nvSpPr>
        <p:spPr bwMode="auto">
          <a:xfrm>
            <a:off x="10134407" y="2602995"/>
            <a:ext cx="276890" cy="159878"/>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cxnSp>
        <p:nvCxnSpPr>
          <p:cNvPr id="95" name="Straight Arrow Connector 94">
            <a:extLst>
              <a:ext uri="{FF2B5EF4-FFF2-40B4-BE49-F238E27FC236}">
                <a16:creationId xmlns:a16="http://schemas.microsoft.com/office/drawing/2014/main" id="{5B7B16A3-6987-4944-B585-44EDACFD95E1}"/>
              </a:ext>
            </a:extLst>
          </p:cNvPr>
          <p:cNvCxnSpPr>
            <a:cxnSpLocks/>
            <a:stCxn id="67" idx="2"/>
          </p:cNvCxnSpPr>
          <p:nvPr/>
        </p:nvCxnSpPr>
        <p:spPr>
          <a:xfrm>
            <a:off x="9661853" y="1964152"/>
            <a:ext cx="462107" cy="718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CA0F46-3104-FF45-8046-D210FD4E398D}"/>
              </a:ext>
            </a:extLst>
          </p:cNvPr>
          <p:cNvCxnSpPr>
            <a:endCxn id="92" idx="1"/>
          </p:cNvCxnSpPr>
          <p:nvPr/>
        </p:nvCxnSpPr>
        <p:spPr>
          <a:xfrm flipV="1">
            <a:off x="10088190" y="2682934"/>
            <a:ext cx="46217" cy="71455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160AB08-1B8D-9C42-A3B6-22502F416CD0}"/>
              </a:ext>
            </a:extLst>
          </p:cNvPr>
          <p:cNvSpPr>
            <a:spLocks noGrp="1"/>
          </p:cNvSpPr>
          <p:nvPr>
            <p:ph type="title"/>
          </p:nvPr>
        </p:nvSpPr>
        <p:spPr/>
        <p:txBody>
          <a:bodyPr/>
          <a:lstStyle/>
          <a:p>
            <a:r>
              <a:rPr lang="en-US" dirty="0"/>
              <a:t>Schedule Comparison</a:t>
            </a:r>
            <a:br>
              <a:rPr lang="en-US" dirty="0"/>
            </a:br>
            <a:endParaRPr lang="en-US" dirty="0"/>
          </a:p>
        </p:txBody>
      </p:sp>
      <p:sp>
        <p:nvSpPr>
          <p:cNvPr id="99" name="Rectangle 22">
            <a:extLst>
              <a:ext uri="{FF2B5EF4-FFF2-40B4-BE49-F238E27FC236}">
                <a16:creationId xmlns:a16="http://schemas.microsoft.com/office/drawing/2014/main" id="{5BEC3683-15D2-744C-BC45-5B9DC3D52BD4}"/>
              </a:ext>
            </a:extLst>
          </p:cNvPr>
          <p:cNvSpPr>
            <a:spLocks noChangeArrowheads="1"/>
          </p:cNvSpPr>
          <p:nvPr/>
        </p:nvSpPr>
        <p:spPr bwMode="auto">
          <a:xfrm>
            <a:off x="8243424" y="2597169"/>
            <a:ext cx="269651" cy="159878"/>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cxnSp>
        <p:nvCxnSpPr>
          <p:cNvPr id="100" name="Straight Arrow Connector 99">
            <a:extLst>
              <a:ext uri="{FF2B5EF4-FFF2-40B4-BE49-F238E27FC236}">
                <a16:creationId xmlns:a16="http://schemas.microsoft.com/office/drawing/2014/main" id="{EA1495D7-9D84-CB47-86CD-2BB1BEA18786}"/>
              </a:ext>
            </a:extLst>
          </p:cNvPr>
          <p:cNvCxnSpPr>
            <a:cxnSpLocks/>
            <a:stCxn id="63" idx="2"/>
            <a:endCxn id="84" idx="1"/>
          </p:cNvCxnSpPr>
          <p:nvPr/>
        </p:nvCxnSpPr>
        <p:spPr>
          <a:xfrm>
            <a:off x="6897586" y="1711213"/>
            <a:ext cx="1742426" cy="962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Rectangle 22">
            <a:extLst>
              <a:ext uri="{FF2B5EF4-FFF2-40B4-BE49-F238E27FC236}">
                <a16:creationId xmlns:a16="http://schemas.microsoft.com/office/drawing/2014/main" id="{1F13B829-C7A8-6044-8C4F-60FDCCFDB538}"/>
              </a:ext>
            </a:extLst>
          </p:cNvPr>
          <p:cNvSpPr>
            <a:spLocks noChangeArrowheads="1"/>
          </p:cNvSpPr>
          <p:nvPr/>
        </p:nvSpPr>
        <p:spPr bwMode="auto">
          <a:xfrm>
            <a:off x="9482694" y="2599293"/>
            <a:ext cx="328605" cy="159878"/>
          </a:xfrm>
          <a:prstGeom prst="rect">
            <a:avLst/>
          </a:prstGeom>
          <a:solidFill>
            <a:schemeClr val="accent1">
              <a:lumMod val="60000"/>
              <a:lumOff val="40000"/>
            </a:schemeClr>
          </a:solidFill>
          <a:ln w="9525">
            <a:solidFill>
              <a:schemeClr val="accent1">
                <a:lumMod val="50000"/>
              </a:schemeClr>
            </a:solidFill>
            <a:miter lim="800000"/>
            <a:headEnd/>
            <a:tailEnd/>
          </a:ln>
        </p:spPr>
        <p:txBody>
          <a:bodyPr wrap="none"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6A8B6B75-30F8-B04C-9776-439D7834BE14}"/>
              </a:ext>
            </a:extLst>
          </p:cNvPr>
          <p:cNvSpPr txBox="1"/>
          <p:nvPr/>
        </p:nvSpPr>
        <p:spPr>
          <a:xfrm rot="1800000">
            <a:off x="7171752" y="1722024"/>
            <a:ext cx="579005" cy="369332"/>
          </a:xfrm>
          <a:prstGeom prst="rect">
            <a:avLst/>
          </a:prstGeom>
          <a:noFill/>
        </p:spPr>
        <p:txBody>
          <a:bodyPr wrap="none" rtlCol="0">
            <a:spAutoFit/>
          </a:bodyPr>
          <a:lstStyle/>
          <a:p>
            <a:pPr algn="l"/>
            <a:r>
              <a:rPr lang="en-US" dirty="0">
                <a:solidFill>
                  <a:srgbClr val="666666"/>
                </a:solidFill>
              </a:rPr>
              <a:t>split</a:t>
            </a:r>
          </a:p>
        </p:txBody>
      </p:sp>
    </p:spTree>
    <p:extLst>
      <p:ext uri="{BB962C8B-B14F-4D97-AF65-F5344CB8AC3E}">
        <p14:creationId xmlns:p14="http://schemas.microsoft.com/office/powerpoint/2010/main" val="2216250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Challenges and Mitigations</a:t>
            </a:r>
            <a:endParaRPr lang="pt-BR"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6" name="Content Placeholder 5">
            <a:extLst>
              <a:ext uri="{FF2B5EF4-FFF2-40B4-BE49-F238E27FC236}">
                <a16:creationId xmlns:a16="http://schemas.microsoft.com/office/drawing/2014/main" id="{10EEAA00-063C-8B48-93DC-B314B31F20B6}"/>
              </a:ext>
            </a:extLst>
          </p:cNvPr>
          <p:cNvSpPr>
            <a:spLocks noGrp="1"/>
          </p:cNvSpPr>
          <p:nvPr>
            <p:ph idx="13"/>
          </p:nvPr>
        </p:nvSpPr>
        <p:spPr>
          <a:xfrm>
            <a:off x="1168604" y="1002620"/>
            <a:ext cx="6008196" cy="5655212"/>
          </a:xfrm>
        </p:spPr>
        <p:txBody>
          <a:bodyPr/>
          <a:lstStyle/>
          <a:p>
            <a:r>
              <a:rPr lang="en-US" dirty="0"/>
              <a:t>Challenges:</a:t>
            </a:r>
          </a:p>
          <a:p>
            <a:pPr lvl="1"/>
            <a:r>
              <a:rPr lang="en-US" dirty="0"/>
              <a:t>ICS resource limitations </a:t>
            </a:r>
          </a:p>
          <a:p>
            <a:pPr lvl="1"/>
            <a:r>
              <a:rPr lang="en-US" dirty="0"/>
              <a:t>Infrastructure readiness </a:t>
            </a:r>
          </a:p>
          <a:p>
            <a:pPr lvl="1"/>
            <a:r>
              <a:rPr lang="en-US" dirty="0"/>
              <a:t>Delayed deliveries. </a:t>
            </a:r>
          </a:p>
          <a:p>
            <a:r>
              <a:rPr lang="en-US" dirty="0"/>
              <a:t>Mitigations: </a:t>
            </a:r>
          </a:p>
          <a:p>
            <a:pPr lvl="1"/>
            <a:r>
              <a:rPr lang="en-US" dirty="0"/>
              <a:t>Prioritize through Program Forum</a:t>
            </a:r>
          </a:p>
          <a:p>
            <a:pPr lvl="1"/>
            <a:r>
              <a:rPr lang="en-US" dirty="0"/>
              <a:t>focus on first proton functions </a:t>
            </a:r>
          </a:p>
          <a:p>
            <a:pPr lvl="1"/>
            <a:r>
              <a:rPr lang="en-US" dirty="0"/>
              <a:t>Data-driven, lean documentation, </a:t>
            </a:r>
            <a:br>
              <a:rPr lang="en-US" dirty="0"/>
            </a:br>
            <a:r>
              <a:rPr lang="en-US" dirty="0"/>
              <a:t>“we must have the data” (C. Saltmarsh c. 1992)</a:t>
            </a:r>
          </a:p>
          <a:p>
            <a:pPr lvl="1"/>
            <a:r>
              <a:rPr lang="en-US" dirty="0"/>
              <a:t>Self perform</a:t>
            </a:r>
          </a:p>
          <a:p>
            <a:r>
              <a:rPr lang="en-US" dirty="0"/>
              <a:t>Opportunity:</a:t>
            </a:r>
          </a:p>
          <a:p>
            <a:pPr lvl="1"/>
            <a:r>
              <a:rPr lang="en-US" dirty="0"/>
              <a:t>Contribute more globally (ex. Chopper, RF systems, EMC, operator screens, accelerator commissioning, even neutron science)</a:t>
            </a:r>
          </a:p>
          <a:p>
            <a:r>
              <a:rPr lang="en-US" dirty="0"/>
              <a:t> </a:t>
            </a:r>
          </a:p>
        </p:txBody>
      </p:sp>
      <p:grpSp>
        <p:nvGrpSpPr>
          <p:cNvPr id="47" name="Group 46">
            <a:extLst>
              <a:ext uri="{FF2B5EF4-FFF2-40B4-BE49-F238E27FC236}">
                <a16:creationId xmlns:a16="http://schemas.microsoft.com/office/drawing/2014/main" id="{E7B785FB-B2B9-5D4B-9540-F4A31997A7AB}"/>
              </a:ext>
            </a:extLst>
          </p:cNvPr>
          <p:cNvGrpSpPr/>
          <p:nvPr/>
        </p:nvGrpSpPr>
        <p:grpSpPr>
          <a:xfrm>
            <a:off x="7515698" y="3330056"/>
            <a:ext cx="4266347" cy="3271183"/>
            <a:chOff x="5718060" y="1722848"/>
            <a:chExt cx="6300192" cy="4830616"/>
          </a:xfrm>
        </p:grpSpPr>
        <p:pic>
          <p:nvPicPr>
            <p:cNvPr id="3" name="Picture 2"/>
            <p:cNvPicPr>
              <a:picLocks noChangeAspect="1"/>
            </p:cNvPicPr>
            <p:nvPr/>
          </p:nvPicPr>
          <p:blipFill>
            <a:blip r:embed="rId2"/>
            <a:stretch>
              <a:fillRect/>
            </a:stretch>
          </p:blipFill>
          <p:spPr>
            <a:xfrm>
              <a:off x="5718060" y="1722848"/>
              <a:ext cx="6300192" cy="4830616"/>
            </a:xfrm>
            <a:prstGeom prst="rect">
              <a:avLst/>
            </a:prstGeom>
          </p:spPr>
        </p:pic>
        <p:sp>
          <p:nvSpPr>
            <p:cNvPr id="13" name="TextBox 12"/>
            <p:cNvSpPr txBox="1"/>
            <p:nvPr/>
          </p:nvSpPr>
          <p:spPr>
            <a:xfrm>
              <a:off x="8197954" y="2917816"/>
              <a:ext cx="1191834" cy="863548"/>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GB" sz="1600" dirty="0"/>
                <a:t>1</a:t>
              </a:r>
              <a:r>
                <a:rPr lang="en-GB" sz="1600" baseline="30000" dirty="0"/>
                <a:t>st</a:t>
              </a:r>
              <a:r>
                <a:rPr lang="en-GB" sz="1600" dirty="0"/>
                <a:t> Sprint</a:t>
              </a:r>
            </a:p>
          </p:txBody>
        </p:sp>
        <p:sp>
          <p:nvSpPr>
            <p:cNvPr id="14" name="TextBox 13"/>
            <p:cNvSpPr txBox="1"/>
            <p:nvPr/>
          </p:nvSpPr>
          <p:spPr>
            <a:xfrm>
              <a:off x="10804254" y="2204732"/>
              <a:ext cx="1168458" cy="863548"/>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GB" sz="1600" dirty="0"/>
                <a:t>2</a:t>
              </a:r>
              <a:r>
                <a:rPr lang="en-GB" sz="1600" baseline="30000" dirty="0"/>
                <a:t>nd</a:t>
              </a:r>
              <a:r>
                <a:rPr lang="en-GB" sz="1600" dirty="0"/>
                <a:t> sprint</a:t>
              </a:r>
            </a:p>
          </p:txBody>
        </p:sp>
        <p:cxnSp>
          <p:nvCxnSpPr>
            <p:cNvPr id="16" name="Straight Arrow Connector 15"/>
            <p:cNvCxnSpPr>
              <a:cxnSpLocks/>
            </p:cNvCxnSpPr>
            <p:nvPr/>
          </p:nvCxnSpPr>
          <p:spPr>
            <a:xfrm>
              <a:off x="11154156" y="3163007"/>
              <a:ext cx="7200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7841782" y="3883087"/>
              <a:ext cx="166358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B1C01D3-5235-964A-A409-150AF1E08372}"/>
              </a:ext>
            </a:extLst>
          </p:cNvPr>
          <p:cNvGrpSpPr/>
          <p:nvPr/>
        </p:nvGrpSpPr>
        <p:grpSpPr>
          <a:xfrm>
            <a:off x="6480236" y="1365391"/>
            <a:ext cx="5472608" cy="1535010"/>
            <a:chOff x="6497770" y="1556792"/>
            <a:chExt cx="5472608" cy="1535010"/>
          </a:xfrm>
        </p:grpSpPr>
        <p:sp>
          <p:nvSpPr>
            <p:cNvPr id="18" name="TextBox 17">
              <a:extLst>
                <a:ext uri="{FF2B5EF4-FFF2-40B4-BE49-F238E27FC236}">
                  <a16:creationId xmlns:a16="http://schemas.microsoft.com/office/drawing/2014/main" id="{46473634-A0B0-CC41-8EAF-AFBA41F5D5FB}"/>
                </a:ext>
              </a:extLst>
            </p:cNvPr>
            <p:cNvSpPr txBox="1"/>
            <p:nvPr/>
          </p:nvSpPr>
          <p:spPr>
            <a:xfrm>
              <a:off x="6497770" y="1938164"/>
              <a:ext cx="5472608" cy="365494"/>
            </a:xfrm>
            <a:prstGeom prst="rect">
              <a:avLst/>
            </a:prstGeom>
            <a:solidFill>
              <a:srgbClr val="D9D9D9"/>
            </a:solidFill>
            <a:ln>
              <a:solidFill>
                <a:schemeClr val="accent1">
                  <a:lumMod val="75000"/>
                </a:schemeClr>
              </a:solidFill>
            </a:ln>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a:extLst>
                <a:ext uri="{FF2B5EF4-FFF2-40B4-BE49-F238E27FC236}">
                  <a16:creationId xmlns:a16="http://schemas.microsoft.com/office/drawing/2014/main" id="{6116277C-3129-E442-8397-6253C216D92C}"/>
                </a:ext>
              </a:extLst>
            </p:cNvPr>
            <p:cNvSpPr txBox="1"/>
            <p:nvPr/>
          </p:nvSpPr>
          <p:spPr>
            <a:xfrm>
              <a:off x="6497770" y="2303474"/>
              <a:ext cx="5472608" cy="782150"/>
            </a:xfrm>
            <a:prstGeom prst="rect">
              <a:avLst/>
            </a:prstGeom>
            <a:noFill/>
            <a:ln>
              <a:solidFill>
                <a:schemeClr val="accent1">
                  <a:lumMod val="75000"/>
                </a:schemeClr>
              </a:solidFill>
            </a:ln>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20" name="TextBox 19">
              <a:extLst>
                <a:ext uri="{FF2B5EF4-FFF2-40B4-BE49-F238E27FC236}">
                  <a16:creationId xmlns:a16="http://schemas.microsoft.com/office/drawing/2014/main" id="{C070B385-D016-DB48-B936-6800805BE9C1}"/>
                </a:ext>
              </a:extLst>
            </p:cNvPr>
            <p:cNvSpPr txBox="1"/>
            <p:nvPr/>
          </p:nvSpPr>
          <p:spPr>
            <a:xfrm>
              <a:off x="7875937" y="1727457"/>
              <a:ext cx="0" cy="0"/>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TextBox 20">
              <a:extLst>
                <a:ext uri="{FF2B5EF4-FFF2-40B4-BE49-F238E27FC236}">
                  <a16:creationId xmlns:a16="http://schemas.microsoft.com/office/drawing/2014/main" id="{1E19F3C9-F92A-4F4D-AD29-4C703334AD20}"/>
                </a:ext>
              </a:extLst>
            </p:cNvPr>
            <p:cNvSpPr txBox="1"/>
            <p:nvPr/>
          </p:nvSpPr>
          <p:spPr>
            <a:xfrm>
              <a:off x="6497770" y="1572854"/>
              <a:ext cx="5472608" cy="365494"/>
            </a:xfrm>
            <a:prstGeom prst="rect">
              <a:avLst/>
            </a:prstGeom>
            <a:ln>
              <a:solidFill>
                <a:schemeClr val="accent1">
                  <a:lumMod val="75000"/>
                </a:schemeClr>
              </a:solidFill>
            </a:ln>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22" name="Straight Connector 21">
              <a:extLst>
                <a:ext uri="{FF2B5EF4-FFF2-40B4-BE49-F238E27FC236}">
                  <a16:creationId xmlns:a16="http://schemas.microsoft.com/office/drawing/2014/main" id="{7BBF1943-4501-074C-BB9B-48B61BAE4FB8}"/>
                </a:ext>
              </a:extLst>
            </p:cNvPr>
            <p:cNvCxnSpPr>
              <a:cxnSpLocks/>
            </p:cNvCxnSpPr>
            <p:nvPr/>
          </p:nvCxnSpPr>
          <p:spPr>
            <a:xfrm>
              <a:off x="6857810" y="2309836"/>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ACAC50-FFB2-5A40-A680-4DEF8CFA051F}"/>
                </a:ext>
              </a:extLst>
            </p:cNvPr>
            <p:cNvCxnSpPr>
              <a:cxnSpLocks/>
            </p:cNvCxnSpPr>
            <p:nvPr/>
          </p:nvCxnSpPr>
          <p:spPr>
            <a:xfrm>
              <a:off x="10072337" y="2303658"/>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DA2B74-458C-D448-930E-91F2A5B16BF1}"/>
                </a:ext>
              </a:extLst>
            </p:cNvPr>
            <p:cNvCxnSpPr>
              <a:cxnSpLocks/>
            </p:cNvCxnSpPr>
            <p:nvPr/>
          </p:nvCxnSpPr>
          <p:spPr>
            <a:xfrm>
              <a:off x="11728521" y="2303658"/>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3A582F-1900-F04C-8171-7C204BF820F8}"/>
                </a:ext>
              </a:extLst>
            </p:cNvPr>
            <p:cNvCxnSpPr>
              <a:cxnSpLocks/>
            </p:cNvCxnSpPr>
            <p:nvPr/>
          </p:nvCxnSpPr>
          <p:spPr>
            <a:xfrm>
              <a:off x="10936433" y="2303658"/>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214BB4F-4C3E-8C4A-8BCD-24C7E2D38571}"/>
                </a:ext>
              </a:extLst>
            </p:cNvPr>
            <p:cNvCxnSpPr>
              <a:cxnSpLocks/>
            </p:cNvCxnSpPr>
            <p:nvPr/>
          </p:nvCxnSpPr>
          <p:spPr>
            <a:xfrm>
              <a:off x="10504385" y="2303658"/>
              <a:ext cx="0" cy="781966"/>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83F6B5F-4D53-564E-BAD0-1E432C52FC83}"/>
                </a:ext>
              </a:extLst>
            </p:cNvPr>
            <p:cNvSpPr txBox="1"/>
            <p:nvPr/>
          </p:nvSpPr>
          <p:spPr>
            <a:xfrm>
              <a:off x="7206863" y="2095447"/>
              <a:ext cx="0" cy="0"/>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TextBox 27">
              <a:extLst>
                <a:ext uri="{FF2B5EF4-FFF2-40B4-BE49-F238E27FC236}">
                  <a16:creationId xmlns:a16="http://schemas.microsoft.com/office/drawing/2014/main" id="{4E4E15D6-A55C-2E42-88F9-BBB3E95AC250}"/>
                </a:ext>
              </a:extLst>
            </p:cNvPr>
            <p:cNvSpPr txBox="1"/>
            <p:nvPr/>
          </p:nvSpPr>
          <p:spPr>
            <a:xfrm>
              <a:off x="6520730" y="2420888"/>
              <a:ext cx="914400" cy="304465"/>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Tahoma"/>
                  <a:ea typeface="+mn-ea"/>
                  <a:cs typeface="+mn-cs"/>
                </a:rPr>
                <a:t>~2 weeks</a:t>
              </a:r>
            </a:p>
          </p:txBody>
        </p:sp>
        <p:cxnSp>
          <p:nvCxnSpPr>
            <p:cNvPr id="29" name="Straight Connector 28">
              <a:extLst>
                <a:ext uri="{FF2B5EF4-FFF2-40B4-BE49-F238E27FC236}">
                  <a16:creationId xmlns:a16="http://schemas.microsoft.com/office/drawing/2014/main" id="{4DF1961D-C544-C84E-9097-F17A5DF43401}"/>
                </a:ext>
              </a:extLst>
            </p:cNvPr>
            <p:cNvCxnSpPr>
              <a:cxnSpLocks/>
            </p:cNvCxnSpPr>
            <p:nvPr/>
          </p:nvCxnSpPr>
          <p:spPr>
            <a:xfrm flipH="1">
              <a:off x="9653999" y="1938164"/>
              <a:ext cx="12123" cy="114746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31B2A9-A941-5140-BDA2-32F8914499C4}"/>
                </a:ext>
              </a:extLst>
            </p:cNvPr>
            <p:cNvCxnSpPr>
              <a:cxnSpLocks/>
            </p:cNvCxnSpPr>
            <p:nvPr/>
          </p:nvCxnSpPr>
          <p:spPr>
            <a:xfrm>
              <a:off x="8009938" y="1938164"/>
              <a:ext cx="0" cy="114746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C47B05A-56B4-2D4A-8F0C-1D2287CD0157}"/>
                </a:ext>
              </a:extLst>
            </p:cNvPr>
            <p:cNvCxnSpPr>
              <a:cxnSpLocks/>
            </p:cNvCxnSpPr>
            <p:nvPr/>
          </p:nvCxnSpPr>
          <p:spPr>
            <a:xfrm flipH="1">
              <a:off x="11349173" y="1938164"/>
              <a:ext cx="7004" cy="114746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3673BF-3D56-CE4D-B1B1-74B946A9C1CC}"/>
                </a:ext>
              </a:extLst>
            </p:cNvPr>
            <p:cNvCxnSpPr>
              <a:cxnSpLocks/>
            </p:cNvCxnSpPr>
            <p:nvPr/>
          </p:nvCxnSpPr>
          <p:spPr>
            <a:xfrm>
              <a:off x="9281505" y="2309836"/>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BDCDE0-C0E6-4747-B650-F1181A6703C5}"/>
                </a:ext>
              </a:extLst>
            </p:cNvPr>
            <p:cNvCxnSpPr>
              <a:cxnSpLocks/>
            </p:cNvCxnSpPr>
            <p:nvPr/>
          </p:nvCxnSpPr>
          <p:spPr>
            <a:xfrm>
              <a:off x="8838030" y="2309836"/>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945EE7-6FEE-C046-A35F-540150AD1EA1}"/>
                </a:ext>
              </a:extLst>
            </p:cNvPr>
            <p:cNvCxnSpPr>
              <a:cxnSpLocks/>
            </p:cNvCxnSpPr>
            <p:nvPr/>
          </p:nvCxnSpPr>
          <p:spPr>
            <a:xfrm>
              <a:off x="8441986" y="2309836"/>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64C9C2-2931-4B4F-8550-B0E728DD0B51}"/>
                </a:ext>
              </a:extLst>
            </p:cNvPr>
            <p:cNvCxnSpPr>
              <a:cxnSpLocks/>
            </p:cNvCxnSpPr>
            <p:nvPr/>
          </p:nvCxnSpPr>
          <p:spPr>
            <a:xfrm>
              <a:off x="7632619" y="2309836"/>
              <a:ext cx="0" cy="781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CF36A6E-33B9-0C48-B16F-6F5BD0B54004}"/>
                </a:ext>
              </a:extLst>
            </p:cNvPr>
            <p:cNvCxnSpPr>
              <a:cxnSpLocks/>
            </p:cNvCxnSpPr>
            <p:nvPr/>
          </p:nvCxnSpPr>
          <p:spPr>
            <a:xfrm>
              <a:off x="7223064" y="2309836"/>
              <a:ext cx="0" cy="781966"/>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78C0646-4681-DD48-BFFC-DD2B96E5F80F}"/>
                </a:ext>
              </a:extLst>
            </p:cNvPr>
            <p:cNvSpPr/>
            <p:nvPr/>
          </p:nvSpPr>
          <p:spPr>
            <a:xfrm>
              <a:off x="8461072" y="2421940"/>
              <a:ext cx="196810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Many Team Boards</a:t>
              </a:r>
            </a:p>
          </p:txBody>
        </p:sp>
        <p:sp>
          <p:nvSpPr>
            <p:cNvPr id="38" name="Rectangle 37">
              <a:extLst>
                <a:ext uri="{FF2B5EF4-FFF2-40B4-BE49-F238E27FC236}">
                  <a16:creationId xmlns:a16="http://schemas.microsoft.com/office/drawing/2014/main" id="{C1FC3F89-54C7-C141-9D4E-C1DA3B64A03A}"/>
                </a:ext>
              </a:extLst>
            </p:cNvPr>
            <p:cNvSpPr/>
            <p:nvPr/>
          </p:nvSpPr>
          <p:spPr>
            <a:xfrm>
              <a:off x="8268523" y="1946366"/>
              <a:ext cx="29174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 One Program Board (CAP)</a:t>
              </a:r>
            </a:p>
          </p:txBody>
        </p:sp>
        <p:cxnSp>
          <p:nvCxnSpPr>
            <p:cNvPr id="39" name="Straight Connector 38">
              <a:extLst>
                <a:ext uri="{FF2B5EF4-FFF2-40B4-BE49-F238E27FC236}">
                  <a16:creationId xmlns:a16="http://schemas.microsoft.com/office/drawing/2014/main" id="{A1600D24-A625-4E47-807C-979911DB8CB5}"/>
                </a:ext>
              </a:extLst>
            </p:cNvPr>
            <p:cNvCxnSpPr>
              <a:cxnSpLocks/>
            </p:cNvCxnSpPr>
            <p:nvPr/>
          </p:nvCxnSpPr>
          <p:spPr>
            <a:xfrm flipV="1">
              <a:off x="6497770" y="2500318"/>
              <a:ext cx="5446179" cy="11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23F7BF-C042-0447-99E5-ED8D2240D12C}"/>
                </a:ext>
              </a:extLst>
            </p:cNvPr>
            <p:cNvCxnSpPr>
              <a:cxnSpLocks/>
            </p:cNvCxnSpPr>
            <p:nvPr/>
          </p:nvCxnSpPr>
          <p:spPr>
            <a:xfrm flipV="1">
              <a:off x="6497770" y="2962870"/>
              <a:ext cx="5446179" cy="11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0DFF37-A500-374F-BF27-579FCD6E01E1}"/>
                </a:ext>
              </a:extLst>
            </p:cNvPr>
            <p:cNvCxnSpPr>
              <a:cxnSpLocks/>
            </p:cNvCxnSpPr>
            <p:nvPr/>
          </p:nvCxnSpPr>
          <p:spPr>
            <a:xfrm flipV="1">
              <a:off x="6497770" y="2728917"/>
              <a:ext cx="5446179" cy="11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598DF4B-BC4C-5D4B-8BCE-284491711EDA}"/>
                </a:ext>
              </a:extLst>
            </p:cNvPr>
            <p:cNvCxnSpPr>
              <a:cxnSpLocks/>
            </p:cNvCxnSpPr>
            <p:nvPr/>
          </p:nvCxnSpPr>
          <p:spPr>
            <a:xfrm>
              <a:off x="6510213" y="1921639"/>
              <a:ext cx="0" cy="1163985"/>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B24AEBC-C840-614B-A2EE-D1B64D9C4F03}"/>
                </a:ext>
              </a:extLst>
            </p:cNvPr>
            <p:cNvSpPr/>
            <p:nvPr/>
          </p:nvSpPr>
          <p:spPr>
            <a:xfrm>
              <a:off x="7536160" y="1556792"/>
              <a:ext cx="34413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P6 Plan (Milestones, Earned Value)</a:t>
              </a:r>
            </a:p>
          </p:txBody>
        </p:sp>
        <p:cxnSp>
          <p:nvCxnSpPr>
            <p:cNvPr id="44" name="Straight Arrow Connector 43">
              <a:extLst>
                <a:ext uri="{FF2B5EF4-FFF2-40B4-BE49-F238E27FC236}">
                  <a16:creationId xmlns:a16="http://schemas.microsoft.com/office/drawing/2014/main" id="{8CA7E093-0A2D-104B-9C07-375530ADBEF4}"/>
                </a:ext>
              </a:extLst>
            </p:cNvPr>
            <p:cNvCxnSpPr>
              <a:cxnSpLocks/>
            </p:cNvCxnSpPr>
            <p:nvPr/>
          </p:nvCxnSpPr>
          <p:spPr>
            <a:xfrm>
              <a:off x="6510213" y="2116879"/>
              <a:ext cx="1487468" cy="0"/>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ACBA946-AF51-7741-955D-9087A721D4F2}"/>
                </a:ext>
              </a:extLst>
            </p:cNvPr>
            <p:cNvSpPr txBox="1"/>
            <p:nvPr/>
          </p:nvSpPr>
          <p:spPr>
            <a:xfrm>
              <a:off x="6726870" y="1946366"/>
              <a:ext cx="1044050" cy="304465"/>
            </a:xfrm>
            <a:prstGeom prst="rect">
              <a:avLst/>
            </a:prstGeom>
            <a:solidFill>
              <a:schemeClr val="bg1">
                <a:lumMod val="85000"/>
              </a:schemeClr>
            </a:solidFill>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Tahoma"/>
                  <a:ea typeface="+mn-ea"/>
                  <a:cs typeface="+mn-cs"/>
                </a:rPr>
                <a:t>~2 months</a:t>
              </a:r>
            </a:p>
          </p:txBody>
        </p:sp>
        <p:cxnSp>
          <p:nvCxnSpPr>
            <p:cNvPr id="46" name="Straight Arrow Connector 45">
              <a:extLst>
                <a:ext uri="{FF2B5EF4-FFF2-40B4-BE49-F238E27FC236}">
                  <a16:creationId xmlns:a16="http://schemas.microsoft.com/office/drawing/2014/main" id="{195B2AE3-82CA-DE4C-8795-849C189633FA}"/>
                </a:ext>
              </a:extLst>
            </p:cNvPr>
            <p:cNvCxnSpPr>
              <a:cxnSpLocks/>
            </p:cNvCxnSpPr>
            <p:nvPr/>
          </p:nvCxnSpPr>
          <p:spPr>
            <a:xfrm>
              <a:off x="6857810" y="2852936"/>
              <a:ext cx="365254" cy="0"/>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1E25FF21-1FE5-8348-B68D-5FA66E08BF82}"/>
              </a:ext>
            </a:extLst>
          </p:cNvPr>
          <p:cNvCxnSpPr>
            <a:endCxn id="3" idx="0"/>
          </p:cNvCxnSpPr>
          <p:nvPr/>
        </p:nvCxnSpPr>
        <p:spPr>
          <a:xfrm>
            <a:off x="9263971" y="2543304"/>
            <a:ext cx="384901" cy="786752"/>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68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Status</a:t>
            </a:r>
          </a:p>
        </p:txBody>
      </p:sp>
      <p:sp>
        <p:nvSpPr>
          <p:cNvPr id="4" name="Slide Number Placeholder 3"/>
          <p:cNvSpPr>
            <a:spLocks noGrp="1"/>
          </p:cNvSpPr>
          <p:nvPr>
            <p:ph type="sldNum" sz="quarter" idx="12"/>
          </p:nvPr>
        </p:nvSpPr>
        <p:spPr/>
        <p:txBody>
          <a:bodyPr/>
          <a:lstStyle/>
          <a:p>
            <a:fld id="{551115BC-487E-4422-894C-CB7CD3E79223}" type="slidenum">
              <a:rPr lang="en-GB" smtClean="0"/>
              <a:pPr/>
              <a:t>26</a:t>
            </a:fld>
            <a:endParaRPr lang="en-GB"/>
          </a:p>
        </p:txBody>
      </p:sp>
      <p:sp>
        <p:nvSpPr>
          <p:cNvPr id="7" name="Text Placeholder 6">
            <a:extLst>
              <a:ext uri="{FF2B5EF4-FFF2-40B4-BE49-F238E27FC236}">
                <a16:creationId xmlns:a16="http://schemas.microsoft.com/office/drawing/2014/main" id="{00828500-C133-6846-B159-B71FFC7C7E9E}"/>
              </a:ext>
            </a:extLst>
          </p:cNvPr>
          <p:cNvSpPr>
            <a:spLocks noGrp="1"/>
          </p:cNvSpPr>
          <p:nvPr>
            <p:ph type="body" sz="quarter" idx="14"/>
          </p:nvPr>
        </p:nvSpPr>
        <p:spPr/>
        <p:txBody>
          <a:bodyPr/>
          <a:lstStyle/>
          <a:p>
            <a:r>
              <a:rPr lang="en-US" dirty="0"/>
              <a:t>Activities prioritized in Accelerator Controls Program Forum</a:t>
            </a:r>
          </a:p>
        </p:txBody>
      </p:sp>
      <p:graphicFrame>
        <p:nvGraphicFramePr>
          <p:cNvPr id="6" name="Content Placeholder 5"/>
          <p:cNvGraphicFramePr>
            <a:graphicFrameLocks noGrp="1"/>
          </p:cNvGraphicFramePr>
          <p:nvPr>
            <p:ph type="tbl" sz="quarter" idx="15"/>
            <p:extLst>
              <p:ext uri="{D42A27DB-BD31-4B8C-83A1-F6EECF244321}">
                <p14:modId xmlns:p14="http://schemas.microsoft.com/office/powerpoint/2010/main" val="3426246663"/>
              </p:ext>
            </p:extLst>
          </p:nvPr>
        </p:nvGraphicFramePr>
        <p:xfrm>
          <a:off x="1103313" y="1614488"/>
          <a:ext cx="9360959" cy="5212080"/>
        </p:xfrm>
        <a:graphic>
          <a:graphicData uri="http://schemas.openxmlformats.org/drawingml/2006/table">
            <a:tbl>
              <a:tblPr firstRow="1" bandRow="1">
                <a:tableStyleId>{5C22544A-7EE6-4342-B048-85BDC9FD1C3A}</a:tableStyleId>
              </a:tblPr>
              <a:tblGrid>
                <a:gridCol w="597554">
                  <a:extLst>
                    <a:ext uri="{9D8B030D-6E8A-4147-A177-3AD203B41FA5}">
                      <a16:colId xmlns:a16="http://schemas.microsoft.com/office/drawing/2014/main" val="4190725288"/>
                    </a:ext>
                  </a:extLst>
                </a:gridCol>
                <a:gridCol w="693087">
                  <a:extLst>
                    <a:ext uri="{9D8B030D-6E8A-4147-A177-3AD203B41FA5}">
                      <a16:colId xmlns:a16="http://schemas.microsoft.com/office/drawing/2014/main" val="3435893850"/>
                    </a:ext>
                  </a:extLst>
                </a:gridCol>
                <a:gridCol w="676050">
                  <a:extLst>
                    <a:ext uri="{9D8B030D-6E8A-4147-A177-3AD203B41FA5}">
                      <a16:colId xmlns:a16="http://schemas.microsoft.com/office/drawing/2014/main" val="2456342461"/>
                    </a:ext>
                  </a:extLst>
                </a:gridCol>
                <a:gridCol w="1232378">
                  <a:extLst>
                    <a:ext uri="{9D8B030D-6E8A-4147-A177-3AD203B41FA5}">
                      <a16:colId xmlns:a16="http://schemas.microsoft.com/office/drawing/2014/main" val="3122656288"/>
                    </a:ext>
                  </a:extLst>
                </a:gridCol>
                <a:gridCol w="1232378">
                  <a:extLst>
                    <a:ext uri="{9D8B030D-6E8A-4147-A177-3AD203B41FA5}">
                      <a16:colId xmlns:a16="http://schemas.microsoft.com/office/drawing/2014/main" val="1812142086"/>
                    </a:ext>
                  </a:extLst>
                </a:gridCol>
                <a:gridCol w="1232378">
                  <a:extLst>
                    <a:ext uri="{9D8B030D-6E8A-4147-A177-3AD203B41FA5}">
                      <a16:colId xmlns:a16="http://schemas.microsoft.com/office/drawing/2014/main" val="2352569887"/>
                    </a:ext>
                  </a:extLst>
                </a:gridCol>
                <a:gridCol w="1232378">
                  <a:extLst>
                    <a:ext uri="{9D8B030D-6E8A-4147-A177-3AD203B41FA5}">
                      <a16:colId xmlns:a16="http://schemas.microsoft.com/office/drawing/2014/main" val="4261249884"/>
                    </a:ext>
                  </a:extLst>
                </a:gridCol>
                <a:gridCol w="1232378">
                  <a:extLst>
                    <a:ext uri="{9D8B030D-6E8A-4147-A177-3AD203B41FA5}">
                      <a16:colId xmlns:a16="http://schemas.microsoft.com/office/drawing/2014/main" val="1062698159"/>
                    </a:ext>
                  </a:extLst>
                </a:gridCol>
                <a:gridCol w="1232378">
                  <a:extLst>
                    <a:ext uri="{9D8B030D-6E8A-4147-A177-3AD203B41FA5}">
                      <a16:colId xmlns:a16="http://schemas.microsoft.com/office/drawing/2014/main" val="2067950575"/>
                    </a:ext>
                  </a:extLst>
                </a:gridCol>
              </a:tblGrid>
              <a:tr h="0">
                <a:tc>
                  <a:txBody>
                    <a:bodyPr/>
                    <a:lstStyle/>
                    <a:p>
                      <a:r>
                        <a:rPr lang="en-US" sz="1100" dirty="0"/>
                        <a:t>System</a:t>
                      </a:r>
                    </a:p>
                  </a:txBody>
                  <a:tcPr marL="78044" marR="78044"/>
                </a:tc>
                <a:tc>
                  <a:txBody>
                    <a:bodyPr/>
                    <a:lstStyle/>
                    <a:p>
                      <a:r>
                        <a:rPr lang="en-US" sz="1100" dirty="0"/>
                        <a:t>Required for SRR2a</a:t>
                      </a:r>
                    </a:p>
                  </a:txBody>
                  <a:tcPr marL="78044" marR="78044"/>
                </a:tc>
                <a:tc>
                  <a:txBody>
                    <a:bodyPr/>
                    <a:lstStyle/>
                    <a:p>
                      <a:r>
                        <a:rPr lang="en-US" sz="1100" dirty="0"/>
                        <a:t>Priority of other systems</a:t>
                      </a:r>
                    </a:p>
                  </a:txBody>
                  <a:tcPr marL="78044" marR="78044"/>
                </a:tc>
                <a:tc>
                  <a:txBody>
                    <a:bodyPr/>
                    <a:lstStyle/>
                    <a:p>
                      <a:r>
                        <a:rPr lang="en-US" sz="1100" dirty="0"/>
                        <a:t>Design</a:t>
                      </a:r>
                      <a:r>
                        <a:rPr lang="en-US" sz="1100" baseline="0" dirty="0"/>
                        <a:t> status</a:t>
                      </a:r>
                      <a:endParaRPr lang="en-US" sz="1100" dirty="0"/>
                    </a:p>
                  </a:txBody>
                  <a:tcPr marL="78044" marR="78044"/>
                </a:tc>
                <a:tc>
                  <a:txBody>
                    <a:bodyPr/>
                    <a:lstStyle/>
                    <a:p>
                      <a:r>
                        <a:rPr lang="en-US" sz="1100" dirty="0"/>
                        <a:t>Material ordered</a:t>
                      </a:r>
                    </a:p>
                  </a:txBody>
                  <a:tcPr marL="78044" marR="78044">
                    <a:solidFill>
                      <a:srgbClr val="4F81BD"/>
                    </a:solidFill>
                  </a:tcPr>
                </a:tc>
                <a:tc>
                  <a:txBody>
                    <a:bodyPr/>
                    <a:lstStyle/>
                    <a:p>
                      <a:r>
                        <a:rPr lang="en-US" sz="1100" dirty="0"/>
                        <a:t>HW received up to SRR2a</a:t>
                      </a:r>
                    </a:p>
                  </a:txBody>
                  <a:tcPr marL="78044" marR="78044">
                    <a:solidFill>
                      <a:srgbClr val="4F81BD"/>
                    </a:solidFill>
                  </a:tcPr>
                </a:tc>
                <a:tc>
                  <a:txBody>
                    <a:bodyPr/>
                    <a:lstStyle/>
                    <a:p>
                      <a:r>
                        <a:rPr lang="en-US" sz="1100" dirty="0"/>
                        <a:t>Integration</a:t>
                      </a:r>
                      <a:r>
                        <a:rPr lang="en-US" sz="1100" baseline="0" dirty="0"/>
                        <a:t> in the lab</a:t>
                      </a:r>
                      <a:endParaRPr lang="en-US" sz="1100" dirty="0"/>
                    </a:p>
                  </a:txBody>
                  <a:tcPr marL="78044" marR="78044">
                    <a:solidFill>
                      <a:srgbClr val="4F81BD"/>
                    </a:solidFill>
                  </a:tcPr>
                </a:tc>
                <a:tc>
                  <a:txBody>
                    <a:bodyPr/>
                    <a:lstStyle/>
                    <a:p>
                      <a:r>
                        <a:rPr lang="en-US" sz="1100" dirty="0"/>
                        <a:t>Deployed</a:t>
                      </a:r>
                    </a:p>
                  </a:txBody>
                  <a:tcPr marL="78044" marR="78044">
                    <a:solidFill>
                      <a:srgbClr val="4F81BD"/>
                    </a:solidFill>
                  </a:tcPr>
                </a:tc>
                <a:tc>
                  <a:txBody>
                    <a:bodyPr/>
                    <a:lstStyle/>
                    <a:p>
                      <a:r>
                        <a:rPr lang="en-US" sz="1100" dirty="0"/>
                        <a:t>Projected readiness </a:t>
                      </a:r>
                    </a:p>
                    <a:p>
                      <a:r>
                        <a:rPr lang="en-US" sz="1100" dirty="0"/>
                        <a:t>For commissioning</a:t>
                      </a:r>
                    </a:p>
                  </a:txBody>
                  <a:tcPr marL="78044" marR="78044">
                    <a:solidFill>
                      <a:srgbClr val="4F81BD"/>
                    </a:solidFill>
                  </a:tcPr>
                </a:tc>
                <a:extLst>
                  <a:ext uri="{0D108BD9-81ED-4DB2-BD59-A6C34878D82A}">
                    <a16:rowId xmlns:a16="http://schemas.microsoft.com/office/drawing/2014/main" val="476760255"/>
                  </a:ext>
                </a:extLst>
              </a:tr>
              <a:tr h="0">
                <a:tc>
                  <a:txBody>
                    <a:bodyPr/>
                    <a:lstStyle/>
                    <a:p>
                      <a:r>
                        <a:rPr lang="en-US" sz="1100" dirty="0"/>
                        <a:t>BCM</a:t>
                      </a:r>
                    </a:p>
                  </a:txBody>
                  <a:tcPr marL="78044" marR="78044"/>
                </a:tc>
                <a:tc>
                  <a:txBody>
                    <a:bodyPr/>
                    <a:lstStyle/>
                    <a:p>
                      <a:r>
                        <a:rPr lang="en-US" sz="1100" dirty="0">
                          <a:solidFill>
                            <a:schemeClr val="tx1"/>
                          </a:solidFill>
                        </a:rPr>
                        <a:t>Yes</a:t>
                      </a:r>
                    </a:p>
                  </a:txBody>
                  <a:tcPr marL="78044" marR="78044"/>
                </a:tc>
                <a:tc>
                  <a:txBody>
                    <a:bodyPr/>
                    <a:lstStyle/>
                    <a:p>
                      <a:endParaRPr lang="en-US" sz="1100" dirty="0"/>
                    </a:p>
                  </a:txBody>
                  <a:tcPr marL="78044" marR="78044"/>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r>
                        <a:rPr lang="en-US" sz="1100" dirty="0"/>
                        <a:t>On track </a:t>
                      </a:r>
                    </a:p>
                  </a:txBody>
                  <a:tcPr marL="78044" marR="78044">
                    <a:solidFill>
                      <a:srgbClr val="36F31D"/>
                    </a:solidFill>
                  </a:tcPr>
                </a:tc>
                <a:tc>
                  <a:txBody>
                    <a:bodyPr/>
                    <a:lstStyle/>
                    <a:p>
                      <a:r>
                        <a:rPr lang="en-US" sz="1100" dirty="0"/>
                        <a:t>Partly</a:t>
                      </a:r>
                      <a:r>
                        <a:rPr lang="en-US" sz="1100" baseline="0" dirty="0"/>
                        <a:t> deployed for LEBT</a:t>
                      </a:r>
                      <a:endParaRPr lang="en-US" sz="1100" dirty="0"/>
                    </a:p>
                  </a:txBody>
                  <a:tcPr marL="78044" marR="78044">
                    <a:solidFill>
                      <a:srgbClr val="36F31D"/>
                    </a:solidFill>
                  </a:tcPr>
                </a:tc>
                <a:tc>
                  <a:txBody>
                    <a:bodyPr/>
                    <a:lstStyle/>
                    <a:p>
                      <a:endParaRPr lang="en-US" sz="1100" dirty="0"/>
                    </a:p>
                  </a:txBody>
                  <a:tcPr marL="78044" marR="78044">
                    <a:solidFill>
                      <a:srgbClr val="15B400"/>
                    </a:solidFill>
                  </a:tcPr>
                </a:tc>
                <a:extLst>
                  <a:ext uri="{0D108BD9-81ED-4DB2-BD59-A6C34878D82A}">
                    <a16:rowId xmlns:a16="http://schemas.microsoft.com/office/drawing/2014/main" val="2130504763"/>
                  </a:ext>
                </a:extLst>
              </a:tr>
              <a:tr h="0">
                <a:tc>
                  <a:txBody>
                    <a:bodyPr/>
                    <a:lstStyle/>
                    <a:p>
                      <a:r>
                        <a:rPr lang="en-US" sz="1100" dirty="0"/>
                        <a:t>BPM</a:t>
                      </a:r>
                    </a:p>
                  </a:txBody>
                  <a:tcPr marL="78044" marR="78044"/>
                </a:tc>
                <a:tc>
                  <a:txBody>
                    <a:bodyPr/>
                    <a:lstStyle/>
                    <a:p>
                      <a:r>
                        <a:rPr lang="en-US" sz="1100" dirty="0">
                          <a:solidFill>
                            <a:schemeClr val="tx1"/>
                          </a:solidFill>
                        </a:rPr>
                        <a:t>Yes</a:t>
                      </a:r>
                    </a:p>
                  </a:txBody>
                  <a:tcPr marL="78044" marR="78044"/>
                </a:tc>
                <a:tc>
                  <a:txBody>
                    <a:bodyPr/>
                    <a:lstStyle/>
                    <a:p>
                      <a:endParaRPr lang="en-US" sz="1100" dirty="0"/>
                    </a:p>
                  </a:txBody>
                  <a:tcPr marL="78044" marR="78044"/>
                </a:tc>
                <a:tc>
                  <a:txBody>
                    <a:bodyPr/>
                    <a:lstStyle/>
                    <a:p>
                      <a:endParaRPr lang="en-US" sz="1100" dirty="0"/>
                    </a:p>
                  </a:txBody>
                  <a:tcPr marL="78044" marR="78044">
                    <a:solidFill>
                      <a:srgbClr val="15B400"/>
                    </a:solidFill>
                  </a:tcPr>
                </a:tc>
                <a:tc>
                  <a:txBody>
                    <a:bodyPr/>
                    <a:lstStyle/>
                    <a:p>
                      <a:endParaRPr lang="en-US" sz="1100" kern="1200" dirty="0">
                        <a:solidFill>
                          <a:schemeClr val="dk1"/>
                        </a:solidFill>
                        <a:latin typeface="+mn-lt"/>
                        <a:ea typeface="+mn-ea"/>
                        <a:cs typeface="+mn-cs"/>
                      </a:endParaRPr>
                    </a:p>
                  </a:txBody>
                  <a:tcPr marL="78044" marR="78044">
                    <a:solidFill>
                      <a:srgbClr val="57B50B"/>
                    </a:solidFill>
                  </a:tcPr>
                </a:tc>
                <a:tc>
                  <a:txBody>
                    <a:bodyPr/>
                    <a:lstStyle/>
                    <a:p>
                      <a:endParaRPr lang="en-US" sz="1100" dirty="0"/>
                    </a:p>
                  </a:txBody>
                  <a:tcPr marL="78044" marR="78044">
                    <a:solidFill>
                      <a:srgbClr val="15B400"/>
                    </a:solidFill>
                  </a:tcPr>
                </a:tc>
                <a:tc>
                  <a:txBody>
                    <a:bodyPr/>
                    <a:lstStyle/>
                    <a:p>
                      <a:r>
                        <a:rPr lang="en-US" sz="1100" dirty="0"/>
                        <a:t>On track </a:t>
                      </a:r>
                    </a:p>
                  </a:txBody>
                  <a:tcPr marL="78044" marR="78044">
                    <a:solidFill>
                      <a:srgbClr val="36F31D"/>
                    </a:solidFill>
                  </a:tcPr>
                </a:tc>
                <a:tc>
                  <a:txBody>
                    <a:bodyPr/>
                    <a:lstStyle/>
                    <a:p>
                      <a:endParaRPr lang="en-US" sz="1100" dirty="0"/>
                    </a:p>
                  </a:txBody>
                  <a:tcPr marL="78044" marR="78044">
                    <a:solidFill>
                      <a:srgbClr val="D1F9CC"/>
                    </a:solidFill>
                  </a:tcPr>
                </a:tc>
                <a:tc>
                  <a:txBody>
                    <a:bodyPr/>
                    <a:lstStyle/>
                    <a:p>
                      <a:endParaRPr lang="en-US" sz="1100" dirty="0"/>
                    </a:p>
                  </a:txBody>
                  <a:tcPr marL="78044" marR="78044">
                    <a:solidFill>
                      <a:srgbClr val="15B400"/>
                    </a:solidFill>
                  </a:tcPr>
                </a:tc>
                <a:extLst>
                  <a:ext uri="{0D108BD9-81ED-4DB2-BD59-A6C34878D82A}">
                    <a16:rowId xmlns:a16="http://schemas.microsoft.com/office/drawing/2014/main" val="3013546339"/>
                  </a:ext>
                </a:extLst>
              </a:tr>
              <a:tr h="0">
                <a:tc>
                  <a:txBody>
                    <a:bodyPr/>
                    <a:lstStyle/>
                    <a:p>
                      <a:r>
                        <a:rPr lang="en-US" sz="1100" dirty="0"/>
                        <a:t>FC</a:t>
                      </a:r>
                    </a:p>
                  </a:txBody>
                  <a:tcPr marL="78044" marR="78044"/>
                </a:tc>
                <a:tc>
                  <a:txBody>
                    <a:bodyPr/>
                    <a:lstStyle/>
                    <a:p>
                      <a:r>
                        <a:rPr lang="en-US" sz="1100" dirty="0">
                          <a:solidFill>
                            <a:schemeClr val="tx1"/>
                          </a:solidFill>
                        </a:rPr>
                        <a:t>Yes</a:t>
                      </a:r>
                    </a:p>
                  </a:txBody>
                  <a:tcPr marL="78044" marR="78044"/>
                </a:tc>
                <a:tc>
                  <a:txBody>
                    <a:bodyPr/>
                    <a:lstStyle/>
                    <a:p>
                      <a:endParaRPr lang="en-US" sz="1100" dirty="0"/>
                    </a:p>
                  </a:txBody>
                  <a:tcPr marL="78044" marR="78044"/>
                </a:tc>
                <a:tc>
                  <a:txBody>
                    <a:bodyPr/>
                    <a:lstStyle/>
                    <a:p>
                      <a:endParaRPr lang="en-US" sz="1100" dirty="0"/>
                    </a:p>
                  </a:txBody>
                  <a:tcPr marL="78044" marR="78044">
                    <a:solidFill>
                      <a:srgbClr val="15B400"/>
                    </a:solidFill>
                  </a:tcPr>
                </a:tc>
                <a:tc>
                  <a:txBody>
                    <a:bodyPr/>
                    <a:lstStyle/>
                    <a:p>
                      <a:endParaRPr lang="en-US" sz="1100" kern="1200" dirty="0">
                        <a:solidFill>
                          <a:schemeClr val="dk1"/>
                        </a:solidFill>
                        <a:latin typeface="+mn-lt"/>
                        <a:ea typeface="+mn-ea"/>
                        <a:cs typeface="+mn-cs"/>
                      </a:endParaRPr>
                    </a:p>
                  </a:txBody>
                  <a:tcPr marL="78044" marR="78044">
                    <a:solidFill>
                      <a:srgbClr val="57B50B"/>
                    </a:solidFill>
                  </a:tcPr>
                </a:tc>
                <a:tc>
                  <a:txBody>
                    <a:bodyPr/>
                    <a:lstStyle/>
                    <a:p>
                      <a:r>
                        <a:rPr lang="en-US" sz="1100" dirty="0"/>
                        <a:t>FE in construction</a:t>
                      </a:r>
                    </a:p>
                  </a:txBody>
                  <a:tcPr marL="78044" marR="78044">
                    <a:solidFill>
                      <a:srgbClr val="36F31D"/>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On track </a:t>
                      </a:r>
                    </a:p>
                  </a:txBody>
                  <a:tcPr marL="78044" marR="78044">
                    <a:solidFill>
                      <a:srgbClr val="36F31D"/>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Partly</a:t>
                      </a:r>
                      <a:r>
                        <a:rPr lang="en-US" sz="1100" baseline="0" dirty="0"/>
                        <a:t> deployed for LEBT</a:t>
                      </a:r>
                      <a:endParaRPr lang="en-US" sz="1100" dirty="0"/>
                    </a:p>
                  </a:txBody>
                  <a:tcPr marL="78044" marR="78044">
                    <a:solidFill>
                      <a:srgbClr val="36F31D"/>
                    </a:solidFill>
                  </a:tcPr>
                </a:tc>
                <a:tc>
                  <a:txBody>
                    <a:bodyPr/>
                    <a:lstStyle/>
                    <a:p>
                      <a:endParaRPr lang="en-US" sz="1100" dirty="0"/>
                    </a:p>
                  </a:txBody>
                  <a:tcPr marL="78044" marR="78044">
                    <a:solidFill>
                      <a:srgbClr val="15B400"/>
                    </a:solidFill>
                  </a:tcPr>
                </a:tc>
                <a:extLst>
                  <a:ext uri="{0D108BD9-81ED-4DB2-BD59-A6C34878D82A}">
                    <a16:rowId xmlns:a16="http://schemas.microsoft.com/office/drawing/2014/main" val="1263464977"/>
                  </a:ext>
                </a:extLst>
              </a:tr>
              <a:tr h="0">
                <a:tc>
                  <a:txBody>
                    <a:bodyPr/>
                    <a:lstStyle/>
                    <a:p>
                      <a:r>
                        <a:rPr lang="en-US" sz="1100" dirty="0"/>
                        <a:t>WS</a:t>
                      </a:r>
                    </a:p>
                  </a:txBody>
                  <a:tcPr marL="78044" marR="78044"/>
                </a:tc>
                <a:tc>
                  <a:txBody>
                    <a:bodyPr/>
                    <a:lstStyle/>
                    <a:p>
                      <a:endParaRPr lang="en-US" sz="1100" dirty="0">
                        <a:solidFill>
                          <a:schemeClr val="tx1"/>
                        </a:solidFill>
                      </a:endParaRPr>
                    </a:p>
                  </a:txBody>
                  <a:tcPr marL="78044" marR="78044"/>
                </a:tc>
                <a:tc>
                  <a:txBody>
                    <a:bodyPr/>
                    <a:lstStyle/>
                    <a:p>
                      <a:r>
                        <a:rPr lang="en-US" sz="1100" dirty="0"/>
                        <a:t>1 </a:t>
                      </a:r>
                    </a:p>
                  </a:txBody>
                  <a:tcPr marL="78044" marR="78044"/>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1</a:t>
                      </a:r>
                      <a:r>
                        <a:rPr lang="en-US" sz="1100" baseline="0" dirty="0"/>
                        <a:t> WS unit being repaired</a:t>
                      </a:r>
                      <a:endParaRPr lang="en-US" sz="1100" dirty="0"/>
                    </a:p>
                  </a:txBody>
                  <a:tcPr marL="78044" marR="78044">
                    <a:solidFill>
                      <a:srgbClr val="76F12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Partially tested </a:t>
                      </a:r>
                      <a:br>
                        <a:rPr lang="en-US" sz="1100" dirty="0"/>
                      </a:br>
                      <a:r>
                        <a:rPr kumimoji="0" lang="en-US" sz="1100" b="0" i="0" u="none" strike="noStrike" kern="1200" cap="none" spc="0" normalizeH="0" baseline="0" noProof="0" dirty="0">
                          <a:ln>
                            <a:noFill/>
                          </a:ln>
                          <a:solidFill>
                            <a:prstClr val="black"/>
                          </a:solidFill>
                          <a:effectLst/>
                          <a:uLnTx/>
                          <a:uFillTx/>
                          <a:latin typeface="+mn-lt"/>
                          <a:ea typeface="+mn-ea"/>
                          <a:cs typeface="+mn-cs"/>
                        </a:rPr>
                        <a:t>Next in priority</a:t>
                      </a:r>
                    </a:p>
                  </a:txBody>
                  <a:tcPr marL="78044" marR="78044">
                    <a:solidFill>
                      <a:srgbClr val="36F31D"/>
                    </a:solidFill>
                  </a:tcPr>
                </a:tc>
                <a:tc>
                  <a:txBody>
                    <a:bodyPr/>
                    <a:lstStyle/>
                    <a:p>
                      <a:endParaRPr lang="en-US" sz="1100" dirty="0"/>
                    </a:p>
                  </a:txBody>
                  <a:tcPr marL="78044" marR="78044">
                    <a:solidFill>
                      <a:srgbClr val="9CF98F"/>
                    </a:solidFill>
                  </a:tcPr>
                </a:tc>
                <a:tc>
                  <a:txBody>
                    <a:bodyPr/>
                    <a:lstStyle/>
                    <a:p>
                      <a:endParaRPr lang="en-US" sz="1100" dirty="0"/>
                    </a:p>
                  </a:txBody>
                  <a:tcPr marL="78044" marR="78044">
                    <a:solidFill>
                      <a:srgbClr val="15B400"/>
                    </a:solidFill>
                  </a:tcPr>
                </a:tc>
                <a:extLst>
                  <a:ext uri="{0D108BD9-81ED-4DB2-BD59-A6C34878D82A}">
                    <a16:rowId xmlns:a16="http://schemas.microsoft.com/office/drawing/2014/main" val="442066140"/>
                  </a:ext>
                </a:extLst>
              </a:tr>
              <a:tr h="0">
                <a:tc>
                  <a:txBody>
                    <a:bodyPr/>
                    <a:lstStyle/>
                    <a:p>
                      <a:r>
                        <a:rPr lang="en-US" sz="1100" dirty="0"/>
                        <a:t>EMU</a:t>
                      </a:r>
                    </a:p>
                  </a:txBody>
                  <a:tcPr marL="78044" marR="78044"/>
                </a:tc>
                <a:tc>
                  <a:txBody>
                    <a:bodyPr/>
                    <a:lstStyle/>
                    <a:p>
                      <a:endParaRPr lang="en-US" sz="1100" dirty="0">
                        <a:solidFill>
                          <a:schemeClr val="tx1"/>
                        </a:solidFill>
                      </a:endParaRPr>
                    </a:p>
                  </a:txBody>
                  <a:tcPr marL="78044" marR="78044"/>
                </a:tc>
                <a:tc>
                  <a:txBody>
                    <a:bodyPr/>
                    <a:lstStyle/>
                    <a:p>
                      <a:r>
                        <a:rPr lang="en-US" sz="1100" u="none" dirty="0"/>
                        <a:t>2</a:t>
                      </a:r>
                    </a:p>
                  </a:txBody>
                  <a:tcPr marL="78044" marR="78044"/>
                </a:tc>
                <a:tc>
                  <a:txBody>
                    <a:bodyPr/>
                    <a:lstStyle/>
                    <a:p>
                      <a:r>
                        <a:rPr lang="en-US" sz="1100" dirty="0"/>
                        <a:t>Rework ongoing</a:t>
                      </a:r>
                    </a:p>
                  </a:txBody>
                  <a:tcPr marL="78044" marR="78044">
                    <a:solidFill>
                      <a:srgbClr val="36F31D"/>
                    </a:solidFill>
                  </a:tcPr>
                </a:tc>
                <a:tc>
                  <a:txBody>
                    <a:bodyPr/>
                    <a:lstStyle/>
                    <a:p>
                      <a:r>
                        <a:rPr lang="en-US" sz="1100" dirty="0"/>
                        <a:t>Rework ongoing</a:t>
                      </a:r>
                    </a:p>
                  </a:txBody>
                  <a:tcPr marL="78044" marR="78044">
                    <a:solidFill>
                      <a:srgbClr val="76F123"/>
                    </a:solidFill>
                  </a:tcPr>
                </a:tc>
                <a:tc>
                  <a:txBody>
                    <a:bodyPr/>
                    <a:lstStyle/>
                    <a:p>
                      <a:r>
                        <a:rPr lang="en-US" sz="1100" dirty="0"/>
                        <a:t>Additional</a:t>
                      </a:r>
                      <a:r>
                        <a:rPr lang="en-US" sz="1100" baseline="0" dirty="0"/>
                        <a:t> cable needed</a:t>
                      </a:r>
                      <a:endParaRPr lang="en-US" sz="1100" dirty="0"/>
                    </a:p>
                  </a:txBody>
                  <a:tcPr marL="78044" marR="78044">
                    <a:solidFill>
                      <a:srgbClr val="76F12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D1F9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Partly</a:t>
                      </a:r>
                      <a:r>
                        <a:rPr lang="en-US" sz="1100" baseline="0" dirty="0"/>
                        <a:t> deployed for LEBT</a:t>
                      </a:r>
                      <a:endParaRPr lang="en-US" sz="1100" dirty="0"/>
                    </a:p>
                  </a:txBody>
                  <a:tcPr marL="78044" marR="78044">
                    <a:solidFill>
                      <a:srgbClr val="D1F9CC"/>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2198061210"/>
                  </a:ext>
                </a:extLst>
              </a:tr>
              <a:tr h="0">
                <a:tc>
                  <a:txBody>
                    <a:bodyPr/>
                    <a:lstStyle/>
                    <a:p>
                      <a:r>
                        <a:rPr lang="en-US" sz="1100" dirty="0"/>
                        <a:t>FBPM</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noProof="0" dirty="0">
                        <a:solidFill>
                          <a:schemeClr val="dk1"/>
                        </a:solidFill>
                        <a:latin typeface="+mn-lt"/>
                        <a:ea typeface="+mn-ea"/>
                        <a:cs typeface="+mn-cs"/>
                      </a:endParaRPr>
                    </a:p>
                  </a:txBody>
                  <a:tcPr marL="78044" marR="78044">
                    <a:solidFill>
                      <a:srgbClr val="00B050"/>
                    </a:solidFill>
                  </a:tcPr>
                </a:tc>
                <a:tc>
                  <a:txBody>
                    <a:bodyPr/>
                    <a:lstStyle/>
                    <a:p>
                      <a:endParaRPr lang="en-US" sz="1100" dirty="0"/>
                    </a:p>
                  </a:txBody>
                  <a:tcPr marL="78044" marR="78044">
                    <a:solidFill>
                      <a:srgbClr val="57B50B"/>
                    </a:solidFill>
                  </a:tcPr>
                </a:tc>
                <a:tc>
                  <a:txBody>
                    <a:bodyPr/>
                    <a:lstStyle/>
                    <a:p>
                      <a:endParaRPr lang="en-US" sz="1100" dirty="0"/>
                    </a:p>
                  </a:txBody>
                  <a:tcPr marL="78044" marR="78044">
                    <a:solidFill>
                      <a:srgbClr val="76F12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D1F9CC"/>
                    </a:solidFill>
                  </a:tcPr>
                </a:tc>
                <a:tc>
                  <a:txBody>
                    <a:bodyPr/>
                    <a:lstStyle/>
                    <a:p>
                      <a:endParaRPr lang="en-US" sz="1100" dirty="0"/>
                    </a:p>
                  </a:txBody>
                  <a:tcPr marL="78044" marR="78044">
                    <a:solidFill>
                      <a:srgbClr val="D1F9CC"/>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57864085"/>
                  </a:ext>
                </a:extLst>
              </a:tr>
              <a:tr h="0">
                <a:tc>
                  <a:txBody>
                    <a:bodyPr/>
                    <a:lstStyle/>
                    <a:p>
                      <a:r>
                        <a:rPr lang="en-US" sz="1100" dirty="0"/>
                        <a:t>LBM</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D1F9CC"/>
                    </a:solidFill>
                  </a:tcPr>
                </a:tc>
                <a:tc>
                  <a:txBody>
                    <a:bodyPr/>
                    <a:lstStyle/>
                    <a:p>
                      <a:endParaRPr lang="en-US" sz="1100" dirty="0"/>
                    </a:p>
                  </a:txBody>
                  <a:tcPr marL="78044" marR="78044">
                    <a:solidFill>
                      <a:srgbClr val="EEFEEC"/>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3881153353"/>
                  </a:ext>
                </a:extLst>
              </a:tr>
              <a:tr h="0">
                <a:tc>
                  <a:txBody>
                    <a:bodyPr/>
                    <a:lstStyle/>
                    <a:p>
                      <a:r>
                        <a:rPr lang="en-US" sz="1100" dirty="0"/>
                        <a:t>nBLM</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76F12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EEFEEC"/>
                    </a:solidFill>
                  </a:tcPr>
                </a:tc>
                <a:tc>
                  <a:txBody>
                    <a:bodyPr/>
                    <a:lstStyle/>
                    <a:p>
                      <a:endParaRPr lang="en-US" sz="1100" dirty="0"/>
                    </a:p>
                  </a:txBody>
                  <a:tcPr marL="78044" marR="78044">
                    <a:solidFill>
                      <a:schemeClr val="bg1"/>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617067264"/>
                  </a:ext>
                </a:extLst>
              </a:tr>
              <a:tr h="0">
                <a:tc>
                  <a:txBody>
                    <a:bodyPr/>
                    <a:lstStyle/>
                    <a:p>
                      <a:r>
                        <a:rPr lang="en-US" sz="1100" dirty="0"/>
                        <a:t>ICBLM</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endParaRPr lang="en-US" sz="1100" dirty="0"/>
                    </a:p>
                  </a:txBody>
                  <a:tcPr marL="78044" marR="78044">
                    <a:solidFill>
                      <a:srgbClr val="15B400"/>
                    </a:solidFill>
                  </a:tcPr>
                </a:tc>
                <a:tc>
                  <a:txBody>
                    <a:bodyPr/>
                    <a:lstStyle/>
                    <a:p>
                      <a:endParaRPr lang="en-US" sz="1100" dirty="0"/>
                    </a:p>
                  </a:txBody>
                  <a:tcPr marL="78044" marR="78044">
                    <a:solidFill>
                      <a:srgbClr val="15B400"/>
                    </a:solidFill>
                  </a:tcPr>
                </a:tc>
                <a:tc>
                  <a:txBody>
                    <a:bodyPr/>
                    <a:lstStyle/>
                    <a:p>
                      <a:r>
                        <a:rPr lang="en-US" sz="1100" dirty="0"/>
                        <a:t>N/A</a:t>
                      </a:r>
                    </a:p>
                  </a:txBody>
                  <a:tcPr marL="78044" marR="78044">
                    <a:solidFill>
                      <a:srgbClr val="9CF98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EEFEEC"/>
                    </a:solidFill>
                  </a:tcPr>
                </a:tc>
                <a:tc>
                  <a:txBody>
                    <a:bodyPr/>
                    <a:lstStyle/>
                    <a:p>
                      <a:endParaRPr lang="en-US" sz="1100" dirty="0"/>
                    </a:p>
                  </a:txBody>
                  <a:tcPr marL="78044" marR="78044">
                    <a:solidFill>
                      <a:schemeClr val="bg1"/>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893069992"/>
                  </a:ext>
                </a:extLst>
              </a:tr>
              <a:tr h="0">
                <a:tc>
                  <a:txBody>
                    <a:bodyPr/>
                    <a:lstStyle/>
                    <a:p>
                      <a:r>
                        <a:rPr lang="en-US" sz="1100" dirty="0"/>
                        <a:t>DPL</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endParaRPr lang="en-US" sz="1100" dirty="0"/>
                    </a:p>
                  </a:txBody>
                  <a:tcPr marL="78044" marR="78044">
                    <a:solidFill>
                      <a:srgbClr val="9CF98F"/>
                    </a:solidFill>
                  </a:tcPr>
                </a:tc>
                <a:tc>
                  <a:txBody>
                    <a:bodyPr/>
                    <a:lstStyle/>
                    <a:p>
                      <a:endParaRPr lang="en-US" sz="1100" dirty="0"/>
                    </a:p>
                  </a:txBody>
                  <a:tcPr marL="78044" marR="78044">
                    <a:solidFill>
                      <a:srgbClr val="9AF48F"/>
                    </a:solidFill>
                  </a:tcPr>
                </a:tc>
                <a:tc>
                  <a:txBody>
                    <a:bodyPr/>
                    <a:lstStyle/>
                    <a:p>
                      <a:endParaRPr lang="en-US" sz="1100" dirty="0"/>
                    </a:p>
                  </a:txBody>
                  <a:tcPr marL="78044" marR="78044">
                    <a:solidFill>
                      <a:srgbClr val="9AF48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9AF4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Partly</a:t>
                      </a:r>
                      <a:r>
                        <a:rPr lang="en-US" sz="1100" baseline="0" dirty="0"/>
                        <a:t> deployed for LEBT</a:t>
                      </a:r>
                      <a:endParaRPr lang="en-US" sz="1100" dirty="0"/>
                    </a:p>
                  </a:txBody>
                  <a:tcPr marL="78044" marR="78044">
                    <a:solidFill>
                      <a:srgbClr val="9AF48F"/>
                    </a:solidFill>
                  </a:tcPr>
                </a:tc>
                <a:tc>
                  <a:txBody>
                    <a:bodyPr/>
                    <a:lstStyle/>
                    <a:p>
                      <a:endParaRPr lang="en-US" sz="1100" dirty="0"/>
                    </a:p>
                  </a:txBody>
                  <a:tcPr marL="78044" marR="78044">
                    <a:solidFill>
                      <a:srgbClr val="FFFF00"/>
                    </a:solidFill>
                  </a:tcPr>
                </a:tc>
                <a:extLst>
                  <a:ext uri="{0D108BD9-81ED-4DB2-BD59-A6C34878D82A}">
                    <a16:rowId xmlns:a16="http://schemas.microsoft.com/office/drawing/2014/main" val="1318111136"/>
                  </a:ext>
                </a:extLst>
              </a:tr>
              <a:tr h="0">
                <a:tc>
                  <a:txBody>
                    <a:bodyPr/>
                    <a:lstStyle/>
                    <a:p>
                      <a:r>
                        <a:rPr lang="en-US" sz="1100" dirty="0"/>
                        <a:t>NPM</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r>
                        <a:rPr lang="en-US" sz="1100" dirty="0" err="1"/>
                        <a:t>uTCA</a:t>
                      </a:r>
                      <a:r>
                        <a:rPr lang="en-US" sz="1100" dirty="0"/>
                        <a:t>/IPC,</a:t>
                      </a:r>
                      <a:r>
                        <a:rPr lang="en-US" sz="1100" baseline="0" dirty="0"/>
                        <a:t> fiber, drawings, cables</a:t>
                      </a:r>
                      <a:endParaRPr lang="en-US" sz="1100" dirty="0"/>
                    </a:p>
                  </a:txBody>
                  <a:tcPr marL="78044" marR="78044">
                    <a:solidFill>
                      <a:srgbClr val="9CF98F"/>
                    </a:solidFill>
                  </a:tcPr>
                </a:tc>
                <a:tc>
                  <a:txBody>
                    <a:bodyPr/>
                    <a:lstStyle/>
                    <a:p>
                      <a:endParaRPr lang="en-US" sz="1100" dirty="0"/>
                    </a:p>
                  </a:txBody>
                  <a:tcPr marL="78044" marR="78044">
                    <a:solidFill>
                      <a:srgbClr val="9AF48F"/>
                    </a:solidFill>
                  </a:tcPr>
                </a:tc>
                <a:tc>
                  <a:txBody>
                    <a:bodyPr/>
                    <a:lstStyle/>
                    <a:p>
                      <a:r>
                        <a:rPr lang="en-US" sz="1100" dirty="0"/>
                        <a:t>MEBT optics needed</a:t>
                      </a:r>
                    </a:p>
                  </a:txBody>
                  <a:tcPr marL="78044" marR="78044">
                    <a:solidFill>
                      <a:srgbClr val="9AF48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9AF48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Partly</a:t>
                      </a:r>
                      <a:r>
                        <a:rPr lang="en-US" sz="1100" baseline="0" dirty="0"/>
                        <a:t> deployed for LEBT</a:t>
                      </a:r>
                      <a:endParaRPr lang="en-US" sz="1100" dirty="0"/>
                    </a:p>
                  </a:txBody>
                  <a:tcPr marL="78044" marR="78044">
                    <a:solidFill>
                      <a:srgbClr val="9AF48F"/>
                    </a:solidFill>
                  </a:tcPr>
                </a:tc>
                <a:tc>
                  <a:txBody>
                    <a:bodyPr/>
                    <a:lstStyle/>
                    <a:p>
                      <a:endParaRPr lang="en-US" sz="1100" dirty="0"/>
                    </a:p>
                  </a:txBody>
                  <a:tcPr marL="78044" marR="78044">
                    <a:solidFill>
                      <a:srgbClr val="FF0000"/>
                    </a:solidFill>
                  </a:tcPr>
                </a:tc>
                <a:extLst>
                  <a:ext uri="{0D108BD9-81ED-4DB2-BD59-A6C34878D82A}">
                    <a16:rowId xmlns:a16="http://schemas.microsoft.com/office/drawing/2014/main" val="2392436549"/>
                  </a:ext>
                </a:extLst>
              </a:tr>
              <a:tr h="0">
                <a:tc>
                  <a:txBody>
                    <a:bodyPr/>
                    <a:lstStyle/>
                    <a:p>
                      <a:r>
                        <a:rPr lang="en-US" sz="1100" dirty="0"/>
                        <a:t>COLL</a:t>
                      </a:r>
                    </a:p>
                  </a:txBody>
                  <a:tcPr marL="78044" marR="78044"/>
                </a:tc>
                <a:tc>
                  <a:txBody>
                    <a:bodyPr/>
                    <a:lstStyle/>
                    <a:p>
                      <a:endParaRPr lang="en-US" sz="1100" dirty="0">
                        <a:solidFill>
                          <a:schemeClr val="tx1"/>
                        </a:solidFill>
                      </a:endParaRPr>
                    </a:p>
                  </a:txBody>
                  <a:tcPr marL="78044" marR="78044"/>
                </a:tc>
                <a:tc>
                  <a:txBody>
                    <a:bodyPr/>
                    <a:lstStyle/>
                    <a:p>
                      <a:r>
                        <a:rPr lang="en-US" sz="1100" dirty="0"/>
                        <a:t>3</a:t>
                      </a:r>
                    </a:p>
                  </a:txBody>
                  <a:tcPr marL="78044" marR="78044"/>
                </a:tc>
                <a:tc>
                  <a:txBody>
                    <a:bodyPr/>
                    <a:lstStyle/>
                    <a:p>
                      <a:r>
                        <a:rPr lang="en-US" sz="1100" dirty="0"/>
                        <a:t>Signal part will be target aperture prototype</a:t>
                      </a:r>
                    </a:p>
                  </a:txBody>
                  <a:tcPr marL="78044" marR="78044">
                    <a:solidFill>
                      <a:srgbClr val="EEFEEC"/>
                    </a:solidFill>
                  </a:tcPr>
                </a:tc>
                <a:tc>
                  <a:txBody>
                    <a:bodyPr/>
                    <a:lstStyle/>
                    <a:p>
                      <a:endParaRPr lang="en-US" sz="1100" dirty="0"/>
                    </a:p>
                  </a:txBody>
                  <a:tcPr marL="78044" marR="78044">
                    <a:solidFill>
                      <a:srgbClr val="EEFEEC"/>
                    </a:solidFill>
                  </a:tcPr>
                </a:tc>
                <a:tc>
                  <a:txBody>
                    <a:bodyPr/>
                    <a:lstStyle/>
                    <a:p>
                      <a:endParaRPr lang="en-US" sz="1100" dirty="0"/>
                    </a:p>
                  </a:txBody>
                  <a:tcPr marL="78044" marR="78044">
                    <a:solidFill>
                      <a:srgbClr val="EEFE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txBody>
                  <a:tcPr marL="78044" marR="78044">
                    <a:solidFill>
                      <a:srgbClr val="EEFEEC"/>
                    </a:solidFill>
                  </a:tcPr>
                </a:tc>
                <a:tc>
                  <a:txBody>
                    <a:bodyPr/>
                    <a:lstStyle/>
                    <a:p>
                      <a:endParaRPr lang="en-US" sz="1100" dirty="0"/>
                    </a:p>
                  </a:txBody>
                  <a:tcPr marL="78044" marR="78044">
                    <a:solidFill>
                      <a:srgbClr val="EEFEEC"/>
                    </a:solidFill>
                  </a:tcPr>
                </a:tc>
                <a:tc>
                  <a:txBody>
                    <a:bodyPr/>
                    <a:lstStyle/>
                    <a:p>
                      <a:endParaRPr lang="en-US" sz="1100" dirty="0"/>
                    </a:p>
                  </a:txBody>
                  <a:tcPr marL="78044" marR="78044">
                    <a:solidFill>
                      <a:srgbClr val="FF0000"/>
                    </a:solidFill>
                  </a:tcPr>
                </a:tc>
                <a:extLst>
                  <a:ext uri="{0D108BD9-81ED-4DB2-BD59-A6C34878D82A}">
                    <a16:rowId xmlns:a16="http://schemas.microsoft.com/office/drawing/2014/main" val="1654083011"/>
                  </a:ext>
                </a:extLst>
              </a:tr>
            </a:tbl>
          </a:graphicData>
        </a:graphic>
      </p:graphicFrame>
    </p:spTree>
    <p:extLst>
      <p:ext uri="{BB962C8B-B14F-4D97-AF65-F5344CB8AC3E}">
        <p14:creationId xmlns:p14="http://schemas.microsoft.com/office/powerpoint/2010/main" val="35669639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screenshot of a cell phone&#10;&#10;Description automatically generated">
            <a:extLst>
              <a:ext uri="{FF2B5EF4-FFF2-40B4-BE49-F238E27FC236}">
                <a16:creationId xmlns:a16="http://schemas.microsoft.com/office/drawing/2014/main" id="{B3A83455-A7D0-A842-9CBA-613B3889BE22}"/>
              </a:ext>
            </a:extLst>
          </p:cNvPr>
          <p:cNvPicPr>
            <a:picLocks noGrp="1" noChangeAspect="1"/>
          </p:cNvPicPr>
          <p:nvPr>
            <p:ph type="pic" sz="quarter" idx="15"/>
          </p:nvPr>
        </p:nvPicPr>
        <p:blipFill>
          <a:blip r:embed="rId2"/>
          <a:srcRect l="10681" r="10681"/>
          <a:stretch>
            <a:fillRect/>
          </a:stretch>
        </p:blipFill>
        <p:spPr>
          <a:xfrm>
            <a:off x="7221146" y="4669257"/>
            <a:ext cx="2014287" cy="1923369"/>
          </a:xfrm>
        </p:spPr>
      </p:pic>
      <p:sp>
        <p:nvSpPr>
          <p:cNvPr id="8" name="Title 7">
            <a:extLst>
              <a:ext uri="{FF2B5EF4-FFF2-40B4-BE49-F238E27FC236}">
                <a16:creationId xmlns:a16="http://schemas.microsoft.com/office/drawing/2014/main" id="{43CDC8B5-7626-374C-8CB1-6E92142D004B}"/>
              </a:ext>
            </a:extLst>
          </p:cNvPr>
          <p:cNvSpPr>
            <a:spLocks noGrp="1"/>
          </p:cNvSpPr>
          <p:nvPr>
            <p:ph type="title"/>
          </p:nvPr>
        </p:nvSpPr>
        <p:spPr/>
        <p:txBody>
          <a:bodyPr/>
          <a:lstStyle/>
          <a:p>
            <a:r>
              <a:rPr lang="en-US" dirty="0"/>
              <a:t>FC, BCM, BPM nearing deployment</a:t>
            </a:r>
          </a:p>
        </p:txBody>
      </p:sp>
      <p:sp>
        <p:nvSpPr>
          <p:cNvPr id="3" name="Date Placeholder 2">
            <a:extLst>
              <a:ext uri="{FF2B5EF4-FFF2-40B4-BE49-F238E27FC236}">
                <a16:creationId xmlns:a16="http://schemas.microsoft.com/office/drawing/2014/main" id="{F4FD01BB-0AAD-3646-83A3-857FD4326790}"/>
              </a:ext>
            </a:extLst>
          </p:cNvPr>
          <p:cNvSpPr>
            <a:spLocks noGrp="1"/>
          </p:cNvSpPr>
          <p:nvPr>
            <p:ph type="dt" sz="half" idx="10"/>
          </p:nvPr>
        </p:nvSpPr>
        <p:spPr/>
        <p:txBody>
          <a:bodyPr/>
          <a:lstStyle/>
          <a:p>
            <a:fld id="{257EF3A0-7A71-4641-A0F6-DA70CC1395D6}" type="datetime1">
              <a:rPr lang="sv-SE" smtClean="0"/>
              <a:t>2020-01-30</a:t>
            </a:fld>
            <a:endParaRPr lang="sv-SE"/>
          </a:p>
        </p:txBody>
      </p:sp>
      <p:sp>
        <p:nvSpPr>
          <p:cNvPr id="4" name="Footer Placeholder 3">
            <a:extLst>
              <a:ext uri="{FF2B5EF4-FFF2-40B4-BE49-F238E27FC236}">
                <a16:creationId xmlns:a16="http://schemas.microsoft.com/office/drawing/2014/main" id="{7F5CD4EC-12D8-A040-AC51-0AF245468754}"/>
              </a:ext>
            </a:extLst>
          </p:cNvPr>
          <p:cNvSpPr>
            <a:spLocks noGrp="1"/>
          </p:cNvSpPr>
          <p:nvPr>
            <p:ph type="ftr" sz="quarter" idx="11"/>
          </p:nvPr>
        </p:nvSpPr>
        <p:spPr/>
        <p:txBody>
          <a:bodyPr/>
          <a:lstStyle/>
          <a:p>
            <a:r>
              <a:rPr lang="sv-SE"/>
              <a:t>PRESENTATION TITLE / FOOTER</a:t>
            </a:r>
          </a:p>
        </p:txBody>
      </p:sp>
      <p:sp>
        <p:nvSpPr>
          <p:cNvPr id="5" name="Slide Number Placeholder 4">
            <a:extLst>
              <a:ext uri="{FF2B5EF4-FFF2-40B4-BE49-F238E27FC236}">
                <a16:creationId xmlns:a16="http://schemas.microsoft.com/office/drawing/2014/main" id="{408B3DC8-F5B0-0548-9D67-5C40AF8F1F17}"/>
              </a:ext>
            </a:extLst>
          </p:cNvPr>
          <p:cNvSpPr>
            <a:spLocks noGrp="1"/>
          </p:cNvSpPr>
          <p:nvPr>
            <p:ph type="sldNum" sz="quarter" idx="12"/>
          </p:nvPr>
        </p:nvSpPr>
        <p:spPr/>
        <p:txBody>
          <a:bodyPr/>
          <a:lstStyle/>
          <a:p>
            <a:fld id="{F7283078-D760-1647-8B80-66BA8B52336D}" type="slidenum">
              <a:rPr lang="sv-SE" smtClean="0"/>
              <a:t>27</a:t>
            </a:fld>
            <a:endParaRPr lang="sv-SE"/>
          </a:p>
        </p:txBody>
      </p:sp>
      <p:pic>
        <p:nvPicPr>
          <p:cNvPr id="15" name="Content Placeholder 14" descr="A screenshot of a social media post&#10;&#10;Description automatically generated">
            <a:extLst>
              <a:ext uri="{FF2B5EF4-FFF2-40B4-BE49-F238E27FC236}">
                <a16:creationId xmlns:a16="http://schemas.microsoft.com/office/drawing/2014/main" id="{EDB880EC-7FB2-2D49-B1B5-7EF2E5A548C2}"/>
              </a:ext>
            </a:extLst>
          </p:cNvPr>
          <p:cNvPicPr>
            <a:picLocks noGrp="1" noChangeAspect="1"/>
          </p:cNvPicPr>
          <p:nvPr>
            <p:ph idx="1"/>
          </p:nvPr>
        </p:nvPicPr>
        <p:blipFill>
          <a:blip r:embed="rId3"/>
          <a:stretch>
            <a:fillRect/>
          </a:stretch>
        </p:blipFill>
        <p:spPr>
          <a:xfrm>
            <a:off x="3547536" y="4595446"/>
            <a:ext cx="2826156" cy="2122114"/>
          </a:xfrm>
        </p:spPr>
      </p:pic>
      <p:sp>
        <p:nvSpPr>
          <p:cNvPr id="10" name="Text Placeholder 9">
            <a:extLst>
              <a:ext uri="{FF2B5EF4-FFF2-40B4-BE49-F238E27FC236}">
                <a16:creationId xmlns:a16="http://schemas.microsoft.com/office/drawing/2014/main" id="{05D8F08F-55B7-AF4B-A956-7741B0333C7B}"/>
              </a:ext>
            </a:extLst>
          </p:cNvPr>
          <p:cNvSpPr>
            <a:spLocks noGrp="1"/>
          </p:cNvSpPr>
          <p:nvPr>
            <p:ph type="body" sz="quarter" idx="14"/>
          </p:nvPr>
        </p:nvSpPr>
        <p:spPr/>
        <p:txBody>
          <a:bodyPr/>
          <a:lstStyle/>
          <a:p>
            <a:r>
              <a:rPr lang="en-US" dirty="0"/>
              <a:t>Verifying timing, archiving, operator screens, …</a:t>
            </a:r>
          </a:p>
        </p:txBody>
      </p:sp>
      <p:pic>
        <p:nvPicPr>
          <p:cNvPr id="16" name="Picture 15">
            <a:extLst>
              <a:ext uri="{FF2B5EF4-FFF2-40B4-BE49-F238E27FC236}">
                <a16:creationId xmlns:a16="http://schemas.microsoft.com/office/drawing/2014/main" id="{A0B994B4-611E-E644-A840-B62AEBB6FB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456" b="21327"/>
          <a:stretch/>
        </p:blipFill>
        <p:spPr>
          <a:xfrm>
            <a:off x="2696308" y="1839153"/>
            <a:ext cx="7038164" cy="2756293"/>
          </a:xfrm>
          <a:prstGeom prst="rect">
            <a:avLst/>
          </a:prstGeom>
        </p:spPr>
      </p:pic>
    </p:spTree>
    <p:extLst>
      <p:ext uri="{BB962C8B-B14F-4D97-AF65-F5344CB8AC3E}">
        <p14:creationId xmlns:p14="http://schemas.microsoft.com/office/powerpoint/2010/main" val="2169725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35F57F-4A91-B642-BC9A-BBEDB91EF6EC}"/>
              </a:ext>
            </a:extLst>
          </p:cNvPr>
          <p:cNvSpPr>
            <a:spLocks noGrp="1"/>
          </p:cNvSpPr>
          <p:nvPr>
            <p:ph type="title"/>
          </p:nvPr>
        </p:nvSpPr>
        <p:spPr/>
        <p:txBody>
          <a:bodyPr/>
          <a:lstStyle/>
          <a:p>
            <a:r>
              <a:rPr lang="en-US" dirty="0"/>
              <a:t>Proton Beam Instrumentation (PBI)</a:t>
            </a:r>
          </a:p>
        </p:txBody>
      </p:sp>
      <p:sp>
        <p:nvSpPr>
          <p:cNvPr id="5" name="Date Placeholder 4">
            <a:extLst>
              <a:ext uri="{FF2B5EF4-FFF2-40B4-BE49-F238E27FC236}">
                <a16:creationId xmlns:a16="http://schemas.microsoft.com/office/drawing/2014/main" id="{A604C3F6-E68E-4B45-A8F8-B77506D6695F}"/>
              </a:ext>
            </a:extLst>
          </p:cNvPr>
          <p:cNvSpPr>
            <a:spLocks noGrp="1"/>
          </p:cNvSpPr>
          <p:nvPr>
            <p:ph type="dt" sz="half" idx="10"/>
          </p:nvPr>
        </p:nvSpPr>
        <p:spPr/>
        <p:txBody>
          <a:bodyPr/>
          <a:lstStyle/>
          <a:p>
            <a:fld id="{D18409B3-8719-45C7-BE20-BC56EA367BE6}" type="datetime1">
              <a:rPr lang="sv-SE" smtClean="0"/>
              <a:t>2020-01-30</a:t>
            </a:fld>
            <a:endParaRPr lang="sv-SE"/>
          </a:p>
        </p:txBody>
      </p:sp>
      <p:sp>
        <p:nvSpPr>
          <p:cNvPr id="7" name="Content Placeholder 6">
            <a:extLst>
              <a:ext uri="{FF2B5EF4-FFF2-40B4-BE49-F238E27FC236}">
                <a16:creationId xmlns:a16="http://schemas.microsoft.com/office/drawing/2014/main" id="{25C8D12F-065D-3947-AAAF-3803A3A9996A}"/>
              </a:ext>
            </a:extLst>
          </p:cNvPr>
          <p:cNvSpPr>
            <a:spLocks noGrp="1"/>
          </p:cNvSpPr>
          <p:nvPr>
            <p:ph idx="1"/>
          </p:nvPr>
        </p:nvSpPr>
        <p:spPr/>
        <p:txBody>
          <a:bodyPr/>
          <a:lstStyle/>
          <a:p>
            <a:pPr marL="0" indent="0">
              <a:buNone/>
            </a:pPr>
            <a:r>
              <a:rPr lang="en-US" b="1" dirty="0"/>
              <a:t>Beam Accounting</a:t>
            </a:r>
          </a:p>
          <a:p>
            <a:r>
              <a:rPr lang="en-US" dirty="0"/>
              <a:t>Faraday Cup (FC)</a:t>
            </a:r>
          </a:p>
          <a:p>
            <a:r>
              <a:rPr lang="en-US" dirty="0"/>
              <a:t>Beam Current (BCM)</a:t>
            </a:r>
          </a:p>
          <a:p>
            <a:r>
              <a:rPr lang="en-US" dirty="0"/>
              <a:t>Fast Current Monitor (FBCM)</a:t>
            </a:r>
          </a:p>
          <a:p>
            <a:r>
              <a:rPr lang="en-US" dirty="0"/>
              <a:t>Neutron monitor (</a:t>
            </a:r>
            <a:r>
              <a:rPr lang="en-US" dirty="0" err="1"/>
              <a:t>nBLM</a:t>
            </a:r>
            <a:r>
              <a:rPr lang="en-US" dirty="0"/>
              <a:t>)</a:t>
            </a:r>
          </a:p>
          <a:p>
            <a:r>
              <a:rPr lang="en-US" dirty="0"/>
              <a:t>Doppler (DPL)</a:t>
            </a:r>
          </a:p>
          <a:p>
            <a:r>
              <a:rPr lang="en-US" dirty="0"/>
              <a:t>Collimator (Coll)</a:t>
            </a:r>
          </a:p>
          <a:p>
            <a:endParaRPr lang="en-US" dirty="0"/>
          </a:p>
        </p:txBody>
      </p:sp>
      <p:sp>
        <p:nvSpPr>
          <p:cNvPr id="8" name="Text Placeholder 7">
            <a:extLst>
              <a:ext uri="{FF2B5EF4-FFF2-40B4-BE49-F238E27FC236}">
                <a16:creationId xmlns:a16="http://schemas.microsoft.com/office/drawing/2014/main" id="{231BB1BE-8A96-BE46-9418-E52BBC4BDD9D}"/>
              </a:ext>
            </a:extLst>
          </p:cNvPr>
          <p:cNvSpPr>
            <a:spLocks noGrp="1"/>
          </p:cNvSpPr>
          <p:nvPr>
            <p:ph type="body" sz="quarter" idx="14"/>
          </p:nvPr>
        </p:nvSpPr>
        <p:spPr/>
        <p:txBody>
          <a:bodyPr/>
          <a:lstStyle/>
          <a:p>
            <a:r>
              <a:rPr lang="en-US" dirty="0"/>
              <a:t>For the IS, LEBT, RFQ, and MEBT</a:t>
            </a:r>
          </a:p>
        </p:txBody>
      </p:sp>
      <p:sp>
        <p:nvSpPr>
          <p:cNvPr id="9" name="Content Placeholder 8">
            <a:extLst>
              <a:ext uri="{FF2B5EF4-FFF2-40B4-BE49-F238E27FC236}">
                <a16:creationId xmlns:a16="http://schemas.microsoft.com/office/drawing/2014/main" id="{7876AB76-B647-C448-8131-1C660F5D3780}"/>
              </a:ext>
            </a:extLst>
          </p:cNvPr>
          <p:cNvSpPr>
            <a:spLocks noGrp="1"/>
          </p:cNvSpPr>
          <p:nvPr>
            <p:ph idx="15"/>
          </p:nvPr>
        </p:nvSpPr>
        <p:spPr/>
        <p:txBody>
          <a:bodyPr/>
          <a:lstStyle/>
          <a:p>
            <a:pPr marL="0" indent="0">
              <a:buNone/>
            </a:pPr>
            <a:r>
              <a:rPr lang="en-US" b="1" dirty="0"/>
              <a:t>Centroid Measurement</a:t>
            </a:r>
          </a:p>
          <a:p>
            <a:r>
              <a:rPr lang="en-US" dirty="0"/>
              <a:t>Position Monitor (BPM)</a:t>
            </a:r>
          </a:p>
          <a:p>
            <a:r>
              <a:rPr lang="en-US" dirty="0"/>
              <a:t>Fast Position Monitor (FBPM)</a:t>
            </a:r>
          </a:p>
        </p:txBody>
      </p:sp>
      <p:sp>
        <p:nvSpPr>
          <p:cNvPr id="10" name="Content Placeholder 9">
            <a:extLst>
              <a:ext uri="{FF2B5EF4-FFF2-40B4-BE49-F238E27FC236}">
                <a16:creationId xmlns:a16="http://schemas.microsoft.com/office/drawing/2014/main" id="{A6C29F1D-F27D-8F44-8E5D-5F1ACD6D7DBF}"/>
              </a:ext>
            </a:extLst>
          </p:cNvPr>
          <p:cNvSpPr>
            <a:spLocks noGrp="1"/>
          </p:cNvSpPr>
          <p:nvPr>
            <p:ph idx="16"/>
          </p:nvPr>
        </p:nvSpPr>
        <p:spPr/>
        <p:txBody>
          <a:bodyPr/>
          <a:lstStyle/>
          <a:p>
            <a:pPr marL="0" indent="0">
              <a:buNone/>
            </a:pPr>
            <a:r>
              <a:rPr lang="en-US" b="1" dirty="0"/>
              <a:t>Distribution Measurement</a:t>
            </a:r>
          </a:p>
          <a:p>
            <a:r>
              <a:rPr lang="en-US" dirty="0"/>
              <a:t>Wire Scanner (WS)</a:t>
            </a:r>
          </a:p>
          <a:p>
            <a:r>
              <a:rPr lang="en-US" dirty="0"/>
              <a:t>Emittance (EMU)</a:t>
            </a:r>
          </a:p>
          <a:p>
            <a:r>
              <a:rPr lang="en-US" dirty="0"/>
              <a:t>Longitudinal bunch shape (LBM)</a:t>
            </a:r>
          </a:p>
          <a:p>
            <a:r>
              <a:rPr lang="en-US" dirty="0"/>
              <a:t>Non-invasive Profile, Fluorescence (FPM)</a:t>
            </a:r>
          </a:p>
        </p:txBody>
      </p:sp>
    </p:spTree>
    <p:extLst>
      <p:ext uri="{BB962C8B-B14F-4D97-AF65-F5344CB8AC3E}">
        <p14:creationId xmlns:p14="http://schemas.microsoft.com/office/powerpoint/2010/main" val="407047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LEBT</a:t>
            </a:r>
            <a:endParaRPr lang="sv-SE" dirty="0"/>
          </a:p>
        </p:txBody>
      </p:sp>
      <p:sp>
        <p:nvSpPr>
          <p:cNvPr id="3" name="Platshållare för datum 2">
            <a:extLst>
              <a:ext uri="{FF2B5EF4-FFF2-40B4-BE49-F238E27FC236}">
                <a16:creationId xmlns:a16="http://schemas.microsoft.com/office/drawing/2014/main" id="{3450DCE1-64CE-4E12-8F4D-676EB47FB825}"/>
              </a:ext>
            </a:extLst>
          </p:cNvPr>
          <p:cNvSpPr>
            <a:spLocks noGrp="1"/>
          </p:cNvSpPr>
          <p:nvPr>
            <p:ph type="dt" sz="half" idx="10"/>
          </p:nvPr>
        </p:nvSpPr>
        <p:spPr/>
        <p:txBody>
          <a:bodyPr/>
          <a:lstStyle/>
          <a:p>
            <a:fld id="{33578843-F405-4D53-BAD6-3EE7B4A18F43}" type="datetime1">
              <a:rPr lang="sv-SE" smtClean="0"/>
              <a:t>2020-01-29</a:t>
            </a:fld>
            <a:endParaRPr lang="sv-SE"/>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sv-SE"/>
              <a:t>PRESENTATION TITLE / 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4</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US" dirty="0"/>
              <a:t>LEBT</a:t>
            </a:r>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75" y="868809"/>
            <a:ext cx="10058400" cy="5660364"/>
          </a:xfrm>
          <a:prstGeom prst="rect">
            <a:avLst/>
          </a:prstGeom>
        </p:spPr>
      </p:pic>
    </p:spTree>
    <p:extLst>
      <p:ext uri="{BB962C8B-B14F-4D97-AF65-F5344CB8AC3E}">
        <p14:creationId xmlns:p14="http://schemas.microsoft.com/office/powerpoint/2010/main" val="3805153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LEBT PBI in Diagnostic Tank</a:t>
            </a:r>
            <a:endParaRPr lang="sv-SE" dirty="0"/>
          </a:p>
        </p:txBody>
      </p:sp>
      <p:sp>
        <p:nvSpPr>
          <p:cNvPr id="3" name="Platshållare för datum 2">
            <a:extLst>
              <a:ext uri="{FF2B5EF4-FFF2-40B4-BE49-F238E27FC236}">
                <a16:creationId xmlns:a16="http://schemas.microsoft.com/office/drawing/2014/main" id="{3450DCE1-64CE-4E12-8F4D-676EB47FB825}"/>
              </a:ext>
            </a:extLst>
          </p:cNvPr>
          <p:cNvSpPr>
            <a:spLocks noGrp="1"/>
          </p:cNvSpPr>
          <p:nvPr>
            <p:ph type="dt" sz="half" idx="10"/>
          </p:nvPr>
        </p:nvSpPr>
        <p:spPr/>
        <p:txBody>
          <a:bodyPr/>
          <a:lstStyle/>
          <a:p>
            <a:fld id="{33578843-F405-4D53-BAD6-3EE7B4A18F43}" type="datetime1">
              <a:rPr lang="sv-SE" smtClean="0"/>
              <a:t>2020-01-29</a:t>
            </a:fld>
            <a:endParaRPr lang="sv-SE"/>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sv-SE"/>
              <a:t>PRESENTATION TITLE / 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5</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US" dirty="0"/>
              <a:t>LEBT</a:t>
            </a:r>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76" y="868809"/>
            <a:ext cx="10058398" cy="5660364"/>
          </a:xfrm>
          <a:prstGeom prst="rect">
            <a:avLst/>
          </a:prstGeom>
        </p:spPr>
      </p:pic>
      <p:sp>
        <p:nvSpPr>
          <p:cNvPr id="6" name="TextBox 5">
            <a:extLst>
              <a:ext uri="{FF2B5EF4-FFF2-40B4-BE49-F238E27FC236}">
                <a16:creationId xmlns:a16="http://schemas.microsoft.com/office/drawing/2014/main" id="{BFEBE580-03CF-1D49-88B4-4946F2684330}"/>
              </a:ext>
            </a:extLst>
          </p:cNvPr>
          <p:cNvSpPr txBox="1"/>
          <p:nvPr/>
        </p:nvSpPr>
        <p:spPr>
          <a:xfrm>
            <a:off x="10356075" y="5274941"/>
            <a:ext cx="1835926" cy="1077218"/>
          </a:xfrm>
          <a:prstGeom prst="rect">
            <a:avLst/>
          </a:prstGeom>
          <a:noFill/>
        </p:spPr>
        <p:txBody>
          <a:bodyPr wrap="square" rtlCol="0">
            <a:spAutoFit/>
          </a:bodyPr>
          <a:lstStyle/>
          <a:p>
            <a:pPr algn="l"/>
            <a:r>
              <a:rPr lang="en-US" sz="1600" dirty="0">
                <a:solidFill>
                  <a:srgbClr val="666666"/>
                </a:solidFill>
              </a:rPr>
              <a:t>Also, </a:t>
            </a:r>
            <a:br>
              <a:rPr lang="en-US" sz="1600" dirty="0">
                <a:solidFill>
                  <a:srgbClr val="666666"/>
                </a:solidFill>
              </a:rPr>
            </a:br>
            <a:r>
              <a:rPr lang="en-US" sz="1600" dirty="0">
                <a:solidFill>
                  <a:srgbClr val="666666"/>
                </a:solidFill>
              </a:rPr>
              <a:t>current and voltage measurement in the Ion Source</a:t>
            </a:r>
          </a:p>
        </p:txBody>
      </p:sp>
    </p:spTree>
    <p:extLst>
      <p:ext uri="{BB962C8B-B14F-4D97-AF65-F5344CB8AC3E}">
        <p14:creationId xmlns:p14="http://schemas.microsoft.com/office/powerpoint/2010/main" val="4641886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LEBT PBI in Cone</a:t>
            </a:r>
            <a:endParaRPr lang="sv-SE" dirty="0"/>
          </a:p>
        </p:txBody>
      </p:sp>
      <p:sp>
        <p:nvSpPr>
          <p:cNvPr id="3" name="Platshållare för datum 2">
            <a:extLst>
              <a:ext uri="{FF2B5EF4-FFF2-40B4-BE49-F238E27FC236}">
                <a16:creationId xmlns:a16="http://schemas.microsoft.com/office/drawing/2014/main" id="{3450DCE1-64CE-4E12-8F4D-676EB47FB825}"/>
              </a:ext>
            </a:extLst>
          </p:cNvPr>
          <p:cNvSpPr>
            <a:spLocks noGrp="1"/>
          </p:cNvSpPr>
          <p:nvPr>
            <p:ph type="dt" sz="half" idx="10"/>
          </p:nvPr>
        </p:nvSpPr>
        <p:spPr/>
        <p:txBody>
          <a:bodyPr/>
          <a:lstStyle/>
          <a:p>
            <a:fld id="{33578843-F405-4D53-BAD6-3EE7B4A18F43}" type="datetime1">
              <a:rPr lang="sv-SE" smtClean="0"/>
              <a:t>2020-01-29</a:t>
            </a:fld>
            <a:endParaRPr lang="sv-SE"/>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sv-SE"/>
              <a:t>PRESENTATION TITLE / 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6</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US" dirty="0"/>
              <a:t>LEBT</a:t>
            </a:r>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76" y="868809"/>
            <a:ext cx="10058398" cy="5660363"/>
          </a:xfrm>
          <a:prstGeom prst="rect">
            <a:avLst/>
          </a:prstGeom>
        </p:spPr>
      </p:pic>
    </p:spTree>
    <p:extLst>
      <p:ext uri="{BB962C8B-B14F-4D97-AF65-F5344CB8AC3E}">
        <p14:creationId xmlns:p14="http://schemas.microsoft.com/office/powerpoint/2010/main" val="3677265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RFQ and MEBT</a:t>
            </a:r>
            <a:endParaRPr lang="sv-SE" dirty="0"/>
          </a:p>
        </p:txBody>
      </p:sp>
      <p:sp>
        <p:nvSpPr>
          <p:cNvPr id="3" name="Platshållare för datum 2">
            <a:extLst>
              <a:ext uri="{FF2B5EF4-FFF2-40B4-BE49-F238E27FC236}">
                <a16:creationId xmlns:a16="http://schemas.microsoft.com/office/drawing/2014/main" id="{3450DCE1-64CE-4E12-8F4D-676EB47FB825}"/>
              </a:ext>
            </a:extLst>
          </p:cNvPr>
          <p:cNvSpPr>
            <a:spLocks noGrp="1"/>
          </p:cNvSpPr>
          <p:nvPr>
            <p:ph type="dt" sz="half" idx="10"/>
          </p:nvPr>
        </p:nvSpPr>
        <p:spPr/>
        <p:txBody>
          <a:bodyPr/>
          <a:lstStyle/>
          <a:p>
            <a:fld id="{33578843-F405-4D53-BAD6-3EE7B4A18F43}" type="datetime1">
              <a:rPr lang="sv-SE" smtClean="0"/>
              <a:t>2020-01-29</a:t>
            </a:fld>
            <a:endParaRPr lang="sv-SE"/>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sv-SE"/>
              <a:t>PRESENTATION TITLE / 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7</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US" dirty="0"/>
              <a:t>LEBT</a:t>
            </a:r>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95" y="868809"/>
            <a:ext cx="9096666" cy="5660363"/>
          </a:xfrm>
          <a:prstGeom prst="rect">
            <a:avLst/>
          </a:prstGeom>
        </p:spPr>
      </p:pic>
    </p:spTree>
    <p:extLst>
      <p:ext uri="{BB962C8B-B14F-4D97-AF65-F5344CB8AC3E}">
        <p14:creationId xmlns:p14="http://schemas.microsoft.com/office/powerpoint/2010/main" val="278501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dirty="0"/>
              <a:t>RFQ and MEBT PBI</a:t>
            </a:r>
            <a:endParaRPr lang="sv-SE" dirty="0"/>
          </a:p>
        </p:txBody>
      </p:sp>
      <p:sp>
        <p:nvSpPr>
          <p:cNvPr id="3" name="Platshållare för datum 2">
            <a:extLst>
              <a:ext uri="{FF2B5EF4-FFF2-40B4-BE49-F238E27FC236}">
                <a16:creationId xmlns:a16="http://schemas.microsoft.com/office/drawing/2014/main" id="{3450DCE1-64CE-4E12-8F4D-676EB47FB825}"/>
              </a:ext>
            </a:extLst>
          </p:cNvPr>
          <p:cNvSpPr>
            <a:spLocks noGrp="1"/>
          </p:cNvSpPr>
          <p:nvPr>
            <p:ph type="dt" sz="half" idx="10"/>
          </p:nvPr>
        </p:nvSpPr>
        <p:spPr/>
        <p:txBody>
          <a:bodyPr/>
          <a:lstStyle/>
          <a:p>
            <a:fld id="{33578843-F405-4D53-BAD6-3EE7B4A18F43}" type="datetime1">
              <a:rPr lang="sv-SE" smtClean="0"/>
              <a:t>2020-01-30</a:t>
            </a:fld>
            <a:endParaRPr lang="sv-SE"/>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sv-SE"/>
              <a:t>PRESENTATION TITLE / 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8</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US" dirty="0"/>
              <a:t>LEBT</a:t>
            </a:r>
            <a:endParaRPr lang="sv-S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95" y="868809"/>
            <a:ext cx="9096666" cy="5660362"/>
          </a:xfrm>
          <a:prstGeom prst="rect">
            <a:avLst/>
          </a:prstGeom>
        </p:spPr>
      </p:pic>
    </p:spTree>
    <p:extLst>
      <p:ext uri="{BB962C8B-B14F-4D97-AF65-F5344CB8AC3E}">
        <p14:creationId xmlns:p14="http://schemas.microsoft.com/office/powerpoint/2010/main" val="38480052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a:spLocks noGrp="1"/>
          </p:cNvSpPr>
          <p:nvPr>
            <p:ph type="title"/>
          </p:nvPr>
        </p:nvSpPr>
        <p:spPr>
          <a:xfrm>
            <a:off x="1103709" y="265373"/>
            <a:ext cx="9360000" cy="657339"/>
          </a:xfrm>
          <a:prstGeom prst="rect">
            <a:avLst/>
          </a:prstGeom>
          <a:noFill/>
          <a:ln>
            <a:noFill/>
          </a:ln>
        </p:spPr>
        <p:txBody>
          <a:bodyPr spcFirstLastPara="1" wrap="square" lIns="90000" tIns="45700" rIns="91425" bIns="18000" anchor="t" anchorCtr="0">
            <a:noAutofit/>
          </a:bodyPr>
          <a:lstStyle/>
          <a:p>
            <a:pPr marL="0" lvl="0" indent="0" algn="l" rtl="0">
              <a:lnSpc>
                <a:spcPct val="90000"/>
              </a:lnSpc>
              <a:spcBef>
                <a:spcPts val="0"/>
              </a:spcBef>
              <a:spcAft>
                <a:spcPts val="0"/>
              </a:spcAft>
              <a:buClr>
                <a:srgbClr val="666666"/>
              </a:buClr>
              <a:buSzPts val="4200"/>
              <a:buFont typeface="Quattrocento Sans"/>
              <a:buNone/>
            </a:pPr>
            <a:r>
              <a:rPr lang="sv-SE"/>
              <a:t>LEBT FC status </a:t>
            </a:r>
            <a:endParaRPr/>
          </a:p>
        </p:txBody>
      </p:sp>
      <p:sp>
        <p:nvSpPr>
          <p:cNvPr id="101" name="Google Shape;101;p5"/>
          <p:cNvSpPr txBox="1">
            <a:spLocks noGrp="1"/>
          </p:cNvSpPr>
          <p:nvPr>
            <p:ph type="dt" idx="10"/>
          </p:nvPr>
        </p:nvSpPr>
        <p:spPr>
          <a:xfrm>
            <a:off x="1195647" y="6475270"/>
            <a:ext cx="83265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a:t>2019-12-17</a:t>
            </a:r>
            <a:endParaRPr/>
          </a:p>
        </p:txBody>
      </p:sp>
      <p:sp>
        <p:nvSpPr>
          <p:cNvPr id="102" name="Google Shape;102;p5"/>
          <p:cNvSpPr txBox="1">
            <a:spLocks noGrp="1"/>
          </p:cNvSpPr>
          <p:nvPr>
            <p:ph type="ftr" idx="11"/>
          </p:nvPr>
        </p:nvSpPr>
        <p:spPr>
          <a:xfrm>
            <a:off x="2053244" y="6475270"/>
            <a:ext cx="43204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a:t>PRESENTATION TITLE / FOOTER</a:t>
            </a:r>
            <a:endParaRPr/>
          </a:p>
        </p:txBody>
      </p:sp>
      <p:sp>
        <p:nvSpPr>
          <p:cNvPr id="103" name="Google Shape;103;p5"/>
          <p:cNvSpPr txBox="1">
            <a:spLocks noGrp="1"/>
          </p:cNvSpPr>
          <p:nvPr>
            <p:ph type="sldNum" idx="12"/>
          </p:nvPr>
        </p:nvSpPr>
        <p:spPr>
          <a:xfrm>
            <a:off x="8735292" y="647527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9</a:t>
            </a:fld>
            <a:endParaRPr/>
          </a:p>
        </p:txBody>
      </p:sp>
      <p:sp>
        <p:nvSpPr>
          <p:cNvPr id="104" name="Google Shape;104;p5"/>
          <p:cNvSpPr txBox="1">
            <a:spLocks noGrp="1"/>
          </p:cNvSpPr>
          <p:nvPr>
            <p:ph type="body" idx="1"/>
          </p:nvPr>
        </p:nvSpPr>
        <p:spPr>
          <a:xfrm>
            <a:off x="918775" y="786380"/>
            <a:ext cx="5817213" cy="4768200"/>
          </a:xfrm>
          <a:prstGeom prst="rect">
            <a:avLst/>
          </a:prstGeom>
          <a:noFill/>
          <a:ln>
            <a:noFill/>
          </a:ln>
        </p:spPr>
        <p:txBody>
          <a:bodyPr spcFirstLastPara="1" wrap="square" lIns="0" tIns="45700" rIns="18000" bIns="45700" anchor="t" anchorCtr="0">
            <a:noAutofit/>
          </a:bodyPr>
          <a:lstStyle/>
          <a:p>
            <a:pPr marL="107950" lvl="1" indent="0" algn="l" rtl="0">
              <a:spcBef>
                <a:spcPts val="1000"/>
              </a:spcBef>
              <a:spcAft>
                <a:spcPts val="0"/>
              </a:spcAft>
              <a:buSzPts val="1600"/>
              <a:buNone/>
            </a:pPr>
            <a:r>
              <a:rPr lang="sv-SE" sz="1800" dirty="0"/>
              <a:t>#2 </a:t>
            </a:r>
            <a:r>
              <a:rPr lang="sv-SE" sz="1800" dirty="0" err="1"/>
              <a:t>Delivered</a:t>
            </a:r>
            <a:r>
              <a:rPr lang="sv-SE" sz="1800" dirty="0"/>
              <a:t> late: Dec-19 from </a:t>
            </a:r>
            <a:r>
              <a:rPr lang="sv-SE" sz="1800" dirty="0" err="1"/>
              <a:t>Pantechnik</a:t>
            </a:r>
            <a:endParaRPr sz="1800" dirty="0"/>
          </a:p>
          <a:p>
            <a:pPr marL="107950" lvl="1" indent="0" algn="l" rtl="0">
              <a:spcBef>
                <a:spcPts val="1000"/>
              </a:spcBef>
              <a:spcAft>
                <a:spcPts val="0"/>
              </a:spcAft>
              <a:buSzPts val="1600"/>
              <a:buNone/>
            </a:pPr>
            <a:r>
              <a:rPr lang="sv-SE" sz="1800" dirty="0" err="1"/>
              <a:t>Revised</a:t>
            </a:r>
            <a:r>
              <a:rPr lang="sv-SE" sz="1800" dirty="0"/>
              <a:t> </a:t>
            </a:r>
            <a:r>
              <a:rPr lang="sv-SE" sz="1800" dirty="0" err="1"/>
              <a:t>actuator</a:t>
            </a:r>
            <a:r>
              <a:rPr lang="sv-SE" sz="1800" dirty="0"/>
              <a:t> system </a:t>
            </a:r>
          </a:p>
          <a:p>
            <a:pPr marL="107950" lvl="1" indent="0" algn="l" rtl="0">
              <a:spcBef>
                <a:spcPts val="1000"/>
              </a:spcBef>
              <a:spcAft>
                <a:spcPts val="0"/>
              </a:spcAft>
              <a:buSzPts val="1600"/>
              <a:buNone/>
            </a:pPr>
            <a:r>
              <a:rPr lang="sv-SE" sz="1800" dirty="0" err="1"/>
              <a:t>Installed</a:t>
            </a:r>
            <a:r>
              <a:rPr lang="sv-SE" sz="1800" dirty="0"/>
              <a:t> MPS limit </a:t>
            </a:r>
            <a:r>
              <a:rPr lang="sv-SE" sz="1800" dirty="0" err="1"/>
              <a:t>switches</a:t>
            </a:r>
            <a:endParaRPr sz="1800" dirty="0"/>
          </a:p>
          <a:p>
            <a:pPr marL="315912" lvl="0" indent="0" algn="l" rtl="0">
              <a:spcBef>
                <a:spcPts val="1000"/>
              </a:spcBef>
              <a:spcAft>
                <a:spcPts val="0"/>
              </a:spcAft>
              <a:buNone/>
            </a:pPr>
            <a:r>
              <a:rPr lang="sv-SE" sz="1800" dirty="0"/>
              <a:t>TBD:</a:t>
            </a:r>
            <a:endParaRPr sz="1800" dirty="0"/>
          </a:p>
          <a:p>
            <a:pPr marL="107950" lvl="1" indent="0" algn="l" rtl="0">
              <a:spcBef>
                <a:spcPts val="1000"/>
              </a:spcBef>
              <a:spcAft>
                <a:spcPts val="0"/>
              </a:spcAft>
              <a:buSzPts val="1600"/>
              <a:buNone/>
            </a:pPr>
            <a:r>
              <a:rPr lang="sv-SE" sz="1800" dirty="0" err="1"/>
              <a:t>Fiducialization</a:t>
            </a:r>
            <a:r>
              <a:rPr lang="sv-SE" sz="1800" dirty="0"/>
              <a:t>, installation, </a:t>
            </a:r>
            <a:r>
              <a:rPr lang="sv-SE" sz="1800" dirty="0" err="1"/>
              <a:t>alignment</a:t>
            </a:r>
            <a:r>
              <a:rPr lang="sv-SE" sz="1800" dirty="0"/>
              <a:t>, </a:t>
            </a:r>
            <a:r>
              <a:rPr lang="sv-SE" sz="1800" dirty="0" err="1"/>
              <a:t>leak</a:t>
            </a:r>
            <a:r>
              <a:rPr lang="sv-SE" sz="1800" dirty="0"/>
              <a:t> check </a:t>
            </a:r>
            <a:endParaRPr sz="1800" dirty="0"/>
          </a:p>
          <a:p>
            <a:pPr marL="107950" lvl="1" indent="0" algn="l" rtl="0">
              <a:lnSpc>
                <a:spcPct val="100000"/>
              </a:lnSpc>
              <a:spcBef>
                <a:spcPts val="1000"/>
              </a:spcBef>
              <a:spcAft>
                <a:spcPts val="0"/>
              </a:spcAft>
              <a:buSzPts val="1600"/>
              <a:buNone/>
            </a:pPr>
            <a:r>
              <a:rPr lang="sv-SE" sz="1800" dirty="0"/>
              <a:t>ICS/BD: </a:t>
            </a:r>
            <a:r>
              <a:rPr lang="sv-SE" sz="1800" dirty="0" err="1"/>
              <a:t>collisions</a:t>
            </a:r>
            <a:r>
              <a:rPr lang="sv-SE" sz="1800" dirty="0"/>
              <a:t> </a:t>
            </a:r>
            <a:r>
              <a:rPr lang="sv-SE" sz="1800" dirty="0" err="1"/>
              <a:t>avoidance</a:t>
            </a:r>
            <a:r>
              <a:rPr lang="sv-SE" sz="1800" dirty="0"/>
              <a:t> (2 EMUs, 1 FC, 1 Doppler) </a:t>
            </a:r>
            <a:endParaRPr sz="1800" dirty="0"/>
          </a:p>
          <a:p>
            <a:pPr marL="0" lvl="0" indent="0" algn="l" rtl="0">
              <a:lnSpc>
                <a:spcPct val="100000"/>
              </a:lnSpc>
              <a:spcBef>
                <a:spcPts val="1000"/>
              </a:spcBef>
              <a:spcAft>
                <a:spcPts val="0"/>
              </a:spcAft>
              <a:buNone/>
            </a:pPr>
            <a:endParaRPr sz="1800" dirty="0"/>
          </a:p>
        </p:txBody>
      </p:sp>
      <p:pic>
        <p:nvPicPr>
          <p:cNvPr id="105" name="Google Shape;105;p5"/>
          <p:cNvPicPr preferRelativeResize="0"/>
          <p:nvPr/>
        </p:nvPicPr>
        <p:blipFill>
          <a:blip r:embed="rId3">
            <a:alphaModFix/>
          </a:blip>
          <a:stretch>
            <a:fillRect/>
          </a:stretch>
        </p:blipFill>
        <p:spPr>
          <a:xfrm>
            <a:off x="7133127" y="989662"/>
            <a:ext cx="3935819" cy="5247759"/>
          </a:xfrm>
          <a:prstGeom prst="rect">
            <a:avLst/>
          </a:prstGeom>
          <a:noFill/>
          <a:ln>
            <a:noFill/>
          </a:ln>
        </p:spPr>
      </p:pic>
      <p:sp>
        <p:nvSpPr>
          <p:cNvPr id="106" name="Google Shape;106;p5"/>
          <p:cNvSpPr txBox="1"/>
          <p:nvPr/>
        </p:nvSpPr>
        <p:spPr>
          <a:xfrm>
            <a:off x="8249550" y="9771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sv-SE" sz="2000">
                <a:solidFill>
                  <a:srgbClr val="666666"/>
                </a:solidFill>
                <a:latin typeface="Quattrocento Sans"/>
                <a:ea typeface="Quattrocento Sans"/>
                <a:cs typeface="Quattrocento Sans"/>
                <a:sym typeface="Quattrocento Sans"/>
              </a:rPr>
              <a:t>               </a:t>
            </a:r>
            <a:r>
              <a:rPr lang="sv-SE" sz="2000" b="1">
                <a:latin typeface="Quattrocento Sans"/>
                <a:ea typeface="Quattrocento Sans"/>
                <a:cs typeface="Quattrocento Sans"/>
                <a:sym typeface="Quattrocento Sans"/>
              </a:rPr>
              <a:t> FC2                                            </a:t>
            </a:r>
            <a:endParaRPr sz="2000" b="1">
              <a:latin typeface="Quattrocento Sans"/>
              <a:ea typeface="Quattrocento Sans"/>
              <a:cs typeface="Quattrocento Sans"/>
              <a:sym typeface="Quattrocento Sans"/>
            </a:endParaRPr>
          </a:p>
          <a:p>
            <a:pPr marL="0" lvl="0" indent="0" algn="l" rtl="0">
              <a:spcBef>
                <a:spcPts val="1000"/>
              </a:spcBef>
              <a:spcAft>
                <a:spcPts val="0"/>
              </a:spcAft>
              <a:buNone/>
            </a:pPr>
            <a:r>
              <a:rPr lang="sv-SE" sz="2000" b="1">
                <a:latin typeface="Quattrocento Sans"/>
                <a:ea typeface="Quattrocento Sans"/>
                <a:cs typeface="Quattrocento Sans"/>
                <a:sym typeface="Quattrocento Sans"/>
              </a:rPr>
              <a:t>  FC1</a:t>
            </a: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endParaRPr sz="2000" b="1">
              <a:latin typeface="Quattrocento Sans"/>
              <a:ea typeface="Quattrocento Sans"/>
              <a:cs typeface="Quattrocento Sans"/>
              <a:sym typeface="Quattrocento Sans"/>
            </a:endParaRPr>
          </a:p>
          <a:p>
            <a:pPr marL="0" lvl="0" indent="0" algn="l" rtl="0">
              <a:spcBef>
                <a:spcPts val="1000"/>
              </a:spcBef>
              <a:spcAft>
                <a:spcPts val="0"/>
              </a:spcAft>
              <a:buNone/>
            </a:pPr>
            <a:r>
              <a:rPr lang="sv-SE" sz="2000" b="1">
                <a:latin typeface="Quattrocento Sans"/>
                <a:ea typeface="Quattrocento Sans"/>
                <a:cs typeface="Quattrocento Sans"/>
                <a:sym typeface="Quattrocento Sans"/>
              </a:rPr>
              <a:t> </a:t>
            </a:r>
            <a:endParaRPr sz="2000" b="1">
              <a:latin typeface="Quattrocento Sans"/>
              <a:ea typeface="Quattrocento Sans"/>
              <a:cs typeface="Quattrocento Sans"/>
              <a:sym typeface="Quattrocento Sans"/>
            </a:endParaRPr>
          </a:p>
        </p:txBody>
      </p:sp>
      <p:sp>
        <p:nvSpPr>
          <p:cNvPr id="107" name="Google Shape;107;p5"/>
          <p:cNvSpPr txBox="1"/>
          <p:nvPr/>
        </p:nvSpPr>
        <p:spPr>
          <a:xfrm>
            <a:off x="6546075" y="33228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sv-SE" sz="2000" b="1">
                <a:solidFill>
                  <a:schemeClr val="dk1"/>
                </a:solidFill>
                <a:latin typeface="Quattrocento Sans"/>
                <a:ea typeface="Quattrocento Sans"/>
                <a:cs typeface="Quattrocento Sans"/>
                <a:sym typeface="Quattrocento Sans"/>
              </a:rPr>
              <a:t>Commissioning</a:t>
            </a:r>
            <a:endParaRPr sz="2000" b="1">
              <a:solidFill>
                <a:schemeClr val="dk1"/>
              </a:solidFill>
              <a:latin typeface="Quattrocento Sans"/>
              <a:ea typeface="Quattrocento Sans"/>
              <a:cs typeface="Quattrocento Sans"/>
              <a:sym typeface="Quattrocento Sans"/>
            </a:endParaRPr>
          </a:p>
          <a:p>
            <a:pPr marL="0" lvl="0" indent="0" algn="l" rtl="0">
              <a:spcBef>
                <a:spcPts val="1000"/>
              </a:spcBef>
              <a:spcAft>
                <a:spcPts val="0"/>
              </a:spcAft>
              <a:buNone/>
            </a:pPr>
            <a:r>
              <a:rPr lang="sv-SE" sz="2000" b="1">
                <a:solidFill>
                  <a:schemeClr val="dk1"/>
                </a:solidFill>
                <a:latin typeface="Quattrocento Sans"/>
                <a:ea typeface="Quattrocento Sans"/>
                <a:cs typeface="Quattrocento Sans"/>
                <a:sym typeface="Quattrocento Sans"/>
              </a:rPr>
              <a:t>                   tank </a:t>
            </a:r>
            <a:endParaRPr sz="2000" b="1">
              <a:solidFill>
                <a:schemeClr val="dk1"/>
              </a:solidFill>
              <a:latin typeface="Quattrocento Sans"/>
              <a:ea typeface="Quattrocento Sans"/>
              <a:cs typeface="Quattrocento Sans"/>
              <a:sym typeface="Quattrocento Sans"/>
            </a:endParaRPr>
          </a:p>
        </p:txBody>
      </p:sp>
      <p:pic>
        <p:nvPicPr>
          <p:cNvPr id="108" name="Google Shape;108;p5"/>
          <p:cNvPicPr preferRelativeResize="0"/>
          <p:nvPr/>
        </p:nvPicPr>
        <p:blipFill rotWithShape="1">
          <a:blip r:embed="rId4">
            <a:alphaModFix/>
          </a:blip>
          <a:srcRect b="5464"/>
          <a:stretch/>
        </p:blipFill>
        <p:spPr>
          <a:xfrm>
            <a:off x="918775" y="3716736"/>
            <a:ext cx="2743200" cy="2606140"/>
          </a:xfrm>
          <a:prstGeom prst="rect">
            <a:avLst/>
          </a:prstGeom>
          <a:noFill/>
          <a:ln>
            <a:noFill/>
          </a:ln>
        </p:spPr>
      </p:pic>
      <p:pic>
        <p:nvPicPr>
          <p:cNvPr id="109" name="Google Shape;109;p5"/>
          <p:cNvPicPr preferRelativeResize="0"/>
          <p:nvPr/>
        </p:nvPicPr>
        <p:blipFill>
          <a:blip r:embed="rId5">
            <a:alphaModFix/>
          </a:blip>
          <a:stretch>
            <a:fillRect/>
          </a:stretch>
        </p:blipFill>
        <p:spPr>
          <a:xfrm>
            <a:off x="4079725" y="3322874"/>
            <a:ext cx="2419000" cy="3225323"/>
          </a:xfrm>
          <a:prstGeom prst="rect">
            <a:avLst/>
          </a:prstGeom>
          <a:noFill/>
          <a:ln>
            <a:noFill/>
          </a:ln>
        </p:spPr>
      </p:pic>
    </p:spTree>
    <p:extLst>
      <p:ext uri="{BB962C8B-B14F-4D97-AF65-F5344CB8AC3E}">
        <p14:creationId xmlns:p14="http://schemas.microsoft.com/office/powerpoint/2010/main" val="1304161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2199</TotalTime>
  <Words>1922</Words>
  <Application>Microsoft Macintosh PowerPoint</Application>
  <PresentationFormat>Widescreen</PresentationFormat>
  <Paragraphs>446</Paragraphs>
  <Slides>27</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Calibri</vt:lpstr>
      <vt:lpstr>Calibri Light</vt:lpstr>
      <vt:lpstr>Quattrocento Sans</vt:lpstr>
      <vt:lpstr>Segoe UI</vt:lpstr>
      <vt:lpstr>Segoe UI Light</vt:lpstr>
      <vt:lpstr>Segoe UI Semibold</vt:lpstr>
      <vt:lpstr>Symbol</vt:lpstr>
      <vt:lpstr>Tahoma</vt:lpstr>
      <vt:lpstr>Times</vt:lpstr>
      <vt:lpstr>Times New Roman</vt:lpstr>
      <vt:lpstr>Wingdings</vt:lpstr>
      <vt:lpstr>Office-tema</vt:lpstr>
      <vt:lpstr>Status of Beam Instrumentation  for IS, LEBT, RFQ and MEBT</vt:lpstr>
      <vt:lpstr>Organization</vt:lpstr>
      <vt:lpstr>Proton Beam Instrumentation (PBI)</vt:lpstr>
      <vt:lpstr>LEBT</vt:lpstr>
      <vt:lpstr>LEBT PBI in Diagnostic Tank</vt:lpstr>
      <vt:lpstr>LEBT PBI in Cone</vt:lpstr>
      <vt:lpstr>RFQ and MEBT</vt:lpstr>
      <vt:lpstr>RFQ and MEBT PBI</vt:lpstr>
      <vt:lpstr>LEBT FC status </vt:lpstr>
      <vt:lpstr>Towards beam on the LEBT, MEBT FC ( … and beyond ...)  </vt:lpstr>
      <vt:lpstr>BCM installation</vt:lpstr>
      <vt:lpstr>BCM tests</vt:lpstr>
      <vt:lpstr>BPM</vt:lpstr>
      <vt:lpstr>Fast BPM and fast BCM</vt:lpstr>
      <vt:lpstr>MEBT Wire Scanners</vt:lpstr>
      <vt:lpstr>NPM. Fluorescence Profile Monitor </vt:lpstr>
      <vt:lpstr> LEBT Emittance Measurement Unit (EMU Allison Scanner) </vt:lpstr>
      <vt:lpstr>MEBT Emittance Measurement Unit (Slit and Grid)</vt:lpstr>
      <vt:lpstr>BSM</vt:lpstr>
      <vt:lpstr>nBLM</vt:lpstr>
      <vt:lpstr>Global functions</vt:lpstr>
      <vt:lpstr>Acceptance to installation to commissioning</vt:lpstr>
      <vt:lpstr>Verification and Data Management</vt:lpstr>
      <vt:lpstr>Schedule Comparison </vt:lpstr>
      <vt:lpstr>Challenges and Mitigations</vt:lpstr>
      <vt:lpstr>System Status</vt:lpstr>
      <vt:lpstr>FC, BCM, BPM nearing deployment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Tom Shea</dc:creator>
  <cp:keywords/>
  <dc:description/>
  <cp:lastModifiedBy>Tom Shea</cp:lastModifiedBy>
  <cp:revision>53</cp:revision>
  <cp:lastPrinted>2019-03-08T10:27:30Z</cp:lastPrinted>
  <dcterms:created xsi:type="dcterms:W3CDTF">2020-01-28T13:35:55Z</dcterms:created>
  <dcterms:modified xsi:type="dcterms:W3CDTF">2020-01-30T08:26:17Z</dcterms:modified>
  <cp:category/>
</cp:coreProperties>
</file>