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306" r:id="rId2"/>
    <p:sldId id="393" r:id="rId3"/>
    <p:sldId id="394" r:id="rId4"/>
    <p:sldId id="310" r:id="rId5"/>
    <p:sldId id="311" r:id="rId6"/>
    <p:sldId id="321" r:id="rId7"/>
    <p:sldId id="309" r:id="rId8"/>
    <p:sldId id="323" r:id="rId9"/>
    <p:sldId id="315" r:id="rId10"/>
    <p:sldId id="395" r:id="rId11"/>
    <p:sldId id="368" r:id="rId12"/>
    <p:sldId id="361" r:id="rId13"/>
    <p:sldId id="376" r:id="rId14"/>
    <p:sldId id="387" r:id="rId15"/>
    <p:sldId id="374" r:id="rId16"/>
    <p:sldId id="352" r:id="rId17"/>
    <p:sldId id="388" r:id="rId18"/>
    <p:sldId id="385" r:id="rId19"/>
    <p:sldId id="384" r:id="rId20"/>
    <p:sldId id="386" r:id="rId21"/>
    <p:sldId id="391" r:id="rId22"/>
    <p:sldId id="396" r:id="rId23"/>
    <p:sldId id="316" r:id="rId24"/>
    <p:sldId id="317" r:id="rId25"/>
    <p:sldId id="318" r:id="rId26"/>
    <p:sldId id="319" r:id="rId27"/>
    <p:sldId id="320"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eza Mansouri" initials="MM" lastIdx="2" clrIdx="0">
    <p:extLst>
      <p:ext uri="{19B8F6BF-5375-455C-9EA6-DF929625EA0E}">
        <p15:presenceInfo xmlns:p15="http://schemas.microsoft.com/office/powerpoint/2012/main" userId="S-1-5-21-1853637497-491971987-2917381224-6042" providerId="AD"/>
      </p:ext>
    </p:extLst>
  </p:cmAuthor>
  <p:cmAuthor id="2" name="Morteza Mansouri" initials="MM [2]" lastIdx="1" clrIdx="1">
    <p:extLst>
      <p:ext uri="{19B8F6BF-5375-455C-9EA6-DF929625EA0E}">
        <p15:presenceInfo xmlns:p15="http://schemas.microsoft.com/office/powerpoint/2012/main" userId="799c589aa8859b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84807"/>
    <a:srgbClr val="F79646"/>
    <a:srgbClr val="0000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8" autoAdjust="0"/>
    <p:restoredTop sz="87367" autoAdjust="0"/>
  </p:normalViewPr>
  <p:slideViewPr>
    <p:cSldViewPr>
      <p:cViewPr varScale="1">
        <p:scale>
          <a:sx n="98" d="100"/>
          <a:sy n="98" d="100"/>
        </p:scale>
        <p:origin x="920"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2020-01-29</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8517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409363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417799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2020-01-29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2020-01-29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2E66B7F-8271-49DA-A25A-F4BB9F476347}" type="datetime1">
              <a:rPr lang="sv-SE" smtClean="0"/>
              <a:t>2020-01-29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2020-01-29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265018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009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Szandra Kövecses</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848" y="310896"/>
            <a:ext cx="1527048" cy="817590"/>
          </a:xfrm>
          <a:prstGeom prst="rect">
            <a:avLst/>
          </a:prstGeom>
        </p:spPr>
      </p:pic>
      <p:sp>
        <p:nvSpPr>
          <p:cNvPr id="11" name="Platshållare för datum 3"/>
          <p:cNvSpPr>
            <a:spLocks noGrp="1"/>
          </p:cNvSpPr>
          <p:nvPr>
            <p:ph type="dt" sz="half" idx="14"/>
          </p:nvPr>
        </p:nvSpPr>
        <p:spPr>
          <a:xfrm>
            <a:off x="695400" y="6448250"/>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r>
              <a:rPr lang="sv-SE">
                <a:solidFill>
                  <a:prstClr val="black">
                    <a:tint val="75000"/>
                  </a:prstClr>
                </a:solidFill>
              </a:rPr>
              <a:t>2019-12-04</a:t>
            </a:r>
            <a:endParaRPr lang="sv-SE" dirty="0">
              <a:solidFill>
                <a:prstClr val="black">
                  <a:tint val="75000"/>
                </a:prstClr>
              </a:solidFill>
            </a:endParaRPr>
          </a:p>
        </p:txBody>
      </p:sp>
    </p:spTree>
    <p:extLst>
      <p:ext uri="{BB962C8B-B14F-4D97-AF65-F5344CB8AC3E}">
        <p14:creationId xmlns:p14="http://schemas.microsoft.com/office/powerpoint/2010/main" val="288758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en-US"/>
              <a:t>Click to edit Master title style</a:t>
            </a:r>
            <a:endParaRPr lang="sv-SE"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2020-01-29</a:t>
            </a:fld>
            <a:endParaRPr lang="sv-SE"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onfluence.esss.lu.se/display/PS/Verification+and+validation+planning"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normAutofit/>
          </a:bodyPr>
          <a:lstStyle/>
          <a:p>
            <a:pPr algn="ctr"/>
            <a:r>
              <a:rPr lang="en-US" sz="4000" dirty="0"/>
              <a:t>PSS1 and MPS1 Overview and Status</a:t>
            </a:r>
            <a:br>
              <a:rPr lang="en-US" sz="4000" dirty="0"/>
            </a:br>
            <a:r>
              <a:rPr lang="en-US" sz="4000" dirty="0"/>
              <a:t>2020-01-30</a:t>
            </a:r>
            <a:endParaRPr lang="en-GB" sz="4000" dirty="0"/>
          </a:p>
        </p:txBody>
      </p:sp>
      <p:sp>
        <p:nvSpPr>
          <p:cNvPr id="8" name="Subtitle 2"/>
          <p:cNvSpPr>
            <a:spLocks noGrp="1"/>
          </p:cNvSpPr>
          <p:nvPr>
            <p:ph type="subTitle" idx="1"/>
          </p:nvPr>
        </p:nvSpPr>
        <p:spPr/>
        <p:txBody>
          <a:bodyPr>
            <a:noAutofit/>
          </a:bodyPr>
          <a:lstStyle/>
          <a:p>
            <a:r>
              <a:rPr lang="en-GB" sz="1600" dirty="0">
                <a:solidFill>
                  <a:schemeClr val="bg1"/>
                </a:solidFill>
              </a:rPr>
              <a:t>ICS Protection Systems Group</a:t>
            </a:r>
          </a:p>
          <a:p>
            <a:endParaRPr lang="en-GB" sz="2000" dirty="0">
              <a:solidFill>
                <a:schemeClr val="bg1"/>
              </a:solidFill>
            </a:endParaRPr>
          </a:p>
        </p:txBody>
      </p:sp>
      <p:sp>
        <p:nvSpPr>
          <p:cNvPr id="9" name="Rectangle 8"/>
          <p:cNvSpPr/>
          <p:nvPr/>
        </p:nvSpPr>
        <p:spPr>
          <a:xfrm>
            <a:off x="3810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a:p>
            <a:pPr algn="ctr"/>
            <a:r>
              <a:rPr lang="sv-SE" sz="1400" dirty="0">
                <a:solidFill>
                  <a:srgbClr val="FFFFFF"/>
                </a:solidFill>
              </a:rPr>
              <a:t>2020-01-30</a:t>
            </a:r>
            <a:endParaRPr lang="en-GB" sz="1400" dirty="0">
              <a:solidFill>
                <a:srgbClr val="FFFFFF"/>
              </a:solidFill>
            </a:endParaRPr>
          </a:p>
        </p:txBody>
      </p:sp>
    </p:spTree>
    <p:extLst>
      <p:ext uri="{BB962C8B-B14F-4D97-AF65-F5344CB8AC3E}">
        <p14:creationId xmlns:p14="http://schemas.microsoft.com/office/powerpoint/2010/main" val="350202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MPS1</a:t>
            </a:r>
          </a:p>
        </p:txBody>
      </p:sp>
    </p:spTree>
    <p:extLst>
      <p:ext uri="{BB962C8B-B14F-4D97-AF65-F5344CB8AC3E}">
        <p14:creationId xmlns:p14="http://schemas.microsoft.com/office/powerpoint/2010/main" val="27134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Protection Goals</a:t>
            </a:r>
            <a:endParaRPr lang="en-GB" dirty="0"/>
          </a:p>
        </p:txBody>
      </p:sp>
      <p:sp>
        <p:nvSpPr>
          <p:cNvPr id="3" name="Content Placeholder 2"/>
          <p:cNvSpPr>
            <a:spLocks noGrp="1"/>
          </p:cNvSpPr>
          <p:nvPr>
            <p:ph idx="1"/>
          </p:nvPr>
        </p:nvSpPr>
        <p:spPr>
          <a:xfrm>
            <a:off x="533400" y="1484784"/>
            <a:ext cx="11391056" cy="2999556"/>
          </a:xfrm>
        </p:spPr>
        <p:txBody>
          <a:bodyPr/>
          <a:lstStyle/>
          <a:p>
            <a:pPr>
              <a:buFont typeface="+mj-lt"/>
              <a:buAutoNum type="arabicPeriod"/>
            </a:pPr>
            <a:r>
              <a:rPr lang="en-US" sz="1800" b="1" dirty="0">
                <a:solidFill>
                  <a:schemeClr val="tx1"/>
                </a:solidFill>
              </a:rPr>
              <a:t>Enable highly flexible operation of ESS,</a:t>
            </a:r>
          </a:p>
          <a:p>
            <a:pPr>
              <a:buFont typeface="+mj-lt"/>
              <a:buAutoNum type="arabicPeriod"/>
            </a:pPr>
            <a:r>
              <a:rPr lang="en-US" sz="1800" b="1" dirty="0">
                <a:solidFill>
                  <a:schemeClr val="tx1"/>
                </a:solidFill>
              </a:rPr>
              <a:t>Enable &amp; increase proton and neutron beam availability (by preventing and mitigating damage to the machine)</a:t>
            </a:r>
          </a:p>
          <a:p>
            <a:pPr marL="0" indent="0">
              <a:buNone/>
            </a:pPr>
            <a:r>
              <a:rPr lang="en-US" sz="1800" b="1" dirty="0">
                <a:solidFill>
                  <a:schemeClr val="tx1"/>
                </a:solidFill>
              </a:rPr>
              <a:t>How? </a:t>
            </a:r>
          </a:p>
          <a:p>
            <a:r>
              <a:rPr lang="en-US" sz="1800" dirty="0">
                <a:solidFill>
                  <a:schemeClr val="tx1"/>
                </a:solidFill>
              </a:rPr>
              <a:t>Through the use of:</a:t>
            </a:r>
          </a:p>
          <a:p>
            <a:pPr lvl="1"/>
            <a:r>
              <a:rPr lang="en-US" sz="1800" dirty="0">
                <a:solidFill>
                  <a:schemeClr val="tx1"/>
                </a:solidFill>
              </a:rPr>
              <a:t>Interlocks</a:t>
            </a:r>
          </a:p>
          <a:p>
            <a:pPr lvl="1"/>
            <a:r>
              <a:rPr lang="en-US" sz="1800" dirty="0">
                <a:solidFill>
                  <a:schemeClr val="tx1"/>
                </a:solidFill>
              </a:rPr>
              <a:t>Data exchange</a:t>
            </a:r>
            <a:endParaRPr lang="en-GB" sz="1800" dirty="0">
              <a:solidFill>
                <a:schemeClr val="tx1"/>
              </a:solidFill>
            </a:endParaRPr>
          </a:p>
          <a:p>
            <a:r>
              <a:rPr lang="en-US" sz="1800" dirty="0">
                <a:solidFill>
                  <a:schemeClr val="tx1"/>
                </a:solidFill>
              </a:rPr>
              <a:t>Through applying a modular design:</a:t>
            </a:r>
          </a:p>
          <a:p>
            <a:pPr lvl="1"/>
            <a:r>
              <a:rPr lang="en-US" sz="1800" dirty="0">
                <a:solidFill>
                  <a:schemeClr val="tx1"/>
                </a:solidFill>
              </a:rPr>
              <a:t>Inputs grouped according to equipment type (magnets, vacuum valves, beam current monitors, etc.)</a:t>
            </a:r>
          </a:p>
          <a:p>
            <a:pPr lvl="1"/>
            <a:r>
              <a:rPr lang="en-US" sz="1800" dirty="0">
                <a:solidFill>
                  <a:schemeClr val="tx1"/>
                </a:solidFill>
              </a:rPr>
              <a:t>Inputs grouped according to relevance (based on beam destination)</a:t>
            </a:r>
          </a:p>
          <a:p>
            <a:pPr lvl="1"/>
            <a:endParaRPr lang="en-GB" sz="1800" dirty="0">
              <a:solidFill>
                <a:schemeClr val="tx1"/>
              </a:solidFill>
            </a:endParaRPr>
          </a:p>
        </p:txBody>
      </p:sp>
      <p:pic>
        <p:nvPicPr>
          <p:cNvPr id="8" name="Picture 7"/>
          <p:cNvPicPr>
            <a:picLocks noChangeAspect="1"/>
          </p:cNvPicPr>
          <p:nvPr/>
        </p:nvPicPr>
        <p:blipFill rotWithShape="1">
          <a:blip r:embed="rId2"/>
          <a:srcRect b="1121"/>
          <a:stretch/>
        </p:blipFill>
        <p:spPr>
          <a:xfrm>
            <a:off x="191344" y="4484340"/>
            <a:ext cx="11830050" cy="2185020"/>
          </a:xfrm>
          <a:prstGeom prst="rect">
            <a:avLst/>
          </a:prstGeom>
        </p:spPr>
      </p:pic>
    </p:spTree>
    <p:extLst>
      <p:ext uri="{BB962C8B-B14F-4D97-AF65-F5344CB8AC3E}">
        <p14:creationId xmlns:p14="http://schemas.microsoft.com/office/powerpoint/2010/main" val="104012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Protection Architecture</a:t>
            </a:r>
            <a:endParaRPr lang="en-GB" dirty="0"/>
          </a:p>
        </p:txBody>
      </p:sp>
      <p:pic>
        <p:nvPicPr>
          <p:cNvPr id="10" name="Content Placeholder 9"/>
          <p:cNvPicPr>
            <a:picLocks noGrp="1" noChangeAspect="1"/>
          </p:cNvPicPr>
          <p:nvPr>
            <p:ph idx="1"/>
          </p:nvPr>
        </p:nvPicPr>
        <p:blipFill rotWithShape="1">
          <a:blip r:embed="rId2"/>
          <a:srcRect t="2097"/>
          <a:stretch/>
        </p:blipFill>
        <p:spPr>
          <a:xfrm>
            <a:off x="119336" y="1604965"/>
            <a:ext cx="8324474" cy="5248776"/>
          </a:xfrm>
          <a:prstGeom prst="rect">
            <a:avLst/>
          </a:prstGeom>
        </p:spPr>
      </p:pic>
      <p:sp>
        <p:nvSpPr>
          <p:cNvPr id="3" name="TextBox 2">
            <a:extLst>
              <a:ext uri="{FF2B5EF4-FFF2-40B4-BE49-F238E27FC236}">
                <a16:creationId xmlns:a16="http://schemas.microsoft.com/office/drawing/2014/main" id="{873582A7-CFC2-3145-9E18-309D0510BDCC}"/>
              </a:ext>
            </a:extLst>
          </p:cNvPr>
          <p:cNvSpPr txBox="1"/>
          <p:nvPr/>
        </p:nvSpPr>
        <p:spPr>
          <a:xfrm>
            <a:off x="10095291" y="5218324"/>
            <a:ext cx="1983235" cy="1323439"/>
          </a:xfrm>
          <a:prstGeom prst="rect">
            <a:avLst/>
          </a:prstGeom>
          <a:noFill/>
        </p:spPr>
        <p:txBody>
          <a:bodyPr wrap="none" rtlCol="0">
            <a:spAutoFit/>
          </a:bodyPr>
          <a:lstStyle/>
          <a:p>
            <a:r>
              <a:rPr lang="en-GB" sz="1000" dirty="0"/>
              <a:t>LPS: Local Protection System</a:t>
            </a:r>
          </a:p>
          <a:p>
            <a:r>
              <a:rPr lang="en-GB" sz="1000" dirty="0"/>
              <a:t>LPSRSM: LPS for Raster Magnets</a:t>
            </a:r>
          </a:p>
          <a:p>
            <a:r>
              <a:rPr lang="en-GB" sz="1000" dirty="0"/>
              <a:t>MPS: Machine Protection System</a:t>
            </a:r>
          </a:p>
          <a:p>
            <a:r>
              <a:rPr lang="en-GB" sz="1000" dirty="0"/>
              <a:t>MPSID: MPS for Insertable Devices</a:t>
            </a:r>
          </a:p>
          <a:p>
            <a:r>
              <a:rPr lang="en-GB" sz="1000" dirty="0" err="1"/>
              <a:t>MPSMag</a:t>
            </a:r>
            <a:r>
              <a:rPr lang="en-GB" sz="1000" dirty="0"/>
              <a:t>: MPS for Magnets</a:t>
            </a:r>
          </a:p>
          <a:p>
            <a:r>
              <a:rPr lang="en-GB" sz="1000" dirty="0" err="1"/>
              <a:t>MPSTrg</a:t>
            </a:r>
            <a:r>
              <a:rPr lang="en-GB" sz="1000" dirty="0"/>
              <a:t>: MPS for Target</a:t>
            </a:r>
          </a:p>
          <a:p>
            <a:r>
              <a:rPr lang="en-GB" sz="1000" dirty="0" err="1"/>
              <a:t>MPSVac</a:t>
            </a:r>
            <a:r>
              <a:rPr lang="en-GB" sz="1000" dirty="0"/>
              <a:t>: MPS for Vacuum</a:t>
            </a:r>
          </a:p>
          <a:p>
            <a:r>
              <a:rPr lang="en-GB" sz="1000" dirty="0"/>
              <a:t>RF: Radio Frequency System</a:t>
            </a:r>
          </a:p>
        </p:txBody>
      </p:sp>
      <p:sp>
        <p:nvSpPr>
          <p:cNvPr id="4" name="TextBox 3">
            <a:extLst>
              <a:ext uri="{FF2B5EF4-FFF2-40B4-BE49-F238E27FC236}">
                <a16:creationId xmlns:a16="http://schemas.microsoft.com/office/drawing/2014/main" id="{3BC98EDE-EDD3-E54B-9A47-5D4A6F0E2E46}"/>
              </a:ext>
            </a:extLst>
          </p:cNvPr>
          <p:cNvSpPr txBox="1"/>
          <p:nvPr/>
        </p:nvSpPr>
        <p:spPr>
          <a:xfrm>
            <a:off x="8323796" y="1614620"/>
            <a:ext cx="3672408" cy="2308324"/>
          </a:xfrm>
          <a:prstGeom prst="rect">
            <a:avLst/>
          </a:prstGeom>
          <a:noFill/>
        </p:spPr>
        <p:txBody>
          <a:bodyPr wrap="square" rtlCol="0">
            <a:spAutoFit/>
          </a:bodyPr>
          <a:lstStyle/>
          <a:p>
            <a:r>
              <a:rPr lang="en-GB" b="1" dirty="0"/>
              <a:t>Fast Beam Interlock System (FBIS): </a:t>
            </a:r>
          </a:p>
          <a:p>
            <a:endParaRPr lang="en-GB" b="1" dirty="0"/>
          </a:p>
          <a:p>
            <a:pPr marL="285750" indent="-285750">
              <a:buFont typeface="Arial" panose="020B0604020202020204" pitchFamily="34" charset="0"/>
              <a:buChar char="•"/>
            </a:pPr>
            <a:r>
              <a:rPr lang="en-GB" b="1" dirty="0"/>
              <a:t>collects inputs </a:t>
            </a:r>
            <a:r>
              <a:rPr lang="en-GB" dirty="0"/>
              <a:t>(RF, Beam Monitoring, Vacuum, etc) </a:t>
            </a:r>
          </a:p>
          <a:p>
            <a:pPr marL="285750" indent="-285750">
              <a:buFont typeface="Arial" panose="020B0604020202020204" pitchFamily="34" charset="0"/>
              <a:buChar char="•"/>
            </a:pPr>
            <a:r>
              <a:rPr lang="en-GB" b="1" dirty="0"/>
              <a:t>decides if it is safe </a:t>
            </a:r>
            <a:r>
              <a:rPr lang="en-GB" dirty="0"/>
              <a:t>to operate with beam or not. </a:t>
            </a:r>
          </a:p>
          <a:p>
            <a:pPr marL="285750" indent="-285750">
              <a:buFont typeface="Arial" panose="020B0604020202020204" pitchFamily="34" charset="0"/>
              <a:buChar char="•"/>
            </a:pPr>
            <a:r>
              <a:rPr lang="en-GB" b="1" dirty="0"/>
              <a:t>interrupts</a:t>
            </a:r>
            <a:r>
              <a:rPr lang="en-GB" dirty="0"/>
              <a:t> beam operation in case of a fault.</a:t>
            </a:r>
          </a:p>
        </p:txBody>
      </p:sp>
      <p:sp>
        <p:nvSpPr>
          <p:cNvPr id="8" name="TextBox 7">
            <a:extLst>
              <a:ext uri="{FF2B5EF4-FFF2-40B4-BE49-F238E27FC236}">
                <a16:creationId xmlns:a16="http://schemas.microsoft.com/office/drawing/2014/main" id="{0C41C3A0-73A0-3347-AD71-0E38362714A7}"/>
              </a:ext>
            </a:extLst>
          </p:cNvPr>
          <p:cNvSpPr txBox="1"/>
          <p:nvPr/>
        </p:nvSpPr>
        <p:spPr>
          <a:xfrm>
            <a:off x="8221649" y="5224507"/>
            <a:ext cx="1938351" cy="1477328"/>
          </a:xfrm>
          <a:prstGeom prst="rect">
            <a:avLst/>
          </a:prstGeom>
          <a:noFill/>
        </p:spPr>
        <p:txBody>
          <a:bodyPr wrap="none" rtlCol="0">
            <a:spAutoFit/>
          </a:bodyPr>
          <a:lstStyle/>
          <a:p>
            <a:r>
              <a:rPr lang="en-GB" sz="1000" dirty="0"/>
              <a:t>BCM: Beam Current Monitor</a:t>
            </a:r>
          </a:p>
          <a:p>
            <a:r>
              <a:rPr lang="en-GB" sz="1000" dirty="0"/>
              <a:t>BLM: Beam Loss Monitor</a:t>
            </a:r>
          </a:p>
          <a:p>
            <a:r>
              <a:rPr lang="en-GB" sz="1000" dirty="0" err="1"/>
              <a:t>nBLM</a:t>
            </a:r>
            <a:r>
              <a:rPr lang="en-GB" sz="1000" dirty="0"/>
              <a:t>: Neutron BLM</a:t>
            </a:r>
          </a:p>
          <a:p>
            <a:r>
              <a:rPr lang="en-GB" sz="1000" dirty="0" err="1"/>
              <a:t>icBLM</a:t>
            </a:r>
            <a:r>
              <a:rPr lang="en-GB" sz="1000" dirty="0"/>
              <a:t>: Ionisation Chamber – BLM</a:t>
            </a:r>
          </a:p>
          <a:p>
            <a:r>
              <a:rPr lang="en-GB" sz="1000" dirty="0"/>
              <a:t>BPM: Beam Position Monitor</a:t>
            </a:r>
          </a:p>
          <a:p>
            <a:r>
              <a:rPr lang="en-GB" sz="1000" dirty="0"/>
              <a:t>FBIS: Fast Beam Interlock System</a:t>
            </a:r>
          </a:p>
          <a:p>
            <a:r>
              <a:rPr lang="en-GB" sz="1000" dirty="0"/>
              <a:t>FC: Faraday Cup</a:t>
            </a:r>
          </a:p>
          <a:p>
            <a:r>
              <a:rPr lang="en-GB" sz="1000" dirty="0"/>
              <a:t>FSU: Fast Shutdown Unit</a:t>
            </a:r>
          </a:p>
          <a:p>
            <a:r>
              <a:rPr lang="en-GB" sz="1000" dirty="0" err="1"/>
              <a:t>Isrc</a:t>
            </a:r>
            <a:r>
              <a:rPr lang="en-GB" sz="1000" dirty="0"/>
              <a:t>: Ion Source </a:t>
            </a:r>
          </a:p>
        </p:txBody>
      </p:sp>
    </p:spTree>
    <p:extLst>
      <p:ext uri="{BB962C8B-B14F-4D97-AF65-F5344CB8AC3E}">
        <p14:creationId xmlns:p14="http://schemas.microsoft.com/office/powerpoint/2010/main" val="334126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7B0D1F0D-34C3-BC40-BF24-F478B3AAB23A}"/>
              </a:ext>
            </a:extLst>
          </p:cNvPr>
          <p:cNvSpPr/>
          <p:nvPr/>
        </p:nvSpPr>
        <p:spPr>
          <a:xfrm rot="5400000">
            <a:off x="7775585" y="3538153"/>
            <a:ext cx="3288587" cy="651599"/>
          </a:xfrm>
          <a:prstGeom prst="rect">
            <a:avLst/>
          </a:prstGeom>
          <a:gradFill>
            <a:gsLst>
              <a:gs pos="0">
                <a:srgbClr val="FFFFFF">
                  <a:alpha val="0"/>
                </a:srgbClr>
              </a:gs>
              <a:gs pos="67000">
                <a:srgbClr val="0094C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6">
            <a:extLst>
              <a:ext uri="{FF2B5EF4-FFF2-40B4-BE49-F238E27FC236}">
                <a16:creationId xmlns:a16="http://schemas.microsoft.com/office/drawing/2014/main" id="{B6731E41-34FD-2244-8BDE-AD3B5C27D5E2}"/>
              </a:ext>
            </a:extLst>
          </p:cNvPr>
          <p:cNvSpPr/>
          <p:nvPr/>
        </p:nvSpPr>
        <p:spPr>
          <a:xfrm rot="5400000">
            <a:off x="6535082" y="3559719"/>
            <a:ext cx="3331721" cy="651600"/>
          </a:xfrm>
          <a:prstGeom prst="rect">
            <a:avLst/>
          </a:prstGeom>
          <a:gradFill>
            <a:gsLst>
              <a:gs pos="0">
                <a:srgbClr val="FFFFFF">
                  <a:alpha val="0"/>
                </a:srgbClr>
              </a:gs>
              <a:gs pos="71000">
                <a:srgbClr val="0094C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6">
            <a:extLst>
              <a:ext uri="{FF2B5EF4-FFF2-40B4-BE49-F238E27FC236}">
                <a16:creationId xmlns:a16="http://schemas.microsoft.com/office/drawing/2014/main" id="{17B12ECD-DA72-704A-9CA7-C4F3EC4DCD84}"/>
              </a:ext>
            </a:extLst>
          </p:cNvPr>
          <p:cNvSpPr/>
          <p:nvPr/>
        </p:nvSpPr>
        <p:spPr>
          <a:xfrm rot="5400000">
            <a:off x="5242098" y="3431920"/>
            <a:ext cx="3331718" cy="907200"/>
          </a:xfrm>
          <a:prstGeom prst="rect">
            <a:avLst/>
          </a:prstGeom>
          <a:gradFill>
            <a:gsLst>
              <a:gs pos="0">
                <a:srgbClr val="FFFFFF">
                  <a:alpha val="0"/>
                </a:srgbClr>
              </a:gs>
              <a:gs pos="67000">
                <a:srgbClr val="0094C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Rectangle 1">
            <a:extLst>
              <a:ext uri="{FF2B5EF4-FFF2-40B4-BE49-F238E27FC236}">
                <a16:creationId xmlns:a16="http://schemas.microsoft.com/office/drawing/2014/main" id="{70754CCA-81C2-5E4F-A2A3-4616E588F595}"/>
              </a:ext>
            </a:extLst>
          </p:cNvPr>
          <p:cNvSpPr/>
          <p:nvPr/>
        </p:nvSpPr>
        <p:spPr>
          <a:xfrm>
            <a:off x="2305103" y="2408660"/>
            <a:ext cx="634239" cy="484035"/>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300" dirty="0">
                <a:solidFill>
                  <a:schemeClr val="bg1"/>
                </a:solidFill>
              </a:rPr>
              <a:t>FAT</a:t>
            </a:r>
            <a:r>
              <a:rPr lang="sv-SE" sz="1300" baseline="0" dirty="0"/>
              <a:t> </a:t>
            </a:r>
            <a:endParaRPr lang="sv-SE" sz="1300" dirty="0"/>
          </a:p>
        </p:txBody>
      </p:sp>
      <p:sp>
        <p:nvSpPr>
          <p:cNvPr id="17" name="Textfeld 10">
            <a:extLst>
              <a:ext uri="{FF2B5EF4-FFF2-40B4-BE49-F238E27FC236}">
                <a16:creationId xmlns:a16="http://schemas.microsoft.com/office/drawing/2014/main" id="{FBCFE85B-A345-CD4E-80F8-D8B95BA448F9}"/>
              </a:ext>
            </a:extLst>
          </p:cNvPr>
          <p:cNvSpPr txBox="1"/>
          <p:nvPr/>
        </p:nvSpPr>
        <p:spPr>
          <a:xfrm>
            <a:off x="119336" y="3777268"/>
            <a:ext cx="2066947" cy="253916"/>
          </a:xfrm>
          <a:prstGeom prst="rect">
            <a:avLst/>
          </a:prstGeom>
          <a:noFill/>
        </p:spPr>
        <p:txBody>
          <a:bodyPr wrap="square" rtlCol="0" anchor="ctr" anchorCtr="0">
            <a:spAutoFit/>
          </a:bodyPr>
          <a:lstStyle/>
          <a:p>
            <a:r>
              <a:rPr lang="en-GB" sz="1050" b="1" i="1" dirty="0">
                <a:solidFill>
                  <a:srgbClr val="003546"/>
                </a:solidFill>
              </a:rPr>
              <a:t>Procured (off the shelf)</a:t>
            </a:r>
            <a:endParaRPr lang="de-DE" sz="1050" b="1" i="1" dirty="0">
              <a:solidFill>
                <a:srgbClr val="003546"/>
              </a:solidFill>
            </a:endParaRPr>
          </a:p>
        </p:txBody>
      </p:sp>
      <p:sp>
        <p:nvSpPr>
          <p:cNvPr id="18" name="Textfeld 11">
            <a:extLst>
              <a:ext uri="{FF2B5EF4-FFF2-40B4-BE49-F238E27FC236}">
                <a16:creationId xmlns:a16="http://schemas.microsoft.com/office/drawing/2014/main" id="{C7FD6356-5AB0-3943-AD77-8414A2ADD938}"/>
              </a:ext>
            </a:extLst>
          </p:cNvPr>
          <p:cNvSpPr txBox="1"/>
          <p:nvPr/>
        </p:nvSpPr>
        <p:spPr>
          <a:xfrm>
            <a:off x="119336" y="2345489"/>
            <a:ext cx="2434324" cy="253916"/>
          </a:xfrm>
          <a:prstGeom prst="rect">
            <a:avLst/>
          </a:prstGeom>
          <a:noFill/>
        </p:spPr>
        <p:txBody>
          <a:bodyPr wrap="square" rtlCol="0" anchor="ctr" anchorCtr="0">
            <a:spAutoFit/>
          </a:bodyPr>
          <a:lstStyle/>
          <a:p>
            <a:r>
              <a:rPr lang="en-GB" sz="1050" b="1" i="1" dirty="0">
                <a:solidFill>
                  <a:srgbClr val="003546"/>
                </a:solidFill>
              </a:rPr>
              <a:t>Developed (FBIS, crates…)</a:t>
            </a:r>
          </a:p>
        </p:txBody>
      </p:sp>
      <p:sp>
        <p:nvSpPr>
          <p:cNvPr id="19" name="Rectangle 1">
            <a:extLst>
              <a:ext uri="{FF2B5EF4-FFF2-40B4-BE49-F238E27FC236}">
                <a16:creationId xmlns:a16="http://schemas.microsoft.com/office/drawing/2014/main" id="{DF6341C2-A4E7-854D-8F46-D004D1FC97B4}"/>
              </a:ext>
            </a:extLst>
          </p:cNvPr>
          <p:cNvSpPr/>
          <p:nvPr/>
        </p:nvSpPr>
        <p:spPr>
          <a:xfrm>
            <a:off x="4046763" y="4437049"/>
            <a:ext cx="633507" cy="484035"/>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a:t>SST</a:t>
            </a:r>
          </a:p>
        </p:txBody>
      </p:sp>
      <p:cxnSp>
        <p:nvCxnSpPr>
          <p:cNvPr id="20" name="Gerade Verbindung mit Pfeil 13">
            <a:extLst>
              <a:ext uri="{FF2B5EF4-FFF2-40B4-BE49-F238E27FC236}">
                <a16:creationId xmlns:a16="http://schemas.microsoft.com/office/drawing/2014/main" id="{76129258-82E7-A34D-AA42-635B00EA63C7}"/>
              </a:ext>
            </a:extLst>
          </p:cNvPr>
          <p:cNvCxnSpPr>
            <a:cxnSpLocks/>
            <a:stCxn id="50" idx="3"/>
            <a:endCxn id="19" idx="1"/>
          </p:cNvCxnSpPr>
          <p:nvPr/>
        </p:nvCxnSpPr>
        <p:spPr>
          <a:xfrm>
            <a:off x="1607943" y="4679067"/>
            <a:ext cx="2438820" cy="0"/>
          </a:xfrm>
          <a:prstGeom prst="straightConnector1">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Gerade Verbindung mit Pfeil 15">
            <a:extLst>
              <a:ext uri="{FF2B5EF4-FFF2-40B4-BE49-F238E27FC236}">
                <a16:creationId xmlns:a16="http://schemas.microsoft.com/office/drawing/2014/main" id="{9B151CBD-6A53-C14F-8B17-0D372BD76641}"/>
              </a:ext>
            </a:extLst>
          </p:cNvPr>
          <p:cNvCxnSpPr>
            <a:cxnSpLocks/>
            <a:stCxn id="15" idx="3"/>
            <a:endCxn id="34" idx="1"/>
          </p:cNvCxnSpPr>
          <p:nvPr/>
        </p:nvCxnSpPr>
        <p:spPr>
          <a:xfrm>
            <a:off x="2939342" y="2650678"/>
            <a:ext cx="1107421" cy="515170"/>
          </a:xfrm>
          <a:prstGeom prst="bentConnector3">
            <a:avLst>
              <a:gd name="adj1" fmla="val 50000"/>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sp>
        <p:nvSpPr>
          <p:cNvPr id="22" name="Rectangle 1">
            <a:extLst>
              <a:ext uri="{FF2B5EF4-FFF2-40B4-BE49-F238E27FC236}">
                <a16:creationId xmlns:a16="http://schemas.microsoft.com/office/drawing/2014/main" id="{94A7CE71-1E83-CF4E-929B-D696BC18B9D2}"/>
              </a:ext>
            </a:extLst>
          </p:cNvPr>
          <p:cNvSpPr/>
          <p:nvPr/>
        </p:nvSpPr>
        <p:spPr>
          <a:xfrm>
            <a:off x="6454357" y="3668853"/>
            <a:ext cx="892363" cy="484035"/>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err="1"/>
              <a:t>Local</a:t>
            </a:r>
            <a:r>
              <a:rPr lang="sv-SE" sz="1300" dirty="0"/>
              <a:t>-SIT</a:t>
            </a:r>
          </a:p>
        </p:txBody>
      </p:sp>
      <p:sp>
        <p:nvSpPr>
          <p:cNvPr id="23" name="Rectangle 1">
            <a:extLst>
              <a:ext uri="{FF2B5EF4-FFF2-40B4-BE49-F238E27FC236}">
                <a16:creationId xmlns:a16="http://schemas.microsoft.com/office/drawing/2014/main" id="{5B961CBB-C0D9-7342-9554-6766084022C2}"/>
              </a:ext>
            </a:extLst>
          </p:cNvPr>
          <p:cNvSpPr/>
          <p:nvPr/>
        </p:nvSpPr>
        <p:spPr>
          <a:xfrm>
            <a:off x="7873013" y="3668853"/>
            <a:ext cx="633507" cy="484035"/>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a:t>SIT</a:t>
            </a:r>
          </a:p>
        </p:txBody>
      </p:sp>
      <p:sp>
        <p:nvSpPr>
          <p:cNvPr id="24" name="Rectangle 1">
            <a:extLst>
              <a:ext uri="{FF2B5EF4-FFF2-40B4-BE49-F238E27FC236}">
                <a16:creationId xmlns:a16="http://schemas.microsoft.com/office/drawing/2014/main" id="{8D515804-D04C-054C-90C3-2F5F0AB7B7A4}"/>
              </a:ext>
            </a:extLst>
          </p:cNvPr>
          <p:cNvSpPr/>
          <p:nvPr/>
        </p:nvSpPr>
        <p:spPr>
          <a:xfrm>
            <a:off x="9097132" y="3663685"/>
            <a:ext cx="633507" cy="484035"/>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a:t>FIT</a:t>
            </a:r>
          </a:p>
        </p:txBody>
      </p:sp>
      <p:cxnSp>
        <p:nvCxnSpPr>
          <p:cNvPr id="26" name="Gerade Verbindung mit Pfeil 20">
            <a:extLst>
              <a:ext uri="{FF2B5EF4-FFF2-40B4-BE49-F238E27FC236}">
                <a16:creationId xmlns:a16="http://schemas.microsoft.com/office/drawing/2014/main" id="{0398C278-0BFD-5948-A8CD-E547FF5A974C}"/>
              </a:ext>
            </a:extLst>
          </p:cNvPr>
          <p:cNvCxnSpPr>
            <a:cxnSpLocks/>
            <a:endCxn id="23" idx="1"/>
          </p:cNvCxnSpPr>
          <p:nvPr/>
        </p:nvCxnSpPr>
        <p:spPr>
          <a:xfrm>
            <a:off x="7346720" y="3910871"/>
            <a:ext cx="526293" cy="0"/>
          </a:xfrm>
          <a:prstGeom prst="straightConnector1">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 name="Gerade Verbindung mit Pfeil 21">
            <a:extLst>
              <a:ext uri="{FF2B5EF4-FFF2-40B4-BE49-F238E27FC236}">
                <a16:creationId xmlns:a16="http://schemas.microsoft.com/office/drawing/2014/main" id="{86C515A1-14CF-3E46-B026-252B82150F03}"/>
              </a:ext>
            </a:extLst>
          </p:cNvPr>
          <p:cNvCxnSpPr>
            <a:cxnSpLocks/>
            <a:stCxn id="23" idx="3"/>
            <a:endCxn id="24" idx="1"/>
          </p:cNvCxnSpPr>
          <p:nvPr/>
        </p:nvCxnSpPr>
        <p:spPr>
          <a:xfrm flipV="1">
            <a:off x="8506520" y="3905703"/>
            <a:ext cx="590612" cy="5168"/>
          </a:xfrm>
          <a:prstGeom prst="straightConnector1">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2">
            <a:extLst>
              <a:ext uri="{FF2B5EF4-FFF2-40B4-BE49-F238E27FC236}">
                <a16:creationId xmlns:a16="http://schemas.microsoft.com/office/drawing/2014/main" id="{56030BB9-80AA-F94B-A148-8B21D00F269E}"/>
              </a:ext>
            </a:extLst>
          </p:cNvPr>
          <p:cNvCxnSpPr>
            <a:cxnSpLocks/>
            <a:stCxn id="24" idx="3"/>
            <a:endCxn id="29" idx="1"/>
          </p:cNvCxnSpPr>
          <p:nvPr/>
        </p:nvCxnSpPr>
        <p:spPr>
          <a:xfrm flipV="1">
            <a:off x="9730639" y="3901839"/>
            <a:ext cx="780295" cy="3864"/>
          </a:xfrm>
          <a:prstGeom prst="straightConnector1">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Rectangle 1">
            <a:extLst>
              <a:ext uri="{FF2B5EF4-FFF2-40B4-BE49-F238E27FC236}">
                <a16:creationId xmlns:a16="http://schemas.microsoft.com/office/drawing/2014/main" id="{237DC93D-EC6C-0D4D-9A0D-B18DF4EE4D03}"/>
              </a:ext>
            </a:extLst>
          </p:cNvPr>
          <p:cNvSpPr/>
          <p:nvPr/>
        </p:nvSpPr>
        <p:spPr>
          <a:xfrm>
            <a:off x="10510934" y="3659821"/>
            <a:ext cx="1080120" cy="484035"/>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400" dirty="0"/>
              <a:t>Production</a:t>
            </a:r>
            <a:endParaRPr lang="sv-SE" sz="1300" dirty="0"/>
          </a:p>
        </p:txBody>
      </p:sp>
      <p:cxnSp>
        <p:nvCxnSpPr>
          <p:cNvPr id="32" name="Gerade Verbindung mit Pfeil 26">
            <a:extLst>
              <a:ext uri="{FF2B5EF4-FFF2-40B4-BE49-F238E27FC236}">
                <a16:creationId xmlns:a16="http://schemas.microsoft.com/office/drawing/2014/main" id="{8E4C25AD-D52F-7249-89A4-340C0B0AB67E}"/>
              </a:ext>
            </a:extLst>
          </p:cNvPr>
          <p:cNvCxnSpPr>
            <a:cxnSpLocks/>
          </p:cNvCxnSpPr>
          <p:nvPr/>
        </p:nvCxnSpPr>
        <p:spPr>
          <a:xfrm flipV="1">
            <a:off x="2776863" y="3167088"/>
            <a:ext cx="1269900" cy="461678"/>
          </a:xfrm>
          <a:prstGeom prst="bentConnector3">
            <a:avLst>
              <a:gd name="adj1" fmla="val 56000"/>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Gerade Verbindung mit Pfeil 27">
            <a:extLst>
              <a:ext uri="{FF2B5EF4-FFF2-40B4-BE49-F238E27FC236}">
                <a16:creationId xmlns:a16="http://schemas.microsoft.com/office/drawing/2014/main" id="{836025E6-6762-B744-B512-1666E642D361}"/>
              </a:ext>
            </a:extLst>
          </p:cNvPr>
          <p:cNvCxnSpPr>
            <a:cxnSpLocks/>
            <a:stCxn id="41" idx="3"/>
            <a:endCxn id="15" idx="1"/>
          </p:cNvCxnSpPr>
          <p:nvPr/>
        </p:nvCxnSpPr>
        <p:spPr>
          <a:xfrm flipV="1">
            <a:off x="1378503" y="2650678"/>
            <a:ext cx="926600" cy="516149"/>
          </a:xfrm>
          <a:prstGeom prst="bentConnector3">
            <a:avLst>
              <a:gd name="adj1" fmla="val 45066"/>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sp>
        <p:nvSpPr>
          <p:cNvPr id="34" name="Rectangle 1">
            <a:extLst>
              <a:ext uri="{FF2B5EF4-FFF2-40B4-BE49-F238E27FC236}">
                <a16:creationId xmlns:a16="http://schemas.microsoft.com/office/drawing/2014/main" id="{246EE68D-4B69-D94C-AE2D-7D1853DF0DB0}"/>
              </a:ext>
            </a:extLst>
          </p:cNvPr>
          <p:cNvSpPr/>
          <p:nvPr/>
        </p:nvSpPr>
        <p:spPr>
          <a:xfrm>
            <a:off x="4046763" y="2922848"/>
            <a:ext cx="633507" cy="486000"/>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300" dirty="0">
                <a:solidFill>
                  <a:schemeClr val="bg1"/>
                </a:solidFill>
              </a:rPr>
              <a:t>SAT</a:t>
            </a:r>
            <a:r>
              <a:rPr lang="sv-SE" sz="1300" baseline="0" dirty="0"/>
              <a:t> </a:t>
            </a:r>
            <a:endParaRPr lang="sv-SE" sz="1300" dirty="0"/>
          </a:p>
        </p:txBody>
      </p:sp>
      <p:sp>
        <p:nvSpPr>
          <p:cNvPr id="35" name="Textfeld 50">
            <a:extLst>
              <a:ext uri="{FF2B5EF4-FFF2-40B4-BE49-F238E27FC236}">
                <a16:creationId xmlns:a16="http://schemas.microsoft.com/office/drawing/2014/main" id="{B2A052B3-F219-7C4E-B8CE-BB387AB7A135}"/>
              </a:ext>
            </a:extLst>
          </p:cNvPr>
          <p:cNvSpPr txBox="1"/>
          <p:nvPr/>
        </p:nvSpPr>
        <p:spPr>
          <a:xfrm>
            <a:off x="6443787" y="2219662"/>
            <a:ext cx="911550" cy="937409"/>
          </a:xfrm>
          <a:prstGeom prst="rect">
            <a:avLst/>
          </a:prstGeom>
          <a:noFill/>
        </p:spPr>
        <p:txBody>
          <a:bodyPr wrap="square" rtlCol="0" anchor="t" anchorCtr="0">
            <a:noAutofit/>
          </a:bodyPr>
          <a:lstStyle/>
          <a:p>
            <a:r>
              <a:rPr lang="sv-SE" sz="900" dirty="0">
                <a:ln w="0"/>
                <a:solidFill>
                  <a:schemeClr val="bg1"/>
                </a:solidFill>
              </a:rPr>
              <a:t>PLC / FBIS (HIL)</a:t>
            </a:r>
          </a:p>
          <a:p>
            <a:r>
              <a:rPr lang="sv-SE" sz="900" dirty="0">
                <a:ln w="0"/>
                <a:solidFill>
                  <a:schemeClr val="bg1"/>
                </a:solidFill>
              </a:rPr>
              <a:t>Sensors </a:t>
            </a:r>
          </a:p>
        </p:txBody>
      </p:sp>
      <p:sp>
        <p:nvSpPr>
          <p:cNvPr id="37" name="Textfeld 52">
            <a:extLst>
              <a:ext uri="{FF2B5EF4-FFF2-40B4-BE49-F238E27FC236}">
                <a16:creationId xmlns:a16="http://schemas.microsoft.com/office/drawing/2014/main" id="{6425AA76-67D1-1E4A-AF11-F23FBC47645D}"/>
              </a:ext>
            </a:extLst>
          </p:cNvPr>
          <p:cNvSpPr txBox="1"/>
          <p:nvPr/>
        </p:nvSpPr>
        <p:spPr>
          <a:xfrm>
            <a:off x="9087858" y="2219661"/>
            <a:ext cx="651601" cy="932451"/>
          </a:xfrm>
          <a:prstGeom prst="rect">
            <a:avLst/>
          </a:prstGeom>
          <a:noFill/>
        </p:spPr>
        <p:txBody>
          <a:bodyPr wrap="square" rtlCol="0" anchor="t" anchorCtr="0">
            <a:noAutofit/>
          </a:bodyPr>
          <a:lstStyle/>
          <a:p>
            <a:r>
              <a:rPr lang="sv-SE" sz="900" dirty="0">
                <a:ln w="0"/>
                <a:solidFill>
                  <a:schemeClr val="bg1"/>
                </a:solidFill>
              </a:rPr>
              <a:t>PLC / FBIS</a:t>
            </a:r>
          </a:p>
          <a:p>
            <a:r>
              <a:rPr lang="sv-SE" sz="900" dirty="0">
                <a:ln w="0"/>
                <a:solidFill>
                  <a:schemeClr val="bg1"/>
                </a:solidFill>
              </a:rPr>
              <a:t>Sensors </a:t>
            </a:r>
          </a:p>
          <a:p>
            <a:r>
              <a:rPr lang="en-GB" sz="900" dirty="0">
                <a:ln w="0"/>
                <a:solidFill>
                  <a:schemeClr val="bg1"/>
                </a:solidFill>
              </a:rPr>
              <a:t>Actuators</a:t>
            </a:r>
          </a:p>
          <a:p>
            <a:r>
              <a:rPr lang="sv-SE" sz="900" dirty="0">
                <a:ln w="0"/>
                <a:solidFill>
                  <a:schemeClr val="bg1"/>
                </a:solidFill>
              </a:rPr>
              <a:t>Timing</a:t>
            </a:r>
          </a:p>
          <a:p>
            <a:r>
              <a:rPr lang="sv-SE" sz="900" dirty="0">
                <a:ln w="0"/>
                <a:solidFill>
                  <a:schemeClr val="bg1"/>
                </a:solidFill>
              </a:rPr>
              <a:t>EPICS</a:t>
            </a:r>
          </a:p>
        </p:txBody>
      </p:sp>
      <p:sp>
        <p:nvSpPr>
          <p:cNvPr id="38" name="Textfeld 53">
            <a:extLst>
              <a:ext uri="{FF2B5EF4-FFF2-40B4-BE49-F238E27FC236}">
                <a16:creationId xmlns:a16="http://schemas.microsoft.com/office/drawing/2014/main" id="{8266F8FE-9CB3-3C4C-8C28-361EDB137F6E}"/>
              </a:ext>
            </a:extLst>
          </p:cNvPr>
          <p:cNvSpPr txBox="1"/>
          <p:nvPr/>
        </p:nvSpPr>
        <p:spPr>
          <a:xfrm>
            <a:off x="7868923" y="2219662"/>
            <a:ext cx="651600" cy="968750"/>
          </a:xfrm>
          <a:prstGeom prst="rect">
            <a:avLst/>
          </a:prstGeom>
          <a:noFill/>
        </p:spPr>
        <p:txBody>
          <a:bodyPr wrap="square" rtlCol="0" anchor="t" anchorCtr="0">
            <a:noAutofit/>
          </a:bodyPr>
          <a:lstStyle/>
          <a:p>
            <a:r>
              <a:rPr lang="sv-SE" sz="900" dirty="0">
                <a:ln w="0"/>
                <a:solidFill>
                  <a:schemeClr val="bg1"/>
                </a:solidFill>
              </a:rPr>
              <a:t>PLC / FBIS</a:t>
            </a:r>
          </a:p>
          <a:p>
            <a:r>
              <a:rPr lang="sv-SE" sz="900" dirty="0">
                <a:ln w="0"/>
                <a:solidFill>
                  <a:schemeClr val="bg1"/>
                </a:solidFill>
              </a:rPr>
              <a:t>Sensors </a:t>
            </a:r>
          </a:p>
          <a:p>
            <a:r>
              <a:rPr lang="en-GB" sz="900" dirty="0">
                <a:ln w="0"/>
                <a:solidFill>
                  <a:schemeClr val="bg1"/>
                </a:solidFill>
              </a:rPr>
              <a:t>Actuators</a:t>
            </a:r>
          </a:p>
          <a:p>
            <a:r>
              <a:rPr lang="sv-SE" sz="900" dirty="0">
                <a:ln w="0"/>
                <a:solidFill>
                  <a:schemeClr val="bg1"/>
                </a:solidFill>
              </a:rPr>
              <a:t>Timing</a:t>
            </a:r>
          </a:p>
          <a:p>
            <a:r>
              <a:rPr lang="sv-SE" sz="900" dirty="0">
                <a:ln w="0"/>
                <a:solidFill>
                  <a:schemeClr val="bg1"/>
                </a:solidFill>
              </a:rPr>
              <a:t>(EPICS)</a:t>
            </a:r>
          </a:p>
        </p:txBody>
      </p:sp>
      <p:sp>
        <p:nvSpPr>
          <p:cNvPr id="39" name="Rechteck 54">
            <a:extLst>
              <a:ext uri="{FF2B5EF4-FFF2-40B4-BE49-F238E27FC236}">
                <a16:creationId xmlns:a16="http://schemas.microsoft.com/office/drawing/2014/main" id="{BCC19FBB-F944-A647-89C0-5FEC5A5AD258}"/>
              </a:ext>
            </a:extLst>
          </p:cNvPr>
          <p:cNvSpPr/>
          <p:nvPr/>
        </p:nvSpPr>
        <p:spPr>
          <a:xfrm>
            <a:off x="7868923" y="3048511"/>
            <a:ext cx="651600" cy="584775"/>
          </a:xfrm>
          <a:prstGeom prst="rect">
            <a:avLst/>
          </a:prstGeom>
        </p:spPr>
        <p:txBody>
          <a:bodyPr wrap="square">
            <a:spAutoFit/>
          </a:bodyPr>
          <a:lstStyle/>
          <a:p>
            <a:r>
              <a:rPr lang="sv-SE" sz="800" b="1" dirty="0">
                <a:ln w="0"/>
                <a:solidFill>
                  <a:schemeClr val="bg1"/>
                </a:solidFill>
              </a:rPr>
              <a:t>Integrated Systems </a:t>
            </a:r>
            <a:r>
              <a:rPr lang="sv-SE" sz="800" b="1" i="1" spc="150" dirty="0">
                <a:ln w="0"/>
                <a:solidFill>
                  <a:schemeClr val="bg1"/>
                </a:solidFill>
              </a:rPr>
              <a:t>without</a:t>
            </a:r>
            <a:r>
              <a:rPr lang="sv-SE" sz="800" b="1" dirty="0">
                <a:ln w="0"/>
                <a:solidFill>
                  <a:schemeClr val="bg1"/>
                </a:solidFill>
              </a:rPr>
              <a:t> Beam </a:t>
            </a:r>
          </a:p>
        </p:txBody>
      </p:sp>
      <p:sp>
        <p:nvSpPr>
          <p:cNvPr id="40" name="Rechteck 55">
            <a:extLst>
              <a:ext uri="{FF2B5EF4-FFF2-40B4-BE49-F238E27FC236}">
                <a16:creationId xmlns:a16="http://schemas.microsoft.com/office/drawing/2014/main" id="{DD4E3F4A-84D8-9748-A50C-93A1DCC57641}"/>
              </a:ext>
            </a:extLst>
          </p:cNvPr>
          <p:cNvSpPr/>
          <p:nvPr/>
        </p:nvSpPr>
        <p:spPr>
          <a:xfrm>
            <a:off x="9087860" y="3048511"/>
            <a:ext cx="651600" cy="584775"/>
          </a:xfrm>
          <a:prstGeom prst="rect">
            <a:avLst/>
          </a:prstGeom>
        </p:spPr>
        <p:txBody>
          <a:bodyPr wrap="square">
            <a:spAutoFit/>
          </a:bodyPr>
          <a:lstStyle/>
          <a:p>
            <a:r>
              <a:rPr lang="sv-SE" sz="800" b="1" dirty="0">
                <a:ln w="0"/>
                <a:solidFill>
                  <a:schemeClr val="bg1"/>
                </a:solidFill>
              </a:rPr>
              <a:t>Integrated Systems </a:t>
            </a:r>
          </a:p>
          <a:p>
            <a:r>
              <a:rPr lang="sv-SE" sz="800" b="1" i="1" spc="150" dirty="0">
                <a:ln w="0"/>
                <a:solidFill>
                  <a:schemeClr val="bg1"/>
                </a:solidFill>
              </a:rPr>
              <a:t>with</a:t>
            </a:r>
          </a:p>
          <a:p>
            <a:r>
              <a:rPr lang="sv-SE" sz="800" b="1" dirty="0">
                <a:ln w="0"/>
                <a:solidFill>
                  <a:schemeClr val="bg1"/>
                </a:solidFill>
              </a:rPr>
              <a:t>Beam </a:t>
            </a:r>
          </a:p>
        </p:txBody>
      </p:sp>
      <p:sp>
        <p:nvSpPr>
          <p:cNvPr id="41" name="Rectangle 1">
            <a:extLst>
              <a:ext uri="{FF2B5EF4-FFF2-40B4-BE49-F238E27FC236}">
                <a16:creationId xmlns:a16="http://schemas.microsoft.com/office/drawing/2014/main" id="{CD1F6EB0-2188-914D-8A88-13610020AAA4}"/>
              </a:ext>
            </a:extLst>
          </p:cNvPr>
          <p:cNvSpPr/>
          <p:nvPr/>
        </p:nvSpPr>
        <p:spPr>
          <a:xfrm>
            <a:off x="477130" y="2924806"/>
            <a:ext cx="901373" cy="484042"/>
          </a:xfrm>
          <a:prstGeom prst="rect">
            <a:avLst/>
          </a:prstGeom>
          <a:solidFill>
            <a:srgbClr val="0094CA"/>
          </a:solidFill>
          <a:ln w="25400" cap="sq">
            <a:solidFill>
              <a:srgbClr val="0035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300" dirty="0">
                <a:solidFill>
                  <a:schemeClr val="bg1"/>
                </a:solidFill>
              </a:rPr>
              <a:t>Hardware</a:t>
            </a:r>
            <a:r>
              <a:rPr lang="sv-SE" sz="1300" baseline="0" dirty="0"/>
              <a:t> </a:t>
            </a:r>
            <a:endParaRPr lang="sv-SE" sz="1300" dirty="0"/>
          </a:p>
        </p:txBody>
      </p:sp>
      <p:sp>
        <p:nvSpPr>
          <p:cNvPr id="50" name="Rectangle 1">
            <a:extLst>
              <a:ext uri="{FF2B5EF4-FFF2-40B4-BE49-F238E27FC236}">
                <a16:creationId xmlns:a16="http://schemas.microsoft.com/office/drawing/2014/main" id="{3DE92CB7-608C-594C-B335-15354C79164A}"/>
              </a:ext>
            </a:extLst>
          </p:cNvPr>
          <p:cNvSpPr/>
          <p:nvPr/>
        </p:nvSpPr>
        <p:spPr>
          <a:xfrm>
            <a:off x="477130" y="4400748"/>
            <a:ext cx="1130813" cy="556637"/>
          </a:xfrm>
          <a:prstGeom prst="rect">
            <a:avLst/>
          </a:prstGeom>
          <a:solidFill>
            <a:srgbClr val="0094CA"/>
          </a:solidFill>
          <a:ln w="22225">
            <a:solidFill>
              <a:srgbClr val="003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300" dirty="0"/>
              <a:t>Software</a:t>
            </a:r>
          </a:p>
          <a:p>
            <a:pPr algn="ctr"/>
            <a:r>
              <a:rPr lang="sv-SE" sz="1300" dirty="0"/>
              <a:t>Development   </a:t>
            </a:r>
          </a:p>
        </p:txBody>
      </p:sp>
      <p:sp>
        <p:nvSpPr>
          <p:cNvPr id="59" name="Title 58"/>
          <p:cNvSpPr>
            <a:spLocks noGrp="1"/>
          </p:cNvSpPr>
          <p:nvPr>
            <p:ph type="title"/>
          </p:nvPr>
        </p:nvSpPr>
        <p:spPr/>
        <p:txBody>
          <a:bodyPr/>
          <a:lstStyle/>
          <a:p>
            <a:r>
              <a:rPr lang="en-GB" dirty="0"/>
              <a:t>Machine Protection Lifecycle</a:t>
            </a:r>
          </a:p>
        </p:txBody>
      </p:sp>
      <p:cxnSp>
        <p:nvCxnSpPr>
          <p:cNvPr id="86" name="Gerade Verbindung mit Pfeil 26">
            <a:extLst>
              <a:ext uri="{FF2B5EF4-FFF2-40B4-BE49-F238E27FC236}">
                <a16:creationId xmlns:a16="http://schemas.microsoft.com/office/drawing/2014/main" id="{8E4C25AD-D52F-7249-89A4-340C0B0AB67E}"/>
              </a:ext>
            </a:extLst>
          </p:cNvPr>
          <p:cNvCxnSpPr>
            <a:cxnSpLocks/>
            <a:stCxn id="34" idx="3"/>
            <a:endCxn id="22" idx="1"/>
          </p:cNvCxnSpPr>
          <p:nvPr/>
        </p:nvCxnSpPr>
        <p:spPr>
          <a:xfrm>
            <a:off x="4680270" y="3165848"/>
            <a:ext cx="1774087" cy="745023"/>
          </a:xfrm>
          <a:prstGeom prst="bentConnector3">
            <a:avLst>
              <a:gd name="adj1" fmla="val 50000"/>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8" name="Gerade Verbindung mit Pfeil 26">
            <a:extLst>
              <a:ext uri="{FF2B5EF4-FFF2-40B4-BE49-F238E27FC236}">
                <a16:creationId xmlns:a16="http://schemas.microsoft.com/office/drawing/2014/main" id="{8E4C25AD-D52F-7249-89A4-340C0B0AB67E}"/>
              </a:ext>
            </a:extLst>
          </p:cNvPr>
          <p:cNvCxnSpPr>
            <a:cxnSpLocks/>
            <a:stCxn id="19" idx="3"/>
            <a:endCxn id="22" idx="1"/>
          </p:cNvCxnSpPr>
          <p:nvPr/>
        </p:nvCxnSpPr>
        <p:spPr>
          <a:xfrm flipV="1">
            <a:off x="4680270" y="3910871"/>
            <a:ext cx="1774087" cy="768196"/>
          </a:xfrm>
          <a:prstGeom prst="bentConnector3">
            <a:avLst>
              <a:gd name="adj1" fmla="val 50000"/>
            </a:avLst>
          </a:prstGeom>
          <a:ln w="38100">
            <a:solidFill>
              <a:srgbClr val="00354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1" idx="3"/>
          </p:cNvCxnSpPr>
          <p:nvPr/>
        </p:nvCxnSpPr>
        <p:spPr>
          <a:xfrm>
            <a:off x="1378503" y="3166827"/>
            <a:ext cx="1443842" cy="460698"/>
          </a:xfrm>
          <a:prstGeom prst="bentConnector3">
            <a:avLst>
              <a:gd name="adj1" fmla="val 28890"/>
            </a:avLst>
          </a:prstGeom>
          <a:ln w="38100"/>
        </p:spPr>
        <p:style>
          <a:lnRef idx="1">
            <a:schemeClr val="dk1"/>
          </a:lnRef>
          <a:fillRef idx="0">
            <a:schemeClr val="dk1"/>
          </a:fillRef>
          <a:effectRef idx="0">
            <a:schemeClr val="dk1"/>
          </a:effectRef>
          <a:fontRef idx="minor">
            <a:schemeClr val="tx1"/>
          </a:fontRef>
        </p:style>
      </p:cxnSp>
      <p:sp>
        <p:nvSpPr>
          <p:cNvPr id="129" name="Rounded Rectangular Callout 128"/>
          <p:cNvSpPr/>
          <p:nvPr/>
        </p:nvSpPr>
        <p:spPr>
          <a:xfrm>
            <a:off x="8912425" y="4652957"/>
            <a:ext cx="1978671" cy="1037700"/>
          </a:xfrm>
          <a:prstGeom prst="wedgeRoundRectCallout">
            <a:avLst>
              <a:gd name="adj1" fmla="val -51287"/>
              <a:gd name="adj2" fmla="val -118122"/>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Safety Readiness Review</a:t>
            </a:r>
            <a:endParaRPr lang="en-GB" dirty="0"/>
          </a:p>
        </p:txBody>
      </p:sp>
      <p:sp>
        <p:nvSpPr>
          <p:cNvPr id="42" name="Rounded Rectangular Callout 41">
            <a:extLst>
              <a:ext uri="{FF2B5EF4-FFF2-40B4-BE49-F238E27FC236}">
                <a16:creationId xmlns:a16="http://schemas.microsoft.com/office/drawing/2014/main" id="{02D70EE1-05D1-9548-BD2E-F7193722FAD7}"/>
              </a:ext>
            </a:extLst>
          </p:cNvPr>
          <p:cNvSpPr/>
          <p:nvPr/>
        </p:nvSpPr>
        <p:spPr>
          <a:xfrm>
            <a:off x="10078886" y="1700808"/>
            <a:ext cx="1978671" cy="1037700"/>
          </a:xfrm>
          <a:prstGeom prst="wedgeRoundRectCallout">
            <a:avLst>
              <a:gd name="adj1" fmla="val -53213"/>
              <a:gd name="adj2" fmla="val 158470"/>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Operations/ Handover Readiness Review</a:t>
            </a:r>
          </a:p>
        </p:txBody>
      </p:sp>
      <p:sp>
        <p:nvSpPr>
          <p:cNvPr id="43" name="Rounded Rectangular Callout 42">
            <a:extLst>
              <a:ext uri="{FF2B5EF4-FFF2-40B4-BE49-F238E27FC236}">
                <a16:creationId xmlns:a16="http://schemas.microsoft.com/office/drawing/2014/main" id="{580EB501-202B-AF4D-A38D-D7179C610DD8}"/>
              </a:ext>
            </a:extLst>
          </p:cNvPr>
          <p:cNvSpPr/>
          <p:nvPr/>
        </p:nvSpPr>
        <p:spPr>
          <a:xfrm>
            <a:off x="4699765" y="5427577"/>
            <a:ext cx="1978671" cy="1037700"/>
          </a:xfrm>
          <a:prstGeom prst="wedgeRoundRectCallout">
            <a:avLst>
              <a:gd name="adj1" fmla="val -51287"/>
              <a:gd name="adj2" fmla="val -118122"/>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28600" indent="-228600" algn="ctr">
              <a:buFont typeface="+mj-lt"/>
              <a:buAutoNum type="arabicPeriod"/>
            </a:pPr>
            <a:r>
              <a:rPr lang="en-US" sz="1000" dirty="0"/>
              <a:t>Software Simulation Test using SIMIT (for PLC based systems) and HIL for FBIS.</a:t>
            </a:r>
          </a:p>
          <a:p>
            <a:pPr marL="228600" indent="-228600" algn="ctr">
              <a:buFont typeface="+mj-lt"/>
              <a:buAutoNum type="arabicPeriod"/>
            </a:pPr>
            <a:r>
              <a:rPr lang="en-US" sz="1000" dirty="0"/>
              <a:t>Independent code review</a:t>
            </a:r>
            <a:endParaRPr lang="en-GB" sz="1000" dirty="0"/>
          </a:p>
        </p:txBody>
      </p:sp>
      <p:sp>
        <p:nvSpPr>
          <p:cNvPr id="44" name="Rounded Rectangular Callout 43">
            <a:extLst>
              <a:ext uri="{FF2B5EF4-FFF2-40B4-BE49-F238E27FC236}">
                <a16:creationId xmlns:a16="http://schemas.microsoft.com/office/drawing/2014/main" id="{CFC45F16-8650-F04D-8E86-3A13EED69FAF}"/>
              </a:ext>
            </a:extLst>
          </p:cNvPr>
          <p:cNvSpPr/>
          <p:nvPr/>
        </p:nvSpPr>
        <p:spPr>
          <a:xfrm>
            <a:off x="6782200" y="5427577"/>
            <a:ext cx="1978671" cy="1037700"/>
          </a:xfrm>
          <a:prstGeom prst="wedgeRoundRectCallout">
            <a:avLst>
              <a:gd name="adj1" fmla="val 44989"/>
              <a:gd name="adj2" fmla="val -196450"/>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MP-Readiness Review</a:t>
            </a:r>
            <a:endParaRPr lang="en-GB" dirty="0"/>
          </a:p>
        </p:txBody>
      </p:sp>
      <p:sp>
        <p:nvSpPr>
          <p:cNvPr id="45" name="Rounded Rectangular Callout 44">
            <a:extLst>
              <a:ext uri="{FF2B5EF4-FFF2-40B4-BE49-F238E27FC236}">
                <a16:creationId xmlns:a16="http://schemas.microsoft.com/office/drawing/2014/main" id="{24AF10CA-EA2C-334D-9AA0-FA9F21EECD42}"/>
              </a:ext>
            </a:extLst>
          </p:cNvPr>
          <p:cNvSpPr/>
          <p:nvPr/>
        </p:nvSpPr>
        <p:spPr>
          <a:xfrm>
            <a:off x="4295402" y="1728089"/>
            <a:ext cx="1978671" cy="1037700"/>
          </a:xfrm>
          <a:prstGeom prst="wedgeRoundRectCallout">
            <a:avLst>
              <a:gd name="adj1" fmla="val 42422"/>
              <a:gd name="adj2" fmla="val 156022"/>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Test Readiness Review</a:t>
            </a:r>
            <a:endParaRPr lang="en-GB" dirty="0"/>
          </a:p>
        </p:txBody>
      </p:sp>
      <p:sp>
        <p:nvSpPr>
          <p:cNvPr id="2" name="TextBox 1">
            <a:extLst>
              <a:ext uri="{FF2B5EF4-FFF2-40B4-BE49-F238E27FC236}">
                <a16:creationId xmlns:a16="http://schemas.microsoft.com/office/drawing/2014/main" id="{70C3D5B1-ABF1-994F-9B54-DD1459A3B158}"/>
              </a:ext>
            </a:extLst>
          </p:cNvPr>
          <p:cNvSpPr txBox="1"/>
          <p:nvPr/>
        </p:nvSpPr>
        <p:spPr>
          <a:xfrm>
            <a:off x="125326" y="5469373"/>
            <a:ext cx="2263889" cy="1169551"/>
          </a:xfrm>
          <a:prstGeom prst="rect">
            <a:avLst/>
          </a:prstGeom>
          <a:noFill/>
        </p:spPr>
        <p:txBody>
          <a:bodyPr wrap="none" rtlCol="0">
            <a:spAutoFit/>
          </a:bodyPr>
          <a:lstStyle/>
          <a:p>
            <a:r>
              <a:rPr lang="en-GB" sz="1400" dirty="0"/>
              <a:t>FAT: Factory Acceptance Test</a:t>
            </a:r>
          </a:p>
          <a:p>
            <a:r>
              <a:rPr lang="en-GB" sz="1400" dirty="0"/>
              <a:t>SAT: Site Acceptance Test</a:t>
            </a:r>
          </a:p>
          <a:p>
            <a:r>
              <a:rPr lang="en-GB" sz="1400" dirty="0"/>
              <a:t>SIT: Site Integration Test</a:t>
            </a:r>
          </a:p>
          <a:p>
            <a:r>
              <a:rPr lang="en-GB" sz="1400" dirty="0"/>
              <a:t>FIT: Final Integration Test</a:t>
            </a:r>
          </a:p>
          <a:p>
            <a:r>
              <a:rPr lang="en-GB" sz="1400" dirty="0"/>
              <a:t>HIL: Hardware in the Loop</a:t>
            </a:r>
          </a:p>
        </p:txBody>
      </p:sp>
    </p:spTree>
    <p:extLst>
      <p:ext uri="{BB962C8B-B14F-4D97-AF65-F5344CB8AC3E}">
        <p14:creationId xmlns:p14="http://schemas.microsoft.com/office/powerpoint/2010/main" val="401509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19336" y="2048386"/>
            <a:ext cx="11934201" cy="3828886"/>
          </a:xfrm>
          <a:solidFill>
            <a:schemeClr val="bg1"/>
          </a:solidFill>
        </p:spPr>
        <p:txBody>
          <a:bodyPr>
            <a:noAutofit/>
          </a:bodyPr>
          <a:lstStyle/>
          <a:p>
            <a:pPr marL="0" indent="0">
              <a:buNone/>
            </a:pPr>
            <a:r>
              <a:rPr lang="en-GB" sz="2200" b="1" dirty="0">
                <a:solidFill>
                  <a:schemeClr val="tx1"/>
                </a:solidFill>
              </a:rPr>
              <a:t>MPS1 is realised in 3 phases:</a:t>
            </a:r>
          </a:p>
          <a:p>
            <a:pPr marL="0" indent="0">
              <a:buNone/>
            </a:pPr>
            <a:endParaRPr lang="en-GB" sz="2200" b="1" dirty="0">
              <a:solidFill>
                <a:schemeClr val="tx1"/>
              </a:solidFill>
            </a:endParaRPr>
          </a:p>
          <a:p>
            <a:r>
              <a:rPr lang="en-GB" sz="2200" dirty="0">
                <a:solidFill>
                  <a:schemeClr val="tx1"/>
                </a:solidFill>
              </a:rPr>
              <a:t>MPS1-a: </a:t>
            </a:r>
            <a:r>
              <a:rPr lang="en-GB" sz="2200" dirty="0" err="1">
                <a:solidFill>
                  <a:schemeClr val="tx1"/>
                </a:solidFill>
              </a:rPr>
              <a:t>ISrc</a:t>
            </a:r>
            <a:r>
              <a:rPr lang="en-GB" sz="2200" dirty="0">
                <a:solidFill>
                  <a:schemeClr val="tx1"/>
                </a:solidFill>
              </a:rPr>
              <a:t> up to and including MEBT FC </a:t>
            </a:r>
            <a:r>
              <a:rPr lang="en-SE" sz="2200">
                <a:solidFill>
                  <a:schemeClr val="tx1"/>
                </a:solidFill>
                <a:sym typeface="Wingdings" panose="05000000000000000000" pitchFamily="2" charset="2"/>
              </a:rPr>
              <a:t></a:t>
            </a:r>
            <a:r>
              <a:rPr lang="en-GB" sz="2200" dirty="0">
                <a:solidFill>
                  <a:schemeClr val="tx1"/>
                </a:solidFill>
                <a:sym typeface="Wingdings" panose="05000000000000000000" pitchFamily="2" charset="2"/>
              </a:rPr>
              <a:t> 2020-06-22</a:t>
            </a:r>
            <a:endParaRPr lang="en-GB" sz="2200" dirty="0">
              <a:solidFill>
                <a:schemeClr val="tx1"/>
              </a:solidFill>
            </a:endParaRPr>
          </a:p>
          <a:p>
            <a:r>
              <a:rPr lang="en-GB" sz="2200" dirty="0">
                <a:solidFill>
                  <a:schemeClr val="tx1"/>
                </a:solidFill>
              </a:rPr>
              <a:t>MPS1-b: </a:t>
            </a:r>
            <a:r>
              <a:rPr lang="en-GB" sz="2200" dirty="0" err="1">
                <a:solidFill>
                  <a:schemeClr val="tx1"/>
                </a:solidFill>
              </a:rPr>
              <a:t>ISrc</a:t>
            </a:r>
            <a:r>
              <a:rPr lang="en-GB" sz="2200" dirty="0">
                <a:solidFill>
                  <a:schemeClr val="tx1"/>
                </a:solidFill>
              </a:rPr>
              <a:t> up to and including FC downstream of DTL1  </a:t>
            </a:r>
            <a:r>
              <a:rPr lang="en-SE" sz="2200">
                <a:solidFill>
                  <a:schemeClr val="tx1"/>
                </a:solidFill>
                <a:sym typeface="Wingdings" panose="05000000000000000000" pitchFamily="2" charset="2"/>
              </a:rPr>
              <a:t></a:t>
            </a:r>
            <a:r>
              <a:rPr lang="en-GB" sz="2200" dirty="0">
                <a:solidFill>
                  <a:schemeClr val="tx1"/>
                </a:solidFill>
                <a:sym typeface="Wingdings" panose="05000000000000000000" pitchFamily="2" charset="2"/>
              </a:rPr>
              <a:t> 2020-10-26</a:t>
            </a:r>
            <a:endParaRPr lang="en-GB" sz="2200" dirty="0">
              <a:solidFill>
                <a:schemeClr val="tx1"/>
              </a:solidFill>
            </a:endParaRPr>
          </a:p>
          <a:p>
            <a:r>
              <a:rPr lang="en-GB" sz="2200" dirty="0">
                <a:solidFill>
                  <a:schemeClr val="tx1"/>
                </a:solidFill>
              </a:rPr>
              <a:t>MPS1-c: </a:t>
            </a:r>
            <a:r>
              <a:rPr lang="en-GB" sz="2200" dirty="0" err="1">
                <a:solidFill>
                  <a:schemeClr val="tx1"/>
                </a:solidFill>
              </a:rPr>
              <a:t>ISrc</a:t>
            </a:r>
            <a:r>
              <a:rPr lang="en-GB" sz="2200" dirty="0">
                <a:solidFill>
                  <a:schemeClr val="tx1"/>
                </a:solidFill>
              </a:rPr>
              <a:t> up to and including FC downstream DTL4 </a:t>
            </a:r>
            <a:r>
              <a:rPr lang="en-SE" sz="2200">
                <a:solidFill>
                  <a:schemeClr val="tx1"/>
                </a:solidFill>
                <a:sym typeface="Wingdings" panose="05000000000000000000" pitchFamily="2" charset="2"/>
              </a:rPr>
              <a:t></a:t>
            </a:r>
            <a:r>
              <a:rPr lang="en-GB" sz="2200" dirty="0">
                <a:solidFill>
                  <a:schemeClr val="tx1"/>
                </a:solidFill>
                <a:sym typeface="Wingdings" panose="05000000000000000000" pitchFamily="2" charset="2"/>
              </a:rPr>
              <a:t> 2021-05-10</a:t>
            </a:r>
          </a:p>
          <a:p>
            <a:pPr marL="0" indent="0">
              <a:buNone/>
            </a:pPr>
            <a:endParaRPr lang="en-GB" sz="2200" dirty="0">
              <a:solidFill>
                <a:schemeClr val="tx1"/>
              </a:solidFill>
              <a:sym typeface="Wingdings" panose="05000000000000000000" pitchFamily="2" charset="2"/>
            </a:endParaRPr>
          </a:p>
          <a:p>
            <a:pPr marL="0" indent="0">
              <a:buNone/>
            </a:pPr>
            <a:r>
              <a:rPr lang="en-GB" sz="2200" b="1" dirty="0">
                <a:solidFill>
                  <a:schemeClr val="tx1"/>
                </a:solidFill>
                <a:sym typeface="Wingdings" panose="05000000000000000000" pitchFamily="2" charset="2"/>
              </a:rPr>
              <a:t>MPS1a,b,c </a:t>
            </a:r>
            <a:r>
              <a:rPr lang="en-GB" sz="2200" b="1" dirty="0">
                <a:solidFill>
                  <a:schemeClr val="tx1"/>
                </a:solidFill>
              </a:rPr>
              <a:t>can be fully validated only with beam.</a:t>
            </a:r>
          </a:p>
          <a:p>
            <a:pPr marL="0" indent="0">
              <a:buNone/>
            </a:pPr>
            <a:endParaRPr lang="en-GB" sz="2200" b="1" dirty="0">
              <a:solidFill>
                <a:schemeClr val="tx1"/>
              </a:solidFill>
            </a:endParaRPr>
          </a:p>
          <a:p>
            <a:pPr marL="0" indent="0">
              <a:buNone/>
            </a:pPr>
            <a:r>
              <a:rPr lang="en-GB" sz="2200" b="1" dirty="0">
                <a:solidFill>
                  <a:schemeClr val="tx1"/>
                </a:solidFill>
              </a:rPr>
              <a:t>MPS1a,b,c validation must be done before beam commissioning of other systems can start.</a:t>
            </a:r>
          </a:p>
        </p:txBody>
      </p:sp>
      <p:sp>
        <p:nvSpPr>
          <p:cNvPr id="11"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Machine Protection for NCL: MPS1 </a:t>
            </a:r>
          </a:p>
        </p:txBody>
      </p:sp>
    </p:spTree>
    <p:extLst>
      <p:ext uri="{BB962C8B-B14F-4D97-AF65-F5344CB8AC3E}">
        <p14:creationId xmlns:p14="http://schemas.microsoft.com/office/powerpoint/2010/main" val="285736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MPS1 Hardware</a:t>
            </a:r>
            <a:endParaRPr lang="en-GB" dirty="0"/>
          </a:p>
        </p:txBody>
      </p:sp>
      <p:pic>
        <p:nvPicPr>
          <p:cNvPr id="8" name="Content Placeholder 7"/>
          <p:cNvPicPr>
            <a:picLocks noGrp="1" noChangeAspect="1"/>
          </p:cNvPicPr>
          <p:nvPr>
            <p:ph idx="1"/>
          </p:nvPr>
        </p:nvPicPr>
        <p:blipFill>
          <a:blip r:embed="rId2"/>
          <a:stretch>
            <a:fillRect/>
          </a:stretch>
        </p:blipFill>
        <p:spPr>
          <a:xfrm>
            <a:off x="695400" y="1774516"/>
            <a:ext cx="953898" cy="4606812"/>
          </a:xfrm>
          <a:prstGeom prst="rect">
            <a:avLst/>
          </a:prstGeom>
        </p:spPr>
      </p:pic>
      <p:sp>
        <p:nvSpPr>
          <p:cNvPr id="9" name="Content Placeholder 2"/>
          <p:cNvSpPr txBox="1">
            <a:spLocks/>
          </p:cNvSpPr>
          <p:nvPr/>
        </p:nvSpPr>
        <p:spPr>
          <a:xfrm>
            <a:off x="2207568" y="2132856"/>
            <a:ext cx="3744416" cy="3304184"/>
          </a:xfrm>
          <a:prstGeom prst="rect">
            <a:avLst/>
          </a:prstGeom>
        </p:spPr>
        <p:txBody>
          <a:bodyPr vert="horz" lIns="90000" tIns="45720" rIns="91440" bIns="45720" rtlCol="0">
            <a:noAutofit/>
          </a:bodyPr>
          <a:lstStyle>
            <a:lvl1pPr marL="342900" indent="-342900"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dirty="0"/>
              <a:t>WP14.5 has to deliver:</a:t>
            </a:r>
          </a:p>
          <a:p>
            <a:r>
              <a:rPr lang="en-US" dirty="0"/>
              <a:t>Fast Beam Interlock System:</a:t>
            </a:r>
          </a:p>
          <a:p>
            <a:pPr lvl="1"/>
            <a:r>
              <a:rPr lang="en-US" dirty="0"/>
              <a:t>specially developed FPGA based electronics (</a:t>
            </a:r>
            <a:r>
              <a:rPr lang="en-US" dirty="0" err="1"/>
              <a:t>microTCA</a:t>
            </a:r>
            <a:r>
              <a:rPr lang="en-US" dirty="0"/>
              <a:t> based)</a:t>
            </a:r>
          </a:p>
          <a:p>
            <a:pPr lvl="1"/>
            <a:r>
              <a:rPr lang="en-US" dirty="0"/>
              <a:t>collaboration with In-kind Zurich University of Applied Science (ZHAW) and </a:t>
            </a:r>
            <a:r>
              <a:rPr lang="en-US" dirty="0" err="1"/>
              <a:t>IOxOS</a:t>
            </a:r>
            <a:endParaRPr lang="en-US" dirty="0"/>
          </a:p>
          <a:p>
            <a:pPr lvl="1"/>
            <a:r>
              <a:rPr lang="en-US" dirty="0"/>
              <a:t>distributed through the facility</a:t>
            </a:r>
          </a:p>
          <a:p>
            <a:pPr lvl="1"/>
            <a:r>
              <a:rPr lang="en-US" dirty="0"/>
              <a:t>fast reaction time (&lt;5 us)</a:t>
            </a:r>
          </a:p>
          <a:p>
            <a:pPr marL="0" indent="0">
              <a:buNone/>
            </a:pPr>
            <a:endParaRPr lang="en-US" dirty="0"/>
          </a:p>
        </p:txBody>
      </p:sp>
      <p:sp>
        <p:nvSpPr>
          <p:cNvPr id="10" name="Content Placeholder 2">
            <a:extLst>
              <a:ext uri="{FF2B5EF4-FFF2-40B4-BE49-F238E27FC236}">
                <a16:creationId xmlns:a16="http://schemas.microsoft.com/office/drawing/2014/main" id="{B438EFB9-CE39-DB46-A0EC-5190B09D4390}"/>
              </a:ext>
            </a:extLst>
          </p:cNvPr>
          <p:cNvSpPr txBox="1">
            <a:spLocks/>
          </p:cNvSpPr>
          <p:nvPr/>
        </p:nvSpPr>
        <p:spPr>
          <a:xfrm>
            <a:off x="6672064" y="2564904"/>
            <a:ext cx="4536504" cy="2780706"/>
          </a:xfrm>
          <a:prstGeom prst="rect">
            <a:avLst/>
          </a:prstGeom>
        </p:spPr>
        <p:txBody>
          <a:bodyPr vert="horz" lIns="90000" tIns="45720" rIns="91440" bIns="45720" rtlCol="0">
            <a:noAutofit/>
          </a:bodyPr>
          <a:lstStyle>
            <a:lvl1pPr marL="342900" indent="-342900"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Machine Protection Systems</a:t>
            </a:r>
          </a:p>
          <a:p>
            <a:pPr lvl="1"/>
            <a:r>
              <a:rPr lang="en-US" dirty="0"/>
              <a:t>Siemens PLC based protection systems</a:t>
            </a:r>
          </a:p>
          <a:p>
            <a:pPr lvl="1"/>
            <a:r>
              <a:rPr lang="en-US" dirty="0"/>
              <a:t>Safety CPU and gateway CPU</a:t>
            </a:r>
          </a:p>
          <a:p>
            <a:pPr lvl="1"/>
            <a:r>
              <a:rPr lang="en-US" dirty="0"/>
              <a:t>Distributed I/</a:t>
            </a:r>
            <a:r>
              <a:rPr lang="en-US" dirty="0" err="1"/>
              <a:t>Os</a:t>
            </a:r>
            <a:endParaRPr lang="en-US" dirty="0"/>
          </a:p>
          <a:p>
            <a:pPr lvl="1"/>
            <a:r>
              <a:rPr lang="en-US" dirty="0"/>
              <a:t>For MPS1 (NCL): </a:t>
            </a:r>
          </a:p>
          <a:p>
            <a:pPr lvl="2"/>
            <a:r>
              <a:rPr lang="en-US" dirty="0"/>
              <a:t>MPS-Mag (magnets), </a:t>
            </a:r>
          </a:p>
          <a:p>
            <a:pPr lvl="2"/>
            <a:r>
              <a:rPr lang="en-US" dirty="0"/>
              <a:t>MPS-ID (insertable devices), </a:t>
            </a:r>
          </a:p>
          <a:p>
            <a:pPr lvl="2"/>
            <a:r>
              <a:rPr lang="en-US" dirty="0"/>
              <a:t>MPS-</a:t>
            </a:r>
            <a:r>
              <a:rPr lang="en-US" dirty="0" err="1"/>
              <a:t>Vac</a:t>
            </a:r>
            <a:r>
              <a:rPr lang="en-US" dirty="0"/>
              <a:t> (vacuum)</a:t>
            </a:r>
          </a:p>
        </p:txBody>
      </p:sp>
    </p:spTree>
    <p:extLst>
      <p:ext uri="{BB962C8B-B14F-4D97-AF65-F5344CB8AC3E}">
        <p14:creationId xmlns:p14="http://schemas.microsoft.com/office/powerpoint/2010/main" val="248074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MPS1 Integration Tests -  Dependencies </a:t>
            </a:r>
            <a:endParaRPr lang="en-GB" dirty="0"/>
          </a:p>
        </p:txBody>
      </p:sp>
      <p:sp>
        <p:nvSpPr>
          <p:cNvPr id="3" name="Content Placeholder 2"/>
          <p:cNvSpPr>
            <a:spLocks noGrp="1"/>
          </p:cNvSpPr>
          <p:nvPr>
            <p:ph idx="1"/>
          </p:nvPr>
        </p:nvSpPr>
        <p:spPr>
          <a:xfrm>
            <a:off x="364468" y="1772816"/>
            <a:ext cx="11463064" cy="1106958"/>
          </a:xfrm>
        </p:spPr>
        <p:txBody>
          <a:bodyPr/>
          <a:lstStyle/>
          <a:p>
            <a:pPr marL="0" indent="0">
              <a:buNone/>
            </a:pPr>
            <a:r>
              <a:rPr lang="en-US" sz="2200" dirty="0">
                <a:solidFill>
                  <a:schemeClr val="tx1"/>
                </a:solidFill>
              </a:rPr>
              <a:t>Before allowing for NCL beam operation, the following systems and interfaces need to be tested successfully (integrated testing):</a:t>
            </a:r>
          </a:p>
        </p:txBody>
      </p:sp>
      <p:sp>
        <p:nvSpPr>
          <p:cNvPr id="6" name="Content Placeholder 2"/>
          <p:cNvSpPr txBox="1">
            <a:spLocks/>
          </p:cNvSpPr>
          <p:nvPr/>
        </p:nvSpPr>
        <p:spPr>
          <a:xfrm>
            <a:off x="604597" y="3068960"/>
            <a:ext cx="10972800" cy="2976056"/>
          </a:xfrm>
          <a:prstGeom prst="rect">
            <a:avLst/>
          </a:prstGeom>
        </p:spPr>
        <p:txBody>
          <a:bodyPr vert="horz" lIns="90000" tIns="45720" rIns="91440" bIns="45720" numCol="3" rtlCol="0">
            <a:noAutofit/>
          </a:bodyPr>
          <a:lstStyle>
            <a:lvl1pPr marL="342900" indent="-342900"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FBIS</a:t>
            </a:r>
          </a:p>
          <a:p>
            <a:r>
              <a:rPr lang="en-US" dirty="0"/>
              <a:t>MPS PLC systems (3)</a:t>
            </a:r>
          </a:p>
          <a:p>
            <a:r>
              <a:rPr lang="en-US" dirty="0"/>
              <a:t>Timing System</a:t>
            </a:r>
          </a:p>
          <a:p>
            <a:r>
              <a:rPr lang="en-US" dirty="0"/>
              <a:t>EPICS</a:t>
            </a:r>
          </a:p>
          <a:p>
            <a:r>
              <a:rPr lang="en-US" dirty="0"/>
              <a:t>Sensor Systems (</a:t>
            </a:r>
            <a:r>
              <a:rPr lang="en-US" dirty="0" err="1"/>
              <a:t>vac</a:t>
            </a:r>
            <a:r>
              <a:rPr lang="en-US" dirty="0"/>
              <a:t>, mag, IDs, RFLPS, </a:t>
            </a:r>
            <a:r>
              <a:rPr lang="en-US" dirty="0" err="1"/>
              <a:t>IrSc</a:t>
            </a:r>
            <a:r>
              <a:rPr lang="en-US" dirty="0"/>
              <a:t> PLC)</a:t>
            </a:r>
          </a:p>
          <a:p>
            <a:endParaRPr lang="en-US" dirty="0"/>
          </a:p>
          <a:p>
            <a:endParaRPr lang="en-US" dirty="0"/>
          </a:p>
          <a:p>
            <a:r>
              <a:rPr lang="en-US" dirty="0"/>
              <a:t>Beam Stop Actuators:</a:t>
            </a:r>
          </a:p>
          <a:p>
            <a:pPr lvl="1"/>
            <a:r>
              <a:rPr lang="en-US" dirty="0"/>
              <a:t>Timing System (TS)</a:t>
            </a:r>
          </a:p>
          <a:p>
            <a:pPr lvl="1"/>
            <a:r>
              <a:rPr lang="en-US" dirty="0"/>
              <a:t>Fast Shutdown Unit (FSU)</a:t>
            </a:r>
          </a:p>
          <a:p>
            <a:pPr lvl="1"/>
            <a:r>
              <a:rPr lang="en-US" dirty="0"/>
              <a:t>Optical switch</a:t>
            </a:r>
          </a:p>
          <a:p>
            <a:pPr lvl="1"/>
            <a:r>
              <a:rPr lang="en-US" dirty="0"/>
              <a:t>HVPS Ion Source</a:t>
            </a:r>
          </a:p>
          <a:p>
            <a:pPr lvl="1"/>
            <a:r>
              <a:rPr lang="en-US" dirty="0"/>
              <a:t>LEBT Chopper</a:t>
            </a:r>
          </a:p>
          <a:p>
            <a:pPr lvl="1"/>
            <a:r>
              <a:rPr lang="en-US" dirty="0"/>
              <a:t>MEBT</a:t>
            </a:r>
            <a:r>
              <a:rPr lang="en-GB" dirty="0"/>
              <a:t> Chopper</a:t>
            </a:r>
          </a:p>
          <a:p>
            <a:pPr lvl="1"/>
            <a:endParaRPr lang="en-US" dirty="0"/>
          </a:p>
          <a:p>
            <a:pPr lvl="1"/>
            <a:endParaRPr lang="en-US" dirty="0"/>
          </a:p>
          <a:p>
            <a:r>
              <a:rPr lang="en-US" dirty="0"/>
              <a:t>Beam Monitoring Systems</a:t>
            </a:r>
          </a:p>
          <a:p>
            <a:pPr lvl="1"/>
            <a:r>
              <a:rPr lang="en-US" dirty="0"/>
              <a:t>BCM</a:t>
            </a:r>
          </a:p>
          <a:p>
            <a:pPr marL="342900"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612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MPS1 - Overall status</a:t>
            </a:r>
          </a:p>
        </p:txBody>
      </p:sp>
      <p:sp>
        <p:nvSpPr>
          <p:cNvPr id="3" name="TextBox 2"/>
          <p:cNvSpPr txBox="1"/>
          <p:nvPr/>
        </p:nvSpPr>
        <p:spPr>
          <a:xfrm>
            <a:off x="263352" y="1484784"/>
            <a:ext cx="11809312" cy="5324535"/>
          </a:xfrm>
          <a:prstGeom prst="rect">
            <a:avLst/>
          </a:prstGeom>
          <a:noFill/>
        </p:spPr>
        <p:txBody>
          <a:bodyPr wrap="square" rtlCol="0">
            <a:spAutoFit/>
          </a:bodyPr>
          <a:lstStyle/>
          <a:p>
            <a:pPr marL="285750" indent="-285750">
              <a:buFont typeface="Arial" panose="020B0604020202020204" pitchFamily="34" charset="0"/>
              <a:buChar char="•"/>
            </a:pPr>
            <a:r>
              <a:rPr lang="en-GB" sz="2000" b="1" dirty="0"/>
              <a:t>MPS1 analysis, overall design and concepts of operation:</a:t>
            </a:r>
          </a:p>
          <a:p>
            <a:pPr marL="742950" lvl="1" indent="-285750">
              <a:buFont typeface="Arial" panose="020B0604020202020204" pitchFamily="34" charset="0"/>
              <a:buChar char="•"/>
            </a:pPr>
            <a:r>
              <a:rPr lang="en-GB" sz="2000" dirty="0"/>
              <a:t>100%</a:t>
            </a:r>
          </a:p>
          <a:p>
            <a:pPr marL="742950" lvl="1" indent="-285750">
              <a:buFont typeface="Arial" panose="020B0604020202020204" pitchFamily="34" charset="0"/>
              <a:buChar char="•"/>
            </a:pPr>
            <a:r>
              <a:rPr lang="en-GB" sz="2000" dirty="0"/>
              <a:t>But we decided to execute a major face lift on documentation and presentation of the analysis (</a:t>
            </a:r>
            <a:r>
              <a:rPr lang="en-GB" sz="2000" dirty="0" err="1"/>
              <a:t>ie</a:t>
            </a:r>
            <a:r>
              <a:rPr lang="en-GB" sz="2000" dirty="0"/>
              <a:t> focus is now on full optimisation/ full traceability of requirements /  nothing that would impact the overall schedule).</a:t>
            </a:r>
          </a:p>
          <a:p>
            <a:pPr marL="285750" indent="-285750">
              <a:buFont typeface="Arial" panose="020B0604020202020204" pitchFamily="34" charset="0"/>
              <a:buChar char="•"/>
            </a:pPr>
            <a:r>
              <a:rPr lang="en-GB" sz="2000" b="1" dirty="0"/>
              <a:t>MPS1 HW:</a:t>
            </a:r>
          </a:p>
          <a:p>
            <a:pPr marL="742950" lvl="1" indent="-285750">
              <a:buFont typeface="Arial" panose="020B0604020202020204" pitchFamily="34" charset="0"/>
              <a:buChar char="•"/>
            </a:pPr>
            <a:r>
              <a:rPr lang="en-GB" sz="2000" dirty="0"/>
              <a:t>Electrical and mechanical design for MPS1 PLC based systems: 100% </a:t>
            </a:r>
          </a:p>
          <a:p>
            <a:pPr marL="742950" lvl="1" indent="-285750">
              <a:buFont typeface="Arial" panose="020B0604020202020204" pitchFamily="34" charset="0"/>
              <a:buChar char="•"/>
            </a:pPr>
            <a:r>
              <a:rPr lang="en-GB" sz="2000" dirty="0"/>
              <a:t>Electrical design for FBIS installation at ESS site and mechanical design for FBIS: 100%</a:t>
            </a:r>
          </a:p>
          <a:p>
            <a:pPr marL="742950" lvl="1" indent="-285750">
              <a:buFont typeface="Arial" panose="020B0604020202020204" pitchFamily="34" charset="0"/>
              <a:buChar char="•"/>
            </a:pPr>
            <a:r>
              <a:rPr lang="en-GB" sz="2000" dirty="0"/>
              <a:t>Electronics design FBIS: 70% (in kind partner responsibility)</a:t>
            </a:r>
          </a:p>
          <a:p>
            <a:pPr marL="285750" indent="-285750">
              <a:buFont typeface="Arial" panose="020B0604020202020204" pitchFamily="34" charset="0"/>
              <a:buChar char="•"/>
            </a:pPr>
            <a:r>
              <a:rPr lang="en-GB" sz="2000" b="1" dirty="0"/>
              <a:t>MPS1 SW:</a:t>
            </a:r>
          </a:p>
          <a:p>
            <a:pPr marL="742950" lvl="1" indent="-285750">
              <a:buFont typeface="Arial" panose="020B0604020202020204" pitchFamily="34" charset="0"/>
              <a:buChar char="•"/>
            </a:pPr>
            <a:r>
              <a:rPr lang="en-GB" sz="2000" dirty="0"/>
              <a:t>PLC based systems SW: 85% (ESS/Lund responsibility)</a:t>
            </a:r>
          </a:p>
          <a:p>
            <a:pPr marL="742950" lvl="1" indent="-285750">
              <a:buFont typeface="Arial" panose="020B0604020202020204" pitchFamily="34" charset="0"/>
              <a:buChar char="•"/>
            </a:pPr>
            <a:r>
              <a:rPr lang="en-GB" sz="2000" dirty="0"/>
              <a:t>FBIS firmware (FPGA): 70% (in kind partner responsibility)</a:t>
            </a:r>
          </a:p>
          <a:p>
            <a:pPr marL="742950" lvl="1" indent="-285750">
              <a:buFont typeface="Arial" panose="020B0604020202020204" pitchFamily="34" charset="0"/>
              <a:buChar char="•"/>
            </a:pPr>
            <a:r>
              <a:rPr lang="en-GB" sz="2000" dirty="0"/>
              <a:t>FBIS SW (CPU): 20% (shared responsibility between in kind partner and ESS/Lund)</a:t>
            </a:r>
          </a:p>
          <a:p>
            <a:pPr marL="742950" lvl="1" indent="-285750">
              <a:buFont typeface="Arial" panose="020B0604020202020204" pitchFamily="34" charset="0"/>
              <a:buChar char="•"/>
            </a:pPr>
            <a:r>
              <a:rPr lang="en-GB" sz="2000" dirty="0"/>
              <a:t>EPICS integration: PLC based systems 85% , FBIS 10% (ESS/Lund responsibility)</a:t>
            </a:r>
          </a:p>
          <a:p>
            <a:pPr marL="285750" indent="-285750">
              <a:buFont typeface="Arial" panose="020B0604020202020204" pitchFamily="34" charset="0"/>
              <a:buChar char="•"/>
            </a:pPr>
            <a:r>
              <a:rPr lang="en-GB" sz="2000" b="1" dirty="0"/>
              <a:t>MPS1 procurement:</a:t>
            </a:r>
          </a:p>
          <a:p>
            <a:pPr marL="742950" lvl="1" indent="-285750">
              <a:buFont typeface="Arial" panose="020B0604020202020204" pitchFamily="34" charset="0"/>
              <a:buChar char="•"/>
            </a:pPr>
            <a:r>
              <a:rPr lang="en-GB" sz="2000" dirty="0"/>
              <a:t>PLC based systems: 100%</a:t>
            </a:r>
          </a:p>
          <a:p>
            <a:pPr marL="742950" lvl="1" indent="-285750">
              <a:buFont typeface="Arial" panose="020B0604020202020204" pitchFamily="34" charset="0"/>
              <a:buChar char="•"/>
            </a:pPr>
            <a:r>
              <a:rPr lang="en-GB" sz="2000" dirty="0"/>
              <a:t>FBIS: 70% (in kind partner responsibility)</a:t>
            </a:r>
          </a:p>
        </p:txBody>
      </p:sp>
    </p:spTree>
    <p:extLst>
      <p:ext uri="{BB962C8B-B14F-4D97-AF65-F5344CB8AC3E}">
        <p14:creationId xmlns:p14="http://schemas.microsoft.com/office/powerpoint/2010/main" val="212357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MPS1 – Documentation Status</a:t>
            </a:r>
          </a:p>
        </p:txBody>
      </p:sp>
      <p:sp>
        <p:nvSpPr>
          <p:cNvPr id="7" name="Content Placeholder 2"/>
          <p:cNvSpPr>
            <a:spLocks noGrp="1"/>
          </p:cNvSpPr>
          <p:nvPr>
            <p:ph idx="1"/>
          </p:nvPr>
        </p:nvSpPr>
        <p:spPr>
          <a:xfrm>
            <a:off x="839416" y="2060848"/>
            <a:ext cx="10657184" cy="3773015"/>
          </a:xfrm>
        </p:spPr>
        <p:txBody>
          <a:bodyPr>
            <a:normAutofit/>
          </a:bodyPr>
          <a:lstStyle/>
          <a:p>
            <a:pPr marL="0" indent="0">
              <a:buNone/>
            </a:pPr>
            <a:r>
              <a:rPr lang="en-US" sz="2000" b="1" dirty="0">
                <a:solidFill>
                  <a:schemeClr val="tx1"/>
                </a:solidFill>
              </a:rPr>
              <a:t>Documentation Status:</a:t>
            </a:r>
            <a:endParaRPr lang="en-US" sz="2000" dirty="0">
              <a:solidFill>
                <a:schemeClr val="tx1"/>
              </a:solidFill>
            </a:endParaRPr>
          </a:p>
          <a:p>
            <a:r>
              <a:rPr lang="en-US" sz="2000" dirty="0">
                <a:solidFill>
                  <a:schemeClr val="tx1"/>
                </a:solidFill>
              </a:rPr>
              <a:t>75% ready</a:t>
            </a:r>
          </a:p>
          <a:p>
            <a:endParaRPr lang="en-US" sz="2000" dirty="0">
              <a:solidFill>
                <a:schemeClr val="tx1"/>
              </a:solidFill>
            </a:endParaRPr>
          </a:p>
          <a:p>
            <a:pPr marL="0" indent="0">
              <a:buNone/>
            </a:pPr>
            <a:r>
              <a:rPr lang="en-US" sz="2000" b="1" dirty="0">
                <a:solidFill>
                  <a:schemeClr val="tx1"/>
                </a:solidFill>
              </a:rPr>
              <a:t>Documentation issues to be solved: </a:t>
            </a:r>
            <a:endParaRPr lang="en-US" sz="2000" dirty="0">
              <a:solidFill>
                <a:schemeClr val="tx1"/>
              </a:solidFill>
            </a:endParaRPr>
          </a:p>
          <a:p>
            <a:r>
              <a:rPr lang="en-US" sz="2000" dirty="0">
                <a:solidFill>
                  <a:schemeClr val="tx1"/>
                </a:solidFill>
              </a:rPr>
              <a:t>Documents are not yet attached to FBS, but is foreseen to be done before TRR.</a:t>
            </a:r>
          </a:p>
          <a:p>
            <a:r>
              <a:rPr lang="en-US" sz="2000" dirty="0">
                <a:solidFill>
                  <a:schemeClr val="tx1"/>
                </a:solidFill>
              </a:rPr>
              <a:t>Document structure of MP docs may not really be in the proper format to be attached to the FBS (not clear yet what the format should be though either).</a:t>
            </a:r>
          </a:p>
          <a:p>
            <a:r>
              <a:rPr lang="en-US" sz="2000" dirty="0">
                <a:solidFill>
                  <a:schemeClr val="tx1"/>
                </a:solidFill>
              </a:rPr>
              <a:t>All MP related FBS nodes are currently only in a preliminary state. </a:t>
            </a:r>
          </a:p>
          <a:p>
            <a:r>
              <a:rPr lang="en-US" sz="2000" dirty="0">
                <a:solidFill>
                  <a:schemeClr val="tx1"/>
                </a:solidFill>
              </a:rPr>
              <a:t>It is not clear how and when to release the MP FBS nodes.</a:t>
            </a:r>
          </a:p>
        </p:txBody>
      </p:sp>
    </p:spTree>
    <p:extLst>
      <p:ext uri="{BB962C8B-B14F-4D97-AF65-F5344CB8AC3E}">
        <p14:creationId xmlns:p14="http://schemas.microsoft.com/office/powerpoint/2010/main" val="82354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MPS1- Installation Status</a:t>
            </a:r>
          </a:p>
        </p:txBody>
      </p:sp>
      <p:sp>
        <p:nvSpPr>
          <p:cNvPr id="7" name="Content Placeholder 2"/>
          <p:cNvSpPr>
            <a:spLocks noGrp="1"/>
          </p:cNvSpPr>
          <p:nvPr>
            <p:ph idx="1"/>
          </p:nvPr>
        </p:nvSpPr>
        <p:spPr>
          <a:xfrm>
            <a:off x="911424" y="1988840"/>
            <a:ext cx="10198374" cy="4608512"/>
          </a:xfrm>
        </p:spPr>
        <p:txBody>
          <a:bodyPr>
            <a:noAutofit/>
          </a:bodyPr>
          <a:lstStyle/>
          <a:p>
            <a:pPr marL="0" indent="0">
              <a:buNone/>
            </a:pPr>
            <a:r>
              <a:rPr lang="en-US" sz="2000" b="1" dirty="0">
                <a:solidFill>
                  <a:schemeClr val="tx1"/>
                </a:solidFill>
              </a:rPr>
              <a:t>Installation Status:</a:t>
            </a:r>
            <a:endParaRPr lang="en-US" sz="2000" dirty="0">
              <a:solidFill>
                <a:schemeClr val="tx1"/>
              </a:solidFill>
            </a:endParaRPr>
          </a:p>
          <a:p>
            <a:r>
              <a:rPr lang="en-US" sz="2000" dirty="0">
                <a:solidFill>
                  <a:schemeClr val="tx1"/>
                </a:solidFill>
              </a:rPr>
              <a:t>Electrical interfaces at ESS site have been installed to 90% </a:t>
            </a:r>
          </a:p>
          <a:p>
            <a:r>
              <a:rPr lang="en-US" sz="2000" dirty="0">
                <a:solidFill>
                  <a:schemeClr val="tx1"/>
                </a:solidFill>
              </a:rPr>
              <a:t>HW FBIS at ESS site has been installed to 0%</a:t>
            </a:r>
          </a:p>
          <a:p>
            <a:endParaRPr lang="en-US" sz="2000" b="1" dirty="0">
              <a:solidFill>
                <a:schemeClr val="tx1"/>
              </a:solidFill>
            </a:endParaRPr>
          </a:p>
          <a:p>
            <a:pPr marL="0" indent="0">
              <a:buNone/>
            </a:pPr>
            <a:r>
              <a:rPr lang="en-US" sz="2000" b="1" dirty="0">
                <a:solidFill>
                  <a:schemeClr val="tx1"/>
                </a:solidFill>
              </a:rPr>
              <a:t>Installation issues to be solved: </a:t>
            </a:r>
            <a:endParaRPr lang="en-US" sz="2000" dirty="0">
              <a:solidFill>
                <a:schemeClr val="tx1"/>
              </a:solidFill>
            </a:endParaRPr>
          </a:p>
          <a:p>
            <a:pPr marL="400050"/>
            <a:r>
              <a:rPr lang="en-US" sz="2000" dirty="0">
                <a:solidFill>
                  <a:schemeClr val="tx1"/>
                </a:solidFill>
              </a:rPr>
              <a:t>Dependencies on accelerator schedule are clear but not well integrated into detailed plan</a:t>
            </a:r>
          </a:p>
          <a:p>
            <a:pPr marL="400050"/>
            <a:r>
              <a:rPr lang="en-US" sz="2000" dirty="0">
                <a:solidFill>
                  <a:schemeClr val="tx1"/>
                </a:solidFill>
              </a:rPr>
              <a:t>‘Big’ milestones exist in P6 and are aligned and checked weekly together with AD.</a:t>
            </a:r>
          </a:p>
          <a:p>
            <a:pPr marL="400050"/>
            <a:r>
              <a:rPr lang="en-US" sz="2000" dirty="0">
                <a:solidFill>
                  <a:schemeClr val="tx1"/>
                </a:solidFill>
              </a:rPr>
              <a:t>From infra-project we depend on: final race ways in the tunnel, UPS power,  </a:t>
            </a:r>
          </a:p>
        </p:txBody>
      </p:sp>
    </p:spTree>
    <p:extLst>
      <p:ext uri="{BB962C8B-B14F-4D97-AF65-F5344CB8AC3E}">
        <p14:creationId xmlns:p14="http://schemas.microsoft.com/office/powerpoint/2010/main" val="237456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055440" y="2852936"/>
            <a:ext cx="10363200" cy="1470025"/>
          </a:xfrm>
        </p:spPr>
        <p:txBody>
          <a:bodyPr>
            <a:normAutofit/>
          </a:bodyPr>
          <a:lstStyle/>
          <a:p>
            <a:pPr algn="ctr"/>
            <a:r>
              <a:rPr lang="en-US" sz="4000" dirty="0"/>
              <a:t>Let’s Discuss</a:t>
            </a:r>
            <a:endParaRPr lang="en-GB" sz="4000" dirty="0"/>
          </a:p>
        </p:txBody>
      </p:sp>
      <p:sp>
        <p:nvSpPr>
          <p:cNvPr id="11" name="TextBox 10">
            <a:extLst>
              <a:ext uri="{FF2B5EF4-FFF2-40B4-BE49-F238E27FC236}">
                <a16:creationId xmlns:a16="http://schemas.microsoft.com/office/drawing/2014/main" id="{A49F1F4E-7D25-D745-9DC1-74F96EC3F58B}"/>
              </a:ext>
            </a:extLst>
          </p:cNvPr>
          <p:cNvSpPr txBox="1"/>
          <p:nvPr/>
        </p:nvSpPr>
        <p:spPr>
          <a:xfrm>
            <a:off x="9237889" y="40"/>
            <a:ext cx="2927648" cy="1200329"/>
          </a:xfrm>
          <a:prstGeom prst="rect">
            <a:avLst/>
          </a:prstGeom>
          <a:solidFill>
            <a:schemeClr val="tx1"/>
          </a:solidFill>
        </p:spPr>
        <p:txBody>
          <a:bodyPr wrap="square" rtlCol="0">
            <a:spAutoFit/>
          </a:bodyPr>
          <a:lstStyle/>
          <a:p>
            <a:endParaRPr lang="en-GB" dirty="0"/>
          </a:p>
          <a:p>
            <a:r>
              <a:rPr lang="en-GB" dirty="0"/>
              <a:t>a</a:t>
            </a:r>
          </a:p>
          <a:p>
            <a:endParaRPr lang="en-GB" dirty="0"/>
          </a:p>
          <a:p>
            <a:endParaRPr lang="en-GB" dirty="0"/>
          </a:p>
        </p:txBody>
      </p:sp>
    </p:spTree>
    <p:extLst>
      <p:ext uri="{BB962C8B-B14F-4D97-AF65-F5344CB8AC3E}">
        <p14:creationId xmlns:p14="http://schemas.microsoft.com/office/powerpoint/2010/main" val="67006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a:xfrm>
            <a:off x="609600" y="346646"/>
            <a:ext cx="9878888" cy="562074"/>
          </a:xfrm>
        </p:spPr>
        <p:txBody>
          <a:bodyPr/>
          <a:lstStyle/>
          <a:p>
            <a:r>
              <a:rPr lang="en-GB" dirty="0"/>
              <a:t>MPS1 – Testing Status</a:t>
            </a:r>
          </a:p>
        </p:txBody>
      </p:sp>
      <p:sp>
        <p:nvSpPr>
          <p:cNvPr id="7" name="Content Placeholder 2"/>
          <p:cNvSpPr>
            <a:spLocks noGrp="1"/>
          </p:cNvSpPr>
          <p:nvPr>
            <p:ph idx="1"/>
          </p:nvPr>
        </p:nvSpPr>
        <p:spPr>
          <a:xfrm>
            <a:off x="335360" y="1844824"/>
            <a:ext cx="11665296" cy="4525963"/>
          </a:xfrm>
        </p:spPr>
        <p:txBody>
          <a:bodyPr>
            <a:normAutofit/>
          </a:bodyPr>
          <a:lstStyle/>
          <a:p>
            <a:pPr marL="0" indent="0">
              <a:buNone/>
            </a:pPr>
            <a:r>
              <a:rPr lang="en-US" sz="2000" b="1" dirty="0">
                <a:solidFill>
                  <a:schemeClr val="tx1"/>
                </a:solidFill>
              </a:rPr>
              <a:t> Testing Status:</a:t>
            </a:r>
          </a:p>
          <a:p>
            <a:r>
              <a:rPr lang="en-US" sz="2000" dirty="0">
                <a:solidFill>
                  <a:schemeClr val="tx1"/>
                </a:solidFill>
              </a:rPr>
              <a:t>FBIS HW and system type tests are done by in kind partners (FAT equivalent)</a:t>
            </a:r>
          </a:p>
          <a:p>
            <a:r>
              <a:rPr lang="en-US" sz="2000" dirty="0">
                <a:solidFill>
                  <a:schemeClr val="tx1"/>
                </a:solidFill>
              </a:rPr>
              <a:t>FBIS HW needs to be re-tested when having arrived at ESS using the HIL (hardware in the loop test stand),</a:t>
            </a:r>
          </a:p>
          <a:p>
            <a:r>
              <a:rPr lang="en-US" sz="2000" dirty="0">
                <a:solidFill>
                  <a:schemeClr val="tx1"/>
                </a:solidFill>
              </a:rPr>
              <a:t>HIL usage is well prepared at ESS site / and ZHAW team will assist in first HIL tests here at ESS</a:t>
            </a:r>
          </a:p>
          <a:p>
            <a:r>
              <a:rPr lang="en-US" sz="2000" dirty="0">
                <a:solidFill>
                  <a:schemeClr val="tx1"/>
                </a:solidFill>
              </a:rPr>
              <a:t>Note: HIL at ZHAW is an exact copy of the HIL at ESS enabling consistent testing</a:t>
            </a:r>
          </a:p>
          <a:p>
            <a:endParaRPr lang="en-US" sz="2000" dirty="0">
              <a:solidFill>
                <a:schemeClr val="tx1"/>
              </a:solidFill>
            </a:endParaRPr>
          </a:p>
          <a:p>
            <a:pPr marL="0" indent="0">
              <a:buNone/>
            </a:pPr>
            <a:r>
              <a:rPr lang="en-US" sz="2000" b="1" dirty="0">
                <a:solidFill>
                  <a:schemeClr val="tx1"/>
                </a:solidFill>
              </a:rPr>
              <a:t>Testing issues to be solved: </a:t>
            </a:r>
            <a:endParaRPr lang="en-US" sz="2000" dirty="0">
              <a:solidFill>
                <a:schemeClr val="tx1"/>
              </a:solidFill>
            </a:endParaRPr>
          </a:p>
          <a:p>
            <a:r>
              <a:rPr lang="en-US" sz="2000" dirty="0">
                <a:solidFill>
                  <a:schemeClr val="tx1"/>
                </a:solidFill>
              </a:rPr>
              <a:t>Integration test plans are not developed (</a:t>
            </a:r>
            <a:r>
              <a:rPr lang="en-US" sz="2000" dirty="0" err="1">
                <a:solidFill>
                  <a:schemeClr val="tx1"/>
                </a:solidFill>
              </a:rPr>
              <a:t>e.g</a:t>
            </a:r>
            <a:r>
              <a:rPr lang="en-US" sz="2000" dirty="0">
                <a:solidFill>
                  <a:schemeClr val="tx1"/>
                </a:solidFill>
              </a:rPr>
              <a:t> integration test between FBIS and LEBT Chopper, </a:t>
            </a:r>
            <a:r>
              <a:rPr lang="en-US" sz="2000" dirty="0" err="1">
                <a:solidFill>
                  <a:schemeClr val="tx1"/>
                </a:solidFill>
              </a:rPr>
              <a:t>etc</a:t>
            </a:r>
            <a:r>
              <a:rPr lang="en-US" sz="2000" dirty="0">
                <a:solidFill>
                  <a:schemeClr val="tx1"/>
                </a:solidFill>
              </a:rPr>
              <a:t>)</a:t>
            </a:r>
          </a:p>
          <a:p>
            <a:r>
              <a:rPr lang="en-US" sz="2000" dirty="0">
                <a:solidFill>
                  <a:schemeClr val="tx1"/>
                </a:solidFill>
              </a:rPr>
              <a:t>Integration tests of MP systems are not properly addressed in the different plans (installation plan and commissioning plans of AD and must be updated asap (ownership of the plan needs to be resolved first)</a:t>
            </a:r>
          </a:p>
          <a:p>
            <a:r>
              <a:rPr lang="en-US" sz="2000" dirty="0">
                <a:solidFill>
                  <a:schemeClr val="tx1"/>
                </a:solidFill>
              </a:rPr>
              <a:t>FIT specifications for FBIS are developed to 0%</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403157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Summary</a:t>
            </a:r>
          </a:p>
        </p:txBody>
      </p:sp>
      <p:sp>
        <p:nvSpPr>
          <p:cNvPr id="7" name="Content Placeholder 2"/>
          <p:cNvSpPr>
            <a:spLocks noGrp="1"/>
          </p:cNvSpPr>
          <p:nvPr>
            <p:ph idx="1"/>
          </p:nvPr>
        </p:nvSpPr>
        <p:spPr>
          <a:xfrm>
            <a:off x="191344" y="2176265"/>
            <a:ext cx="11809312" cy="3556991"/>
          </a:xfrm>
        </p:spPr>
        <p:txBody>
          <a:bodyPr>
            <a:noAutofit/>
          </a:bodyPr>
          <a:lstStyle/>
          <a:p>
            <a:pPr marL="285750" indent="-285750"/>
            <a:r>
              <a:rPr lang="en-GB" sz="2000" dirty="0">
                <a:solidFill>
                  <a:schemeClr val="tx1"/>
                </a:solidFill>
              </a:rPr>
              <a:t>The three PLC based systems that are needed to start commissioning the NCL with beam are well advanced: no severe issues identified.</a:t>
            </a:r>
          </a:p>
          <a:p>
            <a:pPr marL="285750" indent="-285750"/>
            <a:endParaRPr lang="en-GB" sz="2000" dirty="0">
              <a:solidFill>
                <a:schemeClr val="tx1"/>
              </a:solidFill>
            </a:endParaRPr>
          </a:p>
          <a:p>
            <a:pPr marL="285750" indent="-285750"/>
            <a:r>
              <a:rPr lang="en-GB" sz="2000" dirty="0">
                <a:solidFill>
                  <a:schemeClr val="tx1"/>
                </a:solidFill>
              </a:rPr>
              <a:t>The Fast Beam Interlock System delivery needs to happen on time but there are several un-resolved issues with the HW and FW-&gt; </a:t>
            </a:r>
            <a:r>
              <a:rPr lang="en-GB" sz="2000" b="1" dirty="0">
                <a:solidFill>
                  <a:schemeClr val="tx1"/>
                </a:solidFill>
              </a:rPr>
              <a:t>very</a:t>
            </a:r>
            <a:r>
              <a:rPr lang="en-GB" sz="2000" dirty="0">
                <a:solidFill>
                  <a:schemeClr val="tx1"/>
                </a:solidFill>
              </a:rPr>
              <a:t> challenging schedule for in kind partner. Weekly progress meetings between ESS and ZHAW: this is a risk that is difficult to get under control. </a:t>
            </a:r>
          </a:p>
          <a:p>
            <a:pPr marL="0" indent="0">
              <a:buNone/>
            </a:pPr>
            <a:endParaRPr lang="en-GB" sz="2000" dirty="0">
              <a:solidFill>
                <a:schemeClr val="tx1"/>
              </a:solidFill>
            </a:endParaRPr>
          </a:p>
          <a:p>
            <a:pPr marL="285750" indent="-285750"/>
            <a:r>
              <a:rPr lang="en-GB" sz="2000" dirty="0">
                <a:solidFill>
                  <a:schemeClr val="tx1"/>
                </a:solidFill>
              </a:rPr>
              <a:t>Detailed integrated planning of installation and testing of MP systems together with accelerator and other such as timing system, EPICS, is missing: this is a risk that is currently being addressed and hopefully can be resolved in a short time.</a:t>
            </a:r>
          </a:p>
          <a:p>
            <a:endParaRPr lang="en-US" sz="2000" dirty="0">
              <a:solidFill>
                <a:schemeClr val="tx1"/>
              </a:solidFill>
            </a:endParaRPr>
          </a:p>
        </p:txBody>
      </p:sp>
    </p:spTree>
    <p:extLst>
      <p:ext uri="{BB962C8B-B14F-4D97-AF65-F5344CB8AC3E}">
        <p14:creationId xmlns:p14="http://schemas.microsoft.com/office/powerpoint/2010/main" val="5656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Backup Slides PSS1 Interfaces</a:t>
            </a:r>
          </a:p>
        </p:txBody>
      </p:sp>
    </p:spTree>
    <p:extLst>
      <p:ext uri="{BB962C8B-B14F-4D97-AF65-F5344CB8AC3E}">
        <p14:creationId xmlns:p14="http://schemas.microsoft.com/office/powerpoint/2010/main" val="379267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737600" y="6356351"/>
            <a:ext cx="2844800" cy="365125"/>
          </a:xfrm>
        </p:spPr>
        <p:txBody>
          <a:bodyPr/>
          <a:lstStyle/>
          <a:p>
            <a:fld id="{551115BC-487E-4422-894C-CB7CD3E79223}" type="slidenum">
              <a:rPr lang="en-GB" smtClean="0"/>
              <a:t>23</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651695"/>
            <a:ext cx="7632160" cy="4912002"/>
          </a:xfrm>
          <a:prstGeom prst="rect">
            <a:avLst/>
          </a:prstGeom>
          <a:ln>
            <a:solidFill>
              <a:schemeClr val="bg1">
                <a:lumMod val="65000"/>
              </a:schemeClr>
            </a:solidFill>
          </a:ln>
        </p:spPr>
      </p:pic>
      <p:sp>
        <p:nvSpPr>
          <p:cNvPr id="5" name="TextBox 4"/>
          <p:cNvSpPr txBox="1"/>
          <p:nvPr/>
        </p:nvSpPr>
        <p:spPr>
          <a:xfrm>
            <a:off x="7928200" y="1638759"/>
            <a:ext cx="4230792" cy="2031325"/>
          </a:xfrm>
          <a:prstGeom prst="rect">
            <a:avLst/>
          </a:prstGeom>
          <a:noFill/>
        </p:spPr>
        <p:txBody>
          <a:bodyPr wrap="square" rtlCol="0">
            <a:spAutoFit/>
          </a:bodyPr>
          <a:lstStyle/>
          <a:p>
            <a:r>
              <a:rPr lang="en-GB" dirty="0"/>
              <a:t>PSS1 interfaces with </a:t>
            </a:r>
            <a:r>
              <a:rPr lang="en-GB" dirty="0" err="1"/>
              <a:t>ISrc</a:t>
            </a:r>
            <a:r>
              <a:rPr lang="en-GB" dirty="0"/>
              <a:t> as below:</a:t>
            </a:r>
          </a:p>
          <a:p>
            <a:pPr marL="285750" indent="-285750">
              <a:buFont typeface="Arial" panose="020B0604020202020204" pitchFamily="34" charset="0"/>
              <a:buChar char="•"/>
            </a:pPr>
            <a:r>
              <a:rPr lang="en-GB" dirty="0" err="1"/>
              <a:t>ISrc</a:t>
            </a:r>
            <a:r>
              <a:rPr lang="en-GB" dirty="0"/>
              <a:t> plasma generation (magnetron power supply);</a:t>
            </a:r>
          </a:p>
          <a:p>
            <a:pPr marL="285750" indent="-285750">
              <a:buFont typeface="Arial" panose="020B0604020202020204" pitchFamily="34" charset="0"/>
              <a:buChar char="•"/>
            </a:pPr>
            <a:r>
              <a:rPr lang="en-GB" dirty="0" err="1"/>
              <a:t>ISrc</a:t>
            </a:r>
            <a:r>
              <a:rPr lang="en-GB" dirty="0"/>
              <a:t> beam extraction (high voltage power supply);</a:t>
            </a:r>
          </a:p>
          <a:p>
            <a:pPr marL="285750" indent="-285750">
              <a:buFont typeface="Arial" panose="020B0604020202020204" pitchFamily="34" charset="0"/>
              <a:buChar char="•"/>
            </a:pPr>
            <a:r>
              <a:rPr lang="en-GB" dirty="0" err="1"/>
              <a:t>ISrc</a:t>
            </a:r>
            <a:r>
              <a:rPr lang="en-GB" dirty="0"/>
              <a:t> high voltage platform (grounding relay).</a:t>
            </a:r>
          </a:p>
        </p:txBody>
      </p:sp>
      <p:sp>
        <p:nvSpPr>
          <p:cNvPr id="6"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US" dirty="0"/>
              <a:t>PSS 1 safety interlock system; interfaces with </a:t>
            </a:r>
            <a:r>
              <a:rPr lang="en-US" dirty="0" err="1"/>
              <a:t>ISrc</a:t>
            </a:r>
            <a:endParaRPr lang="en-GB" dirty="0"/>
          </a:p>
        </p:txBody>
      </p:sp>
    </p:spTree>
    <p:extLst>
      <p:ext uri="{BB962C8B-B14F-4D97-AF65-F5344CB8AC3E}">
        <p14:creationId xmlns:p14="http://schemas.microsoft.com/office/powerpoint/2010/main" val="4566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737600" y="6356351"/>
            <a:ext cx="2844800" cy="365125"/>
          </a:xfrm>
        </p:spPr>
        <p:txBody>
          <a:bodyPr/>
          <a:lstStyle/>
          <a:p>
            <a:fld id="{551115BC-487E-4422-894C-CB7CD3E79223}" type="slidenum">
              <a:rPr lang="en-GB" smtClean="0"/>
              <a:t>24</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740249"/>
            <a:ext cx="7414486" cy="4647718"/>
          </a:xfrm>
          <a:prstGeom prst="rect">
            <a:avLst/>
          </a:prstGeom>
          <a:ln>
            <a:solidFill>
              <a:schemeClr val="bg1">
                <a:lumMod val="65000"/>
              </a:schemeClr>
            </a:solidFill>
          </a:ln>
        </p:spPr>
      </p:pic>
      <p:sp>
        <p:nvSpPr>
          <p:cNvPr id="5" name="TextBox 4"/>
          <p:cNvSpPr txBox="1"/>
          <p:nvPr/>
        </p:nvSpPr>
        <p:spPr>
          <a:xfrm>
            <a:off x="7824192" y="1724273"/>
            <a:ext cx="4230792" cy="2862322"/>
          </a:xfrm>
          <a:prstGeom prst="rect">
            <a:avLst/>
          </a:prstGeom>
          <a:noFill/>
        </p:spPr>
        <p:txBody>
          <a:bodyPr wrap="square" rtlCol="0">
            <a:spAutoFit/>
          </a:bodyPr>
          <a:lstStyle/>
          <a:p>
            <a:r>
              <a:rPr lang="en-GB" dirty="0"/>
              <a:t>PSS1 interfaces with MEBT RF systems as below:</a:t>
            </a:r>
          </a:p>
          <a:p>
            <a:pPr marL="285750" indent="-285750">
              <a:buFont typeface="Arial" panose="020B0604020202020204" pitchFamily="34" charset="0"/>
              <a:buChar char="•"/>
            </a:pPr>
            <a:r>
              <a:rPr lang="en-GB" dirty="0"/>
              <a:t>Mains incoming power to Solid State Amplifier;</a:t>
            </a:r>
          </a:p>
          <a:p>
            <a:pPr marL="285750" indent="-285750">
              <a:buFont typeface="Arial" panose="020B0604020202020204" pitchFamily="34" charset="0"/>
              <a:buChar char="•"/>
            </a:pPr>
            <a:r>
              <a:rPr lang="en-GB" dirty="0"/>
              <a:t>Output signal from Low Level Radio Frequency (LLRF);</a:t>
            </a:r>
          </a:p>
          <a:p>
            <a:pPr marL="285750" indent="-285750">
              <a:buFont typeface="Arial" panose="020B0604020202020204" pitchFamily="34" charset="0"/>
              <a:buChar char="•"/>
            </a:pPr>
            <a:r>
              <a:rPr lang="en-GB" dirty="0"/>
              <a:t>RF distribution system (RF coaxial cable);</a:t>
            </a:r>
          </a:p>
          <a:p>
            <a:pPr marL="285750" indent="-285750">
              <a:buFont typeface="Arial" panose="020B0604020202020204" pitchFamily="34" charset="0"/>
              <a:buChar char="•"/>
            </a:pPr>
            <a:r>
              <a:rPr lang="en-GB" dirty="0"/>
              <a:t>RF Local Protection System (LPS) for MEBT.</a:t>
            </a:r>
          </a:p>
        </p:txBody>
      </p:sp>
      <p:sp>
        <p:nvSpPr>
          <p:cNvPr id="6"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US" dirty="0"/>
              <a:t>PSS 1 safety interlock system; interfaces with MEBT</a:t>
            </a:r>
            <a:endParaRPr lang="en-GB" dirty="0"/>
          </a:p>
        </p:txBody>
      </p:sp>
    </p:spTree>
    <p:extLst>
      <p:ext uri="{BB962C8B-B14F-4D97-AF65-F5344CB8AC3E}">
        <p14:creationId xmlns:p14="http://schemas.microsoft.com/office/powerpoint/2010/main" val="244197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518848" cy="1143000"/>
          </a:xfrm>
        </p:spPr>
        <p:txBody>
          <a:bodyPr/>
          <a:lstStyle/>
          <a:p>
            <a:r>
              <a:rPr lang="en-US" dirty="0"/>
              <a:t>PSS 1 safety interlock system; </a:t>
            </a:r>
            <a:r>
              <a:rPr lang="en-US" dirty="0" err="1"/>
              <a:t>i</a:t>
            </a:r>
            <a:r>
              <a:rPr lang="en-GB" dirty="0" err="1"/>
              <a:t>nterfaces</a:t>
            </a:r>
            <a:r>
              <a:rPr lang="en-GB" dirty="0"/>
              <a:t> with RFQ &amp; DTL1</a:t>
            </a:r>
            <a:endParaRPr lang="en-GB" noProof="0" dirty="0"/>
          </a:p>
        </p:txBody>
      </p:sp>
      <p:sp>
        <p:nvSpPr>
          <p:cNvPr id="3" name="Slide Number Placeholder 3"/>
          <p:cNvSpPr>
            <a:spLocks noGrp="1"/>
          </p:cNvSpPr>
          <p:nvPr>
            <p:ph type="sldNum" sz="quarter" idx="12"/>
          </p:nvPr>
        </p:nvSpPr>
        <p:spPr>
          <a:xfrm>
            <a:off x="8737600" y="6356351"/>
            <a:ext cx="2844800" cy="365125"/>
          </a:xfrm>
        </p:spPr>
        <p:txBody>
          <a:bodyPr/>
          <a:lstStyle/>
          <a:p>
            <a:fld id="{551115BC-487E-4422-894C-CB7CD3E79223}" type="slidenum">
              <a:rPr lang="en-GB" smtClean="0"/>
              <a:t>25</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44" y="1617168"/>
            <a:ext cx="7982780" cy="4963627"/>
          </a:xfrm>
          <a:prstGeom prst="rect">
            <a:avLst/>
          </a:prstGeom>
          <a:ln>
            <a:solidFill>
              <a:schemeClr val="bg1">
                <a:lumMod val="65000"/>
              </a:schemeClr>
            </a:solidFill>
          </a:ln>
        </p:spPr>
      </p:pic>
      <p:sp>
        <p:nvSpPr>
          <p:cNvPr id="5" name="TextBox 4"/>
          <p:cNvSpPr txBox="1"/>
          <p:nvPr/>
        </p:nvSpPr>
        <p:spPr>
          <a:xfrm>
            <a:off x="8112224" y="1617168"/>
            <a:ext cx="4230792" cy="2585323"/>
          </a:xfrm>
          <a:prstGeom prst="rect">
            <a:avLst/>
          </a:prstGeom>
          <a:noFill/>
        </p:spPr>
        <p:txBody>
          <a:bodyPr wrap="square" rtlCol="0">
            <a:spAutoFit/>
          </a:bodyPr>
          <a:lstStyle/>
          <a:p>
            <a:r>
              <a:rPr lang="en-GB" dirty="0"/>
              <a:t>PSS1 interfaces with RFQ and DTL1 RF systems as below:</a:t>
            </a:r>
          </a:p>
          <a:p>
            <a:pPr marL="285750" indent="-285750">
              <a:buFont typeface="Arial" panose="020B0604020202020204" pitchFamily="34" charset="0"/>
              <a:buChar char="•"/>
            </a:pPr>
            <a:r>
              <a:rPr lang="en-GB" dirty="0"/>
              <a:t>Mains incoming power to modulator 1;</a:t>
            </a:r>
          </a:p>
          <a:p>
            <a:pPr marL="285750" indent="-285750">
              <a:buFont typeface="Arial" panose="020B0604020202020204" pitchFamily="34" charset="0"/>
              <a:buChar char="•"/>
            </a:pPr>
            <a:r>
              <a:rPr lang="en-GB" dirty="0"/>
              <a:t>Output signal from RFQ and DTL1 LLRF systems;</a:t>
            </a:r>
          </a:p>
          <a:p>
            <a:pPr marL="285750" indent="-285750">
              <a:buFont typeface="Arial" panose="020B0604020202020204" pitchFamily="34" charset="0"/>
              <a:buChar char="•"/>
            </a:pPr>
            <a:r>
              <a:rPr lang="en-GB" dirty="0"/>
              <a:t>RF distribution systems for RFQ and DTL1 (RF waveguides);</a:t>
            </a:r>
          </a:p>
          <a:p>
            <a:pPr marL="285750" indent="-285750">
              <a:buFont typeface="Arial" panose="020B0604020202020204" pitchFamily="34" charset="0"/>
              <a:buChar char="•"/>
            </a:pPr>
            <a:r>
              <a:rPr lang="en-GB" dirty="0"/>
              <a:t>RF LPS for RFQ and DTL1.</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9598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518848" cy="1143000"/>
          </a:xfrm>
        </p:spPr>
        <p:txBody>
          <a:bodyPr/>
          <a:lstStyle/>
          <a:p>
            <a:r>
              <a:rPr lang="en-US" dirty="0"/>
              <a:t>PSS 1 safety interlock system; </a:t>
            </a:r>
            <a:r>
              <a:rPr lang="en-US" dirty="0" err="1"/>
              <a:t>i</a:t>
            </a:r>
            <a:r>
              <a:rPr lang="en-GB" dirty="0" err="1"/>
              <a:t>nterfaces</a:t>
            </a:r>
            <a:r>
              <a:rPr lang="en-GB" dirty="0"/>
              <a:t> with DTL2 &amp; DTL3</a:t>
            </a:r>
            <a:endParaRPr lang="en-GB" noProof="0" dirty="0"/>
          </a:p>
        </p:txBody>
      </p:sp>
      <p:sp>
        <p:nvSpPr>
          <p:cNvPr id="3" name="Slide Number Placeholder 3"/>
          <p:cNvSpPr>
            <a:spLocks noGrp="1"/>
          </p:cNvSpPr>
          <p:nvPr>
            <p:ph type="sldNum" sz="quarter" idx="12"/>
          </p:nvPr>
        </p:nvSpPr>
        <p:spPr>
          <a:xfrm>
            <a:off x="8737600" y="6356351"/>
            <a:ext cx="2844800" cy="365125"/>
          </a:xfrm>
        </p:spPr>
        <p:txBody>
          <a:bodyPr/>
          <a:lstStyle/>
          <a:p>
            <a:fld id="{551115BC-487E-4422-894C-CB7CD3E79223}" type="slidenum">
              <a:rPr lang="en-GB" smtClean="0"/>
              <a:t>26</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1617168"/>
            <a:ext cx="7840703" cy="4865177"/>
          </a:xfrm>
          <a:prstGeom prst="rect">
            <a:avLst/>
          </a:prstGeom>
          <a:ln>
            <a:solidFill>
              <a:schemeClr val="bg1">
                <a:lumMod val="65000"/>
              </a:schemeClr>
            </a:solidFill>
          </a:ln>
        </p:spPr>
      </p:pic>
      <p:sp>
        <p:nvSpPr>
          <p:cNvPr id="5" name="TextBox 4"/>
          <p:cNvSpPr txBox="1"/>
          <p:nvPr/>
        </p:nvSpPr>
        <p:spPr>
          <a:xfrm>
            <a:off x="8112224" y="1617168"/>
            <a:ext cx="4230792" cy="2585323"/>
          </a:xfrm>
          <a:prstGeom prst="rect">
            <a:avLst/>
          </a:prstGeom>
          <a:noFill/>
        </p:spPr>
        <p:txBody>
          <a:bodyPr wrap="square" rtlCol="0">
            <a:spAutoFit/>
          </a:bodyPr>
          <a:lstStyle/>
          <a:p>
            <a:r>
              <a:rPr lang="en-GB" dirty="0"/>
              <a:t>PSS1 interfaces with DTL2 and DTL3 RF systems as below:</a:t>
            </a:r>
          </a:p>
          <a:p>
            <a:pPr marL="285750" indent="-285750">
              <a:buFont typeface="Arial" panose="020B0604020202020204" pitchFamily="34" charset="0"/>
              <a:buChar char="•"/>
            </a:pPr>
            <a:r>
              <a:rPr lang="en-GB" dirty="0"/>
              <a:t>Mains incoming power to modulator 2;</a:t>
            </a:r>
          </a:p>
          <a:p>
            <a:pPr marL="285750" indent="-285750">
              <a:buFont typeface="Arial" panose="020B0604020202020204" pitchFamily="34" charset="0"/>
              <a:buChar char="•"/>
            </a:pPr>
            <a:r>
              <a:rPr lang="en-GB" dirty="0"/>
              <a:t>Output signal from DTL2 and DTL3 LLRF systems;</a:t>
            </a:r>
          </a:p>
          <a:p>
            <a:pPr marL="285750" indent="-285750">
              <a:buFont typeface="Arial" panose="020B0604020202020204" pitchFamily="34" charset="0"/>
              <a:buChar char="•"/>
            </a:pPr>
            <a:r>
              <a:rPr lang="en-GB" dirty="0"/>
              <a:t>RF distribution systems for DTL2 and DTL3 (RF waveguides);</a:t>
            </a:r>
          </a:p>
          <a:p>
            <a:pPr marL="285750" indent="-285750">
              <a:buFont typeface="Arial" panose="020B0604020202020204" pitchFamily="34" charset="0"/>
              <a:buChar char="•"/>
            </a:pPr>
            <a:r>
              <a:rPr lang="en-GB" dirty="0"/>
              <a:t>RF LPS for DTL2 and DTL3.</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6326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737600" y="6356351"/>
            <a:ext cx="2844800" cy="365125"/>
          </a:xfrm>
        </p:spPr>
        <p:txBody>
          <a:bodyPr/>
          <a:lstStyle/>
          <a:p>
            <a:fld id="{551115BC-487E-4422-894C-CB7CD3E79223}" type="slidenum">
              <a:rPr lang="en-GB" smtClean="0"/>
              <a:t>27</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653208"/>
            <a:ext cx="7893280" cy="5037420"/>
          </a:xfrm>
          <a:prstGeom prst="rect">
            <a:avLst/>
          </a:prstGeom>
          <a:ln>
            <a:solidFill>
              <a:schemeClr val="bg1">
                <a:lumMod val="65000"/>
              </a:schemeClr>
            </a:solidFill>
          </a:ln>
        </p:spPr>
      </p:pic>
      <p:sp>
        <p:nvSpPr>
          <p:cNvPr id="5" name="TextBox 4"/>
          <p:cNvSpPr txBox="1"/>
          <p:nvPr/>
        </p:nvSpPr>
        <p:spPr>
          <a:xfrm>
            <a:off x="8112224" y="1617168"/>
            <a:ext cx="4230792" cy="2308324"/>
          </a:xfrm>
          <a:prstGeom prst="rect">
            <a:avLst/>
          </a:prstGeom>
          <a:noFill/>
        </p:spPr>
        <p:txBody>
          <a:bodyPr wrap="square" rtlCol="0">
            <a:spAutoFit/>
          </a:bodyPr>
          <a:lstStyle/>
          <a:p>
            <a:r>
              <a:rPr lang="en-GB" dirty="0"/>
              <a:t>PSS1 interfaces with DTL4 RF system as below:</a:t>
            </a:r>
          </a:p>
          <a:p>
            <a:pPr marL="285750" indent="-285750">
              <a:buFont typeface="Arial" panose="020B0604020202020204" pitchFamily="34" charset="0"/>
              <a:buChar char="•"/>
            </a:pPr>
            <a:r>
              <a:rPr lang="en-GB" dirty="0"/>
              <a:t>Mains incoming power to modulator 3;</a:t>
            </a:r>
          </a:p>
          <a:p>
            <a:pPr marL="285750" indent="-285750">
              <a:buFont typeface="Arial" panose="020B0604020202020204" pitchFamily="34" charset="0"/>
              <a:buChar char="•"/>
            </a:pPr>
            <a:r>
              <a:rPr lang="en-GB" dirty="0"/>
              <a:t>Output signal from DTL4 LLRF system;</a:t>
            </a:r>
          </a:p>
          <a:p>
            <a:pPr marL="285750" indent="-285750">
              <a:buFont typeface="Arial" panose="020B0604020202020204" pitchFamily="34" charset="0"/>
              <a:buChar char="•"/>
            </a:pPr>
            <a:r>
              <a:rPr lang="en-GB" dirty="0"/>
              <a:t>RF distribution system for DTL4 (RF waveguide);</a:t>
            </a:r>
          </a:p>
          <a:p>
            <a:pPr marL="285750" indent="-285750">
              <a:buFont typeface="Arial" panose="020B0604020202020204" pitchFamily="34" charset="0"/>
              <a:buChar char="•"/>
            </a:pPr>
            <a:r>
              <a:rPr lang="en-GB" dirty="0"/>
              <a:t>RF LPS for DTL4.</a:t>
            </a:r>
          </a:p>
          <a:p>
            <a:pPr marL="285750" indent="-285750">
              <a:buFont typeface="Arial" panose="020B0604020202020204" pitchFamily="34" charset="0"/>
              <a:buChar char="•"/>
            </a:pPr>
            <a:endParaRPr lang="en-GB" dirty="0"/>
          </a:p>
        </p:txBody>
      </p:sp>
      <p:sp>
        <p:nvSpPr>
          <p:cNvPr id="6"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US" dirty="0"/>
              <a:t>PSS 1 safety interlock system; interfaces with DTL4</a:t>
            </a:r>
            <a:endParaRPr lang="en-GB" dirty="0"/>
          </a:p>
        </p:txBody>
      </p:sp>
    </p:spTree>
    <p:extLst>
      <p:ext uri="{BB962C8B-B14F-4D97-AF65-F5344CB8AC3E}">
        <p14:creationId xmlns:p14="http://schemas.microsoft.com/office/powerpoint/2010/main" val="350381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PSS1</a:t>
            </a:r>
          </a:p>
        </p:txBody>
      </p:sp>
    </p:spTree>
    <p:extLst>
      <p:ext uri="{BB962C8B-B14F-4D97-AF65-F5344CB8AC3E}">
        <p14:creationId xmlns:p14="http://schemas.microsoft.com/office/powerpoint/2010/main" val="225384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82780" y="1513944"/>
            <a:ext cx="4389884" cy="5325082"/>
          </a:xfrm>
          <a:prstGeom prst="rect">
            <a:avLst/>
          </a:prstGeom>
          <a:solidFill>
            <a:schemeClr val="bg1"/>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t>What should be installed, commissioned and validated for PSS1-a?</a:t>
            </a:r>
          </a:p>
          <a:p>
            <a:r>
              <a:rPr lang="en-GB" sz="1600" dirty="0"/>
              <a:t>PSS1 PAS &amp; MAS (including card readers connected to ESS access control system, intercom, CCTV);</a:t>
            </a:r>
          </a:p>
          <a:p>
            <a:r>
              <a:rPr lang="en-GB" sz="1600" dirty="0"/>
              <a:t>PSS1 fences (e-exits, zone gate);</a:t>
            </a:r>
          </a:p>
          <a:p>
            <a:r>
              <a:rPr lang="en-GB" sz="1600" dirty="0"/>
              <a:t>PSS1 interfaces with TSW;</a:t>
            </a:r>
          </a:p>
          <a:p>
            <a:r>
              <a:rPr lang="en-GB" sz="1600" dirty="0"/>
              <a:t>PSS1 key exchange system;</a:t>
            </a:r>
          </a:p>
          <a:p>
            <a:r>
              <a:rPr lang="en-GB" sz="1600" dirty="0"/>
              <a:t>PSS1 field devices (Emergency switch-off stations, doors switches, lights, etc.) for the whole PSS1 controlled area;</a:t>
            </a:r>
          </a:p>
          <a:p>
            <a:r>
              <a:rPr lang="en-GB" sz="1600" dirty="0"/>
              <a:t>PSS1 interfaces with REMS (x5);</a:t>
            </a:r>
          </a:p>
          <a:p>
            <a:r>
              <a:rPr lang="en-GB" sz="1600" dirty="0"/>
              <a:t>PSS1 interfaces with </a:t>
            </a:r>
            <a:r>
              <a:rPr lang="en-GB" sz="1600" dirty="0" err="1"/>
              <a:t>ISrc</a:t>
            </a:r>
            <a:r>
              <a:rPr lang="en-GB" sz="1600" dirty="0"/>
              <a:t>;</a:t>
            </a:r>
          </a:p>
          <a:p>
            <a:r>
              <a:rPr lang="en-GB" sz="1600" dirty="0"/>
              <a:t>PSS1 interfaces with RFQ RF system.</a:t>
            </a:r>
          </a:p>
          <a:p>
            <a:pPr marL="0" indent="0">
              <a:buNone/>
            </a:pPr>
            <a:r>
              <a:rPr lang="en-GB" sz="1600" b="1" dirty="0"/>
              <a:t>To be added for PSS1-b:</a:t>
            </a:r>
          </a:p>
          <a:p>
            <a:r>
              <a:rPr lang="en-GB" sz="1600" dirty="0"/>
              <a:t>PSS1 interfaces with MEBT RF system (x3);</a:t>
            </a:r>
          </a:p>
          <a:p>
            <a:r>
              <a:rPr lang="en-GB" sz="1600" dirty="0"/>
              <a:t>PSS1 interfaces with DTL1 RF system.</a:t>
            </a:r>
          </a:p>
          <a:p>
            <a:pPr marL="0" indent="0">
              <a:buNone/>
            </a:pPr>
            <a:r>
              <a:rPr lang="en-GB" sz="1600" b="1" dirty="0"/>
              <a:t>To be added for PSS1-c:</a:t>
            </a:r>
          </a:p>
          <a:p>
            <a:r>
              <a:rPr lang="en-GB" sz="1600" dirty="0"/>
              <a:t>PSS1 interfaces with DTL2, DTL3 and DTL4 RF systems.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1516913"/>
            <a:ext cx="7563444" cy="5322113"/>
          </a:xfrm>
          <a:prstGeom prst="rect">
            <a:avLst/>
          </a:prstGeom>
          <a:ln>
            <a:solidFill>
              <a:schemeClr val="bg1">
                <a:lumMod val="50000"/>
              </a:schemeClr>
            </a:solidFill>
          </a:ln>
        </p:spPr>
      </p:pic>
      <p:sp>
        <p:nvSpPr>
          <p:cNvPr id="9" name="Content Placeholder 2"/>
          <p:cNvSpPr>
            <a:spLocks noGrp="1"/>
          </p:cNvSpPr>
          <p:nvPr>
            <p:ph idx="1"/>
          </p:nvPr>
        </p:nvSpPr>
        <p:spPr>
          <a:xfrm>
            <a:off x="119336" y="1513945"/>
            <a:ext cx="7563444" cy="1296143"/>
          </a:xfrm>
          <a:solidFill>
            <a:schemeClr val="bg1"/>
          </a:solidFill>
        </p:spPr>
        <p:txBody>
          <a:bodyPr>
            <a:normAutofit fontScale="92500"/>
          </a:bodyPr>
          <a:lstStyle/>
          <a:p>
            <a:pPr marL="0" indent="0">
              <a:buNone/>
            </a:pPr>
            <a:r>
              <a:rPr lang="en-GB" sz="1600" dirty="0">
                <a:solidFill>
                  <a:schemeClr val="tx1"/>
                </a:solidFill>
              </a:rPr>
              <a:t>PSS1 is realised in three phases:</a:t>
            </a:r>
          </a:p>
          <a:p>
            <a:r>
              <a:rPr lang="en-GB" sz="1600" dirty="0">
                <a:solidFill>
                  <a:schemeClr val="tx1"/>
                </a:solidFill>
              </a:rPr>
              <a:t>PSS1-a: </a:t>
            </a:r>
            <a:r>
              <a:rPr lang="en-GB" sz="1600" dirty="0" err="1">
                <a:solidFill>
                  <a:schemeClr val="tx1"/>
                </a:solidFill>
              </a:rPr>
              <a:t>ISrc</a:t>
            </a:r>
            <a:r>
              <a:rPr lang="en-GB" sz="1600" dirty="0">
                <a:solidFill>
                  <a:schemeClr val="tx1"/>
                </a:solidFill>
              </a:rPr>
              <a:t> up to and including RFQ (required for RFQ RF conditioning) </a:t>
            </a:r>
            <a:r>
              <a:rPr lang="en-SE" sz="1600" dirty="0">
                <a:solidFill>
                  <a:schemeClr val="tx1"/>
                </a:solidFill>
                <a:sym typeface="Wingdings" panose="05000000000000000000" pitchFamily="2" charset="2"/>
              </a:rPr>
              <a:t></a:t>
            </a:r>
            <a:r>
              <a:rPr lang="en-GB" sz="1600" dirty="0">
                <a:solidFill>
                  <a:schemeClr val="tx1"/>
                </a:solidFill>
                <a:sym typeface="Wingdings" panose="05000000000000000000" pitchFamily="2" charset="2"/>
              </a:rPr>
              <a:t> 2020-05-31</a:t>
            </a:r>
            <a:endParaRPr lang="en-GB" sz="1600" dirty="0">
              <a:solidFill>
                <a:schemeClr val="tx1"/>
              </a:solidFill>
            </a:endParaRPr>
          </a:p>
          <a:p>
            <a:r>
              <a:rPr lang="en-GB" sz="1600" dirty="0">
                <a:solidFill>
                  <a:schemeClr val="tx1"/>
                </a:solidFill>
              </a:rPr>
              <a:t>PSS1-b: </a:t>
            </a:r>
            <a:r>
              <a:rPr lang="en-GB" sz="1600" dirty="0" err="1">
                <a:solidFill>
                  <a:schemeClr val="tx1"/>
                </a:solidFill>
              </a:rPr>
              <a:t>ISrc</a:t>
            </a:r>
            <a:r>
              <a:rPr lang="en-GB" sz="1600" dirty="0">
                <a:solidFill>
                  <a:schemeClr val="tx1"/>
                </a:solidFill>
              </a:rPr>
              <a:t> up to and including DTL1 (required for DTL1 RF conditioning) </a:t>
            </a:r>
            <a:r>
              <a:rPr lang="en-SE" sz="1600" dirty="0">
                <a:solidFill>
                  <a:schemeClr val="tx1"/>
                </a:solidFill>
                <a:sym typeface="Wingdings" panose="05000000000000000000" pitchFamily="2" charset="2"/>
              </a:rPr>
              <a:t></a:t>
            </a:r>
            <a:r>
              <a:rPr lang="en-GB" sz="1600" dirty="0">
                <a:solidFill>
                  <a:schemeClr val="tx1"/>
                </a:solidFill>
                <a:sym typeface="Wingdings" panose="05000000000000000000" pitchFamily="2" charset="2"/>
              </a:rPr>
              <a:t> 2020-09-28</a:t>
            </a:r>
            <a:endParaRPr lang="en-GB" sz="1600" dirty="0">
              <a:solidFill>
                <a:schemeClr val="tx1"/>
              </a:solidFill>
            </a:endParaRPr>
          </a:p>
          <a:p>
            <a:r>
              <a:rPr lang="en-GB" sz="1600" dirty="0">
                <a:solidFill>
                  <a:schemeClr val="tx1"/>
                </a:solidFill>
              </a:rPr>
              <a:t>PSS1-c: </a:t>
            </a:r>
            <a:r>
              <a:rPr lang="en-GB" sz="1600" dirty="0" err="1">
                <a:solidFill>
                  <a:schemeClr val="tx1"/>
                </a:solidFill>
              </a:rPr>
              <a:t>ISrc</a:t>
            </a:r>
            <a:r>
              <a:rPr lang="en-GB" sz="1600" dirty="0">
                <a:solidFill>
                  <a:schemeClr val="tx1"/>
                </a:solidFill>
              </a:rPr>
              <a:t> up to and including DTL4 </a:t>
            </a:r>
            <a:r>
              <a:rPr lang="en-SE" sz="1600" dirty="0">
                <a:solidFill>
                  <a:schemeClr val="tx1"/>
                </a:solidFill>
                <a:sym typeface="Wingdings" panose="05000000000000000000" pitchFamily="2" charset="2"/>
              </a:rPr>
              <a:t></a:t>
            </a:r>
            <a:r>
              <a:rPr lang="en-GB" sz="1600" dirty="0">
                <a:solidFill>
                  <a:schemeClr val="tx1"/>
                </a:solidFill>
                <a:sym typeface="Wingdings" panose="05000000000000000000" pitchFamily="2" charset="2"/>
              </a:rPr>
              <a:t> 2021-04-05</a:t>
            </a:r>
            <a:endParaRPr lang="en-GB" sz="1600" dirty="0">
              <a:solidFill>
                <a:schemeClr val="tx1"/>
              </a:solidFill>
            </a:endParaRPr>
          </a:p>
        </p:txBody>
      </p:sp>
      <p:sp>
        <p:nvSpPr>
          <p:cNvPr id="10" name="Slide Number Placeholder 3"/>
          <p:cNvSpPr>
            <a:spLocks noGrp="1"/>
          </p:cNvSpPr>
          <p:nvPr>
            <p:ph type="sldNum" sz="quarter" idx="12"/>
          </p:nvPr>
        </p:nvSpPr>
        <p:spPr>
          <a:xfrm>
            <a:off x="8737600" y="6356351"/>
            <a:ext cx="2844800" cy="365125"/>
          </a:xfrm>
        </p:spPr>
        <p:txBody>
          <a:bodyPr/>
          <a:lstStyle/>
          <a:p>
            <a:fld id="{551115BC-487E-4422-894C-CB7CD3E79223}" type="slidenum">
              <a:rPr lang="sv-SE" smtClean="0"/>
              <a:t>4</a:t>
            </a:fld>
            <a:endParaRPr lang="sv-SE" dirty="0"/>
          </a:p>
        </p:txBody>
      </p:sp>
      <p:sp>
        <p:nvSpPr>
          <p:cNvPr id="11"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PSS1 brief overview</a:t>
            </a:r>
          </a:p>
        </p:txBody>
      </p:sp>
    </p:spTree>
    <p:extLst>
      <p:ext uri="{BB962C8B-B14F-4D97-AF65-F5344CB8AC3E}">
        <p14:creationId xmlns:p14="http://schemas.microsoft.com/office/powerpoint/2010/main" val="138302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Current status</a:t>
            </a:r>
          </a:p>
        </p:txBody>
      </p:sp>
      <p:sp>
        <p:nvSpPr>
          <p:cNvPr id="3" name="TextBox 2"/>
          <p:cNvSpPr txBox="1"/>
          <p:nvPr/>
        </p:nvSpPr>
        <p:spPr>
          <a:xfrm>
            <a:off x="263353" y="1628800"/>
            <a:ext cx="11809312" cy="8402300"/>
          </a:xfrm>
          <a:prstGeom prst="rect">
            <a:avLst/>
          </a:prstGeom>
          <a:noFill/>
        </p:spPr>
        <p:txBody>
          <a:bodyPr wrap="square" rtlCol="0">
            <a:spAutoFit/>
          </a:bodyPr>
          <a:lstStyle/>
          <a:p>
            <a:pPr marL="285750" indent="-285750">
              <a:buFont typeface="Arial" panose="020B0604020202020204" pitchFamily="34" charset="0"/>
              <a:buChar char="•"/>
            </a:pPr>
            <a:r>
              <a:rPr lang="en-GB" b="1" dirty="0"/>
              <a:t>PSS1 analysis, overall design and concepts of operation:</a:t>
            </a:r>
          </a:p>
          <a:p>
            <a:pPr marL="742950" lvl="1" indent="-285750">
              <a:buFont typeface="Arial" panose="020B0604020202020204" pitchFamily="34" charset="0"/>
              <a:buChar char="•"/>
            </a:pPr>
            <a:r>
              <a:rPr lang="en-GB" dirty="0"/>
              <a:t>Analysis documents are being restructured and optimised based on lessons learned from TS2 PSS functional safety assessment (to be finalised for CDR);</a:t>
            </a:r>
          </a:p>
          <a:p>
            <a:pPr marL="742950" lvl="1" indent="-285750">
              <a:buFont typeface="Arial" panose="020B0604020202020204" pitchFamily="34" charset="0"/>
              <a:buChar char="•"/>
            </a:pPr>
            <a:r>
              <a:rPr lang="en-GB" dirty="0"/>
              <a:t>PSS1 Preliminary design approved during PSS1 PDR (ESS-0100563);</a:t>
            </a:r>
          </a:p>
          <a:p>
            <a:pPr marL="742950" lvl="1" indent="-285750">
              <a:buFont typeface="Arial" panose="020B0604020202020204" pitchFamily="34" charset="0"/>
              <a:buChar char="•"/>
            </a:pPr>
            <a:r>
              <a:rPr lang="en-GB" dirty="0"/>
              <a:t>Recommendations from PDR are being followed up and implemented to have the overall design finalised for CDR.</a:t>
            </a:r>
          </a:p>
          <a:p>
            <a:pPr marL="285750" indent="-285750">
              <a:buFont typeface="Arial" panose="020B0604020202020204" pitchFamily="34" charset="0"/>
              <a:buChar char="•"/>
            </a:pPr>
            <a:r>
              <a:rPr lang="en-GB" b="1" dirty="0"/>
              <a:t>PSS1 HW:</a:t>
            </a:r>
          </a:p>
          <a:p>
            <a:pPr marL="742950" lvl="1" indent="-285750">
              <a:buFont typeface="Arial" panose="020B0604020202020204" pitchFamily="34" charset="0"/>
              <a:buChar char="•"/>
            </a:pPr>
            <a:r>
              <a:rPr lang="en-GB" dirty="0"/>
              <a:t>Electrical and mechanical design drawings for PSS1 cabinets finalised and issued for construction;</a:t>
            </a:r>
          </a:p>
          <a:p>
            <a:pPr marL="742950" lvl="1" indent="-285750">
              <a:buFont typeface="Arial" panose="020B0604020202020204" pitchFamily="34" charset="0"/>
              <a:buChar char="•"/>
            </a:pPr>
            <a:r>
              <a:rPr lang="en-GB" dirty="0"/>
              <a:t>Electrical and mechanical design drawings for PSS1 field devices are being developed (to be ready before CDR);</a:t>
            </a:r>
          </a:p>
          <a:p>
            <a:pPr marL="742950" lvl="1" indent="-285750">
              <a:buFont typeface="Arial" panose="020B0604020202020204" pitchFamily="34" charset="0"/>
              <a:buChar char="•"/>
            </a:pPr>
            <a:r>
              <a:rPr lang="en-GB" dirty="0"/>
              <a:t>Requirements document for PAS and MAS are being finalised with the selected vendor.</a:t>
            </a:r>
          </a:p>
          <a:p>
            <a:pPr marL="285750" indent="-285750">
              <a:buFont typeface="Arial" panose="020B0604020202020204" pitchFamily="34" charset="0"/>
              <a:buChar char="•"/>
            </a:pPr>
            <a:r>
              <a:rPr lang="en-GB" b="1" dirty="0"/>
              <a:t>PSS1 SW:</a:t>
            </a:r>
          </a:p>
          <a:p>
            <a:pPr marL="742950" lvl="1" indent="-285750">
              <a:buFont typeface="Arial" panose="020B0604020202020204" pitchFamily="34" charset="0"/>
              <a:buChar char="•"/>
            </a:pPr>
            <a:r>
              <a:rPr lang="en-GB" dirty="0"/>
              <a:t>Functional description of the system is being developed in details (to be ready for CDR);</a:t>
            </a:r>
          </a:p>
          <a:p>
            <a:pPr marL="742950" lvl="1" indent="-285750">
              <a:buFont typeface="Arial" panose="020B0604020202020204" pitchFamily="34" charset="0"/>
              <a:buChar char="•"/>
            </a:pPr>
            <a:r>
              <a:rPr lang="en-GB" dirty="0"/>
              <a:t>Software modules are being prepared.</a:t>
            </a:r>
          </a:p>
          <a:p>
            <a:pPr marL="742950" lvl="1" indent="-285750">
              <a:buFont typeface="Arial" panose="020B0604020202020204" pitchFamily="34" charset="0"/>
              <a:buChar char="•"/>
            </a:pPr>
            <a:r>
              <a:rPr lang="en-GB" dirty="0"/>
              <a:t>EPICS integration not started yet. (to start mid Feb. 2020)</a:t>
            </a:r>
          </a:p>
          <a:p>
            <a:pPr marL="285750" indent="-285750">
              <a:buFont typeface="Arial" panose="020B0604020202020204" pitchFamily="34" charset="0"/>
              <a:buChar char="•"/>
            </a:pPr>
            <a:r>
              <a:rPr lang="en-GB" b="1" dirty="0"/>
              <a:t>PSS1 procurement:</a:t>
            </a:r>
          </a:p>
          <a:p>
            <a:pPr marL="742950" lvl="1" indent="-285750">
              <a:buFont typeface="Arial" panose="020B0604020202020204" pitchFamily="34" charset="0"/>
              <a:buChar char="•"/>
            </a:pPr>
            <a:r>
              <a:rPr lang="en-GB" dirty="0"/>
              <a:t>PSS1 cabinets, PLC modules and field devices mostly procured and delivered to site.</a:t>
            </a:r>
          </a:p>
          <a:p>
            <a:pPr marL="742950" lvl="1" indent="-285750">
              <a:buFont typeface="Arial" panose="020B0604020202020204" pitchFamily="34" charset="0"/>
              <a:buChar char="•"/>
            </a:pPr>
            <a:r>
              <a:rPr lang="en-GB" dirty="0"/>
              <a:t>PAS and MAS contract signed. Delivery expected early April.</a:t>
            </a:r>
          </a:p>
          <a:p>
            <a:pPr marL="742950" lvl="1" indent="-285750">
              <a:buFont typeface="Arial" panose="020B0604020202020204" pitchFamily="34" charset="0"/>
              <a:buChar char="•"/>
            </a:pPr>
            <a:r>
              <a:rPr lang="en-GB" dirty="0"/>
              <a:t>PSS1 key exchange system procurement planned for mid February, delivery early April.</a:t>
            </a:r>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 </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60888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Schedule risks</a:t>
            </a:r>
          </a:p>
        </p:txBody>
      </p:sp>
      <p:sp>
        <p:nvSpPr>
          <p:cNvPr id="3" name="TextBox 2"/>
          <p:cNvSpPr txBox="1"/>
          <p:nvPr/>
        </p:nvSpPr>
        <p:spPr>
          <a:xfrm>
            <a:off x="263353" y="1628800"/>
            <a:ext cx="11809312" cy="5078313"/>
          </a:xfrm>
          <a:prstGeom prst="rect">
            <a:avLst/>
          </a:prstGeom>
          <a:noFill/>
        </p:spPr>
        <p:txBody>
          <a:bodyPr wrap="square" rtlCol="0">
            <a:spAutoFit/>
          </a:bodyPr>
          <a:lstStyle/>
          <a:p>
            <a:pPr marL="285750" indent="-285750">
              <a:buFont typeface="Arial" panose="020B0604020202020204" pitchFamily="34" charset="0"/>
              <a:buChar char="•"/>
            </a:pPr>
            <a:r>
              <a:rPr lang="en-GB" dirty="0"/>
              <a:t>Challenging to keep the limited resources focused on PSS1 while required to provide input/work to other stakeholders such as licensing team, Accelerator PSS (PSS2), Target, NSS, and also On-call service for already handed over systems (TS2 PSS, and ODH detection system for </a:t>
            </a:r>
            <a:r>
              <a:rPr lang="en-GB" dirty="0" err="1"/>
              <a:t>cryoplants</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PAS and MAS delivery (from France)</a:t>
            </a:r>
          </a:p>
          <a:p>
            <a:pPr marL="742950" lvl="1" indent="-285750">
              <a:buFont typeface="Arial" panose="020B0604020202020204" pitchFamily="34" charset="0"/>
              <a:buChar char="•"/>
            </a:pPr>
            <a:r>
              <a:rPr lang="en-GB" dirty="0"/>
              <a:t>FAT with support from ESS staff.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PSS1 interfaces with ESS access controlled system (access user groups, databases, etc.)</a:t>
            </a:r>
          </a:p>
          <a:p>
            <a:pPr marL="742950" lvl="1" indent="-285750">
              <a:buFont typeface="Arial" panose="020B0604020202020204" pitchFamily="34" charset="0"/>
              <a:buChar char="•"/>
            </a:pPr>
            <a:r>
              <a:rPr lang="en-GB" dirty="0"/>
              <a:t>Out of PSS staff control.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 time delivery of electrical infrastructure (cable containment) for PSS1.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Documents preparation may take longer as a result of incorporating lessons learned from previous system’s functional safety assessment.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Detailed instructions for configuration management of safety critical systems SW is not available and may be late.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7428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8" y="1514172"/>
            <a:ext cx="11537252" cy="5343828"/>
          </a:xfrm>
          <a:prstGeom prst="rect">
            <a:avLst/>
          </a:prstGeom>
          <a:ln>
            <a:solidFill>
              <a:schemeClr val="bg1">
                <a:lumMod val="65000"/>
              </a:schemeClr>
            </a:solidFill>
          </a:ln>
        </p:spPr>
      </p:pic>
      <p:sp>
        <p:nvSpPr>
          <p:cNvPr id="8" name="Slide Number Placeholder 3"/>
          <p:cNvSpPr>
            <a:spLocks noGrp="1"/>
          </p:cNvSpPr>
          <p:nvPr>
            <p:ph type="sldNum" sz="quarter" idx="12"/>
          </p:nvPr>
        </p:nvSpPr>
        <p:spPr>
          <a:xfrm>
            <a:off x="8737600" y="6356351"/>
            <a:ext cx="2844800" cy="365125"/>
          </a:xfrm>
        </p:spPr>
        <p:txBody>
          <a:bodyPr/>
          <a:lstStyle/>
          <a:p>
            <a:fld id="{551115BC-487E-4422-894C-CB7CD3E79223}" type="slidenum">
              <a:rPr lang="sv-SE" smtClean="0"/>
              <a:t>7</a:t>
            </a:fld>
            <a:endParaRPr lang="sv-SE" dirty="0"/>
          </a:p>
        </p:txBody>
      </p:sp>
      <p:sp>
        <p:nvSpPr>
          <p:cNvPr id="9" name="TextBox 8"/>
          <p:cNvSpPr txBox="1"/>
          <p:nvPr/>
        </p:nvSpPr>
        <p:spPr>
          <a:xfrm>
            <a:off x="8737600" y="6530483"/>
            <a:ext cx="2508123" cy="276999"/>
          </a:xfrm>
          <a:prstGeom prst="rect">
            <a:avLst/>
          </a:prstGeom>
          <a:noFill/>
        </p:spPr>
        <p:txBody>
          <a:bodyPr wrap="none" rtlCol="0">
            <a:spAutoFit/>
          </a:bodyPr>
          <a:lstStyle/>
          <a:p>
            <a:r>
              <a:rPr lang="en-GB" sz="1200" i="1" dirty="0">
                <a:solidFill>
                  <a:schemeClr val="bg1">
                    <a:lumMod val="50000"/>
                  </a:schemeClr>
                </a:solidFill>
              </a:rPr>
              <a:t>picture courtesy of Paulina Skog [</a:t>
            </a:r>
            <a:r>
              <a:rPr lang="en-GB" sz="1200" i="1" dirty="0">
                <a:solidFill>
                  <a:schemeClr val="bg1">
                    <a:lumMod val="50000"/>
                  </a:schemeClr>
                </a:solidFill>
                <a:hlinkClick r:id="rId3"/>
              </a:rPr>
              <a:t>link</a:t>
            </a:r>
            <a:r>
              <a:rPr lang="en-GB" sz="1200" i="1" dirty="0">
                <a:solidFill>
                  <a:schemeClr val="bg1">
                    <a:lumMod val="50000"/>
                  </a:schemeClr>
                </a:solidFill>
              </a:rPr>
              <a:t>]</a:t>
            </a:r>
            <a:endParaRPr lang="sv-SE" sz="1200" i="1" dirty="0">
              <a:solidFill>
                <a:schemeClr val="bg1">
                  <a:lumMod val="50000"/>
                </a:schemeClr>
              </a:solidFill>
            </a:endParaRPr>
          </a:p>
        </p:txBody>
      </p:sp>
      <p:sp>
        <p:nvSpPr>
          <p:cNvPr id="10" name="Oval 9"/>
          <p:cNvSpPr/>
          <p:nvPr/>
        </p:nvSpPr>
        <p:spPr>
          <a:xfrm>
            <a:off x="889832" y="2575247"/>
            <a:ext cx="396000" cy="39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5512" y="3996321"/>
            <a:ext cx="1024639" cy="307777"/>
          </a:xfrm>
          <a:prstGeom prst="rect">
            <a:avLst/>
          </a:prstGeom>
          <a:solidFill>
            <a:schemeClr val="bg1"/>
          </a:solidFill>
        </p:spPr>
        <p:txBody>
          <a:bodyPr wrap="none" rtlCol="0">
            <a:spAutoFit/>
          </a:bodyPr>
          <a:lstStyle>
            <a:defPPr>
              <a:defRPr lang="sv-SE"/>
            </a:defPPr>
            <a:lvl1pPr>
              <a:defRPr sz="1500" b="1">
                <a:solidFill>
                  <a:srgbClr val="FF0000"/>
                </a:solidFill>
              </a:defRPr>
            </a:lvl1pPr>
          </a:lstStyle>
          <a:p>
            <a:r>
              <a:rPr lang="en-GB" sz="1400" dirty="0"/>
              <a:t>2019-08-23</a:t>
            </a:r>
            <a:endParaRPr lang="en-US" sz="1400" dirty="0"/>
          </a:p>
        </p:txBody>
      </p:sp>
      <p:cxnSp>
        <p:nvCxnSpPr>
          <p:cNvPr id="12" name="Straight Arrow Connector 11"/>
          <p:cNvCxnSpPr>
            <a:stCxn id="10" idx="4"/>
          </p:cNvCxnSpPr>
          <p:nvPr/>
        </p:nvCxnSpPr>
        <p:spPr>
          <a:xfrm>
            <a:off x="1087832" y="2971247"/>
            <a:ext cx="0" cy="961809"/>
          </a:xfrm>
          <a:prstGeom prst="straightConnector1">
            <a:avLst/>
          </a:prstGeom>
          <a:noFill/>
          <a:ln w="38100">
            <a:solidFill>
              <a:srgbClr val="FF00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3" name="Oval 12"/>
          <p:cNvSpPr/>
          <p:nvPr/>
        </p:nvSpPr>
        <p:spPr>
          <a:xfrm>
            <a:off x="1991544" y="2575247"/>
            <a:ext cx="396000" cy="39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77224" y="3996321"/>
            <a:ext cx="1024639" cy="307777"/>
          </a:xfrm>
          <a:prstGeom prst="rect">
            <a:avLst/>
          </a:prstGeom>
          <a:solidFill>
            <a:schemeClr val="bg1"/>
          </a:solidFill>
        </p:spPr>
        <p:txBody>
          <a:bodyPr wrap="none" rtlCol="0">
            <a:spAutoFit/>
          </a:bodyPr>
          <a:lstStyle>
            <a:defPPr>
              <a:defRPr lang="sv-SE"/>
            </a:defPPr>
            <a:lvl1pPr>
              <a:defRPr sz="1500" b="1">
                <a:solidFill>
                  <a:srgbClr val="FF0000"/>
                </a:solidFill>
              </a:defRPr>
            </a:lvl1pPr>
          </a:lstStyle>
          <a:p>
            <a:r>
              <a:rPr lang="en-GB" sz="1400" dirty="0"/>
              <a:t>2019-09-18</a:t>
            </a:r>
            <a:endParaRPr lang="en-US" sz="1400" dirty="0"/>
          </a:p>
        </p:txBody>
      </p:sp>
      <p:cxnSp>
        <p:nvCxnSpPr>
          <p:cNvPr id="15" name="Straight Arrow Connector 14"/>
          <p:cNvCxnSpPr>
            <a:stCxn id="13" idx="4"/>
          </p:cNvCxnSpPr>
          <p:nvPr/>
        </p:nvCxnSpPr>
        <p:spPr>
          <a:xfrm>
            <a:off x="2189544" y="2971247"/>
            <a:ext cx="0" cy="961809"/>
          </a:xfrm>
          <a:prstGeom prst="straightConnector1">
            <a:avLst/>
          </a:prstGeom>
          <a:noFill/>
          <a:ln w="38100">
            <a:solidFill>
              <a:srgbClr val="FF00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6" name="Oval 15"/>
          <p:cNvSpPr/>
          <p:nvPr/>
        </p:nvSpPr>
        <p:spPr>
          <a:xfrm>
            <a:off x="3359696" y="2575247"/>
            <a:ext cx="396000" cy="39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47183" y="3996321"/>
            <a:ext cx="1045992" cy="523220"/>
          </a:xfrm>
          <a:prstGeom prst="rect">
            <a:avLst/>
          </a:prstGeom>
          <a:solidFill>
            <a:schemeClr val="bg1"/>
          </a:solidFill>
        </p:spPr>
        <p:txBody>
          <a:bodyPr wrap="none" rtlCol="0">
            <a:spAutoFit/>
          </a:bodyPr>
          <a:lstStyle>
            <a:defPPr>
              <a:defRPr lang="sv-SE"/>
            </a:defPPr>
            <a:lvl1pPr>
              <a:defRPr sz="1500" b="1">
                <a:solidFill>
                  <a:srgbClr val="FF0000"/>
                </a:solidFill>
              </a:defRPr>
            </a:lvl1pPr>
          </a:lstStyle>
          <a:p>
            <a:r>
              <a:rPr lang="en-GB" sz="1400" dirty="0"/>
              <a:t>Planned for</a:t>
            </a:r>
          </a:p>
          <a:p>
            <a:r>
              <a:rPr lang="en-GB" sz="1400" dirty="0"/>
              <a:t>2020-03-13</a:t>
            </a:r>
            <a:endParaRPr lang="en-US" sz="1400" dirty="0"/>
          </a:p>
        </p:txBody>
      </p:sp>
      <p:cxnSp>
        <p:nvCxnSpPr>
          <p:cNvPr id="18" name="Straight Arrow Connector 17"/>
          <p:cNvCxnSpPr>
            <a:stCxn id="16" idx="4"/>
          </p:cNvCxnSpPr>
          <p:nvPr/>
        </p:nvCxnSpPr>
        <p:spPr>
          <a:xfrm>
            <a:off x="3557696" y="2971247"/>
            <a:ext cx="0" cy="961809"/>
          </a:xfrm>
          <a:prstGeom prst="straightConnector1">
            <a:avLst/>
          </a:prstGeom>
          <a:noFill/>
          <a:ln w="38100">
            <a:solidFill>
              <a:srgbClr val="FF00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9" name="Oval 18"/>
          <p:cNvSpPr/>
          <p:nvPr/>
        </p:nvSpPr>
        <p:spPr>
          <a:xfrm>
            <a:off x="3793861" y="2575247"/>
            <a:ext cx="396000" cy="39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79541" y="4662418"/>
            <a:ext cx="1404359" cy="738664"/>
          </a:xfrm>
          <a:prstGeom prst="rect">
            <a:avLst/>
          </a:prstGeom>
          <a:solidFill>
            <a:schemeClr val="bg1"/>
          </a:solidFill>
        </p:spPr>
        <p:txBody>
          <a:bodyPr wrap="none" rtlCol="0">
            <a:spAutoFit/>
          </a:bodyPr>
          <a:lstStyle>
            <a:defPPr>
              <a:defRPr lang="sv-SE"/>
            </a:defPPr>
            <a:lvl1pPr>
              <a:defRPr sz="1500" b="1">
                <a:solidFill>
                  <a:srgbClr val="FF0000"/>
                </a:solidFill>
              </a:defRPr>
            </a:lvl1pPr>
          </a:lstStyle>
          <a:p>
            <a:r>
              <a:rPr lang="en-GB" sz="1400" dirty="0"/>
              <a:t>Performed</a:t>
            </a:r>
          </a:p>
          <a:p>
            <a:r>
              <a:rPr lang="en-GB" sz="1400" dirty="0"/>
              <a:t>prior to any part</a:t>
            </a:r>
          </a:p>
          <a:p>
            <a:r>
              <a:rPr lang="en-GB" sz="1400" dirty="0"/>
              <a:t>of installation</a:t>
            </a:r>
            <a:endParaRPr lang="en-US" sz="1400" dirty="0"/>
          </a:p>
        </p:txBody>
      </p:sp>
      <p:cxnSp>
        <p:nvCxnSpPr>
          <p:cNvPr id="21" name="Straight Arrow Connector 20"/>
          <p:cNvCxnSpPr>
            <a:stCxn id="19" idx="4"/>
          </p:cNvCxnSpPr>
          <p:nvPr/>
        </p:nvCxnSpPr>
        <p:spPr>
          <a:xfrm flipH="1">
            <a:off x="3991860" y="2971247"/>
            <a:ext cx="1" cy="1681889"/>
          </a:xfrm>
          <a:prstGeom prst="straightConnector1">
            <a:avLst/>
          </a:prstGeom>
          <a:noFill/>
          <a:ln w="38100">
            <a:solidFill>
              <a:srgbClr val="FF00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2" name="Oval 21"/>
          <p:cNvSpPr/>
          <p:nvPr/>
        </p:nvSpPr>
        <p:spPr>
          <a:xfrm>
            <a:off x="4982737" y="2575247"/>
            <a:ext cx="396000" cy="39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4668417" y="3996321"/>
            <a:ext cx="2255746" cy="738664"/>
          </a:xfrm>
          <a:prstGeom prst="rect">
            <a:avLst/>
          </a:prstGeom>
          <a:solidFill>
            <a:schemeClr val="bg1"/>
          </a:solidFill>
        </p:spPr>
        <p:txBody>
          <a:bodyPr wrap="none" rtlCol="0">
            <a:spAutoFit/>
          </a:bodyPr>
          <a:lstStyle>
            <a:defPPr>
              <a:defRPr lang="sv-SE"/>
            </a:defPPr>
            <a:lvl1pPr>
              <a:defRPr sz="1500" b="1">
                <a:solidFill>
                  <a:srgbClr val="FF0000"/>
                </a:solidFill>
              </a:defRPr>
            </a:lvl1pPr>
          </a:lstStyle>
          <a:p>
            <a:r>
              <a:rPr lang="en-GB" sz="1400" dirty="0"/>
              <a:t>Performed</a:t>
            </a:r>
          </a:p>
          <a:p>
            <a:r>
              <a:rPr lang="en-GB" sz="1400" dirty="0"/>
              <a:t>prior to any part of</a:t>
            </a:r>
          </a:p>
          <a:p>
            <a:r>
              <a:rPr lang="en-GB" sz="1400" dirty="0"/>
              <a:t>verification/commissioning</a:t>
            </a:r>
            <a:endParaRPr lang="en-US" sz="1400" dirty="0"/>
          </a:p>
        </p:txBody>
      </p:sp>
      <p:cxnSp>
        <p:nvCxnSpPr>
          <p:cNvPr id="24" name="Straight Arrow Connector 23"/>
          <p:cNvCxnSpPr>
            <a:stCxn id="22" idx="4"/>
          </p:cNvCxnSpPr>
          <p:nvPr/>
        </p:nvCxnSpPr>
        <p:spPr>
          <a:xfrm>
            <a:off x="5180737" y="2971247"/>
            <a:ext cx="0" cy="961809"/>
          </a:xfrm>
          <a:prstGeom prst="straightConnector1">
            <a:avLst/>
          </a:prstGeom>
          <a:noFill/>
          <a:ln w="38100">
            <a:solidFill>
              <a:srgbClr val="FF00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5" name="Oval 24"/>
          <p:cNvSpPr/>
          <p:nvPr/>
        </p:nvSpPr>
        <p:spPr>
          <a:xfrm>
            <a:off x="8810741" y="2575247"/>
            <a:ext cx="396000" cy="3960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496421" y="3996321"/>
            <a:ext cx="1024639" cy="523220"/>
          </a:xfrm>
          <a:prstGeom prst="rect">
            <a:avLst/>
          </a:prstGeom>
          <a:solidFill>
            <a:schemeClr val="bg1"/>
          </a:solidFill>
        </p:spPr>
        <p:txBody>
          <a:bodyPr wrap="none" rtlCol="0">
            <a:spAutoFit/>
          </a:bodyPr>
          <a:lstStyle>
            <a:defPPr>
              <a:defRPr lang="sv-SE"/>
            </a:defPPr>
            <a:lvl1pPr>
              <a:defRPr sz="1500" b="1">
                <a:solidFill>
                  <a:srgbClr val="FF0000"/>
                </a:solidFill>
              </a:defRPr>
            </a:lvl1pPr>
          </a:lstStyle>
          <a:p>
            <a:r>
              <a:rPr lang="en-GB" sz="1400" dirty="0"/>
              <a:t>PSS1-a</a:t>
            </a:r>
          </a:p>
          <a:p>
            <a:r>
              <a:rPr lang="en-GB" sz="1400" dirty="0"/>
              <a:t>2020-05-31</a:t>
            </a:r>
            <a:endParaRPr lang="en-US" sz="1400" dirty="0"/>
          </a:p>
        </p:txBody>
      </p:sp>
      <p:cxnSp>
        <p:nvCxnSpPr>
          <p:cNvPr id="27" name="Straight Arrow Connector 26"/>
          <p:cNvCxnSpPr>
            <a:stCxn id="25" idx="4"/>
          </p:cNvCxnSpPr>
          <p:nvPr/>
        </p:nvCxnSpPr>
        <p:spPr>
          <a:xfrm>
            <a:off x="9008741" y="2971247"/>
            <a:ext cx="0" cy="961809"/>
          </a:xfrm>
          <a:prstGeom prst="straightConnector1">
            <a:avLst/>
          </a:prstGeom>
          <a:noFill/>
          <a:ln w="38100">
            <a:solidFill>
              <a:srgbClr val="FF0000"/>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8"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Documentation</a:t>
            </a:r>
          </a:p>
        </p:txBody>
      </p:sp>
    </p:spTree>
    <p:extLst>
      <p:ext uri="{BB962C8B-B14F-4D97-AF65-F5344CB8AC3E}">
        <p14:creationId xmlns:p14="http://schemas.microsoft.com/office/powerpoint/2010/main" val="35765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7" grpId="0" animBg="1"/>
      <p:bldP spid="19" grpId="0" animBg="1"/>
      <p:bldP spid="20" grpId="0" animBg="1"/>
      <p:bldP spid="22" grpId="0" animBg="1"/>
      <p:bldP spid="23"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GB" dirty="0"/>
              <a:t>Dependencies</a:t>
            </a:r>
          </a:p>
        </p:txBody>
      </p:sp>
      <p:sp>
        <p:nvSpPr>
          <p:cNvPr id="3" name="TextBox 2"/>
          <p:cNvSpPr txBox="1"/>
          <p:nvPr/>
        </p:nvSpPr>
        <p:spPr>
          <a:xfrm>
            <a:off x="191344" y="1484784"/>
            <a:ext cx="11243463" cy="7848302"/>
          </a:xfrm>
          <a:prstGeom prst="rect">
            <a:avLst/>
          </a:prstGeom>
          <a:noFill/>
        </p:spPr>
        <p:txBody>
          <a:bodyPr wrap="none" rtlCol="0">
            <a:spAutoFit/>
          </a:bodyPr>
          <a:lstStyle/>
          <a:p>
            <a:pPr marL="285750" indent="-285750">
              <a:buFont typeface="Arial" panose="020B0604020202020204" pitchFamily="34" charset="0"/>
              <a:buChar char="•"/>
            </a:pPr>
            <a:r>
              <a:rPr lang="en-GB" dirty="0"/>
              <a:t>PSS1-a requires:</a:t>
            </a:r>
          </a:p>
          <a:p>
            <a:pPr marL="742950" lvl="1" indent="-285750">
              <a:buFont typeface="Arial" panose="020B0604020202020204" pitchFamily="34" charset="0"/>
              <a:buChar char="•"/>
            </a:pPr>
            <a:r>
              <a:rPr lang="en-GB" dirty="0"/>
              <a:t>TSW should be installed before the PSS1 fence downstream the TSW;</a:t>
            </a:r>
          </a:p>
          <a:p>
            <a:pPr marL="742950" lvl="1" indent="-285750">
              <a:buFont typeface="Arial" panose="020B0604020202020204" pitchFamily="34" charset="0"/>
              <a:buChar char="•"/>
            </a:pPr>
            <a:r>
              <a:rPr lang="en-GB" dirty="0"/>
              <a:t>RF system (modulator, RF distribution system, RF LPS) for RFQ be installed and energised;</a:t>
            </a:r>
          </a:p>
          <a:p>
            <a:pPr marL="742950" lvl="1" indent="-285750">
              <a:buFont typeface="Arial" panose="020B0604020202020204" pitchFamily="34" charset="0"/>
              <a:buChar char="•"/>
            </a:pPr>
            <a:r>
              <a:rPr lang="en-GB" dirty="0"/>
              <a:t>Radiation monitors (x5) installed and energised;</a:t>
            </a:r>
          </a:p>
          <a:p>
            <a:pPr marL="742950" lvl="1" indent="-285750">
              <a:buFont typeface="Arial" panose="020B0604020202020204" pitchFamily="34" charset="0"/>
              <a:buChar char="•"/>
            </a:pPr>
            <a:r>
              <a:rPr lang="en-GB" dirty="0"/>
              <a:t>Electrical infrastructure (cable containment) for PSS1 installed;</a:t>
            </a:r>
          </a:p>
          <a:p>
            <a:pPr marL="742950" lvl="1" indent="-285750">
              <a:buFont typeface="Arial" panose="020B0604020202020204" pitchFamily="34" charset="0"/>
              <a:buChar char="•"/>
            </a:pPr>
            <a:r>
              <a:rPr lang="en-GB" dirty="0"/>
              <a:t>UPS (nice to have).</a:t>
            </a:r>
          </a:p>
          <a:p>
            <a:pPr marL="285750" indent="-285750">
              <a:buFont typeface="Arial" panose="020B0604020202020204" pitchFamily="34" charset="0"/>
              <a:buChar char="•"/>
            </a:pPr>
            <a:r>
              <a:rPr lang="en-GB" dirty="0"/>
              <a:t>PSS1-a is required for:</a:t>
            </a:r>
          </a:p>
          <a:p>
            <a:pPr marL="742950" lvl="1" indent="-285750">
              <a:buFont typeface="Arial" panose="020B0604020202020204" pitchFamily="34" charset="0"/>
              <a:buChar char="•"/>
            </a:pPr>
            <a:r>
              <a:rPr lang="en-GB" dirty="0"/>
              <a:t>RFQ RF conditioning;</a:t>
            </a:r>
          </a:p>
          <a:p>
            <a:pPr marL="742950" lvl="1" indent="-285750">
              <a:buFont typeface="Arial" panose="020B0604020202020204" pitchFamily="34" charset="0"/>
              <a:buChar char="•"/>
            </a:pPr>
            <a:r>
              <a:rPr lang="en-GB" dirty="0"/>
              <a:t>SRR#2-a; beam to MEBT FC.</a:t>
            </a:r>
          </a:p>
          <a:p>
            <a:pPr marL="285750" indent="-285750">
              <a:buFont typeface="Arial" panose="020B0604020202020204" pitchFamily="34" charset="0"/>
              <a:buChar char="•"/>
            </a:pPr>
            <a:r>
              <a:rPr lang="en-GB" dirty="0"/>
              <a:t>PSS1-b requires:</a:t>
            </a:r>
          </a:p>
          <a:p>
            <a:pPr marL="742950" lvl="1" indent="-285750">
              <a:buFont typeface="Arial" panose="020B0604020202020204" pitchFamily="34" charset="0"/>
              <a:buChar char="•"/>
            </a:pPr>
            <a:r>
              <a:rPr lang="en-GB" dirty="0"/>
              <a:t>RF system (SSA/modulator, RF distribution system, RF LPS) for MEBT (x3) and DTL 1 be installed and energised.</a:t>
            </a:r>
          </a:p>
          <a:p>
            <a:pPr marL="285750" indent="-285750">
              <a:buFont typeface="Arial" panose="020B0604020202020204" pitchFamily="34" charset="0"/>
              <a:buChar char="•"/>
            </a:pPr>
            <a:r>
              <a:rPr lang="en-GB" dirty="0"/>
              <a:t>PSS1-b is required for:</a:t>
            </a:r>
          </a:p>
          <a:p>
            <a:pPr marL="742950" lvl="1" indent="-285750">
              <a:buFont typeface="Arial" panose="020B0604020202020204" pitchFamily="34" charset="0"/>
              <a:buChar char="•"/>
            </a:pPr>
            <a:r>
              <a:rPr lang="en-GB" dirty="0"/>
              <a:t>DTL1 RF conditioning;</a:t>
            </a:r>
          </a:p>
          <a:p>
            <a:pPr marL="742950" lvl="1" indent="-285750">
              <a:buFont typeface="Arial" panose="020B0604020202020204" pitchFamily="34" charset="0"/>
              <a:buChar char="•"/>
            </a:pPr>
            <a:r>
              <a:rPr lang="en-GB" dirty="0"/>
              <a:t>SRR#2-b; beam to DTL 1.</a:t>
            </a:r>
          </a:p>
          <a:p>
            <a:pPr marL="285750" indent="-285750">
              <a:buFont typeface="Arial" panose="020B0604020202020204" pitchFamily="34" charset="0"/>
              <a:buChar char="•"/>
            </a:pPr>
            <a:r>
              <a:rPr lang="en-GB" dirty="0"/>
              <a:t>PSS1-c requires:</a:t>
            </a:r>
          </a:p>
          <a:p>
            <a:pPr marL="742950" lvl="1" indent="-285750">
              <a:buFont typeface="Arial" panose="020B0604020202020204" pitchFamily="34" charset="0"/>
              <a:buChar char="•"/>
            </a:pPr>
            <a:r>
              <a:rPr lang="en-GB" dirty="0"/>
              <a:t>RF system (modulator, RF distribution system, RF LPS) for DTL 2,3 and 4 be installed and energised;</a:t>
            </a:r>
          </a:p>
          <a:p>
            <a:pPr marL="285750" indent="-285750">
              <a:buFont typeface="Arial" panose="020B0604020202020204" pitchFamily="34" charset="0"/>
              <a:buChar char="•"/>
            </a:pPr>
            <a:r>
              <a:rPr lang="en-GB" dirty="0"/>
              <a:t>PSS1-c is required for:</a:t>
            </a:r>
          </a:p>
          <a:p>
            <a:pPr marL="742950" lvl="1" indent="-285750">
              <a:buFont typeface="Arial" panose="020B0604020202020204" pitchFamily="34" charset="0"/>
              <a:buChar char="•"/>
            </a:pPr>
            <a:r>
              <a:rPr lang="en-GB" dirty="0"/>
              <a:t>SRR for beam up to DTL4.</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endParaRPr lang="en-GB" dirty="0"/>
          </a:p>
          <a:p>
            <a:r>
              <a:rPr lang="en-GB" dirty="0"/>
              <a:t> </a:t>
            </a:r>
            <a:endParaRPr lang="en-US" dirty="0"/>
          </a:p>
        </p:txBody>
      </p:sp>
    </p:spTree>
    <p:extLst>
      <p:ext uri="{BB962C8B-B14F-4D97-AF65-F5344CB8AC3E}">
        <p14:creationId xmlns:p14="http://schemas.microsoft.com/office/powerpoint/2010/main" val="313676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737600" y="6356351"/>
            <a:ext cx="2844800" cy="365125"/>
          </a:xfrm>
        </p:spPr>
        <p:txBody>
          <a:bodyPr/>
          <a:lstStyle/>
          <a:p>
            <a:fld id="{551115BC-487E-4422-894C-CB7CD3E79223}" type="slidenum">
              <a:rPr lang="sv-SE" smtClean="0"/>
              <a:t>9</a:t>
            </a:fld>
            <a:endParaRPr lang="sv-S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744" y="1558212"/>
            <a:ext cx="7461762" cy="5177877"/>
          </a:xfrm>
          <a:prstGeom prst="rect">
            <a:avLst/>
          </a:prstGeom>
          <a:ln>
            <a:solidFill>
              <a:schemeClr val="bg1">
                <a:lumMod val="65000"/>
              </a:schemeClr>
            </a:solidFill>
          </a:ln>
        </p:spPr>
      </p:pic>
      <p:sp>
        <p:nvSpPr>
          <p:cNvPr id="5" name="TextBox 4"/>
          <p:cNvSpPr txBox="1"/>
          <p:nvPr/>
        </p:nvSpPr>
        <p:spPr>
          <a:xfrm>
            <a:off x="119336" y="1772816"/>
            <a:ext cx="3456384" cy="3293209"/>
          </a:xfrm>
          <a:prstGeom prst="rect">
            <a:avLst/>
          </a:prstGeom>
          <a:noFill/>
        </p:spPr>
        <p:txBody>
          <a:bodyPr wrap="square" rtlCol="0">
            <a:spAutoFit/>
          </a:bodyPr>
          <a:lstStyle/>
          <a:p>
            <a:r>
              <a:rPr lang="en-GB" sz="1600" dirty="0"/>
              <a:t>PSS1 receives two signals from each of these radiation monitors:</a:t>
            </a:r>
          </a:p>
          <a:p>
            <a:pPr marL="285750" indent="-285750">
              <a:buFont typeface="Arial" panose="020B0604020202020204" pitchFamily="34" charset="0"/>
              <a:buChar char="•"/>
            </a:pPr>
            <a:r>
              <a:rPr lang="en-GB" sz="1600" dirty="0"/>
              <a:t>High radiation alarm (defining the thresholds is in the responsibility of the RP group)</a:t>
            </a:r>
          </a:p>
          <a:p>
            <a:pPr marL="285750" indent="-285750">
              <a:buFont typeface="Arial" panose="020B0604020202020204" pitchFamily="34" charset="0"/>
              <a:buChar char="•"/>
            </a:pPr>
            <a:r>
              <a:rPr lang="en-GB" sz="1600" dirty="0"/>
              <a:t>Radiation monitor fault (the conditions that generate this signal can be configured in the radiation monitor by the RP group.)</a:t>
            </a:r>
          </a:p>
          <a:p>
            <a:pPr marL="285750" indent="-285750">
              <a:buFont typeface="Arial" panose="020B0604020202020204" pitchFamily="34" charset="0"/>
              <a:buChar char="•"/>
            </a:pPr>
            <a:endParaRPr lang="en-GB" sz="1600" dirty="0"/>
          </a:p>
          <a:p>
            <a:r>
              <a:rPr lang="en-GB" sz="1600" dirty="0">
                <a:solidFill>
                  <a:srgbClr val="FF0000"/>
                </a:solidFill>
              </a:rPr>
              <a:t>PSS1 treats both signals the same way, i.e. upon receiving any of these signals, PSS1 switches off all the SAE.</a:t>
            </a:r>
            <a:endParaRPr lang="sv-SE" sz="1600" dirty="0">
              <a:solidFill>
                <a:srgbClr val="FF0000"/>
              </a:solidFill>
            </a:endParaRPr>
          </a:p>
        </p:txBody>
      </p:sp>
      <p:sp>
        <p:nvSpPr>
          <p:cNvPr id="6" name="Title 1">
            <a:extLst>
              <a:ext uri="{FF2B5EF4-FFF2-40B4-BE49-F238E27FC236}">
                <a16:creationId xmlns:a16="http://schemas.microsoft.com/office/drawing/2014/main" id="{21EEB5C7-599C-1B46-B63E-974118B0D5EF}"/>
              </a:ext>
            </a:extLst>
          </p:cNvPr>
          <p:cNvSpPr txBox="1">
            <a:spLocks/>
          </p:cNvSpPr>
          <p:nvPr/>
        </p:nvSpPr>
        <p:spPr>
          <a:xfrm>
            <a:off x="609600" y="346646"/>
            <a:ext cx="9518848" cy="562074"/>
          </a:xfrm>
          <a:prstGeom prst="rect">
            <a:avLst/>
          </a:prstGeom>
        </p:spPr>
        <p:txBody>
          <a:bodyPr vert="horz" lIns="90000" tIns="45720" rIns="91440" bIns="45720" rtlCol="0" anchor="b">
            <a:noAutofit/>
          </a:bodyPr>
          <a:lstStyle>
            <a:lvl1pPr algn="l" defTabSz="914400" rtl="0" eaLnBrk="1" latinLnBrk="0" hangingPunct="1">
              <a:spcBef>
                <a:spcPct val="0"/>
              </a:spcBef>
              <a:buNone/>
              <a:defRPr sz="3200" b="1" kern="1200" baseline="0">
                <a:solidFill>
                  <a:schemeClr val="bg1"/>
                </a:solidFill>
                <a:latin typeface="+mj-lt"/>
                <a:ea typeface="+mj-ea"/>
                <a:cs typeface="+mj-cs"/>
              </a:defRPr>
            </a:lvl1pPr>
          </a:lstStyle>
          <a:p>
            <a:r>
              <a:rPr lang="en-US" dirty="0"/>
              <a:t>PSS 1 safety interlock system; interfaces with REMS</a:t>
            </a:r>
            <a:endParaRPr lang="en-GB" dirty="0"/>
          </a:p>
        </p:txBody>
      </p:sp>
    </p:spTree>
    <p:extLst>
      <p:ext uri="{BB962C8B-B14F-4D97-AF65-F5344CB8AC3E}">
        <p14:creationId xmlns:p14="http://schemas.microsoft.com/office/powerpoint/2010/main" val="297436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2499</TotalTime>
  <Words>2276</Words>
  <Application>Microsoft Macintosh PowerPoint</Application>
  <PresentationFormat>Widescreen</PresentationFormat>
  <Paragraphs>330</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PSS1 and MPS1 Overview and Status 2020-01-30</vt:lpstr>
      <vt:lpstr>Let’s Discuss</vt:lpstr>
      <vt:lpstr>PSS1</vt:lpstr>
      <vt:lpstr>PowerPoint Presentation</vt:lpstr>
      <vt:lpstr>PowerPoint Presentation</vt:lpstr>
      <vt:lpstr>PowerPoint Presentation</vt:lpstr>
      <vt:lpstr>PowerPoint Presentation</vt:lpstr>
      <vt:lpstr>PowerPoint Presentation</vt:lpstr>
      <vt:lpstr>PowerPoint Presentation</vt:lpstr>
      <vt:lpstr>MPS1</vt:lpstr>
      <vt:lpstr>Machine Protection Goals</vt:lpstr>
      <vt:lpstr>Machine Protection Architecture</vt:lpstr>
      <vt:lpstr>Machine Protection Lifecycle</vt:lpstr>
      <vt:lpstr>PowerPoint Presentation</vt:lpstr>
      <vt:lpstr>MPS1 Hardware</vt:lpstr>
      <vt:lpstr>MPS1 Integration Tests -  Dependencies </vt:lpstr>
      <vt:lpstr>PowerPoint Presentation</vt:lpstr>
      <vt:lpstr>MPS1 – Documentation Status</vt:lpstr>
      <vt:lpstr>MPS1- Installation Status</vt:lpstr>
      <vt:lpstr>MPS1 – Testing Status</vt:lpstr>
      <vt:lpstr>Summary</vt:lpstr>
      <vt:lpstr>Backup Slides PSS1 Interfaces</vt:lpstr>
      <vt:lpstr>PowerPoint Presentation</vt:lpstr>
      <vt:lpstr>PowerPoint Presentation</vt:lpstr>
      <vt:lpstr>PSS 1 safety interlock system; interfaces with RFQ &amp; DTL1</vt:lpstr>
      <vt:lpstr>PSS 1 safety interlock system; interfaces with DTL2 &amp; DTL3</vt:lpstr>
      <vt:lpstr>PowerPoint Presentation</vt:lpstr>
    </vt:vector>
  </TitlesOfParts>
  <Company>European Spallation Source ERIC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TS2 PSS Concepts of Operations</dc:title>
  <dc:creator>Morteza Mansouri</dc:creator>
  <cp:lastModifiedBy>Microsoft Office User</cp:lastModifiedBy>
  <cp:revision>430</cp:revision>
  <dcterms:created xsi:type="dcterms:W3CDTF">2019-01-10T21:09:26Z</dcterms:created>
  <dcterms:modified xsi:type="dcterms:W3CDTF">2020-01-29T18:58:12Z</dcterms:modified>
</cp:coreProperties>
</file>