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8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144000" cy="6858000" type="screen4x3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61"/>
    <p:restoredTop sz="94661"/>
  </p:normalViewPr>
  <p:slideViewPr>
    <p:cSldViewPr snapToGrid="0" snapToObjects="1">
      <p:cViewPr varScale="1">
        <p:scale>
          <a:sx n="214" d="100"/>
          <a:sy n="214" d="100"/>
        </p:scale>
        <p:origin x="316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4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7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4400" b="0" strike="noStrike" spc="-1"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/>
          <p:nvPr/>
        </p:nvPicPr>
        <p:blipFill>
          <a:blip r:embed="rId14"/>
          <a:stretch/>
        </p:blipFill>
        <p:spPr>
          <a:xfrm>
            <a:off x="7066440" y="228600"/>
            <a:ext cx="1847520" cy="973800"/>
          </a:xfrm>
          <a:prstGeom prst="rect">
            <a:avLst/>
          </a:prstGeom>
          <a:ln>
            <a:noFill/>
          </a:ln>
        </p:spPr>
      </p:pic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CustomShape 1"/>
          <p:cNvSpPr/>
          <p:nvPr/>
        </p:nvSpPr>
        <p:spPr>
          <a:xfrm>
            <a:off x="0" y="0"/>
            <a:ext cx="9142560" cy="1187280"/>
          </a:xfrm>
          <a:prstGeom prst="rect">
            <a:avLst/>
          </a:prstGeom>
          <a:solidFill>
            <a:srgbClr val="0099DC"/>
          </a:solidFill>
          <a:ln>
            <a:noFill/>
          </a:ln>
          <a:effectLst>
            <a:outerShdw blurRad="40000" dist="2304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/>
        </p:style>
      </p:sp>
      <p:pic>
        <p:nvPicPr>
          <p:cNvPr id="40" name="Picture 8"/>
          <p:cNvPicPr/>
          <p:nvPr/>
        </p:nvPicPr>
        <p:blipFill>
          <a:blip r:embed="rId14"/>
          <a:stretch/>
        </p:blipFill>
        <p:spPr>
          <a:xfrm>
            <a:off x="8101080" y="152280"/>
            <a:ext cx="965160" cy="900720"/>
          </a:xfrm>
          <a:prstGeom prst="rect">
            <a:avLst/>
          </a:prstGeom>
          <a:ln>
            <a:noFill/>
          </a:ln>
        </p:spPr>
      </p:pic>
      <p:sp>
        <p:nvSpPr>
          <p:cNvPr id="41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pl-PL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CustomShape 1"/>
          <p:cNvSpPr/>
          <p:nvPr/>
        </p:nvSpPr>
        <p:spPr>
          <a:xfrm>
            <a:off x="685800" y="198108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Timing Distribution - NCL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80" name="CustomShape 2"/>
          <p:cNvSpPr/>
          <p:nvPr/>
        </p:nvSpPr>
        <p:spPr>
          <a:xfrm>
            <a:off x="1371600" y="3886200"/>
            <a:ext cx="6399360" cy="1751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rmAutofit/>
          </a:bodyPr>
          <a:lstStyle/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FFFFFF"/>
                </a:solidFill>
                <a:latin typeface="Times New Roman"/>
                <a:ea typeface="Segoe UI Historic"/>
              </a:rPr>
              <a:t>Jerzy Jamroz</a:t>
            </a: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FFFFFF"/>
                </a:solidFill>
                <a:latin typeface="Times New Roman"/>
                <a:ea typeface="Segoe UI Historic"/>
              </a:rPr>
              <a:t>Embedded Systems </a:t>
            </a:r>
            <a:r>
              <a:rPr lang="pl-PL" sz="2000" b="0" strike="noStrike" spc="-1" dirty="0" err="1">
                <a:solidFill>
                  <a:srgbClr val="FFFFFF"/>
                </a:solidFill>
                <a:latin typeface="Times New Roman"/>
                <a:ea typeface="Segoe UI Historic"/>
              </a:rPr>
              <a:t>Engineer</a:t>
            </a:r>
            <a:endParaRPr lang="pl-PL" sz="2000" b="0" strike="noStrike" spc="-1" dirty="0">
              <a:solidFill>
                <a:srgbClr val="FFFFFF"/>
              </a:solidFill>
              <a:latin typeface="Times New Roman"/>
              <a:ea typeface="Segoe UI Historic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lang="pl-PL" sz="2000" b="0" strike="noStrike" spc="-1" dirty="0" err="1">
                <a:solidFill>
                  <a:srgbClr val="FFFFFF"/>
                </a:solidFill>
                <a:latin typeface="Times New Roman"/>
                <a:ea typeface="Segoe UI Historic"/>
              </a:rPr>
              <a:t>Integrated</a:t>
            </a:r>
            <a:r>
              <a:rPr lang="pl-PL" sz="2000" b="0" strike="noStrike" spc="-1" dirty="0">
                <a:solidFill>
                  <a:srgbClr val="FFFFFF"/>
                </a:solidFill>
                <a:latin typeface="Times New Roman"/>
                <a:ea typeface="Segoe UI Historic"/>
              </a:rPr>
              <a:t> Control System </a:t>
            </a:r>
            <a:r>
              <a:rPr lang="pl-PL" sz="2000" b="0" strike="noStrike" spc="-1" dirty="0" err="1">
                <a:solidFill>
                  <a:srgbClr val="FFFFFF"/>
                </a:solidFill>
                <a:latin typeface="Times New Roman"/>
                <a:ea typeface="Segoe UI Historic"/>
              </a:rPr>
              <a:t>Division</a:t>
            </a:r>
            <a:endParaRPr lang="pl-PL" sz="2000" b="0" strike="noStrike" spc="-1" dirty="0">
              <a:solidFill>
                <a:srgbClr val="FFFFFF"/>
              </a:solidFill>
              <a:latin typeface="Times New Roman"/>
              <a:ea typeface="Segoe UI Historic"/>
            </a:endParaRPr>
          </a:p>
          <a:p>
            <a:pPr algn="ctr">
              <a:spcBef>
                <a:spcPts val="400"/>
              </a:spcBef>
            </a:pPr>
            <a:r>
              <a:rPr lang="pl-PL" sz="2000" b="0" strike="noStrike" spc="-1" dirty="0">
                <a:solidFill>
                  <a:srgbClr val="FFFFFF"/>
                </a:solidFill>
                <a:latin typeface="Times New Roman"/>
                <a:ea typeface="Segoe UI Historic"/>
              </a:rPr>
              <a:t>2020-01-30</a:t>
            </a:r>
            <a:endParaRPr lang="pl-PL" sz="2000" b="0" strike="noStrike" spc="-1" dirty="0">
              <a:latin typeface="Times New Roman"/>
            </a:endParaRPr>
          </a:p>
        </p:txBody>
      </p:sp>
      <p:sp>
        <p:nvSpPr>
          <p:cNvPr id="81" name="CustomShape 3"/>
          <p:cNvSpPr/>
          <p:nvPr/>
        </p:nvSpPr>
        <p:spPr>
          <a:xfrm>
            <a:off x="701028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F557D46-8A41-4488-AC75-66AD53F87B01}" type="slidenum">
              <a:rPr lang="pl-PL" sz="1200" b="0" strike="noStrike" spc="-1">
                <a:solidFill>
                  <a:srgbClr val="8B8B8B"/>
                </a:solidFill>
                <a:latin typeface="Times New Roman"/>
                <a:ea typeface="Segoe UI Historic"/>
              </a:rPr>
              <a:t>1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 dirty="0">
                <a:solidFill>
                  <a:srgbClr val="FFFFFF"/>
                </a:solidFill>
                <a:latin typeface="Times New Roman"/>
                <a:ea typeface="Segoe UI Historic"/>
              </a:rPr>
              <a:t>Deployment - Hardware</a:t>
            </a:r>
            <a:endParaRPr lang="pl-PL" sz="2800" b="0" strike="noStrike" spc="-1" dirty="0">
              <a:latin typeface="Times New Roman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FC25AB5-5FEF-456B-B5BE-3E95766FDE96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10</a:t>
            </a:fld>
            <a:endParaRPr lang="pl-PL" sz="1400" b="0" strike="noStrike" spc="-1">
              <a:latin typeface="Arial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3758541" y="5894874"/>
            <a:ext cx="2589480" cy="52176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 dirty="0" err="1">
                <a:solidFill>
                  <a:srgbClr val="000000"/>
                </a:solidFill>
                <a:latin typeface="Times New Roman"/>
                <a:ea typeface="DejaVu Sans"/>
              </a:rPr>
              <a:t>Ready</a:t>
            </a:r>
            <a:endParaRPr lang="pl-PL" sz="2800" b="0" strike="noStrike" spc="-1" dirty="0">
              <a:latin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243528-8C04-2A4B-85B4-1653B46B6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6" y="1212061"/>
            <a:ext cx="6231862" cy="4731539"/>
          </a:xfrm>
          <a:prstGeom prst="rect">
            <a:avLst/>
          </a:prstGeom>
        </p:spPr>
      </p:pic>
      <p:sp>
        <p:nvSpPr>
          <p:cNvPr id="11" name="CustomShape 6">
            <a:extLst>
              <a:ext uri="{FF2B5EF4-FFF2-40B4-BE49-F238E27FC236}">
                <a16:creationId xmlns:a16="http://schemas.microsoft.com/office/drawing/2014/main" id="{CC9BCC7C-3E37-EF4F-81FF-04B832D306A1}"/>
              </a:ext>
            </a:extLst>
          </p:cNvPr>
          <p:cNvSpPr/>
          <p:nvPr/>
        </p:nvSpPr>
        <p:spPr>
          <a:xfrm>
            <a:off x="3699165" y="1254603"/>
            <a:ext cx="19036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TD-M</a:t>
            </a:r>
            <a:endParaRPr lang="pl-PL" sz="28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35758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685800" y="259092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Validation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09" name="CustomShape 2"/>
          <p:cNvSpPr/>
          <p:nvPr/>
        </p:nvSpPr>
        <p:spPr>
          <a:xfrm>
            <a:off x="7010280" y="640080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BEBA224-0B96-459F-B36C-CD6D81864D6F}" type="slidenum">
              <a:rPr lang="pl-PL" sz="1200" b="0" strike="noStrike" spc="-1">
                <a:solidFill>
                  <a:srgbClr val="8B8B8B"/>
                </a:solidFill>
                <a:latin typeface="Times New Roman"/>
                <a:ea typeface="Segoe UI Historic"/>
              </a:rPr>
              <a:t>11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Validation - TD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11" name="CustomShape 2"/>
          <p:cNvSpPr/>
          <p:nvPr/>
        </p:nvSpPr>
        <p:spPr>
          <a:xfrm>
            <a:off x="228600" y="1295280"/>
            <a:ext cx="4951440" cy="3198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6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“timnet” App (Alpha Release)</a:t>
            </a:r>
            <a:endParaRPr lang="pl-PL" sz="16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6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To expose the timing network topology, parameters and states</a:t>
            </a:r>
            <a:endParaRPr lang="pl-PL" sz="16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6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Background for an eventual timing network GUI development</a:t>
            </a:r>
            <a:endParaRPr lang="pl-PL" sz="16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6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Maintenance checks after changes or shutdowns</a:t>
            </a:r>
            <a:endParaRPr lang="pl-PL" sz="16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6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SAT and SIT purposes</a:t>
            </a:r>
            <a:endParaRPr lang="pl-PL" sz="16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6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Timing network monitoring</a:t>
            </a:r>
            <a:endParaRPr lang="pl-PL" sz="1600" b="0" strike="noStrike" spc="-1"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700"/>
              </a:spcBef>
            </a:pPr>
            <a:endParaRPr lang="pl-PL" sz="1600" b="0" strike="noStrike" spc="-1">
              <a:latin typeface="Times New Roman"/>
            </a:endParaRPr>
          </a:p>
        </p:txBody>
      </p:sp>
      <p:sp>
        <p:nvSpPr>
          <p:cNvPr id="112" name="CustomShape 3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469B3D80-C934-4510-9231-535BE7ABA134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12</a:t>
            </a:fld>
            <a:endParaRPr lang="pl-PL" sz="1400" b="0" strike="noStrike" spc="-1">
              <a:latin typeface="Arial"/>
            </a:endParaRPr>
          </a:p>
        </p:txBody>
      </p:sp>
      <p:pic>
        <p:nvPicPr>
          <p:cNvPr id="113" name="Picture 7"/>
          <p:cNvPicPr/>
          <p:nvPr/>
        </p:nvPicPr>
        <p:blipFill>
          <a:blip r:embed="rId2"/>
          <a:stretch/>
        </p:blipFill>
        <p:spPr>
          <a:xfrm>
            <a:off x="762120" y="3931560"/>
            <a:ext cx="7506000" cy="2495520"/>
          </a:xfrm>
          <a:prstGeom prst="rect">
            <a:avLst/>
          </a:prstGeom>
          <a:ln>
            <a:noFill/>
          </a:ln>
        </p:spPr>
      </p:pic>
      <p:pic>
        <p:nvPicPr>
          <p:cNvPr id="114" name="Picture 8"/>
          <p:cNvPicPr/>
          <p:nvPr/>
        </p:nvPicPr>
        <p:blipFill>
          <a:blip r:embed="rId3"/>
          <a:stretch/>
        </p:blipFill>
        <p:spPr>
          <a:xfrm>
            <a:off x="5195880" y="1391040"/>
            <a:ext cx="3671280" cy="22359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Validation - Electronics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16" name="CustomShape 2"/>
          <p:cNvSpPr/>
          <p:nvPr/>
        </p:nvSpPr>
        <p:spPr>
          <a:xfrm>
            <a:off x="228600" y="1447920"/>
            <a:ext cx="4951440" cy="274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“timtest” App (Not Finished)</a:t>
            </a:r>
            <a:endParaRPr lang="pl-PL" sz="18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Stress tests – One week.</a:t>
            </a:r>
            <a:endParaRPr lang="pl-PL" sz="18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Firmware</a:t>
            </a:r>
            <a:endParaRPr lang="pl-PL" sz="18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Image</a:t>
            </a:r>
            <a:endParaRPr lang="pl-PL" sz="18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Status: backlog</a:t>
            </a:r>
            <a:endParaRPr lang="pl-PL" sz="18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State definition for the global ESS state grid</a:t>
            </a:r>
            <a:endParaRPr lang="pl-PL" sz="18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Status: backlog</a:t>
            </a:r>
            <a:endParaRPr lang="pl-PL" sz="18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Plenty of manual tests were done up to now</a:t>
            </a:r>
            <a:endParaRPr lang="pl-PL" sz="1800" b="0" strike="noStrike" spc="-1">
              <a:latin typeface="Times New Roman"/>
            </a:endParaRPr>
          </a:p>
        </p:txBody>
      </p:sp>
      <p:sp>
        <p:nvSpPr>
          <p:cNvPr id="117" name="CustomShape 3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86E7C60-A679-4867-AB2E-64738207CEB5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13</a:t>
            </a:fld>
            <a:endParaRPr lang="pl-PL" sz="1400" b="0" strike="noStrike" spc="-1">
              <a:latin typeface="Arial"/>
            </a:endParaRPr>
          </a:p>
        </p:txBody>
      </p:sp>
      <p:pic>
        <p:nvPicPr>
          <p:cNvPr id="118" name="Picture 8"/>
          <p:cNvPicPr/>
          <p:nvPr/>
        </p:nvPicPr>
        <p:blipFill>
          <a:blip r:embed="rId2"/>
          <a:stretch/>
        </p:blipFill>
        <p:spPr>
          <a:xfrm>
            <a:off x="5013360" y="1371600"/>
            <a:ext cx="3761640" cy="2291040"/>
          </a:xfrm>
          <a:prstGeom prst="rect">
            <a:avLst/>
          </a:prstGeom>
          <a:ln>
            <a:noFill/>
          </a:ln>
        </p:spPr>
      </p:pic>
      <p:sp>
        <p:nvSpPr>
          <p:cNvPr id="119" name="CustomShape 4"/>
          <p:cNvSpPr/>
          <p:nvPr/>
        </p:nvSpPr>
        <p:spPr>
          <a:xfrm>
            <a:off x="2705040" y="4648320"/>
            <a:ext cx="357984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Under development</a:t>
            </a:r>
            <a:endParaRPr lang="pl-PL" sz="28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85800" y="259092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Supecycle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21" name="CustomShape 2"/>
          <p:cNvSpPr/>
          <p:nvPr/>
        </p:nvSpPr>
        <p:spPr>
          <a:xfrm>
            <a:off x="7010280" y="640080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2A71383-2174-4403-8199-98EF9A686039}" type="slidenum">
              <a:rPr lang="pl-PL" sz="1200" b="0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14</a:t>
            </a:fld>
            <a:endParaRPr lang="pl-PL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Supercycle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23" name="CustomShape 2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2EC469BC-8F53-4F3D-9FE4-119F83CEA92C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15</a:t>
            </a:fld>
            <a:endParaRPr lang="pl-PL" sz="1400" b="0" strike="noStrike" spc="-1">
              <a:latin typeface="Arial"/>
            </a:endParaRPr>
          </a:p>
        </p:txBody>
      </p:sp>
      <p:sp>
        <p:nvSpPr>
          <p:cNvPr id="124" name="CustomShape 3"/>
          <p:cNvSpPr/>
          <p:nvPr/>
        </p:nvSpPr>
        <p:spPr>
          <a:xfrm>
            <a:off x="228600" y="1447920"/>
            <a:ext cx="8637480" cy="2741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The supercycle performs:</a:t>
            </a:r>
            <a:endParaRPr lang="pl-PL" sz="18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Master Event Sequence Distribution</a:t>
            </a:r>
            <a:endParaRPr lang="pl-PL" sz="1800" b="0" strike="noStrike" spc="-1">
              <a:latin typeface="Times New Roman"/>
            </a:endParaRPr>
          </a:p>
          <a:p>
            <a:pPr marL="1080000" lvl="4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ION_ST, ION_END, BPULSE_ST, BPULSE_END, 14HZ(always), BPULSE_CM</a:t>
            </a:r>
            <a:endParaRPr lang="pl-PL" sz="14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Data Buffer Distribution</a:t>
            </a:r>
            <a:endParaRPr lang="pl-PL" sz="1800" b="0" strike="noStrike" spc="-1">
              <a:latin typeface="Times New Roman"/>
            </a:endParaRPr>
          </a:p>
          <a:p>
            <a:pPr marL="1080000" lvl="4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400" b="0" strike="noStrike" spc="-1">
                <a:latin typeface="Times New Roman"/>
              </a:rPr>
              <a:t>IdCycle, PBCfg, PBDest, PBMod, PBLen, PBEn, PBCurr, TgRast, TgSeg</a:t>
            </a:r>
          </a:p>
          <a:p>
            <a:pPr>
              <a:lnSpc>
                <a:spcPct val="100000"/>
              </a:lnSpc>
            </a:pPr>
            <a:endParaRPr lang="pl-PL" sz="14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Specification</a:t>
            </a:r>
            <a:endParaRPr lang="pl-PL" sz="18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Operating frequency: one linac cycle (14 Hz)</a:t>
            </a:r>
            <a:endParaRPr lang="pl-PL" sz="18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Sequential execution</a:t>
            </a:r>
            <a:endParaRPr lang="pl-PL" sz="1800" b="0" strike="noStrike" spc="-1">
              <a:latin typeface="Times New Roman"/>
            </a:endParaRPr>
          </a:p>
        </p:txBody>
      </p:sp>
      <p:sp>
        <p:nvSpPr>
          <p:cNvPr id="125" name="CustomShape 4"/>
          <p:cNvSpPr/>
          <p:nvPr/>
        </p:nvSpPr>
        <p:spPr>
          <a:xfrm>
            <a:off x="618480" y="4937400"/>
            <a:ext cx="1487160" cy="1161720"/>
          </a:xfrm>
          <a:prstGeom prst="rect">
            <a:avLst/>
          </a:prstGeom>
          <a:solidFill>
            <a:srgbClr val="00CCFF"/>
          </a:solidFill>
          <a:ln>
            <a:solidFill>
              <a:srgbClr val="66CC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pl-PL" sz="1800" b="0" strike="noStrike" spc="-1">
                <a:latin typeface="Arial"/>
              </a:rPr>
              <a:t>EVG</a:t>
            </a:r>
          </a:p>
          <a:p>
            <a:pPr algn="ctr"/>
            <a:r>
              <a:rPr lang="pl-PL" sz="1800" b="0" strike="noStrike" spc="-1">
                <a:latin typeface="Arial"/>
              </a:rPr>
              <a:t>FW</a:t>
            </a:r>
          </a:p>
        </p:txBody>
      </p:sp>
      <p:sp>
        <p:nvSpPr>
          <p:cNvPr id="126" name="CustomShape 5"/>
          <p:cNvSpPr/>
          <p:nvPr/>
        </p:nvSpPr>
        <p:spPr>
          <a:xfrm>
            <a:off x="2624040" y="4953960"/>
            <a:ext cx="1487160" cy="1161720"/>
          </a:xfrm>
          <a:prstGeom prst="rect">
            <a:avLst/>
          </a:prstGeom>
          <a:solidFill>
            <a:srgbClr val="00CCFF"/>
          </a:solidFill>
          <a:ln>
            <a:solidFill>
              <a:srgbClr val="66CC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pl-PL" sz="1800" b="0" strike="noStrike" spc="-1">
                <a:latin typeface="Arial"/>
              </a:rPr>
              <a:t>SCE</a:t>
            </a:r>
          </a:p>
        </p:txBody>
      </p:sp>
      <p:sp>
        <p:nvSpPr>
          <p:cNvPr id="127" name="CustomShape 6"/>
          <p:cNvSpPr/>
          <p:nvPr/>
        </p:nvSpPr>
        <p:spPr>
          <a:xfrm>
            <a:off x="4687200" y="4954320"/>
            <a:ext cx="1487160" cy="1161720"/>
          </a:xfrm>
          <a:prstGeom prst="rect">
            <a:avLst/>
          </a:prstGeom>
          <a:solidFill>
            <a:srgbClr val="FF99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pl-PL" sz="1800" b="0" strike="noStrike" spc="-1">
                <a:latin typeface="Arial"/>
              </a:rPr>
              <a:t>Logic</a:t>
            </a:r>
          </a:p>
        </p:txBody>
      </p:sp>
      <p:sp>
        <p:nvSpPr>
          <p:cNvPr id="128" name="CustomShape 7"/>
          <p:cNvSpPr/>
          <p:nvPr/>
        </p:nvSpPr>
        <p:spPr>
          <a:xfrm>
            <a:off x="6743160" y="4954320"/>
            <a:ext cx="1487160" cy="1161720"/>
          </a:xfrm>
          <a:prstGeom prst="rect">
            <a:avLst/>
          </a:prstGeom>
          <a:solidFill>
            <a:srgbClr val="FF99FF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pl-PL" sz="1800" b="0" strike="noStrike" spc="-1">
                <a:latin typeface="Arial"/>
              </a:rPr>
              <a:t>User</a:t>
            </a:r>
          </a:p>
          <a:p>
            <a:pPr algn="ctr"/>
            <a:r>
              <a:rPr lang="pl-PL" sz="1800" b="0" strike="noStrike" spc="-1">
                <a:latin typeface="Arial"/>
              </a:rPr>
              <a:t>Interface</a:t>
            </a:r>
          </a:p>
        </p:txBody>
      </p:sp>
      <p:sp>
        <p:nvSpPr>
          <p:cNvPr id="129" name="Line 8"/>
          <p:cNvSpPr/>
          <p:nvPr/>
        </p:nvSpPr>
        <p:spPr>
          <a:xfrm>
            <a:off x="2105640" y="5505840"/>
            <a:ext cx="568080" cy="0"/>
          </a:xfrm>
          <a:prstGeom prst="line">
            <a:avLst/>
          </a:prstGeom>
          <a:ln>
            <a:solidFill>
              <a:srgbClr val="3465A4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Line 9"/>
          <p:cNvSpPr/>
          <p:nvPr/>
        </p:nvSpPr>
        <p:spPr>
          <a:xfrm>
            <a:off x="4111200" y="5514120"/>
            <a:ext cx="568080" cy="0"/>
          </a:xfrm>
          <a:prstGeom prst="line">
            <a:avLst/>
          </a:prstGeom>
          <a:ln>
            <a:solidFill>
              <a:srgbClr val="3465A4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1" name="Line 10"/>
          <p:cNvSpPr/>
          <p:nvPr/>
        </p:nvSpPr>
        <p:spPr>
          <a:xfrm>
            <a:off x="6174360" y="5505840"/>
            <a:ext cx="568080" cy="0"/>
          </a:xfrm>
          <a:prstGeom prst="line">
            <a:avLst/>
          </a:prstGeom>
          <a:ln>
            <a:solidFill>
              <a:srgbClr val="3465A4"/>
            </a:solidFill>
            <a:headEnd type="triangl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2" name="CustomShape 11"/>
          <p:cNvSpPr/>
          <p:nvPr/>
        </p:nvSpPr>
        <p:spPr>
          <a:xfrm>
            <a:off x="2585520" y="4001760"/>
            <a:ext cx="1487160" cy="501480"/>
          </a:xfrm>
          <a:prstGeom prst="rect">
            <a:avLst/>
          </a:prstGeom>
          <a:solidFill>
            <a:srgbClr val="CCCC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pl-PL" sz="1800" b="0" strike="noStrike" spc="-1">
                <a:latin typeface="Arial"/>
              </a:rPr>
              <a:t>Config</a:t>
            </a:r>
          </a:p>
        </p:txBody>
      </p:sp>
      <p:sp>
        <p:nvSpPr>
          <p:cNvPr id="133" name="CustomShape 12"/>
          <p:cNvSpPr/>
          <p:nvPr/>
        </p:nvSpPr>
        <p:spPr>
          <a:xfrm>
            <a:off x="618480" y="3991680"/>
            <a:ext cx="1487160" cy="495000"/>
          </a:xfrm>
          <a:prstGeom prst="rect">
            <a:avLst/>
          </a:prstGeom>
          <a:solidFill>
            <a:srgbClr val="CCCCCC"/>
          </a:solidFill>
          <a:ln>
            <a:solidFill>
              <a:srgbClr val="3465A4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pl-PL" sz="1800" b="0" strike="noStrike" spc="-1">
                <a:latin typeface="Arial"/>
              </a:rPr>
              <a:t>Config</a:t>
            </a:r>
          </a:p>
        </p:txBody>
      </p:sp>
      <p:sp>
        <p:nvSpPr>
          <p:cNvPr id="134" name="Line 13"/>
          <p:cNvSpPr/>
          <p:nvPr/>
        </p:nvSpPr>
        <p:spPr>
          <a:xfrm flipV="1">
            <a:off x="3356280" y="4503240"/>
            <a:ext cx="0" cy="450720"/>
          </a:xfrm>
          <a:prstGeom prst="line">
            <a:avLst/>
          </a:prstGeom>
          <a:ln>
            <a:solidFill>
              <a:srgbClr val="3465A4"/>
            </a:solidFill>
            <a:headEnd type="triangle" w="med" len="med"/>
            <a:tailEnd type="oval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5" name="Line 14"/>
          <p:cNvSpPr/>
          <p:nvPr/>
        </p:nvSpPr>
        <p:spPr>
          <a:xfrm flipV="1">
            <a:off x="1359720" y="4486680"/>
            <a:ext cx="0" cy="450720"/>
          </a:xfrm>
          <a:prstGeom prst="line">
            <a:avLst/>
          </a:prstGeom>
          <a:ln>
            <a:solidFill>
              <a:srgbClr val="3465A4"/>
            </a:solidFill>
            <a:headEnd type="triangle" w="med" len="med"/>
            <a:tailEnd type="oval" w="lg" len="sm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TextShape 15"/>
          <p:cNvSpPr txBox="1"/>
          <p:nvPr/>
        </p:nvSpPr>
        <p:spPr>
          <a:xfrm>
            <a:off x="5977080" y="4199040"/>
            <a:ext cx="981000" cy="34344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spAutoFit/>
          </a:bodyPr>
          <a:lstStyle/>
          <a:p>
            <a:r>
              <a:rPr lang="pl-PL" sz="1800" b="1" strike="noStrike" spc="-1">
                <a:latin typeface="Times New Roman"/>
              </a:rPr>
              <a:t>Outlook</a:t>
            </a:r>
            <a:endParaRPr lang="pl-PL" sz="1800" b="1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Supercycle Engine (TD-M)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38" name="CustomShape 2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1958DE1-EE95-4E49-BB24-63A37CE90D20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16</a:t>
            </a:fld>
            <a:endParaRPr lang="pl-PL" sz="1400" b="0" strike="noStrike" spc="-1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931CE4-145C-554B-A2D3-A322C33B7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5" y="1242091"/>
            <a:ext cx="7629896" cy="553814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Supercycle Front End - Outlook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41" name="CustomShape 2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74A5B3E-3ED6-4A9B-8C64-836BAC7A0070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17</a:t>
            </a:fld>
            <a:endParaRPr lang="pl-PL" sz="1400" b="0" strike="noStrike" spc="-1">
              <a:latin typeface="Arial"/>
            </a:endParaRPr>
          </a:p>
        </p:txBody>
      </p:sp>
      <p:pic>
        <p:nvPicPr>
          <p:cNvPr id="142" name="Picture 141"/>
          <p:cNvPicPr/>
          <p:nvPr/>
        </p:nvPicPr>
        <p:blipFill>
          <a:blip r:embed="rId2"/>
          <a:stretch/>
        </p:blipFill>
        <p:spPr>
          <a:xfrm>
            <a:off x="63360" y="1238400"/>
            <a:ext cx="9080640" cy="52228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Init (Global)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44" name="CustomShape 2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A4EBB9F7-9B7F-4266-A9D6-BC02D8E490E3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18</a:t>
            </a:fld>
            <a:endParaRPr lang="pl-PL" sz="1400" b="0" strike="noStrike" spc="-1">
              <a:latin typeface="Arial"/>
            </a:endParaRPr>
          </a:p>
        </p:txBody>
      </p:sp>
      <p:pic>
        <p:nvPicPr>
          <p:cNvPr id="145" name="Picture 144"/>
          <p:cNvPicPr/>
          <p:nvPr/>
        </p:nvPicPr>
        <p:blipFill>
          <a:blip r:embed="rId2"/>
          <a:stretch/>
        </p:blipFill>
        <p:spPr>
          <a:xfrm>
            <a:off x="690120" y="1211400"/>
            <a:ext cx="7786800" cy="5466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SCTable Example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47" name="CustomShape 2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2322F18-5CF2-481B-9E74-070903FD037A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19</a:t>
            </a:fld>
            <a:endParaRPr lang="pl-PL" sz="1400" b="0" strike="noStrike" spc="-1">
              <a:latin typeface="Arial"/>
            </a:endParaRPr>
          </a:p>
        </p:txBody>
      </p:sp>
      <p:pic>
        <p:nvPicPr>
          <p:cNvPr id="148" name="Picture 147"/>
          <p:cNvPicPr/>
          <p:nvPr/>
        </p:nvPicPr>
        <p:blipFill>
          <a:blip r:embed="rId2"/>
          <a:stretch/>
        </p:blipFill>
        <p:spPr>
          <a:xfrm>
            <a:off x="1193760" y="1368720"/>
            <a:ext cx="6009120" cy="453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Outline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83" name="CustomShape 2"/>
          <p:cNvSpPr/>
          <p:nvPr/>
        </p:nvSpPr>
        <p:spPr>
          <a:xfrm>
            <a:off x="457200" y="1523880"/>
            <a:ext cx="8228160" cy="4951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Installation</a:t>
            </a:r>
            <a:endParaRPr lang="pl-PL" sz="20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Deployment</a:t>
            </a:r>
            <a:endParaRPr lang="pl-PL" sz="20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Validation</a:t>
            </a:r>
            <a:endParaRPr lang="pl-PL" sz="20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Supercycle</a:t>
            </a:r>
            <a:endParaRPr lang="pl-PL" sz="20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Workflow</a:t>
            </a:r>
            <a:endParaRPr lang="pl-PL" sz="20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Conclusions</a:t>
            </a:r>
            <a:endParaRPr lang="pl-PL" sz="2000" b="0" strike="noStrike" spc="-1">
              <a:latin typeface="Times New Roman"/>
            </a:endParaRPr>
          </a:p>
        </p:txBody>
      </p:sp>
      <p:sp>
        <p:nvSpPr>
          <p:cNvPr id="84" name="CustomShape 3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FF6257E-333E-4E47-974D-ECD150446198}" type="slidenum">
              <a:rPr lang="pl-PL" sz="1400" b="1" strike="noStrike" spc="-1">
                <a:solidFill>
                  <a:srgbClr val="8B8B8B"/>
                </a:solidFill>
                <a:latin typeface="Times New Roman"/>
                <a:ea typeface="Segoe UI Historic"/>
              </a:rPr>
              <a:t>2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ustomShape 1"/>
          <p:cNvSpPr/>
          <p:nvPr/>
        </p:nvSpPr>
        <p:spPr>
          <a:xfrm>
            <a:off x="685800" y="259092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Workflow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50" name="CustomShape 2"/>
          <p:cNvSpPr/>
          <p:nvPr/>
        </p:nvSpPr>
        <p:spPr>
          <a:xfrm>
            <a:off x="7010280" y="640080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34E989D-AC3E-40C2-9A6B-DB7FCF95F58B}" type="slidenum">
              <a:rPr lang="pl-PL" sz="1200" b="0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20</a:t>
            </a:fld>
            <a:endParaRPr lang="pl-PL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Jira – Mainly ICSHWI-1686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52" name="CustomShape 2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3D77648-13B4-4224-A5D1-4926E7049D28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21</a:t>
            </a:fld>
            <a:endParaRPr lang="pl-PL" sz="1400" b="0" strike="noStrike" spc="-1">
              <a:latin typeface="Arial"/>
            </a:endParaRPr>
          </a:p>
        </p:txBody>
      </p:sp>
      <p:pic>
        <p:nvPicPr>
          <p:cNvPr id="153" name="Picture 152"/>
          <p:cNvPicPr/>
          <p:nvPr/>
        </p:nvPicPr>
        <p:blipFill>
          <a:blip r:embed="rId2"/>
          <a:stretch/>
        </p:blipFill>
        <p:spPr>
          <a:xfrm>
            <a:off x="885240" y="1141560"/>
            <a:ext cx="6774480" cy="5557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685800" y="259092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Conclusions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55" name="CustomShape 2"/>
          <p:cNvSpPr/>
          <p:nvPr/>
        </p:nvSpPr>
        <p:spPr>
          <a:xfrm>
            <a:off x="7010280" y="640080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1D8EBFDE-5B9B-4E77-A62A-7112B11E226D}" type="slidenum">
              <a:rPr lang="pl-PL" sz="1200" b="0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22</a:t>
            </a:fld>
            <a:endParaRPr lang="pl-PL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Conclusions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457200" y="1477800"/>
            <a:ext cx="8228160" cy="507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The installation is the main concern at the moment.</a:t>
            </a:r>
            <a:endParaRPr lang="pl-PL" sz="20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NCL part will validate the workflow and tools.</a:t>
            </a:r>
            <a:endParaRPr lang="pl-PL" sz="20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The supercycle engine will accept any input data (expert access) to the timing system – operators will have the full freedom.</a:t>
            </a:r>
            <a:endParaRPr lang="pl-PL" sz="20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The commisioning experience will be a base for the supercycle front end development (logic and GUI).</a:t>
            </a:r>
            <a:endParaRPr lang="pl-PL" sz="20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„reftabs” repository will serve the settings for other subsystems as well.</a:t>
            </a:r>
            <a:endParaRPr lang="pl-PL" sz="2000" b="0" strike="noStrike" spc="-1">
              <a:latin typeface="Times New Roman"/>
            </a:endParaRPr>
          </a:p>
        </p:txBody>
      </p:sp>
      <p:sp>
        <p:nvSpPr>
          <p:cNvPr id="158" name="CustomShape 3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CCCC7D2-A4EA-4355-A993-0E1E4CD3B2A0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23</a:t>
            </a:fld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CustomShape 1"/>
          <p:cNvSpPr/>
          <p:nvPr/>
        </p:nvSpPr>
        <p:spPr>
          <a:xfrm>
            <a:off x="685800" y="266688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Installation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86" name="CustomShape 2"/>
          <p:cNvSpPr/>
          <p:nvPr/>
        </p:nvSpPr>
        <p:spPr>
          <a:xfrm>
            <a:off x="7010280" y="640080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DE7D9BA0-5F8C-46D4-934E-75CE86AB4E94}" type="slidenum">
              <a:rPr lang="pl-PL" sz="1200" b="0" strike="noStrike" spc="-1">
                <a:solidFill>
                  <a:srgbClr val="8B8B8B"/>
                </a:solidFill>
                <a:latin typeface="Times New Roman"/>
                <a:ea typeface="Segoe UI Historic"/>
              </a:rPr>
              <a:t>3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Installation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88" name="CustomShape 2"/>
          <p:cNvSpPr/>
          <p:nvPr/>
        </p:nvSpPr>
        <p:spPr>
          <a:xfrm>
            <a:off x="380880" y="1371600"/>
            <a:ext cx="8304480" cy="528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343080" indent="-3416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Timing Distribution (TD) Eplan Drawings</a:t>
            </a:r>
            <a:endParaRPr lang="pl-PL" sz="20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NCL: mid 202002</a:t>
            </a:r>
            <a:endParaRPr lang="pl-PL" sz="18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FBS</a:t>
            </a:r>
            <a:endParaRPr lang="pl-PL" sz="20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Status: released</a:t>
            </a:r>
            <a:endParaRPr lang="pl-PL" sz="18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ESS/Epics names </a:t>
            </a:r>
            <a:endParaRPr lang="pl-PL" sz="20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Status: released</a:t>
            </a:r>
            <a:endParaRPr lang="pl-PL" sz="18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TD-M (Master)</a:t>
            </a:r>
            <a:endParaRPr lang="pl-PL" sz="20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EAM asset codes</a:t>
            </a:r>
            <a:endParaRPr lang="pl-PL" sz="1800" b="0" strike="noStrike" spc="-1">
              <a:latin typeface="Times New Roman"/>
            </a:endParaRPr>
          </a:p>
          <a:p>
            <a:pPr marL="1143000" lvl="2" indent="-22716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6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Status: subscribed for each card.</a:t>
            </a:r>
            <a:endParaRPr lang="pl-PL" sz="16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Installation</a:t>
            </a:r>
            <a:endParaRPr lang="pl-PL" sz="1800" b="0" strike="noStrike" spc="-1">
              <a:latin typeface="Times New Roman"/>
            </a:endParaRPr>
          </a:p>
          <a:p>
            <a:pPr marL="1143000" lvl="2" indent="-22716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16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Status: mid 202002 in MBL-070ROW:CNPW-U-017</a:t>
            </a:r>
            <a:endParaRPr lang="pl-PL" sz="16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RF Front End Integration Tests: SAT and SIT</a:t>
            </a:r>
            <a:endParaRPr lang="pl-PL" sz="1800" b="0" strike="noStrike" spc="-1">
              <a:latin typeface="Times New Roman"/>
            </a:endParaRPr>
          </a:p>
          <a:p>
            <a:pPr marL="343080" indent="-34164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TD-D2X where X belongs to NCL: ESS-1404467</a:t>
            </a:r>
            <a:endParaRPr lang="pl-PL" sz="2000" b="0" strike="noStrike" spc="-1">
              <a:latin typeface="Times New Roman"/>
            </a:endParaRPr>
          </a:p>
          <a:p>
            <a:pPr marL="743040" lvl="1" indent="-284400">
              <a:lnSpc>
                <a:spcPct val="100000"/>
              </a:lnSpc>
              <a:spcBef>
                <a:spcPts val="700"/>
              </a:spcBef>
              <a:buClr>
                <a:srgbClr val="000000"/>
              </a:buClr>
              <a:buFont typeface="Arial"/>
              <a:buChar char="–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  <a:ea typeface="Segoe UI Historic"/>
              </a:rPr>
              <a:t>March, April, May 2020</a:t>
            </a:r>
            <a:endParaRPr lang="pl-PL" sz="1800" b="0" strike="noStrike" spc="-1">
              <a:latin typeface="Times New Roman"/>
            </a:endParaRPr>
          </a:p>
        </p:txBody>
      </p:sp>
      <p:sp>
        <p:nvSpPr>
          <p:cNvPr id="89" name="CustomShape 3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CC9D1772-728B-47F7-AD40-A0877A2F8D84}" type="slidenum">
              <a:rPr lang="pl-PL" sz="1400" b="1" strike="noStrike" spc="-1">
                <a:solidFill>
                  <a:srgbClr val="8B8B8B"/>
                </a:solidFill>
                <a:latin typeface="Times New Roman"/>
                <a:ea typeface="Segoe UI Historic"/>
              </a:rPr>
              <a:t>4</a:t>
            </a:fld>
            <a:endParaRPr lang="pl-PL" sz="14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Installation – FBS (Chess)</a:t>
            </a:r>
            <a:endParaRPr lang="pl-PL" sz="2800" b="0" strike="noStrike" spc="-1">
              <a:latin typeface="Times New Roman"/>
            </a:endParaRPr>
          </a:p>
        </p:txBody>
      </p:sp>
      <p:pic>
        <p:nvPicPr>
          <p:cNvPr id="91" name="Content Placeholder 5"/>
          <p:cNvPicPr/>
          <p:nvPr/>
        </p:nvPicPr>
        <p:blipFill>
          <a:blip r:embed="rId2"/>
          <a:stretch/>
        </p:blipFill>
        <p:spPr>
          <a:xfrm>
            <a:off x="2133720" y="1219320"/>
            <a:ext cx="4494240" cy="5512680"/>
          </a:xfrm>
          <a:prstGeom prst="rect">
            <a:avLst/>
          </a:prstGeom>
          <a:ln>
            <a:noFill/>
          </a:ln>
        </p:spPr>
      </p:pic>
      <p:sp>
        <p:nvSpPr>
          <p:cNvPr id="92" name="CustomShape 2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FC4DB38-C43C-44FB-A6FA-AE53D4044194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5</a:t>
            </a:fld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Installation – Epics Names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94" name="CustomShape 2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A463938-3F63-4271-A7D5-B70C2CFEF3DC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6</a:t>
            </a:fld>
            <a:endParaRPr lang="pl-PL" sz="1400" b="0" strike="noStrike" spc="-1">
              <a:latin typeface="Arial"/>
            </a:endParaRPr>
          </a:p>
        </p:txBody>
      </p:sp>
      <p:pic>
        <p:nvPicPr>
          <p:cNvPr id="95" name="Content Placeholder 7"/>
          <p:cNvPicPr/>
          <p:nvPr/>
        </p:nvPicPr>
        <p:blipFill>
          <a:blip r:embed="rId2"/>
          <a:stretch/>
        </p:blipFill>
        <p:spPr>
          <a:xfrm>
            <a:off x="685800" y="1210320"/>
            <a:ext cx="7466040" cy="55368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Installation – EAM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0A4D5DF4-A3E2-4742-B223-58A38FD0C7F8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7</a:t>
            </a:fld>
            <a:endParaRPr lang="pl-PL" sz="1400" b="0" strike="noStrike" spc="-1">
              <a:latin typeface="Arial"/>
            </a:endParaRPr>
          </a:p>
        </p:txBody>
      </p:sp>
      <p:pic>
        <p:nvPicPr>
          <p:cNvPr id="98" name="Content Placeholder 6"/>
          <p:cNvPicPr/>
          <p:nvPr/>
        </p:nvPicPr>
        <p:blipFill>
          <a:blip r:embed="rId2"/>
          <a:stretch/>
        </p:blipFill>
        <p:spPr>
          <a:xfrm>
            <a:off x="1143000" y="2057400"/>
            <a:ext cx="6704280" cy="31024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685800" y="2590920"/>
            <a:ext cx="7770960" cy="1468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pl-PL" sz="2800" b="0" strike="noStrike" spc="-1">
                <a:solidFill>
                  <a:srgbClr val="FFFFFF"/>
                </a:solidFill>
                <a:latin typeface="Times New Roman"/>
                <a:ea typeface="Segoe UI Historic"/>
              </a:rPr>
              <a:t>Deployment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00" name="CustomShape 2"/>
          <p:cNvSpPr/>
          <p:nvPr/>
        </p:nvSpPr>
        <p:spPr>
          <a:xfrm>
            <a:off x="7010280" y="640080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3507049-3F91-4E4C-8D32-9C01AFFE0C58}" type="slidenum">
              <a:rPr lang="pl-PL" sz="1200" b="0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8</a:t>
            </a:fld>
            <a:endParaRPr lang="pl-PL" sz="1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04920" y="152280"/>
            <a:ext cx="7618680" cy="989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 dirty="0">
                <a:solidFill>
                  <a:srgbClr val="FFFFFF"/>
                </a:solidFill>
                <a:latin typeface="Times New Roman"/>
                <a:ea typeface="Segoe UI Historic"/>
              </a:rPr>
              <a:t>Deployment - IOC</a:t>
            </a:r>
            <a:endParaRPr lang="pl-PL" sz="2800" b="0" strike="noStrike" spc="-1" dirty="0">
              <a:latin typeface="Times New Roman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6934320" y="6416640"/>
            <a:ext cx="2132280" cy="363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EFC25AB5-5FEF-456B-B5BE-3E95766FDE96}" type="slidenum">
              <a:rPr lang="pl-PL" sz="1400" b="1" strike="noStrike" spc="-1">
                <a:solidFill>
                  <a:srgbClr val="8B8B8B"/>
                </a:solidFill>
                <a:latin typeface="Segoe UI Historic"/>
                <a:ea typeface="Segoe UI Historic"/>
              </a:rPr>
              <a:t>9</a:t>
            </a:fld>
            <a:endParaRPr lang="pl-PL" sz="1400" b="0" strike="noStrike" spc="-1">
              <a:latin typeface="Arial"/>
            </a:endParaRPr>
          </a:p>
        </p:txBody>
      </p:sp>
      <p:pic>
        <p:nvPicPr>
          <p:cNvPr id="103" name="Content Placeholder 7"/>
          <p:cNvPicPr/>
          <p:nvPr/>
        </p:nvPicPr>
        <p:blipFill>
          <a:blip r:embed="rId2"/>
          <a:stretch/>
        </p:blipFill>
        <p:spPr>
          <a:xfrm>
            <a:off x="5058000" y="2402280"/>
            <a:ext cx="3751200" cy="228456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228600" y="2286000"/>
            <a:ext cx="4930560" cy="2280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# Maintenance</a:t>
            </a:r>
            <a:endParaRPr lang="pl-PL" sz="12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epicsEnvSet("LOCATION","MBL-070ROW:CNPW-U-017") #  Location</a:t>
            </a:r>
            <a:endParaRPr lang="pl-PL" sz="12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epicsEnvSet("FBS","=ESS.INFR.K01.K01")          # The parent node of AS</a:t>
            </a:r>
            <a:endParaRPr lang="pl-PL" sz="12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endParaRPr lang="pl-PL" sz="12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# Naming: AS:DS-ID</a:t>
            </a:r>
            <a:endParaRPr lang="pl-PL" sz="12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epicsEnvSet("AS",            "TD-M")                # Area Structure</a:t>
            </a:r>
            <a:endParaRPr lang="pl-PL" sz="12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# SCE IOC</a:t>
            </a:r>
            <a:endParaRPr lang="pl-PL" sz="12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epicsEnvSet("DSSCE",     "TS-SCE")              # Device Structure SCE</a:t>
            </a:r>
            <a:endParaRPr lang="pl-PL" sz="12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epicsEnvSet("PSCE01",    "$(AS):$(DSSCE)-01:")  # Prefix of the SCE 01</a:t>
            </a:r>
            <a:endParaRPr lang="pl-PL" sz="12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# EVG IOC</a:t>
            </a:r>
            <a:endParaRPr lang="pl-PL" sz="12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epicsEnvSet("DSEVG",     "TS-EVG")              # Device Structure EVG</a:t>
            </a:r>
            <a:endParaRPr lang="pl-PL" sz="1200" b="0" strike="noStrike" spc="-1">
              <a:latin typeface="Times New Roman"/>
            </a:endParaRPr>
          </a:p>
          <a:p>
            <a:pPr>
              <a:lnSpc>
                <a:spcPct val="100000"/>
              </a:lnSpc>
            </a:pPr>
            <a:r>
              <a:rPr lang="pl-PL" sz="12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epicsEnvSet("PEVG01",    "$(AS):$(DSEVG)-01:")  # Prefix of the EVG 01</a:t>
            </a:r>
            <a:endParaRPr lang="pl-PL" sz="1200" b="0" strike="noStrike" spc="-1">
              <a:latin typeface="Times New Roman"/>
            </a:endParaRPr>
          </a:p>
        </p:txBody>
      </p:sp>
      <p:sp>
        <p:nvSpPr>
          <p:cNvPr id="105" name="CustomShape 4"/>
          <p:cNvSpPr/>
          <p:nvPr/>
        </p:nvSpPr>
        <p:spPr>
          <a:xfrm>
            <a:off x="3200400" y="5232600"/>
            <a:ext cx="25894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Under revision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06" name="CustomShape 5"/>
          <p:cNvSpPr/>
          <p:nvPr/>
        </p:nvSpPr>
        <p:spPr>
          <a:xfrm>
            <a:off x="5867280" y="1654560"/>
            <a:ext cx="19036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NFS Mount</a:t>
            </a:r>
            <a:endParaRPr lang="pl-PL" sz="2800" b="0" strike="noStrike" spc="-1">
              <a:latin typeface="Times New Roman"/>
            </a:endParaRPr>
          </a:p>
        </p:txBody>
      </p:sp>
      <p:sp>
        <p:nvSpPr>
          <p:cNvPr id="107" name="CustomShape 6"/>
          <p:cNvSpPr/>
          <p:nvPr/>
        </p:nvSpPr>
        <p:spPr>
          <a:xfrm>
            <a:off x="1752480" y="1654560"/>
            <a:ext cx="190368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TD-M</a:t>
            </a:r>
            <a:endParaRPr lang="pl-PL" sz="2800" b="0" strike="noStrike" spc="-1">
              <a:latin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</TotalTime>
  <Words>511</Words>
  <Application>Microsoft Macintosh PowerPoint</Application>
  <PresentationFormat>On-screen Show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DejaVu Sans</vt:lpstr>
      <vt:lpstr>Segoe UI Historic</vt:lpstr>
      <vt:lpstr>Symbol</vt:lpstr>
      <vt:lpstr>Times New Roman</vt:lpstr>
      <vt:lpstr>Wingdings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subject/>
  <dc:creator>Jerzy Jamroz</dc:creator>
  <dc:description/>
  <cp:lastModifiedBy>Microsoft Office User</cp:lastModifiedBy>
  <cp:revision>63</cp:revision>
  <dcterms:created xsi:type="dcterms:W3CDTF">2020-01-29T19:17:58Z</dcterms:created>
  <dcterms:modified xsi:type="dcterms:W3CDTF">2020-01-30T08:11:43Z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16</vt:i4>
  </property>
</Properties>
</file>