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76" r:id="rId2"/>
    <p:sldId id="258" r:id="rId3"/>
    <p:sldId id="265" r:id="rId4"/>
    <p:sldId id="271" r:id="rId5"/>
    <p:sldId id="259" r:id="rId6"/>
    <p:sldId id="273" r:id="rId7"/>
    <p:sldId id="272" r:id="rId8"/>
    <p:sldId id="261" r:id="rId9"/>
    <p:sldId id="269" r:id="rId10"/>
    <p:sldId id="268" r:id="rId11"/>
    <p:sldId id="267" r:id="rId12"/>
    <p:sldId id="274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  <a:srgbClr val="F8B3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87" autoAdjust="0"/>
    <p:restoredTop sz="91329" autoAdjust="0"/>
  </p:normalViewPr>
  <p:slideViewPr>
    <p:cSldViewPr snapToGrid="0" snapToObjects="1">
      <p:cViewPr>
        <p:scale>
          <a:sx n="115" d="100"/>
          <a:sy n="115" d="100"/>
        </p:scale>
        <p:origin x="952" y="7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25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1" d="100"/>
          <a:sy n="101" d="100"/>
        </p:scale>
        <p:origin x="-346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7C38C9-8655-4941-877A-A8FFE8AF3174}" type="doc">
      <dgm:prSet loTypeId="urn:microsoft.com/office/officeart/2005/8/layout/gear1" loCatId="list" qsTypeId="urn:microsoft.com/office/officeart/2005/8/quickstyle/simple1" qsCatId="simple" csTypeId="urn:microsoft.com/office/officeart/2005/8/colors/accent1_2" csCatId="accent1" phldr="1"/>
      <dgm:spPr/>
    </dgm:pt>
    <dgm:pt modelId="{F8399C20-E2D1-6D46-BF16-C433C3A97F12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06A435E7-DC51-0640-BC19-12B645A7BF2B}" type="parTrans" cxnId="{BCBAFDE8-4563-8C42-999D-2769C19AC8F6}">
      <dgm:prSet/>
      <dgm:spPr/>
      <dgm:t>
        <a:bodyPr/>
        <a:lstStyle/>
        <a:p>
          <a:endParaRPr lang="en-US"/>
        </a:p>
      </dgm:t>
    </dgm:pt>
    <dgm:pt modelId="{C2B7AC7B-C24B-3A44-84F0-55C3FFA1DEDE}" type="sibTrans" cxnId="{BCBAFDE8-4563-8C42-999D-2769C19AC8F6}">
      <dgm:prSet/>
      <dgm:spPr/>
      <dgm:t>
        <a:bodyPr/>
        <a:lstStyle/>
        <a:p>
          <a:endParaRPr lang="en-US"/>
        </a:p>
      </dgm:t>
    </dgm:pt>
    <dgm:pt modelId="{2FA2DA88-E3BC-9547-936D-710847E8A737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8A5E6E4B-762A-AE4C-817F-1FE6B9652786}" type="parTrans" cxnId="{2DF9A4D6-C45C-F24F-A5B4-CF7088149EED}">
      <dgm:prSet/>
      <dgm:spPr/>
      <dgm:t>
        <a:bodyPr/>
        <a:lstStyle/>
        <a:p>
          <a:endParaRPr lang="en-US"/>
        </a:p>
      </dgm:t>
    </dgm:pt>
    <dgm:pt modelId="{64957ECF-D035-A34E-AF47-08C2E5F5A146}" type="sibTrans" cxnId="{2DF9A4D6-C45C-F24F-A5B4-CF7088149EED}">
      <dgm:prSet/>
      <dgm:spPr/>
      <dgm:t>
        <a:bodyPr/>
        <a:lstStyle/>
        <a:p>
          <a:endParaRPr lang="en-US"/>
        </a:p>
      </dgm:t>
    </dgm:pt>
    <dgm:pt modelId="{462E839B-CD2B-044A-B45B-A156E9160747}">
      <dgm:prSet phldrT="[Text]"/>
      <dgm:spPr/>
      <dgm:t>
        <a:bodyPr/>
        <a:lstStyle/>
        <a:p>
          <a:r>
            <a:rPr lang="en-US" dirty="0"/>
            <a:t> </a:t>
          </a:r>
        </a:p>
        <a:p>
          <a:endParaRPr lang="en-US" dirty="0"/>
        </a:p>
      </dgm:t>
    </dgm:pt>
    <dgm:pt modelId="{08FECB50-B68B-2B4D-8703-BAB2EA42F02C}" type="sibTrans" cxnId="{D1EC8490-D6B6-E94D-A701-951710F37A69}">
      <dgm:prSet/>
      <dgm:spPr/>
      <dgm:t>
        <a:bodyPr/>
        <a:lstStyle/>
        <a:p>
          <a:endParaRPr lang="en-US"/>
        </a:p>
      </dgm:t>
    </dgm:pt>
    <dgm:pt modelId="{247A4F4E-D950-AB41-BC9A-68978B0B4E7B}" type="parTrans" cxnId="{D1EC8490-D6B6-E94D-A701-951710F37A69}">
      <dgm:prSet/>
      <dgm:spPr/>
      <dgm:t>
        <a:bodyPr/>
        <a:lstStyle/>
        <a:p>
          <a:endParaRPr lang="en-US"/>
        </a:p>
      </dgm:t>
    </dgm:pt>
    <dgm:pt modelId="{4A80A4C1-ACB8-D146-B8F0-7714E1519E81}" type="pres">
      <dgm:prSet presAssocID="{717C38C9-8655-4941-877A-A8FFE8AF317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8E221A5-C4CF-3B45-BA40-55390DFA5E5A}" type="pres">
      <dgm:prSet presAssocID="{F8399C20-E2D1-6D46-BF16-C433C3A97F12}" presName="gear1" presStyleLbl="node1" presStyleIdx="0" presStyleCnt="3" custLinFactNeighborX="-2764" custLinFactNeighborY="972">
        <dgm:presLayoutVars>
          <dgm:chMax val="1"/>
          <dgm:bulletEnabled val="1"/>
        </dgm:presLayoutVars>
      </dgm:prSet>
      <dgm:spPr/>
    </dgm:pt>
    <dgm:pt modelId="{753F4B56-48AA-9D47-A48A-C222471BD89A}" type="pres">
      <dgm:prSet presAssocID="{F8399C20-E2D1-6D46-BF16-C433C3A97F12}" presName="gear1srcNode" presStyleLbl="node1" presStyleIdx="0" presStyleCnt="3"/>
      <dgm:spPr/>
    </dgm:pt>
    <dgm:pt modelId="{5FE6185F-45EF-D94E-8A56-DD3900BB8010}" type="pres">
      <dgm:prSet presAssocID="{F8399C20-E2D1-6D46-BF16-C433C3A97F12}" presName="gear1dstNode" presStyleLbl="node1" presStyleIdx="0" presStyleCnt="3"/>
      <dgm:spPr/>
    </dgm:pt>
    <dgm:pt modelId="{667F8A2D-15F7-FF4F-A6DF-8A8316FB210C}" type="pres">
      <dgm:prSet presAssocID="{2FA2DA88-E3BC-9547-936D-710847E8A737}" presName="gear2" presStyleLbl="node1" presStyleIdx="1" presStyleCnt="3">
        <dgm:presLayoutVars>
          <dgm:chMax val="1"/>
          <dgm:bulletEnabled val="1"/>
        </dgm:presLayoutVars>
      </dgm:prSet>
      <dgm:spPr/>
    </dgm:pt>
    <dgm:pt modelId="{83F131BD-714E-C643-ADB6-F0996FE4890D}" type="pres">
      <dgm:prSet presAssocID="{2FA2DA88-E3BC-9547-936D-710847E8A737}" presName="gear2srcNode" presStyleLbl="node1" presStyleIdx="1" presStyleCnt="3"/>
      <dgm:spPr/>
    </dgm:pt>
    <dgm:pt modelId="{2619FE0C-3CBA-2A41-8607-99D6D884275F}" type="pres">
      <dgm:prSet presAssocID="{2FA2DA88-E3BC-9547-936D-710847E8A737}" presName="gear2dstNode" presStyleLbl="node1" presStyleIdx="1" presStyleCnt="3"/>
      <dgm:spPr/>
    </dgm:pt>
    <dgm:pt modelId="{2A24FD4F-0010-4C45-87A1-0BF4D6B0C6DF}" type="pres">
      <dgm:prSet presAssocID="{462E839B-CD2B-044A-B45B-A156E9160747}" presName="gear3" presStyleLbl="node1" presStyleIdx="2" presStyleCnt="3"/>
      <dgm:spPr/>
    </dgm:pt>
    <dgm:pt modelId="{F1684A65-5295-6148-99E1-872832D06A7C}" type="pres">
      <dgm:prSet presAssocID="{462E839B-CD2B-044A-B45B-A156E9160747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CB0DF324-D583-6942-B8E9-446BFA593E66}" type="pres">
      <dgm:prSet presAssocID="{462E839B-CD2B-044A-B45B-A156E9160747}" presName="gear3srcNode" presStyleLbl="node1" presStyleIdx="2" presStyleCnt="3"/>
      <dgm:spPr/>
    </dgm:pt>
    <dgm:pt modelId="{5369B5D1-5C2D-584F-B840-A1321BCDFD3D}" type="pres">
      <dgm:prSet presAssocID="{462E839B-CD2B-044A-B45B-A156E9160747}" presName="gear3dstNode" presStyleLbl="node1" presStyleIdx="2" presStyleCnt="3"/>
      <dgm:spPr/>
    </dgm:pt>
    <dgm:pt modelId="{2C548439-74E1-B749-9401-7C6231DFEB91}" type="pres">
      <dgm:prSet presAssocID="{C2B7AC7B-C24B-3A44-84F0-55C3FFA1DEDE}" presName="connector1" presStyleLbl="sibTrans2D1" presStyleIdx="0" presStyleCnt="3"/>
      <dgm:spPr/>
    </dgm:pt>
    <dgm:pt modelId="{5A8090AA-74F2-5444-8C85-F5D561BCEAE1}" type="pres">
      <dgm:prSet presAssocID="{64957ECF-D035-A34E-AF47-08C2E5F5A146}" presName="connector2" presStyleLbl="sibTrans2D1" presStyleIdx="1" presStyleCnt="3"/>
      <dgm:spPr/>
    </dgm:pt>
    <dgm:pt modelId="{DE6436C5-05CB-3D4D-8EBC-716C1C3BD7F8}" type="pres">
      <dgm:prSet presAssocID="{08FECB50-B68B-2B4D-8703-BAB2EA42F02C}" presName="connector3" presStyleLbl="sibTrans2D1" presStyleIdx="2" presStyleCnt="3"/>
      <dgm:spPr/>
    </dgm:pt>
  </dgm:ptLst>
  <dgm:cxnLst>
    <dgm:cxn modelId="{6EACF90A-BDFC-5843-86C0-116A2B1C35DD}" type="presOf" srcId="{462E839B-CD2B-044A-B45B-A156E9160747}" destId="{CB0DF324-D583-6942-B8E9-446BFA593E66}" srcOrd="2" destOrd="0" presId="urn:microsoft.com/office/officeart/2005/8/layout/gear1"/>
    <dgm:cxn modelId="{00C4AD1F-730E-D34E-8FF6-3E789E3BEAE3}" type="presOf" srcId="{C2B7AC7B-C24B-3A44-84F0-55C3FFA1DEDE}" destId="{2C548439-74E1-B749-9401-7C6231DFEB91}" srcOrd="0" destOrd="0" presId="urn:microsoft.com/office/officeart/2005/8/layout/gear1"/>
    <dgm:cxn modelId="{64FF2224-6E04-5845-98DC-C4203FFD7370}" type="presOf" srcId="{F8399C20-E2D1-6D46-BF16-C433C3A97F12}" destId="{5FE6185F-45EF-D94E-8A56-DD3900BB8010}" srcOrd="2" destOrd="0" presId="urn:microsoft.com/office/officeart/2005/8/layout/gear1"/>
    <dgm:cxn modelId="{ED01B977-C6CB-9145-B7BC-62AC360B8059}" type="presOf" srcId="{462E839B-CD2B-044A-B45B-A156E9160747}" destId="{5369B5D1-5C2D-584F-B840-A1321BCDFD3D}" srcOrd="3" destOrd="0" presId="urn:microsoft.com/office/officeart/2005/8/layout/gear1"/>
    <dgm:cxn modelId="{9A708179-1849-1448-B359-35702497AFEC}" type="presOf" srcId="{64957ECF-D035-A34E-AF47-08C2E5F5A146}" destId="{5A8090AA-74F2-5444-8C85-F5D561BCEAE1}" srcOrd="0" destOrd="0" presId="urn:microsoft.com/office/officeart/2005/8/layout/gear1"/>
    <dgm:cxn modelId="{D1EC8490-D6B6-E94D-A701-951710F37A69}" srcId="{717C38C9-8655-4941-877A-A8FFE8AF3174}" destId="{462E839B-CD2B-044A-B45B-A156E9160747}" srcOrd="2" destOrd="0" parTransId="{247A4F4E-D950-AB41-BC9A-68978B0B4E7B}" sibTransId="{08FECB50-B68B-2B4D-8703-BAB2EA42F02C}"/>
    <dgm:cxn modelId="{44406694-FE41-A744-A891-793EE4D7DEC6}" type="presOf" srcId="{2FA2DA88-E3BC-9547-936D-710847E8A737}" destId="{667F8A2D-15F7-FF4F-A6DF-8A8316FB210C}" srcOrd="0" destOrd="0" presId="urn:microsoft.com/office/officeart/2005/8/layout/gear1"/>
    <dgm:cxn modelId="{C7F90797-869E-E34F-BAA0-4BEABCA7F6DF}" type="presOf" srcId="{F8399C20-E2D1-6D46-BF16-C433C3A97F12}" destId="{753F4B56-48AA-9D47-A48A-C222471BD89A}" srcOrd="1" destOrd="0" presId="urn:microsoft.com/office/officeart/2005/8/layout/gear1"/>
    <dgm:cxn modelId="{5EFCBFA5-5C9C-A74C-AF0E-030FAFCC0CEE}" type="presOf" srcId="{08FECB50-B68B-2B4D-8703-BAB2EA42F02C}" destId="{DE6436C5-05CB-3D4D-8EBC-716C1C3BD7F8}" srcOrd="0" destOrd="0" presId="urn:microsoft.com/office/officeart/2005/8/layout/gear1"/>
    <dgm:cxn modelId="{B2CB1CC3-D5DC-B049-99B8-96FFC6E89426}" type="presOf" srcId="{2FA2DA88-E3BC-9547-936D-710847E8A737}" destId="{83F131BD-714E-C643-ADB6-F0996FE4890D}" srcOrd="1" destOrd="0" presId="urn:microsoft.com/office/officeart/2005/8/layout/gear1"/>
    <dgm:cxn modelId="{BB64BAC8-3CA5-0F48-92AB-A8E2868DEE6F}" type="presOf" srcId="{462E839B-CD2B-044A-B45B-A156E9160747}" destId="{2A24FD4F-0010-4C45-87A1-0BF4D6B0C6DF}" srcOrd="0" destOrd="0" presId="urn:microsoft.com/office/officeart/2005/8/layout/gear1"/>
    <dgm:cxn modelId="{3A6460D5-77F1-134D-A360-117BDA1C937D}" type="presOf" srcId="{2FA2DA88-E3BC-9547-936D-710847E8A737}" destId="{2619FE0C-3CBA-2A41-8607-99D6D884275F}" srcOrd="2" destOrd="0" presId="urn:microsoft.com/office/officeart/2005/8/layout/gear1"/>
    <dgm:cxn modelId="{1DE773D6-4BEE-2047-9A43-65514C7EEBD0}" type="presOf" srcId="{717C38C9-8655-4941-877A-A8FFE8AF3174}" destId="{4A80A4C1-ACB8-D146-B8F0-7714E1519E81}" srcOrd="0" destOrd="0" presId="urn:microsoft.com/office/officeart/2005/8/layout/gear1"/>
    <dgm:cxn modelId="{2DF9A4D6-C45C-F24F-A5B4-CF7088149EED}" srcId="{717C38C9-8655-4941-877A-A8FFE8AF3174}" destId="{2FA2DA88-E3BC-9547-936D-710847E8A737}" srcOrd="1" destOrd="0" parTransId="{8A5E6E4B-762A-AE4C-817F-1FE6B9652786}" sibTransId="{64957ECF-D035-A34E-AF47-08C2E5F5A146}"/>
    <dgm:cxn modelId="{5773F9D6-124E-6348-88D5-A64EA1B8C970}" type="presOf" srcId="{462E839B-CD2B-044A-B45B-A156E9160747}" destId="{F1684A65-5295-6148-99E1-872832D06A7C}" srcOrd="1" destOrd="0" presId="urn:microsoft.com/office/officeart/2005/8/layout/gear1"/>
    <dgm:cxn modelId="{36BEBCDF-FB14-E94A-9D3D-2D17E9708AF7}" type="presOf" srcId="{F8399C20-E2D1-6D46-BF16-C433C3A97F12}" destId="{E8E221A5-C4CF-3B45-BA40-55390DFA5E5A}" srcOrd="0" destOrd="0" presId="urn:microsoft.com/office/officeart/2005/8/layout/gear1"/>
    <dgm:cxn modelId="{BCBAFDE8-4563-8C42-999D-2769C19AC8F6}" srcId="{717C38C9-8655-4941-877A-A8FFE8AF3174}" destId="{F8399C20-E2D1-6D46-BF16-C433C3A97F12}" srcOrd="0" destOrd="0" parTransId="{06A435E7-DC51-0640-BC19-12B645A7BF2B}" sibTransId="{C2B7AC7B-C24B-3A44-84F0-55C3FFA1DEDE}"/>
    <dgm:cxn modelId="{05C512BA-4FC0-3340-8F9F-465640C524C7}" type="presParOf" srcId="{4A80A4C1-ACB8-D146-B8F0-7714E1519E81}" destId="{E8E221A5-C4CF-3B45-BA40-55390DFA5E5A}" srcOrd="0" destOrd="0" presId="urn:microsoft.com/office/officeart/2005/8/layout/gear1"/>
    <dgm:cxn modelId="{A9EAC830-20D3-BF40-978C-10B48A72B3C9}" type="presParOf" srcId="{4A80A4C1-ACB8-D146-B8F0-7714E1519E81}" destId="{753F4B56-48AA-9D47-A48A-C222471BD89A}" srcOrd="1" destOrd="0" presId="urn:microsoft.com/office/officeart/2005/8/layout/gear1"/>
    <dgm:cxn modelId="{D36A90B5-ED16-DB4F-80BF-6C3D579D5CA9}" type="presParOf" srcId="{4A80A4C1-ACB8-D146-B8F0-7714E1519E81}" destId="{5FE6185F-45EF-D94E-8A56-DD3900BB8010}" srcOrd="2" destOrd="0" presId="urn:microsoft.com/office/officeart/2005/8/layout/gear1"/>
    <dgm:cxn modelId="{9B6F927C-58EE-4F45-B361-75B70A8CD4FB}" type="presParOf" srcId="{4A80A4C1-ACB8-D146-B8F0-7714E1519E81}" destId="{667F8A2D-15F7-FF4F-A6DF-8A8316FB210C}" srcOrd="3" destOrd="0" presId="urn:microsoft.com/office/officeart/2005/8/layout/gear1"/>
    <dgm:cxn modelId="{8E34D677-90FC-1C44-ADC7-DF67CC4BD6E6}" type="presParOf" srcId="{4A80A4C1-ACB8-D146-B8F0-7714E1519E81}" destId="{83F131BD-714E-C643-ADB6-F0996FE4890D}" srcOrd="4" destOrd="0" presId="urn:microsoft.com/office/officeart/2005/8/layout/gear1"/>
    <dgm:cxn modelId="{C60BB6F3-89C7-D741-A02E-9421D363A964}" type="presParOf" srcId="{4A80A4C1-ACB8-D146-B8F0-7714E1519E81}" destId="{2619FE0C-3CBA-2A41-8607-99D6D884275F}" srcOrd="5" destOrd="0" presId="urn:microsoft.com/office/officeart/2005/8/layout/gear1"/>
    <dgm:cxn modelId="{BD4A1FA9-A1D8-ED48-A733-5A7D87292EBA}" type="presParOf" srcId="{4A80A4C1-ACB8-D146-B8F0-7714E1519E81}" destId="{2A24FD4F-0010-4C45-87A1-0BF4D6B0C6DF}" srcOrd="6" destOrd="0" presId="urn:microsoft.com/office/officeart/2005/8/layout/gear1"/>
    <dgm:cxn modelId="{487FEEFF-2AFE-CE4F-8028-D4DB786285E4}" type="presParOf" srcId="{4A80A4C1-ACB8-D146-B8F0-7714E1519E81}" destId="{F1684A65-5295-6148-99E1-872832D06A7C}" srcOrd="7" destOrd="0" presId="urn:microsoft.com/office/officeart/2005/8/layout/gear1"/>
    <dgm:cxn modelId="{5F9CEC0B-F449-BC46-BA9F-327E5EB0F438}" type="presParOf" srcId="{4A80A4C1-ACB8-D146-B8F0-7714E1519E81}" destId="{CB0DF324-D583-6942-B8E9-446BFA593E66}" srcOrd="8" destOrd="0" presId="urn:microsoft.com/office/officeart/2005/8/layout/gear1"/>
    <dgm:cxn modelId="{038EC17A-2191-F546-850E-805524FD554A}" type="presParOf" srcId="{4A80A4C1-ACB8-D146-B8F0-7714E1519E81}" destId="{5369B5D1-5C2D-584F-B840-A1321BCDFD3D}" srcOrd="9" destOrd="0" presId="urn:microsoft.com/office/officeart/2005/8/layout/gear1"/>
    <dgm:cxn modelId="{1DD3B597-2244-6B49-9B88-8E46634DC78E}" type="presParOf" srcId="{4A80A4C1-ACB8-D146-B8F0-7714E1519E81}" destId="{2C548439-74E1-B749-9401-7C6231DFEB91}" srcOrd="10" destOrd="0" presId="urn:microsoft.com/office/officeart/2005/8/layout/gear1"/>
    <dgm:cxn modelId="{7A900A72-D968-784A-BF3E-06E230CE81D8}" type="presParOf" srcId="{4A80A4C1-ACB8-D146-B8F0-7714E1519E81}" destId="{5A8090AA-74F2-5444-8C85-F5D561BCEAE1}" srcOrd="11" destOrd="0" presId="urn:microsoft.com/office/officeart/2005/8/layout/gear1"/>
    <dgm:cxn modelId="{25CE95C7-A02A-3646-8748-BEEA0D0FD2DA}" type="presParOf" srcId="{4A80A4C1-ACB8-D146-B8F0-7714E1519E81}" destId="{DE6436C5-05CB-3D4D-8EBC-716C1C3BD7F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E221A5-C4CF-3B45-BA40-55390DFA5E5A}">
      <dsp:nvSpPr>
        <dsp:cNvPr id="0" name=""/>
        <dsp:cNvSpPr/>
      </dsp:nvSpPr>
      <dsp:spPr>
        <a:xfrm>
          <a:off x="700407" y="680672"/>
          <a:ext cx="831933" cy="831933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 </a:t>
          </a:r>
        </a:p>
      </dsp:txBody>
      <dsp:txXfrm>
        <a:off x="867663" y="875548"/>
        <a:ext cx="497421" cy="427631"/>
      </dsp:txXfrm>
    </dsp:sp>
    <dsp:sp modelId="{667F8A2D-15F7-FF4F-A6DF-8A8316FB210C}">
      <dsp:nvSpPr>
        <dsp:cNvPr id="0" name=""/>
        <dsp:cNvSpPr/>
      </dsp:nvSpPr>
      <dsp:spPr>
        <a:xfrm>
          <a:off x="239367" y="484033"/>
          <a:ext cx="605042" cy="605042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 </a:t>
          </a:r>
        </a:p>
      </dsp:txBody>
      <dsp:txXfrm>
        <a:off x="391688" y="637275"/>
        <a:ext cx="300400" cy="298558"/>
      </dsp:txXfrm>
    </dsp:sp>
    <dsp:sp modelId="{2A24FD4F-0010-4C45-87A1-0BF4D6B0C6DF}">
      <dsp:nvSpPr>
        <dsp:cNvPr id="0" name=""/>
        <dsp:cNvSpPr/>
      </dsp:nvSpPr>
      <dsp:spPr>
        <a:xfrm rot="20700000">
          <a:off x="578253" y="66616"/>
          <a:ext cx="592818" cy="592818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 rot="-20700000">
        <a:off x="708275" y="196638"/>
        <a:ext cx="332773" cy="332773"/>
      </dsp:txXfrm>
    </dsp:sp>
    <dsp:sp modelId="{2C548439-74E1-B749-9401-7C6231DFEB91}">
      <dsp:nvSpPr>
        <dsp:cNvPr id="0" name=""/>
        <dsp:cNvSpPr/>
      </dsp:nvSpPr>
      <dsp:spPr>
        <a:xfrm>
          <a:off x="633735" y="568963"/>
          <a:ext cx="1064874" cy="1064874"/>
        </a:xfrm>
        <a:prstGeom prst="circularArrow">
          <a:avLst>
            <a:gd name="adj1" fmla="val 4688"/>
            <a:gd name="adj2" fmla="val 299029"/>
            <a:gd name="adj3" fmla="val 2373857"/>
            <a:gd name="adj4" fmla="val 16211732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8090AA-74F2-5444-8C85-F5D561BCEAE1}">
      <dsp:nvSpPr>
        <dsp:cNvPr id="0" name=""/>
        <dsp:cNvSpPr/>
      </dsp:nvSpPr>
      <dsp:spPr>
        <a:xfrm>
          <a:off x="132215" y="361669"/>
          <a:ext cx="773697" cy="77369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6436C5-05CB-3D4D-8EBC-716C1C3BD7F8}">
      <dsp:nvSpPr>
        <dsp:cNvPr id="0" name=""/>
        <dsp:cNvSpPr/>
      </dsp:nvSpPr>
      <dsp:spPr>
        <a:xfrm>
          <a:off x="441128" y="-51724"/>
          <a:ext cx="834202" cy="83420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0EFCE-F0D6-421F-B1FA-5A2FF6679B6B}" type="datetimeFigureOut">
              <a:rPr lang="sv-SE" smtClean="0"/>
              <a:t>2020-01-28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C7389-ADC1-4C13-8105-0CE04FE2117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77881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B95AD-9B20-4D33-A7E6-CCA86DC3433F}" type="datetimeFigureOut">
              <a:rPr lang="sv-SE" smtClean="0"/>
              <a:t>2020-01-28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A5A2B-2B21-48B4-89F3-11AC399E134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72953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A5A2B-2B21-48B4-89F3-11AC399E134F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7096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A5A2B-2B21-48B4-89F3-11AC399E134F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9255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A5A2B-2B21-48B4-89F3-11AC399E134F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9121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19-20 June 2018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19-20 June 2018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97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19-20 June 2018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5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19-20 June 2018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713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19-20 June 2018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318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homas.fay@esss.se" TargetMode="External"/><Relationship Id="rId2" Type="http://schemas.openxmlformats.org/officeDocument/2006/relationships/hyperlink" Target="mailto:Emmanouil.Trachanas@esss.se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0.png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D9059-1661-634F-A97A-EAB626146F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Automatized RF Conditioning Application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D6FCBE-B5EF-4441-A4B2-0613617862B8}"/>
              </a:ext>
            </a:extLst>
          </p:cNvPr>
          <p:cNvSpPr txBox="1"/>
          <p:nvPr/>
        </p:nvSpPr>
        <p:spPr>
          <a:xfrm>
            <a:off x="268682" y="4087213"/>
            <a:ext cx="32541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Emmanouil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Trachanas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and Computer Engineer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Spallation Source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Emmanouil.Trachanas@esss.se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v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A44BB-D009-C948-A581-9C10945B0412}"/>
              </a:ext>
            </a:extLst>
          </p:cNvPr>
          <p:cNvSpPr txBox="1"/>
          <p:nvPr/>
        </p:nvSpPr>
        <p:spPr>
          <a:xfrm>
            <a:off x="5181077" y="4208223"/>
            <a:ext cx="302110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Thomas Fay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Systems Engineer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Spallation Source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thomas.fay@esss.se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sv-SE" sz="1600" dirty="0"/>
          </a:p>
          <a:p>
            <a:endParaRPr lang="sv-S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DB1756-4CAB-944E-BB44-968BA2F43035}"/>
              </a:ext>
            </a:extLst>
          </p:cNvPr>
          <p:cNvSpPr/>
          <p:nvPr/>
        </p:nvSpPr>
        <p:spPr>
          <a:xfrm>
            <a:off x="3339759" y="6401045"/>
            <a:ext cx="2263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Lund, Sweden – January 2020</a:t>
            </a:r>
          </a:p>
        </p:txBody>
      </p:sp>
    </p:spTree>
    <p:extLst>
      <p:ext uri="{BB962C8B-B14F-4D97-AF65-F5344CB8AC3E}">
        <p14:creationId xmlns:p14="http://schemas.microsoft.com/office/powerpoint/2010/main" val="87372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AF3E68-AE3A-9149-B93C-76DE8989C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66892"/>
            <a:ext cx="8229600" cy="3992578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477D0-D0EF-7244-BB9E-0CC610D88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816C0A-3B88-8C45-9EF3-D7E7BCDEE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Testing</a:t>
            </a:r>
            <a:r>
              <a:rPr lang="sv-SE" dirty="0"/>
              <a:t> EPICS </a:t>
            </a:r>
            <a:r>
              <a:rPr lang="sv-SE" dirty="0" err="1"/>
              <a:t>module</a:t>
            </a:r>
            <a:r>
              <a:rPr lang="sv-SE" dirty="0"/>
              <a:t>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454186B-8B5A-3F4B-A06D-2CC4BDF6038B}"/>
              </a:ext>
            </a:extLst>
          </p:cNvPr>
          <p:cNvSpPr/>
          <p:nvPr/>
        </p:nvSpPr>
        <p:spPr>
          <a:xfrm>
            <a:off x="5637855" y="1318930"/>
            <a:ext cx="2231593" cy="57401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noFill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B374291-8CE9-164D-9979-46D696EB4621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4207226" y="1892949"/>
            <a:ext cx="2536754" cy="4968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0B3AEC2-2395-5543-A4C8-A696F9C1D0AA}"/>
              </a:ext>
            </a:extLst>
          </p:cNvPr>
          <p:cNvSpPr/>
          <p:nvPr/>
        </p:nvSpPr>
        <p:spPr>
          <a:xfrm>
            <a:off x="4533973" y="5576267"/>
            <a:ext cx="2039341" cy="47531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noFill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6402E00-6F68-8740-8544-B93D90C14AD3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5542158" y="4438185"/>
            <a:ext cx="11486" cy="11380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EBBC213-89B7-1B43-8414-9EAF9B99BB41}"/>
              </a:ext>
            </a:extLst>
          </p:cNvPr>
          <p:cNvSpPr txBox="1"/>
          <p:nvPr/>
        </p:nvSpPr>
        <p:spPr>
          <a:xfrm>
            <a:off x="5552788" y="1338951"/>
            <a:ext cx="23823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000" dirty="0" err="1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Testing</a:t>
            </a:r>
            <a:r>
              <a:rPr lang="sv-SE" sz="1000" dirty="0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 OPI </a:t>
            </a:r>
            <a:r>
              <a:rPr lang="sv-SE" sz="1000" dirty="0" err="1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running</a:t>
            </a:r>
            <a:r>
              <a:rPr lang="sv-SE" sz="1000" dirty="0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sv-SE" sz="1000" dirty="0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in </a:t>
            </a:r>
            <a:r>
              <a:rPr lang="sv-SE" sz="1000" dirty="0" err="1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parallel</a:t>
            </a:r>
            <a:r>
              <a:rPr lang="sv-SE" sz="1000" dirty="0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 </a:t>
            </a:r>
            <a:r>
              <a:rPr lang="sv-SE" sz="1000" dirty="0" err="1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with</a:t>
            </a:r>
            <a:r>
              <a:rPr lang="sv-SE" sz="1000" dirty="0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 Conditioning </a:t>
            </a:r>
            <a:r>
              <a:rPr lang="sv-SE" sz="1000" dirty="0" err="1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application</a:t>
            </a:r>
            <a:endParaRPr lang="sv-SE" sz="1000" dirty="0">
              <a:latin typeface="Arial" panose="020B0604020202020204" pitchFamily="34" charset="0"/>
              <a:ea typeface="Lantinghei TC Demibold" panose="03000509000000000000" pitchFamily="66" charset="-120"/>
              <a:cs typeface="Arial" panose="020B0604020202020204" pitchFamily="34" charset="0"/>
            </a:endParaRPr>
          </a:p>
          <a:p>
            <a:pPr algn="ctr"/>
            <a:r>
              <a:rPr lang="sv-SE" sz="1000" dirty="0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for </a:t>
            </a:r>
            <a:r>
              <a:rPr lang="sv-SE" sz="1000" dirty="0" err="1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local</a:t>
            </a:r>
            <a:r>
              <a:rPr lang="sv-SE" sz="1000" dirty="0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 </a:t>
            </a:r>
            <a:r>
              <a:rPr lang="sv-SE" sz="1000" dirty="0" err="1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testing</a:t>
            </a:r>
            <a:r>
              <a:rPr lang="sv-SE" sz="1000" dirty="0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232EB4-67D7-F54C-82E4-D081130ABEB0}"/>
              </a:ext>
            </a:extLst>
          </p:cNvPr>
          <p:cNvSpPr txBox="1"/>
          <p:nvPr/>
        </p:nvSpPr>
        <p:spPr>
          <a:xfrm>
            <a:off x="4448639" y="5649589"/>
            <a:ext cx="2210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000" dirty="0" err="1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Simulates</a:t>
            </a:r>
            <a:r>
              <a:rPr lang="sv-SE" sz="1000" dirty="0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 an RF </a:t>
            </a:r>
            <a:r>
              <a:rPr lang="sv-SE" sz="1000" dirty="0" err="1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pulse</a:t>
            </a:r>
            <a:r>
              <a:rPr lang="sv-SE" sz="1000" dirty="0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 and </a:t>
            </a:r>
            <a:r>
              <a:rPr lang="sv-SE" sz="1000" dirty="0" err="1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injects</a:t>
            </a:r>
            <a:r>
              <a:rPr lang="sv-SE" sz="1000" dirty="0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sv-SE" sz="1000" dirty="0" err="1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faults</a:t>
            </a:r>
            <a:r>
              <a:rPr lang="sv-SE" sz="1000" dirty="0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9CF7418-5131-884D-AC50-DBC099EADBD1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2590802" y="4705815"/>
            <a:ext cx="2962842" cy="8704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A579D85E-E5D7-7B42-8CF3-9FECACD30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January</a:t>
            </a:r>
            <a:r>
              <a:rPr lang="sv-SE" dirty="0">
                <a:solidFill>
                  <a:prstClr val="black">
                    <a:tint val="75000"/>
                  </a:prstClr>
                </a:solidFill>
                <a:latin typeface="Calibri"/>
              </a:rPr>
              <a:t> 2020</a:t>
            </a:r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E3E1E3C0-3B46-8449-BDFF-361533032C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sv-SE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Emmanouil.Trachanas@esss.se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8727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E6A9B-8E80-6C47-B422-83071741B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Status And </a:t>
            </a:r>
            <a:r>
              <a:rPr lang="sv-SE" dirty="0" err="1"/>
              <a:t>Future</a:t>
            </a:r>
            <a:r>
              <a:rPr lang="sv-SE" dirty="0"/>
              <a:t> Steps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7B127-D8CB-0545-8EEB-278E4EAD6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A326B84-80D1-4C47-8C6B-5B18BA455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5" y="1757548"/>
            <a:ext cx="8905556" cy="433579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dirty="0"/>
          </a:p>
          <a:p>
            <a:pPr>
              <a:buFont typeface="Wingdings" pitchFamily="2" charset="2"/>
              <a:buChar char="ü"/>
            </a:pPr>
            <a:r>
              <a:rPr lang="sv-SE" sz="2000" dirty="0">
                <a:solidFill>
                  <a:srgbClr val="00B050"/>
                </a:solidFill>
              </a:rPr>
              <a:t>Design </a:t>
            </a:r>
            <a:r>
              <a:rPr lang="sv-SE" sz="2000" dirty="0" err="1">
                <a:solidFill>
                  <a:srgbClr val="00B050"/>
                </a:solidFill>
              </a:rPr>
              <a:t>of</a:t>
            </a:r>
            <a:r>
              <a:rPr lang="sv-SE" sz="2000" dirty="0">
                <a:solidFill>
                  <a:srgbClr val="00B050"/>
                </a:solidFill>
              </a:rPr>
              <a:t> OPI -DONE</a:t>
            </a:r>
          </a:p>
          <a:p>
            <a:pPr>
              <a:buFont typeface="Wingdings" pitchFamily="2" charset="2"/>
              <a:buChar char="ü"/>
            </a:pPr>
            <a:r>
              <a:rPr lang="sv-SE" sz="2000" dirty="0" err="1">
                <a:solidFill>
                  <a:srgbClr val="00B050"/>
                </a:solidFill>
              </a:rPr>
              <a:t>Algorithm</a:t>
            </a:r>
            <a:r>
              <a:rPr lang="sv-SE" sz="2000" dirty="0">
                <a:solidFill>
                  <a:srgbClr val="00B050"/>
                </a:solidFill>
              </a:rPr>
              <a:t>  </a:t>
            </a:r>
            <a:r>
              <a:rPr lang="sv-SE" sz="2000" dirty="0" err="1">
                <a:solidFill>
                  <a:srgbClr val="00B050"/>
                </a:solidFill>
              </a:rPr>
              <a:t>Integrated</a:t>
            </a:r>
            <a:endParaRPr lang="sv-SE" sz="2000" dirty="0">
              <a:solidFill>
                <a:srgbClr val="00B05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sv-SE" sz="2000" dirty="0">
                <a:solidFill>
                  <a:srgbClr val="00B050"/>
                </a:solidFill>
              </a:rPr>
              <a:t>Set-</a:t>
            </a:r>
            <a:r>
              <a:rPr lang="sv-SE" sz="2000" dirty="0" err="1">
                <a:solidFill>
                  <a:srgbClr val="00B050"/>
                </a:solidFill>
              </a:rPr>
              <a:t>up</a:t>
            </a:r>
            <a:r>
              <a:rPr lang="sv-SE" sz="2000" dirty="0">
                <a:solidFill>
                  <a:srgbClr val="00B050"/>
                </a:solidFill>
              </a:rPr>
              <a:t> </a:t>
            </a:r>
            <a:r>
              <a:rPr lang="sv-SE" sz="2000" dirty="0" err="1">
                <a:solidFill>
                  <a:srgbClr val="00B050"/>
                </a:solidFill>
              </a:rPr>
              <a:t>mock</a:t>
            </a:r>
            <a:r>
              <a:rPr lang="sv-SE" sz="2000" dirty="0">
                <a:solidFill>
                  <a:srgbClr val="00B050"/>
                </a:solidFill>
              </a:rPr>
              <a:t> </a:t>
            </a:r>
            <a:r>
              <a:rPr lang="sv-SE" sz="2000" dirty="0" err="1">
                <a:solidFill>
                  <a:srgbClr val="00B050"/>
                </a:solidFill>
              </a:rPr>
              <a:t>up</a:t>
            </a:r>
            <a:r>
              <a:rPr lang="sv-SE" sz="2000" dirty="0">
                <a:solidFill>
                  <a:srgbClr val="00B050"/>
                </a:solidFill>
              </a:rPr>
              <a:t> </a:t>
            </a:r>
            <a:r>
              <a:rPr lang="sv-SE" sz="2000" dirty="0" err="1">
                <a:solidFill>
                  <a:srgbClr val="00B050"/>
                </a:solidFill>
              </a:rPr>
              <a:t>functional</a:t>
            </a:r>
            <a:r>
              <a:rPr lang="sv-SE" sz="2000" dirty="0">
                <a:solidFill>
                  <a:srgbClr val="00B050"/>
                </a:solidFill>
              </a:rPr>
              <a:t> </a:t>
            </a:r>
            <a:r>
              <a:rPr lang="sv-SE" sz="2000" dirty="0" err="1">
                <a:solidFill>
                  <a:srgbClr val="00B050"/>
                </a:solidFill>
              </a:rPr>
              <a:t>environment</a:t>
            </a:r>
            <a:r>
              <a:rPr lang="sv-SE" sz="2000" dirty="0">
                <a:solidFill>
                  <a:srgbClr val="00B050"/>
                </a:solidFill>
              </a:rPr>
              <a:t>.</a:t>
            </a:r>
          </a:p>
          <a:p>
            <a:pPr marL="0" indent="0">
              <a:buNone/>
            </a:pPr>
            <a:endParaRPr lang="sv-SE" sz="2000" dirty="0">
              <a:solidFill>
                <a:srgbClr val="00B05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sv-SE" sz="2000" dirty="0" err="1">
                <a:solidFill>
                  <a:srgbClr val="00B050"/>
                </a:solidFill>
              </a:rPr>
              <a:t>Local</a:t>
            </a:r>
            <a:r>
              <a:rPr lang="sv-SE" sz="2000" dirty="0">
                <a:solidFill>
                  <a:srgbClr val="00B050"/>
                </a:solidFill>
              </a:rPr>
              <a:t> Tests for </a:t>
            </a:r>
            <a:r>
              <a:rPr lang="sv-SE" sz="2000" dirty="0" err="1">
                <a:solidFill>
                  <a:srgbClr val="00B050"/>
                </a:solidFill>
              </a:rPr>
              <a:t>algorithm</a:t>
            </a:r>
            <a:r>
              <a:rPr lang="sv-SE" sz="2000" dirty="0">
                <a:solidFill>
                  <a:srgbClr val="00B050"/>
                </a:solidFill>
              </a:rPr>
              <a:t> </a:t>
            </a:r>
            <a:r>
              <a:rPr lang="sv-SE" sz="2000" dirty="0" err="1">
                <a:solidFill>
                  <a:srgbClr val="00B050"/>
                </a:solidFill>
              </a:rPr>
              <a:t>verification</a:t>
            </a:r>
            <a:endParaRPr lang="sv-SE" sz="2000" dirty="0">
              <a:solidFill>
                <a:srgbClr val="00B050"/>
              </a:solidFill>
            </a:endParaRPr>
          </a:p>
          <a:p>
            <a:r>
              <a:rPr lang="sv-SE" sz="2000" dirty="0">
                <a:solidFill>
                  <a:srgbClr val="FFC000"/>
                </a:solidFill>
              </a:rPr>
              <a:t>Manual and </a:t>
            </a:r>
            <a:r>
              <a:rPr lang="sv-SE" sz="2000" dirty="0" err="1">
                <a:solidFill>
                  <a:srgbClr val="FFC000"/>
                </a:solidFill>
              </a:rPr>
              <a:t>Documentation</a:t>
            </a:r>
            <a:r>
              <a:rPr lang="sv-SE" sz="2000" dirty="0">
                <a:solidFill>
                  <a:srgbClr val="FFC000"/>
                </a:solidFill>
              </a:rPr>
              <a:t> On going </a:t>
            </a:r>
          </a:p>
          <a:p>
            <a:endParaRPr lang="sv-SE" sz="2000" dirty="0">
              <a:solidFill>
                <a:srgbClr val="FFC000"/>
              </a:solidFill>
            </a:endParaRPr>
          </a:p>
          <a:p>
            <a:r>
              <a:rPr lang="sv-SE" sz="2000" dirty="0" err="1">
                <a:solidFill>
                  <a:srgbClr val="C00000"/>
                </a:solidFill>
              </a:rPr>
              <a:t>Integrated</a:t>
            </a:r>
            <a:r>
              <a:rPr lang="sv-SE" sz="2000" dirty="0">
                <a:solidFill>
                  <a:srgbClr val="C00000"/>
                </a:solidFill>
              </a:rPr>
              <a:t> Tests (Test </a:t>
            </a:r>
            <a:r>
              <a:rPr lang="sv-SE" sz="2000" dirty="0" err="1">
                <a:solidFill>
                  <a:srgbClr val="C00000"/>
                </a:solidFill>
              </a:rPr>
              <a:t>stand</a:t>
            </a:r>
            <a:r>
              <a:rPr lang="sv-SE" sz="2000" dirty="0">
                <a:solidFill>
                  <a:srgbClr val="C00000"/>
                </a:solidFill>
              </a:rPr>
              <a:t> 2 as a </a:t>
            </a:r>
            <a:r>
              <a:rPr lang="sv-SE" sz="2000" dirty="0" err="1">
                <a:solidFill>
                  <a:srgbClr val="C00000"/>
                </a:solidFill>
              </a:rPr>
              <a:t>first</a:t>
            </a:r>
            <a:r>
              <a:rPr lang="sv-SE" sz="2000" dirty="0">
                <a:solidFill>
                  <a:srgbClr val="C00000"/>
                </a:solidFill>
              </a:rPr>
              <a:t> step)</a:t>
            </a:r>
          </a:p>
          <a:p>
            <a:r>
              <a:rPr lang="sv-SE" sz="2000" dirty="0">
                <a:solidFill>
                  <a:srgbClr val="C00000"/>
                </a:solidFill>
              </a:rPr>
              <a:t>List </a:t>
            </a:r>
            <a:r>
              <a:rPr lang="sv-SE" sz="2000" dirty="0" err="1">
                <a:solidFill>
                  <a:srgbClr val="C00000"/>
                </a:solidFill>
              </a:rPr>
              <a:t>of</a:t>
            </a:r>
            <a:r>
              <a:rPr lang="sv-SE" sz="2000" dirty="0">
                <a:solidFill>
                  <a:srgbClr val="C00000"/>
                </a:solidFill>
              </a:rPr>
              <a:t> PVs from Control Systems</a:t>
            </a:r>
          </a:p>
          <a:p>
            <a:r>
              <a:rPr lang="sv-SE" sz="2000" dirty="0">
                <a:solidFill>
                  <a:srgbClr val="C00000"/>
                </a:solidFill>
              </a:rPr>
              <a:t>Creation </a:t>
            </a:r>
            <a:r>
              <a:rPr lang="sv-SE" sz="2000" dirty="0" err="1">
                <a:solidFill>
                  <a:srgbClr val="C00000"/>
                </a:solidFill>
              </a:rPr>
              <a:t>of</a:t>
            </a:r>
            <a:r>
              <a:rPr lang="sv-SE" sz="2000" dirty="0">
                <a:solidFill>
                  <a:srgbClr val="C00000"/>
                </a:solidFill>
              </a:rPr>
              <a:t> </a:t>
            </a:r>
            <a:r>
              <a:rPr lang="sv-SE" sz="2000" dirty="0" err="1">
                <a:solidFill>
                  <a:srgbClr val="C00000"/>
                </a:solidFill>
              </a:rPr>
              <a:t>Generic</a:t>
            </a:r>
            <a:r>
              <a:rPr lang="sv-SE" sz="2000" dirty="0">
                <a:solidFill>
                  <a:srgbClr val="C00000"/>
                </a:solidFill>
              </a:rPr>
              <a:t> </a:t>
            </a:r>
            <a:r>
              <a:rPr lang="sv-SE" sz="2000" dirty="0" err="1">
                <a:solidFill>
                  <a:srgbClr val="C00000"/>
                </a:solidFill>
              </a:rPr>
              <a:t>module</a:t>
            </a:r>
            <a:endParaRPr lang="sv-SE" sz="2000" dirty="0">
              <a:solidFill>
                <a:srgbClr val="C00000"/>
              </a:solidFill>
            </a:endParaRP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CEB1BC9F-6A99-5B48-BA06-CB930EA9C01F}"/>
              </a:ext>
            </a:extLst>
          </p:cNvPr>
          <p:cNvSpPr/>
          <p:nvPr/>
        </p:nvSpPr>
        <p:spPr>
          <a:xfrm>
            <a:off x="5328865" y="2062492"/>
            <a:ext cx="133784" cy="133385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F3AED88E-BCA1-F349-ABF4-037C92FB42DB}"/>
              </a:ext>
            </a:extLst>
          </p:cNvPr>
          <p:cNvSpPr/>
          <p:nvPr/>
        </p:nvSpPr>
        <p:spPr>
          <a:xfrm>
            <a:off x="5328865" y="3676690"/>
            <a:ext cx="155448" cy="128031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FA75091C-F0EB-4D42-96B0-9E404971F997}"/>
              </a:ext>
            </a:extLst>
          </p:cNvPr>
          <p:cNvSpPr/>
          <p:nvPr/>
        </p:nvSpPr>
        <p:spPr>
          <a:xfrm>
            <a:off x="5337286" y="5040351"/>
            <a:ext cx="147027" cy="93865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1CFE22-4CC4-5B46-A133-45FC8DBDFB3D}"/>
              </a:ext>
            </a:extLst>
          </p:cNvPr>
          <p:cNvSpPr txBox="1"/>
          <p:nvPr/>
        </p:nvSpPr>
        <p:spPr>
          <a:xfrm>
            <a:off x="5778044" y="2532454"/>
            <a:ext cx="176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sv-SE" dirty="0" err="1">
                <a:solidFill>
                  <a:srgbClr val="00B050"/>
                </a:solidFill>
              </a:rPr>
              <a:t>Milestone</a:t>
            </a:r>
            <a:r>
              <a:rPr lang="sv-SE" dirty="0">
                <a:solidFill>
                  <a:srgbClr val="00B050"/>
                </a:solidFill>
              </a:rPr>
              <a:t> I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4C2D65-E321-514A-824B-D1FD1238829E}"/>
              </a:ext>
            </a:extLst>
          </p:cNvPr>
          <p:cNvSpPr txBox="1"/>
          <p:nvPr/>
        </p:nvSpPr>
        <p:spPr>
          <a:xfrm>
            <a:off x="6019800" y="4128234"/>
            <a:ext cx="1299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>
                <a:solidFill>
                  <a:srgbClr val="F8B325"/>
                </a:solidFill>
              </a:rPr>
              <a:t>Milestone</a:t>
            </a:r>
            <a:r>
              <a:rPr lang="sv-SE" dirty="0">
                <a:solidFill>
                  <a:srgbClr val="F8B325"/>
                </a:solidFill>
              </a:rPr>
              <a:t> II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1B35C2-053B-3642-B365-DB7246EBE307}"/>
              </a:ext>
            </a:extLst>
          </p:cNvPr>
          <p:cNvSpPr txBox="1"/>
          <p:nvPr/>
        </p:nvSpPr>
        <p:spPr>
          <a:xfrm>
            <a:off x="6019800" y="5436159"/>
            <a:ext cx="139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>
                <a:solidFill>
                  <a:srgbClr val="C00000"/>
                </a:solidFill>
              </a:rPr>
              <a:t>Milestone</a:t>
            </a:r>
            <a:r>
              <a:rPr lang="sv-SE" dirty="0">
                <a:solidFill>
                  <a:srgbClr val="C00000"/>
                </a:solidFill>
              </a:rPr>
              <a:t> III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3448868F-D42E-C14D-AC8C-666E37886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sv-SE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Emmanouil.Trachanas@esss.se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4124ADFD-8B47-C943-93B8-4EF6F6F55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January</a:t>
            </a:r>
            <a:r>
              <a:rPr lang="sv-SE" dirty="0">
                <a:solidFill>
                  <a:prstClr val="black">
                    <a:tint val="75000"/>
                  </a:prstClr>
                </a:solidFill>
                <a:latin typeface="Calibri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212610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3EB51-36E3-084E-8A0D-D4CE93304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Back </a:t>
            </a:r>
            <a:r>
              <a:rPr lang="sv-SE" dirty="0" err="1"/>
              <a:t>Up</a:t>
            </a:r>
            <a:r>
              <a:rPr lang="sv-SE" dirty="0"/>
              <a:t> </a:t>
            </a:r>
            <a:r>
              <a:rPr lang="sv-SE"/>
              <a:t>Slide</a:t>
            </a:r>
            <a:endParaRPr lang="sv-SE" dirty="0"/>
          </a:p>
        </p:txBody>
      </p:sp>
      <p:pic>
        <p:nvPicPr>
          <p:cNvPr id="10" name="Untitled4">
            <a:hlinkClick r:id="" action="ppaction://media"/>
            <a:extLst>
              <a:ext uri="{FF2B5EF4-FFF2-40B4-BE49-F238E27FC236}">
                <a16:creationId xmlns:a16="http://schemas.microsoft.com/office/drawing/2014/main" id="{224DFD03-20E7-6F4F-AD2B-A4A42D10CA9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2165" y="1553367"/>
            <a:ext cx="7468259" cy="4667253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2FE07-4905-DE47-B78F-8D603071D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A7A0A01-5224-BF4A-B145-E1DC7A6776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sv-SE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Emmanouil.Trachanas@esss.se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B78BD8A-7E84-9845-8B87-B868933A3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January</a:t>
            </a:r>
            <a:r>
              <a:rPr lang="sv-SE" dirty="0">
                <a:solidFill>
                  <a:prstClr val="black">
                    <a:tint val="75000"/>
                  </a:prstClr>
                </a:solidFill>
                <a:latin typeface="Calibri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42661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FFDF5-8FA9-CE44-A4CA-19132DE48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Scope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project</a:t>
            </a:r>
            <a:endParaRPr lang="sv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6AFE-D902-3C4B-9367-BB71527B3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Emmanouil.Trachanas@esss.se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4DAA0-C70A-A248-A5B9-647A9E9F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January</a:t>
            </a:r>
            <a:r>
              <a:rPr lang="sv-SE" dirty="0">
                <a:solidFill>
                  <a:prstClr val="black">
                    <a:tint val="75000"/>
                  </a:prstClr>
                </a:solidFill>
                <a:latin typeface="Calibri"/>
              </a:rPr>
              <a:t>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D4ED8-A344-624E-9873-7D015459E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Image 39">
            <a:extLst>
              <a:ext uri="{FF2B5EF4-FFF2-40B4-BE49-F238E27FC236}">
                <a16:creationId xmlns:a16="http://schemas.microsoft.com/office/drawing/2014/main" id="{A0D17DE4-1346-B54F-84C6-C911A531D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8700" y="2540092"/>
            <a:ext cx="4305300" cy="3102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26BD87-F7E7-5B4E-AC1A-6945AE0E86FD}"/>
              </a:ext>
            </a:extLst>
          </p:cNvPr>
          <p:cNvSpPr txBox="1"/>
          <p:nvPr/>
        </p:nvSpPr>
        <p:spPr>
          <a:xfrm>
            <a:off x="291066" y="1596283"/>
            <a:ext cx="340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v-SE" i="1" dirty="0"/>
              <a:t>”</a:t>
            </a:r>
            <a:r>
              <a:rPr lang="sv-SE" i="1" dirty="0" err="1"/>
              <a:t>Create</a:t>
            </a:r>
            <a:r>
              <a:rPr lang="sv-SE" i="1" dirty="0"/>
              <a:t> a EPICS/IOC  </a:t>
            </a:r>
            <a:r>
              <a:rPr lang="sv-SE" i="1" dirty="0" err="1"/>
              <a:t>application</a:t>
            </a:r>
            <a:r>
              <a:rPr lang="sv-SE" i="1" dirty="0"/>
              <a:t> </a:t>
            </a:r>
            <a:r>
              <a:rPr lang="sv-SE" i="1" dirty="0" err="1"/>
              <a:t>implementing</a:t>
            </a:r>
            <a:r>
              <a:rPr lang="sv-SE" i="1" dirty="0"/>
              <a:t> the </a:t>
            </a:r>
            <a:r>
              <a:rPr lang="sv-SE" i="1" dirty="0" err="1"/>
              <a:t>algorithm</a:t>
            </a:r>
            <a:r>
              <a:rPr lang="sv-SE" i="1" dirty="0"/>
              <a:t> for the </a:t>
            </a:r>
            <a:r>
              <a:rPr lang="sv-SE" i="1" dirty="0" err="1"/>
              <a:t>automatized</a:t>
            </a:r>
            <a:r>
              <a:rPr lang="sv-SE" i="1" dirty="0"/>
              <a:t> RF conditioning </a:t>
            </a:r>
            <a:r>
              <a:rPr lang="sv-SE" i="1" dirty="0" err="1"/>
              <a:t>procedures</a:t>
            </a:r>
            <a:r>
              <a:rPr lang="sv-SE" i="1" dirty="0"/>
              <a:t> </a:t>
            </a:r>
            <a:r>
              <a:rPr lang="sv-SE" i="1" dirty="0" err="1"/>
              <a:t>of</a:t>
            </a:r>
            <a:r>
              <a:rPr lang="sv-SE" i="1" dirty="0"/>
              <a:t>  NCL </a:t>
            </a:r>
            <a:r>
              <a:rPr lang="sv-SE" i="1" dirty="0" err="1"/>
              <a:t>cavities</a:t>
            </a:r>
            <a:r>
              <a:rPr lang="sv-SE" i="1" dirty="0"/>
              <a:t> 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76B866-EF22-4C44-B175-9A739E742161}"/>
              </a:ext>
            </a:extLst>
          </p:cNvPr>
          <p:cNvSpPr txBox="1"/>
          <p:nvPr/>
        </p:nvSpPr>
        <p:spPr>
          <a:xfrm>
            <a:off x="1776845" y="4436601"/>
            <a:ext cx="1459823" cy="492443"/>
          </a:xfrm>
          <a:prstGeom prst="rect">
            <a:avLst/>
          </a:prstGeom>
          <a:noFill/>
          <a:ln>
            <a:noFill/>
          </a:ln>
          <a:scene3d>
            <a:camera prst="isometricOffAxis1Right">
              <a:rot lat="1080000" lon="20039998" rev="3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Text here</a:t>
            </a:r>
          </a:p>
        </p:txBody>
      </p:sp>
      <p:pic>
        <p:nvPicPr>
          <p:cNvPr id="21" name="Image 13">
            <a:extLst>
              <a:ext uri="{FF2B5EF4-FFF2-40B4-BE49-F238E27FC236}">
                <a16:creationId xmlns:a16="http://schemas.microsoft.com/office/drawing/2014/main" id="{E6E1087E-D249-D745-BE0D-FD24D22421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319" y="4434046"/>
            <a:ext cx="990602" cy="13533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41F5F6-EF6C-8044-A54B-97129CEC5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43" y="4682822"/>
            <a:ext cx="1823804" cy="13869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22608B8-12D2-F149-B745-AA2E771CB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60" y="3405687"/>
            <a:ext cx="1917821" cy="1439966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95D26F2B-FEAC-0245-938B-029D91731B93}"/>
              </a:ext>
            </a:extLst>
          </p:cNvPr>
          <p:cNvSpPr/>
          <p:nvPr/>
        </p:nvSpPr>
        <p:spPr>
          <a:xfrm>
            <a:off x="2641922" y="3337012"/>
            <a:ext cx="2105488" cy="901393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0D7631-7339-3641-B2EE-3A1D32E7069E}"/>
              </a:ext>
            </a:extLst>
          </p:cNvPr>
          <p:cNvSpPr txBox="1"/>
          <p:nvPr/>
        </p:nvSpPr>
        <p:spPr>
          <a:xfrm>
            <a:off x="2727305" y="3439242"/>
            <a:ext cx="20201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100" dirty="0"/>
              <a:t>Grateful to </a:t>
            </a:r>
            <a:r>
              <a:rPr lang="sv-SE" sz="1100" b="1" dirty="0"/>
              <a:t>Alexis Gaget </a:t>
            </a:r>
          </a:p>
          <a:p>
            <a:pPr algn="ctr"/>
            <a:r>
              <a:rPr lang="sv-SE" sz="1100" dirty="0"/>
              <a:t>and </a:t>
            </a:r>
            <a:r>
              <a:rPr lang="sv-SE" sz="1100" dirty="0" err="1"/>
              <a:t>other</a:t>
            </a:r>
            <a:r>
              <a:rPr lang="sv-SE" sz="1100" dirty="0"/>
              <a:t> </a:t>
            </a:r>
            <a:r>
              <a:rPr lang="sv-SE" sz="1100" dirty="0" err="1"/>
              <a:t>colleagues</a:t>
            </a:r>
            <a:r>
              <a:rPr lang="sv-SE" sz="1100" dirty="0"/>
              <a:t> for the</a:t>
            </a:r>
          </a:p>
          <a:p>
            <a:pPr algn="ctr"/>
            <a:r>
              <a:rPr lang="sv-SE" sz="1100" dirty="0" err="1"/>
              <a:t>base</a:t>
            </a:r>
            <a:r>
              <a:rPr lang="sv-SE" sz="1100" dirty="0"/>
              <a:t> </a:t>
            </a:r>
            <a:r>
              <a:rPr lang="sv-SE" sz="1100" dirty="0" err="1"/>
              <a:t>code</a:t>
            </a:r>
            <a:r>
              <a:rPr lang="sv-SE" sz="1100" dirty="0"/>
              <a:t> and </a:t>
            </a:r>
            <a:r>
              <a:rPr lang="sv-SE" sz="1100" dirty="0" err="1"/>
              <a:t>assistance</a:t>
            </a:r>
            <a:r>
              <a:rPr lang="sv-SE" sz="1100" dirty="0"/>
              <a:t> </a:t>
            </a:r>
            <a:r>
              <a:rPr lang="sv-SE" sz="1100" dirty="0" err="1"/>
              <a:t>during</a:t>
            </a:r>
            <a:endParaRPr lang="sv-SE" sz="1100" dirty="0"/>
          </a:p>
          <a:p>
            <a:pPr algn="ctr"/>
            <a:r>
              <a:rPr lang="sv-SE" sz="1100" dirty="0"/>
              <a:t>integration</a:t>
            </a:r>
          </a:p>
        </p:txBody>
      </p:sp>
    </p:spTree>
    <p:extLst>
      <p:ext uri="{BB962C8B-B14F-4D97-AF65-F5344CB8AC3E}">
        <p14:creationId xmlns:p14="http://schemas.microsoft.com/office/powerpoint/2010/main" val="1080672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00ED4-22EA-DC43-85A7-F11FAF6D2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Application</a:t>
            </a:r>
            <a:r>
              <a:rPr lang="sv-SE" dirty="0"/>
              <a:t> </a:t>
            </a:r>
            <a:r>
              <a:rPr lang="sv-SE" dirty="0" err="1"/>
              <a:t>Characteristics</a:t>
            </a:r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141B0-ADA6-314B-9416-AEB1A1787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5CA95DE-39B3-3D42-AE03-BB7BD558F6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sv-SE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Emmanoui.Trachanas@esss.se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FCD38D7-EB5A-0F47-90B2-BCD23D1B7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January</a:t>
            </a:r>
            <a:r>
              <a:rPr lang="sv-SE" dirty="0">
                <a:solidFill>
                  <a:prstClr val="black">
                    <a:tint val="75000"/>
                  </a:prstClr>
                </a:solidFill>
                <a:latin typeface="Calibri"/>
              </a:rPr>
              <a:t> 2020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A108EF5-A456-8F45-9DD1-8B5BBF3EA8A1}"/>
              </a:ext>
            </a:extLst>
          </p:cNvPr>
          <p:cNvGrpSpPr/>
          <p:nvPr/>
        </p:nvGrpSpPr>
        <p:grpSpPr>
          <a:xfrm>
            <a:off x="4189105" y="1701432"/>
            <a:ext cx="1289518" cy="4225084"/>
            <a:chOff x="3850310" y="1776627"/>
            <a:chExt cx="1289518" cy="4225084"/>
          </a:xfrm>
          <a:solidFill>
            <a:schemeClr val="bg1"/>
          </a:solidFill>
        </p:grpSpPr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A8216E3D-97DC-4B4F-8BCE-7702077F6B8A}"/>
                </a:ext>
              </a:extLst>
            </p:cNvPr>
            <p:cNvSpPr/>
            <p:nvPr/>
          </p:nvSpPr>
          <p:spPr>
            <a:xfrm rot="5400000">
              <a:off x="4231727" y="4278982"/>
              <a:ext cx="975367" cy="840835"/>
            </a:xfrm>
            <a:prstGeom prst="hexagon">
              <a:avLst/>
            </a:prstGeom>
            <a:grpFill/>
            <a:ln w="63500">
              <a:solidFill>
                <a:srgbClr val="0094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9EC69816-BBAF-724A-A279-7965CBB6D567}"/>
                </a:ext>
              </a:extLst>
            </p:cNvPr>
            <p:cNvSpPr/>
            <p:nvPr/>
          </p:nvSpPr>
          <p:spPr>
            <a:xfrm rot="5400000">
              <a:off x="4231727" y="2649728"/>
              <a:ext cx="975367" cy="840835"/>
            </a:xfrm>
            <a:prstGeom prst="hexagon">
              <a:avLst/>
            </a:prstGeom>
            <a:grpFill/>
            <a:ln w="63500">
              <a:solidFill>
                <a:srgbClr val="0094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9B9043D0-EFDC-3641-B69E-73282EDA847B}"/>
                </a:ext>
              </a:extLst>
            </p:cNvPr>
            <p:cNvSpPr/>
            <p:nvPr/>
          </p:nvSpPr>
          <p:spPr>
            <a:xfrm rot="5400000">
              <a:off x="3783044" y="3473147"/>
              <a:ext cx="975367" cy="840835"/>
            </a:xfrm>
            <a:prstGeom prst="hexagon">
              <a:avLst/>
            </a:prstGeom>
            <a:grpFill/>
            <a:ln w="63500">
              <a:solidFill>
                <a:srgbClr val="0094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92911412-E93B-F640-9731-0629597E1FE3}"/>
                </a:ext>
              </a:extLst>
            </p:cNvPr>
            <p:cNvSpPr/>
            <p:nvPr/>
          </p:nvSpPr>
          <p:spPr>
            <a:xfrm rot="5400000">
              <a:off x="3783044" y="1843893"/>
              <a:ext cx="975367" cy="840835"/>
            </a:xfrm>
            <a:prstGeom prst="hexagon">
              <a:avLst/>
            </a:prstGeom>
            <a:grpFill/>
            <a:ln w="63500">
              <a:solidFill>
                <a:srgbClr val="0094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BDEA59B3-C1D5-8242-A5C6-4E0424ED900E}"/>
                </a:ext>
              </a:extLst>
            </p:cNvPr>
            <p:cNvSpPr/>
            <p:nvPr/>
          </p:nvSpPr>
          <p:spPr>
            <a:xfrm rot="5400000">
              <a:off x="3783044" y="5093610"/>
              <a:ext cx="975367" cy="840835"/>
            </a:xfrm>
            <a:prstGeom prst="hexagon">
              <a:avLst/>
            </a:prstGeom>
            <a:grpFill/>
            <a:ln w="63500">
              <a:solidFill>
                <a:srgbClr val="0094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161DFE0-2C58-6346-AE7F-E1B4ACEAA7DA}"/>
              </a:ext>
            </a:extLst>
          </p:cNvPr>
          <p:cNvSpPr/>
          <p:nvPr/>
        </p:nvSpPr>
        <p:spPr>
          <a:xfrm>
            <a:off x="656077" y="1819783"/>
            <a:ext cx="33906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Algorithm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Implemented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on SNL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Code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integration and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Modification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EPICS </a:t>
            </a:r>
            <a:r>
              <a:rPr lang="sv-S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modules</a:t>
            </a:r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provided</a:t>
            </a:r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 by CEA</a:t>
            </a:r>
          </a:p>
        </p:txBody>
      </p:sp>
      <p:sp>
        <p:nvSpPr>
          <p:cNvPr id="18" name="Oval 21">
            <a:extLst>
              <a:ext uri="{FF2B5EF4-FFF2-40B4-BE49-F238E27FC236}">
                <a16:creationId xmlns:a16="http://schemas.microsoft.com/office/drawing/2014/main" id="{DDBC0D3F-CD86-4C4C-B9E2-5A51E7FB2FB5}"/>
              </a:ext>
            </a:extLst>
          </p:cNvPr>
          <p:cNvSpPr>
            <a:spLocks noChangeAspect="1"/>
          </p:cNvSpPr>
          <p:nvPr/>
        </p:nvSpPr>
        <p:spPr>
          <a:xfrm>
            <a:off x="4453544" y="3635155"/>
            <a:ext cx="354676" cy="357638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75FF8F-C319-9F40-8BCA-7420C68DB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918" y="1955984"/>
            <a:ext cx="479928" cy="47992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543E59E-EDC3-314C-81EF-4CB6BA2D861F}"/>
              </a:ext>
            </a:extLst>
          </p:cNvPr>
          <p:cNvSpPr/>
          <p:nvPr/>
        </p:nvSpPr>
        <p:spPr>
          <a:xfrm>
            <a:off x="5573156" y="2774997"/>
            <a:ext cx="33377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OPI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created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on BOY editor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CS studio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30FBE34-3FE7-1B4D-AAB4-5F1D69044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837" y="2829319"/>
            <a:ext cx="693251" cy="27473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1A41316-16F2-BA48-A2FD-34FF88C435F4}"/>
              </a:ext>
            </a:extLst>
          </p:cNvPr>
          <p:cNvSpPr/>
          <p:nvPr/>
        </p:nvSpPr>
        <p:spPr>
          <a:xfrm>
            <a:off x="142418" y="3585833"/>
            <a:ext cx="39500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centralized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menu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tabs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Configurable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Cycle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Input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Interlock IOC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Generalized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module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flexibility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5FC4E4-AFFD-AD42-AFDC-D802CA1572DA}"/>
              </a:ext>
            </a:extLst>
          </p:cNvPr>
          <p:cNvSpPr/>
          <p:nvPr/>
        </p:nvSpPr>
        <p:spPr>
          <a:xfrm>
            <a:off x="5644027" y="4060272"/>
            <a:ext cx="304277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sets the klystron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parameters and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reads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PVs as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clasifies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errors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severity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(Minor-Major-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Critical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5" name="Rounded Rectangle 51">
            <a:extLst>
              <a:ext uri="{FF2B5EF4-FFF2-40B4-BE49-F238E27FC236}">
                <a16:creationId xmlns:a16="http://schemas.microsoft.com/office/drawing/2014/main" id="{58C69DCC-3FB8-8941-A8B2-546D22D8A8E6}"/>
              </a:ext>
            </a:extLst>
          </p:cNvPr>
          <p:cNvSpPr/>
          <p:nvPr/>
        </p:nvSpPr>
        <p:spPr>
          <a:xfrm rot="16200000" flipH="1">
            <a:off x="4787422" y="4369193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BF51FA-3FFB-864E-9643-95A4317CBFC2}"/>
              </a:ext>
            </a:extLst>
          </p:cNvPr>
          <p:cNvSpPr/>
          <p:nvPr/>
        </p:nvSpPr>
        <p:spPr>
          <a:xfrm>
            <a:off x="95096" y="5155757"/>
            <a:ext cx="39316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Depending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fault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stays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the same or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decreases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critical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fault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RF LPS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shuts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down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fault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sv-SE" sz="1400" dirty="0" err="1">
                <a:latin typeface="Arial" panose="020B0604020202020204" pitchFamily="34" charset="0"/>
                <a:cs typeface="Arial" panose="020B0604020202020204" pitchFamily="34" charset="0"/>
              </a:rPr>
              <a:t>corrected</a:t>
            </a:r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Oval 21">
            <a:extLst>
              <a:ext uri="{FF2B5EF4-FFF2-40B4-BE49-F238E27FC236}">
                <a16:creationId xmlns:a16="http://schemas.microsoft.com/office/drawing/2014/main" id="{0028E834-1D87-F24F-8749-8F22A4F69945}"/>
              </a:ext>
            </a:extLst>
          </p:cNvPr>
          <p:cNvSpPr>
            <a:spLocks noChangeAspect="1"/>
          </p:cNvSpPr>
          <p:nvPr/>
        </p:nvSpPr>
        <p:spPr>
          <a:xfrm>
            <a:off x="4432184" y="5273208"/>
            <a:ext cx="354676" cy="357638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45948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E376E-313B-5C4C-83D0-1A4146FB4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IOC </a:t>
            </a:r>
            <a:r>
              <a:rPr lang="sv-SE" dirty="0" err="1"/>
              <a:t>Architecture</a:t>
            </a:r>
            <a:r>
              <a:rPr lang="sv-SE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B3D10-6AD8-F242-8A9B-7437A4CF8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7844" y="6422869"/>
            <a:ext cx="2133600" cy="365125"/>
          </a:xfrm>
        </p:spPr>
        <p:txBody>
          <a:bodyPr/>
          <a:lstStyle/>
          <a:p>
            <a:r>
              <a:rPr lang="sv-SE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Emmanouil.Trachanas@esss.se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AB084-49F1-DA46-BFC9-248581A99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58015" y="6422869"/>
            <a:ext cx="2895600" cy="365125"/>
          </a:xfrm>
        </p:spPr>
        <p:txBody>
          <a:bodyPr/>
          <a:lstStyle/>
          <a:p>
            <a:r>
              <a:rPr lang="sv-SE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January</a:t>
            </a:r>
            <a:r>
              <a:rPr lang="sv-SE" dirty="0">
                <a:solidFill>
                  <a:prstClr val="black">
                    <a:tint val="75000"/>
                  </a:prstClr>
                </a:solidFill>
                <a:latin typeface="Calibri"/>
              </a:rPr>
              <a:t>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DDF5D-4678-1745-80E5-72C9F4666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77715" y="6477168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66B7752-87C4-B840-B58F-F37F2894515D}"/>
              </a:ext>
            </a:extLst>
          </p:cNvPr>
          <p:cNvSpPr/>
          <p:nvPr/>
        </p:nvSpPr>
        <p:spPr>
          <a:xfrm>
            <a:off x="1691269" y="2330919"/>
            <a:ext cx="3908988" cy="27261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EA45F72-2094-6842-93BE-BA351273BD6C}"/>
              </a:ext>
            </a:extLst>
          </p:cNvPr>
          <p:cNvSpPr/>
          <p:nvPr/>
        </p:nvSpPr>
        <p:spPr>
          <a:xfrm>
            <a:off x="5781179" y="2686296"/>
            <a:ext cx="2240518" cy="222190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CCB6C5-08B5-C947-BEA4-D7DE0A8C0DF5}"/>
              </a:ext>
            </a:extLst>
          </p:cNvPr>
          <p:cNvSpPr txBox="1"/>
          <p:nvPr/>
        </p:nvSpPr>
        <p:spPr>
          <a:xfrm>
            <a:off x="2349853" y="1771594"/>
            <a:ext cx="2573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sv-S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db</a:t>
            </a:r>
            <a:r>
              <a:rPr lang="sv-S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file</a:t>
            </a:r>
            <a:r>
              <a:rPr lang="sv-S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sv-SE" sz="1400" b="1" dirty="0">
                <a:latin typeface="Arial" panose="020B0604020202020204" pitchFamily="34" charset="0"/>
                <a:cs typeface="Arial" panose="020B0604020202020204" pitchFamily="34" charset="0"/>
              </a:rPr>
              <a:t>System – Software interface</a:t>
            </a:r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7B2E8D6D-77A0-264F-B8EE-48BAEF093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89876" y="2864911"/>
            <a:ext cx="1979288" cy="1940146"/>
          </a:xfr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83C393D-425D-7045-8035-95AB264D4F4A}"/>
              </a:ext>
            </a:extLst>
          </p:cNvPr>
          <p:cNvSpPr/>
          <p:nvPr/>
        </p:nvSpPr>
        <p:spPr>
          <a:xfrm>
            <a:off x="4368376" y="3016891"/>
            <a:ext cx="961774" cy="3788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72B4C5-0ADB-1641-834D-ADF740BD4B8B}"/>
              </a:ext>
            </a:extLst>
          </p:cNvPr>
          <p:cNvSpPr txBox="1"/>
          <p:nvPr/>
        </p:nvSpPr>
        <p:spPr>
          <a:xfrm>
            <a:off x="4350152" y="3061225"/>
            <a:ext cx="1037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Critical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Fault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1E2262-511D-ED45-9C07-EC38C562E2FF}"/>
              </a:ext>
            </a:extLst>
          </p:cNvPr>
          <p:cNvSpPr/>
          <p:nvPr/>
        </p:nvSpPr>
        <p:spPr>
          <a:xfrm>
            <a:off x="4370825" y="3645544"/>
            <a:ext cx="961774" cy="3788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4429CB-9670-9C4F-A52B-DF41E67ACD97}"/>
              </a:ext>
            </a:extLst>
          </p:cNvPr>
          <p:cNvSpPr txBox="1"/>
          <p:nvPr/>
        </p:nvSpPr>
        <p:spPr>
          <a:xfrm>
            <a:off x="4396237" y="3705649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Major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Fault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1E7734E-221F-2440-B660-ED0305D6B7CE}"/>
              </a:ext>
            </a:extLst>
          </p:cNvPr>
          <p:cNvSpPr/>
          <p:nvPr/>
        </p:nvSpPr>
        <p:spPr>
          <a:xfrm>
            <a:off x="4375224" y="4345530"/>
            <a:ext cx="961774" cy="3788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0B5262-EF3E-EF43-8C25-3DD771E4103B}"/>
              </a:ext>
            </a:extLst>
          </p:cNvPr>
          <p:cNvSpPr txBox="1"/>
          <p:nvPr/>
        </p:nvSpPr>
        <p:spPr>
          <a:xfrm>
            <a:off x="4401948" y="4406830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Minor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Fault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80B5E0E3-0C35-9842-95A1-18D7DBFA1D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4276972"/>
              </p:ext>
            </p:extLst>
          </p:nvPr>
        </p:nvGraphicFramePr>
        <p:xfrm>
          <a:off x="2038359" y="3024636"/>
          <a:ext cx="1598064" cy="1512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" name="Right Arrow 19">
            <a:extLst>
              <a:ext uri="{FF2B5EF4-FFF2-40B4-BE49-F238E27FC236}">
                <a16:creationId xmlns:a16="http://schemas.microsoft.com/office/drawing/2014/main" id="{9B6CCE7E-1799-CD46-9B9D-3290E0AA2597}"/>
              </a:ext>
            </a:extLst>
          </p:cNvPr>
          <p:cNvSpPr/>
          <p:nvPr/>
        </p:nvSpPr>
        <p:spPr>
          <a:xfrm rot="19860049">
            <a:off x="3669463" y="3232479"/>
            <a:ext cx="601550" cy="2364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BCC20E7E-E98F-2C49-AE8C-1F03205E44F6}"/>
              </a:ext>
            </a:extLst>
          </p:cNvPr>
          <p:cNvSpPr/>
          <p:nvPr/>
        </p:nvSpPr>
        <p:spPr>
          <a:xfrm rot="1454293">
            <a:off x="3722005" y="4362896"/>
            <a:ext cx="601550" cy="2364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8795096F-7E23-9645-868A-FCD4A1F3B988}"/>
              </a:ext>
            </a:extLst>
          </p:cNvPr>
          <p:cNvSpPr/>
          <p:nvPr/>
        </p:nvSpPr>
        <p:spPr>
          <a:xfrm>
            <a:off x="3712874" y="3737737"/>
            <a:ext cx="601550" cy="2364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ontent Placeholder 7">
            <a:extLst>
              <a:ext uri="{FF2B5EF4-FFF2-40B4-BE49-F238E27FC236}">
                <a16:creationId xmlns:a16="http://schemas.microsoft.com/office/drawing/2014/main" id="{6B590B5E-F8C6-6D4C-903E-9417712598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2807" y="3073832"/>
            <a:ext cx="2067739" cy="1499339"/>
          </a:xfrm>
          <a:prstGeom prst="rect">
            <a:avLst/>
          </a:prstGeom>
        </p:spPr>
      </p:pic>
      <p:sp>
        <p:nvSpPr>
          <p:cNvPr id="24" name="Right Arrow 23">
            <a:extLst>
              <a:ext uri="{FF2B5EF4-FFF2-40B4-BE49-F238E27FC236}">
                <a16:creationId xmlns:a16="http://schemas.microsoft.com/office/drawing/2014/main" id="{23410E02-36FF-644E-AD39-E93D0D050A12}"/>
              </a:ext>
            </a:extLst>
          </p:cNvPr>
          <p:cNvSpPr/>
          <p:nvPr/>
        </p:nvSpPr>
        <p:spPr>
          <a:xfrm>
            <a:off x="5401983" y="3101484"/>
            <a:ext cx="601550" cy="2364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C7886DAE-95E6-D445-9494-949F77381DB8}"/>
              </a:ext>
            </a:extLst>
          </p:cNvPr>
          <p:cNvSpPr/>
          <p:nvPr/>
        </p:nvSpPr>
        <p:spPr>
          <a:xfrm>
            <a:off x="5407100" y="3736146"/>
            <a:ext cx="601550" cy="2364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78AFDE98-608F-E04B-9AA3-6877C9E95E25}"/>
              </a:ext>
            </a:extLst>
          </p:cNvPr>
          <p:cNvSpPr/>
          <p:nvPr/>
        </p:nvSpPr>
        <p:spPr>
          <a:xfrm>
            <a:off x="5405031" y="4427117"/>
            <a:ext cx="601550" cy="2364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1ACCDB-6C47-9D4E-BB69-24CA3418A67B}"/>
              </a:ext>
            </a:extLst>
          </p:cNvPr>
          <p:cNvSpPr txBox="1"/>
          <p:nvPr/>
        </p:nvSpPr>
        <p:spPr>
          <a:xfrm>
            <a:off x="6401364" y="1813066"/>
            <a:ext cx="1332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snl</a:t>
            </a:r>
            <a:r>
              <a:rPr lang="sv-S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Algorithm</a:t>
            </a:r>
            <a:endParaRPr lang="sv-S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5578AC6-C88F-694F-8FB9-85447C103047}"/>
              </a:ext>
            </a:extLst>
          </p:cNvPr>
          <p:cNvSpPr/>
          <p:nvPr/>
        </p:nvSpPr>
        <p:spPr>
          <a:xfrm>
            <a:off x="83671" y="3285966"/>
            <a:ext cx="1549404" cy="102256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415662-462F-B64F-BBDA-AEDB3BDF2141}"/>
              </a:ext>
            </a:extLst>
          </p:cNvPr>
          <p:cNvSpPr txBox="1"/>
          <p:nvPr/>
        </p:nvSpPr>
        <p:spPr>
          <a:xfrm>
            <a:off x="512656" y="2854894"/>
            <a:ext cx="524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400" b="1" dirty="0">
                <a:latin typeface="Arial" panose="020B0604020202020204" pitchFamily="34" charset="0"/>
                <a:cs typeface="Arial" panose="020B0604020202020204" pitchFamily="34" charset="0"/>
              </a:rPr>
              <a:t>PVs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953691-09D2-4842-8764-A12CC1CC154A}"/>
              </a:ext>
            </a:extLst>
          </p:cNvPr>
          <p:cNvSpPr txBox="1"/>
          <p:nvPr/>
        </p:nvSpPr>
        <p:spPr>
          <a:xfrm>
            <a:off x="118231" y="3350691"/>
            <a:ext cx="18310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</a:rPr>
              <a:t>Vacuum</a:t>
            </a:r>
          </a:p>
          <a:p>
            <a:r>
              <a:rPr lang="sv-SE" sz="900" dirty="0" err="1">
                <a:latin typeface="Arial" panose="020B0604020202020204" pitchFamily="34" charset="0"/>
                <a:cs typeface="Arial" panose="020B0604020202020204" pitchFamily="34" charset="0"/>
              </a:rPr>
              <a:t>Thermocouples</a:t>
            </a:r>
            <a:endParaRPr lang="sv-SE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900" dirty="0" err="1">
                <a:latin typeface="Arial" panose="020B0604020202020204" pitchFamily="34" charset="0"/>
                <a:cs typeface="Arial" panose="020B0604020202020204" pitchFamily="34" charset="0"/>
              </a:rPr>
              <a:t>Elctron</a:t>
            </a:r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</a:rPr>
              <a:t> Pick-</a:t>
            </a:r>
            <a:r>
              <a:rPr lang="sv-SE" sz="900" dirty="0" err="1">
                <a:latin typeface="Arial" panose="020B0604020202020204" pitchFamily="34" charset="0"/>
                <a:cs typeface="Arial" panose="020B0604020202020204" pitchFamily="34" charset="0"/>
              </a:rPr>
              <a:t>Ups</a:t>
            </a:r>
            <a:endParaRPr lang="sv-SE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900" dirty="0" err="1">
                <a:latin typeface="Arial" panose="020B0604020202020204" pitchFamily="34" charset="0"/>
                <a:cs typeface="Arial" panose="020B0604020202020204" pitchFamily="34" charset="0"/>
              </a:rPr>
              <a:t>Arc-Detectors</a:t>
            </a:r>
            <a:endParaRPr lang="sv-SE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</a:rPr>
              <a:t>RF -bi-</a:t>
            </a:r>
            <a:r>
              <a:rPr lang="sv-SE" sz="900" dirty="0" err="1">
                <a:latin typeface="Arial" panose="020B0604020202020204" pitchFamily="34" charset="0"/>
                <a:cs typeface="Arial" panose="020B0604020202020204" pitchFamily="34" charset="0"/>
              </a:rPr>
              <a:t>directional</a:t>
            </a:r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900" dirty="0" err="1">
                <a:latin typeface="Arial" panose="020B0604020202020204" pitchFamily="34" charset="0"/>
                <a:cs typeface="Arial" panose="020B0604020202020204" pitchFamily="34" charset="0"/>
              </a:rPr>
              <a:t>Couplers</a:t>
            </a:r>
            <a:endParaRPr lang="sv-SE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</a:rPr>
              <a:t>Pick </a:t>
            </a:r>
            <a:r>
              <a:rPr lang="sv-SE" sz="900" dirty="0" err="1">
                <a:latin typeface="Arial" panose="020B0604020202020204" pitchFamily="34" charset="0"/>
                <a:cs typeface="Arial" panose="020B0604020202020204" pitchFamily="34" charset="0"/>
              </a:rPr>
              <a:t>Ups</a:t>
            </a:r>
            <a:endParaRPr lang="sv-SE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1600" dirty="0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E5FD3262-ECEA-D54D-BDE0-871078D0AE0C}"/>
              </a:ext>
            </a:extLst>
          </p:cNvPr>
          <p:cNvSpPr/>
          <p:nvPr/>
        </p:nvSpPr>
        <p:spPr>
          <a:xfrm>
            <a:off x="1380408" y="3693973"/>
            <a:ext cx="601550" cy="2364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46BEAF2-579B-2547-9AFC-9920C48B6C16}"/>
              </a:ext>
            </a:extLst>
          </p:cNvPr>
          <p:cNvSpPr/>
          <p:nvPr/>
        </p:nvSpPr>
        <p:spPr>
          <a:xfrm>
            <a:off x="5781179" y="5235485"/>
            <a:ext cx="2325133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Power to Klystron</a:t>
            </a:r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F68B1B57-E3E1-6349-98E6-15B90EF20C2B}"/>
              </a:ext>
            </a:extLst>
          </p:cNvPr>
          <p:cNvSpPr/>
          <p:nvPr/>
        </p:nvSpPr>
        <p:spPr>
          <a:xfrm rot="5400000">
            <a:off x="6697841" y="4884931"/>
            <a:ext cx="396172" cy="2364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808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98369-1810-554E-8718-36594A088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Conditioning </a:t>
            </a:r>
            <a:r>
              <a:rPr lang="sv-SE" dirty="0" err="1"/>
              <a:t>Method</a:t>
            </a:r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E13AB-9D5F-1643-A129-D38D03A1D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5145528-2CE1-3148-99D8-4D6F937EEC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sv-SE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Emmanouil.Trachanas@esss.se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6022930-D2B1-9643-AF4F-1C48128C2B79}"/>
              </a:ext>
            </a:extLst>
          </p:cNvPr>
          <p:cNvSpPr/>
          <p:nvPr/>
        </p:nvSpPr>
        <p:spPr>
          <a:xfrm>
            <a:off x="620887" y="4984208"/>
            <a:ext cx="1659469" cy="6434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Vacuum Control System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CC33E66-C2BE-D94B-A5C5-184B0C4CB429}"/>
              </a:ext>
            </a:extLst>
          </p:cNvPr>
          <p:cNvSpPr/>
          <p:nvPr/>
        </p:nvSpPr>
        <p:spPr>
          <a:xfrm>
            <a:off x="620888" y="4116386"/>
            <a:ext cx="1659468" cy="6434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RF Control System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D8B576-392E-744F-8B65-B785074DC643}"/>
              </a:ext>
            </a:extLst>
          </p:cNvPr>
          <p:cNvSpPr txBox="1"/>
          <p:nvPr/>
        </p:nvSpPr>
        <p:spPr>
          <a:xfrm>
            <a:off x="116920" y="1537034"/>
            <a:ext cx="888818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define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pulse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width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= [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sv-SE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,w</a:t>
            </a:r>
            <a:r>
              <a:rPr lang="sv-SE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, w</a:t>
            </a:r>
            <a:r>
              <a:rPr lang="sv-SE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, .....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sv-SE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] .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sv-SE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v-SE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cons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titutes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cycle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and a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= [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sv-SE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, P</a:t>
            </a:r>
            <a:r>
              <a:rPr lang="sv-SE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, P</a:t>
            </a:r>
            <a:r>
              <a:rPr lang="sv-SE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....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sv-SE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] is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assigned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cycle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assigned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to the klystron (for a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pulses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)  and the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readback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vacuum and RF interlocks is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checked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r>
              <a:rPr lang="sv-S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Depending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is an interlock or not </a:t>
            </a:r>
            <a:r>
              <a:rPr lang="sv-S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is set </a:t>
            </a:r>
            <a:r>
              <a:rPr lang="sv-S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accordingly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Before 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reaching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cycle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sv-SE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sv-SE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assigned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for a  given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amount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plateau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/>
            <a:endParaRPr lang="sv-SE" sz="1600" dirty="0"/>
          </a:p>
          <a:p>
            <a:pPr algn="just"/>
            <a:endParaRPr lang="sv-SE" sz="1600" dirty="0"/>
          </a:p>
          <a:p>
            <a:pPr algn="just"/>
            <a:endParaRPr lang="sv-SE" dirty="0"/>
          </a:p>
          <a:p>
            <a:pPr algn="just"/>
            <a:endParaRPr lang="sv-SE" baseline="-2500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C1ED0C8-A789-0249-9CB1-3E7B75FEF3D0}"/>
              </a:ext>
            </a:extLst>
          </p:cNvPr>
          <p:cNvSpPr/>
          <p:nvPr/>
        </p:nvSpPr>
        <p:spPr>
          <a:xfrm>
            <a:off x="3336497" y="3674101"/>
            <a:ext cx="5587583" cy="26202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sv-SE" dirty="0">
              <a:solidFill>
                <a:prstClr val="white"/>
              </a:solidFill>
            </a:endParaRPr>
          </a:p>
          <a:p>
            <a:pPr algn="ctr"/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8633FE8-7451-6E49-8CCD-8B1AFB41673D}"/>
                  </a:ext>
                </a:extLst>
              </p:cNvPr>
              <p:cNvSpPr txBox="1"/>
              <p:nvPr/>
            </p:nvSpPr>
            <p:spPr>
              <a:xfrm>
                <a:off x="3528366" y="4050202"/>
                <a:ext cx="1315502" cy="18680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sv-S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sv-S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sv-S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𝑚𝑖𝑛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e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e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𝑚𝑎𝑥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8633FE8-7451-6E49-8CCD-8B1AFB416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366" y="4050202"/>
                <a:ext cx="1315502" cy="1868012"/>
              </a:xfrm>
              <a:prstGeom prst="rect">
                <a:avLst/>
              </a:prstGeom>
              <a:blipFill>
                <a:blip r:embed="rId2"/>
                <a:stretch>
                  <a:fillRect t="-676" b="-1351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1D583E2-2296-2D40-981D-808F5992F6F8}"/>
                  </a:ext>
                </a:extLst>
              </p:cNvPr>
              <p:cNvSpPr txBox="1"/>
              <p:nvPr/>
            </p:nvSpPr>
            <p:spPr>
              <a:xfrm>
                <a:off x="4907354" y="4037851"/>
                <a:ext cx="377944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sv-S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sv-S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sv-SE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𝑚𝑖𝑛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sv-SE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sv-SE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sv-SE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sv-SE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sv-SE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</m:e>
                              <m:e>
                                <m:r>
                                  <a:rPr lang="sv-S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  <m:r>
                                  <a:rPr lang="sv-SE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sv-SE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sv-SE" dirty="0">
                  <a:solidFill>
                    <a:schemeClr val="bg1"/>
                  </a:solidFill>
                </a:endParaRPr>
              </a:p>
              <a:p>
                <a:endParaRPr lang="sv-SE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1D583E2-2296-2D40-981D-808F5992F6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354" y="4037851"/>
                <a:ext cx="3779446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7CBA318-EC7F-AA47-903D-CEAD559E3CC6}"/>
                  </a:ext>
                </a:extLst>
              </p:cNvPr>
              <p:cNvSpPr txBox="1"/>
              <p:nvPr/>
            </p:nvSpPr>
            <p:spPr>
              <a:xfrm>
                <a:off x="4907354" y="4339565"/>
                <a:ext cx="377944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sv-S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sv-S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sv-SE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𝑚𝑖𝑛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sv-SE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sv-SE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sv-SE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sv-SE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sv-SE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</m:e>
                              <m:e>
                                <m:r>
                                  <a:rPr lang="sv-S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  <m:r>
                                  <a:rPr lang="sv-SE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sv-SE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sv-SE" dirty="0">
                  <a:solidFill>
                    <a:schemeClr val="bg1"/>
                  </a:solidFill>
                </a:endParaRPr>
              </a:p>
              <a:p>
                <a:endParaRPr lang="sv-SE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7CBA318-EC7F-AA47-903D-CEAD559E3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354" y="4339565"/>
                <a:ext cx="3779446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653542B-0CED-8D45-9D6C-B750BF05ED32}"/>
                  </a:ext>
                </a:extLst>
              </p:cNvPr>
              <p:cNvSpPr txBox="1"/>
              <p:nvPr/>
            </p:nvSpPr>
            <p:spPr>
              <a:xfrm>
                <a:off x="4907354" y="4647582"/>
                <a:ext cx="377944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sv-S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sv-S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sv-SE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𝑚𝑖𝑛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sv-SE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sv-SE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sv-SE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sv-SE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sv-SE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</m:e>
                              <m:e>
                                <m:r>
                                  <a:rPr lang="sv-S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  <m:r>
                                  <a:rPr lang="sv-SE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sv-SE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sv-SE" dirty="0">
                  <a:solidFill>
                    <a:schemeClr val="bg1"/>
                  </a:solidFill>
                </a:endParaRPr>
              </a:p>
              <a:p>
                <a:endParaRPr lang="sv-SE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653542B-0CED-8D45-9D6C-B750BF05E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354" y="4647582"/>
                <a:ext cx="3779446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2F30467-C2DA-664B-836C-15FBA602E3F8}"/>
                  </a:ext>
                </a:extLst>
              </p:cNvPr>
              <p:cNvSpPr txBox="1"/>
              <p:nvPr/>
            </p:nvSpPr>
            <p:spPr>
              <a:xfrm>
                <a:off x="4907354" y="5641215"/>
                <a:ext cx="377944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sv-S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sv-S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sv-SE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𝑚𝑖𝑛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sv-SE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sv-SE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sv-SE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sv-SE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sv-SE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</m:e>
                              <m:e>
                                <m:r>
                                  <a:rPr lang="sv-S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  <m:r>
                                  <a:rPr lang="sv-SE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sv-SE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sv-SE" dirty="0">
                  <a:solidFill>
                    <a:schemeClr val="bg1"/>
                  </a:solidFill>
                </a:endParaRPr>
              </a:p>
              <a:p>
                <a:endParaRPr lang="sv-SE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2F30467-C2DA-664B-836C-15FBA602E3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354" y="5641215"/>
                <a:ext cx="3779446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FF5A663-EBFB-854E-BD01-B19BBF3BB79E}"/>
              </a:ext>
            </a:extLst>
          </p:cNvPr>
          <p:cNvCxnSpPr>
            <a:cxnSpLocks/>
          </p:cNvCxnSpPr>
          <p:nvPr/>
        </p:nvCxnSpPr>
        <p:spPr>
          <a:xfrm>
            <a:off x="4572000" y="4224759"/>
            <a:ext cx="271868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8918E8E-23C3-D142-989B-6E322802D1A5}"/>
              </a:ext>
            </a:extLst>
          </p:cNvPr>
          <p:cNvCxnSpPr>
            <a:cxnSpLocks/>
          </p:cNvCxnSpPr>
          <p:nvPr/>
        </p:nvCxnSpPr>
        <p:spPr>
          <a:xfrm>
            <a:off x="4572000" y="4582203"/>
            <a:ext cx="271868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D92E47D-94C6-EE46-AA1A-C00B63815F80}"/>
              </a:ext>
            </a:extLst>
          </p:cNvPr>
          <p:cNvCxnSpPr>
            <a:cxnSpLocks/>
          </p:cNvCxnSpPr>
          <p:nvPr/>
        </p:nvCxnSpPr>
        <p:spPr>
          <a:xfrm>
            <a:off x="4572000" y="4859396"/>
            <a:ext cx="271868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817B28C-13DB-E34C-8BE3-0B4E63AC91C8}"/>
              </a:ext>
            </a:extLst>
          </p:cNvPr>
          <p:cNvCxnSpPr>
            <a:cxnSpLocks/>
          </p:cNvCxnSpPr>
          <p:nvPr/>
        </p:nvCxnSpPr>
        <p:spPr>
          <a:xfrm>
            <a:off x="4572000" y="5775725"/>
            <a:ext cx="271868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EBAD7A8-1BC6-C348-944F-5B0A6DDB8649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280356" y="4438120"/>
            <a:ext cx="1056141" cy="0"/>
          </a:xfrm>
          <a:prstGeom prst="straightConnector1">
            <a:avLst/>
          </a:prstGeom>
          <a:ln w="698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086D807-2266-7C4D-B143-381DEC1C5CDF}"/>
              </a:ext>
            </a:extLst>
          </p:cNvPr>
          <p:cNvCxnSpPr>
            <a:cxnSpLocks/>
          </p:cNvCxnSpPr>
          <p:nvPr/>
        </p:nvCxnSpPr>
        <p:spPr>
          <a:xfrm>
            <a:off x="2280356" y="5319725"/>
            <a:ext cx="1056141" cy="0"/>
          </a:xfrm>
          <a:prstGeom prst="straightConnector1">
            <a:avLst/>
          </a:prstGeom>
          <a:ln w="698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7F56D07C-B3AE-7747-B237-D5956F335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January</a:t>
            </a:r>
            <a:r>
              <a:rPr lang="sv-SE" dirty="0">
                <a:solidFill>
                  <a:prstClr val="black">
                    <a:tint val="75000"/>
                  </a:prstClr>
                </a:solidFill>
                <a:latin typeface="Calibri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412381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1F386-0BB1-0D4E-9209-9CA56F038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Algorithm</a:t>
            </a:r>
            <a:r>
              <a:rPr lang="sv-SE" dirty="0"/>
              <a:t> </a:t>
            </a:r>
            <a:r>
              <a:rPr lang="sv-SE" dirty="0" err="1"/>
              <a:t>Flowchart</a:t>
            </a:r>
            <a:endParaRPr lang="sv-SE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16BC686-1043-8542-8187-EF804D92C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7133" y="1600200"/>
            <a:ext cx="6238083" cy="482643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DB1C9-EF32-D544-B59A-10969E2FD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Emmanouil.Trachanas@esss.se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DD79E-3CF7-AD4F-927C-8BD705915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January</a:t>
            </a:r>
            <a:r>
              <a:rPr lang="sv-SE" dirty="0">
                <a:solidFill>
                  <a:prstClr val="black">
                    <a:tint val="75000"/>
                  </a:prstClr>
                </a:solidFill>
                <a:latin typeface="Calibri"/>
              </a:rPr>
              <a:t>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DA03A-16A7-9249-BAB6-3BF85CA8A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2239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61980-6D90-5B49-8B4A-30DD8FABD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Example</a:t>
            </a:r>
            <a:endParaRPr lang="sv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9BD2E-2B6B-DE48-B4A3-C9A4E9FF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 err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Emmanouil.Trachanas@esss.se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6A4AB-4498-7C43-9975-51B672560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2020</a:t>
            </a:r>
            <a:endParaRPr lang="sv-SE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73715-0B04-7C45-B047-913B4EC46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sv-SE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533F9C5-A1BE-FD4E-9A25-C26860D5E638}"/>
              </a:ext>
            </a:extLst>
          </p:cNvPr>
          <p:cNvCxnSpPr>
            <a:cxnSpLocks/>
          </p:cNvCxnSpPr>
          <p:nvPr/>
        </p:nvCxnSpPr>
        <p:spPr>
          <a:xfrm flipV="1">
            <a:off x="1304693" y="1806498"/>
            <a:ext cx="0" cy="18622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59E5617-6A18-7C45-86D5-151AB3475469}"/>
              </a:ext>
            </a:extLst>
          </p:cNvPr>
          <p:cNvCxnSpPr>
            <a:cxnSpLocks/>
          </p:cNvCxnSpPr>
          <p:nvPr/>
        </p:nvCxnSpPr>
        <p:spPr>
          <a:xfrm flipV="1">
            <a:off x="1304693" y="3668750"/>
            <a:ext cx="6133170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49FCBBF-AADD-BE4E-8E51-F9E3E9F4DE7D}"/>
              </a:ext>
            </a:extLst>
          </p:cNvPr>
          <p:cNvCxnSpPr>
            <a:cxnSpLocks/>
          </p:cNvCxnSpPr>
          <p:nvPr/>
        </p:nvCxnSpPr>
        <p:spPr>
          <a:xfrm flipV="1">
            <a:off x="1304693" y="5919862"/>
            <a:ext cx="6133170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ABD44F9-C3E0-264B-8B95-45D3ED424129}"/>
              </a:ext>
            </a:extLst>
          </p:cNvPr>
          <p:cNvCxnSpPr>
            <a:cxnSpLocks/>
          </p:cNvCxnSpPr>
          <p:nvPr/>
        </p:nvCxnSpPr>
        <p:spPr>
          <a:xfrm flipV="1">
            <a:off x="1304693" y="4057609"/>
            <a:ext cx="0" cy="18622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B42D929-D9C6-3143-92BB-F732F550E27C}"/>
              </a:ext>
            </a:extLst>
          </p:cNvPr>
          <p:cNvCxnSpPr>
            <a:cxnSpLocks/>
          </p:cNvCxnSpPr>
          <p:nvPr/>
        </p:nvCxnSpPr>
        <p:spPr>
          <a:xfrm flipV="1">
            <a:off x="1304693" y="2324950"/>
            <a:ext cx="6133170" cy="1"/>
          </a:xfrm>
          <a:prstGeom prst="straightConnector1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9E7AD28-E7D6-BF45-BDAA-0F650544ECE4}"/>
              </a:ext>
            </a:extLst>
          </p:cNvPr>
          <p:cNvCxnSpPr>
            <a:cxnSpLocks/>
          </p:cNvCxnSpPr>
          <p:nvPr/>
        </p:nvCxnSpPr>
        <p:spPr>
          <a:xfrm flipV="1">
            <a:off x="1300801" y="2856486"/>
            <a:ext cx="6133170" cy="1"/>
          </a:xfrm>
          <a:prstGeom prst="straightConnector1">
            <a:avLst/>
          </a:prstGeom>
          <a:ln w="25400"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098241-05A5-3B4E-945E-1EFB31086F49}"/>
              </a:ext>
            </a:extLst>
          </p:cNvPr>
          <p:cNvCxnSpPr>
            <a:cxnSpLocks/>
          </p:cNvCxnSpPr>
          <p:nvPr/>
        </p:nvCxnSpPr>
        <p:spPr>
          <a:xfrm flipV="1">
            <a:off x="1654947" y="3159862"/>
            <a:ext cx="0" cy="2772914"/>
          </a:xfrm>
          <a:prstGeom prst="straightConnector1">
            <a:avLst/>
          </a:prstGeom>
          <a:ln w="25400"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0787399-5E06-AC4D-BC0A-D5E26FB78E77}"/>
              </a:ext>
            </a:extLst>
          </p:cNvPr>
          <p:cNvCxnSpPr>
            <a:cxnSpLocks/>
          </p:cNvCxnSpPr>
          <p:nvPr/>
        </p:nvCxnSpPr>
        <p:spPr>
          <a:xfrm flipV="1">
            <a:off x="2637263" y="3146948"/>
            <a:ext cx="0" cy="2772914"/>
          </a:xfrm>
          <a:prstGeom prst="straightConnector1">
            <a:avLst/>
          </a:prstGeom>
          <a:ln w="25400"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0AEBFE3-4D82-F741-AF32-8A4147DA101E}"/>
              </a:ext>
            </a:extLst>
          </p:cNvPr>
          <p:cNvCxnSpPr>
            <a:cxnSpLocks/>
          </p:cNvCxnSpPr>
          <p:nvPr/>
        </p:nvCxnSpPr>
        <p:spPr>
          <a:xfrm flipV="1">
            <a:off x="4086920" y="3144619"/>
            <a:ext cx="0" cy="2775244"/>
          </a:xfrm>
          <a:prstGeom prst="straightConnector1">
            <a:avLst/>
          </a:prstGeom>
          <a:ln w="25400"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3F960FE-C5E6-474E-A463-A3C3C88A1BB1}"/>
              </a:ext>
            </a:extLst>
          </p:cNvPr>
          <p:cNvCxnSpPr>
            <a:cxnSpLocks/>
          </p:cNvCxnSpPr>
          <p:nvPr/>
        </p:nvCxnSpPr>
        <p:spPr>
          <a:xfrm flipV="1">
            <a:off x="5502063" y="2324951"/>
            <a:ext cx="0" cy="3594911"/>
          </a:xfrm>
          <a:prstGeom prst="straightConnector1">
            <a:avLst/>
          </a:prstGeom>
          <a:ln w="25400"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 37">
            <a:extLst>
              <a:ext uri="{FF2B5EF4-FFF2-40B4-BE49-F238E27FC236}">
                <a16:creationId xmlns:a16="http://schemas.microsoft.com/office/drawing/2014/main" id="{7E651028-B108-A342-8D4E-B24208AEF10D}"/>
              </a:ext>
            </a:extLst>
          </p:cNvPr>
          <p:cNvSpPr/>
          <p:nvPr/>
        </p:nvSpPr>
        <p:spPr>
          <a:xfrm>
            <a:off x="1321778" y="2586034"/>
            <a:ext cx="1327390" cy="1005188"/>
          </a:xfrm>
          <a:custGeom>
            <a:avLst/>
            <a:gdLst>
              <a:gd name="connsiteX0" fmla="*/ 0 w 1338146"/>
              <a:gd name="connsiteY0" fmla="*/ 490707 h 490707"/>
              <a:gd name="connsiteX1" fmla="*/ 367990 w 1338146"/>
              <a:gd name="connsiteY1" fmla="*/ 267682 h 490707"/>
              <a:gd name="connsiteX2" fmla="*/ 903249 w 1338146"/>
              <a:gd name="connsiteY2" fmla="*/ 53 h 490707"/>
              <a:gd name="connsiteX3" fmla="*/ 1338146 w 1338146"/>
              <a:gd name="connsiteY3" fmla="*/ 289985 h 490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8146" h="490707">
                <a:moveTo>
                  <a:pt x="0" y="490707"/>
                </a:moveTo>
                <a:cubicBezTo>
                  <a:pt x="108724" y="420082"/>
                  <a:pt x="217449" y="349458"/>
                  <a:pt x="367990" y="267682"/>
                </a:cubicBezTo>
                <a:cubicBezTo>
                  <a:pt x="518531" y="185906"/>
                  <a:pt x="741556" y="-3664"/>
                  <a:pt x="903249" y="53"/>
                </a:cubicBezTo>
                <a:cubicBezTo>
                  <a:pt x="1064942" y="3770"/>
                  <a:pt x="1201544" y="146877"/>
                  <a:pt x="1338146" y="28998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353E467B-7FD2-9544-AF9D-15771C14CA67}"/>
              </a:ext>
            </a:extLst>
          </p:cNvPr>
          <p:cNvSpPr/>
          <p:nvPr/>
        </p:nvSpPr>
        <p:spPr>
          <a:xfrm>
            <a:off x="4086918" y="2324950"/>
            <a:ext cx="2662225" cy="825218"/>
          </a:xfrm>
          <a:custGeom>
            <a:avLst/>
            <a:gdLst>
              <a:gd name="connsiteX0" fmla="*/ 0 w 1438507"/>
              <a:gd name="connsiteY0" fmla="*/ 791743 h 802894"/>
              <a:gd name="connsiteX1" fmla="*/ 769434 w 1438507"/>
              <a:gd name="connsiteY1" fmla="*/ 6 h 802894"/>
              <a:gd name="connsiteX2" fmla="*/ 1438507 w 1438507"/>
              <a:gd name="connsiteY2" fmla="*/ 802894 h 80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8507" h="802894">
                <a:moveTo>
                  <a:pt x="0" y="791743"/>
                </a:moveTo>
                <a:cubicBezTo>
                  <a:pt x="264841" y="394945"/>
                  <a:pt x="529683" y="-1852"/>
                  <a:pt x="769434" y="6"/>
                </a:cubicBezTo>
                <a:cubicBezTo>
                  <a:pt x="1009185" y="1864"/>
                  <a:pt x="1299117" y="591021"/>
                  <a:pt x="1438507" y="80289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942E97D-08DB-824E-85D0-0B3C4D3A4ADD}"/>
              </a:ext>
            </a:extLst>
          </p:cNvPr>
          <p:cNvSpPr/>
          <p:nvPr/>
        </p:nvSpPr>
        <p:spPr>
          <a:xfrm>
            <a:off x="6739096" y="3139968"/>
            <a:ext cx="847193" cy="230624"/>
          </a:xfrm>
          <a:custGeom>
            <a:avLst/>
            <a:gdLst>
              <a:gd name="connsiteX0" fmla="*/ 0 w 899886"/>
              <a:gd name="connsiteY0" fmla="*/ 0 h 312152"/>
              <a:gd name="connsiteX1" fmla="*/ 413657 w 899886"/>
              <a:gd name="connsiteY1" fmla="*/ 312057 h 312152"/>
              <a:gd name="connsiteX2" fmla="*/ 899886 w 899886"/>
              <a:gd name="connsiteY2" fmla="*/ 36285 h 312152"/>
              <a:gd name="connsiteX3" fmla="*/ 899886 w 899886"/>
              <a:gd name="connsiteY3" fmla="*/ 36285 h 312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886" h="312152">
                <a:moveTo>
                  <a:pt x="0" y="0"/>
                </a:moveTo>
                <a:cubicBezTo>
                  <a:pt x="131838" y="153005"/>
                  <a:pt x="263676" y="306010"/>
                  <a:pt x="413657" y="312057"/>
                </a:cubicBezTo>
                <a:cubicBezTo>
                  <a:pt x="563638" y="318105"/>
                  <a:pt x="899886" y="36285"/>
                  <a:pt x="899886" y="36285"/>
                </a:cubicBezTo>
                <a:lnTo>
                  <a:pt x="899886" y="3628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402DF4D-7042-1046-BA4C-5A87EA46F156}"/>
              </a:ext>
            </a:extLst>
          </p:cNvPr>
          <p:cNvCxnSpPr>
            <a:cxnSpLocks/>
          </p:cNvCxnSpPr>
          <p:nvPr/>
        </p:nvCxnSpPr>
        <p:spPr>
          <a:xfrm flipV="1">
            <a:off x="1293149" y="5106342"/>
            <a:ext cx="361798" cy="614289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E4B2254-A39E-794E-94F3-3B454BCBD924}"/>
              </a:ext>
            </a:extLst>
          </p:cNvPr>
          <p:cNvCxnSpPr>
            <a:cxnSpLocks/>
          </p:cNvCxnSpPr>
          <p:nvPr/>
        </p:nvCxnSpPr>
        <p:spPr>
          <a:xfrm>
            <a:off x="1645038" y="5101633"/>
            <a:ext cx="265059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828C48F-FF9F-B147-9850-DA390C874F0B}"/>
              </a:ext>
            </a:extLst>
          </p:cNvPr>
          <p:cNvCxnSpPr>
            <a:cxnSpLocks/>
          </p:cNvCxnSpPr>
          <p:nvPr/>
        </p:nvCxnSpPr>
        <p:spPr>
          <a:xfrm flipV="1">
            <a:off x="2649168" y="4633338"/>
            <a:ext cx="1437749" cy="8342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2C80ED3-B87E-7D44-81B0-0982CBDE587B}"/>
              </a:ext>
            </a:extLst>
          </p:cNvPr>
          <p:cNvCxnSpPr>
            <a:cxnSpLocks/>
          </p:cNvCxnSpPr>
          <p:nvPr/>
        </p:nvCxnSpPr>
        <p:spPr>
          <a:xfrm>
            <a:off x="5504583" y="5053509"/>
            <a:ext cx="0" cy="8663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B75D7E6-D57D-F942-96D8-91A6C80CCB8D}"/>
              </a:ext>
            </a:extLst>
          </p:cNvPr>
          <p:cNvCxnSpPr>
            <a:cxnSpLocks/>
          </p:cNvCxnSpPr>
          <p:nvPr/>
        </p:nvCxnSpPr>
        <p:spPr>
          <a:xfrm>
            <a:off x="5494411" y="5068810"/>
            <a:ext cx="612335" cy="260638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BA5526F-9DCF-7E4A-873E-2099B2AA729A}"/>
              </a:ext>
            </a:extLst>
          </p:cNvPr>
          <p:cNvCxnSpPr>
            <a:cxnSpLocks/>
          </p:cNvCxnSpPr>
          <p:nvPr/>
        </p:nvCxnSpPr>
        <p:spPr>
          <a:xfrm flipV="1">
            <a:off x="6098575" y="2581325"/>
            <a:ext cx="0" cy="3338537"/>
          </a:xfrm>
          <a:prstGeom prst="straightConnector1">
            <a:avLst/>
          </a:prstGeom>
          <a:ln w="25400"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1D7C31E-1EA4-5B4E-82B1-FF09262A0901}"/>
              </a:ext>
            </a:extLst>
          </p:cNvPr>
          <p:cNvCxnSpPr>
            <a:cxnSpLocks/>
          </p:cNvCxnSpPr>
          <p:nvPr/>
        </p:nvCxnSpPr>
        <p:spPr>
          <a:xfrm>
            <a:off x="6096696" y="5329448"/>
            <a:ext cx="0" cy="609492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CC36E49-185B-F848-857D-C97932BFE46F}"/>
              </a:ext>
            </a:extLst>
          </p:cNvPr>
          <p:cNvCxnSpPr>
            <a:cxnSpLocks/>
          </p:cNvCxnSpPr>
          <p:nvPr/>
        </p:nvCxnSpPr>
        <p:spPr>
          <a:xfrm flipH="1">
            <a:off x="5494411" y="5919862"/>
            <a:ext cx="60079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9F2C2261-70F9-9248-8912-254B9867D026}"/>
              </a:ext>
            </a:extLst>
          </p:cNvPr>
          <p:cNvCxnSpPr>
            <a:cxnSpLocks/>
          </p:cNvCxnSpPr>
          <p:nvPr/>
        </p:nvCxnSpPr>
        <p:spPr>
          <a:xfrm flipV="1">
            <a:off x="1304693" y="2581325"/>
            <a:ext cx="6133170" cy="1"/>
          </a:xfrm>
          <a:prstGeom prst="straightConnector1">
            <a:avLst/>
          </a:prstGeom>
          <a:ln w="25400"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1BA3BA3E-BC28-CE4D-91CC-76FA904A61DF}"/>
              </a:ext>
            </a:extLst>
          </p:cNvPr>
          <p:cNvCxnSpPr>
            <a:cxnSpLocks/>
          </p:cNvCxnSpPr>
          <p:nvPr/>
        </p:nvCxnSpPr>
        <p:spPr>
          <a:xfrm flipV="1">
            <a:off x="6766532" y="3190462"/>
            <a:ext cx="0" cy="2729400"/>
          </a:xfrm>
          <a:prstGeom prst="straightConnector1">
            <a:avLst/>
          </a:prstGeom>
          <a:ln w="25400"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52DED80-106A-8844-970F-06D04943033D}"/>
              </a:ext>
            </a:extLst>
          </p:cNvPr>
          <p:cNvCxnSpPr>
            <a:cxnSpLocks/>
          </p:cNvCxnSpPr>
          <p:nvPr/>
        </p:nvCxnSpPr>
        <p:spPr>
          <a:xfrm>
            <a:off x="6108765" y="5329865"/>
            <a:ext cx="345982" cy="147717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96CD6A07-5D25-2E41-9B8C-661F796A95DE}"/>
              </a:ext>
            </a:extLst>
          </p:cNvPr>
          <p:cNvCxnSpPr>
            <a:cxnSpLocks/>
          </p:cNvCxnSpPr>
          <p:nvPr/>
        </p:nvCxnSpPr>
        <p:spPr>
          <a:xfrm flipV="1">
            <a:off x="1293149" y="5553505"/>
            <a:ext cx="6133170" cy="1"/>
          </a:xfrm>
          <a:prstGeom prst="straightConnector1">
            <a:avLst/>
          </a:prstGeom>
          <a:ln w="25400"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0014E15A-D3DA-2645-BA0C-55E5AACA057B}"/>
              </a:ext>
            </a:extLst>
          </p:cNvPr>
          <p:cNvCxnSpPr>
            <a:cxnSpLocks/>
          </p:cNvCxnSpPr>
          <p:nvPr/>
        </p:nvCxnSpPr>
        <p:spPr>
          <a:xfrm flipV="1">
            <a:off x="6442441" y="5468976"/>
            <a:ext cx="324091" cy="494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B398C805-B365-4C40-9817-D3A797563C18}"/>
              </a:ext>
            </a:extLst>
          </p:cNvPr>
          <p:cNvCxnSpPr>
            <a:cxnSpLocks/>
          </p:cNvCxnSpPr>
          <p:nvPr/>
        </p:nvCxnSpPr>
        <p:spPr>
          <a:xfrm flipV="1">
            <a:off x="6761512" y="5018490"/>
            <a:ext cx="650049" cy="44910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E6E00975-81C5-C84F-A81D-2956D56EA6C2}"/>
              </a:ext>
            </a:extLst>
          </p:cNvPr>
          <p:cNvSpPr txBox="1"/>
          <p:nvPr/>
        </p:nvSpPr>
        <p:spPr>
          <a:xfrm>
            <a:off x="265611" y="180118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vacuum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0DE08A4-1882-D34B-A13D-55A35522E325}"/>
              </a:ext>
            </a:extLst>
          </p:cNvPr>
          <p:cNvSpPr txBox="1"/>
          <p:nvPr/>
        </p:nvSpPr>
        <p:spPr>
          <a:xfrm>
            <a:off x="243530" y="405702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46813E4-9B6F-4046-AD20-DC16E4E4C981}"/>
              </a:ext>
            </a:extLst>
          </p:cNvPr>
          <p:cNvSpPr txBox="1"/>
          <p:nvPr/>
        </p:nvSpPr>
        <p:spPr>
          <a:xfrm>
            <a:off x="6844448" y="5970070"/>
            <a:ext cx="6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2216C73-FA0F-3A44-B4AF-805569CC7B26}"/>
              </a:ext>
            </a:extLst>
          </p:cNvPr>
          <p:cNvSpPr txBox="1"/>
          <p:nvPr/>
        </p:nvSpPr>
        <p:spPr>
          <a:xfrm>
            <a:off x="7517011" y="1878693"/>
            <a:ext cx="151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Hard </a:t>
            </a:r>
            <a:r>
              <a:rPr lang="sv-SE" sz="1000" dirty="0" err="1"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v-SE" sz="1000" dirty="0" err="1">
                <a:latin typeface="Arial" panose="020B0604020202020204" pitchFamily="34" charset="0"/>
                <a:cs typeface="Arial" panose="020B0604020202020204" pitchFamily="34" charset="0"/>
              </a:rPr>
              <a:t>upper</a:t>
            </a:r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(RF is </a:t>
            </a:r>
            <a:r>
              <a:rPr lang="sv-SE" sz="1000" dirty="0" err="1">
                <a:latin typeface="Arial" panose="020B0604020202020204" pitchFamily="34" charset="0"/>
                <a:cs typeface="Arial" panose="020B0604020202020204" pitchFamily="34" charset="0"/>
              </a:rPr>
              <a:t>shut</a:t>
            </a:r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 down)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1918863-8064-6445-941C-944B4A01FF45}"/>
              </a:ext>
            </a:extLst>
          </p:cNvPr>
          <p:cNvSpPr txBox="1"/>
          <p:nvPr/>
        </p:nvSpPr>
        <p:spPr>
          <a:xfrm>
            <a:off x="7567903" y="2315180"/>
            <a:ext cx="1492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Hard </a:t>
            </a:r>
            <a:r>
              <a:rPr lang="sv-SE" sz="1000" dirty="0" err="1"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v-SE" sz="1000" dirty="0" err="1"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(RF </a:t>
            </a:r>
            <a:r>
              <a:rPr lang="sv-SE" sz="1000" dirty="0" err="1">
                <a:latin typeface="Arial" panose="020B0604020202020204" pitchFamily="34" charset="0"/>
                <a:cs typeface="Arial" panose="020B0604020202020204" pitchFamily="34" charset="0"/>
              </a:rPr>
              <a:t>shutdown</a:t>
            </a:r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 limit)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96C13FF-C48C-DE4B-9ED8-EF9AEAF93111}"/>
              </a:ext>
            </a:extLst>
          </p:cNvPr>
          <p:cNvSpPr txBox="1"/>
          <p:nvPr/>
        </p:nvSpPr>
        <p:spPr>
          <a:xfrm>
            <a:off x="7568977" y="2699824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Soft </a:t>
            </a:r>
            <a:r>
              <a:rPr lang="sv-SE" sz="1000" dirty="0" err="1"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v-SE" sz="1000" dirty="0" err="1">
                <a:latin typeface="Arial" panose="020B0604020202020204" pitchFamily="34" charset="0"/>
                <a:cs typeface="Arial" panose="020B0604020202020204" pitchFamily="34" charset="0"/>
              </a:rPr>
              <a:t>upper</a:t>
            </a:r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(Power </a:t>
            </a:r>
            <a:r>
              <a:rPr lang="sv-SE" sz="1000" dirty="0" err="1">
                <a:latin typeface="Arial" panose="020B0604020202020204" pitchFamily="34" charset="0"/>
                <a:cs typeface="Arial" panose="020B0604020202020204" pitchFamily="34" charset="0"/>
              </a:rPr>
              <a:t>Decreases</a:t>
            </a:r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46DE5502-BEBB-FE43-9914-7E281098BE89}"/>
              </a:ext>
            </a:extLst>
          </p:cNvPr>
          <p:cNvCxnSpPr>
            <a:cxnSpLocks/>
          </p:cNvCxnSpPr>
          <p:nvPr/>
        </p:nvCxnSpPr>
        <p:spPr>
          <a:xfrm flipV="1">
            <a:off x="1293149" y="3181886"/>
            <a:ext cx="6133170" cy="1"/>
          </a:xfrm>
          <a:prstGeom prst="straightConnector1">
            <a:avLst/>
          </a:prstGeom>
          <a:ln w="25400"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38F9A048-7528-FE4D-ABA8-4885096DBE96}"/>
              </a:ext>
            </a:extLst>
          </p:cNvPr>
          <p:cNvCxnSpPr>
            <a:cxnSpLocks/>
          </p:cNvCxnSpPr>
          <p:nvPr/>
        </p:nvCxnSpPr>
        <p:spPr>
          <a:xfrm flipV="1">
            <a:off x="1910097" y="2856486"/>
            <a:ext cx="0" cy="3040009"/>
          </a:xfrm>
          <a:prstGeom prst="straightConnector1">
            <a:avLst/>
          </a:prstGeom>
          <a:ln w="25400"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21CA7FA8-9358-2F41-867D-E34F3652C33A}"/>
              </a:ext>
            </a:extLst>
          </p:cNvPr>
          <p:cNvCxnSpPr>
            <a:cxnSpLocks/>
          </p:cNvCxnSpPr>
          <p:nvPr/>
        </p:nvCxnSpPr>
        <p:spPr>
          <a:xfrm>
            <a:off x="1917750" y="5111881"/>
            <a:ext cx="746950" cy="36570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BAF9194C-6607-B740-9661-2220CFA488C2}"/>
              </a:ext>
            </a:extLst>
          </p:cNvPr>
          <p:cNvCxnSpPr>
            <a:cxnSpLocks/>
          </p:cNvCxnSpPr>
          <p:nvPr/>
        </p:nvCxnSpPr>
        <p:spPr>
          <a:xfrm flipV="1">
            <a:off x="4446054" y="2854068"/>
            <a:ext cx="0" cy="3065794"/>
          </a:xfrm>
          <a:prstGeom prst="straightConnector1">
            <a:avLst/>
          </a:prstGeom>
          <a:ln w="25400"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95DD722D-2BF1-F544-A847-7B3BE82E73A0}"/>
              </a:ext>
            </a:extLst>
          </p:cNvPr>
          <p:cNvCxnSpPr>
            <a:cxnSpLocks/>
          </p:cNvCxnSpPr>
          <p:nvPr/>
        </p:nvCxnSpPr>
        <p:spPr>
          <a:xfrm>
            <a:off x="4086918" y="4633338"/>
            <a:ext cx="359136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48F0DA94-3661-3146-81D9-E1AFFC6FF5EE}"/>
              </a:ext>
            </a:extLst>
          </p:cNvPr>
          <p:cNvCxnSpPr>
            <a:cxnSpLocks/>
          </p:cNvCxnSpPr>
          <p:nvPr/>
        </p:nvCxnSpPr>
        <p:spPr>
          <a:xfrm>
            <a:off x="4446054" y="4633338"/>
            <a:ext cx="1056008" cy="43330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BD9B36CE-FE8B-FA4C-9DB3-094F3A9E9567}"/>
              </a:ext>
            </a:extLst>
          </p:cNvPr>
          <p:cNvCxnSpPr>
            <a:cxnSpLocks/>
          </p:cNvCxnSpPr>
          <p:nvPr/>
        </p:nvCxnSpPr>
        <p:spPr>
          <a:xfrm flipH="1" flipV="1">
            <a:off x="6427836" y="2854068"/>
            <a:ext cx="14605" cy="3065794"/>
          </a:xfrm>
          <a:prstGeom prst="straightConnector1">
            <a:avLst/>
          </a:prstGeom>
          <a:ln w="25400"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>
            <a:extLst>
              <a:ext uri="{FF2B5EF4-FFF2-40B4-BE49-F238E27FC236}">
                <a16:creationId xmlns:a16="http://schemas.microsoft.com/office/drawing/2014/main" id="{434973D8-BB24-9B4C-A6C4-F1A72D1961E9}"/>
              </a:ext>
            </a:extLst>
          </p:cNvPr>
          <p:cNvSpPr txBox="1"/>
          <p:nvPr/>
        </p:nvSpPr>
        <p:spPr>
          <a:xfrm>
            <a:off x="7577540" y="3055225"/>
            <a:ext cx="1439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Soft </a:t>
            </a:r>
            <a:r>
              <a:rPr lang="sv-SE" sz="1000" dirty="0" err="1"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 (down)</a:t>
            </a:r>
          </a:p>
          <a:p>
            <a:pPr algn="ctr"/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(Power </a:t>
            </a:r>
            <a:r>
              <a:rPr lang="sv-SE" sz="1000" dirty="0" err="1"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86D627C7-216D-8649-A049-E2F106CFEB66}"/>
              </a:ext>
            </a:extLst>
          </p:cNvPr>
          <p:cNvSpPr txBox="1"/>
          <p:nvPr/>
        </p:nvSpPr>
        <p:spPr>
          <a:xfrm>
            <a:off x="7860470" y="5430394"/>
            <a:ext cx="8739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sv-SE" sz="1000" dirty="0" err="1">
                <a:latin typeface="Arial" panose="020B0604020202020204" pitchFamily="34" charset="0"/>
                <a:cs typeface="Arial" panose="020B0604020202020204" pitchFamily="34" charset="0"/>
              </a:rPr>
              <a:t>Floor</a:t>
            </a:r>
            <a:endParaRPr lang="sv-S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81983C56-E78A-3849-A054-49026B5A5422}"/>
              </a:ext>
            </a:extLst>
          </p:cNvPr>
          <p:cNvSpPr/>
          <p:nvPr/>
        </p:nvSpPr>
        <p:spPr>
          <a:xfrm>
            <a:off x="2657742" y="3144852"/>
            <a:ext cx="1427148" cy="410322"/>
          </a:xfrm>
          <a:custGeom>
            <a:avLst/>
            <a:gdLst>
              <a:gd name="connsiteX0" fmla="*/ 1427148 w 1427148"/>
              <a:gd name="connsiteY0" fmla="*/ 0 h 410322"/>
              <a:gd name="connsiteX1" fmla="*/ 478565 w 1427148"/>
              <a:gd name="connsiteY1" fmla="*/ 410198 h 410322"/>
              <a:gd name="connsiteX2" fmla="*/ 0 w 1427148"/>
              <a:gd name="connsiteY2" fmla="*/ 34184 h 410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7148" h="410322">
                <a:moveTo>
                  <a:pt x="1427148" y="0"/>
                </a:moveTo>
                <a:cubicBezTo>
                  <a:pt x="1071785" y="202250"/>
                  <a:pt x="716423" y="404501"/>
                  <a:pt x="478565" y="410198"/>
                </a:cubicBezTo>
                <a:cubicBezTo>
                  <a:pt x="240707" y="415895"/>
                  <a:pt x="120353" y="225039"/>
                  <a:pt x="0" y="3418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E893DA5E-9666-3C4B-BDB0-5C963FA4D15C}"/>
              </a:ext>
            </a:extLst>
          </p:cNvPr>
          <p:cNvSpPr txBox="1"/>
          <p:nvPr/>
        </p:nvSpPr>
        <p:spPr>
          <a:xfrm>
            <a:off x="6953478" y="3900222"/>
            <a:ext cx="2014187" cy="5078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900" b="1" u="sng" dirty="0">
                <a:latin typeface="Arial" panose="020B0604020202020204" pitchFamily="34" charset="0"/>
                <a:cs typeface="Arial" panose="020B0604020202020204" pitchFamily="34" charset="0"/>
              </a:rPr>
              <a:t>Minor </a:t>
            </a:r>
            <a:r>
              <a:rPr lang="sv-SE" sz="9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fault</a:t>
            </a:r>
            <a:r>
              <a:rPr lang="sv-SE" sz="9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v-SE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</a:rPr>
              <a:t>Vacuum </a:t>
            </a:r>
            <a:r>
              <a:rPr lang="sv-SE" sz="900" dirty="0" err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900" dirty="0" err="1">
                <a:latin typeface="Arial" panose="020B0604020202020204" pitchFamily="34" charset="0"/>
                <a:cs typeface="Arial" panose="020B0604020202020204" pitchFamily="34" charset="0"/>
              </a:rPr>
              <a:t>passed</a:t>
            </a:r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</a:rPr>
              <a:t> 1st </a:t>
            </a:r>
            <a:r>
              <a:rPr lang="sv-SE" sz="900" dirty="0" err="1"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endParaRPr lang="sv-SE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</a:rPr>
              <a:t>- Power </a:t>
            </a:r>
            <a:r>
              <a:rPr lang="sv-SE" sz="900" dirty="0" err="1">
                <a:latin typeface="Arial" panose="020B0604020202020204" pitchFamily="34" charset="0"/>
                <a:cs typeface="Arial" panose="020B0604020202020204" pitchFamily="34" charset="0"/>
              </a:rPr>
              <a:t>kept</a:t>
            </a:r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</a:rPr>
              <a:t> on same </a:t>
            </a:r>
            <a:r>
              <a:rPr lang="sv-SE" sz="900" dirty="0" err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9D4F867E-D200-BF43-ADCF-420FD61F3A76}"/>
              </a:ext>
            </a:extLst>
          </p:cNvPr>
          <p:cNvSpPr txBox="1"/>
          <p:nvPr/>
        </p:nvSpPr>
        <p:spPr>
          <a:xfrm>
            <a:off x="1742344" y="1641110"/>
            <a:ext cx="2014187" cy="5078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900" b="1" u="sng" dirty="0">
                <a:latin typeface="Arial" panose="020B0604020202020204" pitchFamily="34" charset="0"/>
                <a:cs typeface="Arial" panose="020B0604020202020204" pitchFamily="34" charset="0"/>
              </a:rPr>
              <a:t>Major </a:t>
            </a:r>
            <a:r>
              <a:rPr lang="sv-SE" sz="9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fault</a:t>
            </a:r>
            <a:r>
              <a:rPr lang="sv-SE" sz="9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v-SE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</a:rPr>
              <a:t>Vacuum </a:t>
            </a:r>
            <a:r>
              <a:rPr lang="sv-SE" sz="900" dirty="0" err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900" dirty="0" err="1">
                <a:latin typeface="Arial" panose="020B0604020202020204" pitchFamily="34" charset="0"/>
                <a:cs typeface="Arial" panose="020B0604020202020204" pitchFamily="34" charset="0"/>
              </a:rPr>
              <a:t>passed</a:t>
            </a:r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</a:rPr>
              <a:t> 2st </a:t>
            </a:r>
            <a:r>
              <a:rPr lang="sv-SE" sz="900" dirty="0" err="1"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endParaRPr lang="sv-SE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</a:rPr>
              <a:t>- Power </a:t>
            </a:r>
            <a:r>
              <a:rPr lang="sv-SE" sz="900" dirty="0" err="1">
                <a:latin typeface="Arial" panose="020B0604020202020204" pitchFamily="34" charset="0"/>
                <a:cs typeface="Arial" panose="020B0604020202020204" pitchFamily="34" charset="0"/>
              </a:rPr>
              <a:t>Decreases</a:t>
            </a:r>
            <a:endParaRPr lang="sv-SE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BC26F61D-7739-4841-B3C2-2162B10BCBDE}"/>
              </a:ext>
            </a:extLst>
          </p:cNvPr>
          <p:cNvSpPr txBox="1"/>
          <p:nvPr/>
        </p:nvSpPr>
        <p:spPr>
          <a:xfrm>
            <a:off x="5397374" y="1522932"/>
            <a:ext cx="201418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9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Critical</a:t>
            </a:r>
            <a:r>
              <a:rPr lang="sv-SE" sz="9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9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fault</a:t>
            </a:r>
            <a:r>
              <a:rPr lang="sv-SE" sz="9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</a:rPr>
              <a:t>-(</a:t>
            </a:r>
            <a:r>
              <a:rPr lang="sv-SE" sz="900" dirty="0" err="1">
                <a:latin typeface="Arial" panose="020B0604020202020204" pitchFamily="34" charset="0"/>
                <a:cs typeface="Arial" panose="020B0604020202020204" pitchFamily="34" charset="0"/>
              </a:rPr>
              <a:t>readback</a:t>
            </a:r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sv-SE" sz="900" dirty="0" err="1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</a:rPr>
              <a:t> sensors)  RF System </a:t>
            </a:r>
            <a:r>
              <a:rPr lang="sv-SE" sz="900" dirty="0" err="1">
                <a:latin typeface="Arial" panose="020B0604020202020204" pitchFamily="34" charset="0"/>
                <a:cs typeface="Arial" panose="020B0604020202020204" pitchFamily="34" charset="0"/>
              </a:rPr>
              <a:t>Shuts</a:t>
            </a:r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9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sz="900" dirty="0">
                <a:latin typeface="Arial" panose="020B0604020202020204" pitchFamily="34" charset="0"/>
                <a:cs typeface="Arial" panose="020B0604020202020204" pitchFamily="34" charset="0"/>
              </a:rPr>
              <a:t> the RF </a:t>
            </a:r>
            <a:r>
              <a:rPr lang="sv-SE" sz="900" dirty="0" err="1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endParaRPr lang="sv-SE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6A544953-BA58-A24D-96E8-B1CED5CFB3BF}"/>
              </a:ext>
            </a:extLst>
          </p:cNvPr>
          <p:cNvCxnSpPr>
            <a:cxnSpLocks/>
          </p:cNvCxnSpPr>
          <p:nvPr/>
        </p:nvCxnSpPr>
        <p:spPr>
          <a:xfrm flipH="1">
            <a:off x="1985473" y="2154707"/>
            <a:ext cx="709373" cy="2880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A011A241-DE3E-ED4A-B83B-A6AFC39D5876}"/>
              </a:ext>
            </a:extLst>
          </p:cNvPr>
          <p:cNvCxnSpPr>
            <a:cxnSpLocks/>
          </p:cNvCxnSpPr>
          <p:nvPr/>
        </p:nvCxnSpPr>
        <p:spPr>
          <a:xfrm flipH="1">
            <a:off x="5577725" y="2164710"/>
            <a:ext cx="815848" cy="2853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77D9ABE8-536D-7D4F-BB96-C4456A116776}"/>
              </a:ext>
            </a:extLst>
          </p:cNvPr>
          <p:cNvCxnSpPr>
            <a:cxnSpLocks/>
            <a:stCxn id="157" idx="2"/>
          </p:cNvCxnSpPr>
          <p:nvPr/>
        </p:nvCxnSpPr>
        <p:spPr>
          <a:xfrm flipH="1">
            <a:off x="6665720" y="4408053"/>
            <a:ext cx="1294852" cy="984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504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0CC635-4CD0-0B49-AC77-8424EEE7D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6735"/>
            <a:ext cx="9043639" cy="4879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CD9E4A-6DA9-5146-A713-171BFF1E0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Application</a:t>
            </a:r>
            <a:r>
              <a:rPr lang="sv-SE" dirty="0"/>
              <a:t> </a:t>
            </a:r>
            <a:r>
              <a:rPr lang="sv-SE" dirty="0" err="1"/>
              <a:t>Menu</a:t>
            </a:r>
            <a:r>
              <a:rPr lang="sv-SE" dirty="0"/>
              <a:t> (1/3)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FCA44-B6E5-074F-BE5E-BD437D218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89A1A5-A1F7-0A4E-852C-DAE8F14479D1}"/>
              </a:ext>
            </a:extLst>
          </p:cNvPr>
          <p:cNvSpPr txBox="1">
            <a:spLocks/>
          </p:cNvSpPr>
          <p:nvPr/>
        </p:nvSpPr>
        <p:spPr>
          <a:xfrm>
            <a:off x="8737600" y="6467707"/>
            <a:ext cx="2844800" cy="253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6F1023-AA4E-2B45-B51C-4CCBD6A47FA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1046B6-7649-B247-8853-B76130BBAAA1}"/>
              </a:ext>
            </a:extLst>
          </p:cNvPr>
          <p:cNvSpPr txBox="1"/>
          <p:nvPr/>
        </p:nvSpPr>
        <p:spPr>
          <a:xfrm>
            <a:off x="1429326" y="1864690"/>
            <a:ext cx="15392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sv-SE" sz="1000" dirty="0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RF </a:t>
            </a:r>
            <a:r>
              <a:rPr lang="sv-SE" sz="1000" dirty="0" err="1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power</a:t>
            </a:r>
            <a:r>
              <a:rPr lang="sv-SE" sz="1000" dirty="0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 </a:t>
            </a:r>
            <a:r>
              <a:rPr lang="sv-SE" sz="1000" dirty="0" err="1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configuration</a:t>
            </a:r>
            <a:r>
              <a:rPr lang="sv-SE" sz="1000" dirty="0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1E61FB-50CB-AB4C-81E6-F122F64AE5FF}"/>
              </a:ext>
            </a:extLst>
          </p:cNvPr>
          <p:cNvSpPr txBox="1"/>
          <p:nvPr/>
        </p:nvSpPr>
        <p:spPr>
          <a:xfrm>
            <a:off x="2176151" y="3954450"/>
            <a:ext cx="7441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dirty="0" err="1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Execution</a:t>
            </a:r>
            <a:endParaRPr lang="sv-SE" sz="1000" dirty="0">
              <a:latin typeface="Arial" panose="020B0604020202020204" pitchFamily="34" charset="0"/>
              <a:ea typeface="Lantinghei TC Demibold" panose="03000509000000000000" pitchFamily="66" charset="-12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F4AE47-5506-0249-BD6F-E6CF8C223E60}"/>
              </a:ext>
            </a:extLst>
          </p:cNvPr>
          <p:cNvSpPr txBox="1"/>
          <p:nvPr/>
        </p:nvSpPr>
        <p:spPr>
          <a:xfrm>
            <a:off x="2116058" y="4597437"/>
            <a:ext cx="12602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dirty="0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Save a </a:t>
            </a:r>
            <a:r>
              <a:rPr lang="sv-SE" sz="1000" dirty="0" err="1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Screenshot</a:t>
            </a:r>
            <a:endParaRPr lang="sv-SE" sz="1000" dirty="0">
              <a:latin typeface="Arial" panose="020B0604020202020204" pitchFamily="34" charset="0"/>
              <a:ea typeface="Lantinghei TC Demibold" panose="03000509000000000000" pitchFamily="66" charset="-12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F9432A-D81C-2B4F-BE4D-ED65D15B7DD0}"/>
              </a:ext>
            </a:extLst>
          </p:cNvPr>
          <p:cNvSpPr txBox="1"/>
          <p:nvPr/>
        </p:nvSpPr>
        <p:spPr>
          <a:xfrm>
            <a:off x="3341612" y="1537294"/>
            <a:ext cx="1680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sv-SE" sz="1000" dirty="0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Read-</a:t>
            </a:r>
            <a:r>
              <a:rPr lang="sv-SE" sz="1000" dirty="0" err="1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out</a:t>
            </a:r>
            <a:r>
              <a:rPr lang="sv-SE" sz="1000" dirty="0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 Klystron Power </a:t>
            </a:r>
          </a:p>
          <a:p>
            <a:pPr algn="just"/>
            <a:r>
              <a:rPr lang="sv-SE" sz="1000" dirty="0" err="1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Temperature</a:t>
            </a:r>
            <a:r>
              <a:rPr lang="sv-SE" sz="1000" dirty="0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 and vacuum </a:t>
            </a:r>
          </a:p>
          <a:p>
            <a:pPr algn="just"/>
            <a:r>
              <a:rPr lang="sv-SE" sz="1000" dirty="0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Signal Interlock,</a:t>
            </a:r>
          </a:p>
          <a:p>
            <a:endParaRPr lang="sv-SE" sz="1000" dirty="0">
              <a:latin typeface="Arial" panose="020B0604020202020204" pitchFamily="34" charset="0"/>
              <a:ea typeface="Lantinghei TC Demibold" panose="03000509000000000000" pitchFamily="66" charset="-120"/>
              <a:cs typeface="Arial" panose="020B0604020202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0A9ADD9-56AD-054D-9CCA-157870166854}"/>
              </a:ext>
            </a:extLst>
          </p:cNvPr>
          <p:cNvSpPr/>
          <p:nvPr/>
        </p:nvSpPr>
        <p:spPr>
          <a:xfrm>
            <a:off x="2116058" y="4554288"/>
            <a:ext cx="1134414" cy="307824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noFill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01258F0-84C6-0C48-8351-7AAA54AB7A24}"/>
              </a:ext>
            </a:extLst>
          </p:cNvPr>
          <p:cNvSpPr/>
          <p:nvPr/>
        </p:nvSpPr>
        <p:spPr>
          <a:xfrm>
            <a:off x="3381747" y="1537294"/>
            <a:ext cx="1581623" cy="54406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noFill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3C004F9-BB9C-CE4C-B332-AD895C2EC6D2}"/>
              </a:ext>
            </a:extLst>
          </p:cNvPr>
          <p:cNvSpPr/>
          <p:nvPr/>
        </p:nvSpPr>
        <p:spPr>
          <a:xfrm>
            <a:off x="1493264" y="1834659"/>
            <a:ext cx="1421565" cy="33568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noFill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A7F2711-AACC-BF46-8E51-145A17F31ED2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1115123" y="4200671"/>
            <a:ext cx="1409040" cy="6777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B602166-F861-C540-AF44-937146B09720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1211181" y="4862112"/>
            <a:ext cx="1472084" cy="5112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077F87E-53E0-DB42-A257-0E910956CC2A}"/>
              </a:ext>
            </a:extLst>
          </p:cNvPr>
          <p:cNvCxnSpPr>
            <a:cxnSpLocks/>
          </p:cNvCxnSpPr>
          <p:nvPr/>
        </p:nvCxnSpPr>
        <p:spPr>
          <a:xfrm flipH="1">
            <a:off x="3506388" y="2110911"/>
            <a:ext cx="611216" cy="4794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3FEBAFE-58EA-F141-8E36-C8E06B7D9B2D}"/>
              </a:ext>
            </a:extLst>
          </p:cNvPr>
          <p:cNvCxnSpPr>
            <a:cxnSpLocks/>
          </p:cNvCxnSpPr>
          <p:nvPr/>
        </p:nvCxnSpPr>
        <p:spPr>
          <a:xfrm flipH="1">
            <a:off x="1314195" y="2180840"/>
            <a:ext cx="837935" cy="2788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0DDD7C6-7646-9548-B988-2FC87AFEDADD}"/>
              </a:ext>
            </a:extLst>
          </p:cNvPr>
          <p:cNvSpPr/>
          <p:nvPr/>
        </p:nvSpPr>
        <p:spPr>
          <a:xfrm>
            <a:off x="2176151" y="3961616"/>
            <a:ext cx="696024" cy="239055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noFill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2256EBBD-A3C2-4547-87CF-E600A64D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sv-SE" dirty="0" err="1">
                <a:solidFill>
                  <a:prstClr val="black">
                    <a:tint val="75000"/>
                  </a:prstClr>
                </a:solidFill>
              </a:rPr>
              <a:t>Emmanouil.Trachanas@</a:t>
            </a:r>
            <a:r>
              <a:rPr lang="sv-SE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4BDA179A-63D1-6149-8A46-F399C44E4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January</a:t>
            </a:r>
            <a:r>
              <a:rPr lang="sv-SE" dirty="0">
                <a:solidFill>
                  <a:prstClr val="black">
                    <a:tint val="75000"/>
                  </a:prstClr>
                </a:solidFill>
                <a:latin typeface="Calibri"/>
              </a:rPr>
              <a:t> 2020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22FCC23-177D-1142-BDD8-F96D4B7A636D}"/>
              </a:ext>
            </a:extLst>
          </p:cNvPr>
          <p:cNvCxnSpPr>
            <a:cxnSpLocks/>
          </p:cNvCxnSpPr>
          <p:nvPr/>
        </p:nvCxnSpPr>
        <p:spPr>
          <a:xfrm flipH="1">
            <a:off x="6388929" y="2350621"/>
            <a:ext cx="336460" cy="3386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CF293257-FE2F-A14E-8FAC-7CA30AEC4AE7}"/>
              </a:ext>
            </a:extLst>
          </p:cNvPr>
          <p:cNvSpPr/>
          <p:nvPr/>
        </p:nvSpPr>
        <p:spPr>
          <a:xfrm>
            <a:off x="6482525" y="2073118"/>
            <a:ext cx="470589" cy="25446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noFill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267A07-496B-6348-8186-A95390D93F22}"/>
              </a:ext>
            </a:extLst>
          </p:cNvPr>
          <p:cNvSpPr txBox="1"/>
          <p:nvPr/>
        </p:nvSpPr>
        <p:spPr>
          <a:xfrm>
            <a:off x="6513570" y="2081363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dirty="0" err="1">
                <a:latin typeface="Arial" panose="020B0604020202020204" pitchFamily="34" charset="0"/>
                <a:ea typeface="Lantinghei TC Demibold" panose="03000509000000000000" pitchFamily="66" charset="-120"/>
                <a:cs typeface="Arial" panose="020B0604020202020204" pitchFamily="34" charset="0"/>
              </a:rPr>
              <a:t>Plots</a:t>
            </a:r>
            <a:endParaRPr lang="sv-SE" sz="1000" dirty="0">
              <a:latin typeface="Arial" panose="020B0604020202020204" pitchFamily="34" charset="0"/>
              <a:ea typeface="Lantinghei TC Demibold" panose="03000509000000000000" pitchFamily="66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658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97EFFE8-758D-2847-82D3-AF639144C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59399"/>
            <a:ext cx="8229600" cy="4207565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F3FAD-2798-FA43-8D60-8BCCBD1A1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6364E7D-E1B7-A64F-9162-1B3DF1058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January</a:t>
            </a:r>
            <a:r>
              <a:rPr lang="sv-SE" dirty="0">
                <a:solidFill>
                  <a:prstClr val="black">
                    <a:tint val="75000"/>
                  </a:prstClr>
                </a:solidFill>
                <a:latin typeface="Calibri"/>
              </a:rPr>
              <a:t> 2020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4E38E4F-5A80-A545-99D6-AA427C468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Application</a:t>
            </a:r>
            <a:r>
              <a:rPr lang="sv-SE" dirty="0"/>
              <a:t> </a:t>
            </a:r>
            <a:r>
              <a:rPr lang="sv-SE" dirty="0" err="1"/>
              <a:t>Menu</a:t>
            </a:r>
            <a:r>
              <a:rPr lang="sv-SE" dirty="0"/>
              <a:t> (2/2)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5F61DDB-C3ED-F843-9C17-45D422226D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sv-SE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Emmanouil.Trachanas@esss.se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9335559"/>
      </p:ext>
    </p:extLst>
  </p:cSld>
  <p:clrMapOvr>
    <a:masterClrMapping/>
  </p:clrMapOvr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41311</TotalTime>
  <Words>633</Words>
  <Application>Microsoft Macintosh PowerPoint</Application>
  <PresentationFormat>On-screen Show (4:3)</PresentationFormat>
  <Paragraphs>151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Lantinghei TC Demibold</vt:lpstr>
      <vt:lpstr>맑은 고딕</vt:lpstr>
      <vt:lpstr>Arial</vt:lpstr>
      <vt:lpstr>Calibri</vt:lpstr>
      <vt:lpstr>Cambria Math</vt:lpstr>
      <vt:lpstr>Helvetica</vt:lpstr>
      <vt:lpstr>Wingdings</vt:lpstr>
      <vt:lpstr>ESS Core Powerpoint</vt:lpstr>
      <vt:lpstr>Automatized RF Conditioning Application </vt:lpstr>
      <vt:lpstr>Scope of the project</vt:lpstr>
      <vt:lpstr>Application Characteristics</vt:lpstr>
      <vt:lpstr>IOC Architecture </vt:lpstr>
      <vt:lpstr>Conditioning Method</vt:lpstr>
      <vt:lpstr>Algorithm Flowchart</vt:lpstr>
      <vt:lpstr>Example</vt:lpstr>
      <vt:lpstr>Application Menu (1/3)</vt:lpstr>
      <vt:lpstr>Application Menu (2/2)</vt:lpstr>
      <vt:lpstr>Testing EPICS module </vt:lpstr>
      <vt:lpstr>Status And Future Steps</vt:lpstr>
      <vt:lpstr>Back Up Slide</vt:lpstr>
    </vt:vector>
  </TitlesOfParts>
  <Company>European Spallation Source ESS AB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&lt;Project/topic&gt;</dc:title>
  <dc:creator>Mats Lindroos</dc:creator>
  <cp:lastModifiedBy>Microsoft Office User</cp:lastModifiedBy>
  <cp:revision>300</cp:revision>
  <cp:lastPrinted>2018-10-09T10:42:43Z</cp:lastPrinted>
  <dcterms:created xsi:type="dcterms:W3CDTF">2015-03-24T10:23:58Z</dcterms:created>
  <dcterms:modified xsi:type="dcterms:W3CDTF">2020-01-28T17:16:47Z</dcterms:modified>
</cp:coreProperties>
</file>