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</p:sldMasterIdLst>
  <p:notesMasterIdLst>
    <p:notesMasterId r:id="rId25"/>
  </p:notesMasterIdLst>
  <p:sldIdLst>
    <p:sldId id="743" r:id="rId3"/>
    <p:sldId id="263" r:id="rId4"/>
    <p:sldId id="257" r:id="rId5"/>
    <p:sldId id="265" r:id="rId6"/>
    <p:sldId id="266" r:id="rId7"/>
    <p:sldId id="267" r:id="rId8"/>
    <p:sldId id="268" r:id="rId9"/>
    <p:sldId id="260" r:id="rId10"/>
    <p:sldId id="261" r:id="rId11"/>
    <p:sldId id="259" r:id="rId12"/>
    <p:sldId id="262" r:id="rId13"/>
    <p:sldId id="264" r:id="rId14"/>
    <p:sldId id="270" r:id="rId15"/>
    <p:sldId id="271" r:id="rId16"/>
    <p:sldId id="272" r:id="rId17"/>
    <p:sldId id="273" r:id="rId18"/>
    <p:sldId id="258" r:id="rId19"/>
    <p:sldId id="423" r:id="rId20"/>
    <p:sldId id="393" r:id="rId21"/>
    <p:sldId id="269" r:id="rId22"/>
    <p:sldId id="741" r:id="rId23"/>
    <p:sldId id="736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lva Smedback" initials="YS" lastIdx="0" clrIdx="0">
    <p:extLst>
      <p:ext uri="{19B8F6BF-5375-455C-9EA6-DF929625EA0E}">
        <p15:presenceInfo xmlns:p15="http://schemas.microsoft.com/office/powerpoint/2012/main" userId="d74f11c6e875fb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3B31"/>
    <a:srgbClr val="0432FF"/>
    <a:srgbClr val="FFFC00"/>
    <a:srgbClr val="FFFFA7"/>
    <a:srgbClr val="FFFF69"/>
    <a:srgbClr val="9A0000"/>
    <a:srgbClr val="F0ECF4"/>
    <a:srgbClr val="EEEAF2"/>
    <a:srgbClr val="ECE7F1"/>
    <a:srgbClr val="EAE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 autoAdjust="0"/>
    <p:restoredTop sz="96716" autoAdjust="0"/>
  </p:normalViewPr>
  <p:slideViewPr>
    <p:cSldViewPr>
      <p:cViewPr varScale="1">
        <p:scale>
          <a:sx n="106" d="100"/>
          <a:sy n="106" d="100"/>
        </p:scale>
        <p:origin x="114" y="180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2020-01-29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29/01/2020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1939"/>
            </a:lvl1pPr>
            <a:lvl2pPr>
              <a:defRPr sz="1661"/>
            </a:lvl2pPr>
            <a:lvl3pPr>
              <a:defRPr sz="1385"/>
            </a:lvl3pPr>
            <a:lvl4pPr>
              <a:defRPr sz="1247"/>
            </a:lvl4pPr>
            <a:lvl5pPr>
              <a:defRPr sz="1247"/>
            </a:lvl5pPr>
            <a:lvl6pPr>
              <a:defRPr sz="1247"/>
            </a:lvl6pPr>
            <a:lvl7pPr>
              <a:defRPr sz="1247"/>
            </a:lvl7pPr>
            <a:lvl8pPr>
              <a:defRPr sz="1247"/>
            </a:lvl8pPr>
            <a:lvl9pPr>
              <a:defRPr sz="1247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1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4" y="1535116"/>
            <a:ext cx="5386917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4" y="2174878"/>
            <a:ext cx="5386917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93374" y="1535116"/>
            <a:ext cx="5389033" cy="639762"/>
          </a:xfrm>
        </p:spPr>
        <p:txBody>
          <a:bodyPr anchor="b"/>
          <a:lstStyle>
            <a:lvl1pPr marL="0" indent="0">
              <a:buNone/>
              <a:defRPr sz="1661" b="1"/>
            </a:lvl1pPr>
            <a:lvl2pPr marL="315314" indent="0">
              <a:buNone/>
              <a:defRPr sz="1385" b="1"/>
            </a:lvl2pPr>
            <a:lvl3pPr marL="630630" indent="0">
              <a:buNone/>
              <a:defRPr sz="1247" b="1"/>
            </a:lvl3pPr>
            <a:lvl4pPr marL="945947" indent="0">
              <a:buNone/>
              <a:defRPr sz="1108" b="1"/>
            </a:lvl4pPr>
            <a:lvl5pPr marL="1261265" indent="0">
              <a:buNone/>
              <a:defRPr sz="1108" b="1"/>
            </a:lvl5pPr>
            <a:lvl6pPr marL="1576588" indent="0">
              <a:buNone/>
              <a:defRPr sz="1108" b="1"/>
            </a:lvl6pPr>
            <a:lvl7pPr marL="1891904" indent="0">
              <a:buNone/>
              <a:defRPr sz="1108" b="1"/>
            </a:lvl7pPr>
            <a:lvl8pPr marL="2207225" indent="0">
              <a:buNone/>
              <a:defRPr sz="1108" b="1"/>
            </a:lvl8pPr>
            <a:lvl9pPr marL="2522543" indent="0">
              <a:buNone/>
              <a:defRPr sz="1108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93374" y="2174878"/>
            <a:ext cx="5389033" cy="3951288"/>
          </a:xfrm>
        </p:spPr>
        <p:txBody>
          <a:bodyPr/>
          <a:lstStyle>
            <a:lvl1pPr>
              <a:defRPr sz="1661"/>
            </a:lvl1pPr>
            <a:lvl2pPr>
              <a:defRPr sz="1385"/>
            </a:lvl2pPr>
            <a:lvl3pPr>
              <a:defRPr sz="1247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84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21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42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11" y="273052"/>
            <a:ext cx="4011084" cy="1162050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66743" y="273401"/>
            <a:ext cx="6815668" cy="5853113"/>
          </a:xfrm>
        </p:spPr>
        <p:txBody>
          <a:bodyPr/>
          <a:lstStyle>
            <a:lvl1pPr>
              <a:defRPr sz="2216"/>
            </a:lvl1pPr>
            <a:lvl2pPr>
              <a:defRPr sz="1939"/>
            </a:lvl2pPr>
            <a:lvl3pPr>
              <a:defRPr sz="1661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9611" y="1435104"/>
            <a:ext cx="4011084" cy="4691063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30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8"/>
          </a:xfrm>
        </p:spPr>
        <p:txBody>
          <a:bodyPr anchor="b"/>
          <a:lstStyle>
            <a:lvl1pPr algn="l">
              <a:defRPr sz="1385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216"/>
            </a:lvl1pPr>
            <a:lvl2pPr marL="315314" indent="0">
              <a:buNone/>
              <a:defRPr sz="1939"/>
            </a:lvl2pPr>
            <a:lvl3pPr marL="630630" indent="0">
              <a:buNone/>
              <a:defRPr sz="1661"/>
            </a:lvl3pPr>
            <a:lvl4pPr marL="945947" indent="0">
              <a:buNone/>
              <a:defRPr sz="1385"/>
            </a:lvl4pPr>
            <a:lvl5pPr marL="1261265" indent="0">
              <a:buNone/>
              <a:defRPr sz="1385"/>
            </a:lvl5pPr>
            <a:lvl6pPr marL="1576588" indent="0">
              <a:buNone/>
              <a:defRPr sz="1385"/>
            </a:lvl6pPr>
            <a:lvl7pPr marL="1891904" indent="0">
              <a:buNone/>
              <a:defRPr sz="1385"/>
            </a:lvl7pPr>
            <a:lvl8pPr marL="2207225" indent="0">
              <a:buNone/>
              <a:defRPr sz="1385"/>
            </a:lvl8pPr>
            <a:lvl9pPr marL="2522543" indent="0">
              <a:buNone/>
              <a:defRPr sz="1385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2"/>
          </a:xfrm>
        </p:spPr>
        <p:txBody>
          <a:bodyPr/>
          <a:lstStyle>
            <a:lvl1pPr marL="0" indent="0">
              <a:buNone/>
              <a:defRPr sz="969"/>
            </a:lvl1pPr>
            <a:lvl2pPr marL="315314" indent="0">
              <a:buNone/>
              <a:defRPr sz="831"/>
            </a:lvl2pPr>
            <a:lvl3pPr marL="630630" indent="0">
              <a:buNone/>
              <a:defRPr sz="692"/>
            </a:lvl3pPr>
            <a:lvl4pPr marL="945947" indent="0">
              <a:buNone/>
              <a:defRPr sz="623"/>
            </a:lvl4pPr>
            <a:lvl5pPr marL="1261265" indent="0">
              <a:buNone/>
              <a:defRPr sz="623"/>
            </a:lvl5pPr>
            <a:lvl6pPr marL="1576588" indent="0">
              <a:buNone/>
              <a:defRPr sz="623"/>
            </a:lvl6pPr>
            <a:lvl7pPr marL="1891904" indent="0">
              <a:buNone/>
              <a:defRPr sz="623"/>
            </a:lvl7pPr>
            <a:lvl8pPr marL="2207225" indent="0">
              <a:buNone/>
              <a:defRPr sz="623"/>
            </a:lvl8pPr>
            <a:lvl9pPr marL="2522543" indent="0">
              <a:buNone/>
              <a:defRPr sz="623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471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39200" y="275036"/>
            <a:ext cx="27432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9600" y="275036"/>
            <a:ext cx="80264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03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1349" y="301"/>
            <a:ext cx="7683499" cy="1441451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3" name="Rak 7"/>
          <p:cNvCxnSpPr/>
          <p:nvPr userDrawn="1"/>
        </p:nvCxnSpPr>
        <p:spPr>
          <a:xfrm>
            <a:off x="-434760" y="1452400"/>
            <a:ext cx="12928527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3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29/01/2020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2020-01-29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344" y="319530"/>
            <a:ext cx="1827307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37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76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1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07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22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288360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3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3087" y="4407120"/>
            <a:ext cx="10363200" cy="1362076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3087" y="2906723"/>
            <a:ext cx="10363200" cy="1500187"/>
          </a:xfrm>
        </p:spPr>
        <p:txBody>
          <a:bodyPr anchor="b"/>
          <a:lstStyle>
            <a:lvl1pPr marL="0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1pPr>
            <a:lvl2pPr marL="315314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063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594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126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7658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190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0722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2254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15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29/01/2020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090" tIns="45549" rIns="91090" bIns="45549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090" tIns="45549" rIns="91090" bIns="45549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9604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49A5678A-D05F-FD42-9890-CCECCD9C8C54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2020-01-29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65600" y="6356748"/>
            <a:ext cx="3860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748"/>
            <a:ext cx="2844800" cy="365125"/>
          </a:xfrm>
          <a:prstGeom prst="rect">
            <a:avLst/>
          </a:prstGeom>
        </p:spPr>
        <p:txBody>
          <a:bodyPr vert="horz" lIns="91090" tIns="45549" rIns="91090" bIns="45549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15314"/>
            <a:fld id="{276797C7-3D02-2A4F-97AD-9EB2A99A67F0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 defTabSz="315314"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2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defTabSz="315314" rtl="0" eaLnBrk="1" latinLnBrk="0" hangingPunct="1">
        <a:spcBef>
          <a:spcPct val="0"/>
        </a:spcBef>
        <a:buNone/>
        <a:defRPr sz="30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484" indent="-236484" algn="l" defTabSz="315314" rtl="0" eaLnBrk="1" latinLnBrk="0" hangingPunct="1">
        <a:spcBef>
          <a:spcPct val="20000"/>
        </a:spcBef>
        <a:buFont typeface="Arial"/>
        <a:buChar char="•"/>
        <a:defRPr sz="2216" kern="1200">
          <a:solidFill>
            <a:schemeClr val="tx1"/>
          </a:solidFill>
          <a:latin typeface="+mn-lt"/>
          <a:ea typeface="+mn-ea"/>
          <a:cs typeface="+mn-cs"/>
        </a:defRPr>
      </a:lvl1pPr>
      <a:lvl2pPr marL="512390" indent="-197066" algn="l" defTabSz="315314" rtl="0" eaLnBrk="1" latinLnBrk="0" hangingPunct="1">
        <a:spcBef>
          <a:spcPct val="20000"/>
        </a:spcBef>
        <a:buFont typeface="Arial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788276" indent="-157655" algn="l" defTabSz="315314" rtl="0" eaLnBrk="1" latinLnBrk="0" hangingPunct="1">
        <a:spcBef>
          <a:spcPct val="20000"/>
        </a:spcBef>
        <a:buFont typeface="Arial"/>
        <a:buChar char="•"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103609" indent="-157655" algn="l" defTabSz="315314" rtl="0" eaLnBrk="1" latinLnBrk="0" hangingPunct="1">
        <a:spcBef>
          <a:spcPct val="20000"/>
        </a:spcBef>
        <a:buFont typeface="Arial"/>
        <a:buChar char="–"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418929" indent="-157655" algn="l" defTabSz="315314" rtl="0" eaLnBrk="1" latinLnBrk="0" hangingPunct="1">
        <a:spcBef>
          <a:spcPct val="20000"/>
        </a:spcBef>
        <a:buFont typeface="Arial"/>
        <a:buChar char="»"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34244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49560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64882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80197" indent="-157655" algn="l" defTabSz="315314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531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0630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5947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126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76588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1904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07225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22543" algn="l" defTabSz="315314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confluence.esss.lu.se/display/LG/RFQ+Test+Plan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RFQ</a:t>
            </a:r>
            <a:r>
              <a:rPr lang="en-GB" dirty="0"/>
              <a:t> Controls Status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Philippe Rabis</a:t>
            </a:r>
          </a:p>
          <a:p>
            <a:r>
              <a:rPr lang="en-GB" dirty="0"/>
              <a:t>Slides by Thomas Fay</a:t>
            </a:r>
          </a:p>
        </p:txBody>
      </p:sp>
    </p:spTree>
    <p:extLst>
      <p:ext uri="{BB962C8B-B14F-4D97-AF65-F5344CB8AC3E}">
        <p14:creationId xmlns:p14="http://schemas.microsoft.com/office/powerpoint/2010/main" val="4266564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Vacuum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Description: Pump, gauge and valve control of the </a:t>
            </a:r>
            <a:r>
              <a:rPr lang="en-GB" dirty="0" err="1"/>
              <a:t>RFQ</a:t>
            </a:r>
            <a:r>
              <a:rPr lang="en-GB" dirty="0"/>
              <a:t> vacuum.</a:t>
            </a:r>
          </a:p>
          <a:p>
            <a:pPr marL="0" indent="0">
              <a:buNone/>
            </a:pPr>
            <a:r>
              <a:rPr lang="en-GB" dirty="0"/>
              <a:t>Hardware: PLC based, all procurement complete.</a:t>
            </a:r>
          </a:p>
          <a:p>
            <a:pPr marL="0" indent="0">
              <a:buNone/>
            </a:pPr>
            <a:r>
              <a:rPr lang="en-GB" dirty="0"/>
              <a:t>Software: Well developed, but some development still anticipated.</a:t>
            </a:r>
          </a:p>
          <a:p>
            <a:pPr marL="0" indent="0">
              <a:buNone/>
            </a:pPr>
            <a:r>
              <a:rPr lang="en-GB" dirty="0"/>
              <a:t>Pending Dependencies:</a:t>
            </a:r>
          </a:p>
          <a:p>
            <a:pPr lvl="1"/>
            <a:r>
              <a:rPr lang="en-GB" dirty="0"/>
              <a:t>Power and Interface cabling (Infrastructure).</a:t>
            </a:r>
          </a:p>
          <a:p>
            <a:pPr lvl="1"/>
            <a:r>
              <a:rPr lang="en-GB" dirty="0"/>
              <a:t>Software Services (ICS).</a:t>
            </a:r>
          </a:p>
          <a:p>
            <a:pPr marL="0" indent="0">
              <a:buNone/>
            </a:pPr>
            <a:r>
              <a:rPr lang="en-GB" dirty="0"/>
              <a:t>Remaining work: 4-6 weeks (dedicated resources assigned).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27" y="300470"/>
            <a:ext cx="10001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24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Critical PV access authorisation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Draft implementation in review in ICS.</a:t>
            </a:r>
          </a:p>
          <a:p>
            <a:r>
              <a:rPr lang="en-GB" dirty="0"/>
              <a:t>Remaining work: 1-2 weeks discussion and implementation to have system available for users.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926" y="365125"/>
            <a:ext cx="904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High-level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Software-based high-level controls consuming PVs from existing lower-level IOCs.</a:t>
            </a:r>
          </a:p>
          <a:p>
            <a:r>
              <a:rPr lang="en-GB" dirty="0"/>
              <a:t>Remaining work: 1-2 weeks discussion and implementation to have system available for users.</a:t>
            </a:r>
          </a:p>
          <a:p>
            <a:r>
              <a:rPr lang="en-GB" dirty="0"/>
              <a:t>ICS priorities are on low-level "device-support" IOCs rather than high-level IOCs currently.</a:t>
            </a:r>
          </a:p>
          <a:p>
            <a:r>
              <a:rPr lang="en-GB" dirty="0"/>
              <a:t>AD </a:t>
            </a:r>
            <a:r>
              <a:rPr lang="en-GB" dirty="0" err="1"/>
              <a:t>WP3</a:t>
            </a:r>
            <a:r>
              <a:rPr lang="en-GB" dirty="0"/>
              <a:t> will contribute in this area to move things forward.</a:t>
            </a:r>
          </a:p>
          <a:p>
            <a:r>
              <a:rPr lang="en-GB" dirty="0"/>
              <a:t>Dependencies: Calibration Service (ICS).</a:t>
            </a:r>
          </a:p>
          <a:p>
            <a:r>
              <a:rPr lang="en-GB" dirty="0"/>
              <a:t>Remaining work: &gt; 2 weeks.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077" y="365125"/>
            <a:ext cx="962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3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Calibration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The software layer providing pre-defined calibration data from offline database to online IOCs.</a:t>
            </a:r>
          </a:p>
          <a:p>
            <a:r>
              <a:rPr lang="en-GB" dirty="0"/>
              <a:t>Schedule for this project is unclear.</a:t>
            </a:r>
          </a:p>
          <a:p>
            <a:r>
              <a:rPr lang="en-GB" dirty="0"/>
              <a:t>Primary driver of this project is ICS Software group but support from ICS </a:t>
            </a:r>
            <a:r>
              <a:rPr lang="en-GB" dirty="0" err="1"/>
              <a:t>HWI</a:t>
            </a:r>
            <a:r>
              <a:rPr lang="en-GB" dirty="0"/>
              <a:t> and Infrastructure groups is required.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975" y="180398"/>
            <a:ext cx="962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9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IOC Deployment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the policies, tools and conventions around IOC Deployment need further development.</a:t>
            </a:r>
          </a:p>
          <a:p>
            <a:r>
              <a:rPr lang="en-GB" dirty="0"/>
              <a:t>Current Status: Steady progress and agreement made on many topics but some remaining key areas need to reach maturity.</a:t>
            </a:r>
          </a:p>
          <a:p>
            <a:r>
              <a:rPr lang="en-GB" dirty="0"/>
              <a:t>Driver: Timo + ICS </a:t>
            </a:r>
            <a:r>
              <a:rPr lang="en-GB" dirty="0" err="1"/>
              <a:t>HWI</a:t>
            </a:r>
            <a:r>
              <a:rPr lang="en-GB" dirty="0"/>
              <a:t> group + Infrastructure Group.</a:t>
            </a:r>
          </a:p>
          <a:p>
            <a:r>
              <a:rPr lang="en-GB" dirty="0"/>
              <a:t>Remaining work: 4-6 weeks.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5926" y="365125"/>
            <a:ext cx="904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8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Scalable workflow GUIs for EPICS control (</a:t>
            </a:r>
            <a:r>
              <a:rPr lang="en-GB" dirty="0" err="1"/>
              <a:t>OPIs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the current (temporary) workflows in place for production </a:t>
            </a:r>
            <a:r>
              <a:rPr lang="en-GB" dirty="0" err="1"/>
              <a:t>OPIs</a:t>
            </a:r>
            <a:r>
              <a:rPr lang="en-GB" dirty="0"/>
              <a:t> are not scalable and need replaced.</a:t>
            </a:r>
          </a:p>
          <a:p>
            <a:r>
              <a:rPr lang="en-GB" dirty="0"/>
              <a:t>Primary driver of this topic is: Thomas Fay</a:t>
            </a:r>
          </a:p>
          <a:p>
            <a:r>
              <a:rPr lang="en-GB" dirty="0"/>
              <a:t>Work on this topic to commence shortly (next two weeks).</a:t>
            </a:r>
          </a:p>
          <a:p>
            <a:r>
              <a:rPr lang="en-GB" dirty="0"/>
              <a:t>Remaining work: 1-2 weeks.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9975" y="180398"/>
            <a:ext cx="962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9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systems are far developed.</a:t>
            </a:r>
          </a:p>
          <a:p>
            <a:r>
              <a:rPr lang="en-GB" dirty="0"/>
              <a:t>But significant work remains, particularly on </a:t>
            </a:r>
            <a:r>
              <a:rPr lang="en-GB" dirty="0" err="1"/>
              <a:t>RF</a:t>
            </a:r>
            <a:r>
              <a:rPr lang="en-GB" dirty="0"/>
              <a:t> systems.</a:t>
            </a:r>
          </a:p>
          <a:p>
            <a:r>
              <a:rPr lang="en-GB" dirty="0"/>
              <a:t>Key dependency on ICS internal projects for Software Services.</a:t>
            </a:r>
          </a:p>
          <a:p>
            <a:r>
              <a:rPr lang="en-GB" dirty="0"/>
              <a:t>Key dependency on Infrastructure project for </a:t>
            </a:r>
            <a:r>
              <a:rPr lang="en-GB" dirty="0" err="1"/>
              <a:t>RFQ</a:t>
            </a:r>
            <a:r>
              <a:rPr lang="en-GB" dirty="0"/>
              <a:t>-related infrastructure. </a:t>
            </a:r>
            <a:r>
              <a:rPr lang="en-GB" dirty="0" err="1"/>
              <a:t>DTL</a:t>
            </a:r>
            <a:r>
              <a:rPr lang="en-GB" dirty="0"/>
              <a:t> infrastructure is less urgent.</a:t>
            </a:r>
          </a:p>
        </p:txBody>
      </p:sp>
    </p:spTree>
    <p:extLst>
      <p:ext uri="{BB962C8B-B14F-4D97-AF65-F5344CB8AC3E}">
        <p14:creationId xmlns:p14="http://schemas.microsoft.com/office/powerpoint/2010/main" val="35166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One systems integrator split between </a:t>
            </a:r>
            <a:r>
              <a:rPr lang="en-GB" dirty="0" err="1"/>
              <a:t>RFQ</a:t>
            </a:r>
            <a:r>
              <a:rPr lang="en-GB" dirty="0"/>
              <a:t> and </a:t>
            </a:r>
            <a:r>
              <a:rPr lang="en-GB" dirty="0" err="1"/>
              <a:t>DTL</a:t>
            </a:r>
            <a:r>
              <a:rPr lang="en-GB" dirty="0"/>
              <a:t> sections.</a:t>
            </a:r>
          </a:p>
          <a:p>
            <a:r>
              <a:rPr lang="en-GB" dirty="0"/>
              <a:t>This precludes parallelisation of many </a:t>
            </a:r>
            <a:r>
              <a:rPr lang="en-GB" dirty="0" err="1"/>
              <a:t>RFQ</a:t>
            </a:r>
            <a:r>
              <a:rPr lang="en-GB" dirty="0"/>
              <a:t> + </a:t>
            </a:r>
            <a:r>
              <a:rPr lang="en-GB" dirty="0" err="1"/>
              <a:t>DTL</a:t>
            </a:r>
            <a:r>
              <a:rPr lang="en-GB" dirty="0"/>
              <a:t> activities.</a:t>
            </a:r>
          </a:p>
          <a:p>
            <a:r>
              <a:rPr lang="en-GB" dirty="0"/>
              <a:t>ICS internal project dependencies.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278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Integration Status and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17030"/>
            <a:ext cx="8229600" cy="520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sz="2900" b="1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en-SE" sz="1600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r</a:t>
            </a:r>
            <a:r>
              <a:rPr lang="en-SE" sz="1600" dirty="0">
                <a:solidFill>
                  <a:schemeClr val="tx1"/>
                </a:solidFill>
              </a:rPr>
              <a:t>e</a:t>
            </a:r>
            <a:r>
              <a:rPr lang="en-US" sz="1600" dirty="0">
                <a:solidFill>
                  <a:schemeClr val="tx1"/>
                </a:solidFill>
              </a:rPr>
              <a:t>r</a:t>
            </a:r>
            <a:r>
              <a:rPr lang="en-SE" sz="1600" dirty="0">
                <a:solidFill>
                  <a:schemeClr val="tx1"/>
                </a:solidFill>
              </a:rPr>
              <a:t>e</a:t>
            </a:r>
            <a:r>
              <a:rPr lang="en-US" sz="1600" dirty="0">
                <a:solidFill>
                  <a:schemeClr val="tx1"/>
                </a:solidFill>
              </a:rPr>
              <a:t>q</a:t>
            </a:r>
            <a:r>
              <a:rPr lang="en-SE" sz="1600" dirty="0">
                <a:solidFill>
                  <a:schemeClr val="tx1"/>
                </a:solidFill>
              </a:rPr>
              <a:t>u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SE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SE" sz="1600" dirty="0">
                <a:solidFill>
                  <a:schemeClr val="tx1"/>
                </a:solidFill>
              </a:rPr>
              <a:t>t</a:t>
            </a:r>
            <a:r>
              <a:rPr lang="en-US" sz="1600" dirty="0">
                <a:solidFill>
                  <a:schemeClr val="tx1"/>
                </a:solidFill>
              </a:rPr>
              <a:t>e</a:t>
            </a:r>
            <a:r>
              <a:rPr lang="en-SE" sz="1600" dirty="0">
                <a:solidFill>
                  <a:schemeClr val="tx1"/>
                </a:solidFill>
              </a:rPr>
              <a:t>s: </a:t>
            </a:r>
          </a:p>
          <a:p>
            <a:pPr lvl="2"/>
            <a:r>
              <a:rPr lang="en-SE" sz="1200" dirty="0">
                <a:solidFill>
                  <a:schemeClr val="tx1"/>
                </a:solidFill>
              </a:rPr>
              <a:t>power, cables</a:t>
            </a:r>
          </a:p>
          <a:p>
            <a:pPr lvl="2"/>
            <a:r>
              <a:rPr lang="en-SE" sz="1200" dirty="0">
                <a:solidFill>
                  <a:schemeClr val="tx1"/>
                </a:solidFill>
              </a:rPr>
              <a:t>termination</a:t>
            </a:r>
            <a:r>
              <a:rPr lang="en-US" sz="1200" dirty="0">
                <a:solidFill>
                  <a:schemeClr val="tx1"/>
                </a:solidFill>
              </a:rPr>
              <a:t>s</a:t>
            </a:r>
            <a:endParaRPr lang="en-SE" sz="1200" dirty="0">
              <a:solidFill>
                <a:schemeClr val="tx1"/>
              </a:solidFill>
            </a:endParaRP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return</a:t>
            </a:r>
            <a:r>
              <a:rPr lang="en-SE" sz="1200" dirty="0">
                <a:solidFill>
                  <a:schemeClr val="tx1"/>
                </a:solidFill>
              </a:rPr>
              <a:t> </a:t>
            </a:r>
            <a:r>
              <a:rPr lang="en-US" sz="1200" dirty="0">
                <a:solidFill>
                  <a:schemeClr val="tx1"/>
                </a:solidFill>
              </a:rPr>
              <a:t>o</a:t>
            </a:r>
            <a:r>
              <a:rPr lang="en-SE" sz="1200" dirty="0">
                <a:solidFill>
                  <a:schemeClr val="tx1"/>
                </a:solidFill>
              </a:rPr>
              <a:t>f cooling skid </a:t>
            </a:r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SE" sz="1200" dirty="0">
                <a:solidFill>
                  <a:schemeClr val="tx1"/>
                </a:solidFill>
              </a:rPr>
              <a:t>r</a:t>
            </a:r>
            <a:r>
              <a:rPr lang="en-US" sz="1200" dirty="0">
                <a:solidFill>
                  <a:schemeClr val="tx1"/>
                </a:solidFill>
              </a:rPr>
              <a:t>o</a:t>
            </a:r>
            <a:r>
              <a:rPr lang="en-SE" sz="1200" dirty="0">
                <a:solidFill>
                  <a:schemeClr val="tx1"/>
                </a:solidFill>
              </a:rPr>
              <a:t>m </a:t>
            </a:r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SE" sz="1200" dirty="0">
                <a:solidFill>
                  <a:schemeClr val="tx1"/>
                </a:solidFill>
              </a:rPr>
              <a:t>e</a:t>
            </a:r>
            <a:r>
              <a:rPr lang="en-US" sz="1200" dirty="0">
                <a:solidFill>
                  <a:schemeClr val="tx1"/>
                </a:solidFill>
              </a:rPr>
              <a:t>p</a:t>
            </a:r>
            <a:r>
              <a:rPr lang="en-SE" sz="1200" dirty="0">
                <a:solidFill>
                  <a:schemeClr val="tx1"/>
                </a:solidFill>
              </a:rPr>
              <a:t>a</a:t>
            </a:r>
            <a:r>
              <a:rPr lang="en-US" sz="1200" dirty="0" err="1">
                <a:solidFill>
                  <a:schemeClr val="tx1"/>
                </a:solidFill>
              </a:rPr>
              <a:t>i</a:t>
            </a:r>
            <a:r>
              <a:rPr lang="en-SE" sz="1200" dirty="0">
                <a:solidFill>
                  <a:schemeClr val="tx1"/>
                </a:solidFill>
              </a:rPr>
              <a:t>r then (</a:t>
            </a:r>
            <a:r>
              <a:rPr lang="en-US" sz="1200" dirty="0">
                <a:solidFill>
                  <a:schemeClr val="tx1"/>
                </a:solidFill>
              </a:rPr>
              <a:t>r</a:t>
            </a:r>
            <a:r>
              <a:rPr lang="en-SE" sz="1200" dirty="0">
                <a:solidFill>
                  <a:schemeClr val="tx1"/>
                </a:solidFill>
              </a:rPr>
              <a:t>e)SAT (end February)</a:t>
            </a:r>
          </a:p>
          <a:p>
            <a:pPr marL="457200" lvl="1" indent="0">
              <a:buNone/>
            </a:pPr>
            <a:endParaRPr lang="en-SE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  <a:hlinkClick r:id="rId2"/>
              </a:rPr>
              <a:t>https://confluence.esss.lu.se/display/LG/RFQ+Test+Plan</a:t>
            </a:r>
            <a:endParaRPr lang="en-SE" sz="1600" dirty="0">
              <a:solidFill>
                <a:schemeClr val="tx1"/>
              </a:solidFill>
            </a:endParaRPr>
          </a:p>
          <a:p>
            <a:pPr lvl="1"/>
            <a:endParaRPr lang="en-SE" sz="1600" dirty="0">
              <a:solidFill>
                <a:schemeClr val="tx1"/>
              </a:solidFill>
            </a:endParaRPr>
          </a:p>
          <a:p>
            <a:endParaRPr lang="en-SE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SE" sz="1600" dirty="0">
              <a:solidFill>
                <a:schemeClr val="tx1"/>
              </a:solidFill>
            </a:endParaRPr>
          </a:p>
          <a:p>
            <a:pPr lvl="1"/>
            <a:endParaRPr lang="en-S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SE" sz="1200" dirty="0"/>
          </a:p>
          <a:p>
            <a:pPr lvl="2"/>
            <a:endParaRPr lang="en-US" sz="1200" dirty="0"/>
          </a:p>
          <a:p>
            <a:pPr marL="914400" lvl="2" indent="0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D869F-4A16-4222-8223-3116933AE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10" y="3655790"/>
            <a:ext cx="739307" cy="470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EC965-3470-43E9-8843-EC76C23FC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322" y="3646426"/>
            <a:ext cx="770122" cy="505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0F1F0-6067-49E6-8C7D-D3FE8299C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96" y="3645024"/>
            <a:ext cx="770122" cy="505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997000-39C2-4708-A8AC-A2BE11E88F1F}"/>
              </a:ext>
            </a:extLst>
          </p:cNvPr>
          <p:cNvSpPr txBox="1"/>
          <p:nvPr/>
        </p:nvSpPr>
        <p:spPr>
          <a:xfrm>
            <a:off x="12313322" y="4283911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81570-36A0-4304-A1E0-6E0A32B8EEC8}"/>
              </a:ext>
            </a:extLst>
          </p:cNvPr>
          <p:cNvSpPr txBox="1"/>
          <p:nvPr/>
        </p:nvSpPr>
        <p:spPr>
          <a:xfrm>
            <a:off x="13114574" y="4283911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61542-96B3-4645-AD97-B9889ABF7702}"/>
              </a:ext>
            </a:extLst>
          </p:cNvPr>
          <p:cNvSpPr txBox="1"/>
          <p:nvPr/>
        </p:nvSpPr>
        <p:spPr>
          <a:xfrm>
            <a:off x="13903995" y="4285027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FE501F-36F6-424D-9CFD-30788FE38BA0}"/>
              </a:ext>
            </a:extLst>
          </p:cNvPr>
          <p:cNvSpPr txBox="1"/>
          <p:nvPr/>
        </p:nvSpPr>
        <p:spPr>
          <a:xfrm>
            <a:off x="12714044" y="3106870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B5209-1439-492C-96B0-0DD8C482420F}"/>
              </a:ext>
            </a:extLst>
          </p:cNvPr>
          <p:cNvSpPr txBox="1"/>
          <p:nvPr/>
        </p:nvSpPr>
        <p:spPr>
          <a:xfrm>
            <a:off x="13844717" y="3065142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390193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5E78-A578-6247-BDAD-CC7C5953D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713B4-DFE9-0C49-BBEE-A55C67D67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19</a:t>
            </a:fld>
            <a:endParaRPr lang="en-GB"/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7A647F3E-4A0E-E045-B4D5-A2091651E365}"/>
              </a:ext>
            </a:extLst>
          </p:cNvPr>
          <p:cNvGrpSpPr/>
          <p:nvPr/>
        </p:nvGrpSpPr>
        <p:grpSpPr>
          <a:xfrm>
            <a:off x="558885" y="2389600"/>
            <a:ext cx="11081731" cy="3343656"/>
            <a:chOff x="844465" y="2091944"/>
            <a:chExt cx="11081731" cy="3343656"/>
          </a:xfrm>
        </p:grpSpPr>
        <p:cxnSp>
          <p:nvCxnSpPr>
            <p:cNvPr id="123" name="OTLSHAPE_M_7cc8cdcf84674f44b75221549bad1f98_Connector1">
              <a:extLst>
                <a:ext uri="{FF2B5EF4-FFF2-40B4-BE49-F238E27FC236}">
                  <a16:creationId xmlns:a16="http://schemas.microsoft.com/office/drawing/2014/main" id="{8359E6AD-1775-2048-9C1E-BE1ACE8EAE46}"/>
                </a:ext>
              </a:extLst>
            </p:cNvPr>
            <p:cNvCxnSpPr/>
            <p:nvPr>
              <p:custDataLst>
                <p:tags r:id="rId1"/>
              </p:custDataLst>
            </p:nvPr>
          </p:nvCxnSpPr>
          <p:spPr>
            <a:xfrm>
              <a:off x="9521102" y="2689691"/>
              <a:ext cx="0" cy="358309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OTLSHAPE_M_25c1972ce4164456a75acf1712a734fe_Connector1">
              <a:extLst>
                <a:ext uri="{FF2B5EF4-FFF2-40B4-BE49-F238E27FC236}">
                  <a16:creationId xmlns:a16="http://schemas.microsoft.com/office/drawing/2014/main" id="{A1117281-D677-2C4B-9F33-707296D8C78A}"/>
                </a:ext>
              </a:extLst>
            </p:cNvPr>
            <p:cNvCxnSpPr/>
            <p:nvPr>
              <p:custDataLst>
                <p:tags r:id="rId2"/>
              </p:custDataLst>
            </p:nvPr>
          </p:nvCxnSpPr>
          <p:spPr>
            <a:xfrm>
              <a:off x="6408092" y="2689691"/>
              <a:ext cx="0" cy="358309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OTLSHAPE_M_9a7188a0f32141eeb9322d6b23b76b7f_Connector1">
              <a:extLst>
                <a:ext uri="{FF2B5EF4-FFF2-40B4-BE49-F238E27FC236}">
                  <a16:creationId xmlns:a16="http://schemas.microsoft.com/office/drawing/2014/main" id="{E436B417-2E53-A64D-AF27-576C3CECCCC8}"/>
                </a:ext>
              </a:extLst>
            </p:cNvPr>
            <p:cNvCxnSpPr/>
            <p:nvPr>
              <p:custDataLst>
                <p:tags r:id="rId3"/>
              </p:custDataLst>
            </p:nvPr>
          </p:nvCxnSpPr>
          <p:spPr>
            <a:xfrm>
              <a:off x="6018966" y="2404872"/>
              <a:ext cx="0" cy="643128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OTLSHAPE_M_ad6f1663311449529dfc7d06897013c9_Connector1">
              <a:extLst>
                <a:ext uri="{FF2B5EF4-FFF2-40B4-BE49-F238E27FC236}">
                  <a16:creationId xmlns:a16="http://schemas.microsoft.com/office/drawing/2014/main" id="{1EE0B8C6-1E47-164D-A117-301FC7C6CC77}"/>
                </a:ext>
              </a:extLst>
            </p:cNvPr>
            <p:cNvCxnSpPr/>
            <p:nvPr>
              <p:custDataLst>
                <p:tags r:id="rId4"/>
              </p:custDataLst>
            </p:nvPr>
          </p:nvCxnSpPr>
          <p:spPr>
            <a:xfrm>
              <a:off x="5240714" y="2120053"/>
              <a:ext cx="0" cy="927947"/>
            </a:xfrm>
            <a:prstGeom prst="line">
              <a:avLst/>
            </a:prstGeom>
            <a:noFill/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27" name="OTLSHAPE_TB_00000000000000000000000000000000_RightEndCaps">
              <a:extLst>
                <a:ext uri="{FF2B5EF4-FFF2-40B4-BE49-F238E27FC236}">
                  <a16:creationId xmlns:a16="http://schemas.microsoft.com/office/drawing/2014/main" id="{E7A5E31C-24F1-4A49-873C-9FB2603EC94E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11474534" y="3098969"/>
              <a:ext cx="451662" cy="27906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-38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2020</a:t>
              </a:r>
            </a:p>
          </p:txBody>
        </p:sp>
        <p:sp>
          <p:nvSpPr>
            <p:cNvPr id="128" name="OTLSHAPE_TB_00000000000000000000000000000000_ScaleContainer">
              <a:extLst>
                <a:ext uri="{FF2B5EF4-FFF2-40B4-BE49-F238E27FC236}">
                  <a16:creationId xmlns:a16="http://schemas.microsoft.com/office/drawing/2014/main" id="{477D2574-1E06-6844-896F-4063FDEAA44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44465" y="3048000"/>
              <a:ext cx="10515600" cy="38100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OTLSHAPE_TB_00000000000000000000000000000000_TimescaleInterval1">
              <a:extLst>
                <a:ext uri="{FF2B5EF4-FFF2-40B4-BE49-F238E27FC236}">
                  <a16:creationId xmlns:a16="http://schemas.microsoft.com/office/drawing/2014/main" id="{3492CB5E-20A0-534B-AD69-D828410EB985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073065" y="3145473"/>
              <a:ext cx="2032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Jan</a:t>
              </a:r>
            </a:p>
          </p:txBody>
        </p:sp>
        <p:cxnSp>
          <p:nvCxnSpPr>
            <p:cNvPr id="130" name="OTLSHAPE_TB_00000000000000000000000000000000_Separator1">
              <a:extLst>
                <a:ext uri="{FF2B5EF4-FFF2-40B4-BE49-F238E27FC236}">
                  <a16:creationId xmlns:a16="http://schemas.microsoft.com/office/drawing/2014/main" id="{3E3DFCCC-8D68-3749-B4F9-EF358EFCFABC}"/>
                </a:ext>
              </a:extLst>
            </p:cNvPr>
            <p:cNvCxnSpPr/>
            <p:nvPr>
              <p:custDataLst>
                <p:tags r:id="rId8"/>
              </p:custDataLst>
            </p:nvPr>
          </p:nvCxnSpPr>
          <p:spPr>
            <a:xfrm>
              <a:off x="1871201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1" name="OTLSHAPE_TB_00000000000000000000000000000000_TimescaleInterval2">
              <a:extLst>
                <a:ext uri="{FF2B5EF4-FFF2-40B4-BE49-F238E27FC236}">
                  <a16:creationId xmlns:a16="http://schemas.microsoft.com/office/drawing/2014/main" id="{D74559A9-032E-B948-ADB5-685AD0F2C8F0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1934702" y="3145473"/>
              <a:ext cx="219227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Feb</a:t>
              </a:r>
            </a:p>
          </p:txBody>
        </p:sp>
        <p:cxnSp>
          <p:nvCxnSpPr>
            <p:cNvPr id="132" name="OTLSHAPE_TB_00000000000000000000000000000000_Separator2">
              <a:extLst>
                <a:ext uri="{FF2B5EF4-FFF2-40B4-BE49-F238E27FC236}">
                  <a16:creationId xmlns:a16="http://schemas.microsoft.com/office/drawing/2014/main" id="{AEEFA5CB-81AE-0F48-AB61-765B79601E69}"/>
                </a:ext>
              </a:extLst>
            </p:cNvPr>
            <p:cNvCxnSpPr/>
            <p:nvPr>
              <p:custDataLst>
                <p:tags r:id="rId10"/>
              </p:custDataLst>
            </p:nvPr>
          </p:nvCxnSpPr>
          <p:spPr>
            <a:xfrm>
              <a:off x="2677249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3" name="OTLSHAPE_TB_00000000000000000000000000000000_TimescaleInterval3">
              <a:extLst>
                <a:ext uri="{FF2B5EF4-FFF2-40B4-BE49-F238E27FC236}">
                  <a16:creationId xmlns:a16="http://schemas.microsoft.com/office/drawing/2014/main" id="{F31C8E23-6E10-FD44-BDF4-BF72D1F5E51B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740749" y="3145473"/>
              <a:ext cx="25577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Mar</a:t>
              </a:r>
            </a:p>
          </p:txBody>
        </p:sp>
        <p:cxnSp>
          <p:nvCxnSpPr>
            <p:cNvPr id="134" name="OTLSHAPE_TB_00000000000000000000000000000000_Separator3">
              <a:extLst>
                <a:ext uri="{FF2B5EF4-FFF2-40B4-BE49-F238E27FC236}">
                  <a16:creationId xmlns:a16="http://schemas.microsoft.com/office/drawing/2014/main" id="{66A15788-2D6E-864F-BFB7-E8934A8B9F0A}"/>
                </a:ext>
              </a:extLst>
            </p:cNvPr>
            <p:cNvCxnSpPr/>
            <p:nvPr>
              <p:custDataLst>
                <p:tags r:id="rId12"/>
              </p:custDataLst>
            </p:nvPr>
          </p:nvCxnSpPr>
          <p:spPr>
            <a:xfrm>
              <a:off x="3538885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5" name="OTLSHAPE_TB_00000000000000000000000000000000_TimescaleInterval4">
              <a:extLst>
                <a:ext uri="{FF2B5EF4-FFF2-40B4-BE49-F238E27FC236}">
                  <a16:creationId xmlns:a16="http://schemas.microsoft.com/office/drawing/2014/main" id="{2D06F720-C581-C84F-BC46-C35D142B3C0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602386" y="3145473"/>
              <a:ext cx="21974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Apr</a:t>
              </a:r>
            </a:p>
          </p:txBody>
        </p:sp>
        <p:cxnSp>
          <p:nvCxnSpPr>
            <p:cNvPr id="136" name="OTLSHAPE_TB_00000000000000000000000000000000_Separator4">
              <a:extLst>
                <a:ext uri="{FF2B5EF4-FFF2-40B4-BE49-F238E27FC236}">
                  <a16:creationId xmlns:a16="http://schemas.microsoft.com/office/drawing/2014/main" id="{576F0B6B-030D-964D-992C-7A1ED434BC83}"/>
                </a:ext>
              </a:extLst>
            </p:cNvPr>
            <p:cNvCxnSpPr/>
            <p:nvPr>
              <p:custDataLst>
                <p:tags r:id="rId14"/>
              </p:custDataLst>
            </p:nvPr>
          </p:nvCxnSpPr>
          <p:spPr>
            <a:xfrm>
              <a:off x="4372727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7" name="OTLSHAPE_TB_00000000000000000000000000000000_TimescaleInterval5">
              <a:extLst>
                <a:ext uri="{FF2B5EF4-FFF2-40B4-BE49-F238E27FC236}">
                  <a16:creationId xmlns:a16="http://schemas.microsoft.com/office/drawing/2014/main" id="{CC9D8E5F-5787-AA48-89AA-D353CB189316}"/>
                </a:ext>
              </a:extLst>
            </p:cNvPr>
            <p:cNvSpPr txBox="1"/>
            <p:nvPr>
              <p:custDataLst>
                <p:tags r:id="rId15"/>
              </p:custDataLst>
            </p:nvPr>
          </p:nvSpPr>
          <p:spPr>
            <a:xfrm>
              <a:off x="4436227" y="3145473"/>
              <a:ext cx="26815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May</a:t>
              </a:r>
            </a:p>
          </p:txBody>
        </p:sp>
        <p:cxnSp>
          <p:nvCxnSpPr>
            <p:cNvPr id="138" name="OTLSHAPE_TB_00000000000000000000000000000000_Separator5">
              <a:extLst>
                <a:ext uri="{FF2B5EF4-FFF2-40B4-BE49-F238E27FC236}">
                  <a16:creationId xmlns:a16="http://schemas.microsoft.com/office/drawing/2014/main" id="{32618153-9B04-324C-86AB-43F1B1FB69BC}"/>
                </a:ext>
              </a:extLst>
            </p:cNvPr>
            <p:cNvCxnSpPr/>
            <p:nvPr>
              <p:custDataLst>
                <p:tags r:id="rId16"/>
              </p:custDataLst>
            </p:nvPr>
          </p:nvCxnSpPr>
          <p:spPr>
            <a:xfrm>
              <a:off x="5234363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39" name="OTLSHAPE_TB_00000000000000000000000000000000_TimescaleInterval6">
              <a:extLst>
                <a:ext uri="{FF2B5EF4-FFF2-40B4-BE49-F238E27FC236}">
                  <a16:creationId xmlns:a16="http://schemas.microsoft.com/office/drawing/2014/main" id="{022EB9EE-CD6B-034F-98F7-F1757C19339E}"/>
                </a:ext>
              </a:extLst>
            </p:cNvPr>
            <p:cNvSpPr txBox="1"/>
            <p:nvPr>
              <p:custDataLst>
                <p:tags r:id="rId17"/>
              </p:custDataLst>
            </p:nvPr>
          </p:nvSpPr>
          <p:spPr>
            <a:xfrm>
              <a:off x="5297864" y="3145473"/>
              <a:ext cx="206916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Jun</a:t>
              </a:r>
            </a:p>
          </p:txBody>
        </p:sp>
        <p:cxnSp>
          <p:nvCxnSpPr>
            <p:cNvPr id="140" name="OTLSHAPE_TB_00000000000000000000000000000000_Separator6">
              <a:extLst>
                <a:ext uri="{FF2B5EF4-FFF2-40B4-BE49-F238E27FC236}">
                  <a16:creationId xmlns:a16="http://schemas.microsoft.com/office/drawing/2014/main" id="{A7B70FB3-9FEB-4B46-9FDE-4A706B73B10E}"/>
                </a:ext>
              </a:extLst>
            </p:cNvPr>
            <p:cNvCxnSpPr/>
            <p:nvPr>
              <p:custDataLst>
                <p:tags r:id="rId18"/>
              </p:custDataLst>
            </p:nvPr>
          </p:nvCxnSpPr>
          <p:spPr>
            <a:xfrm>
              <a:off x="6068205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1" name="OTLSHAPE_TB_00000000000000000000000000000000_TimescaleInterval7">
              <a:extLst>
                <a:ext uri="{FF2B5EF4-FFF2-40B4-BE49-F238E27FC236}">
                  <a16:creationId xmlns:a16="http://schemas.microsoft.com/office/drawing/2014/main" id="{002033A9-8E05-1046-BF5E-90F1AA305645}"/>
                </a:ext>
              </a:extLst>
            </p:cNvPr>
            <p:cNvSpPr txBox="1"/>
            <p:nvPr>
              <p:custDataLst>
                <p:tags r:id="rId19"/>
              </p:custDataLst>
            </p:nvPr>
          </p:nvSpPr>
          <p:spPr>
            <a:xfrm>
              <a:off x="6131706" y="3145473"/>
              <a:ext cx="158185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Jul</a:t>
              </a:r>
            </a:p>
          </p:txBody>
        </p:sp>
        <p:cxnSp>
          <p:nvCxnSpPr>
            <p:cNvPr id="142" name="OTLSHAPE_TB_00000000000000000000000000000000_Separator7">
              <a:extLst>
                <a:ext uri="{FF2B5EF4-FFF2-40B4-BE49-F238E27FC236}">
                  <a16:creationId xmlns:a16="http://schemas.microsoft.com/office/drawing/2014/main" id="{421B599C-D085-AB42-80BD-DBD0A1595887}"/>
                </a:ext>
              </a:extLst>
            </p:cNvPr>
            <p:cNvCxnSpPr/>
            <p:nvPr>
              <p:custDataLst>
                <p:tags r:id="rId20"/>
              </p:custDataLst>
            </p:nvPr>
          </p:nvCxnSpPr>
          <p:spPr>
            <a:xfrm>
              <a:off x="6929841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3" name="OTLSHAPE_TB_00000000000000000000000000000000_TimescaleInterval8">
              <a:extLst>
                <a:ext uri="{FF2B5EF4-FFF2-40B4-BE49-F238E27FC236}">
                  <a16:creationId xmlns:a16="http://schemas.microsoft.com/office/drawing/2014/main" id="{1052D351-F15E-A944-836A-73A76FCE984C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993342" y="3145473"/>
              <a:ext cx="2413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Aug</a:t>
              </a:r>
            </a:p>
          </p:txBody>
        </p:sp>
        <p:cxnSp>
          <p:nvCxnSpPr>
            <p:cNvPr id="144" name="OTLSHAPE_TB_00000000000000000000000000000000_Separator8">
              <a:extLst>
                <a:ext uri="{FF2B5EF4-FFF2-40B4-BE49-F238E27FC236}">
                  <a16:creationId xmlns:a16="http://schemas.microsoft.com/office/drawing/2014/main" id="{8707220E-C26C-AB42-8756-975F97B4640A}"/>
                </a:ext>
              </a:extLst>
            </p:cNvPr>
            <p:cNvCxnSpPr/>
            <p:nvPr>
              <p:custDataLst>
                <p:tags r:id="rId22"/>
              </p:custDataLst>
            </p:nvPr>
          </p:nvCxnSpPr>
          <p:spPr>
            <a:xfrm>
              <a:off x="7791478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5" name="OTLSHAPE_TB_00000000000000000000000000000000_TimescaleInterval9">
              <a:extLst>
                <a:ext uri="{FF2B5EF4-FFF2-40B4-BE49-F238E27FC236}">
                  <a16:creationId xmlns:a16="http://schemas.microsoft.com/office/drawing/2014/main" id="{5621F38D-C16D-C448-A51C-F6C6941DE648}"/>
                </a:ext>
              </a:extLst>
            </p:cNvPr>
            <p:cNvSpPr txBox="1"/>
            <p:nvPr>
              <p:custDataLst>
                <p:tags r:id="rId23"/>
              </p:custDataLst>
            </p:nvPr>
          </p:nvSpPr>
          <p:spPr>
            <a:xfrm>
              <a:off x="7854979" y="3145473"/>
              <a:ext cx="228600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18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Sep</a:t>
              </a:r>
            </a:p>
          </p:txBody>
        </p:sp>
        <p:cxnSp>
          <p:nvCxnSpPr>
            <p:cNvPr id="146" name="OTLSHAPE_TB_00000000000000000000000000000000_Separator9">
              <a:extLst>
                <a:ext uri="{FF2B5EF4-FFF2-40B4-BE49-F238E27FC236}">
                  <a16:creationId xmlns:a16="http://schemas.microsoft.com/office/drawing/2014/main" id="{5AA273FC-0055-9348-8790-6147A04C1910}"/>
                </a:ext>
              </a:extLst>
            </p:cNvPr>
            <p:cNvCxnSpPr/>
            <p:nvPr>
              <p:custDataLst>
                <p:tags r:id="rId24"/>
              </p:custDataLst>
            </p:nvPr>
          </p:nvCxnSpPr>
          <p:spPr>
            <a:xfrm>
              <a:off x="8625320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7" name="OTLSHAPE_TB_00000000000000000000000000000000_TimescaleInterval10">
              <a:extLst>
                <a:ext uri="{FF2B5EF4-FFF2-40B4-BE49-F238E27FC236}">
                  <a16:creationId xmlns:a16="http://schemas.microsoft.com/office/drawing/2014/main" id="{C1F15317-FF85-2A41-BB8F-5EB830A0EBB0}"/>
                </a:ext>
              </a:extLst>
            </p:cNvPr>
            <p:cNvSpPr txBox="1"/>
            <p:nvPr>
              <p:custDataLst>
                <p:tags r:id="rId25"/>
              </p:custDataLst>
            </p:nvPr>
          </p:nvSpPr>
          <p:spPr>
            <a:xfrm>
              <a:off x="8688820" y="3145473"/>
              <a:ext cx="21114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2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Oct</a:t>
              </a:r>
            </a:p>
          </p:txBody>
        </p:sp>
        <p:cxnSp>
          <p:nvCxnSpPr>
            <p:cNvPr id="148" name="OTLSHAPE_TB_00000000000000000000000000000000_Separator10">
              <a:extLst>
                <a:ext uri="{FF2B5EF4-FFF2-40B4-BE49-F238E27FC236}">
                  <a16:creationId xmlns:a16="http://schemas.microsoft.com/office/drawing/2014/main" id="{4DFDEF25-6DD3-8540-B98E-06585EFD8375}"/>
                </a:ext>
              </a:extLst>
            </p:cNvPr>
            <p:cNvCxnSpPr/>
            <p:nvPr>
              <p:custDataLst>
                <p:tags r:id="rId26"/>
              </p:custDataLst>
            </p:nvPr>
          </p:nvCxnSpPr>
          <p:spPr>
            <a:xfrm>
              <a:off x="9486957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49" name="OTLSHAPE_TB_00000000000000000000000000000000_TimescaleInterval11">
              <a:extLst>
                <a:ext uri="{FF2B5EF4-FFF2-40B4-BE49-F238E27FC236}">
                  <a16:creationId xmlns:a16="http://schemas.microsoft.com/office/drawing/2014/main" id="{C02084FF-7B24-F944-9D92-F7E3DE2DAA92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9550457" y="3145473"/>
              <a:ext cx="24397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Nov</a:t>
              </a:r>
            </a:p>
          </p:txBody>
        </p:sp>
        <p:cxnSp>
          <p:nvCxnSpPr>
            <p:cNvPr id="150" name="OTLSHAPE_TB_00000000000000000000000000000000_Separator11">
              <a:extLst>
                <a:ext uri="{FF2B5EF4-FFF2-40B4-BE49-F238E27FC236}">
                  <a16:creationId xmlns:a16="http://schemas.microsoft.com/office/drawing/2014/main" id="{692F8EAF-470A-E44F-A82B-190592307E43}"/>
                </a:ext>
              </a:extLst>
            </p:cNvPr>
            <p:cNvCxnSpPr/>
            <p:nvPr>
              <p:custDataLst>
                <p:tags r:id="rId28"/>
              </p:custDataLst>
            </p:nvPr>
          </p:nvCxnSpPr>
          <p:spPr>
            <a:xfrm>
              <a:off x="10320798" y="3111500"/>
              <a:ext cx="0" cy="25400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alpha val="29804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51" name="OTLSHAPE_TB_00000000000000000000000000000000_TimescaleInterval12">
              <a:extLst>
                <a:ext uri="{FF2B5EF4-FFF2-40B4-BE49-F238E27FC236}">
                  <a16:creationId xmlns:a16="http://schemas.microsoft.com/office/drawing/2014/main" id="{33EA1D24-6E93-F746-BE09-81ACD86A40A7}"/>
                </a:ext>
              </a:extLst>
            </p:cNvPr>
            <p:cNvSpPr txBox="1"/>
            <p:nvPr>
              <p:custDataLst>
                <p:tags r:id="rId29"/>
              </p:custDataLst>
            </p:nvPr>
          </p:nvSpPr>
          <p:spPr>
            <a:xfrm>
              <a:off x="10384299" y="3145473"/>
              <a:ext cx="231858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-22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Dec</a:t>
              </a:r>
            </a:p>
          </p:txBody>
        </p:sp>
        <p:sp>
          <p:nvSpPr>
            <p:cNvPr id="152" name="OTLSHAPE_M_ad6f1663311449529dfc7d06897013c9_Title">
              <a:extLst>
                <a:ext uri="{FF2B5EF4-FFF2-40B4-BE49-F238E27FC236}">
                  <a16:creationId xmlns:a16="http://schemas.microsoft.com/office/drawing/2014/main" id="{F3123979-277F-FB4F-919A-D3505B9FC724}"/>
                </a:ext>
              </a:extLst>
            </p:cNvPr>
            <p:cNvSpPr txBox="1"/>
            <p:nvPr>
              <p:custDataLst>
                <p:tags r:id="rId30"/>
              </p:custDataLst>
            </p:nvPr>
          </p:nvSpPr>
          <p:spPr>
            <a:xfrm>
              <a:off x="5462964" y="2091944"/>
              <a:ext cx="1473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Start of RFQ Conditioning</a:t>
              </a:r>
            </a:p>
          </p:txBody>
        </p:sp>
        <p:sp>
          <p:nvSpPr>
            <p:cNvPr id="153" name="OTLSHAPE_M_ad6f1663311449529dfc7d06897013c9_Shape">
              <a:extLst>
                <a:ext uri="{FF2B5EF4-FFF2-40B4-BE49-F238E27FC236}">
                  <a16:creationId xmlns:a16="http://schemas.microsoft.com/office/drawing/2014/main" id="{3E894529-CC19-3044-BDEF-79B9B026CE2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 rot="16200000">
              <a:off x="5266114" y="2120053"/>
              <a:ext cx="165100" cy="165100"/>
            </a:xfrm>
            <a:prstGeom prst="flowChartMerg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OTLSHAPE_M_9a7188a0f32141eeb9322d6b23b76b7f_Title">
              <a:extLst>
                <a:ext uri="{FF2B5EF4-FFF2-40B4-BE49-F238E27FC236}">
                  <a16:creationId xmlns:a16="http://schemas.microsoft.com/office/drawing/2014/main" id="{73CDF919-4A2A-AA43-B02E-E277C3C02D79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6241216" y="2376763"/>
              <a:ext cx="381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SRR2A</a:t>
              </a:r>
            </a:p>
          </p:txBody>
        </p:sp>
        <p:sp>
          <p:nvSpPr>
            <p:cNvPr id="155" name="OTLSHAPE_M_9a7188a0f32141eeb9322d6b23b76b7f_Shape">
              <a:extLst>
                <a:ext uri="{FF2B5EF4-FFF2-40B4-BE49-F238E27FC236}">
                  <a16:creationId xmlns:a16="http://schemas.microsoft.com/office/drawing/2014/main" id="{B4064773-781D-2144-8172-3812742C0670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 rot="16200000">
              <a:off x="6044366" y="2404872"/>
              <a:ext cx="165100" cy="165100"/>
            </a:xfrm>
            <a:prstGeom prst="flowChartMerg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OTLSHAPE_M_25c1972ce4164456a75acf1712a734fe_Title">
              <a:extLst>
                <a:ext uri="{FF2B5EF4-FFF2-40B4-BE49-F238E27FC236}">
                  <a16:creationId xmlns:a16="http://schemas.microsoft.com/office/drawing/2014/main" id="{E4966728-0D04-3644-9CFD-F747B67FD3AF}"/>
                </a:ext>
              </a:extLst>
            </p:cNvPr>
            <p:cNvSpPr txBox="1"/>
            <p:nvPr>
              <p:custDataLst>
                <p:tags r:id="rId34"/>
              </p:custDataLst>
            </p:nvPr>
          </p:nvSpPr>
          <p:spPr>
            <a:xfrm>
              <a:off x="6630342" y="2661581"/>
              <a:ext cx="17145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Start of Beam Commissioning</a:t>
              </a:r>
            </a:p>
          </p:txBody>
        </p:sp>
        <p:sp>
          <p:nvSpPr>
            <p:cNvPr id="157" name="OTLSHAPE_M_25c1972ce4164456a75acf1712a734fe_Shape">
              <a:extLst>
                <a:ext uri="{FF2B5EF4-FFF2-40B4-BE49-F238E27FC236}">
                  <a16:creationId xmlns:a16="http://schemas.microsoft.com/office/drawing/2014/main" id="{CC6B8A22-A96D-CE40-AEF9-D6BBFB91B89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 rot="16200000">
              <a:off x="6433492" y="2689691"/>
              <a:ext cx="165100" cy="165100"/>
            </a:xfrm>
            <a:prstGeom prst="flowChartMerg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OTLSHAPE_M_7cc8cdcf84674f44b75221549bad1f98_Title">
              <a:extLst>
                <a:ext uri="{FF2B5EF4-FFF2-40B4-BE49-F238E27FC236}">
                  <a16:creationId xmlns:a16="http://schemas.microsoft.com/office/drawing/2014/main" id="{69F7D461-89C4-EF4F-A882-D5053D58AAE8}"/>
                </a:ext>
              </a:extLst>
            </p:cNvPr>
            <p:cNvSpPr txBox="1"/>
            <p:nvPr>
              <p:custDataLst>
                <p:tags r:id="rId36"/>
              </p:custDataLst>
            </p:nvPr>
          </p:nvSpPr>
          <p:spPr>
            <a:xfrm>
              <a:off x="9743352" y="2661581"/>
              <a:ext cx="381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2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SRR2B</a:t>
              </a:r>
            </a:p>
          </p:txBody>
        </p:sp>
        <p:sp>
          <p:nvSpPr>
            <p:cNvPr id="159" name="OTLSHAPE_M_7cc8cdcf84674f44b75221549bad1f98_Shape">
              <a:extLst>
                <a:ext uri="{FF2B5EF4-FFF2-40B4-BE49-F238E27FC236}">
                  <a16:creationId xmlns:a16="http://schemas.microsoft.com/office/drawing/2014/main" id="{4DF108FA-392E-3E41-9AF3-ACF1F5E24C40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 rot="16200000">
              <a:off x="9546502" y="2689691"/>
              <a:ext cx="165100" cy="165100"/>
            </a:xfrm>
            <a:prstGeom prst="flowChartMerg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OTLSHAPE_T_ee8769ba7cf94f2c88c9941289952d4b_Shape">
              <a:extLst>
                <a:ext uri="{FF2B5EF4-FFF2-40B4-BE49-F238E27FC236}">
                  <a16:creationId xmlns:a16="http://schemas.microsoft.com/office/drawing/2014/main" id="{DAD2D6EA-4943-304F-AF0D-F5CFC29C094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262139" y="3632200"/>
              <a:ext cx="7874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OTLSHAPE_T_ee8769ba7cf94f2c88c9941289952d4b_Title">
              <a:extLst>
                <a:ext uri="{FF2B5EF4-FFF2-40B4-BE49-F238E27FC236}">
                  <a16:creationId xmlns:a16="http://schemas.microsoft.com/office/drawing/2014/main" id="{ABB3D83A-94A7-794C-A8E1-AD89C96A3FF4}"/>
                </a:ext>
              </a:extLst>
            </p:cNvPr>
            <p:cNvSpPr txBox="1"/>
            <p:nvPr>
              <p:custDataLst>
                <p:tags r:id="rId39"/>
              </p:custDataLst>
            </p:nvPr>
          </p:nvSpPr>
          <p:spPr>
            <a:xfrm>
              <a:off x="4201520" y="3648540"/>
              <a:ext cx="1016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RFQ Conditioning</a:t>
              </a:r>
            </a:p>
          </p:txBody>
        </p:sp>
        <p:sp>
          <p:nvSpPr>
            <p:cNvPr id="162" name="OTLSHAPE_T_ee8769ba7cf94f2c88c9941289952d4b_Duration">
              <a:extLst>
                <a:ext uri="{FF2B5EF4-FFF2-40B4-BE49-F238E27FC236}">
                  <a16:creationId xmlns:a16="http://schemas.microsoft.com/office/drawing/2014/main" id="{CC0A7332-A775-204C-9806-9FC3C4AE823E}"/>
                </a:ext>
              </a:extLst>
            </p:cNvPr>
            <p:cNvSpPr txBox="1"/>
            <p:nvPr>
              <p:custDataLst>
                <p:tags r:id="rId40"/>
              </p:custDataLst>
            </p:nvPr>
          </p:nvSpPr>
          <p:spPr>
            <a:xfrm>
              <a:off x="6091191" y="36562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4 wks</a:t>
              </a:r>
            </a:p>
          </p:txBody>
        </p:sp>
        <p:sp>
          <p:nvSpPr>
            <p:cNvPr id="163" name="OTLSHAPE_T_cb31340efa6e49dbb6610765e32ddcec_Shape">
              <a:extLst>
                <a:ext uri="{FF2B5EF4-FFF2-40B4-BE49-F238E27FC236}">
                  <a16:creationId xmlns:a16="http://schemas.microsoft.com/office/drawing/2014/main" id="{EBA61E02-1277-4849-AE25-91BBCDEAC61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040391" y="3898900"/>
              <a:ext cx="3937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OTLSHAPE_T_cb31340efa6e49dbb6610765e32ddcec_Title">
              <a:extLst>
                <a:ext uri="{FF2B5EF4-FFF2-40B4-BE49-F238E27FC236}">
                  <a16:creationId xmlns:a16="http://schemas.microsoft.com/office/drawing/2014/main" id="{B8CE5E44-5BB3-FC4F-99BA-B96BF917A824}"/>
                </a:ext>
              </a:extLst>
            </p:cNvPr>
            <p:cNvSpPr txBox="1"/>
            <p:nvPr>
              <p:custDataLst>
                <p:tags r:id="rId42"/>
              </p:custDataLst>
            </p:nvPr>
          </p:nvSpPr>
          <p:spPr>
            <a:xfrm>
              <a:off x="4985233" y="3915240"/>
              <a:ext cx="1016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SRR2A Follow-Up</a:t>
              </a:r>
            </a:p>
          </p:txBody>
        </p:sp>
        <p:sp>
          <p:nvSpPr>
            <p:cNvPr id="165" name="OTLSHAPE_T_cb31340efa6e49dbb6610765e32ddcec_Duration">
              <a:extLst>
                <a:ext uri="{FF2B5EF4-FFF2-40B4-BE49-F238E27FC236}">
                  <a16:creationId xmlns:a16="http://schemas.microsoft.com/office/drawing/2014/main" id="{1A9704C5-F391-1B43-B97F-4A5D915030B8}"/>
                </a:ext>
              </a:extLst>
            </p:cNvPr>
            <p:cNvSpPr txBox="1"/>
            <p:nvPr>
              <p:custDataLst>
                <p:tags r:id="rId43"/>
              </p:custDataLst>
            </p:nvPr>
          </p:nvSpPr>
          <p:spPr>
            <a:xfrm>
              <a:off x="6480318" y="39229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2 wks</a:t>
              </a:r>
            </a:p>
          </p:txBody>
        </p:sp>
        <p:sp>
          <p:nvSpPr>
            <p:cNvPr id="166" name="OTLSHAPE_T_a09124128f97474a98997530d23c0047_Shape">
              <a:extLst>
                <a:ext uri="{FF2B5EF4-FFF2-40B4-BE49-F238E27FC236}">
                  <a16:creationId xmlns:a16="http://schemas.microsoft.com/office/drawing/2014/main" id="{B407F871-E686-B141-BE99-EACC6F67C8A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29518" y="4165600"/>
              <a:ext cx="17526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OTLSHAPE_T_a09124128f97474a98997530d23c0047_Title">
              <a:extLst>
                <a:ext uri="{FF2B5EF4-FFF2-40B4-BE49-F238E27FC236}">
                  <a16:creationId xmlns:a16="http://schemas.microsoft.com/office/drawing/2014/main" id="{0A4EED87-34A4-0A4E-B030-704B51E65EAC}"/>
                </a:ext>
              </a:extLst>
            </p:cNvPr>
            <p:cNvSpPr txBox="1"/>
            <p:nvPr>
              <p:custDataLst>
                <p:tags r:id="rId45"/>
              </p:custDataLst>
            </p:nvPr>
          </p:nvSpPr>
          <p:spPr>
            <a:xfrm>
              <a:off x="4220141" y="4181940"/>
              <a:ext cx="21590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Beam Commissioning to the MEBT FC</a:t>
              </a:r>
            </a:p>
          </p:txBody>
        </p:sp>
        <p:sp>
          <p:nvSpPr>
            <p:cNvPr id="168" name="OTLSHAPE_T_a09124128f97474a98997530d23c0047_Duration">
              <a:extLst>
                <a:ext uri="{FF2B5EF4-FFF2-40B4-BE49-F238E27FC236}">
                  <a16:creationId xmlns:a16="http://schemas.microsoft.com/office/drawing/2014/main" id="{6FDF288A-F663-6744-AB33-D4A850A0BF2B}"/>
                </a:ext>
              </a:extLst>
            </p:cNvPr>
            <p:cNvSpPr txBox="1"/>
            <p:nvPr>
              <p:custDataLst>
                <p:tags r:id="rId46"/>
              </p:custDataLst>
            </p:nvPr>
          </p:nvSpPr>
          <p:spPr>
            <a:xfrm>
              <a:off x="8231385" y="41896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9 wks</a:t>
              </a:r>
            </a:p>
          </p:txBody>
        </p:sp>
        <p:sp>
          <p:nvSpPr>
            <p:cNvPr id="169" name="OTLSHAPE_T_32183675bea7426cab36ea0aa8f7f072_Shape">
              <a:extLst>
                <a:ext uri="{FF2B5EF4-FFF2-40B4-BE49-F238E27FC236}">
                  <a16:creationId xmlns:a16="http://schemas.microsoft.com/office/drawing/2014/main" id="{CD72B753-4BDA-4248-805B-71AD893CB04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52810" y="4432300"/>
              <a:ext cx="5334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OTLSHAPE_T_32183675bea7426cab36ea0aa8f7f072_Title">
              <a:extLst>
                <a:ext uri="{FF2B5EF4-FFF2-40B4-BE49-F238E27FC236}">
                  <a16:creationId xmlns:a16="http://schemas.microsoft.com/office/drawing/2014/main" id="{2DABC35D-9CD8-2541-A819-59311CA166FF}"/>
                </a:ext>
              </a:extLst>
            </p:cNvPr>
            <p:cNvSpPr txBox="1"/>
            <p:nvPr>
              <p:custDataLst>
                <p:tags r:id="rId48"/>
              </p:custDataLst>
            </p:nvPr>
          </p:nvSpPr>
          <p:spPr>
            <a:xfrm>
              <a:off x="7016583" y="4448640"/>
              <a:ext cx="10922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1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PSS1 Re-Validation</a:t>
              </a:r>
            </a:p>
          </p:txBody>
        </p:sp>
        <p:sp>
          <p:nvSpPr>
            <p:cNvPr id="171" name="OTLSHAPE_T_32183675bea7426cab36ea0aa8f7f072_Duration">
              <a:extLst>
                <a:ext uri="{FF2B5EF4-FFF2-40B4-BE49-F238E27FC236}">
                  <a16:creationId xmlns:a16="http://schemas.microsoft.com/office/drawing/2014/main" id="{B54A16DD-205C-F746-B435-099561F1A7A8}"/>
                </a:ext>
              </a:extLst>
            </p:cNvPr>
            <p:cNvSpPr txBox="1"/>
            <p:nvPr>
              <p:custDataLst>
                <p:tags r:id="rId49"/>
              </p:custDataLst>
            </p:nvPr>
          </p:nvSpPr>
          <p:spPr>
            <a:xfrm>
              <a:off x="8731690" y="44563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3 wks</a:t>
              </a:r>
            </a:p>
          </p:txBody>
        </p:sp>
        <p:sp>
          <p:nvSpPr>
            <p:cNvPr id="172" name="OTLSHAPE_T_845c2f3f488d4dd0b3ad58e51ac84705_Shape">
              <a:extLst>
                <a:ext uri="{FF2B5EF4-FFF2-40B4-BE49-F238E27FC236}">
                  <a16:creationId xmlns:a16="http://schemas.microsoft.com/office/drawing/2014/main" id="{B14BB265-B41A-3D47-B850-49E26E113125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736499" y="4699000"/>
              <a:ext cx="7239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OTLSHAPE_T_845c2f3f488d4dd0b3ad58e51ac84705_Title">
              <a:extLst>
                <a:ext uri="{FF2B5EF4-FFF2-40B4-BE49-F238E27FC236}">
                  <a16:creationId xmlns:a16="http://schemas.microsoft.com/office/drawing/2014/main" id="{4E78BC43-5AB8-774D-8AA6-1A5B26D92DA6}"/>
                </a:ext>
              </a:extLst>
            </p:cNvPr>
            <p:cNvSpPr txBox="1"/>
            <p:nvPr>
              <p:custDataLst>
                <p:tags r:id="rId51"/>
              </p:custDataLst>
            </p:nvPr>
          </p:nvSpPr>
          <p:spPr>
            <a:xfrm>
              <a:off x="6444361" y="4715340"/>
              <a:ext cx="2247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DTL1 and MEBT Bunchers Conditioning</a:t>
              </a:r>
            </a:p>
          </p:txBody>
        </p:sp>
        <p:sp>
          <p:nvSpPr>
            <p:cNvPr id="174" name="OTLSHAPE_T_845c2f3f488d4dd0b3ad58e51ac84705_Duration">
              <a:extLst>
                <a:ext uri="{FF2B5EF4-FFF2-40B4-BE49-F238E27FC236}">
                  <a16:creationId xmlns:a16="http://schemas.microsoft.com/office/drawing/2014/main" id="{14C058ED-586E-FA4B-9C24-DB973992086D}"/>
                </a:ext>
              </a:extLst>
            </p:cNvPr>
            <p:cNvSpPr txBox="1"/>
            <p:nvPr>
              <p:custDataLst>
                <p:tags r:id="rId52"/>
              </p:custDataLst>
            </p:nvPr>
          </p:nvSpPr>
          <p:spPr>
            <a:xfrm>
              <a:off x="9509943" y="47230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4 wks</a:t>
              </a:r>
            </a:p>
          </p:txBody>
        </p:sp>
        <p:sp>
          <p:nvSpPr>
            <p:cNvPr id="175" name="OTLSHAPE_T_dd6cbd0c43b6487fabac82c4581a965c_Shape">
              <a:extLst>
                <a:ext uri="{FF2B5EF4-FFF2-40B4-BE49-F238E27FC236}">
                  <a16:creationId xmlns:a16="http://schemas.microsoft.com/office/drawing/2014/main" id="{36CF0543-C380-2E42-B3FB-AAF619A88F08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9542527" y="4965700"/>
              <a:ext cx="3937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OTLSHAPE_T_dd6cbd0c43b6487fabac82c4581a965c_Title">
              <a:extLst>
                <a:ext uri="{FF2B5EF4-FFF2-40B4-BE49-F238E27FC236}">
                  <a16:creationId xmlns:a16="http://schemas.microsoft.com/office/drawing/2014/main" id="{2D70EED7-C20E-C645-9452-C6E56116547F}"/>
                </a:ext>
              </a:extLst>
            </p:cNvPr>
            <p:cNvSpPr txBox="1"/>
            <p:nvPr>
              <p:custDataLst>
                <p:tags r:id="rId54"/>
              </p:custDataLst>
            </p:nvPr>
          </p:nvSpPr>
          <p:spPr>
            <a:xfrm>
              <a:off x="8493719" y="4982040"/>
              <a:ext cx="10033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6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SRR2B Follow-Up</a:t>
              </a:r>
            </a:p>
          </p:txBody>
        </p:sp>
        <p:sp>
          <p:nvSpPr>
            <p:cNvPr id="177" name="OTLSHAPE_T_dd6cbd0c43b6487fabac82c4581a965c_Duration">
              <a:extLst>
                <a:ext uri="{FF2B5EF4-FFF2-40B4-BE49-F238E27FC236}">
                  <a16:creationId xmlns:a16="http://schemas.microsoft.com/office/drawing/2014/main" id="{981D95C5-A176-DB40-8D18-4635DC55FD66}"/>
                </a:ext>
              </a:extLst>
            </p:cNvPr>
            <p:cNvSpPr txBox="1"/>
            <p:nvPr>
              <p:custDataLst>
                <p:tags r:id="rId55"/>
              </p:custDataLst>
            </p:nvPr>
          </p:nvSpPr>
          <p:spPr>
            <a:xfrm>
              <a:off x="9982453" y="49897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2 wks</a:t>
              </a:r>
            </a:p>
          </p:txBody>
        </p:sp>
        <p:sp>
          <p:nvSpPr>
            <p:cNvPr id="178" name="OTLSHAPE_T_ae7ef2a1913c4217818545b40704f5d6_Shape">
              <a:extLst>
                <a:ext uri="{FF2B5EF4-FFF2-40B4-BE49-F238E27FC236}">
                  <a16:creationId xmlns:a16="http://schemas.microsoft.com/office/drawing/2014/main" id="{74A98A2C-376D-704A-A201-63F6CAE7071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903878" y="5232400"/>
              <a:ext cx="1117600" cy="203200"/>
            </a:xfrm>
            <a:prstGeom prst="roundRect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OTLSHAPE_T_ae7ef2a1913c4217818545b40704f5d6_Title">
              <a:extLst>
                <a:ext uri="{FF2B5EF4-FFF2-40B4-BE49-F238E27FC236}">
                  <a16:creationId xmlns:a16="http://schemas.microsoft.com/office/drawing/2014/main" id="{06EB5E4C-4D9E-904A-A171-DA4878A45F87}"/>
                </a:ext>
              </a:extLst>
            </p:cNvPr>
            <p:cNvSpPr txBox="1"/>
            <p:nvPr>
              <p:custDataLst>
                <p:tags r:id="rId57"/>
              </p:custDataLst>
            </p:nvPr>
          </p:nvSpPr>
          <p:spPr>
            <a:xfrm>
              <a:off x="7744031" y="5248740"/>
              <a:ext cx="2120900" cy="170519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0" cap="none" spc="-4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Beam Commissioning to the DTL1 FC</a:t>
              </a:r>
            </a:p>
          </p:txBody>
        </p:sp>
        <p:sp>
          <p:nvSpPr>
            <p:cNvPr id="180" name="OTLSHAPE_T_ae7ef2a1913c4217818545b40704f5d6_Duration">
              <a:extLst>
                <a:ext uri="{FF2B5EF4-FFF2-40B4-BE49-F238E27FC236}">
                  <a16:creationId xmlns:a16="http://schemas.microsoft.com/office/drawing/2014/main" id="{1A914D4A-7D3C-9940-BCF8-7A4FB2D2A502}"/>
                </a:ext>
              </a:extLst>
            </p:cNvPr>
            <p:cNvSpPr txBox="1"/>
            <p:nvPr>
              <p:custDataLst>
                <p:tags r:id="rId58"/>
              </p:custDataLst>
            </p:nvPr>
          </p:nvSpPr>
          <p:spPr>
            <a:xfrm>
              <a:off x="11066447" y="5256488"/>
              <a:ext cx="292100" cy="15502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-6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</a:rPr>
                <a:t>6 wks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8313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think ICS has some room for improvement in communication of system statuses to stakeholders, hopefully this helps somewhat.</a:t>
            </a:r>
          </a:p>
          <a:p>
            <a:r>
              <a:rPr lang="en-GB" dirty="0"/>
              <a:t>This time slot won't give sufficient duration for many details.</a:t>
            </a:r>
          </a:p>
          <a:p>
            <a:r>
              <a:rPr lang="en-GB" dirty="0"/>
              <a:t>Intention here is mostly to provide a rapid-fire overview.</a:t>
            </a:r>
          </a:p>
          <a:p>
            <a:r>
              <a:rPr lang="en-GB" dirty="0"/>
              <a:t>Several internal ICS projects need to reach "usable" maturity for </a:t>
            </a:r>
            <a:r>
              <a:rPr lang="en-GB" dirty="0" err="1"/>
              <a:t>RFQ</a:t>
            </a:r>
            <a:r>
              <a:rPr lang="en-GB" dirty="0"/>
              <a:t> commissioning (Calibration Service, Critical PV access authorisation, IOC deployment).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248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Planning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Not many of the </a:t>
            </a:r>
            <a:r>
              <a:rPr lang="en-GB" dirty="0" err="1"/>
              <a:t>RFQ</a:t>
            </a:r>
            <a:r>
              <a:rPr lang="en-GB" dirty="0"/>
              <a:t> activities are easily parallelised across multiple shifts.</a:t>
            </a:r>
          </a:p>
          <a:p>
            <a:r>
              <a:rPr lang="en-GB" dirty="0"/>
              <a:t>Exception to this may be </a:t>
            </a:r>
            <a:r>
              <a:rPr lang="en-GB" dirty="0" err="1"/>
              <a:t>RF</a:t>
            </a:r>
            <a:r>
              <a:rPr lang="en-GB" dirty="0"/>
              <a:t> conditioning of the </a:t>
            </a:r>
            <a:r>
              <a:rPr lang="en-GB" dirty="0" err="1"/>
              <a:t>RFQ</a:t>
            </a:r>
            <a:r>
              <a:rPr lang="en-GB" dirty="0"/>
              <a:t> cavity.</a:t>
            </a:r>
          </a:p>
          <a:p>
            <a:r>
              <a:rPr lang="en-GB" dirty="0"/>
              <a:t>Recent developments to focus efforts to </a:t>
            </a:r>
            <a:r>
              <a:rPr lang="en-GB" dirty="0" err="1"/>
              <a:t>RFQ</a:t>
            </a:r>
            <a:r>
              <a:rPr lang="en-GB" dirty="0"/>
              <a:t> + </a:t>
            </a:r>
            <a:r>
              <a:rPr lang="en-GB" dirty="0" err="1"/>
              <a:t>MEBT</a:t>
            </a:r>
            <a:r>
              <a:rPr lang="en-GB" dirty="0"/>
              <a:t> are welcomed.</a:t>
            </a:r>
          </a:p>
          <a:p>
            <a:r>
              <a:rPr lang="en-GB" dirty="0"/>
              <a:t>The more "slack" given to the </a:t>
            </a:r>
            <a:r>
              <a:rPr lang="en-GB" dirty="0" err="1"/>
              <a:t>DTL</a:t>
            </a:r>
            <a:r>
              <a:rPr lang="en-GB" dirty="0"/>
              <a:t> schedule, the faster the </a:t>
            </a:r>
            <a:r>
              <a:rPr lang="en-GB" dirty="0" err="1"/>
              <a:t>RFQ</a:t>
            </a:r>
            <a:r>
              <a:rPr lang="en-GB" dirty="0"/>
              <a:t> (and </a:t>
            </a:r>
            <a:r>
              <a:rPr lang="en-GB" dirty="0" err="1"/>
              <a:t>MEBT</a:t>
            </a:r>
            <a:r>
              <a:rPr lang="en-GB" dirty="0"/>
              <a:t>) progress.</a:t>
            </a:r>
          </a:p>
        </p:txBody>
      </p:sp>
    </p:spTree>
    <p:extLst>
      <p:ext uri="{BB962C8B-B14F-4D97-AF65-F5344CB8AC3E}">
        <p14:creationId xmlns:p14="http://schemas.microsoft.com/office/powerpoint/2010/main" val="3138010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RFQ Integration Status and Plans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CD869F-4A16-4222-8223-3116933AE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5410" y="3655790"/>
            <a:ext cx="739307" cy="470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FEC965-3470-43E9-8843-EC76C23FC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322" y="3646426"/>
            <a:ext cx="770122" cy="5056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30F1F0-6067-49E6-8C7D-D3FE8299CA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4696" y="3645024"/>
            <a:ext cx="770122" cy="5056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997000-39C2-4708-A8AC-A2BE11E88F1F}"/>
              </a:ext>
            </a:extLst>
          </p:cNvPr>
          <p:cNvSpPr txBox="1"/>
          <p:nvPr/>
        </p:nvSpPr>
        <p:spPr>
          <a:xfrm>
            <a:off x="12313322" y="4283911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281570-36A0-4304-A1E0-6E0A32B8EEC8}"/>
              </a:ext>
            </a:extLst>
          </p:cNvPr>
          <p:cNvSpPr txBox="1"/>
          <p:nvPr/>
        </p:nvSpPr>
        <p:spPr>
          <a:xfrm>
            <a:off x="13114574" y="4283911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761542-96B3-4645-AD97-B9889ABF7702}"/>
              </a:ext>
            </a:extLst>
          </p:cNvPr>
          <p:cNvSpPr txBox="1"/>
          <p:nvPr/>
        </p:nvSpPr>
        <p:spPr>
          <a:xfrm>
            <a:off x="13903995" y="4285027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FE501F-36F6-424D-9CFD-30788FE38BA0}"/>
              </a:ext>
            </a:extLst>
          </p:cNvPr>
          <p:cNvSpPr txBox="1"/>
          <p:nvPr/>
        </p:nvSpPr>
        <p:spPr>
          <a:xfrm>
            <a:off x="12714044" y="3106870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EB5209-1439-492C-96B0-0DD8C482420F}"/>
              </a:ext>
            </a:extLst>
          </p:cNvPr>
          <p:cNvSpPr txBox="1"/>
          <p:nvPr/>
        </p:nvSpPr>
        <p:spPr>
          <a:xfrm>
            <a:off x="13844717" y="3065142"/>
            <a:ext cx="77012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S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0E3553F-4DF9-43A0-BAB2-BF63B0E369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91" y="1595442"/>
            <a:ext cx="9085218" cy="511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1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4678"/>
            <a:ext cx="9518848" cy="56207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for </a:t>
            </a:r>
            <a:r>
              <a:rPr lang="sv-SE" dirty="0" err="1"/>
              <a:t>your</a:t>
            </a:r>
            <a:r>
              <a:rPr lang="sv-SE" dirty="0"/>
              <a:t> attention!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700A96D-5D16-4F6A-848E-DF8CE9BE3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17030"/>
            <a:ext cx="8229600" cy="52044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SE" sz="2900" b="1" dirty="0">
                <a:solidFill>
                  <a:srgbClr val="00B0F0"/>
                </a:solidFill>
              </a:rPr>
              <a:t>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Q</a:t>
            </a:r>
            <a:r>
              <a:rPr lang="en-SE" sz="1600" dirty="0">
                <a:solidFill>
                  <a:schemeClr val="tx1"/>
                </a:solidFill>
              </a:rPr>
              <a:t>u</a:t>
            </a:r>
            <a:r>
              <a:rPr lang="en-US" sz="1600" dirty="0">
                <a:solidFill>
                  <a:schemeClr val="tx1"/>
                </a:solidFill>
              </a:rPr>
              <a:t>e</a:t>
            </a:r>
            <a:r>
              <a:rPr lang="en-SE" sz="1600" dirty="0">
                <a:solidFill>
                  <a:schemeClr val="tx1"/>
                </a:solidFill>
              </a:rPr>
              <a:t>s</a:t>
            </a: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SE" sz="1600" dirty="0" err="1">
                <a:solidFill>
                  <a:schemeClr val="tx1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o</a:t>
            </a:r>
            <a:r>
              <a:rPr lang="en-SE" sz="1600" dirty="0">
                <a:solidFill>
                  <a:schemeClr val="tx1"/>
                </a:solidFill>
              </a:rPr>
              <a:t>ns: </a:t>
            </a:r>
          </a:p>
          <a:p>
            <a:pPr marL="457200" lvl="1" indent="0">
              <a:buNone/>
            </a:pPr>
            <a:endParaRPr lang="en-SE" sz="1600" dirty="0">
              <a:solidFill>
                <a:schemeClr val="tx1"/>
              </a:solidFill>
            </a:endParaRPr>
          </a:p>
          <a:p>
            <a:endParaRPr lang="en-SE" sz="16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SE" sz="1600" dirty="0">
              <a:solidFill>
                <a:schemeClr val="tx1"/>
              </a:solidFill>
            </a:endParaRPr>
          </a:p>
          <a:p>
            <a:pPr lvl="1"/>
            <a:endParaRPr lang="en-S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SE" sz="1200" dirty="0"/>
          </a:p>
          <a:p>
            <a:pPr lvl="2"/>
            <a:endParaRPr lang="en-US" sz="1200" dirty="0"/>
          </a:p>
          <a:p>
            <a:pPr marL="914400" lvl="2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655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RFQ</a:t>
            </a:r>
            <a:r>
              <a:rPr lang="en-GB" dirty="0"/>
              <a:t> Sub-Systems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4753760" cy="4525963"/>
          </a:xfrm>
        </p:spPr>
        <p:txBody>
          <a:bodyPr>
            <a:normAutofit/>
          </a:bodyPr>
          <a:lstStyle/>
          <a:p>
            <a:r>
              <a:rPr lang="en-GB" sz="1400" dirty="0" err="1"/>
              <a:t>RF</a:t>
            </a:r>
            <a:r>
              <a:rPr lang="en-GB" sz="1400" dirty="0"/>
              <a:t>: </a:t>
            </a:r>
            <a:r>
              <a:rPr lang="en-GB" sz="1400" dirty="0" err="1"/>
              <a:t>LLRF</a:t>
            </a:r>
            <a:r>
              <a:rPr lang="en-GB" sz="1400" dirty="0"/>
              <a:t>, LPS, Auxiliary systems (pin-diode, electron pickup, etc.)</a:t>
            </a:r>
          </a:p>
          <a:p>
            <a:r>
              <a:rPr lang="en-GB" sz="1400" dirty="0"/>
              <a:t>Cavity: Water Cooling + Local Protection System.</a:t>
            </a:r>
          </a:p>
          <a:p>
            <a:r>
              <a:rPr lang="en-GB" sz="1400" dirty="0"/>
              <a:t>Vacuum Controls.</a:t>
            </a:r>
          </a:p>
          <a:p>
            <a:r>
              <a:rPr lang="en-GB" sz="1400" dirty="0"/>
              <a:t>High-level Controls: </a:t>
            </a:r>
            <a:r>
              <a:rPr lang="en-GB" sz="1400" dirty="0" err="1"/>
              <a:t>RF</a:t>
            </a:r>
            <a:r>
              <a:rPr lang="en-GB" sz="1400" dirty="0"/>
              <a:t> Pickup calibration, </a:t>
            </a:r>
            <a:r>
              <a:rPr lang="en-GB" sz="1400" dirty="0" err="1"/>
              <a:t>RF</a:t>
            </a:r>
            <a:r>
              <a:rPr lang="en-GB" sz="1400" dirty="0"/>
              <a:t> conditioning, etc.</a:t>
            </a:r>
          </a:p>
          <a:p>
            <a:r>
              <a:rPr lang="en-GB" sz="1400" dirty="0"/>
              <a:t>Beam Instrumentation: no beam instrumentation.</a:t>
            </a:r>
          </a:p>
          <a:p>
            <a:r>
              <a:rPr lang="en-GB" sz="1400" dirty="0"/>
              <a:t>Software services: calibration, critical PV access authorisation, etc.</a:t>
            </a:r>
          </a:p>
          <a:p>
            <a:endParaRPr lang="en-GB" sz="1400" dirty="0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91959E1-270A-460B-9F6C-D19BF034D96A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9926" y="3949563"/>
            <a:ext cx="3004483" cy="2616468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9B80862F-783D-48DF-B114-D9E99C13E041}"/>
              </a:ext>
            </a:extLst>
          </p:cNvPr>
          <p:cNvGrpSpPr/>
          <p:nvPr/>
        </p:nvGrpSpPr>
        <p:grpSpPr>
          <a:xfrm>
            <a:off x="5363360" y="1600203"/>
            <a:ext cx="6421272" cy="4781125"/>
            <a:chOff x="3359696" y="2348880"/>
            <a:chExt cx="4956508" cy="417646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2A3E2D-19C7-4B69-90D6-459FFEF8983B}"/>
                </a:ext>
              </a:extLst>
            </p:cNvPr>
            <p:cNvSpPr/>
            <p:nvPr/>
          </p:nvSpPr>
          <p:spPr>
            <a:xfrm>
              <a:off x="6727676" y="3262402"/>
              <a:ext cx="1588528" cy="6742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FEB90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1DAC3F1-A9A5-47D3-9133-C768B49C810D}"/>
                </a:ext>
              </a:extLst>
            </p:cNvPr>
            <p:cNvSpPr/>
            <p:nvPr/>
          </p:nvSpPr>
          <p:spPr>
            <a:xfrm>
              <a:off x="3359696" y="2348880"/>
              <a:ext cx="2900431" cy="15864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dirty="0">
                  <a:solidFill>
                    <a:schemeClr val="tx1"/>
                  </a:solidFill>
                </a:rPr>
                <a:t>G02 (Gallery)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7768C45-54A6-4F81-A431-F79E6F783631}"/>
                </a:ext>
              </a:extLst>
            </p:cNvPr>
            <p:cNvSpPr/>
            <p:nvPr/>
          </p:nvSpPr>
          <p:spPr>
            <a:xfrm>
              <a:off x="4069508" y="3005476"/>
              <a:ext cx="2083986" cy="8341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RF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442827-5C56-4B62-BF42-C7CD4517EE2F}"/>
                </a:ext>
              </a:extLst>
            </p:cNvPr>
            <p:cNvSpPr/>
            <p:nvPr/>
          </p:nvSpPr>
          <p:spPr>
            <a:xfrm>
              <a:off x="3359696" y="4176292"/>
              <a:ext cx="4956508" cy="234905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/>
              <a:r>
                <a:rPr lang="en-GB" dirty="0">
                  <a:solidFill>
                    <a:schemeClr val="tx1"/>
                  </a:solidFill>
                </a:rPr>
                <a:t>G01 (Tunnel)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EE9D957-071E-4741-962A-9862173AB111}"/>
                </a:ext>
              </a:extLst>
            </p:cNvPr>
            <p:cNvSpPr/>
            <p:nvPr/>
          </p:nvSpPr>
          <p:spPr>
            <a:xfrm>
              <a:off x="4711471" y="4959308"/>
              <a:ext cx="2703550" cy="130154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RFQ cavity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0B6C5DE-B94B-4970-B3C5-549C31D47771}"/>
                </a:ext>
              </a:extLst>
            </p:cNvPr>
            <p:cNvSpPr txBox="1"/>
            <p:nvPr/>
          </p:nvSpPr>
          <p:spPr>
            <a:xfrm>
              <a:off x="4767795" y="5917905"/>
              <a:ext cx="1013831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Tuners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C625A-583C-4B9F-81E5-327D70C60919}"/>
                </a:ext>
              </a:extLst>
            </p:cNvPr>
            <p:cNvSpPr txBox="1"/>
            <p:nvPr/>
          </p:nvSpPr>
          <p:spPr>
            <a:xfrm>
              <a:off x="4767795" y="5614880"/>
              <a:ext cx="1013831" cy="25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RF pick-ups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F411C4-C353-43C9-81B2-029D2E732FC3}"/>
                </a:ext>
              </a:extLst>
            </p:cNvPr>
            <p:cNvSpPr txBox="1"/>
            <p:nvPr/>
          </p:nvSpPr>
          <p:spPr>
            <a:xfrm>
              <a:off x="5839406" y="5919330"/>
              <a:ext cx="1068698" cy="2568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Vacuum pumps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311DCA-0F7C-4B1D-A998-39D8737593E8}"/>
                </a:ext>
              </a:extLst>
            </p:cNvPr>
            <p:cNvSpPr txBox="1"/>
            <p:nvPr/>
          </p:nvSpPr>
          <p:spPr>
            <a:xfrm>
              <a:off x="5837950" y="5626413"/>
              <a:ext cx="1070155" cy="2406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Vacuum gauges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6CA77D2-84CD-4100-88F2-1DCF96ACDBA2}"/>
                </a:ext>
              </a:extLst>
            </p:cNvPr>
            <p:cNvSpPr txBox="1"/>
            <p:nvPr/>
          </p:nvSpPr>
          <p:spPr>
            <a:xfrm>
              <a:off x="5837950" y="5323649"/>
              <a:ext cx="1070155" cy="252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Vacuum gate valves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0D9781-7A80-4C62-83D9-A7D681A2CC98}"/>
                </a:ext>
              </a:extLst>
            </p:cNvPr>
            <p:cNvSpPr txBox="1"/>
            <p:nvPr/>
          </p:nvSpPr>
          <p:spPr>
            <a:xfrm>
              <a:off x="6964429" y="5320702"/>
              <a:ext cx="394268" cy="1994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rmAutofit fontScale="32500" lnSpcReduction="20000"/>
            </a:bodyPr>
            <a:lstStyle/>
            <a:p>
              <a:pPr algn="ctr"/>
              <a:r>
                <a:rPr lang="en-GB" sz="2000" dirty="0"/>
                <a:t>ACCT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60CA7D1-7F24-4C34-BBCE-AB986ED2FD27}"/>
                </a:ext>
              </a:extLst>
            </p:cNvPr>
            <p:cNvSpPr txBox="1"/>
            <p:nvPr/>
          </p:nvSpPr>
          <p:spPr>
            <a:xfrm>
              <a:off x="4804223" y="2670489"/>
              <a:ext cx="619564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Modulator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8F89C1-9B91-46BB-BC79-8B3046111C23}"/>
                </a:ext>
              </a:extLst>
            </p:cNvPr>
            <p:cNvSpPr txBox="1"/>
            <p:nvPr/>
          </p:nvSpPr>
          <p:spPr>
            <a:xfrm>
              <a:off x="4804223" y="3092114"/>
              <a:ext cx="619564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Klystron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C4C775-5B14-4287-AD2D-932C241134E9}"/>
                </a:ext>
              </a:extLst>
            </p:cNvPr>
            <p:cNvSpPr txBox="1"/>
            <p:nvPr/>
          </p:nvSpPr>
          <p:spPr>
            <a:xfrm>
              <a:off x="5308635" y="4537684"/>
              <a:ext cx="2072462" cy="240928"/>
            </a:xfrm>
            <a:prstGeom prst="rect">
              <a:avLst/>
            </a:prstGeom>
            <a:solidFill>
              <a:srgbClr val="76D6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Water-cooling manifold &amp; instrumentation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CDDE27-C94D-4175-BCD9-43ECFC952936}"/>
                </a:ext>
              </a:extLst>
            </p:cNvPr>
            <p:cNvSpPr txBox="1"/>
            <p:nvPr/>
          </p:nvSpPr>
          <p:spPr>
            <a:xfrm>
              <a:off x="4804223" y="3513738"/>
              <a:ext cx="619564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RFDS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7D18D3F-8237-4C8D-AFE8-2BC8DA57988A}"/>
                </a:ext>
              </a:extLst>
            </p:cNvPr>
            <p:cNvSpPr txBox="1"/>
            <p:nvPr/>
          </p:nvSpPr>
          <p:spPr>
            <a:xfrm>
              <a:off x="5242506" y="3409353"/>
              <a:ext cx="0" cy="0"/>
            </a:xfrm>
            <a:prstGeom prst="rect">
              <a:avLst/>
            </a:prstGeom>
          </p:spPr>
          <p:txBody>
            <a:bodyPr vert="horz" wrap="none" lIns="91440" tIns="45720" rIns="91440" bIns="45720" rtlCol="0" anchor="t">
              <a:normAutofit fontScale="25000" lnSpcReduction="20000"/>
            </a:bodyPr>
            <a:lstStyle/>
            <a:p>
              <a:pPr algn="l"/>
              <a:endParaRPr lang="en-GB" sz="20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7A5C32A-F73C-4062-8497-714BEF377A4F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5114005" y="3754667"/>
              <a:ext cx="0" cy="157265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D8D8FBB-A878-499F-895D-72261A238095}"/>
                </a:ext>
              </a:extLst>
            </p:cNvPr>
            <p:cNvCxnSpPr>
              <a:cxnSpLocks/>
            </p:cNvCxnSpPr>
            <p:nvPr/>
          </p:nvCxnSpPr>
          <p:spPr>
            <a:xfrm>
              <a:off x="5114924" y="3333042"/>
              <a:ext cx="0" cy="18069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B985BB8-99CF-4608-81AF-A29384407FFB}"/>
                </a:ext>
              </a:extLst>
            </p:cNvPr>
            <p:cNvCxnSpPr>
              <a:cxnSpLocks/>
            </p:cNvCxnSpPr>
            <p:nvPr/>
          </p:nvCxnSpPr>
          <p:spPr>
            <a:xfrm>
              <a:off x="5114005" y="2911417"/>
              <a:ext cx="0" cy="18069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AEF2631-7539-442B-807A-DD3A5205D69F}"/>
                </a:ext>
              </a:extLst>
            </p:cNvPr>
            <p:cNvSpPr txBox="1"/>
            <p:nvPr/>
          </p:nvSpPr>
          <p:spPr>
            <a:xfrm>
              <a:off x="5477607" y="3092114"/>
              <a:ext cx="619564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LLRF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A0F46D2-5045-4905-9576-4DAFE077DFB5}"/>
                </a:ext>
              </a:extLst>
            </p:cNvPr>
            <p:cNvSpPr txBox="1"/>
            <p:nvPr/>
          </p:nvSpPr>
          <p:spPr>
            <a:xfrm>
              <a:off x="4131436" y="3092114"/>
              <a:ext cx="619564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RF LPS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DC897A7-1BF0-4684-8940-F9F04F0C8CBD}"/>
                </a:ext>
              </a:extLst>
            </p:cNvPr>
            <p:cNvCxnSpPr>
              <a:cxnSpLocks/>
            </p:cNvCxnSpPr>
            <p:nvPr/>
          </p:nvCxnSpPr>
          <p:spPr>
            <a:xfrm>
              <a:off x="6344866" y="4778613"/>
              <a:ext cx="0" cy="18069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4C40DE5-08CC-43D7-A280-9FD769D0B9FA}"/>
                </a:ext>
              </a:extLst>
            </p:cNvPr>
            <p:cNvGrpSpPr/>
            <p:nvPr/>
          </p:nvGrpSpPr>
          <p:grpSpPr>
            <a:xfrm>
              <a:off x="6727676" y="2350127"/>
              <a:ext cx="1588528" cy="627752"/>
              <a:chOff x="4554536" y="2690074"/>
              <a:chExt cx="2030872" cy="750483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9463A4E-2CF3-45B4-BFB6-4FDECD5731DA}"/>
                  </a:ext>
                </a:extLst>
              </p:cNvPr>
              <p:cNvSpPr/>
              <p:nvPr/>
            </p:nvSpPr>
            <p:spPr>
              <a:xfrm>
                <a:off x="4554536" y="2690074"/>
                <a:ext cx="2030872" cy="75048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GB" dirty="0">
                    <a:solidFill>
                      <a:schemeClr val="tx1"/>
                    </a:solidFill>
                  </a:rPr>
                  <a:t>FEB100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743511-616C-4FB0-8181-E57A531C9B06}"/>
                  </a:ext>
                </a:extLst>
              </p:cNvPr>
              <p:cNvSpPr txBox="1"/>
              <p:nvPr/>
            </p:nvSpPr>
            <p:spPr>
              <a:xfrm>
                <a:off x="4922328" y="3059645"/>
                <a:ext cx="1303040" cy="288032"/>
              </a:xfrm>
              <a:prstGeom prst="rect">
                <a:avLst/>
              </a:prstGeom>
              <a:solidFill>
                <a:srgbClr val="76D6FF"/>
              </a:solidFill>
              <a:ln>
                <a:solidFill>
                  <a:schemeClr val="tx1"/>
                </a:solidFill>
              </a:ln>
            </p:spPr>
            <p:txBody>
              <a:bodyPr vert="horz" wrap="square" lIns="91440" tIns="45720" rIns="91440" bIns="45720" rtlCol="0" anchor="t">
                <a:noAutofit/>
              </a:bodyPr>
              <a:lstStyle/>
              <a:p>
                <a:pPr algn="ctr"/>
                <a:r>
                  <a:rPr lang="en-GB" sz="1100" dirty="0"/>
                  <a:t>Water-cooling skid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B786FD8-1AF6-4299-AA44-043678A86F4A}"/>
                </a:ext>
              </a:extLst>
            </p:cNvPr>
            <p:cNvSpPr txBox="1"/>
            <p:nvPr/>
          </p:nvSpPr>
          <p:spPr>
            <a:xfrm>
              <a:off x="4125832" y="2667552"/>
              <a:ext cx="619564" cy="240928"/>
            </a:xfrm>
            <a:prstGeom prst="rect">
              <a:avLst/>
            </a:prstGeom>
            <a:solidFill>
              <a:srgbClr val="FF40FF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MPS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F8FFB44-CAA8-4981-90F3-B498020E2CDD}"/>
                </a:ext>
              </a:extLst>
            </p:cNvPr>
            <p:cNvSpPr txBox="1"/>
            <p:nvPr/>
          </p:nvSpPr>
          <p:spPr>
            <a:xfrm>
              <a:off x="6802524" y="3634203"/>
              <a:ext cx="619564" cy="240928"/>
            </a:xfrm>
            <a:prstGeom prst="rect">
              <a:avLst/>
            </a:prstGeom>
            <a:solidFill>
              <a:srgbClr val="FF9300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PSS</a:t>
              </a:r>
            </a:p>
          </p:txBody>
        </p:sp>
        <p:cxnSp>
          <p:nvCxnSpPr>
            <p:cNvPr id="30" name="Elbow Connector 51">
              <a:extLst>
                <a:ext uri="{FF2B5EF4-FFF2-40B4-BE49-F238E27FC236}">
                  <a16:creationId xmlns:a16="http://schemas.microsoft.com/office/drawing/2014/main" id="{CBCE2B0A-4CDE-46EA-9C09-416342206DF3}"/>
                </a:ext>
              </a:extLst>
            </p:cNvPr>
            <p:cNvCxnSpPr>
              <a:cxnSpLocks/>
              <a:stCxn id="47" idx="2"/>
              <a:endCxn id="18" idx="3"/>
            </p:cNvCxnSpPr>
            <p:nvPr/>
          </p:nvCxnSpPr>
          <p:spPr>
            <a:xfrm rot="5400000">
              <a:off x="6574054" y="3707231"/>
              <a:ext cx="1757960" cy="143875"/>
            </a:xfrm>
            <a:prstGeom prst="bentConnector2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E39BB44-F74A-46C0-96F6-8D9757656131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7112305" y="3875131"/>
              <a:ext cx="0" cy="301161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A2B1625-2BF5-4727-92E0-FB240476BA56}"/>
                </a:ext>
              </a:extLst>
            </p:cNvPr>
            <p:cNvCxnSpPr>
              <a:cxnSpLocks/>
              <a:stCxn id="29" idx="1"/>
            </p:cNvCxnSpPr>
            <p:nvPr/>
          </p:nvCxnSpPr>
          <p:spPr>
            <a:xfrm flipH="1">
              <a:off x="6153494" y="3754667"/>
              <a:ext cx="649029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DA331D5-2A74-4D13-915E-3FED3E7A3C12}"/>
                </a:ext>
              </a:extLst>
            </p:cNvPr>
            <p:cNvSpPr txBox="1"/>
            <p:nvPr/>
          </p:nvSpPr>
          <p:spPr>
            <a:xfrm>
              <a:off x="3789237" y="5510742"/>
              <a:ext cx="823852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ISRC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52F80FF-B817-4EEF-B042-60634E3B4DC5}"/>
                </a:ext>
              </a:extLst>
            </p:cNvPr>
            <p:cNvSpPr txBox="1"/>
            <p:nvPr/>
          </p:nvSpPr>
          <p:spPr>
            <a:xfrm>
              <a:off x="3784845" y="5825565"/>
              <a:ext cx="828244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LEBT chopper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AB299D4-69B4-472D-9FB0-9B97487B24CD}"/>
                </a:ext>
              </a:extLst>
            </p:cNvPr>
            <p:cNvSpPr txBox="1"/>
            <p:nvPr/>
          </p:nvSpPr>
          <p:spPr>
            <a:xfrm>
              <a:off x="3782452" y="6140387"/>
              <a:ext cx="830638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MEBT chopper</a:t>
              </a:r>
            </a:p>
          </p:txBody>
        </p:sp>
        <p:cxnSp>
          <p:nvCxnSpPr>
            <p:cNvPr id="36" name="Elbow Connector 88">
              <a:extLst>
                <a:ext uri="{FF2B5EF4-FFF2-40B4-BE49-F238E27FC236}">
                  <a16:creationId xmlns:a16="http://schemas.microsoft.com/office/drawing/2014/main" id="{21319F9F-53DD-432D-B3F6-B343B011E2A1}"/>
                </a:ext>
              </a:extLst>
            </p:cNvPr>
            <p:cNvCxnSpPr>
              <a:cxnSpLocks/>
              <a:stCxn id="28" idx="1"/>
              <a:endCxn id="33" idx="1"/>
            </p:cNvCxnSpPr>
            <p:nvPr/>
          </p:nvCxnSpPr>
          <p:spPr>
            <a:xfrm rot="10800000" flipV="1">
              <a:off x="3789237" y="2788016"/>
              <a:ext cx="336595" cy="2843190"/>
            </a:xfrm>
            <a:prstGeom prst="bentConnector3">
              <a:avLst>
                <a:gd name="adj1" fmla="val 154971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lbow Connector 92">
              <a:extLst>
                <a:ext uri="{FF2B5EF4-FFF2-40B4-BE49-F238E27FC236}">
                  <a16:creationId xmlns:a16="http://schemas.microsoft.com/office/drawing/2014/main" id="{862F4D80-E1C4-465C-B9D5-77F1ED6E14A8}"/>
                </a:ext>
              </a:extLst>
            </p:cNvPr>
            <p:cNvCxnSpPr>
              <a:cxnSpLocks/>
              <a:stCxn id="28" idx="1"/>
              <a:endCxn id="34" idx="1"/>
            </p:cNvCxnSpPr>
            <p:nvPr/>
          </p:nvCxnSpPr>
          <p:spPr>
            <a:xfrm rot="10800000" flipV="1">
              <a:off x="3784845" y="2788015"/>
              <a:ext cx="340986" cy="3158013"/>
            </a:xfrm>
            <a:prstGeom prst="bentConnector3">
              <a:avLst>
                <a:gd name="adj1" fmla="val 154263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lbow Connector 97">
              <a:extLst>
                <a:ext uri="{FF2B5EF4-FFF2-40B4-BE49-F238E27FC236}">
                  <a16:creationId xmlns:a16="http://schemas.microsoft.com/office/drawing/2014/main" id="{66B9C5FF-6A77-4CB6-99E4-F32971EA1450}"/>
                </a:ext>
              </a:extLst>
            </p:cNvPr>
            <p:cNvCxnSpPr>
              <a:cxnSpLocks/>
              <a:stCxn id="28" idx="1"/>
              <a:endCxn id="35" idx="1"/>
            </p:cNvCxnSpPr>
            <p:nvPr/>
          </p:nvCxnSpPr>
          <p:spPr>
            <a:xfrm rot="10800000" flipV="1">
              <a:off x="3782452" y="2788016"/>
              <a:ext cx="343380" cy="3472835"/>
            </a:xfrm>
            <a:prstGeom prst="bentConnector3">
              <a:avLst>
                <a:gd name="adj1" fmla="val 152073"/>
              </a:avLst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E4729DE-632C-4F5A-8563-94317AA33643}"/>
                </a:ext>
              </a:extLst>
            </p:cNvPr>
            <p:cNvSpPr txBox="1"/>
            <p:nvPr/>
          </p:nvSpPr>
          <p:spPr>
            <a:xfrm>
              <a:off x="5507005" y="2674199"/>
              <a:ext cx="644608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Electronics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88811F2-A196-45CF-90BB-8F66F92845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29851" y="2908480"/>
              <a:ext cx="0" cy="180696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lbow Connector 47">
              <a:extLst>
                <a:ext uri="{FF2B5EF4-FFF2-40B4-BE49-F238E27FC236}">
                  <a16:creationId xmlns:a16="http://schemas.microsoft.com/office/drawing/2014/main" id="{1A699C07-3983-450E-BFBD-8B7A4CD6E136}"/>
                </a:ext>
              </a:extLst>
            </p:cNvPr>
            <p:cNvCxnSpPr>
              <a:cxnSpLocks/>
              <a:endCxn id="16" idx="0"/>
            </p:cNvCxnSpPr>
            <p:nvPr/>
          </p:nvCxnSpPr>
          <p:spPr>
            <a:xfrm rot="10800000">
              <a:off x="5114005" y="2670489"/>
              <a:ext cx="1688519" cy="1084178"/>
            </a:xfrm>
            <a:prstGeom prst="bentConnector4">
              <a:avLst>
                <a:gd name="adj1" fmla="val 24620"/>
                <a:gd name="adj2" fmla="val 117637"/>
              </a:avLst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8">
              <a:extLst>
                <a:ext uri="{FF2B5EF4-FFF2-40B4-BE49-F238E27FC236}">
                  <a16:creationId xmlns:a16="http://schemas.microsoft.com/office/drawing/2014/main" id="{FDE5236D-9AC7-4832-98C1-6014ACDC2272}"/>
                </a:ext>
              </a:extLst>
            </p:cNvPr>
            <p:cNvCxnSpPr>
              <a:cxnSpLocks/>
              <a:stCxn id="24" idx="3"/>
              <a:endCxn id="47" idx="1"/>
            </p:cNvCxnSpPr>
            <p:nvPr/>
          </p:nvCxnSpPr>
          <p:spPr>
            <a:xfrm flipV="1">
              <a:off x="6097170" y="2779724"/>
              <a:ext cx="918189" cy="432853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50">
              <a:extLst>
                <a:ext uri="{FF2B5EF4-FFF2-40B4-BE49-F238E27FC236}">
                  <a16:creationId xmlns:a16="http://schemas.microsoft.com/office/drawing/2014/main" id="{6B10EED2-C634-41B5-B3A1-53E630EE6180}"/>
                </a:ext>
              </a:extLst>
            </p:cNvPr>
            <p:cNvCxnSpPr>
              <a:cxnSpLocks/>
              <a:stCxn id="11" idx="0"/>
              <a:endCxn id="24" idx="2"/>
            </p:cNvCxnSpPr>
            <p:nvPr/>
          </p:nvCxnSpPr>
          <p:spPr>
            <a:xfrm rot="5400000" flipH="1" flipV="1">
              <a:off x="4390130" y="4217623"/>
              <a:ext cx="2281838" cy="512678"/>
            </a:xfrm>
            <a:prstGeom prst="bentConnector3">
              <a:avLst>
                <a:gd name="adj1" fmla="val 54876"/>
              </a:avLst>
            </a:prstGeom>
            <a:ln w="12700">
              <a:solidFill>
                <a:srgbClr val="FF0000"/>
              </a:solidFill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38D1A42-0627-438B-8CF7-2694EBAE05A2}"/>
                </a:ext>
              </a:extLst>
            </p:cNvPr>
            <p:cNvSpPr txBox="1"/>
            <p:nvPr/>
          </p:nvSpPr>
          <p:spPr>
            <a:xfrm>
              <a:off x="4767795" y="5320702"/>
              <a:ext cx="1013831" cy="2409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Autofit/>
            </a:bodyPr>
            <a:lstStyle/>
            <a:p>
              <a:pPr algn="ctr"/>
              <a:r>
                <a:rPr lang="en-GB" sz="1100" dirty="0"/>
                <a:t>RF power couplers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57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</a:t>
            </a:r>
            <a:r>
              <a:rPr lang="en-GB" dirty="0" err="1"/>
              <a:t>RF</a:t>
            </a:r>
            <a:r>
              <a:rPr lang="en-GB" dirty="0"/>
              <a:t> LPS - Fast Interlock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7916"/>
            <a:ext cx="10515600" cy="4351338"/>
          </a:xfrm>
        </p:spPr>
        <p:txBody>
          <a:bodyPr/>
          <a:lstStyle/>
          <a:p>
            <a:r>
              <a:rPr lang="en-GB" dirty="0"/>
              <a:t>Description: Fast (&lt; </a:t>
            </a:r>
            <a:r>
              <a:rPr lang="en-GB" dirty="0" err="1"/>
              <a:t>10µs</a:t>
            </a:r>
            <a:r>
              <a:rPr lang="en-GB" dirty="0"/>
              <a:t>) local protection of accelerator cavities from </a:t>
            </a:r>
            <a:r>
              <a:rPr lang="en-GB" dirty="0" err="1"/>
              <a:t>RF</a:t>
            </a:r>
            <a:r>
              <a:rPr lang="en-GB" dirty="0"/>
              <a:t> induced damage.</a:t>
            </a:r>
          </a:p>
          <a:p>
            <a:r>
              <a:rPr lang="en-GB" dirty="0"/>
              <a:t>Interfaces: Vacuum, Arc Detectors, RF Pickups</a:t>
            </a:r>
          </a:p>
          <a:p>
            <a:r>
              <a:rPr lang="en-GB" dirty="0" err="1"/>
              <a:t>HW</a:t>
            </a:r>
            <a:r>
              <a:rPr lang="en-GB" dirty="0"/>
              <a:t>: </a:t>
            </a:r>
            <a:r>
              <a:rPr lang="en-GB" dirty="0" err="1"/>
              <a:t>MTCA</a:t>
            </a:r>
            <a:r>
              <a:rPr lang="en-GB" dirty="0"/>
              <a:t> based, </a:t>
            </a:r>
            <a:r>
              <a:rPr lang="en-US" dirty="0" err="1"/>
              <a:t>IOxOS</a:t>
            </a:r>
            <a:r>
              <a:rPr lang="en-US" dirty="0"/>
              <a:t> </a:t>
            </a:r>
            <a:r>
              <a:rPr lang="en-US" dirty="0" err="1"/>
              <a:t>IFC1410</a:t>
            </a:r>
            <a:r>
              <a:rPr lang="en-US" dirty="0"/>
              <a:t> + 2 FMCs (</a:t>
            </a:r>
            <a:r>
              <a:rPr lang="en-US" dirty="0" err="1"/>
              <a:t>ADC3117</a:t>
            </a:r>
            <a:r>
              <a:rPr lang="en-US" dirty="0"/>
              <a:t> &amp; </a:t>
            </a:r>
            <a:r>
              <a:rPr lang="en-US" dirty="0" err="1"/>
              <a:t>DIO3118</a:t>
            </a:r>
            <a:r>
              <a:rPr lang="en-US" dirty="0"/>
              <a:t>)</a:t>
            </a:r>
          </a:p>
          <a:p>
            <a:r>
              <a:rPr lang="en-GB" dirty="0"/>
              <a:t>Software: ~85% of required functionality present in IOC.</a:t>
            </a:r>
          </a:p>
          <a:p>
            <a:r>
              <a:rPr lang="en-GB" dirty="0"/>
              <a:t>Pending Dependencies:</a:t>
            </a:r>
          </a:p>
          <a:p>
            <a:pPr lvl="1"/>
            <a:r>
              <a:rPr lang="en-GB" dirty="0"/>
              <a:t>Rack power and interface cables from Interface Project</a:t>
            </a:r>
          </a:p>
          <a:p>
            <a:r>
              <a:rPr lang="en-GB" dirty="0"/>
              <a:t>Remaining work: &gt; 2 weeks.</a:t>
            </a:r>
          </a:p>
          <a:p>
            <a:pPr lvl="1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5" y="365125"/>
            <a:ext cx="904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7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</a:t>
            </a:r>
            <a:r>
              <a:rPr lang="en-GB" dirty="0" err="1"/>
              <a:t>RF</a:t>
            </a:r>
            <a:r>
              <a:rPr lang="en-GB" dirty="0"/>
              <a:t> LPS - Slow Interlock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Slow (&lt;100 </a:t>
            </a:r>
            <a:r>
              <a:rPr lang="en-GB" dirty="0" err="1"/>
              <a:t>ms</a:t>
            </a:r>
            <a:r>
              <a:rPr lang="en-GB" dirty="0"/>
              <a:t>) local protection of accelerator cavities from </a:t>
            </a:r>
            <a:r>
              <a:rPr lang="en-GB" dirty="0" err="1"/>
              <a:t>RF</a:t>
            </a:r>
            <a:r>
              <a:rPr lang="en-GB" dirty="0"/>
              <a:t> induced damage.</a:t>
            </a:r>
          </a:p>
          <a:p>
            <a:r>
              <a:rPr lang="en-GB" dirty="0"/>
              <a:t>Interfaces: Cavity LPS, Klystron</a:t>
            </a:r>
          </a:p>
          <a:p>
            <a:r>
              <a:rPr lang="en-GB" dirty="0"/>
              <a:t>Hardware: PLC-based, procurement complete.</a:t>
            </a:r>
          </a:p>
          <a:p>
            <a:r>
              <a:rPr lang="en-GB" dirty="0"/>
              <a:t>Dependencies:</a:t>
            </a:r>
          </a:p>
          <a:p>
            <a:pPr lvl="1"/>
            <a:r>
              <a:rPr lang="en-GB" dirty="0"/>
              <a:t>Interface cabling (Infrastructure).</a:t>
            </a:r>
          </a:p>
          <a:p>
            <a:pPr lvl="1"/>
            <a:r>
              <a:rPr lang="en-GB" dirty="0"/>
              <a:t>Calibration Service (ICS).</a:t>
            </a:r>
          </a:p>
          <a:p>
            <a:pPr lvl="1"/>
            <a:r>
              <a:rPr lang="en-GB" dirty="0"/>
              <a:t>Critical PV access authorisation (ICS).</a:t>
            </a:r>
          </a:p>
          <a:p>
            <a:r>
              <a:rPr lang="en-GB" dirty="0"/>
              <a:t>Remaining controls work &lt; 2 weeks.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5" y="161925"/>
            <a:ext cx="10001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35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</a:t>
            </a:r>
            <a:r>
              <a:rPr lang="en-GB" dirty="0" err="1"/>
              <a:t>LLRF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Regulation of cavity </a:t>
            </a:r>
            <a:r>
              <a:rPr lang="en-GB" dirty="0" err="1"/>
              <a:t>RF</a:t>
            </a:r>
            <a:r>
              <a:rPr lang="en-GB" dirty="0"/>
              <a:t> field.</a:t>
            </a:r>
          </a:p>
          <a:p>
            <a:r>
              <a:rPr lang="en-GB" dirty="0"/>
              <a:t>Interfaces: Solid State Amplifier, Water Cooling System.</a:t>
            </a:r>
          </a:p>
          <a:p>
            <a:r>
              <a:rPr lang="en-GB" dirty="0"/>
              <a:t>Hardware: </a:t>
            </a:r>
            <a:r>
              <a:rPr lang="en-GB" dirty="0" err="1"/>
              <a:t>MTCA</a:t>
            </a:r>
            <a:r>
              <a:rPr lang="en-GB" dirty="0"/>
              <a:t> based, all procured and expected back this week from ESS Bilbao.</a:t>
            </a:r>
          </a:p>
          <a:p>
            <a:r>
              <a:rPr lang="en-GB" dirty="0"/>
              <a:t>Software: ~75% of required functionality in place but much outstanding.</a:t>
            </a:r>
          </a:p>
          <a:p>
            <a:r>
              <a:rPr lang="en-GB" dirty="0"/>
              <a:t>Pending dependencies.</a:t>
            </a:r>
          </a:p>
          <a:p>
            <a:pPr lvl="1"/>
            <a:r>
              <a:rPr lang="en-GB" dirty="0"/>
              <a:t>Power and interface cabling (Infrastructure).</a:t>
            </a:r>
          </a:p>
          <a:p>
            <a:pPr lvl="1"/>
            <a:r>
              <a:rPr lang="en-GB" dirty="0"/>
              <a:t>Supporting software services (ICS).</a:t>
            </a:r>
          </a:p>
          <a:p>
            <a:r>
              <a:rPr lang="en-GB" dirty="0"/>
              <a:t>Remaining work &gt; 1 month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077" y="365125"/>
            <a:ext cx="96202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3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RF</a:t>
            </a:r>
            <a:r>
              <a:rPr lang="en-GB" dirty="0"/>
              <a:t> Auxiliaries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Small auxiliary </a:t>
            </a:r>
            <a:r>
              <a:rPr lang="en-GB" dirty="0" err="1"/>
              <a:t>RF</a:t>
            </a:r>
            <a:r>
              <a:rPr lang="en-GB" dirty="0"/>
              <a:t> systems:</a:t>
            </a:r>
          </a:p>
          <a:p>
            <a:pPr lvl="1"/>
            <a:r>
              <a:rPr lang="en-GB" dirty="0"/>
              <a:t>Electron pickup, pin-diode, solid state amplifier, circulator control unit, power supplies for: Klystron Ion Pump, Filament &amp; Electron Magnet, and more.</a:t>
            </a:r>
          </a:p>
          <a:p>
            <a:r>
              <a:rPr lang="en-GB" dirty="0"/>
              <a:t>Hardware: mixture, mostly XT-Pico and RS-485/232 devices.</a:t>
            </a:r>
          </a:p>
          <a:p>
            <a:r>
              <a:rPr lang="en-GB" dirty="0"/>
              <a:t>Software: Mostly ok with usable IOCs developed for auxiliary systems.</a:t>
            </a:r>
          </a:p>
          <a:p>
            <a:r>
              <a:rPr lang="en-GB" dirty="0"/>
              <a:t>Pending dependencies:</a:t>
            </a:r>
          </a:p>
          <a:p>
            <a:pPr lvl="1"/>
            <a:r>
              <a:rPr lang="en-GB" dirty="0"/>
              <a:t>Software services (ICS).</a:t>
            </a:r>
          </a:p>
          <a:p>
            <a:pPr lvl="1"/>
            <a:r>
              <a:rPr lang="en-GB" dirty="0"/>
              <a:t>Power and interface cabling (Infrastructure).</a:t>
            </a:r>
          </a:p>
          <a:p>
            <a:r>
              <a:rPr lang="en-GB" dirty="0"/>
              <a:t>Comments: Solid state amplifier status for </a:t>
            </a:r>
            <a:r>
              <a:rPr lang="en-GB" dirty="0" err="1"/>
              <a:t>RFQ</a:t>
            </a:r>
            <a:r>
              <a:rPr lang="en-GB" dirty="0"/>
              <a:t> unknown.</a:t>
            </a:r>
          </a:p>
          <a:p>
            <a:r>
              <a:rPr lang="en-GB" dirty="0"/>
              <a:t>Remaining work: 2-6 weeks.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5" y="365125"/>
            <a:ext cx="90487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6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Water Cooling Controls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Process control of </a:t>
            </a:r>
            <a:r>
              <a:rPr lang="en-GB" dirty="0" err="1"/>
              <a:t>RFQ</a:t>
            </a:r>
            <a:r>
              <a:rPr lang="en-GB" dirty="0"/>
              <a:t> water cooling system.</a:t>
            </a:r>
          </a:p>
          <a:p>
            <a:r>
              <a:rPr lang="en-GB" dirty="0"/>
              <a:t>Interfaces: </a:t>
            </a:r>
            <a:r>
              <a:rPr lang="en-GB" dirty="0" err="1"/>
              <a:t>RFQ</a:t>
            </a:r>
            <a:r>
              <a:rPr lang="en-GB" dirty="0"/>
              <a:t> Cavity LPS, </a:t>
            </a:r>
            <a:r>
              <a:rPr lang="en-GB" dirty="0" err="1"/>
              <a:t>LLRF</a:t>
            </a:r>
            <a:r>
              <a:rPr lang="en-GB" dirty="0"/>
              <a:t>.</a:t>
            </a:r>
          </a:p>
          <a:p>
            <a:r>
              <a:rPr lang="en-GB" dirty="0"/>
              <a:t>Hardware: PLC-based, all procurement complete.</a:t>
            </a:r>
          </a:p>
          <a:p>
            <a:r>
              <a:rPr lang="en-GB" dirty="0"/>
              <a:t>80% of field devices connected (beamline components outstanding).</a:t>
            </a:r>
          </a:p>
          <a:p>
            <a:r>
              <a:rPr lang="en-GB" dirty="0"/>
              <a:t>90% of software tested.</a:t>
            </a:r>
          </a:p>
          <a:p>
            <a:r>
              <a:rPr lang="en-GB" dirty="0"/>
              <a:t>Dependencies: water manifold repairs + interface cabling to beamline components.</a:t>
            </a:r>
          </a:p>
          <a:p>
            <a:r>
              <a:rPr lang="en-GB" dirty="0"/>
              <a:t>Remaining controls work &lt; 1 week.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875" y="161925"/>
            <a:ext cx="10001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2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Status: Cavity Local Protection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Description: Monitors </a:t>
            </a:r>
            <a:r>
              <a:rPr lang="en-GB" dirty="0" err="1"/>
              <a:t>RFQ</a:t>
            </a:r>
            <a:r>
              <a:rPr lang="en-GB" dirty="0"/>
              <a:t> cavity temperatures.</a:t>
            </a:r>
          </a:p>
          <a:p>
            <a:r>
              <a:rPr lang="en-GB" dirty="0"/>
              <a:t>Interfaces: </a:t>
            </a:r>
            <a:r>
              <a:rPr lang="en-GB" dirty="0" err="1"/>
              <a:t>RFQ</a:t>
            </a:r>
            <a:r>
              <a:rPr lang="en-GB" dirty="0"/>
              <a:t> Water Cooling, </a:t>
            </a:r>
            <a:r>
              <a:rPr lang="en-GB" dirty="0" err="1"/>
              <a:t>RF</a:t>
            </a:r>
            <a:r>
              <a:rPr lang="en-GB" dirty="0"/>
              <a:t> LPS (slow).</a:t>
            </a:r>
          </a:p>
          <a:p>
            <a:r>
              <a:rPr lang="en-GB" dirty="0"/>
              <a:t>Hardware: PLC-based, 90% procured.</a:t>
            </a:r>
          </a:p>
          <a:p>
            <a:r>
              <a:rPr lang="en-GB" dirty="0"/>
              <a:t>Software: 70% tested.</a:t>
            </a:r>
          </a:p>
          <a:p>
            <a:r>
              <a:rPr lang="en-GB" dirty="0"/>
              <a:t>Pending Dependencies: </a:t>
            </a:r>
          </a:p>
          <a:p>
            <a:pPr lvl="1"/>
            <a:r>
              <a:rPr lang="en-GB" dirty="0"/>
              <a:t>Power in rack </a:t>
            </a:r>
            <a:r>
              <a:rPr lang="en-GB" dirty="0" err="1"/>
              <a:t>DTL-020Row:CnPw-U-001</a:t>
            </a:r>
            <a:r>
              <a:rPr lang="en-GB" dirty="0"/>
              <a:t> (Infrastructure)</a:t>
            </a:r>
          </a:p>
          <a:p>
            <a:pPr lvl="1"/>
            <a:r>
              <a:rPr lang="en-GB" dirty="0"/>
              <a:t>Interface cabling to beamline components (Infrastructure)</a:t>
            </a:r>
          </a:p>
          <a:p>
            <a:pPr lvl="1"/>
            <a:r>
              <a:rPr lang="en-GB" dirty="0"/>
              <a:t>Critical PV access authorisation (ICS).</a:t>
            </a:r>
          </a:p>
          <a:p>
            <a:r>
              <a:rPr lang="en-GB" dirty="0"/>
              <a:t>Remaining work: &lt; 1 week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4627" y="300470"/>
            <a:ext cx="10001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600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2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A060585B-E451-5042-BC27-29214B958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81368</TotalTime>
  <Words>1239</Words>
  <Application>Microsoft Office PowerPoint</Application>
  <PresentationFormat>Widescreen</PresentationFormat>
  <Paragraphs>200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Office-tema</vt:lpstr>
      <vt:lpstr>2_Anpassad formgivning</vt:lpstr>
      <vt:lpstr>RFQ Controls Status</vt:lpstr>
      <vt:lpstr>Introduction</vt:lpstr>
      <vt:lpstr>RFQ Sub-Systems</vt:lpstr>
      <vt:lpstr>Status: RF LPS - Fast Interlock Module</vt:lpstr>
      <vt:lpstr>Status: RF LPS - Slow Interlock Module</vt:lpstr>
      <vt:lpstr>Status: LLRF</vt:lpstr>
      <vt:lpstr>RF Auxiliaries</vt:lpstr>
      <vt:lpstr>Status: Water Cooling Controls</vt:lpstr>
      <vt:lpstr>Status: Cavity Local Protection System</vt:lpstr>
      <vt:lpstr>Status: Vacuum Controls</vt:lpstr>
      <vt:lpstr>Status: Critical PV access authorisation</vt:lpstr>
      <vt:lpstr>Status: High-level Controls</vt:lpstr>
      <vt:lpstr>Status: Calibration Service</vt:lpstr>
      <vt:lpstr>Status: IOC Deployment</vt:lpstr>
      <vt:lpstr>Status: Scalable workflow GUIs for EPICS control (OPIs)</vt:lpstr>
      <vt:lpstr>Summary</vt:lpstr>
      <vt:lpstr>Key Risks</vt:lpstr>
      <vt:lpstr>RFQ Integration Status and Plans</vt:lpstr>
      <vt:lpstr>Timeline</vt:lpstr>
      <vt:lpstr>Planning Comments</vt:lpstr>
      <vt:lpstr>RFQ Integration Status and Plans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</dc:title>
  <dc:creator>martin.sjostrand@esss.se</dc:creator>
  <cp:lastModifiedBy>philippe rabis</cp:lastModifiedBy>
  <cp:revision>912</cp:revision>
  <cp:lastPrinted>2019-10-29T15:23:58Z</cp:lastPrinted>
  <dcterms:created xsi:type="dcterms:W3CDTF">2018-10-29T15:52:13Z</dcterms:created>
  <dcterms:modified xsi:type="dcterms:W3CDTF">2020-01-29T09:30:18Z</dcterms:modified>
</cp:coreProperties>
</file>