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36"/>
  </p:notesMasterIdLst>
  <p:sldIdLst>
    <p:sldId id="349" r:id="rId3"/>
    <p:sldId id="388" r:id="rId4"/>
    <p:sldId id="350" r:id="rId5"/>
    <p:sldId id="382" r:id="rId6"/>
    <p:sldId id="351" r:id="rId7"/>
    <p:sldId id="352" r:id="rId8"/>
    <p:sldId id="353" r:id="rId9"/>
    <p:sldId id="373" r:id="rId10"/>
    <p:sldId id="374" r:id="rId11"/>
    <p:sldId id="383" r:id="rId12"/>
    <p:sldId id="378" r:id="rId13"/>
    <p:sldId id="356" r:id="rId14"/>
    <p:sldId id="357" r:id="rId15"/>
    <p:sldId id="358" r:id="rId16"/>
    <p:sldId id="359" r:id="rId17"/>
    <p:sldId id="384" r:id="rId18"/>
    <p:sldId id="379" r:id="rId19"/>
    <p:sldId id="361" r:id="rId20"/>
    <p:sldId id="362" r:id="rId21"/>
    <p:sldId id="363" r:id="rId22"/>
    <p:sldId id="366" r:id="rId23"/>
    <p:sldId id="375" r:id="rId24"/>
    <p:sldId id="385" r:id="rId25"/>
    <p:sldId id="380" r:id="rId26"/>
    <p:sldId id="368" r:id="rId27"/>
    <p:sldId id="369" r:id="rId28"/>
    <p:sldId id="370" r:id="rId29"/>
    <p:sldId id="371" r:id="rId30"/>
    <p:sldId id="372" r:id="rId31"/>
    <p:sldId id="386" r:id="rId32"/>
    <p:sldId id="381" r:id="rId33"/>
    <p:sldId id="377" r:id="rId34"/>
    <p:sldId id="387" r:id="rId3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FDB"/>
    <a:srgbClr val="000000"/>
    <a:srgbClr val="0099FF"/>
    <a:srgbClr val="D9D9D9"/>
    <a:srgbClr val="BFBFBF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60" autoAdjust="0"/>
    <p:restoredTop sz="93243" autoAdjust="0"/>
  </p:normalViewPr>
  <p:slideViewPr>
    <p:cSldViewPr>
      <p:cViewPr>
        <p:scale>
          <a:sx n="110" d="100"/>
          <a:sy n="110" d="100"/>
        </p:scale>
        <p:origin x="222" y="216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2020-01-29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29/01/2020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29/01/2020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29/01/2020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2020-01-29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luence.esss.lu.se/display/HAR/ESS+EPICS+environment+:+e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onfluence.esss.lu.se/x/4iN8E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defTabSz="315314"/>
            <a:r>
              <a:rPr lang="en-GB" sz="4000" b="1" dirty="0" smtClean="0">
                <a:solidFill>
                  <a:srgbClr val="FFFFFF"/>
                </a:solidFill>
              </a:rPr>
              <a:t>MEBT Integration Status and Plans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315314"/>
            <a:endParaRPr lang="en-GB" sz="2400" b="1" dirty="0">
              <a:solidFill>
                <a:prstClr val="white"/>
              </a:solidFill>
            </a:endParaRPr>
          </a:p>
          <a:p>
            <a:pPr defTabSz="315314"/>
            <a:r>
              <a:rPr lang="sv-SE" sz="1800" dirty="0" smtClean="0">
                <a:solidFill>
                  <a:srgbClr val="FFFFFF"/>
                </a:solidFill>
              </a:rPr>
              <a:t>Joao Paulo Martins </a:t>
            </a:r>
            <a:endParaRPr lang="sv-SE" sz="1800" dirty="0">
              <a:solidFill>
                <a:srgbClr val="FFFFFF"/>
              </a:solidFill>
            </a:endParaRPr>
          </a:p>
          <a:p>
            <a:pPr defTabSz="315314"/>
            <a:r>
              <a:rPr lang="sv-SE" sz="1800" dirty="0" smtClean="0">
                <a:solidFill>
                  <a:srgbClr val="FFFFFF"/>
                </a:solidFill>
              </a:rPr>
              <a:t>Control Systems </a:t>
            </a:r>
            <a:r>
              <a:rPr lang="sv-SE" sz="1800" dirty="0" err="1" smtClean="0">
                <a:solidFill>
                  <a:srgbClr val="FFFFFF"/>
                </a:solidFill>
              </a:rPr>
              <a:t>Engineer</a:t>
            </a:r>
            <a:endParaRPr lang="en-US" sz="1400" dirty="0">
              <a:solidFill>
                <a:prstClr val="white"/>
              </a:solidFill>
            </a:endParaRPr>
          </a:p>
          <a:p>
            <a:pPr defTabSz="315314"/>
            <a:r>
              <a:rPr lang="en-GB" sz="1400" dirty="0">
                <a:solidFill>
                  <a:srgbClr val="FFFFFF"/>
                </a:solidFill>
              </a:rPr>
              <a:t>European Spallation Source ERIC</a:t>
            </a:r>
          </a:p>
          <a:p>
            <a:pPr defTabSz="315314"/>
            <a:r>
              <a:rPr lang="en-GB" sz="1400" dirty="0" smtClean="0">
                <a:solidFill>
                  <a:srgbClr val="FFFFFF"/>
                </a:solidFill>
              </a:rPr>
              <a:t>2020-01-30</a:t>
            </a:r>
            <a:endParaRPr lang="en-GB" sz="1200" dirty="0">
              <a:solidFill>
                <a:srgbClr val="FFFFFF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80999"/>
            <a:ext cx="5384800" cy="4667251"/>
          </a:xfrm>
        </p:spPr>
        <p:txBody>
          <a:bodyPr anchor="ctr">
            <a:normAutofit/>
          </a:bodyPr>
          <a:lstStyle/>
          <a:p>
            <a:r>
              <a:rPr lang="en-GB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MEBT Control System Overview</a:t>
            </a:r>
          </a:p>
          <a:p>
            <a:r>
              <a:rPr lang="en-GB" sz="2400" b="1" dirty="0" smtClean="0"/>
              <a:t>EPICS Integration Aspects</a:t>
            </a:r>
          </a:p>
          <a:p>
            <a:r>
              <a:rPr lang="en-GB" sz="2400" b="1" dirty="0" smtClean="0"/>
              <a:t>MEBT Chopper Controls</a:t>
            </a:r>
          </a:p>
          <a:p>
            <a:r>
              <a:rPr lang="en-GB" sz="2400" b="1" dirty="0" smtClean="0"/>
              <a:t>MEBT Magnets Controls</a:t>
            </a:r>
          </a:p>
          <a:p>
            <a:r>
              <a:rPr lang="en-GB" sz="2400" b="1" dirty="0" smtClean="0"/>
              <a:t>Conclusion</a:t>
            </a:r>
            <a:endParaRPr lang="en-GB" sz="2400" b="1" dirty="0" smtClean="0"/>
          </a:p>
          <a:p>
            <a:pPr lvl="1"/>
            <a:endParaRPr lang="en-GB" sz="2400" dirty="0" smtClean="0"/>
          </a:p>
          <a:p>
            <a:endParaRPr lang="en-GB" sz="2400" dirty="0" smtClean="0"/>
          </a:p>
          <a:p>
            <a:pPr lvl="1"/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MEBT Integration Status and Plans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sv-SE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780999"/>
            <a:ext cx="4666676" cy="4344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5703488"/>
            <a:ext cx="1059259" cy="42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516" y="5625784"/>
            <a:ext cx="1078487" cy="57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20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80999"/>
            <a:ext cx="5384800" cy="4667251"/>
          </a:xfrm>
        </p:spPr>
        <p:txBody>
          <a:bodyPr anchor="ctr">
            <a:normAutofit/>
          </a:bodyPr>
          <a:lstStyle/>
          <a:p>
            <a:r>
              <a:rPr lang="en-GB" sz="2400" b="1" dirty="0" smtClean="0"/>
              <a:t>MEBT Control System Overview</a:t>
            </a:r>
          </a:p>
          <a:p>
            <a:r>
              <a:rPr lang="en-GB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EPICS Integration Aspects</a:t>
            </a:r>
          </a:p>
          <a:p>
            <a:r>
              <a:rPr lang="en-GB" sz="2400" b="1" dirty="0" smtClean="0"/>
              <a:t>MEBT Chopper Controls</a:t>
            </a:r>
          </a:p>
          <a:p>
            <a:r>
              <a:rPr lang="en-GB" sz="2400" b="1" dirty="0" smtClean="0"/>
              <a:t>MEBT Magnets Controls</a:t>
            </a:r>
          </a:p>
          <a:p>
            <a:r>
              <a:rPr lang="en-GB" sz="2400" b="1" dirty="0" smtClean="0"/>
              <a:t>Conclusion</a:t>
            </a:r>
            <a:endParaRPr lang="en-GB" sz="2400" b="1" dirty="0" smtClean="0"/>
          </a:p>
          <a:p>
            <a:pPr lvl="1"/>
            <a:endParaRPr lang="en-GB" sz="2400" dirty="0" smtClean="0"/>
          </a:p>
          <a:p>
            <a:endParaRPr lang="en-GB" sz="2400" dirty="0" smtClean="0"/>
          </a:p>
          <a:p>
            <a:pPr lvl="1"/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MEBT Integration Status and Plans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sv-SE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780999"/>
            <a:ext cx="4666676" cy="4344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5703488"/>
            <a:ext cx="1059259" cy="42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516" y="5625784"/>
            <a:ext cx="1078487" cy="57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94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Integration Aspects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Motivation: </a:t>
            </a:r>
          </a:p>
          <a:p>
            <a:pPr lvl="1"/>
            <a:r>
              <a:rPr lang="en-US" dirty="0" smtClean="0"/>
              <a:t>Speed up IOC development;</a:t>
            </a:r>
          </a:p>
          <a:p>
            <a:pPr lvl="1"/>
            <a:r>
              <a:rPr lang="en-US" dirty="0" smtClean="0"/>
              <a:t>Standardization;</a:t>
            </a:r>
          </a:p>
          <a:p>
            <a:pPr lvl="1"/>
            <a:r>
              <a:rPr lang="en-US" dirty="0" smtClean="0"/>
              <a:t>To support different EPICS Base version, different EPICS modules versions, for different architectures;</a:t>
            </a:r>
          </a:p>
          <a:p>
            <a:r>
              <a:rPr lang="en-US" b="1" dirty="0" smtClean="0"/>
              <a:t>What E3 is?</a:t>
            </a:r>
          </a:p>
          <a:p>
            <a:pPr lvl="1"/>
            <a:r>
              <a:rPr lang="en-US" dirty="0" smtClean="0"/>
              <a:t>A build facility for EPICS IOCs;</a:t>
            </a:r>
          </a:p>
          <a:p>
            <a:pPr lvl="1"/>
            <a:r>
              <a:rPr lang="en-US" dirty="0" smtClean="0"/>
              <a:t>A runtime environment for EPICS IOCs;</a:t>
            </a:r>
          </a:p>
          <a:p>
            <a:pPr lvl="1"/>
            <a:r>
              <a:rPr lang="en-US" dirty="0" smtClean="0"/>
              <a:t>A collection of EPICS modules (extensions) and IOCs maintained by ICS;</a:t>
            </a:r>
          </a:p>
          <a:p>
            <a:r>
              <a:rPr lang="en-US" b="1" dirty="0" smtClean="0"/>
              <a:t>What E3 is not?</a:t>
            </a:r>
          </a:p>
          <a:p>
            <a:pPr lvl="1"/>
            <a:r>
              <a:rPr lang="en-US" dirty="0" smtClean="0"/>
              <a:t>The deployment system for the EPICS IOCs;</a:t>
            </a:r>
          </a:p>
          <a:p>
            <a:pPr lvl="1"/>
            <a:r>
              <a:rPr lang="en-US" dirty="0" smtClean="0"/>
              <a:t>Something that will prevent your IOC to run (if the workflow is followed);</a:t>
            </a:r>
          </a:p>
          <a:p>
            <a:pPr lvl="1"/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ESS EPICS Environment (E3)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4606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Integration Aspects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 have this IOC running on EEE, now I have to port it to E3;</a:t>
            </a:r>
          </a:p>
          <a:p>
            <a:pPr lvl="1"/>
            <a:r>
              <a:rPr lang="en-US" dirty="0" smtClean="0"/>
              <a:t>The structure is almost the same, for *most* of the IOCs this is a matter of minutes (or hours);</a:t>
            </a:r>
          </a:p>
          <a:p>
            <a:pPr lvl="1"/>
            <a:r>
              <a:rPr lang="en-US" dirty="0" smtClean="0"/>
              <a:t>HW &amp; Integration Group is here to help you;</a:t>
            </a:r>
          </a:p>
          <a:p>
            <a:r>
              <a:rPr lang="en-US" b="1" dirty="0" smtClean="0"/>
              <a:t>I need this EPICS extension on my IOC, is it compatible with E3?</a:t>
            </a:r>
          </a:p>
          <a:p>
            <a:pPr lvl="1"/>
            <a:r>
              <a:rPr lang="en-US" dirty="0" smtClean="0"/>
              <a:t>Please take a look to the pool of modules already supported on E3. Almost everything you need will be there (</a:t>
            </a:r>
            <a:r>
              <a:rPr lang="en-US" dirty="0" err="1" smtClean="0"/>
              <a:t>calc</a:t>
            </a:r>
            <a:r>
              <a:rPr lang="en-US" dirty="0" smtClean="0"/>
              <a:t>, stream</a:t>
            </a:r>
            <a:r>
              <a:rPr lang="en-US" dirty="0" smtClean="0"/>
              <a:t>, sequencer, mrfioc2</a:t>
            </a:r>
            <a:r>
              <a:rPr lang="en-US" dirty="0" smtClean="0"/>
              <a:t>, </a:t>
            </a:r>
            <a:r>
              <a:rPr lang="en-US" dirty="0" err="1" smtClean="0"/>
              <a:t>ecmc</a:t>
            </a:r>
            <a:r>
              <a:rPr lang="en-US" dirty="0" smtClean="0"/>
              <a:t>, </a:t>
            </a:r>
            <a:r>
              <a:rPr lang="en-US" dirty="0" err="1" smtClean="0"/>
              <a:t>ADCore</a:t>
            </a:r>
            <a:r>
              <a:rPr lang="en-US" dirty="0" smtClean="0"/>
              <a:t>, any many more);</a:t>
            </a:r>
          </a:p>
          <a:p>
            <a:pPr lvl="1"/>
            <a:r>
              <a:rPr lang="en-US" dirty="0" smtClean="0"/>
              <a:t>If not, HW &amp; Integration Group is here to help you;</a:t>
            </a:r>
          </a:p>
          <a:p>
            <a:r>
              <a:rPr lang="en-US" b="1" dirty="0" smtClean="0"/>
              <a:t>Is my IOC going to load the same modules after reboots, E3 updates, etc..?</a:t>
            </a:r>
          </a:p>
          <a:p>
            <a:pPr lvl="1"/>
            <a:r>
              <a:rPr lang="en-US" dirty="0" smtClean="0"/>
              <a:t>YES. Your IOC will load the modules according to the versions that YOU specified;</a:t>
            </a:r>
          </a:p>
          <a:p>
            <a:r>
              <a:rPr lang="en-US" b="1" dirty="0" smtClean="0"/>
              <a:t>I need to learn how to develop with E3!</a:t>
            </a:r>
          </a:p>
          <a:p>
            <a:pPr lvl="1"/>
            <a:r>
              <a:rPr lang="en-US" dirty="0" smtClean="0"/>
              <a:t>There is extensive training material on </a:t>
            </a:r>
            <a:r>
              <a:rPr lang="en-US" dirty="0"/>
              <a:t>Confluence: </a:t>
            </a:r>
            <a:r>
              <a:rPr lang="en-US" dirty="0">
                <a:hlinkClick r:id="rId2"/>
              </a:rPr>
              <a:t>https://confluence.esss.lu.se/display/HAR/ESS+EPICS+environment+%</a:t>
            </a:r>
            <a:r>
              <a:rPr lang="en-US" dirty="0" smtClean="0">
                <a:hlinkClick r:id="rId2"/>
              </a:rPr>
              <a:t>3A+e3</a:t>
            </a:r>
            <a:endParaRPr lang="en-US" dirty="0" smtClean="0"/>
          </a:p>
          <a:p>
            <a:endParaRPr lang="en-US" dirty="0"/>
          </a:p>
          <a:p>
            <a:pPr marL="342900" lvl="1" indent="0">
              <a:buNone/>
            </a:pP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ESS EPICS Environment (E3)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3515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Integration Aspects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ESS EPICS Environment (E3)</a:t>
            </a:r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lot to be developed and integrated yet, though:</a:t>
            </a:r>
          </a:p>
          <a:p>
            <a:pPr lvl="1"/>
            <a:r>
              <a:rPr lang="en-US" dirty="0" smtClean="0"/>
              <a:t>Deployment system;</a:t>
            </a:r>
          </a:p>
          <a:p>
            <a:pPr lvl="1"/>
            <a:r>
              <a:rPr lang="en-US" dirty="0" smtClean="0"/>
              <a:t>Critical PV access authorization;</a:t>
            </a:r>
          </a:p>
          <a:p>
            <a:pPr lvl="1"/>
            <a:r>
              <a:rPr lang="en-US" dirty="0" smtClean="0"/>
              <a:t>Calibration Service;</a:t>
            </a:r>
          </a:p>
          <a:p>
            <a:pPr lvl="1"/>
            <a:r>
              <a:rPr lang="en-US" dirty="0" smtClean="0"/>
              <a:t>MASAR service;</a:t>
            </a:r>
          </a:p>
          <a:p>
            <a:pPr lvl="1"/>
            <a:r>
              <a:rPr lang="en-US" dirty="0" smtClean="0"/>
              <a:t>Experiment data archiving</a:t>
            </a:r>
            <a:r>
              <a:rPr lang="en-US" dirty="0" smtClean="0"/>
              <a:t>;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ICS </a:t>
            </a:r>
            <a:r>
              <a:rPr lang="en-US" dirty="0" smtClean="0"/>
              <a:t>is committed to the deliver all the Control System Services with quality, but focus should be to run IOCs!</a:t>
            </a:r>
          </a:p>
          <a:p>
            <a:r>
              <a:rPr lang="en-US" dirty="0" smtClean="0"/>
              <a:t>EPICS </a:t>
            </a:r>
            <a:r>
              <a:rPr lang="en-US" dirty="0" smtClean="0"/>
              <a:t>Base version 7.0.3.1 is </a:t>
            </a:r>
            <a:r>
              <a:rPr lang="en-US" dirty="0"/>
              <a:t>the default; (</a:t>
            </a:r>
            <a:r>
              <a:rPr lang="en-US" dirty="0">
                <a:hlinkClick r:id="rId2"/>
              </a:rPr>
              <a:t>https://confluence.esss.lu.se/x/4iN8Ew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CS-Studio / </a:t>
            </a:r>
            <a:r>
              <a:rPr lang="en-US" dirty="0" err="1" smtClean="0"/>
              <a:t>Phoebos</a:t>
            </a:r>
            <a:r>
              <a:rPr lang="en-US" dirty="0" smtClean="0"/>
              <a:t> / BOY / Display Builder – still work to do;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9485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Integration Aspects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Standard IOC </a:t>
            </a:r>
            <a:r>
              <a:rPr lang="en-US" dirty="0"/>
              <a:t>F</a:t>
            </a:r>
            <a:r>
              <a:rPr lang="en-US" dirty="0" smtClean="0"/>
              <a:t>eatures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1000"/>
            <a:ext cx="10972800" cy="4672336"/>
          </a:xfrm>
        </p:spPr>
        <p:txBody>
          <a:bodyPr/>
          <a:lstStyle/>
          <a:p>
            <a:r>
              <a:rPr lang="en-US" b="1" dirty="0" err="1" smtClean="0"/>
              <a:t>Autosave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Periodically saves the current value of pre-defined PVs into a text file;</a:t>
            </a:r>
          </a:p>
          <a:p>
            <a:pPr lvl="1"/>
            <a:r>
              <a:rPr lang="en-US" dirty="0" smtClean="0"/>
              <a:t>ICS Infra Group already have the permanent storage (with backup) for these files;</a:t>
            </a:r>
          </a:p>
          <a:p>
            <a:r>
              <a:rPr lang="en-US" b="1" dirty="0" err="1" smtClean="0"/>
              <a:t>iocStats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Provides EPICS PVs with diagnostics about the running IOC: memory and CPU consumption, uptime, heartbeat signal;</a:t>
            </a:r>
          </a:p>
          <a:p>
            <a:pPr lvl="1"/>
            <a:r>
              <a:rPr lang="en-US" dirty="0" smtClean="0"/>
              <a:t>Enables remote reboot of the IOC; </a:t>
            </a:r>
          </a:p>
          <a:p>
            <a:r>
              <a:rPr lang="en-US" b="1" dirty="0" err="1" smtClean="0"/>
              <a:t>recSync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Publish the list of PVs of the IOC to Channel Finder Service;</a:t>
            </a:r>
          </a:p>
          <a:p>
            <a:r>
              <a:rPr lang="en-US" b="1" dirty="0" smtClean="0"/>
              <a:t>Archiving:</a:t>
            </a:r>
          </a:p>
          <a:p>
            <a:pPr lvl="1"/>
            <a:r>
              <a:rPr lang="en-US" dirty="0" smtClean="0"/>
              <a:t>Configuration of the archiving system is made outside the IOC: Archiver Appliance;</a:t>
            </a:r>
          </a:p>
          <a:p>
            <a:r>
              <a:rPr lang="en-US" b="1" dirty="0" smtClean="0"/>
              <a:t>Alarms and Access Security:</a:t>
            </a:r>
          </a:p>
          <a:p>
            <a:pPr lvl="1"/>
            <a:r>
              <a:rPr lang="en-US" dirty="0" smtClean="0"/>
              <a:t>Built-in features of EPICS; Should be defined by system leader and implemented by integrator;</a:t>
            </a:r>
          </a:p>
          <a:p>
            <a:pPr marL="342900" lvl="1" indent="0">
              <a:buNone/>
            </a:pPr>
            <a:endParaRPr lang="en-US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3897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80999"/>
            <a:ext cx="5384800" cy="4667251"/>
          </a:xfrm>
        </p:spPr>
        <p:txBody>
          <a:bodyPr anchor="ctr">
            <a:normAutofit/>
          </a:bodyPr>
          <a:lstStyle/>
          <a:p>
            <a:r>
              <a:rPr lang="en-GB" sz="2400" b="1" dirty="0" smtClean="0"/>
              <a:t>MEBT Control System Overview</a:t>
            </a:r>
          </a:p>
          <a:p>
            <a:r>
              <a:rPr lang="en-GB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EPICS Integration Aspects</a:t>
            </a:r>
          </a:p>
          <a:p>
            <a:r>
              <a:rPr lang="en-GB" sz="2400" b="1" dirty="0" smtClean="0"/>
              <a:t>MEBT Chopper Controls</a:t>
            </a:r>
          </a:p>
          <a:p>
            <a:r>
              <a:rPr lang="en-GB" sz="2400" b="1" dirty="0" smtClean="0"/>
              <a:t>MEBT Magnets Controls</a:t>
            </a:r>
          </a:p>
          <a:p>
            <a:r>
              <a:rPr lang="en-GB" sz="2400" b="1" dirty="0" smtClean="0"/>
              <a:t>Conclusion</a:t>
            </a:r>
            <a:endParaRPr lang="en-GB" sz="2400" b="1" dirty="0" smtClean="0"/>
          </a:p>
          <a:p>
            <a:pPr lvl="1"/>
            <a:endParaRPr lang="en-GB" sz="2400" dirty="0" smtClean="0"/>
          </a:p>
          <a:p>
            <a:endParaRPr lang="en-GB" sz="2400" dirty="0" smtClean="0"/>
          </a:p>
          <a:p>
            <a:pPr lvl="1"/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MEBT Integration Status and Plans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sv-SE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780999"/>
            <a:ext cx="4666676" cy="4344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5703488"/>
            <a:ext cx="1059259" cy="42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516" y="5625784"/>
            <a:ext cx="1078487" cy="57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94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80999"/>
            <a:ext cx="5384800" cy="4667251"/>
          </a:xfrm>
        </p:spPr>
        <p:txBody>
          <a:bodyPr anchor="ctr">
            <a:normAutofit/>
          </a:bodyPr>
          <a:lstStyle/>
          <a:p>
            <a:r>
              <a:rPr lang="en-GB" sz="2400" b="1" dirty="0" smtClean="0"/>
              <a:t>MEBT Control System Overview</a:t>
            </a:r>
          </a:p>
          <a:p>
            <a:r>
              <a:rPr lang="en-GB" sz="2400" b="1" dirty="0" smtClean="0"/>
              <a:t>EPICS Integration Aspects</a:t>
            </a:r>
          </a:p>
          <a:p>
            <a:r>
              <a:rPr lang="en-GB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MEBT Chopper Controls</a:t>
            </a:r>
          </a:p>
          <a:p>
            <a:r>
              <a:rPr lang="en-GB" sz="2400" b="1" dirty="0" smtClean="0"/>
              <a:t>MEBT Magnets Controls</a:t>
            </a:r>
          </a:p>
          <a:p>
            <a:r>
              <a:rPr lang="en-GB" sz="2400" b="1" dirty="0" smtClean="0"/>
              <a:t>Conclusion</a:t>
            </a:r>
            <a:endParaRPr lang="en-GB" sz="2400" b="1" dirty="0" smtClean="0"/>
          </a:p>
          <a:p>
            <a:pPr lvl="1"/>
            <a:endParaRPr lang="en-GB" sz="2400" dirty="0" smtClean="0"/>
          </a:p>
          <a:p>
            <a:endParaRPr lang="en-GB" sz="2400" dirty="0" smtClean="0"/>
          </a:p>
          <a:p>
            <a:pPr lvl="1"/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MEBT Integration Status and Plans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sv-SE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780999"/>
            <a:ext cx="4666676" cy="4344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5703488"/>
            <a:ext cx="1059259" cy="42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516" y="5625784"/>
            <a:ext cx="1078487" cy="57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19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/>
          <p:cNvCxnSpPr>
            <a:stCxn id="52" idx="3"/>
          </p:cNvCxnSpPr>
          <p:nvPr/>
        </p:nvCxnSpPr>
        <p:spPr>
          <a:xfrm>
            <a:off x="6245903" y="2134743"/>
            <a:ext cx="508464" cy="587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 Chopper Controls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sv-SE" dirty="0"/>
          </a:p>
        </p:txBody>
      </p:sp>
      <p:sp>
        <p:nvSpPr>
          <p:cNvPr id="7" name="Cube 6"/>
          <p:cNvSpPr/>
          <p:nvPr/>
        </p:nvSpPr>
        <p:spPr>
          <a:xfrm>
            <a:off x="4648200" y="5251554"/>
            <a:ext cx="2389624" cy="864096"/>
          </a:xfrm>
          <a:prstGeom prst="cub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Pulser</a:t>
            </a:r>
            <a:r>
              <a:rPr lang="en-US" dirty="0" smtClean="0"/>
              <a:t> PS (-)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1302" y="2684569"/>
            <a:ext cx="3753326" cy="17608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53849" y="2722473"/>
            <a:ext cx="1944216" cy="50405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en-US" sz="1600" dirty="0" smtClean="0"/>
              <a:t>MicroTCA Crate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2745" y="3293282"/>
            <a:ext cx="1656184" cy="104411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MicroTCA CPU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36" y="3774569"/>
            <a:ext cx="457201" cy="42519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74428" y="3293282"/>
            <a:ext cx="1656184" cy="10441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MicroTCA Event Receiver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3" name="Left Arrow 12"/>
          <p:cNvSpPr/>
          <p:nvPr/>
        </p:nvSpPr>
        <p:spPr>
          <a:xfrm flipV="1">
            <a:off x="3958240" y="3802114"/>
            <a:ext cx="936104" cy="284835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08627" y="3600515"/>
            <a:ext cx="1368152" cy="32372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en-US" sz="1100" b="1" dirty="0" smtClean="0"/>
              <a:t>Timing Events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38025" y="3797338"/>
            <a:ext cx="720080" cy="3811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Fine delay</a:t>
            </a:r>
          </a:p>
          <a:p>
            <a:pPr algn="ctr"/>
            <a:r>
              <a:rPr lang="en-US" sz="1000" dirty="0" smtClean="0"/>
              <a:t>Digital out</a:t>
            </a:r>
          </a:p>
        </p:txBody>
      </p:sp>
      <p:sp>
        <p:nvSpPr>
          <p:cNvPr id="16" name="Cube 15"/>
          <p:cNvSpPr/>
          <p:nvPr/>
        </p:nvSpPr>
        <p:spPr>
          <a:xfrm>
            <a:off x="4665324" y="4178450"/>
            <a:ext cx="2389624" cy="864096"/>
          </a:xfrm>
          <a:prstGeom prst="cub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Pulser</a:t>
            </a:r>
            <a:r>
              <a:rPr lang="en-US" dirty="0" smtClean="0"/>
              <a:t> PS (+)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833329" y="4185916"/>
            <a:ext cx="247573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3308183" y="4185916"/>
            <a:ext cx="247573" cy="720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 dirty="0" smtClean="0"/>
          </a:p>
        </p:txBody>
      </p:sp>
      <p:cxnSp>
        <p:nvCxnSpPr>
          <p:cNvPr id="19" name="Elbow Connector 18"/>
          <p:cNvCxnSpPr>
            <a:stCxn id="18" idx="2"/>
            <a:endCxn id="16" idx="2"/>
          </p:cNvCxnSpPr>
          <p:nvPr/>
        </p:nvCxnSpPr>
        <p:spPr>
          <a:xfrm rot="16200000" flipH="1">
            <a:off x="3818354" y="3871540"/>
            <a:ext cx="460586" cy="1233354"/>
          </a:xfrm>
          <a:prstGeom prst="bentConnector2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7" idx="2"/>
            <a:endCxn id="7" idx="2"/>
          </p:cNvCxnSpPr>
          <p:nvPr/>
        </p:nvCxnSpPr>
        <p:spPr>
          <a:xfrm rot="16200000" flipH="1">
            <a:off x="3035813" y="4179227"/>
            <a:ext cx="1533690" cy="1691084"/>
          </a:xfrm>
          <a:prstGeom prst="bentConnector2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0" idx="2"/>
          </p:cNvCxnSpPr>
          <p:nvPr/>
        </p:nvCxnSpPr>
        <p:spPr>
          <a:xfrm rot="16200000" flipH="1">
            <a:off x="2703703" y="3004531"/>
            <a:ext cx="611632" cy="3277365"/>
          </a:xfrm>
          <a:prstGeom prst="bentConnector2">
            <a:avLst/>
          </a:prstGeom>
          <a:ln w="15875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1" idx="2"/>
          </p:cNvCxnSpPr>
          <p:nvPr/>
        </p:nvCxnSpPr>
        <p:spPr>
          <a:xfrm rot="16200000" flipH="1">
            <a:off x="2105807" y="3464796"/>
            <a:ext cx="1807422" cy="3277362"/>
          </a:xfrm>
          <a:prstGeom prst="bentConnector2">
            <a:avLst/>
          </a:prstGeom>
          <a:ln w="15875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440693" y="2588074"/>
            <a:ext cx="3753326" cy="792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Local Protection PLC</a:t>
            </a:r>
            <a:endParaRPr lang="en-US" dirty="0"/>
          </a:p>
        </p:txBody>
      </p:sp>
      <p:sp>
        <p:nvSpPr>
          <p:cNvPr id="24" name="Flowchart: Data 23"/>
          <p:cNvSpPr/>
          <p:nvPr/>
        </p:nvSpPr>
        <p:spPr>
          <a:xfrm>
            <a:off x="8544420" y="4643213"/>
            <a:ext cx="1218532" cy="219681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Data 24"/>
          <p:cNvSpPr/>
          <p:nvPr/>
        </p:nvSpPr>
        <p:spPr>
          <a:xfrm>
            <a:off x="8495108" y="5251554"/>
            <a:ext cx="1144596" cy="219681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083570" y="5791614"/>
            <a:ext cx="504056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50 </a:t>
            </a:r>
            <a:r>
              <a:rPr lang="el-GR" sz="1100" dirty="0" smtClean="0"/>
              <a:t>Ω</a:t>
            </a:r>
            <a:endParaRPr lang="sv-SE" sz="1100" dirty="0"/>
          </a:p>
        </p:txBody>
      </p:sp>
      <p:sp>
        <p:nvSpPr>
          <p:cNvPr id="27" name="Rectangle 26"/>
          <p:cNvSpPr/>
          <p:nvPr/>
        </p:nvSpPr>
        <p:spPr>
          <a:xfrm>
            <a:off x="9497761" y="5791614"/>
            <a:ext cx="504056" cy="7920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50 </a:t>
            </a:r>
            <a:r>
              <a:rPr lang="el-GR" sz="1100" dirty="0" smtClean="0"/>
              <a:t>Ω</a:t>
            </a:r>
            <a:endParaRPr lang="sv-SE" sz="1100" dirty="0"/>
          </a:p>
        </p:txBody>
      </p:sp>
      <p:cxnSp>
        <p:nvCxnSpPr>
          <p:cNvPr id="28" name="Elbow Connector 27"/>
          <p:cNvCxnSpPr>
            <a:stCxn id="24" idx="5"/>
            <a:endCxn id="26" idx="0"/>
          </p:cNvCxnSpPr>
          <p:nvPr/>
        </p:nvCxnSpPr>
        <p:spPr>
          <a:xfrm>
            <a:off x="9641099" y="4753054"/>
            <a:ext cx="694499" cy="1038560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25" idx="5"/>
            <a:endCxn id="27" idx="0"/>
          </p:cNvCxnSpPr>
          <p:nvPr/>
        </p:nvCxnSpPr>
        <p:spPr>
          <a:xfrm>
            <a:off x="9525244" y="5361395"/>
            <a:ext cx="224545" cy="430219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6" idx="5"/>
          </p:cNvCxnSpPr>
          <p:nvPr/>
        </p:nvCxnSpPr>
        <p:spPr>
          <a:xfrm>
            <a:off x="7054948" y="4502486"/>
            <a:ext cx="1489472" cy="360408"/>
          </a:xfrm>
          <a:prstGeom prst="bentConnector3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7" idx="5"/>
          </p:cNvCxnSpPr>
          <p:nvPr/>
        </p:nvCxnSpPr>
        <p:spPr>
          <a:xfrm flipV="1">
            <a:off x="7037824" y="5471235"/>
            <a:ext cx="1457284" cy="104355"/>
          </a:xfrm>
          <a:prstGeom prst="bentConnector3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be 31"/>
          <p:cNvSpPr/>
          <p:nvPr/>
        </p:nvSpPr>
        <p:spPr>
          <a:xfrm>
            <a:off x="8182420" y="4391151"/>
            <a:ext cx="1925322" cy="1332148"/>
          </a:xfrm>
          <a:prstGeom prst="cube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909252" y="4192915"/>
            <a:ext cx="2616944" cy="32372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dirty="0" smtClean="0"/>
              <a:t>MEBT Fast Chopper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35499" y="5759275"/>
            <a:ext cx="1368152" cy="32372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en-US" sz="1100" dirty="0" smtClean="0">
                <a:solidFill>
                  <a:srgbClr val="0066FF"/>
                </a:solidFill>
              </a:rPr>
              <a:t>Serial commands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38129" y="5528756"/>
            <a:ext cx="1368152" cy="32372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en-US" sz="1100" dirty="0" smtClean="0"/>
              <a:t>Trigger pulses</a:t>
            </a:r>
          </a:p>
        </p:txBody>
      </p:sp>
      <p:sp>
        <p:nvSpPr>
          <p:cNvPr id="36" name="Cube 35"/>
          <p:cNvSpPr/>
          <p:nvPr/>
        </p:nvSpPr>
        <p:spPr>
          <a:xfrm>
            <a:off x="10692621" y="4376269"/>
            <a:ext cx="796556" cy="1332553"/>
          </a:xfrm>
          <a:prstGeom prst="cube">
            <a:avLst/>
          </a:pr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0292298" y="4954844"/>
            <a:ext cx="1610240" cy="59342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dirty="0" smtClean="0"/>
              <a:t>MEBT Chopper Beam Dump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8544419" y="3504825"/>
            <a:ext cx="1" cy="689652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10352055" y="3339695"/>
            <a:ext cx="514027" cy="812836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055375" y="3504408"/>
            <a:ext cx="1368152" cy="32372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en-US" sz="1100" dirty="0" smtClean="0"/>
              <a:t>Temperature Signals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6613914" y="3460043"/>
            <a:ext cx="280906" cy="627236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552418" y="3498302"/>
            <a:ext cx="633579" cy="1800393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41434" y="3644460"/>
            <a:ext cx="977106" cy="41276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lnSpcReduction="10000"/>
          </a:bodyPr>
          <a:lstStyle/>
          <a:p>
            <a:pPr algn="ctr"/>
            <a:r>
              <a:rPr lang="en-US" sz="1100" dirty="0" smtClean="0"/>
              <a:t>Power Supply </a:t>
            </a:r>
          </a:p>
          <a:p>
            <a:pPr algn="ctr"/>
            <a:r>
              <a:rPr lang="en-US" sz="1100" dirty="0" smtClean="0"/>
              <a:t>Status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173358" y="1801143"/>
            <a:ext cx="1368152" cy="66879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91440" tIns="45720" rIns="91440" bIns="45720" rtlCol="0" anchor="t">
            <a:normAutofit/>
          </a:bodyPr>
          <a:lstStyle/>
          <a:p>
            <a:pPr algn="ctr"/>
            <a:r>
              <a:rPr lang="en-US" sz="1100" dirty="0" smtClean="0"/>
              <a:t>Output to MPS:</a:t>
            </a:r>
          </a:p>
          <a:p>
            <a:pPr algn="ctr"/>
            <a:r>
              <a:rPr lang="en-US" sz="1100" dirty="0" smtClean="0"/>
              <a:t>Chopper Status</a:t>
            </a:r>
          </a:p>
          <a:p>
            <a:pPr algn="ctr"/>
            <a:r>
              <a:rPr lang="en-US" sz="1100" dirty="0" smtClean="0"/>
              <a:t>(relay output)</a:t>
            </a:r>
          </a:p>
        </p:txBody>
      </p:sp>
      <p:sp>
        <p:nvSpPr>
          <p:cNvPr id="48" name="Up Arrow 47"/>
          <p:cNvSpPr/>
          <p:nvPr/>
        </p:nvSpPr>
        <p:spPr>
          <a:xfrm rot="2413558">
            <a:off x="9839621" y="2140991"/>
            <a:ext cx="298434" cy="5654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514312" y="1542204"/>
            <a:ext cx="1099602" cy="906484"/>
            <a:chOff x="5575855" y="2251176"/>
            <a:chExt cx="1099602" cy="906484"/>
          </a:xfrm>
        </p:grpSpPr>
        <p:sp>
          <p:nvSpPr>
            <p:cNvPr id="51" name="Cloud 50"/>
            <p:cNvSpPr/>
            <p:nvPr/>
          </p:nvSpPr>
          <p:spPr>
            <a:xfrm>
              <a:off x="5575855" y="2251176"/>
              <a:ext cx="1099602" cy="906484"/>
            </a:xfrm>
            <a:prstGeom prst="cloud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/>
                <a:t>VM</a:t>
              </a:r>
              <a:endParaRPr lang="en-US" dirty="0"/>
            </a:p>
            <a:p>
              <a:pPr algn="ctr"/>
              <a:endParaRPr lang="en-US" dirty="0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0245" y="2631116"/>
              <a:ext cx="457201" cy="425197"/>
            </a:xfrm>
            <a:prstGeom prst="rect">
              <a:avLst/>
            </a:prstGeom>
          </p:spPr>
        </p:pic>
      </p:grpSp>
      <p:cxnSp>
        <p:nvCxnSpPr>
          <p:cNvPr id="53" name="Elbow Connector 52"/>
          <p:cNvCxnSpPr>
            <a:stCxn id="11" idx="3"/>
          </p:cNvCxnSpPr>
          <p:nvPr/>
        </p:nvCxnSpPr>
        <p:spPr>
          <a:xfrm flipV="1">
            <a:off x="1599437" y="3987167"/>
            <a:ext cx="983170" cy="1"/>
          </a:xfrm>
          <a:prstGeom prst="bentConnector3">
            <a:avLst>
              <a:gd name="adj1" fmla="val 50000"/>
            </a:avLst>
          </a:prstGeom>
          <a:ln w="15875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8702455" y="3503263"/>
            <a:ext cx="1" cy="689652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8851701" y="3511833"/>
            <a:ext cx="1" cy="689652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9009737" y="3510271"/>
            <a:ext cx="1" cy="689652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873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 Chopper Controls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Rack components were installed with temporary power;</a:t>
            </a:r>
          </a:p>
          <a:p>
            <a:r>
              <a:rPr lang="en-US" b="1" dirty="0" smtClean="0"/>
              <a:t>Local tests performed:</a:t>
            </a:r>
          </a:p>
          <a:p>
            <a:pPr lvl="1"/>
            <a:r>
              <a:rPr lang="en-US" dirty="0" smtClean="0"/>
              <a:t>Pulsers communication;</a:t>
            </a:r>
          </a:p>
          <a:p>
            <a:pPr lvl="1"/>
            <a:r>
              <a:rPr lang="en-US" dirty="0" smtClean="0"/>
              <a:t>Event Receiver and fine delay outputs (standalone mode);</a:t>
            </a:r>
          </a:p>
          <a:p>
            <a:pPr lvl="1"/>
            <a:r>
              <a:rPr lang="en-US" dirty="0" smtClean="0"/>
              <a:t>PLC integration with EPICS;</a:t>
            </a:r>
          </a:p>
          <a:p>
            <a:r>
              <a:rPr lang="en-US" b="1" dirty="0" smtClean="0"/>
              <a:t>Main OPI already in Display Builder format; </a:t>
            </a:r>
          </a:p>
          <a:p>
            <a:pPr lvl="1"/>
            <a:r>
              <a:rPr lang="en-US" dirty="0" smtClean="0"/>
              <a:t>PLC IOC OPI needs to be ported;</a:t>
            </a:r>
          </a:p>
          <a:p>
            <a:endParaRPr lang="en-US" dirty="0"/>
          </a:p>
          <a:p>
            <a:r>
              <a:rPr lang="en-US" b="1" dirty="0" smtClean="0"/>
              <a:t>Next activities:</a:t>
            </a:r>
          </a:p>
          <a:p>
            <a:pPr lvl="1"/>
            <a:r>
              <a:rPr lang="en-US" dirty="0" smtClean="0"/>
              <a:t>Clear definition of timing events that will drive the MEBT Chopper;</a:t>
            </a:r>
          </a:p>
          <a:p>
            <a:pPr lvl="1"/>
            <a:r>
              <a:rPr lang="en-US" dirty="0" smtClean="0"/>
              <a:t>Integrated tests;</a:t>
            </a:r>
          </a:p>
          <a:p>
            <a:pPr lvl="1"/>
            <a:r>
              <a:rPr lang="en-US" dirty="0" smtClean="0"/>
              <a:t>Verification of PLC signals;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600199"/>
            <a:ext cx="2590800" cy="506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96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(Extracted from Thomas Fay/Philippe Rabis’ presentation)</a:t>
            </a:r>
            <a:endParaRPr lang="sv-SE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 think ICS has some room for improvement in communication of system statuses to stakeholders, hopefully this helps somewhat.</a:t>
            </a:r>
          </a:p>
          <a:p>
            <a:r>
              <a:rPr lang="en-GB" dirty="0"/>
              <a:t>This time slot won't give sufficient duration for many details.</a:t>
            </a:r>
          </a:p>
          <a:p>
            <a:r>
              <a:rPr lang="en-GB" dirty="0"/>
              <a:t>Intention here is mostly to provide a rapid-fire overview.</a:t>
            </a:r>
          </a:p>
          <a:p>
            <a:r>
              <a:rPr lang="en-GB" dirty="0"/>
              <a:t>Several internal ICS projects need to reach "usable" maturity for </a:t>
            </a:r>
            <a:r>
              <a:rPr lang="en-GB" dirty="0" err="1"/>
              <a:t>RFQ</a:t>
            </a:r>
            <a:r>
              <a:rPr lang="en-GB" dirty="0"/>
              <a:t> </a:t>
            </a:r>
            <a:r>
              <a:rPr lang="en-GB"/>
              <a:t>commissioning </a:t>
            </a:r>
            <a:r>
              <a:rPr lang="en-GB" smtClean="0"/>
              <a:t>and beam to MEBT FC </a:t>
            </a:r>
            <a:r>
              <a:rPr lang="en-GB" smtClean="0"/>
              <a:t>(Calibration </a:t>
            </a:r>
            <a:r>
              <a:rPr lang="en-GB" dirty="0"/>
              <a:t>Service, Critical PV access authorisation, IOC deployment).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423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 Chopper Controls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 the next phase: integration with FBIS;</a:t>
            </a:r>
          </a:p>
          <a:p>
            <a:pPr lvl="1"/>
            <a:r>
              <a:rPr lang="en-US" dirty="0" smtClean="0"/>
              <a:t>FBIS needs to know if emergency mode really happened;</a:t>
            </a:r>
          </a:p>
          <a:p>
            <a:pPr lvl="1"/>
            <a:r>
              <a:rPr lang="en-US" dirty="0" smtClean="0"/>
              <a:t>Overall status (LPS status) informed to MPS from the PLC;</a:t>
            </a:r>
          </a:p>
          <a:p>
            <a:pPr lvl="1"/>
            <a:r>
              <a:rPr lang="en-US" dirty="0" smtClean="0"/>
              <a:t>Digitalization of the voltage signals that goes to the loads;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Interface Control Document (under review):</a:t>
            </a:r>
          </a:p>
          <a:p>
            <a:pPr lvl="1"/>
            <a:r>
              <a:rPr lang="en-US" dirty="0" smtClean="0"/>
              <a:t>CHESS Document: ESS-1530169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Future integration with FBIS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2964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 Chopper Controls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1000"/>
            <a:ext cx="5334000" cy="4924600"/>
          </a:xfrm>
        </p:spPr>
        <p:txBody>
          <a:bodyPr/>
          <a:lstStyle/>
          <a:p>
            <a:r>
              <a:rPr lang="en-US" sz="1800" dirty="0" smtClean="0"/>
              <a:t>High-voltage pulsers configurable parameters (PVs):</a:t>
            </a:r>
          </a:p>
          <a:p>
            <a:pPr lvl="1"/>
            <a:r>
              <a:rPr lang="en-US" sz="1400" dirty="0" smtClean="0"/>
              <a:t>Manual/remote;</a:t>
            </a:r>
          </a:p>
          <a:p>
            <a:pPr lvl="1"/>
            <a:r>
              <a:rPr lang="en-US" sz="1400" dirty="0" smtClean="0"/>
              <a:t>Amplitude (1 kV to 2.75 kV);</a:t>
            </a:r>
          </a:p>
          <a:p>
            <a:pPr lvl="1"/>
            <a:r>
              <a:rPr lang="en-US" sz="1400" dirty="0" smtClean="0"/>
              <a:t>Pulse Width (1us to 20us);</a:t>
            </a:r>
          </a:p>
          <a:p>
            <a:r>
              <a:rPr lang="en-US" sz="1800" dirty="0" smtClean="0"/>
              <a:t>Trigger configurable parameters:</a:t>
            </a:r>
          </a:p>
          <a:p>
            <a:pPr lvl="1"/>
            <a:r>
              <a:rPr lang="en-US" sz="1400" dirty="0" smtClean="0"/>
              <a:t>Coarse delay from event reception;</a:t>
            </a:r>
          </a:p>
          <a:p>
            <a:pPr lvl="1"/>
            <a:r>
              <a:rPr lang="en-US" sz="1400" dirty="0" smtClean="0"/>
              <a:t>Fine delay (nanosecond range);</a:t>
            </a:r>
          </a:p>
          <a:p>
            <a:pPr lvl="1"/>
            <a:r>
              <a:rPr lang="en-US" sz="1400" dirty="0" smtClean="0"/>
              <a:t>Distance between pulses *;</a:t>
            </a:r>
          </a:p>
          <a:p>
            <a:pPr lvl="1"/>
            <a:endParaRPr lang="en-US" sz="1400" dirty="0"/>
          </a:p>
          <a:p>
            <a:pPr algn="just"/>
            <a:endParaRPr lang="en-US" sz="1800" dirty="0" smtClean="0"/>
          </a:p>
          <a:p>
            <a:pPr algn="just"/>
            <a:endParaRPr lang="en-US" sz="1800" dirty="0"/>
          </a:p>
          <a:p>
            <a:pPr algn="just"/>
            <a:endParaRPr lang="en-US" sz="1800" dirty="0" smtClean="0"/>
          </a:p>
          <a:p>
            <a:pPr algn="just"/>
            <a:endParaRPr lang="en-US" sz="1400" dirty="0" smtClean="0"/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Event Receiver System (MRF EVR) is flexible and easily configurable, we need clear definition on when to trigger the pulsers from an operational point of view;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81000"/>
            <a:ext cx="5667893" cy="45973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27746" y="4112501"/>
            <a:ext cx="3810000" cy="1452301"/>
            <a:chOff x="533400" y="2057400"/>
            <a:chExt cx="3810000" cy="145230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609600" y="20574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33400" y="3048000"/>
              <a:ext cx="381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990600" y="2357082"/>
              <a:ext cx="0" cy="6858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2362200" y="2357082"/>
              <a:ext cx="0" cy="68580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2895600" y="2357082"/>
              <a:ext cx="0" cy="685800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106839" y="3027406"/>
              <a:ext cx="228600" cy="32153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l"/>
              <a:r>
                <a:rPr lang="en-US" sz="1400" b="1" dirty="0" smtClean="0"/>
                <a:t>t</a:t>
              </a:r>
              <a:endParaRPr lang="sv-SE" sz="1400" b="1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05051" y="3174523"/>
              <a:ext cx="828549" cy="321530"/>
            </a:xfrm>
            <a:prstGeom prst="borderCallout1">
              <a:avLst>
                <a:gd name="adj1" fmla="val 18750"/>
                <a:gd name="adj2" fmla="val -8333"/>
                <a:gd name="adj3" fmla="val -27573"/>
                <a:gd name="adj4" fmla="val -30124"/>
              </a:avLst>
            </a:prstGeom>
            <a:ln>
              <a:solidFill>
                <a:srgbClr val="FF0000"/>
              </a:solidFill>
            </a:ln>
          </p:spPr>
          <p:txBody>
            <a:bodyPr vert="horz" wrap="none" lIns="91440" tIns="45720" rIns="91440" bIns="45720" rtlCol="0" anchor="t">
              <a:normAutofit fontScale="62500" lnSpcReduction="20000"/>
            </a:bodyPr>
            <a:lstStyle/>
            <a:p>
              <a:pPr algn="ctr"/>
              <a:r>
                <a:rPr lang="en-US" sz="1400" dirty="0" smtClean="0"/>
                <a:t>Event reception </a:t>
              </a:r>
            </a:p>
            <a:p>
              <a:pPr algn="ctr"/>
              <a:r>
                <a:rPr lang="en-US" sz="1400" dirty="0" smtClean="0"/>
                <a:t>at the EVR</a:t>
              </a:r>
              <a:endParaRPr lang="sv-SE" sz="1400" dirty="0" smtClean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24200" y="3188171"/>
              <a:ext cx="828549" cy="321530"/>
            </a:xfrm>
            <a:prstGeom prst="borderCallout1">
              <a:avLst>
                <a:gd name="adj1" fmla="val 18750"/>
                <a:gd name="adj2" fmla="val -8333"/>
                <a:gd name="adj3" fmla="val -27573"/>
                <a:gd name="adj4" fmla="val -30124"/>
              </a:avLst>
            </a:prstGeom>
            <a:ln>
              <a:solidFill>
                <a:srgbClr val="FF0000"/>
              </a:solidFill>
            </a:ln>
          </p:spPr>
          <p:txBody>
            <a:bodyPr vert="horz" wrap="none" lIns="91440" tIns="45720" rIns="91440" bIns="45720" rtlCol="0" anchor="t">
              <a:normAutofit fontScale="62500" lnSpcReduction="20000"/>
            </a:bodyPr>
            <a:lstStyle/>
            <a:p>
              <a:pPr algn="ctr"/>
              <a:r>
                <a:rPr lang="en-US" sz="1400" dirty="0" smtClean="0"/>
                <a:t>Electric trigger </a:t>
              </a:r>
            </a:p>
            <a:p>
              <a:pPr algn="ctr"/>
              <a:r>
                <a:rPr lang="en-US" sz="1400" dirty="0" smtClean="0"/>
                <a:t>at the EVR output</a:t>
              </a:r>
              <a:endParaRPr lang="sv-SE" sz="1400" dirty="0" smtClean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066800" y="2699982"/>
              <a:ext cx="12192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280331" y="2514600"/>
              <a:ext cx="808062" cy="22860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Autofit/>
            </a:bodyPr>
            <a:lstStyle/>
            <a:p>
              <a:pPr algn="ctr"/>
              <a:r>
                <a:rPr lang="en-US" sz="1000" dirty="0" smtClean="0"/>
                <a:t>Coarse delay</a:t>
              </a:r>
              <a:endParaRPr lang="sv-SE" sz="1000" dirty="0" smtClean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84947" y="2325176"/>
              <a:ext cx="487906" cy="364509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Autofit/>
            </a:bodyPr>
            <a:lstStyle/>
            <a:p>
              <a:pPr algn="ctr"/>
              <a:r>
                <a:rPr lang="en-US" sz="1000" dirty="0" smtClean="0"/>
                <a:t>Fine</a:t>
              </a:r>
            </a:p>
            <a:p>
              <a:pPr algn="ctr"/>
              <a:r>
                <a:rPr lang="en-US" sz="1000" dirty="0" smtClean="0"/>
                <a:t>Delay</a:t>
              </a:r>
              <a:endParaRPr lang="sv-SE" sz="1000" dirty="0" smtClean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438400" y="2699982"/>
              <a:ext cx="381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131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667000" y="5545586"/>
            <a:ext cx="4097384" cy="7790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Rectangle 49"/>
          <p:cNvSpPr/>
          <p:nvPr/>
        </p:nvSpPr>
        <p:spPr>
          <a:xfrm>
            <a:off x="6773044" y="2268986"/>
            <a:ext cx="371089" cy="7790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Rectangle 47"/>
          <p:cNvSpPr/>
          <p:nvPr/>
        </p:nvSpPr>
        <p:spPr>
          <a:xfrm>
            <a:off x="2295910" y="2268986"/>
            <a:ext cx="371089" cy="7790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Trapezoid 46"/>
          <p:cNvSpPr/>
          <p:nvPr/>
        </p:nvSpPr>
        <p:spPr>
          <a:xfrm>
            <a:off x="2286000" y="3879178"/>
            <a:ext cx="4858133" cy="779014"/>
          </a:xfrm>
          <a:prstGeom prst="trapezoid">
            <a:avLst>
              <a:gd name="adj" fmla="val 41769"/>
            </a:avLst>
          </a:prstGeom>
          <a:solidFill>
            <a:schemeClr val="tx2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4" name="Straight Connector 43"/>
          <p:cNvCxnSpPr/>
          <p:nvPr/>
        </p:nvCxnSpPr>
        <p:spPr>
          <a:xfrm>
            <a:off x="1219200" y="2133600"/>
            <a:ext cx="0" cy="4495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 Chopper Controls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Operation</a:t>
            </a:r>
            <a:endParaRPr lang="sv-SE" dirty="0"/>
          </a:p>
        </p:txBody>
      </p:sp>
      <p:grpSp>
        <p:nvGrpSpPr>
          <p:cNvPr id="32" name="Group 31"/>
          <p:cNvGrpSpPr/>
          <p:nvPr/>
        </p:nvGrpSpPr>
        <p:grpSpPr>
          <a:xfrm>
            <a:off x="524854" y="1524000"/>
            <a:ext cx="10524146" cy="1676400"/>
            <a:chOff x="524854" y="1524000"/>
            <a:chExt cx="10524146" cy="16764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609600" y="20574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533400" y="3048000"/>
              <a:ext cx="10515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24854" y="1524000"/>
              <a:ext cx="1524000" cy="32153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l"/>
              <a:r>
                <a:rPr lang="en-US" sz="1400" b="1" dirty="0" smtClean="0"/>
                <a:t>Timing System Events and HV Pulsers Outputs</a:t>
              </a:r>
              <a:endParaRPr lang="sv-SE" sz="1400" b="1" dirty="0" smtClean="0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V="1">
            <a:off x="1219200" y="2362200"/>
            <a:ext cx="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95875" y="4694106"/>
            <a:ext cx="228600" cy="32153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US" sz="1400" b="1" dirty="0" smtClean="0"/>
              <a:t>t</a:t>
            </a:r>
            <a:endParaRPr lang="sv-SE" sz="14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652583" y="2026471"/>
            <a:ext cx="490417" cy="302788"/>
          </a:xfrm>
          <a:prstGeom prst="borderCallout1">
            <a:avLst>
              <a:gd name="adj1" fmla="val 116538"/>
              <a:gd name="adj2" fmla="val 57370"/>
              <a:gd name="adj3" fmla="val 170880"/>
              <a:gd name="adj4" fmla="val 99506"/>
            </a:avLst>
          </a:prstGeom>
          <a:ln>
            <a:solidFill>
              <a:srgbClr val="FF0000"/>
            </a:solidFill>
          </a:ln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en-US" sz="900" dirty="0" smtClean="0"/>
              <a:t>PULSE </a:t>
            </a:r>
          </a:p>
          <a:p>
            <a:pPr algn="ctr"/>
            <a:r>
              <a:rPr lang="en-US" sz="900" dirty="0" smtClean="0"/>
              <a:t>COMING</a:t>
            </a:r>
            <a:endParaRPr lang="sv-SE" sz="9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2237527" y="1832427"/>
            <a:ext cx="487906" cy="364509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ctr"/>
            <a:r>
              <a:rPr lang="en-US" sz="1000" dirty="0" smtClean="0"/>
              <a:t>HV</a:t>
            </a:r>
            <a:br>
              <a:rPr lang="en-US" sz="1000" dirty="0" smtClean="0"/>
            </a:br>
            <a:r>
              <a:rPr lang="en-US" sz="1000" dirty="0" smtClean="0"/>
              <a:t>Pulse</a:t>
            </a:r>
            <a:endParaRPr lang="sv-SE" sz="1000" dirty="0" smtClean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2290980" y="2207233"/>
            <a:ext cx="381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524854" y="3295913"/>
            <a:ext cx="10524146" cy="1521701"/>
            <a:chOff x="524854" y="1678699"/>
            <a:chExt cx="10524146" cy="1521701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609600" y="20574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533400" y="3048000"/>
              <a:ext cx="10515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24854" y="1678699"/>
              <a:ext cx="1524000" cy="32153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l"/>
              <a:r>
                <a:rPr lang="en-US" sz="1400" b="1" dirty="0" smtClean="0"/>
                <a:t>Pulse current before MEBT Chopper</a:t>
              </a:r>
              <a:endParaRPr lang="sv-SE" sz="1400" b="1" dirty="0" smtClean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24854" y="4955299"/>
            <a:ext cx="10524146" cy="1521701"/>
            <a:chOff x="524854" y="1678699"/>
            <a:chExt cx="10524146" cy="1521701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09600" y="2057400"/>
              <a:ext cx="0" cy="1143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33400" y="3048000"/>
              <a:ext cx="105156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24854" y="1678699"/>
              <a:ext cx="2904146" cy="32153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/>
            </a:bodyPr>
            <a:lstStyle/>
            <a:p>
              <a:pPr algn="l"/>
              <a:r>
                <a:rPr lang="en-US" sz="1400" b="1" dirty="0" smtClean="0"/>
                <a:t>Pulse current after MEBT Chopper</a:t>
              </a:r>
              <a:endParaRPr lang="sv-SE" sz="1400" b="1" dirty="0" smtClean="0"/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 flipV="1">
            <a:off x="2286000" y="2347962"/>
            <a:ext cx="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6781800" y="2347962"/>
            <a:ext cx="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286000" y="2094008"/>
            <a:ext cx="0" cy="4495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764383" y="2048280"/>
            <a:ext cx="0" cy="4495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666999" y="2094008"/>
            <a:ext cx="0" cy="4495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144133" y="2048280"/>
            <a:ext cx="0" cy="4495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433215" y="1964794"/>
            <a:ext cx="590298" cy="302788"/>
          </a:xfrm>
          <a:prstGeom prst="borderCallout1">
            <a:avLst>
              <a:gd name="adj1" fmla="val 99282"/>
              <a:gd name="adj2" fmla="val 102313"/>
              <a:gd name="adj3" fmla="val 182386"/>
              <a:gd name="adj4" fmla="val 129206"/>
            </a:avLst>
          </a:prstGeom>
          <a:ln>
            <a:solidFill>
              <a:srgbClr val="FF0000"/>
            </a:solidFill>
          </a:ln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en-US" sz="900" dirty="0" smtClean="0"/>
              <a:t>PULSE </a:t>
            </a:r>
          </a:p>
          <a:p>
            <a:pPr algn="ctr"/>
            <a:r>
              <a:rPr lang="en-US" sz="900" dirty="0" smtClean="0"/>
              <a:t>START</a:t>
            </a:r>
            <a:endParaRPr lang="sv-SE" sz="900" dirty="0" smtClean="0"/>
          </a:p>
        </p:txBody>
      </p:sp>
      <p:sp>
        <p:nvSpPr>
          <p:cNvPr id="54" name="TextBox 53"/>
          <p:cNvSpPr txBox="1"/>
          <p:nvPr/>
        </p:nvSpPr>
        <p:spPr>
          <a:xfrm>
            <a:off x="7436759" y="2159044"/>
            <a:ext cx="590298" cy="302788"/>
          </a:xfrm>
          <a:prstGeom prst="borderCallout1">
            <a:avLst>
              <a:gd name="adj1" fmla="val 18750"/>
              <a:gd name="adj2" fmla="val -8333"/>
              <a:gd name="adj3" fmla="val 144995"/>
              <a:gd name="adj4" fmla="val -96512"/>
            </a:avLst>
          </a:prstGeom>
          <a:ln>
            <a:solidFill>
              <a:srgbClr val="FF0000"/>
            </a:solidFill>
          </a:ln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en-US" sz="900" dirty="0" smtClean="0"/>
              <a:t>PULSE </a:t>
            </a:r>
          </a:p>
          <a:p>
            <a:pPr algn="ctr"/>
            <a:r>
              <a:rPr lang="en-US" sz="900" dirty="0" smtClean="0"/>
              <a:t>END</a:t>
            </a:r>
            <a:endParaRPr lang="sv-SE" sz="900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10895974" y="3033762"/>
            <a:ext cx="228600" cy="32153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US" sz="1400" b="1" dirty="0" smtClean="0"/>
              <a:t>t</a:t>
            </a:r>
            <a:endParaRPr lang="sv-SE" sz="1400" b="1" dirty="0" smtClean="0"/>
          </a:p>
        </p:txBody>
      </p:sp>
      <p:sp>
        <p:nvSpPr>
          <p:cNvPr id="56" name="TextBox 55"/>
          <p:cNvSpPr txBox="1"/>
          <p:nvPr/>
        </p:nvSpPr>
        <p:spPr>
          <a:xfrm>
            <a:off x="10887893" y="6298758"/>
            <a:ext cx="228600" cy="32153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algn="l"/>
            <a:r>
              <a:rPr lang="en-US" sz="1400" b="1" dirty="0" smtClean="0"/>
              <a:t>t</a:t>
            </a:r>
            <a:endParaRPr lang="sv-SE" sz="1400" b="1" dirty="0" smtClean="0"/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2295910" y="5638800"/>
            <a:ext cx="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6781800" y="5638800"/>
            <a:ext cx="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514854" y="6484504"/>
            <a:ext cx="590298" cy="302788"/>
          </a:xfrm>
          <a:prstGeom prst="borderCallout1">
            <a:avLst>
              <a:gd name="adj1" fmla="val 18750"/>
              <a:gd name="adj2" fmla="val -8333"/>
              <a:gd name="adj3" fmla="val -27573"/>
              <a:gd name="adj4" fmla="val -30124"/>
            </a:avLst>
          </a:prstGeom>
          <a:ln>
            <a:solidFill>
              <a:srgbClr val="FF0000"/>
            </a:solidFill>
          </a:ln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en-US" sz="900" dirty="0" smtClean="0"/>
              <a:t>PULSE </a:t>
            </a:r>
          </a:p>
          <a:p>
            <a:pPr algn="ctr"/>
            <a:r>
              <a:rPr lang="en-US" sz="900" dirty="0" smtClean="0"/>
              <a:t>START</a:t>
            </a:r>
            <a:endParaRPr lang="sv-SE" sz="900" dirty="0" smtClean="0"/>
          </a:p>
        </p:txBody>
      </p:sp>
      <p:sp>
        <p:nvSpPr>
          <p:cNvPr id="60" name="TextBox 59"/>
          <p:cNvSpPr txBox="1"/>
          <p:nvPr/>
        </p:nvSpPr>
        <p:spPr>
          <a:xfrm>
            <a:off x="7078834" y="6484504"/>
            <a:ext cx="590298" cy="302788"/>
          </a:xfrm>
          <a:prstGeom prst="borderCallout1">
            <a:avLst>
              <a:gd name="adj1" fmla="val 18750"/>
              <a:gd name="adj2" fmla="val -8333"/>
              <a:gd name="adj3" fmla="val -41954"/>
              <a:gd name="adj4" fmla="val -40451"/>
            </a:avLst>
          </a:prstGeom>
          <a:ln>
            <a:solidFill>
              <a:srgbClr val="FF0000"/>
            </a:solidFill>
          </a:ln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en-US" sz="900" dirty="0" smtClean="0"/>
              <a:t>PULSE </a:t>
            </a:r>
          </a:p>
          <a:p>
            <a:pPr algn="ctr"/>
            <a:r>
              <a:rPr lang="en-US" sz="900" dirty="0" smtClean="0"/>
              <a:t>END</a:t>
            </a:r>
            <a:endParaRPr lang="sv-SE" sz="900" dirty="0" smtClean="0"/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1226385" y="5632237"/>
            <a:ext cx="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456668" y="6453336"/>
            <a:ext cx="490417" cy="302788"/>
          </a:xfrm>
          <a:prstGeom prst="borderCallout1">
            <a:avLst>
              <a:gd name="adj1" fmla="val 24502"/>
              <a:gd name="adj2" fmla="val -6557"/>
              <a:gd name="adj3" fmla="val -36202"/>
              <a:gd name="adj4" fmla="val -33675"/>
            </a:avLst>
          </a:prstGeom>
          <a:ln>
            <a:solidFill>
              <a:srgbClr val="FF0000"/>
            </a:solidFill>
          </a:ln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pPr algn="ctr"/>
            <a:r>
              <a:rPr lang="en-US" sz="900" dirty="0" smtClean="0"/>
              <a:t>PULSE </a:t>
            </a:r>
          </a:p>
          <a:p>
            <a:pPr algn="ctr"/>
            <a:r>
              <a:rPr lang="en-US" sz="900" dirty="0" smtClean="0"/>
              <a:t>COMING</a:t>
            </a:r>
            <a:endParaRPr lang="sv-SE" sz="900" dirty="0" smtClean="0"/>
          </a:p>
        </p:txBody>
      </p:sp>
    </p:spTree>
    <p:extLst>
      <p:ext uri="{BB962C8B-B14F-4D97-AF65-F5344CB8AC3E}">
        <p14:creationId xmlns:p14="http://schemas.microsoft.com/office/powerpoint/2010/main" val="332301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80999"/>
            <a:ext cx="5384800" cy="4667251"/>
          </a:xfrm>
        </p:spPr>
        <p:txBody>
          <a:bodyPr anchor="ctr">
            <a:normAutofit/>
          </a:bodyPr>
          <a:lstStyle/>
          <a:p>
            <a:r>
              <a:rPr lang="en-GB" sz="2400" b="1" dirty="0" smtClean="0"/>
              <a:t>MEBT Control System Overview</a:t>
            </a:r>
          </a:p>
          <a:p>
            <a:r>
              <a:rPr lang="en-GB" sz="2400" b="1" dirty="0" smtClean="0"/>
              <a:t>EPICS Integration Aspects</a:t>
            </a:r>
          </a:p>
          <a:p>
            <a:r>
              <a:rPr lang="en-GB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MEBT Chopper Controls</a:t>
            </a:r>
          </a:p>
          <a:p>
            <a:r>
              <a:rPr lang="en-GB" sz="2400" b="1" dirty="0" smtClean="0"/>
              <a:t>MEBT Magnets Controls</a:t>
            </a:r>
          </a:p>
          <a:p>
            <a:r>
              <a:rPr lang="en-GB" sz="2400" b="1" dirty="0" smtClean="0"/>
              <a:t>Conclusion</a:t>
            </a:r>
            <a:endParaRPr lang="en-GB" sz="2400" b="1" dirty="0" smtClean="0"/>
          </a:p>
          <a:p>
            <a:pPr lvl="1"/>
            <a:endParaRPr lang="en-GB" sz="2400" dirty="0" smtClean="0"/>
          </a:p>
          <a:p>
            <a:endParaRPr lang="en-GB" sz="2400" dirty="0" smtClean="0"/>
          </a:p>
          <a:p>
            <a:pPr lvl="1"/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23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MEBT Integration Status and Plans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sv-SE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780999"/>
            <a:ext cx="4666676" cy="4344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5703488"/>
            <a:ext cx="1059259" cy="42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516" y="5625784"/>
            <a:ext cx="1078487" cy="57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9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80999"/>
            <a:ext cx="5384800" cy="4667251"/>
          </a:xfrm>
        </p:spPr>
        <p:txBody>
          <a:bodyPr anchor="ctr">
            <a:normAutofit/>
          </a:bodyPr>
          <a:lstStyle/>
          <a:p>
            <a:r>
              <a:rPr lang="en-GB" sz="2400" b="1" dirty="0" smtClean="0"/>
              <a:t>MEBT Control System Overview</a:t>
            </a:r>
          </a:p>
          <a:p>
            <a:r>
              <a:rPr lang="en-GB" sz="2400" b="1" dirty="0" smtClean="0"/>
              <a:t>EPICS Integration Aspects</a:t>
            </a:r>
          </a:p>
          <a:p>
            <a:r>
              <a:rPr lang="en-GB" sz="2400" b="1" dirty="0" smtClean="0"/>
              <a:t>MEBT Chopper Controls</a:t>
            </a:r>
          </a:p>
          <a:p>
            <a:r>
              <a:rPr lang="en-GB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MEBT Magnets Controls</a:t>
            </a:r>
          </a:p>
          <a:p>
            <a:r>
              <a:rPr lang="en-GB" sz="2400" b="1" dirty="0" smtClean="0"/>
              <a:t>Conclusion</a:t>
            </a:r>
            <a:endParaRPr lang="en-GB" sz="2400" b="1" dirty="0" smtClean="0"/>
          </a:p>
          <a:p>
            <a:pPr lvl="1"/>
            <a:endParaRPr lang="en-GB" sz="2400" dirty="0" smtClean="0"/>
          </a:p>
          <a:p>
            <a:endParaRPr lang="en-GB" sz="2400" dirty="0" smtClean="0"/>
          </a:p>
          <a:p>
            <a:pPr lvl="1"/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24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MEBT Integration Status and Plans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sv-SE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780999"/>
            <a:ext cx="4666676" cy="4344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5703488"/>
            <a:ext cx="1059259" cy="42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516" y="5625784"/>
            <a:ext cx="1078487" cy="57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73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 Magnets Controls</a:t>
            </a:r>
            <a:endParaRPr lang="sv-S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781000"/>
            <a:ext cx="5334000" cy="4345166"/>
          </a:xfrm>
        </p:spPr>
        <p:txBody>
          <a:bodyPr/>
          <a:lstStyle/>
          <a:p>
            <a:r>
              <a:rPr lang="en-US" dirty="0" smtClean="0"/>
              <a:t>MEBT Magnets combine quadrupole with horizontal and vertical corrector functions;</a:t>
            </a:r>
          </a:p>
          <a:p>
            <a:r>
              <a:rPr lang="en-US" dirty="0" smtClean="0"/>
              <a:t>One dedicated power supply for each component: 11 x 3 = 33 PS;</a:t>
            </a:r>
          </a:p>
          <a:p>
            <a:pPr lvl="1"/>
            <a:r>
              <a:rPr lang="en-US" dirty="0" smtClean="0"/>
              <a:t>Unipolar PS with 300 A output for quadrupole;</a:t>
            </a:r>
          </a:p>
          <a:p>
            <a:pPr lvl="1"/>
            <a:r>
              <a:rPr lang="en-US" dirty="0" smtClean="0"/>
              <a:t>Bipolar PS for the H/V correctors;</a:t>
            </a:r>
          </a:p>
          <a:p>
            <a:r>
              <a:rPr lang="en-US" dirty="0" smtClean="0"/>
              <a:t>One dedicated rack for each magnet;</a:t>
            </a:r>
          </a:p>
          <a:p>
            <a:r>
              <a:rPr lang="en-US" dirty="0" smtClean="0"/>
              <a:t>Local Protection System implemented with Siemens PLC;</a:t>
            </a:r>
          </a:p>
          <a:p>
            <a:pPr lvl="1"/>
            <a:r>
              <a:rPr lang="en-US" dirty="0" smtClean="0"/>
              <a:t>EPICS IOC runs on virtual machine;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sv-SE" dirty="0"/>
          </a:p>
        </p:txBody>
      </p:sp>
      <p:pic>
        <p:nvPicPr>
          <p:cNvPr id="8" name="Picture 217"/>
          <p:cNvPicPr/>
          <p:nvPr/>
        </p:nvPicPr>
        <p:blipFill>
          <a:blip r:embed="rId2"/>
          <a:stretch/>
        </p:blipFill>
        <p:spPr>
          <a:xfrm>
            <a:off x="6858000" y="1781000"/>
            <a:ext cx="4358520" cy="45338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3707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 Magnets Controls</a:t>
            </a:r>
            <a:endParaRPr lang="sv-S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781000"/>
            <a:ext cx="5334000" cy="4345166"/>
          </a:xfrm>
        </p:spPr>
        <p:txBody>
          <a:bodyPr/>
          <a:lstStyle/>
          <a:p>
            <a:r>
              <a:rPr lang="en-US" dirty="0" smtClean="0"/>
              <a:t>CAEN FAST PS has an embedded EPICS IOC;</a:t>
            </a:r>
          </a:p>
          <a:p>
            <a:pPr lvl="1"/>
            <a:r>
              <a:rPr lang="en-US" dirty="0" smtClean="0"/>
              <a:t>The integration is extremely facilitated by this feature;</a:t>
            </a:r>
          </a:p>
          <a:p>
            <a:r>
              <a:rPr lang="en-US" dirty="0" smtClean="0"/>
              <a:t>The same power supply will be used in the LEBT;</a:t>
            </a:r>
          </a:p>
          <a:p>
            <a:endParaRPr lang="en-US" dirty="0"/>
          </a:p>
          <a:p>
            <a:r>
              <a:rPr lang="en-US" dirty="0" smtClean="0"/>
              <a:t>OPIs already re-designed and compatible with Display Builder;</a:t>
            </a:r>
          </a:p>
          <a:p>
            <a:r>
              <a:rPr lang="en-US" dirty="0" smtClean="0"/>
              <a:t>20 units placed in FEB racks;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Steerers Controls</a:t>
            </a:r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1600200"/>
            <a:ext cx="2209800" cy="50334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5109035"/>
            <a:ext cx="3581654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92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 Magnets Controls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Quadrupole </a:t>
            </a:r>
            <a:r>
              <a:rPr lang="en-US" dirty="0" smtClean="0"/>
              <a:t>Controls</a:t>
            </a:r>
            <a:endParaRPr lang="sv-S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781000"/>
            <a:ext cx="4876800" cy="4345166"/>
          </a:xfrm>
        </p:spPr>
        <p:txBody>
          <a:bodyPr/>
          <a:lstStyle/>
          <a:p>
            <a:r>
              <a:rPr lang="en-US" dirty="0" smtClean="0"/>
              <a:t>Dedicated unipolar quadrupole power supply;</a:t>
            </a:r>
          </a:p>
          <a:p>
            <a:r>
              <a:rPr lang="en-US" dirty="0" smtClean="0"/>
              <a:t>Up to 300A output;</a:t>
            </a:r>
          </a:p>
          <a:p>
            <a:r>
              <a:rPr lang="en-US" dirty="0" smtClean="0"/>
              <a:t>MODBUS interface;</a:t>
            </a:r>
          </a:p>
          <a:p>
            <a:endParaRPr lang="en-US" dirty="0"/>
          </a:p>
          <a:p>
            <a:r>
              <a:rPr lang="en-US" dirty="0" smtClean="0"/>
              <a:t>FAT to happen soon!</a:t>
            </a:r>
          </a:p>
          <a:p>
            <a:r>
              <a:rPr lang="en-US" dirty="0" smtClean="0"/>
              <a:t>IOC needs to be validated;</a:t>
            </a:r>
          </a:p>
          <a:p>
            <a:r>
              <a:rPr lang="en-US" dirty="0" smtClean="0"/>
              <a:t>OPIs to be converted to Display Builder;</a:t>
            </a:r>
            <a:endParaRPr lang="sv-SE" dirty="0"/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6EFB6F9F-C0D2-4036-B533-B5AE03460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524000"/>
            <a:ext cx="4953000" cy="504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246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 Magnets Controls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1000"/>
            <a:ext cx="7010400" cy="4345166"/>
          </a:xfrm>
        </p:spPr>
        <p:txBody>
          <a:bodyPr/>
          <a:lstStyle/>
          <a:p>
            <a:r>
              <a:rPr lang="en-US" dirty="0" smtClean="0"/>
              <a:t>Local Protection System implemented with Siemens S7 PLCs (CPU + distributed IO modules);</a:t>
            </a:r>
          </a:p>
          <a:p>
            <a:r>
              <a:rPr lang="en-US" dirty="0" smtClean="0"/>
              <a:t>PLC monitors the following signals for each individual magnet:</a:t>
            </a:r>
          </a:p>
          <a:p>
            <a:pPr lvl="1"/>
            <a:r>
              <a:rPr lang="en-US" dirty="0" smtClean="0"/>
              <a:t>Magnet windings sensor (</a:t>
            </a:r>
            <a:r>
              <a:rPr lang="en-US" dirty="0" err="1" smtClean="0"/>
              <a:t>thermoswitch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Cooling water temperature;</a:t>
            </a:r>
          </a:p>
          <a:p>
            <a:pPr lvl="1"/>
            <a:r>
              <a:rPr lang="en-US" dirty="0" smtClean="0"/>
              <a:t>Cooling water flow;</a:t>
            </a:r>
          </a:p>
          <a:p>
            <a:pPr lvl="1"/>
            <a:r>
              <a:rPr lang="en-US" dirty="0" smtClean="0"/>
              <a:t>Power Supply status (hardwire);</a:t>
            </a:r>
          </a:p>
          <a:p>
            <a:r>
              <a:rPr lang="en-US" dirty="0" smtClean="0"/>
              <a:t>In case of any faulty condition, local permit to the PS will be revoked and Machine Protection (</a:t>
            </a:r>
            <a:r>
              <a:rPr lang="en-US" dirty="0" err="1" smtClean="0"/>
              <a:t>MPSMag</a:t>
            </a:r>
            <a:r>
              <a:rPr lang="en-US" dirty="0"/>
              <a:t>)</a:t>
            </a:r>
            <a:r>
              <a:rPr lang="en-US" dirty="0" smtClean="0"/>
              <a:t> will be notified;</a:t>
            </a:r>
          </a:p>
          <a:p>
            <a:r>
              <a:rPr lang="en-US" dirty="0" err="1" smtClean="0"/>
              <a:t>MPSMag</a:t>
            </a:r>
            <a:r>
              <a:rPr lang="en-US" dirty="0" smtClean="0"/>
              <a:t> ICD (under review): ESS-0494755</a:t>
            </a:r>
          </a:p>
          <a:p>
            <a:endParaRPr lang="en-US" dirty="0" smtClean="0"/>
          </a:p>
          <a:p>
            <a:pPr lvl="1"/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Local Protection System</a:t>
            </a:r>
            <a:endParaRPr lang="sv-SE" dirty="0"/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4"/>
          <a:stretch/>
        </p:blipFill>
        <p:spPr bwMode="auto">
          <a:xfrm>
            <a:off x="7924800" y="2057400"/>
            <a:ext cx="3962400" cy="3498384"/>
          </a:xfrm>
          <a:prstGeom prst="rect">
            <a:avLst/>
          </a:prstGeom>
          <a:noFill/>
          <a:ln>
            <a:solidFill>
              <a:srgbClr val="1E9FDB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464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 Magnets Controls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1000"/>
            <a:ext cx="7010400" cy="4345166"/>
          </a:xfrm>
        </p:spPr>
        <p:txBody>
          <a:bodyPr/>
          <a:lstStyle/>
          <a:p>
            <a:endParaRPr lang="en-US" dirty="0" smtClean="0"/>
          </a:p>
          <a:p>
            <a:pPr lvl="1"/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Local Protection System</a:t>
            </a:r>
            <a:endParaRPr lang="sv-SE" dirty="0"/>
          </a:p>
        </p:txBody>
      </p:sp>
      <p:pic>
        <p:nvPicPr>
          <p:cNvPr id="1026" name="Picture 1" descr="cid:image001.png@01D5D68E.11970E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352717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131" y="1537302"/>
            <a:ext cx="3917442" cy="4870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58" y="1600199"/>
            <a:ext cx="3605741" cy="4807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61" y="4267200"/>
            <a:ext cx="3557058" cy="236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66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80999"/>
            <a:ext cx="5384800" cy="4667251"/>
          </a:xfrm>
        </p:spPr>
        <p:txBody>
          <a:bodyPr anchor="ctr">
            <a:normAutofit/>
          </a:bodyPr>
          <a:lstStyle/>
          <a:p>
            <a:r>
              <a:rPr lang="en-GB" sz="2400" b="1" dirty="0" smtClean="0"/>
              <a:t>MEBT Control System Overview</a:t>
            </a:r>
          </a:p>
          <a:p>
            <a:r>
              <a:rPr lang="en-GB" sz="2400" b="1" dirty="0" smtClean="0"/>
              <a:t>EPICS Integration Aspects</a:t>
            </a:r>
          </a:p>
          <a:p>
            <a:r>
              <a:rPr lang="en-GB" sz="2400" b="1" dirty="0" smtClean="0"/>
              <a:t>MEBT Chopper Controls</a:t>
            </a:r>
          </a:p>
          <a:p>
            <a:r>
              <a:rPr lang="en-GB" sz="2400" b="1" dirty="0" smtClean="0"/>
              <a:t>MEBT Magnets Controls</a:t>
            </a:r>
          </a:p>
          <a:p>
            <a:r>
              <a:rPr lang="en-GB" sz="2400" b="1" dirty="0" smtClean="0"/>
              <a:t>Conclusion</a:t>
            </a:r>
            <a:endParaRPr lang="en-GB" sz="2400" b="1" dirty="0" smtClean="0"/>
          </a:p>
          <a:p>
            <a:pPr lvl="1"/>
            <a:endParaRPr lang="en-GB" sz="2400" dirty="0" smtClean="0"/>
          </a:p>
          <a:p>
            <a:endParaRPr lang="en-GB" sz="2400" dirty="0" smtClean="0"/>
          </a:p>
          <a:p>
            <a:pPr lvl="1"/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MEBT Integration Status and Plans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sv-SE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780999"/>
            <a:ext cx="4666676" cy="4344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5703488"/>
            <a:ext cx="1059259" cy="42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516" y="5625784"/>
            <a:ext cx="1078487" cy="57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74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80999"/>
            <a:ext cx="5384800" cy="4667251"/>
          </a:xfrm>
        </p:spPr>
        <p:txBody>
          <a:bodyPr anchor="ctr">
            <a:normAutofit/>
          </a:bodyPr>
          <a:lstStyle/>
          <a:p>
            <a:r>
              <a:rPr lang="en-GB" sz="2400" b="1" dirty="0" smtClean="0"/>
              <a:t>MEBT Control System Overview</a:t>
            </a:r>
          </a:p>
          <a:p>
            <a:r>
              <a:rPr lang="en-GB" sz="2400" b="1" dirty="0" smtClean="0"/>
              <a:t>EPICS Integration Aspects</a:t>
            </a:r>
          </a:p>
          <a:p>
            <a:r>
              <a:rPr lang="en-GB" sz="2400" b="1" dirty="0" smtClean="0"/>
              <a:t>MEBT Chopper Controls</a:t>
            </a:r>
          </a:p>
          <a:p>
            <a:r>
              <a:rPr lang="en-GB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MEBT Magnets Controls</a:t>
            </a:r>
          </a:p>
          <a:p>
            <a:r>
              <a:rPr lang="en-GB" sz="2400" b="1" dirty="0" smtClean="0"/>
              <a:t>Conclusion</a:t>
            </a:r>
            <a:endParaRPr lang="en-GB" sz="2400" b="1" dirty="0" smtClean="0"/>
          </a:p>
          <a:p>
            <a:pPr lvl="1"/>
            <a:endParaRPr lang="en-GB" sz="2400" dirty="0" smtClean="0"/>
          </a:p>
          <a:p>
            <a:endParaRPr lang="en-GB" sz="2400" dirty="0" smtClean="0"/>
          </a:p>
          <a:p>
            <a:pPr lvl="1"/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30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MEBT Integration Status and Plans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sv-SE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780999"/>
            <a:ext cx="4666676" cy="4344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5703488"/>
            <a:ext cx="1059259" cy="42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516" y="5625784"/>
            <a:ext cx="1078487" cy="57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20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80999"/>
            <a:ext cx="5384800" cy="4667251"/>
          </a:xfrm>
        </p:spPr>
        <p:txBody>
          <a:bodyPr anchor="ctr">
            <a:normAutofit/>
          </a:bodyPr>
          <a:lstStyle/>
          <a:p>
            <a:r>
              <a:rPr lang="en-GB" sz="2400" b="1" dirty="0" smtClean="0"/>
              <a:t>MEBT Control System Overview</a:t>
            </a:r>
          </a:p>
          <a:p>
            <a:r>
              <a:rPr lang="en-GB" sz="2400" b="1" dirty="0" smtClean="0"/>
              <a:t>EPICS Integration Aspects</a:t>
            </a:r>
          </a:p>
          <a:p>
            <a:r>
              <a:rPr lang="en-GB" sz="2400" b="1" dirty="0" smtClean="0"/>
              <a:t>MEBT Chopper Controls</a:t>
            </a:r>
          </a:p>
          <a:p>
            <a:r>
              <a:rPr lang="en-GB" sz="2400" b="1" dirty="0" smtClean="0"/>
              <a:t>MEBT Magnets Controls</a:t>
            </a:r>
          </a:p>
          <a:p>
            <a:r>
              <a:rPr lang="en-GB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GB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GB" sz="2400" dirty="0" smtClean="0"/>
          </a:p>
          <a:p>
            <a:endParaRPr lang="en-GB" sz="2400" dirty="0" smtClean="0"/>
          </a:p>
          <a:p>
            <a:pPr lvl="1"/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31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MEBT Integration Status and Plans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sv-SE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780999"/>
            <a:ext cx="4666676" cy="4344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5703488"/>
            <a:ext cx="1059259" cy="42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516" y="5625784"/>
            <a:ext cx="1078487" cy="57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231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sv-SE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9600" y="1674634"/>
            <a:ext cx="10972800" cy="5183366"/>
          </a:xfrm>
        </p:spPr>
        <p:txBody>
          <a:bodyPr/>
          <a:lstStyle/>
          <a:p>
            <a:r>
              <a:rPr lang="en-US" sz="2000" dirty="0" smtClean="0"/>
              <a:t>MEBT Chopper is </a:t>
            </a:r>
            <a:r>
              <a:rPr lang="en-US" sz="2000" i="1" dirty="0" smtClean="0"/>
              <a:t>almost</a:t>
            </a:r>
            <a:r>
              <a:rPr lang="en-US" sz="2000" dirty="0" smtClean="0"/>
              <a:t> ready for integrated tests;</a:t>
            </a:r>
          </a:p>
          <a:p>
            <a:r>
              <a:rPr lang="en-US" sz="2000" dirty="0" smtClean="0"/>
              <a:t>Correctors Magnets PS needs firmware update and registration to the Control System, but after that they are ready for integrated tests;</a:t>
            </a:r>
          </a:p>
          <a:p>
            <a:r>
              <a:rPr lang="en-US" sz="2000" dirty="0" smtClean="0"/>
              <a:t>Quadrupoles PS will be integrated and tested in Bilbao;</a:t>
            </a:r>
          </a:p>
          <a:p>
            <a:r>
              <a:rPr lang="en-US" sz="2000" dirty="0" smtClean="0"/>
              <a:t>Diagnostics systems (FC, BPM, BCM) being developed and led by BI with the support of ICS;</a:t>
            </a:r>
          </a:p>
          <a:p>
            <a:endParaRPr lang="en-US" sz="2000" dirty="0"/>
          </a:p>
          <a:p>
            <a:r>
              <a:rPr lang="en-US" sz="2000" dirty="0" smtClean="0"/>
              <a:t>ICS is fully committed to deliver high level services and controls;</a:t>
            </a:r>
          </a:p>
          <a:p>
            <a:r>
              <a:rPr lang="en-US" sz="2000" dirty="0" smtClean="0"/>
              <a:t>HW&amp;I Group feels enthusiastic about the next commissioning round: focus to “make system run”;</a:t>
            </a:r>
          </a:p>
          <a:p>
            <a:endParaRPr lang="en-US" sz="2000" dirty="0"/>
          </a:p>
          <a:p>
            <a:r>
              <a:rPr lang="en-US" sz="2000" dirty="0" smtClean="0"/>
              <a:t>What still needs to be done: </a:t>
            </a:r>
          </a:p>
          <a:p>
            <a:pPr lvl="1"/>
            <a:r>
              <a:rPr lang="en-US" sz="1600" dirty="0" smtClean="0"/>
              <a:t>All OPIs ported/developed to Phoebus/Display Builder;</a:t>
            </a:r>
          </a:p>
          <a:p>
            <a:pPr lvl="1"/>
            <a:r>
              <a:rPr lang="en-US" sz="1600" dirty="0" smtClean="0"/>
              <a:t>IOC configurations for alarms, archiving and access control (need input from system owners);</a:t>
            </a:r>
          </a:p>
          <a:p>
            <a:pPr lvl="1"/>
            <a:r>
              <a:rPr lang="en-US" sz="1600" dirty="0" smtClean="0"/>
              <a:t>All sorts of adjustments and optimizations…</a:t>
            </a:r>
          </a:p>
          <a:p>
            <a:pPr lvl="1"/>
            <a:r>
              <a:rPr lang="en-US" sz="1600" dirty="0" smtClean="0"/>
              <a:t>Documentation;</a:t>
            </a:r>
            <a:endParaRPr lang="sv-SE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Considering the first commissioning round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3763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Questions / discussions;</a:t>
            </a:r>
          </a:p>
          <a:p>
            <a:r>
              <a:rPr lang="en-US" dirty="0" smtClean="0"/>
              <a:t>Special thanks to Idoia Mazkiaran and ESS Bilbao team;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MUITO OBRIGADO!</a:t>
            </a:r>
            <a:endParaRPr lang="sv-SE" sz="44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763583"/>
            <a:ext cx="4736704" cy="315780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6705600" y="5105400"/>
            <a:ext cx="4724400" cy="8632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endParaRPr lang="sv-SE" sz="2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6629401" y="5130820"/>
            <a:ext cx="481290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/>
              <a:t> “Courageous convictions will drag the dream into existence</a:t>
            </a:r>
            <a:r>
              <a:rPr lang="en-US" b="1" i="1" dirty="0" smtClean="0"/>
              <a:t>.”</a:t>
            </a:r>
          </a:p>
          <a:p>
            <a:endParaRPr lang="en-US" b="1" i="1" dirty="0" smtClean="0"/>
          </a:p>
          <a:p>
            <a:r>
              <a:rPr lang="en-US" sz="1400" b="1" i="1" dirty="0" smtClean="0"/>
              <a:t>- Neil Peart (1952 – 2020)</a:t>
            </a:r>
          </a:p>
          <a:p>
            <a:r>
              <a:rPr lang="en-US" sz="1400" b="1" i="1" dirty="0" smtClean="0"/>
              <a:t>- Vital Signs, Rush – Moving Pictures </a:t>
            </a:r>
            <a:endParaRPr lang="sv-SE" sz="1400" b="1" i="1" dirty="0"/>
          </a:p>
        </p:txBody>
      </p:sp>
    </p:spTree>
    <p:extLst>
      <p:ext uri="{BB962C8B-B14F-4D97-AF65-F5344CB8AC3E}">
        <p14:creationId xmlns:p14="http://schemas.microsoft.com/office/powerpoint/2010/main" val="419998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780999"/>
            <a:ext cx="5384800" cy="4667251"/>
          </a:xfrm>
        </p:spPr>
        <p:txBody>
          <a:bodyPr anchor="ctr">
            <a:normAutofit/>
          </a:bodyPr>
          <a:lstStyle/>
          <a:p>
            <a:r>
              <a:rPr lang="en-GB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MEBT Control System Overview</a:t>
            </a:r>
          </a:p>
          <a:p>
            <a:r>
              <a:rPr lang="en-GB" sz="2400" b="1" dirty="0" smtClean="0"/>
              <a:t>EPICS Integration Aspects</a:t>
            </a:r>
          </a:p>
          <a:p>
            <a:r>
              <a:rPr lang="en-GB" sz="2400" b="1" dirty="0" smtClean="0"/>
              <a:t>MEBT Chopper Controls</a:t>
            </a:r>
          </a:p>
          <a:p>
            <a:r>
              <a:rPr lang="en-GB" sz="2400" b="1" dirty="0" smtClean="0"/>
              <a:t>MEBT Magnets Controls</a:t>
            </a:r>
          </a:p>
          <a:p>
            <a:r>
              <a:rPr lang="en-GB" sz="2400" b="1" dirty="0" smtClean="0"/>
              <a:t>Conclusion</a:t>
            </a:r>
            <a:endParaRPr lang="en-GB" sz="2400" b="1" dirty="0" smtClean="0"/>
          </a:p>
          <a:p>
            <a:pPr lvl="1"/>
            <a:endParaRPr lang="en-GB" sz="2400" dirty="0" smtClean="0"/>
          </a:p>
          <a:p>
            <a:endParaRPr lang="en-GB" sz="2400" dirty="0" smtClean="0"/>
          </a:p>
          <a:p>
            <a:pPr lvl="1"/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MEBT Integration Status and Plans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sv-SE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780999"/>
            <a:ext cx="4666676" cy="4344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5703488"/>
            <a:ext cx="1059259" cy="42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516" y="5625784"/>
            <a:ext cx="1078487" cy="57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24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 Control System Overview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81000"/>
            <a:ext cx="10972800" cy="4772200"/>
          </a:xfrm>
        </p:spPr>
        <p:txBody>
          <a:bodyPr/>
          <a:lstStyle/>
          <a:p>
            <a:r>
              <a:rPr lang="en-US" dirty="0" smtClean="0"/>
              <a:t>The full-scale MEBT: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Eleven (11) Magnets (quadrupoles with combined H/V correctors);</a:t>
            </a:r>
          </a:p>
          <a:p>
            <a:r>
              <a:rPr lang="en-US" dirty="0" smtClean="0"/>
              <a:t>Three (3) RF cavities (bunchers);</a:t>
            </a:r>
          </a:p>
          <a:p>
            <a:r>
              <a:rPr lang="en-US" dirty="0" smtClean="0"/>
              <a:t>Chopper;</a:t>
            </a:r>
          </a:p>
          <a:p>
            <a:r>
              <a:rPr lang="en-US" dirty="0" smtClean="0"/>
              <a:t>Nine (9) different types of diagnostics instruments;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MEBT at a glance</a:t>
            </a:r>
            <a:endParaRPr lang="sv-SE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60610"/>
            <a:ext cx="1097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00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MEBT Control System Overview</a:t>
            </a:r>
            <a:endParaRPr lang="sv-SE" dirty="0"/>
          </a:p>
        </p:txBody>
      </p:sp>
      <p:sp>
        <p:nvSpPr>
          <p:cNvPr id="63" name="Content Placeholder 6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6"/>
          </a:xfrm>
        </p:spPr>
        <p:txBody>
          <a:bodyPr/>
          <a:lstStyle/>
          <a:p>
            <a:r>
              <a:rPr lang="en-US" dirty="0" smtClean="0"/>
              <a:t>Controls Hardware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Full Scale Control System</a:t>
            </a:r>
            <a:endParaRPr lang="sv-SE" dirty="0"/>
          </a:p>
        </p:txBody>
      </p:sp>
      <p:sp>
        <p:nvSpPr>
          <p:cNvPr id="7" name="Rounded Rectangle 6"/>
          <p:cNvSpPr/>
          <p:nvPr/>
        </p:nvSpPr>
        <p:spPr>
          <a:xfrm>
            <a:off x="306583" y="2460036"/>
            <a:ext cx="9144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Mag.</a:t>
            </a:r>
            <a:endParaRPr lang="sv-SE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1298348" y="2471702"/>
            <a:ext cx="11430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Chopper</a:t>
            </a:r>
            <a:endParaRPr lang="sv-SE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2681116" y="2460036"/>
            <a:ext cx="11430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Buncher</a:t>
            </a:r>
            <a:endParaRPr lang="sv-SE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4412610" y="2460036"/>
            <a:ext cx="762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BPM</a:t>
            </a:r>
            <a:endParaRPr lang="sv-SE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5251975" y="2460036"/>
            <a:ext cx="762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BCM</a:t>
            </a:r>
            <a:endParaRPr lang="sv-SE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6091340" y="2460036"/>
            <a:ext cx="762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nBLM</a:t>
            </a:r>
            <a:endParaRPr lang="sv-SE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6930705" y="2446234"/>
            <a:ext cx="762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FC</a:t>
            </a:r>
            <a:endParaRPr lang="sv-SE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7770070" y="2446234"/>
            <a:ext cx="762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EMU</a:t>
            </a:r>
            <a:endParaRPr lang="sv-SE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8609435" y="2438400"/>
            <a:ext cx="762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WS</a:t>
            </a:r>
            <a:endParaRPr lang="sv-SE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9448800" y="2438400"/>
            <a:ext cx="762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SC</a:t>
            </a:r>
            <a:endParaRPr lang="sv-SE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10288166" y="2438400"/>
            <a:ext cx="762000" cy="838200"/>
          </a:xfrm>
          <a:prstGeom prst="roundRect">
            <a:avLst/>
          </a:prstGeom>
          <a:ln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BSM</a:t>
            </a:r>
            <a:endParaRPr lang="sv-SE" sz="1600" dirty="0"/>
          </a:p>
        </p:txBody>
      </p:sp>
      <p:sp>
        <p:nvSpPr>
          <p:cNvPr id="20" name="Rounded Rectangle 19"/>
          <p:cNvSpPr/>
          <p:nvPr/>
        </p:nvSpPr>
        <p:spPr>
          <a:xfrm>
            <a:off x="11127530" y="2438400"/>
            <a:ext cx="762000" cy="838200"/>
          </a:xfrm>
          <a:prstGeom prst="roundRect">
            <a:avLst/>
          </a:prstGeom>
          <a:ln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NPM</a:t>
            </a:r>
            <a:endParaRPr lang="sv-SE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20350" y="3116816"/>
            <a:ext cx="533982" cy="342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x 11</a:t>
            </a:r>
            <a:endParaRPr lang="sv-SE" sz="12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242905" y="3112984"/>
            <a:ext cx="533982" cy="342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x 3</a:t>
            </a:r>
            <a:endParaRPr lang="sv-SE" sz="12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603984" y="3105150"/>
            <a:ext cx="533982" cy="342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x 7</a:t>
            </a:r>
            <a:endParaRPr lang="sv-SE" sz="12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5443349" y="3105150"/>
            <a:ext cx="533982" cy="342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x 4</a:t>
            </a:r>
            <a:endParaRPr lang="sv-SE" sz="12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6262255" y="3103014"/>
            <a:ext cx="533982" cy="342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x 4</a:t>
            </a:r>
            <a:endParaRPr lang="sv-SE" sz="12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8790224" y="3103014"/>
            <a:ext cx="533982" cy="342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x 3</a:t>
            </a:r>
            <a:endParaRPr lang="sv-SE" sz="12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9629589" y="3103014"/>
            <a:ext cx="533982" cy="342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x 3</a:t>
            </a:r>
            <a:endParaRPr lang="sv-SE" sz="12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11301001" y="3103014"/>
            <a:ext cx="533982" cy="342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x 2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55348" y="3645119"/>
            <a:ext cx="118110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743200" y="3905589"/>
            <a:ext cx="762000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37" name="Rectangle 36"/>
          <p:cNvSpPr/>
          <p:nvPr/>
        </p:nvSpPr>
        <p:spPr>
          <a:xfrm>
            <a:off x="2743200" y="4331916"/>
            <a:ext cx="762000" cy="3048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ECAT</a:t>
            </a:r>
            <a:endParaRPr lang="sv-SE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392332" y="3931498"/>
            <a:ext cx="762000" cy="3048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PLC</a:t>
            </a:r>
            <a:endParaRPr lang="sv-SE" sz="1400" b="1" dirty="0"/>
          </a:p>
        </p:txBody>
      </p:sp>
      <p:sp>
        <p:nvSpPr>
          <p:cNvPr id="39" name="Rectangle 38"/>
          <p:cNvSpPr/>
          <p:nvPr/>
        </p:nvSpPr>
        <p:spPr>
          <a:xfrm>
            <a:off x="392332" y="4365034"/>
            <a:ext cx="762000" cy="3048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VM</a:t>
            </a:r>
            <a:endParaRPr lang="sv-SE" sz="1400" b="1" dirty="0"/>
          </a:p>
        </p:txBody>
      </p:sp>
      <p:sp>
        <p:nvSpPr>
          <p:cNvPr id="40" name="Rectangle 39"/>
          <p:cNvSpPr/>
          <p:nvPr/>
        </p:nvSpPr>
        <p:spPr>
          <a:xfrm>
            <a:off x="1526948" y="4784327"/>
            <a:ext cx="762000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41" name="Rectangle 40"/>
          <p:cNvSpPr/>
          <p:nvPr/>
        </p:nvSpPr>
        <p:spPr>
          <a:xfrm>
            <a:off x="1526948" y="3917255"/>
            <a:ext cx="762000" cy="3048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PLC</a:t>
            </a:r>
            <a:endParaRPr lang="sv-SE" sz="1400" b="1" dirty="0"/>
          </a:p>
        </p:txBody>
      </p:sp>
      <p:sp>
        <p:nvSpPr>
          <p:cNvPr id="42" name="Rectangle 41"/>
          <p:cNvSpPr/>
          <p:nvPr/>
        </p:nvSpPr>
        <p:spPr>
          <a:xfrm>
            <a:off x="1526948" y="4350791"/>
            <a:ext cx="762000" cy="3048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VM</a:t>
            </a:r>
            <a:endParaRPr lang="sv-SE" sz="1400" b="1" dirty="0"/>
          </a:p>
        </p:txBody>
      </p:sp>
      <p:sp>
        <p:nvSpPr>
          <p:cNvPr id="43" name="Rectangle 42"/>
          <p:cNvSpPr/>
          <p:nvPr/>
        </p:nvSpPr>
        <p:spPr>
          <a:xfrm>
            <a:off x="2743200" y="5395768"/>
            <a:ext cx="762000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44" name="Rectangle 43"/>
          <p:cNvSpPr/>
          <p:nvPr/>
        </p:nvSpPr>
        <p:spPr>
          <a:xfrm>
            <a:off x="2743200" y="4969441"/>
            <a:ext cx="762000" cy="3048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PLC</a:t>
            </a:r>
            <a:endParaRPr lang="sv-SE" sz="1400" b="1" dirty="0"/>
          </a:p>
        </p:txBody>
      </p:sp>
      <p:sp>
        <p:nvSpPr>
          <p:cNvPr id="45" name="Rectangle 44"/>
          <p:cNvSpPr/>
          <p:nvPr/>
        </p:nvSpPr>
        <p:spPr>
          <a:xfrm>
            <a:off x="2743200" y="6224134"/>
            <a:ext cx="762000" cy="3048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VM</a:t>
            </a:r>
            <a:endParaRPr lang="sv-SE" sz="1400" b="1" dirty="0"/>
          </a:p>
        </p:txBody>
      </p:sp>
      <p:sp>
        <p:nvSpPr>
          <p:cNvPr id="46" name="Rectangle 45"/>
          <p:cNvSpPr/>
          <p:nvPr/>
        </p:nvSpPr>
        <p:spPr>
          <a:xfrm>
            <a:off x="4477002" y="3912016"/>
            <a:ext cx="672191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47" name="Rectangle 46"/>
          <p:cNvSpPr/>
          <p:nvPr/>
        </p:nvSpPr>
        <p:spPr>
          <a:xfrm>
            <a:off x="5360835" y="3912016"/>
            <a:ext cx="672191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48" name="Rectangle 47"/>
          <p:cNvSpPr/>
          <p:nvPr/>
        </p:nvSpPr>
        <p:spPr>
          <a:xfrm>
            <a:off x="6244668" y="3912016"/>
            <a:ext cx="672191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49" name="Rectangle 48"/>
          <p:cNvSpPr/>
          <p:nvPr/>
        </p:nvSpPr>
        <p:spPr>
          <a:xfrm>
            <a:off x="7096239" y="3912016"/>
            <a:ext cx="672191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50" name="Rectangle 49"/>
          <p:cNvSpPr/>
          <p:nvPr/>
        </p:nvSpPr>
        <p:spPr>
          <a:xfrm>
            <a:off x="7883402" y="3912016"/>
            <a:ext cx="672191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51" name="Rectangle 50"/>
          <p:cNvSpPr/>
          <p:nvPr/>
        </p:nvSpPr>
        <p:spPr>
          <a:xfrm>
            <a:off x="8714622" y="3912016"/>
            <a:ext cx="672191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52" name="Rectangle 51"/>
          <p:cNvSpPr/>
          <p:nvPr/>
        </p:nvSpPr>
        <p:spPr>
          <a:xfrm>
            <a:off x="9569231" y="3912016"/>
            <a:ext cx="672191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53" name="Rectangle 52"/>
          <p:cNvSpPr/>
          <p:nvPr/>
        </p:nvSpPr>
        <p:spPr>
          <a:xfrm>
            <a:off x="9569231" y="4788276"/>
            <a:ext cx="672191" cy="304801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PLC</a:t>
            </a:r>
            <a:endParaRPr lang="sv-SE" sz="1400" b="1" dirty="0"/>
          </a:p>
        </p:txBody>
      </p:sp>
      <p:sp>
        <p:nvSpPr>
          <p:cNvPr id="54" name="Rectangle 53"/>
          <p:cNvSpPr/>
          <p:nvPr/>
        </p:nvSpPr>
        <p:spPr>
          <a:xfrm>
            <a:off x="9569363" y="4350146"/>
            <a:ext cx="671926" cy="3048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ECAT</a:t>
            </a:r>
            <a:endParaRPr lang="sv-SE" sz="1400" b="1" dirty="0"/>
          </a:p>
        </p:txBody>
      </p:sp>
      <p:sp>
        <p:nvSpPr>
          <p:cNvPr id="58" name="Rectangle 57"/>
          <p:cNvSpPr/>
          <p:nvPr/>
        </p:nvSpPr>
        <p:spPr>
          <a:xfrm>
            <a:off x="8720222" y="4336170"/>
            <a:ext cx="671926" cy="3048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ECAT</a:t>
            </a:r>
            <a:endParaRPr lang="sv-SE" sz="1400" b="1" dirty="0"/>
          </a:p>
        </p:txBody>
      </p:sp>
      <p:sp>
        <p:nvSpPr>
          <p:cNvPr id="59" name="Rectangle 58"/>
          <p:cNvSpPr/>
          <p:nvPr/>
        </p:nvSpPr>
        <p:spPr>
          <a:xfrm>
            <a:off x="7883402" y="4778792"/>
            <a:ext cx="672191" cy="304801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PLC</a:t>
            </a:r>
            <a:endParaRPr lang="sv-SE" sz="1400" b="1" dirty="0"/>
          </a:p>
        </p:txBody>
      </p:sp>
      <p:sp>
        <p:nvSpPr>
          <p:cNvPr id="60" name="Rectangle 59"/>
          <p:cNvSpPr/>
          <p:nvPr/>
        </p:nvSpPr>
        <p:spPr>
          <a:xfrm>
            <a:off x="7883534" y="4340662"/>
            <a:ext cx="671926" cy="3048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ECAT</a:t>
            </a:r>
            <a:endParaRPr lang="sv-SE" sz="1400" b="1" dirty="0"/>
          </a:p>
        </p:txBody>
      </p:sp>
      <p:sp>
        <p:nvSpPr>
          <p:cNvPr id="62" name="Rectangle 61"/>
          <p:cNvSpPr/>
          <p:nvPr/>
        </p:nvSpPr>
        <p:spPr>
          <a:xfrm>
            <a:off x="7091169" y="4344643"/>
            <a:ext cx="671926" cy="3048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ECAT</a:t>
            </a:r>
            <a:endParaRPr lang="sv-SE" sz="1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3729315" y="4125004"/>
            <a:ext cx="485669" cy="3430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LLRF</a:t>
            </a:r>
            <a:endParaRPr lang="sv-SE" sz="1200" dirty="0" smtClean="0"/>
          </a:p>
        </p:txBody>
      </p:sp>
      <p:sp>
        <p:nvSpPr>
          <p:cNvPr id="61" name="TextBox 60"/>
          <p:cNvSpPr txBox="1"/>
          <p:nvPr/>
        </p:nvSpPr>
        <p:spPr>
          <a:xfrm>
            <a:off x="3754733" y="5125585"/>
            <a:ext cx="612651" cy="3430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RFLPS</a:t>
            </a:r>
            <a:endParaRPr lang="sv-SE" sz="1200" dirty="0" smtClean="0"/>
          </a:p>
        </p:txBody>
      </p:sp>
      <p:sp>
        <p:nvSpPr>
          <p:cNvPr id="55" name="Right Brace 54"/>
          <p:cNvSpPr/>
          <p:nvPr/>
        </p:nvSpPr>
        <p:spPr>
          <a:xfrm>
            <a:off x="3541053" y="4838274"/>
            <a:ext cx="260584" cy="9415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TextBox 64"/>
          <p:cNvSpPr txBox="1"/>
          <p:nvPr/>
        </p:nvSpPr>
        <p:spPr>
          <a:xfrm>
            <a:off x="3681584" y="6128912"/>
            <a:ext cx="685800" cy="5766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SSA</a:t>
            </a:r>
          </a:p>
          <a:p>
            <a:pPr algn="ctr"/>
            <a:r>
              <a:rPr lang="en-US" sz="1200" dirty="0" smtClean="0"/>
              <a:t>Control</a:t>
            </a:r>
            <a:endParaRPr lang="sv-SE" sz="1200" dirty="0" smtClean="0"/>
          </a:p>
        </p:txBody>
      </p:sp>
      <p:sp>
        <p:nvSpPr>
          <p:cNvPr id="19" name="Right Brace 18"/>
          <p:cNvSpPr/>
          <p:nvPr/>
        </p:nvSpPr>
        <p:spPr>
          <a:xfrm>
            <a:off x="3541053" y="3825588"/>
            <a:ext cx="260584" cy="9415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Right Brace 55"/>
          <p:cNvSpPr/>
          <p:nvPr/>
        </p:nvSpPr>
        <p:spPr>
          <a:xfrm>
            <a:off x="3547633" y="6114500"/>
            <a:ext cx="260584" cy="5032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6" name="Straight Connector 65"/>
          <p:cNvCxnSpPr/>
          <p:nvPr/>
        </p:nvCxnSpPr>
        <p:spPr>
          <a:xfrm>
            <a:off x="4349425" y="2446234"/>
            <a:ext cx="33588" cy="425936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542758" y="2438400"/>
            <a:ext cx="33588" cy="425936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162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MEBT Control System Overview</a:t>
            </a:r>
            <a:endParaRPr lang="sv-SE" dirty="0"/>
          </a:p>
        </p:txBody>
      </p:sp>
      <p:sp>
        <p:nvSpPr>
          <p:cNvPr id="63" name="Content Placeholder 6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029200"/>
          </a:xfrm>
        </p:spPr>
        <p:txBody>
          <a:bodyPr/>
          <a:lstStyle/>
          <a:p>
            <a:r>
              <a:rPr lang="en-US" dirty="0" smtClean="0"/>
              <a:t>Controls Software: an (rough) estimation of the number of IOCs:</a:t>
            </a:r>
          </a:p>
          <a:p>
            <a:pPr lvl="1"/>
            <a:r>
              <a:rPr lang="en-US" dirty="0" smtClean="0"/>
              <a:t>Not considering MPS, Vacuum and various soft IOCs running on VMs;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Estimation of the number of IOCs</a:t>
            </a:r>
            <a:endParaRPr lang="sv-SE" dirty="0"/>
          </a:p>
        </p:txBody>
      </p:sp>
      <p:sp>
        <p:nvSpPr>
          <p:cNvPr id="55" name="Rounded Rectangle 54"/>
          <p:cNvSpPr/>
          <p:nvPr/>
        </p:nvSpPr>
        <p:spPr>
          <a:xfrm>
            <a:off x="590368" y="2514600"/>
            <a:ext cx="2131817" cy="3593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Quad. Control IOC </a:t>
            </a:r>
            <a:r>
              <a:rPr lang="en-US" sz="1600" dirty="0" smtClean="0"/>
              <a:t>(1)</a:t>
            </a:r>
            <a:endParaRPr lang="sv-SE" sz="1600" dirty="0"/>
          </a:p>
        </p:txBody>
      </p:sp>
      <p:sp>
        <p:nvSpPr>
          <p:cNvPr id="56" name="Rounded Rectangle 55"/>
          <p:cNvSpPr/>
          <p:nvPr/>
        </p:nvSpPr>
        <p:spPr>
          <a:xfrm>
            <a:off x="2826698" y="2514600"/>
            <a:ext cx="2131817" cy="3593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Ster. Control IOC (22)</a:t>
            </a:r>
            <a:endParaRPr lang="sv-SE" sz="1600" dirty="0"/>
          </a:p>
        </p:txBody>
      </p:sp>
      <p:sp>
        <p:nvSpPr>
          <p:cNvPr id="57" name="Rounded Rectangle 56"/>
          <p:cNvSpPr/>
          <p:nvPr/>
        </p:nvSpPr>
        <p:spPr>
          <a:xfrm>
            <a:off x="5030091" y="2514600"/>
            <a:ext cx="2131817" cy="3593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Mag. LPS (1)</a:t>
            </a:r>
            <a:endParaRPr lang="sv-SE" sz="1600" dirty="0"/>
          </a:p>
        </p:txBody>
      </p:sp>
      <p:sp>
        <p:nvSpPr>
          <p:cNvPr id="61" name="Rounded Rectangle 60"/>
          <p:cNvSpPr/>
          <p:nvPr/>
        </p:nvSpPr>
        <p:spPr>
          <a:xfrm>
            <a:off x="590368" y="2963209"/>
            <a:ext cx="2131817" cy="3593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Chopper IOC (1)</a:t>
            </a:r>
            <a:endParaRPr lang="sv-SE" sz="1600" dirty="0"/>
          </a:p>
        </p:txBody>
      </p:sp>
      <p:sp>
        <p:nvSpPr>
          <p:cNvPr id="64" name="Rounded Rectangle 63"/>
          <p:cNvSpPr/>
          <p:nvPr/>
        </p:nvSpPr>
        <p:spPr>
          <a:xfrm>
            <a:off x="2826698" y="2963209"/>
            <a:ext cx="2131817" cy="3593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Chopper LPS (1)</a:t>
            </a:r>
            <a:endParaRPr lang="sv-SE" sz="1600" dirty="0"/>
          </a:p>
        </p:txBody>
      </p:sp>
      <p:sp>
        <p:nvSpPr>
          <p:cNvPr id="65" name="Rounded Rectangle 64"/>
          <p:cNvSpPr/>
          <p:nvPr/>
        </p:nvSpPr>
        <p:spPr>
          <a:xfrm>
            <a:off x="590368" y="3440773"/>
            <a:ext cx="2131817" cy="3593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SSA Control IOC (3)</a:t>
            </a:r>
            <a:endParaRPr lang="sv-SE" sz="1600" dirty="0"/>
          </a:p>
        </p:txBody>
      </p:sp>
      <p:sp>
        <p:nvSpPr>
          <p:cNvPr id="66" name="Rounded Rectangle 65"/>
          <p:cNvSpPr/>
          <p:nvPr/>
        </p:nvSpPr>
        <p:spPr>
          <a:xfrm>
            <a:off x="2826698" y="3440773"/>
            <a:ext cx="2131817" cy="3593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RFLPS - SIM IOC (1)</a:t>
            </a:r>
            <a:endParaRPr lang="sv-SE" sz="1600" dirty="0"/>
          </a:p>
        </p:txBody>
      </p:sp>
      <p:sp>
        <p:nvSpPr>
          <p:cNvPr id="67" name="Rounded Rectangle 66"/>
          <p:cNvSpPr/>
          <p:nvPr/>
        </p:nvSpPr>
        <p:spPr>
          <a:xfrm>
            <a:off x="5030091" y="3440773"/>
            <a:ext cx="2131817" cy="3593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RFLPS - FIM IOC (3)</a:t>
            </a:r>
            <a:endParaRPr lang="sv-SE" sz="1600" dirty="0"/>
          </a:p>
        </p:txBody>
      </p:sp>
      <p:sp>
        <p:nvSpPr>
          <p:cNvPr id="68" name="Rounded Rectangle 67"/>
          <p:cNvSpPr/>
          <p:nvPr/>
        </p:nvSpPr>
        <p:spPr>
          <a:xfrm>
            <a:off x="590368" y="3903821"/>
            <a:ext cx="2131817" cy="3593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LLRF IOC (3)</a:t>
            </a:r>
            <a:endParaRPr lang="sv-SE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590368" y="4422492"/>
            <a:ext cx="2131817" cy="3593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BPM IOC (2)</a:t>
            </a:r>
            <a:endParaRPr lang="sv-SE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2826698" y="4422492"/>
            <a:ext cx="2131817" cy="3593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BCM IOC (2)</a:t>
            </a:r>
            <a:endParaRPr lang="sv-SE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5030091" y="4422492"/>
            <a:ext cx="2131817" cy="3593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nBLM</a:t>
            </a:r>
            <a:r>
              <a:rPr lang="en-US" sz="1600" dirty="0" smtClean="0"/>
              <a:t> IOC (4)</a:t>
            </a:r>
            <a:endParaRPr lang="sv-SE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590368" y="4888494"/>
            <a:ext cx="2131817" cy="3593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FC IOC (1)</a:t>
            </a:r>
            <a:endParaRPr lang="sv-SE" sz="1600" dirty="0"/>
          </a:p>
        </p:txBody>
      </p:sp>
      <p:sp>
        <p:nvSpPr>
          <p:cNvPr id="19" name="Rounded Rectangle 18"/>
          <p:cNvSpPr/>
          <p:nvPr/>
        </p:nvSpPr>
        <p:spPr>
          <a:xfrm>
            <a:off x="2826698" y="4888494"/>
            <a:ext cx="2131817" cy="3593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EMU IOC (1)</a:t>
            </a:r>
            <a:endParaRPr lang="sv-SE" sz="1600" dirty="0"/>
          </a:p>
        </p:txBody>
      </p:sp>
      <p:sp>
        <p:nvSpPr>
          <p:cNvPr id="20" name="Rounded Rectangle 19"/>
          <p:cNvSpPr/>
          <p:nvPr/>
        </p:nvSpPr>
        <p:spPr>
          <a:xfrm>
            <a:off x="590368" y="5349682"/>
            <a:ext cx="2131817" cy="3593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SC IOC (3)</a:t>
            </a:r>
            <a:endParaRPr lang="sv-SE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5030091" y="4888494"/>
            <a:ext cx="2131817" cy="3593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EMU LPS IOC (1)</a:t>
            </a:r>
            <a:endParaRPr lang="sv-SE" sz="1600" dirty="0"/>
          </a:p>
        </p:txBody>
      </p:sp>
      <p:sp>
        <p:nvSpPr>
          <p:cNvPr id="22" name="Rounded Rectangle 21"/>
          <p:cNvSpPr/>
          <p:nvPr/>
        </p:nvSpPr>
        <p:spPr>
          <a:xfrm>
            <a:off x="2826698" y="5349682"/>
            <a:ext cx="2131817" cy="3593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SC LPS IOC (1)</a:t>
            </a:r>
            <a:endParaRPr lang="sv-SE" sz="1600" dirty="0"/>
          </a:p>
        </p:txBody>
      </p:sp>
      <p:sp>
        <p:nvSpPr>
          <p:cNvPr id="23" name="Rounded Rectangle 22"/>
          <p:cNvSpPr/>
          <p:nvPr/>
        </p:nvSpPr>
        <p:spPr>
          <a:xfrm>
            <a:off x="590368" y="5818918"/>
            <a:ext cx="2131817" cy="3593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WS IOC (3)</a:t>
            </a:r>
            <a:endParaRPr lang="sv-SE" sz="1600" dirty="0"/>
          </a:p>
        </p:txBody>
      </p:sp>
      <p:sp>
        <p:nvSpPr>
          <p:cNvPr id="24" name="Rounded Rectangle 23"/>
          <p:cNvSpPr/>
          <p:nvPr/>
        </p:nvSpPr>
        <p:spPr>
          <a:xfrm>
            <a:off x="2826698" y="5818918"/>
            <a:ext cx="2131817" cy="3593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NPM IOC (2)</a:t>
            </a:r>
            <a:endParaRPr lang="sv-SE" sz="1600" dirty="0"/>
          </a:p>
        </p:txBody>
      </p:sp>
      <p:sp>
        <p:nvSpPr>
          <p:cNvPr id="25" name="Rounded Rectangle 24"/>
          <p:cNvSpPr/>
          <p:nvPr/>
        </p:nvSpPr>
        <p:spPr>
          <a:xfrm>
            <a:off x="5030091" y="5803634"/>
            <a:ext cx="2131817" cy="3593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BSM IOC (1)</a:t>
            </a:r>
            <a:endParaRPr lang="sv-SE" sz="1600" dirty="0"/>
          </a:p>
        </p:txBody>
      </p:sp>
      <p:sp>
        <p:nvSpPr>
          <p:cNvPr id="27" name="Rounded Rectangle 26"/>
          <p:cNvSpPr/>
          <p:nvPr/>
        </p:nvSpPr>
        <p:spPr>
          <a:xfrm>
            <a:off x="7848599" y="2963209"/>
            <a:ext cx="2131817" cy="3593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Total = </a:t>
            </a:r>
            <a:r>
              <a:rPr lang="en-US" sz="1600" dirty="0" smtClean="0"/>
              <a:t>26</a:t>
            </a:r>
            <a:endParaRPr lang="sv-SE" sz="1600" dirty="0"/>
          </a:p>
        </p:txBody>
      </p:sp>
      <p:sp>
        <p:nvSpPr>
          <p:cNvPr id="29" name="Rounded Rectangle 28"/>
          <p:cNvSpPr/>
          <p:nvPr/>
        </p:nvSpPr>
        <p:spPr>
          <a:xfrm>
            <a:off x="7848597" y="3915579"/>
            <a:ext cx="2131817" cy="3593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Total = 10</a:t>
            </a:r>
            <a:endParaRPr lang="sv-SE" sz="1600" dirty="0"/>
          </a:p>
        </p:txBody>
      </p:sp>
      <p:sp>
        <p:nvSpPr>
          <p:cNvPr id="33" name="Rounded Rectangle 32"/>
          <p:cNvSpPr/>
          <p:nvPr/>
        </p:nvSpPr>
        <p:spPr>
          <a:xfrm>
            <a:off x="7848593" y="5820319"/>
            <a:ext cx="2131817" cy="35936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Total = 21</a:t>
            </a:r>
            <a:endParaRPr lang="sv-SE" sz="1600" dirty="0"/>
          </a:p>
        </p:txBody>
      </p:sp>
      <p:sp>
        <p:nvSpPr>
          <p:cNvPr id="34" name="Rounded Rectangle 33"/>
          <p:cNvSpPr/>
          <p:nvPr/>
        </p:nvSpPr>
        <p:spPr>
          <a:xfrm>
            <a:off x="7847881" y="6306536"/>
            <a:ext cx="3429000" cy="3593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Total ~= </a:t>
            </a:r>
            <a:r>
              <a:rPr lang="en-US" b="1" dirty="0"/>
              <a:t>5</a:t>
            </a:r>
            <a:r>
              <a:rPr lang="en-US" b="1" dirty="0" smtClean="0"/>
              <a:t>7</a:t>
            </a:r>
            <a:r>
              <a:rPr lang="en-US" dirty="0" smtClean="0"/>
              <a:t> </a:t>
            </a:r>
            <a:r>
              <a:rPr lang="en-US" dirty="0" smtClean="0"/>
              <a:t>IOCs and counting…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7965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MEBT Control System </a:t>
            </a:r>
            <a:r>
              <a:rPr lang="en-US" dirty="0" smtClean="0"/>
              <a:t>Overview</a:t>
            </a:r>
            <a:endParaRPr lang="sv-SE" dirty="0"/>
          </a:p>
        </p:txBody>
      </p:sp>
      <p:sp>
        <p:nvSpPr>
          <p:cNvPr id="63" name="Content Placeholder 6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6"/>
          </a:xfrm>
        </p:spPr>
        <p:txBody>
          <a:bodyPr/>
          <a:lstStyle/>
          <a:p>
            <a:r>
              <a:rPr lang="en-US" dirty="0" smtClean="0"/>
              <a:t>Controls Hardware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Full Scale Control System</a:t>
            </a:r>
            <a:endParaRPr lang="sv-SE" dirty="0"/>
          </a:p>
        </p:txBody>
      </p:sp>
      <p:sp>
        <p:nvSpPr>
          <p:cNvPr id="7" name="Rounded Rectangle 6"/>
          <p:cNvSpPr/>
          <p:nvPr/>
        </p:nvSpPr>
        <p:spPr>
          <a:xfrm>
            <a:off x="306583" y="2460036"/>
            <a:ext cx="9144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Mag.</a:t>
            </a:r>
            <a:endParaRPr lang="sv-SE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1298348" y="2471702"/>
            <a:ext cx="11430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Chopper</a:t>
            </a:r>
            <a:endParaRPr lang="sv-SE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2681116" y="2460036"/>
            <a:ext cx="11430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Buncher</a:t>
            </a:r>
            <a:endParaRPr lang="sv-SE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4412610" y="2460036"/>
            <a:ext cx="762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BPM</a:t>
            </a:r>
            <a:endParaRPr lang="sv-SE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5251975" y="2460036"/>
            <a:ext cx="762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BCM</a:t>
            </a:r>
            <a:endParaRPr lang="sv-SE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6091340" y="2460036"/>
            <a:ext cx="762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nBLM</a:t>
            </a:r>
            <a:endParaRPr lang="sv-SE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6930705" y="2446234"/>
            <a:ext cx="762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FC</a:t>
            </a:r>
            <a:endParaRPr lang="sv-SE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7770070" y="2446234"/>
            <a:ext cx="762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EMU</a:t>
            </a:r>
            <a:endParaRPr lang="sv-SE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8609435" y="2438400"/>
            <a:ext cx="762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WS</a:t>
            </a:r>
            <a:endParaRPr lang="sv-SE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9448800" y="2438400"/>
            <a:ext cx="762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SC</a:t>
            </a:r>
            <a:endParaRPr lang="sv-SE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10288166" y="2438400"/>
            <a:ext cx="762000" cy="838200"/>
          </a:xfrm>
          <a:prstGeom prst="roundRect">
            <a:avLst/>
          </a:prstGeom>
          <a:ln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BSM</a:t>
            </a:r>
            <a:endParaRPr lang="sv-SE" sz="1600" dirty="0"/>
          </a:p>
        </p:txBody>
      </p:sp>
      <p:sp>
        <p:nvSpPr>
          <p:cNvPr id="20" name="Rounded Rectangle 19"/>
          <p:cNvSpPr/>
          <p:nvPr/>
        </p:nvSpPr>
        <p:spPr>
          <a:xfrm>
            <a:off x="11127530" y="2438400"/>
            <a:ext cx="762000" cy="838200"/>
          </a:xfrm>
          <a:prstGeom prst="roundRect">
            <a:avLst/>
          </a:prstGeom>
          <a:ln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NPM</a:t>
            </a:r>
            <a:endParaRPr lang="sv-SE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20350" y="3116816"/>
            <a:ext cx="533982" cy="342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x 11</a:t>
            </a:r>
            <a:endParaRPr lang="sv-SE" sz="12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242905" y="3112984"/>
            <a:ext cx="533982" cy="342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x 3</a:t>
            </a:r>
            <a:endParaRPr lang="sv-SE" sz="12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603984" y="3105150"/>
            <a:ext cx="533982" cy="342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x 7</a:t>
            </a:r>
            <a:endParaRPr lang="sv-SE" sz="12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5443349" y="3105150"/>
            <a:ext cx="533982" cy="342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x 4</a:t>
            </a:r>
            <a:endParaRPr lang="sv-SE" sz="12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6262255" y="3103014"/>
            <a:ext cx="533982" cy="342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x 4</a:t>
            </a:r>
            <a:endParaRPr lang="sv-SE" sz="12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8790224" y="3103014"/>
            <a:ext cx="533982" cy="342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x 3</a:t>
            </a:r>
            <a:endParaRPr lang="sv-SE" sz="12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9629589" y="3103014"/>
            <a:ext cx="533982" cy="342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x 3</a:t>
            </a:r>
            <a:endParaRPr lang="sv-SE" sz="12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11301001" y="3103014"/>
            <a:ext cx="533982" cy="342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x 2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55348" y="3645119"/>
            <a:ext cx="118110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743200" y="3905589"/>
            <a:ext cx="762000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37" name="Rectangle 36"/>
          <p:cNvSpPr/>
          <p:nvPr/>
        </p:nvSpPr>
        <p:spPr>
          <a:xfrm>
            <a:off x="2743200" y="4331916"/>
            <a:ext cx="762000" cy="3048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ECAT</a:t>
            </a:r>
            <a:endParaRPr lang="sv-SE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392332" y="3931498"/>
            <a:ext cx="762000" cy="3048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PLC</a:t>
            </a:r>
            <a:endParaRPr lang="sv-SE" sz="1400" b="1" dirty="0"/>
          </a:p>
        </p:txBody>
      </p:sp>
      <p:sp>
        <p:nvSpPr>
          <p:cNvPr id="39" name="Rectangle 38"/>
          <p:cNvSpPr/>
          <p:nvPr/>
        </p:nvSpPr>
        <p:spPr>
          <a:xfrm>
            <a:off x="392332" y="4365034"/>
            <a:ext cx="762000" cy="3048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VM</a:t>
            </a:r>
            <a:endParaRPr lang="sv-SE" sz="1400" b="1" dirty="0"/>
          </a:p>
        </p:txBody>
      </p:sp>
      <p:sp>
        <p:nvSpPr>
          <p:cNvPr id="40" name="Rectangle 39"/>
          <p:cNvSpPr/>
          <p:nvPr/>
        </p:nvSpPr>
        <p:spPr>
          <a:xfrm>
            <a:off x="1526948" y="4784327"/>
            <a:ext cx="762000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41" name="Rectangle 40"/>
          <p:cNvSpPr/>
          <p:nvPr/>
        </p:nvSpPr>
        <p:spPr>
          <a:xfrm>
            <a:off x="1526948" y="3917255"/>
            <a:ext cx="762000" cy="3048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PLC</a:t>
            </a:r>
            <a:endParaRPr lang="sv-SE" sz="1400" b="1" dirty="0"/>
          </a:p>
        </p:txBody>
      </p:sp>
      <p:sp>
        <p:nvSpPr>
          <p:cNvPr id="42" name="Rectangle 41"/>
          <p:cNvSpPr/>
          <p:nvPr/>
        </p:nvSpPr>
        <p:spPr>
          <a:xfrm>
            <a:off x="1526948" y="4350791"/>
            <a:ext cx="762000" cy="3048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VM</a:t>
            </a:r>
            <a:endParaRPr lang="sv-SE" sz="1400" b="1" dirty="0"/>
          </a:p>
        </p:txBody>
      </p:sp>
      <p:sp>
        <p:nvSpPr>
          <p:cNvPr id="43" name="Rectangle 42"/>
          <p:cNvSpPr/>
          <p:nvPr/>
        </p:nvSpPr>
        <p:spPr>
          <a:xfrm>
            <a:off x="2743200" y="5395768"/>
            <a:ext cx="762000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44" name="Rectangle 43"/>
          <p:cNvSpPr/>
          <p:nvPr/>
        </p:nvSpPr>
        <p:spPr>
          <a:xfrm>
            <a:off x="2743200" y="4969441"/>
            <a:ext cx="762000" cy="3048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PLC</a:t>
            </a:r>
            <a:endParaRPr lang="sv-SE" sz="1400" b="1" dirty="0"/>
          </a:p>
        </p:txBody>
      </p:sp>
      <p:sp>
        <p:nvSpPr>
          <p:cNvPr id="45" name="Rectangle 44"/>
          <p:cNvSpPr/>
          <p:nvPr/>
        </p:nvSpPr>
        <p:spPr>
          <a:xfrm>
            <a:off x="2743200" y="6224134"/>
            <a:ext cx="762000" cy="3048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VM</a:t>
            </a:r>
            <a:endParaRPr lang="sv-SE" sz="1400" b="1" dirty="0"/>
          </a:p>
        </p:txBody>
      </p:sp>
      <p:sp>
        <p:nvSpPr>
          <p:cNvPr id="46" name="Rectangle 45"/>
          <p:cNvSpPr/>
          <p:nvPr/>
        </p:nvSpPr>
        <p:spPr>
          <a:xfrm>
            <a:off x="4477002" y="3912016"/>
            <a:ext cx="672191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47" name="Rectangle 46"/>
          <p:cNvSpPr/>
          <p:nvPr/>
        </p:nvSpPr>
        <p:spPr>
          <a:xfrm>
            <a:off x="5360835" y="3912016"/>
            <a:ext cx="672191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48" name="Rectangle 47"/>
          <p:cNvSpPr/>
          <p:nvPr/>
        </p:nvSpPr>
        <p:spPr>
          <a:xfrm>
            <a:off x="6244668" y="3912016"/>
            <a:ext cx="672191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49" name="Rectangle 48"/>
          <p:cNvSpPr/>
          <p:nvPr/>
        </p:nvSpPr>
        <p:spPr>
          <a:xfrm>
            <a:off x="7096239" y="3912016"/>
            <a:ext cx="672191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50" name="Rectangle 49"/>
          <p:cNvSpPr/>
          <p:nvPr/>
        </p:nvSpPr>
        <p:spPr>
          <a:xfrm>
            <a:off x="7883402" y="3912016"/>
            <a:ext cx="672191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51" name="Rectangle 50"/>
          <p:cNvSpPr/>
          <p:nvPr/>
        </p:nvSpPr>
        <p:spPr>
          <a:xfrm>
            <a:off x="8714622" y="3912016"/>
            <a:ext cx="672191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52" name="Rectangle 51"/>
          <p:cNvSpPr/>
          <p:nvPr/>
        </p:nvSpPr>
        <p:spPr>
          <a:xfrm>
            <a:off x="9569231" y="3912016"/>
            <a:ext cx="672191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53" name="Rectangle 52"/>
          <p:cNvSpPr/>
          <p:nvPr/>
        </p:nvSpPr>
        <p:spPr>
          <a:xfrm>
            <a:off x="9569231" y="4788276"/>
            <a:ext cx="672191" cy="304801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PLC</a:t>
            </a:r>
            <a:endParaRPr lang="sv-SE" sz="1400" b="1" dirty="0"/>
          </a:p>
        </p:txBody>
      </p:sp>
      <p:sp>
        <p:nvSpPr>
          <p:cNvPr id="54" name="Rectangle 53"/>
          <p:cNvSpPr/>
          <p:nvPr/>
        </p:nvSpPr>
        <p:spPr>
          <a:xfrm>
            <a:off x="9569363" y="4350146"/>
            <a:ext cx="671926" cy="3048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ECAT</a:t>
            </a:r>
            <a:endParaRPr lang="sv-SE" sz="1400" b="1" dirty="0"/>
          </a:p>
        </p:txBody>
      </p:sp>
      <p:sp>
        <p:nvSpPr>
          <p:cNvPr id="58" name="Rectangle 57"/>
          <p:cNvSpPr/>
          <p:nvPr/>
        </p:nvSpPr>
        <p:spPr>
          <a:xfrm>
            <a:off x="8720222" y="4336170"/>
            <a:ext cx="671926" cy="3048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ECAT</a:t>
            </a:r>
            <a:endParaRPr lang="sv-SE" sz="1400" b="1" dirty="0"/>
          </a:p>
        </p:txBody>
      </p:sp>
      <p:sp>
        <p:nvSpPr>
          <p:cNvPr id="59" name="Rectangle 58"/>
          <p:cNvSpPr/>
          <p:nvPr/>
        </p:nvSpPr>
        <p:spPr>
          <a:xfrm>
            <a:off x="7883402" y="4778792"/>
            <a:ext cx="672191" cy="304801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PLC</a:t>
            </a:r>
            <a:endParaRPr lang="sv-SE" sz="1400" b="1" dirty="0"/>
          </a:p>
        </p:txBody>
      </p:sp>
      <p:sp>
        <p:nvSpPr>
          <p:cNvPr id="60" name="Rectangle 59"/>
          <p:cNvSpPr/>
          <p:nvPr/>
        </p:nvSpPr>
        <p:spPr>
          <a:xfrm>
            <a:off x="7883534" y="4340662"/>
            <a:ext cx="671926" cy="3048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ECAT</a:t>
            </a:r>
            <a:endParaRPr lang="sv-SE" sz="1400" b="1" dirty="0"/>
          </a:p>
        </p:txBody>
      </p:sp>
      <p:sp>
        <p:nvSpPr>
          <p:cNvPr id="62" name="Rectangle 61"/>
          <p:cNvSpPr/>
          <p:nvPr/>
        </p:nvSpPr>
        <p:spPr>
          <a:xfrm>
            <a:off x="7091169" y="4344643"/>
            <a:ext cx="671926" cy="3048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ECAT</a:t>
            </a:r>
            <a:endParaRPr lang="sv-SE" sz="1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3729315" y="4125004"/>
            <a:ext cx="485669" cy="3430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LLRF</a:t>
            </a:r>
            <a:endParaRPr lang="sv-SE" sz="1200" dirty="0" smtClean="0"/>
          </a:p>
        </p:txBody>
      </p:sp>
      <p:sp>
        <p:nvSpPr>
          <p:cNvPr id="61" name="TextBox 60"/>
          <p:cNvSpPr txBox="1"/>
          <p:nvPr/>
        </p:nvSpPr>
        <p:spPr>
          <a:xfrm>
            <a:off x="3754733" y="5125585"/>
            <a:ext cx="612651" cy="3430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RFLPS</a:t>
            </a:r>
            <a:endParaRPr lang="sv-SE" sz="1200" dirty="0" smtClean="0"/>
          </a:p>
        </p:txBody>
      </p:sp>
      <p:sp>
        <p:nvSpPr>
          <p:cNvPr id="55" name="Right Brace 54"/>
          <p:cNvSpPr/>
          <p:nvPr/>
        </p:nvSpPr>
        <p:spPr>
          <a:xfrm>
            <a:off x="3541053" y="4838274"/>
            <a:ext cx="260584" cy="9415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TextBox 64"/>
          <p:cNvSpPr txBox="1"/>
          <p:nvPr/>
        </p:nvSpPr>
        <p:spPr>
          <a:xfrm>
            <a:off x="3681584" y="6128912"/>
            <a:ext cx="685800" cy="5766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SSA</a:t>
            </a:r>
          </a:p>
          <a:p>
            <a:pPr algn="ctr"/>
            <a:r>
              <a:rPr lang="en-US" sz="1200" dirty="0" smtClean="0"/>
              <a:t>Control</a:t>
            </a:r>
            <a:endParaRPr lang="sv-SE" sz="1200" dirty="0" smtClean="0"/>
          </a:p>
        </p:txBody>
      </p:sp>
      <p:sp>
        <p:nvSpPr>
          <p:cNvPr id="19" name="Right Brace 18"/>
          <p:cNvSpPr/>
          <p:nvPr/>
        </p:nvSpPr>
        <p:spPr>
          <a:xfrm>
            <a:off x="3541053" y="3825588"/>
            <a:ext cx="260584" cy="9415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Right Brace 55"/>
          <p:cNvSpPr/>
          <p:nvPr/>
        </p:nvSpPr>
        <p:spPr>
          <a:xfrm>
            <a:off x="3547633" y="6114500"/>
            <a:ext cx="260584" cy="5032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6" name="Straight Connector 65"/>
          <p:cNvCxnSpPr/>
          <p:nvPr/>
        </p:nvCxnSpPr>
        <p:spPr>
          <a:xfrm>
            <a:off x="4349425" y="2446234"/>
            <a:ext cx="33588" cy="425936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542758" y="2438400"/>
            <a:ext cx="33588" cy="425936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62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MEBT Control System Overview</a:t>
            </a:r>
            <a:endParaRPr lang="sv-SE" dirty="0"/>
          </a:p>
        </p:txBody>
      </p:sp>
      <p:sp>
        <p:nvSpPr>
          <p:cNvPr id="63" name="Content Placeholder 6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6"/>
          </a:xfrm>
        </p:spPr>
        <p:txBody>
          <a:bodyPr/>
          <a:lstStyle/>
          <a:p>
            <a:r>
              <a:rPr lang="en-US" dirty="0" smtClean="0"/>
              <a:t>Controls Hardware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system for first phase (SSR2A)</a:t>
            </a:r>
            <a:endParaRPr lang="sv-SE" dirty="0"/>
          </a:p>
        </p:txBody>
      </p:sp>
      <p:sp>
        <p:nvSpPr>
          <p:cNvPr id="7" name="Rounded Rectangle 6"/>
          <p:cNvSpPr/>
          <p:nvPr/>
        </p:nvSpPr>
        <p:spPr>
          <a:xfrm>
            <a:off x="306583" y="2460036"/>
            <a:ext cx="9144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Mag.</a:t>
            </a:r>
            <a:endParaRPr lang="sv-SE" sz="1600" dirty="0"/>
          </a:p>
        </p:txBody>
      </p:sp>
      <p:sp>
        <p:nvSpPr>
          <p:cNvPr id="8" name="Rounded Rectangle 7"/>
          <p:cNvSpPr/>
          <p:nvPr/>
        </p:nvSpPr>
        <p:spPr>
          <a:xfrm>
            <a:off x="1298348" y="2471702"/>
            <a:ext cx="11430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Chopper</a:t>
            </a:r>
            <a:endParaRPr lang="sv-SE" sz="1600" dirty="0"/>
          </a:p>
        </p:txBody>
      </p:sp>
      <p:sp>
        <p:nvSpPr>
          <p:cNvPr id="9" name="Rounded Rectangle 8"/>
          <p:cNvSpPr/>
          <p:nvPr/>
        </p:nvSpPr>
        <p:spPr>
          <a:xfrm>
            <a:off x="2681116" y="2460036"/>
            <a:ext cx="11430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Buncher</a:t>
            </a:r>
            <a:endParaRPr lang="sv-SE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4412610" y="2460036"/>
            <a:ext cx="762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BPM</a:t>
            </a:r>
            <a:endParaRPr lang="sv-SE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5251975" y="2460036"/>
            <a:ext cx="762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BCM</a:t>
            </a:r>
            <a:endParaRPr lang="sv-SE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6091340" y="2460036"/>
            <a:ext cx="762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nBLM</a:t>
            </a:r>
            <a:endParaRPr lang="sv-SE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6930705" y="2446234"/>
            <a:ext cx="762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FC</a:t>
            </a:r>
            <a:endParaRPr lang="sv-SE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7770070" y="2446234"/>
            <a:ext cx="762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EMU</a:t>
            </a:r>
            <a:endParaRPr lang="sv-SE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8609435" y="2438400"/>
            <a:ext cx="762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WS</a:t>
            </a:r>
            <a:endParaRPr lang="sv-SE" sz="1600" dirty="0"/>
          </a:p>
        </p:txBody>
      </p:sp>
      <p:sp>
        <p:nvSpPr>
          <p:cNvPr id="17" name="Rounded Rectangle 16"/>
          <p:cNvSpPr/>
          <p:nvPr/>
        </p:nvSpPr>
        <p:spPr>
          <a:xfrm>
            <a:off x="9448800" y="2438400"/>
            <a:ext cx="762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SC</a:t>
            </a:r>
            <a:endParaRPr lang="sv-SE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10288166" y="2438400"/>
            <a:ext cx="762000" cy="838200"/>
          </a:xfrm>
          <a:prstGeom prst="roundRect">
            <a:avLst/>
          </a:prstGeom>
          <a:ln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BSM</a:t>
            </a:r>
            <a:endParaRPr lang="sv-SE" sz="1600" dirty="0"/>
          </a:p>
        </p:txBody>
      </p:sp>
      <p:sp>
        <p:nvSpPr>
          <p:cNvPr id="20" name="Rounded Rectangle 19"/>
          <p:cNvSpPr/>
          <p:nvPr/>
        </p:nvSpPr>
        <p:spPr>
          <a:xfrm>
            <a:off x="11127530" y="2438400"/>
            <a:ext cx="762000" cy="838200"/>
          </a:xfrm>
          <a:prstGeom prst="roundRect">
            <a:avLst/>
          </a:prstGeom>
          <a:ln>
            <a:prstDash val="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NPM</a:t>
            </a:r>
            <a:endParaRPr lang="sv-SE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20350" y="3116816"/>
            <a:ext cx="533982" cy="342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x 11</a:t>
            </a:r>
            <a:endParaRPr lang="sv-SE" sz="12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242905" y="3112984"/>
            <a:ext cx="533982" cy="342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x 3</a:t>
            </a:r>
            <a:endParaRPr lang="sv-SE" sz="12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603984" y="3105150"/>
            <a:ext cx="533982" cy="342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x 7</a:t>
            </a:r>
            <a:endParaRPr lang="sv-SE" sz="12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5443349" y="3105150"/>
            <a:ext cx="533982" cy="342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x 4</a:t>
            </a:r>
            <a:endParaRPr lang="sv-SE" sz="12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6262255" y="3103014"/>
            <a:ext cx="533982" cy="342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x 4</a:t>
            </a:r>
            <a:endParaRPr lang="sv-SE" sz="12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8790224" y="3103014"/>
            <a:ext cx="533982" cy="342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x 3</a:t>
            </a:r>
            <a:endParaRPr lang="sv-SE" sz="12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9629589" y="3103014"/>
            <a:ext cx="533982" cy="342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x 3</a:t>
            </a:r>
            <a:endParaRPr lang="sv-SE" sz="12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11301001" y="3103014"/>
            <a:ext cx="533982" cy="342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x 2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155348" y="3645119"/>
            <a:ext cx="118110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743200" y="3905589"/>
            <a:ext cx="762000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37" name="Rectangle 36"/>
          <p:cNvSpPr/>
          <p:nvPr/>
        </p:nvSpPr>
        <p:spPr>
          <a:xfrm>
            <a:off x="2743200" y="4331916"/>
            <a:ext cx="762000" cy="3048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ECAT</a:t>
            </a:r>
            <a:endParaRPr lang="sv-SE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392332" y="3931498"/>
            <a:ext cx="762000" cy="3048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PLC</a:t>
            </a:r>
            <a:endParaRPr lang="sv-SE" sz="1400" b="1" dirty="0"/>
          </a:p>
        </p:txBody>
      </p:sp>
      <p:sp>
        <p:nvSpPr>
          <p:cNvPr id="39" name="Rectangle 38"/>
          <p:cNvSpPr/>
          <p:nvPr/>
        </p:nvSpPr>
        <p:spPr>
          <a:xfrm>
            <a:off x="392332" y="4365034"/>
            <a:ext cx="762000" cy="3048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VM</a:t>
            </a:r>
            <a:endParaRPr lang="sv-SE" sz="1400" b="1" dirty="0"/>
          </a:p>
        </p:txBody>
      </p:sp>
      <p:sp>
        <p:nvSpPr>
          <p:cNvPr id="40" name="Rectangle 39"/>
          <p:cNvSpPr/>
          <p:nvPr/>
        </p:nvSpPr>
        <p:spPr>
          <a:xfrm>
            <a:off x="1526948" y="4784327"/>
            <a:ext cx="762000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41" name="Rectangle 40"/>
          <p:cNvSpPr/>
          <p:nvPr/>
        </p:nvSpPr>
        <p:spPr>
          <a:xfrm>
            <a:off x="1526948" y="3917255"/>
            <a:ext cx="762000" cy="3048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PLC</a:t>
            </a:r>
            <a:endParaRPr lang="sv-SE" sz="1400" b="1" dirty="0"/>
          </a:p>
        </p:txBody>
      </p:sp>
      <p:sp>
        <p:nvSpPr>
          <p:cNvPr id="42" name="Rectangle 41"/>
          <p:cNvSpPr/>
          <p:nvPr/>
        </p:nvSpPr>
        <p:spPr>
          <a:xfrm>
            <a:off x="1526948" y="4350791"/>
            <a:ext cx="762000" cy="3048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VM</a:t>
            </a:r>
            <a:endParaRPr lang="sv-SE" sz="1400" b="1" dirty="0"/>
          </a:p>
        </p:txBody>
      </p:sp>
      <p:sp>
        <p:nvSpPr>
          <p:cNvPr id="43" name="Rectangle 42"/>
          <p:cNvSpPr/>
          <p:nvPr/>
        </p:nvSpPr>
        <p:spPr>
          <a:xfrm>
            <a:off x="2743200" y="5395768"/>
            <a:ext cx="762000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44" name="Rectangle 43"/>
          <p:cNvSpPr/>
          <p:nvPr/>
        </p:nvSpPr>
        <p:spPr>
          <a:xfrm>
            <a:off x="2743200" y="4969441"/>
            <a:ext cx="762000" cy="3048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PLC</a:t>
            </a:r>
            <a:endParaRPr lang="sv-SE" sz="1400" b="1" dirty="0"/>
          </a:p>
        </p:txBody>
      </p:sp>
      <p:sp>
        <p:nvSpPr>
          <p:cNvPr id="45" name="Rectangle 44"/>
          <p:cNvSpPr/>
          <p:nvPr/>
        </p:nvSpPr>
        <p:spPr>
          <a:xfrm>
            <a:off x="2743200" y="6224134"/>
            <a:ext cx="762000" cy="3048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VM</a:t>
            </a:r>
            <a:endParaRPr lang="sv-SE" sz="1400" b="1" dirty="0"/>
          </a:p>
        </p:txBody>
      </p:sp>
      <p:sp>
        <p:nvSpPr>
          <p:cNvPr id="46" name="Rectangle 45"/>
          <p:cNvSpPr/>
          <p:nvPr/>
        </p:nvSpPr>
        <p:spPr>
          <a:xfrm>
            <a:off x="4477002" y="3912016"/>
            <a:ext cx="672191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47" name="Rectangle 46"/>
          <p:cNvSpPr/>
          <p:nvPr/>
        </p:nvSpPr>
        <p:spPr>
          <a:xfrm>
            <a:off x="5360835" y="3912016"/>
            <a:ext cx="672191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48" name="Rectangle 47"/>
          <p:cNvSpPr/>
          <p:nvPr/>
        </p:nvSpPr>
        <p:spPr>
          <a:xfrm>
            <a:off x="6244668" y="3912016"/>
            <a:ext cx="672191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49" name="Rectangle 48"/>
          <p:cNvSpPr/>
          <p:nvPr/>
        </p:nvSpPr>
        <p:spPr>
          <a:xfrm>
            <a:off x="7096239" y="3912016"/>
            <a:ext cx="672191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50" name="Rectangle 49"/>
          <p:cNvSpPr/>
          <p:nvPr/>
        </p:nvSpPr>
        <p:spPr>
          <a:xfrm>
            <a:off x="7883402" y="3912016"/>
            <a:ext cx="672191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51" name="Rectangle 50"/>
          <p:cNvSpPr/>
          <p:nvPr/>
        </p:nvSpPr>
        <p:spPr>
          <a:xfrm>
            <a:off x="8714622" y="3912016"/>
            <a:ext cx="672191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52" name="Rectangle 51"/>
          <p:cNvSpPr/>
          <p:nvPr/>
        </p:nvSpPr>
        <p:spPr>
          <a:xfrm>
            <a:off x="9569231" y="3912016"/>
            <a:ext cx="672191" cy="3048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MTCA</a:t>
            </a:r>
            <a:endParaRPr lang="sv-SE" sz="1400" b="1" dirty="0"/>
          </a:p>
        </p:txBody>
      </p:sp>
      <p:sp>
        <p:nvSpPr>
          <p:cNvPr id="53" name="Rectangle 52"/>
          <p:cNvSpPr/>
          <p:nvPr/>
        </p:nvSpPr>
        <p:spPr>
          <a:xfrm>
            <a:off x="9569231" y="4788276"/>
            <a:ext cx="672191" cy="304801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PLC</a:t>
            </a:r>
            <a:endParaRPr lang="sv-SE" sz="1400" b="1" dirty="0"/>
          </a:p>
        </p:txBody>
      </p:sp>
      <p:sp>
        <p:nvSpPr>
          <p:cNvPr id="54" name="Rectangle 53"/>
          <p:cNvSpPr/>
          <p:nvPr/>
        </p:nvSpPr>
        <p:spPr>
          <a:xfrm>
            <a:off x="9569363" y="4350146"/>
            <a:ext cx="671926" cy="3048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ECAT</a:t>
            </a:r>
            <a:endParaRPr lang="sv-SE" sz="1400" b="1" dirty="0"/>
          </a:p>
        </p:txBody>
      </p:sp>
      <p:sp>
        <p:nvSpPr>
          <p:cNvPr id="58" name="Rectangle 57"/>
          <p:cNvSpPr/>
          <p:nvPr/>
        </p:nvSpPr>
        <p:spPr>
          <a:xfrm>
            <a:off x="8720222" y="4336170"/>
            <a:ext cx="671926" cy="3048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ECAT</a:t>
            </a:r>
            <a:endParaRPr lang="sv-SE" sz="1400" b="1" dirty="0"/>
          </a:p>
        </p:txBody>
      </p:sp>
      <p:sp>
        <p:nvSpPr>
          <p:cNvPr id="59" name="Rectangle 58"/>
          <p:cNvSpPr/>
          <p:nvPr/>
        </p:nvSpPr>
        <p:spPr>
          <a:xfrm>
            <a:off x="7883402" y="4778792"/>
            <a:ext cx="672191" cy="304801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PLC</a:t>
            </a:r>
            <a:endParaRPr lang="sv-SE" sz="1400" b="1" dirty="0"/>
          </a:p>
        </p:txBody>
      </p:sp>
      <p:sp>
        <p:nvSpPr>
          <p:cNvPr id="60" name="Rectangle 59"/>
          <p:cNvSpPr/>
          <p:nvPr/>
        </p:nvSpPr>
        <p:spPr>
          <a:xfrm>
            <a:off x="7883534" y="4340662"/>
            <a:ext cx="671926" cy="3048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ECAT</a:t>
            </a:r>
            <a:endParaRPr lang="sv-SE" sz="1400" b="1" dirty="0"/>
          </a:p>
        </p:txBody>
      </p:sp>
      <p:sp>
        <p:nvSpPr>
          <p:cNvPr id="62" name="Rectangle 61"/>
          <p:cNvSpPr/>
          <p:nvPr/>
        </p:nvSpPr>
        <p:spPr>
          <a:xfrm>
            <a:off x="7091169" y="4344643"/>
            <a:ext cx="671926" cy="3048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ECAT</a:t>
            </a:r>
            <a:endParaRPr lang="sv-SE" sz="14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3729315" y="4125004"/>
            <a:ext cx="485669" cy="3430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LLRF</a:t>
            </a:r>
            <a:endParaRPr lang="sv-SE" sz="1200" dirty="0" smtClean="0"/>
          </a:p>
        </p:txBody>
      </p:sp>
      <p:sp>
        <p:nvSpPr>
          <p:cNvPr id="61" name="TextBox 60"/>
          <p:cNvSpPr txBox="1"/>
          <p:nvPr/>
        </p:nvSpPr>
        <p:spPr>
          <a:xfrm>
            <a:off x="3754733" y="5125585"/>
            <a:ext cx="612651" cy="3430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RFLPS</a:t>
            </a:r>
            <a:endParaRPr lang="sv-SE" sz="1200" dirty="0" smtClean="0"/>
          </a:p>
        </p:txBody>
      </p:sp>
      <p:sp>
        <p:nvSpPr>
          <p:cNvPr id="55" name="Right Brace 54"/>
          <p:cNvSpPr/>
          <p:nvPr/>
        </p:nvSpPr>
        <p:spPr>
          <a:xfrm>
            <a:off x="3541053" y="4838274"/>
            <a:ext cx="260584" cy="9415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5" name="TextBox 64"/>
          <p:cNvSpPr txBox="1"/>
          <p:nvPr/>
        </p:nvSpPr>
        <p:spPr>
          <a:xfrm>
            <a:off x="3681584" y="6128912"/>
            <a:ext cx="685800" cy="5766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1200" dirty="0" smtClean="0"/>
              <a:t>SSA</a:t>
            </a:r>
          </a:p>
          <a:p>
            <a:pPr algn="ctr"/>
            <a:r>
              <a:rPr lang="en-US" sz="1200" dirty="0" smtClean="0"/>
              <a:t>Control</a:t>
            </a:r>
            <a:endParaRPr lang="sv-SE" sz="1200" dirty="0" smtClean="0"/>
          </a:p>
        </p:txBody>
      </p:sp>
      <p:sp>
        <p:nvSpPr>
          <p:cNvPr id="19" name="Right Brace 18"/>
          <p:cNvSpPr/>
          <p:nvPr/>
        </p:nvSpPr>
        <p:spPr>
          <a:xfrm>
            <a:off x="3541053" y="3825588"/>
            <a:ext cx="260584" cy="9415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6" name="Right Brace 55"/>
          <p:cNvSpPr/>
          <p:nvPr/>
        </p:nvSpPr>
        <p:spPr>
          <a:xfrm>
            <a:off x="3547633" y="6114500"/>
            <a:ext cx="260584" cy="5032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6" name="Straight Connector 65"/>
          <p:cNvCxnSpPr/>
          <p:nvPr/>
        </p:nvCxnSpPr>
        <p:spPr>
          <a:xfrm>
            <a:off x="4349425" y="2446234"/>
            <a:ext cx="33588" cy="425936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542758" y="2438400"/>
            <a:ext cx="33588" cy="425936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09919" y="2213298"/>
            <a:ext cx="1880069" cy="46043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4" name="Rectangle 63"/>
          <p:cNvSpPr/>
          <p:nvPr/>
        </p:nvSpPr>
        <p:spPr>
          <a:xfrm>
            <a:off x="6048151" y="2101252"/>
            <a:ext cx="882554" cy="46043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8" name="Rectangle 67"/>
          <p:cNvSpPr/>
          <p:nvPr/>
        </p:nvSpPr>
        <p:spPr>
          <a:xfrm>
            <a:off x="7763095" y="2182956"/>
            <a:ext cx="4191921" cy="460434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8267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ESS-0060907 - Chess Core Powerpoint</Template>
  <TotalTime>1591</TotalTime>
  <Words>1978</Words>
  <Application>Microsoft Office PowerPoint</Application>
  <PresentationFormat>Widescreen</PresentationFormat>
  <Paragraphs>555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Office-tema</vt:lpstr>
      <vt:lpstr>2_Anpassad formgivning</vt:lpstr>
      <vt:lpstr>MEBT Integration Status and Plans</vt:lpstr>
      <vt:lpstr>Introduction</vt:lpstr>
      <vt:lpstr>MEBT Integration Status and Plans</vt:lpstr>
      <vt:lpstr>MEBT Integration Status and Plans</vt:lpstr>
      <vt:lpstr>MEBT Control System Overview</vt:lpstr>
      <vt:lpstr>MEBT Control System Overview</vt:lpstr>
      <vt:lpstr>MEBT Control System Overview</vt:lpstr>
      <vt:lpstr>MEBT Control System Overview</vt:lpstr>
      <vt:lpstr>MEBT Control System Overview</vt:lpstr>
      <vt:lpstr>MEBT Integration Status and Plans</vt:lpstr>
      <vt:lpstr>MEBT Integration Status and Plans</vt:lpstr>
      <vt:lpstr>EPICS Integration Aspects</vt:lpstr>
      <vt:lpstr>EPICS Integration Aspects</vt:lpstr>
      <vt:lpstr>EPICS Integration Aspects</vt:lpstr>
      <vt:lpstr>EPICS Integration Aspects</vt:lpstr>
      <vt:lpstr>MEBT Integration Status and Plans</vt:lpstr>
      <vt:lpstr>MEBT Integration Status and Plans</vt:lpstr>
      <vt:lpstr>MEBT Chopper Controls</vt:lpstr>
      <vt:lpstr>MEBT Chopper Controls</vt:lpstr>
      <vt:lpstr>MEBT Chopper Controls</vt:lpstr>
      <vt:lpstr>MEBT Chopper Controls</vt:lpstr>
      <vt:lpstr>MEBT Chopper Controls</vt:lpstr>
      <vt:lpstr>MEBT Integration Status and Plans</vt:lpstr>
      <vt:lpstr>MEBT Integration Status and Plans</vt:lpstr>
      <vt:lpstr>MEBT Magnets Controls</vt:lpstr>
      <vt:lpstr>MEBT Magnets Controls</vt:lpstr>
      <vt:lpstr>MEBT Magnets Controls</vt:lpstr>
      <vt:lpstr>MEBT Magnets Controls</vt:lpstr>
      <vt:lpstr>MEBT Magnets Controls</vt:lpstr>
      <vt:lpstr>MEBT Integration Status and Plans</vt:lpstr>
      <vt:lpstr>MEBT Integration Status and Plans</vt:lpstr>
      <vt:lpstr>Conclusion</vt:lpstr>
      <vt:lpstr>PowerPoint Presentation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MEBT Integration Status and Plans</dc:title>
  <dc:creator>Joao Paulo Martins</dc:creator>
  <cp:lastModifiedBy>Joao Paulo Martins</cp:lastModifiedBy>
  <cp:revision>86</cp:revision>
  <dcterms:created xsi:type="dcterms:W3CDTF">2020-01-28T21:03:39Z</dcterms:created>
  <dcterms:modified xsi:type="dcterms:W3CDTF">2020-01-30T08:26:31Z</dcterms:modified>
</cp:coreProperties>
</file>