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01" r:id="rId4"/>
    <p:sldMasterId id="2147483714" r:id="rId5"/>
  </p:sldMasterIdLst>
  <p:notesMasterIdLst>
    <p:notesMasterId r:id="rId54"/>
  </p:notesMasterIdLst>
  <p:sldIdLst>
    <p:sldId id="256" r:id="rId6"/>
    <p:sldId id="257" r:id="rId7"/>
    <p:sldId id="259" r:id="rId8"/>
    <p:sldId id="258" r:id="rId9"/>
    <p:sldId id="260" r:id="rId10"/>
    <p:sldId id="261" r:id="rId11"/>
    <p:sldId id="262" r:id="rId12"/>
    <p:sldId id="263" r:id="rId13"/>
    <p:sldId id="264" r:id="rId14"/>
    <p:sldId id="265" r:id="rId15"/>
    <p:sldId id="266" r:id="rId16"/>
    <p:sldId id="267" r:id="rId17"/>
    <p:sldId id="270" r:id="rId18"/>
    <p:sldId id="269" r:id="rId19"/>
    <p:sldId id="271" r:id="rId20"/>
    <p:sldId id="272" r:id="rId21"/>
    <p:sldId id="276" r:id="rId22"/>
    <p:sldId id="273" r:id="rId23"/>
    <p:sldId id="278" r:id="rId24"/>
    <p:sldId id="280" r:id="rId25"/>
    <p:sldId id="282" r:id="rId26"/>
    <p:sldId id="283" r:id="rId27"/>
    <p:sldId id="279" r:id="rId28"/>
    <p:sldId id="281" r:id="rId29"/>
    <p:sldId id="277" r:id="rId30"/>
    <p:sldId id="285" r:id="rId31"/>
    <p:sldId id="284" r:id="rId32"/>
    <p:sldId id="309" r:id="rId33"/>
    <p:sldId id="310" r:id="rId34"/>
    <p:sldId id="311" r:id="rId35"/>
    <p:sldId id="312" r:id="rId36"/>
    <p:sldId id="313" r:id="rId37"/>
    <p:sldId id="308" r:id="rId38"/>
    <p:sldId id="291" r:id="rId39"/>
    <p:sldId id="292" r:id="rId40"/>
    <p:sldId id="293" r:id="rId41"/>
    <p:sldId id="294" r:id="rId42"/>
    <p:sldId id="295" r:id="rId43"/>
    <p:sldId id="297" r:id="rId44"/>
    <p:sldId id="298" r:id="rId45"/>
    <p:sldId id="300" r:id="rId46"/>
    <p:sldId id="301" r:id="rId47"/>
    <p:sldId id="302" r:id="rId48"/>
    <p:sldId id="303" r:id="rId49"/>
    <p:sldId id="316" r:id="rId50"/>
    <p:sldId id="304" r:id="rId51"/>
    <p:sldId id="314" r:id="rId52"/>
    <p:sldId id="315"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506"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F0B56C-20A8-4186-9B5B-350BB30E1D5E}" type="datetimeFigureOut">
              <a:rPr lang="en-US" smtClean="0"/>
              <a:t>1/28/2020</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0FF172-79D9-4BA7-9FDE-8E19F7DB14AB}" type="slidenum">
              <a:rPr lang="en-US" smtClean="0"/>
              <a:t>‹N›</a:t>
            </a:fld>
            <a:endParaRPr lang="en-US"/>
          </a:p>
        </p:txBody>
      </p:sp>
    </p:spTree>
    <p:extLst>
      <p:ext uri="{BB962C8B-B14F-4D97-AF65-F5344CB8AC3E}">
        <p14:creationId xmlns:p14="http://schemas.microsoft.com/office/powerpoint/2010/main" val="145712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910FF172-79D9-4BA7-9FDE-8E19F7DB14AB}" type="slidenum">
              <a:rPr lang="en-US" smtClean="0"/>
              <a:t>12</a:t>
            </a:fld>
            <a:endParaRPr lang="en-US"/>
          </a:p>
        </p:txBody>
      </p:sp>
    </p:spTree>
    <p:extLst>
      <p:ext uri="{BB962C8B-B14F-4D97-AF65-F5344CB8AC3E}">
        <p14:creationId xmlns:p14="http://schemas.microsoft.com/office/powerpoint/2010/main" val="881904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DAEEC-D97D-4F5B-B278-B29CC0AA85D4}" type="slidenum">
              <a:rPr lang="en-US" smtClean="0"/>
              <a:t>40</a:t>
            </a:fld>
            <a:endParaRPr lang="en-US"/>
          </a:p>
        </p:txBody>
      </p:sp>
    </p:spTree>
    <p:extLst>
      <p:ext uri="{BB962C8B-B14F-4D97-AF65-F5344CB8AC3E}">
        <p14:creationId xmlns:p14="http://schemas.microsoft.com/office/powerpoint/2010/main" val="568188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EDAEEC-D97D-4F5B-B278-B29CC0AA85D4}" type="slidenum">
              <a:rPr lang="en-US" smtClean="0"/>
              <a:t>42</a:t>
            </a:fld>
            <a:endParaRPr lang="en-US"/>
          </a:p>
        </p:txBody>
      </p:sp>
    </p:spTree>
    <p:extLst>
      <p:ext uri="{BB962C8B-B14F-4D97-AF65-F5344CB8AC3E}">
        <p14:creationId xmlns:p14="http://schemas.microsoft.com/office/powerpoint/2010/main" val="290437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Calibri" pitchFamily="34" charset="0"/>
              </a:defRPr>
            </a:lvl1pPr>
          </a:lstStyle>
          <a:p>
            <a:r>
              <a:rPr lang="it-IT" smtClean="0"/>
              <a:t>Fare clic per modificare lo stile del titolo</a:t>
            </a:r>
            <a:endParaRPr lang="it-IT"/>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bg1">
                    <a:lumMod val="50000"/>
                  </a:schemeClr>
                </a:solidFill>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dirty="0"/>
          </a:p>
        </p:txBody>
      </p:sp>
      <p:sp>
        <p:nvSpPr>
          <p:cNvPr id="7" name="Date Placeholder 6"/>
          <p:cNvSpPr>
            <a:spLocks noGrp="1"/>
          </p:cNvSpPr>
          <p:nvPr>
            <p:ph type="dt" sz="half" idx="10"/>
          </p:nvPr>
        </p:nvSpPr>
        <p:spPr/>
        <p:txBody>
          <a:bodyPr/>
          <a:lstStyle/>
          <a:p>
            <a:fld id="{9BC01928-2D2D-44F6-84BD-449D2BF50E85}" type="datetime1">
              <a:rPr lang="en-GB" smtClean="0"/>
              <a:t>28/01/2020</a:t>
            </a:fld>
            <a:endParaRPr lang="en-GB"/>
          </a:p>
        </p:txBody>
      </p:sp>
      <p:sp>
        <p:nvSpPr>
          <p:cNvPr id="8" name="Footer Placeholder 7"/>
          <p:cNvSpPr>
            <a:spLocks noGrp="1"/>
          </p:cNvSpPr>
          <p:nvPr>
            <p:ph type="ftr" sz="quarter" idx="11"/>
          </p:nvPr>
        </p:nvSpPr>
        <p:spPr/>
        <p:txBody>
          <a:bodyPr/>
          <a:lstStyle/>
          <a:p>
            <a:r>
              <a:rPr lang="en-GB" smtClean="0"/>
              <a:t>F.Grespan</a:t>
            </a:r>
            <a:endParaRPr lang="en-GB"/>
          </a:p>
        </p:txBody>
      </p:sp>
    </p:spTree>
    <p:extLst>
      <p:ext uri="{BB962C8B-B14F-4D97-AF65-F5344CB8AC3E}">
        <p14:creationId xmlns:p14="http://schemas.microsoft.com/office/powerpoint/2010/main" val="37683340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itchFamily="34" charset="0"/>
              </a:defRPr>
            </a:lvl1pPr>
          </a:lstStyle>
          <a:p>
            <a:r>
              <a:rPr lang="it-IT" smtClean="0"/>
              <a:t>Fare clic per modificare lo stile del titolo</a:t>
            </a:r>
            <a:endParaRPr lang="it-IT"/>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6"/>
          <p:cNvSpPr>
            <a:spLocks noGrp="1" noChangeArrowheads="1"/>
          </p:cNvSpPr>
          <p:nvPr>
            <p:ph type="ftr" sz="quarter" idx="10"/>
          </p:nvPr>
        </p:nvSpPr>
        <p:spPr/>
        <p:txBody>
          <a:bodyPr/>
          <a:lstStyle>
            <a:lvl1pPr>
              <a:defRPr/>
            </a:lvl1pPr>
          </a:lstStyle>
          <a:p>
            <a:r>
              <a:rPr lang="en-GB" smtClean="0"/>
              <a:t>F.Grespan</a:t>
            </a:r>
            <a:endParaRPr lang="en-GB"/>
          </a:p>
        </p:txBody>
      </p:sp>
      <p:sp>
        <p:nvSpPr>
          <p:cNvPr id="6" name="Rectangle 17"/>
          <p:cNvSpPr>
            <a:spLocks noGrp="1" noChangeArrowheads="1"/>
          </p:cNvSpPr>
          <p:nvPr>
            <p:ph type="dt" sz="half" idx="11"/>
          </p:nvPr>
        </p:nvSpPr>
        <p:spPr/>
        <p:txBody>
          <a:bodyPr/>
          <a:lstStyle>
            <a:lvl1pPr>
              <a:defRPr/>
            </a:lvl1pPr>
          </a:lstStyle>
          <a:p>
            <a:fld id="{06460EFC-0BC9-4CE3-AA7F-E830CF755DA0}" type="datetime1">
              <a:rPr lang="en-GB" smtClean="0"/>
              <a:t>28/01/2020</a:t>
            </a:fld>
            <a:endParaRPr lang="en-GB"/>
          </a:p>
        </p:txBody>
      </p:sp>
      <p:sp>
        <p:nvSpPr>
          <p:cNvPr id="7"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3F043E8B-5411-473F-9BAC-B5F0CF7E437F}" type="slidenum">
              <a:rPr lang="en-GB" smtClean="0"/>
              <a:t>‹N›</a:t>
            </a:fld>
            <a:endParaRPr lang="en-GB"/>
          </a:p>
        </p:txBody>
      </p:sp>
    </p:spTree>
    <p:extLst>
      <p:ext uri="{BB962C8B-B14F-4D97-AF65-F5344CB8AC3E}">
        <p14:creationId xmlns:p14="http://schemas.microsoft.com/office/powerpoint/2010/main" val="40064650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itchFamily="34" charset="0"/>
              </a:defRPr>
            </a:lvl1pPr>
          </a:lstStyle>
          <a:p>
            <a:r>
              <a:rPr lang="it-IT" smtClean="0"/>
              <a:t>Fare clic per modificare lo stile del titolo</a:t>
            </a:r>
            <a:endParaRPr lang="it-I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6"/>
          <p:cNvSpPr>
            <a:spLocks noGrp="1" noChangeArrowheads="1"/>
          </p:cNvSpPr>
          <p:nvPr>
            <p:ph type="ftr" sz="quarter" idx="10"/>
          </p:nvPr>
        </p:nvSpPr>
        <p:spPr/>
        <p:txBody>
          <a:bodyPr/>
          <a:lstStyle>
            <a:lvl1pPr>
              <a:defRPr/>
            </a:lvl1pPr>
          </a:lstStyle>
          <a:p>
            <a:r>
              <a:rPr lang="en-GB" smtClean="0"/>
              <a:t>F.Grespan</a:t>
            </a:r>
            <a:endParaRPr lang="en-GB"/>
          </a:p>
        </p:txBody>
      </p:sp>
      <p:sp>
        <p:nvSpPr>
          <p:cNvPr id="5" name="Rectangle 17"/>
          <p:cNvSpPr>
            <a:spLocks noGrp="1" noChangeArrowheads="1"/>
          </p:cNvSpPr>
          <p:nvPr>
            <p:ph type="dt" sz="half" idx="11"/>
          </p:nvPr>
        </p:nvSpPr>
        <p:spPr/>
        <p:txBody>
          <a:bodyPr/>
          <a:lstStyle>
            <a:lvl1pPr>
              <a:defRPr/>
            </a:lvl1pPr>
          </a:lstStyle>
          <a:p>
            <a:fld id="{7D3C9774-70D0-431A-ADE1-ED3B1CFD4E81}" type="datetime1">
              <a:rPr lang="en-GB" smtClean="0"/>
              <a:t>28/01/2020</a:t>
            </a:fld>
            <a:endParaRPr lang="en-GB"/>
          </a:p>
        </p:txBody>
      </p:sp>
      <p:sp>
        <p:nvSpPr>
          <p:cNvPr id="6"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3F043E8B-5411-473F-9BAC-B5F0CF7E437F}" type="slidenum">
              <a:rPr lang="en-GB" smtClean="0"/>
              <a:t>‹N›</a:t>
            </a:fld>
            <a:endParaRPr lang="en-GB"/>
          </a:p>
        </p:txBody>
      </p:sp>
    </p:spTree>
    <p:extLst>
      <p:ext uri="{BB962C8B-B14F-4D97-AF65-F5344CB8AC3E}">
        <p14:creationId xmlns:p14="http://schemas.microsoft.com/office/powerpoint/2010/main" val="72450330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Calibri" pitchFamily="34" charset="0"/>
              </a:defRPr>
            </a:lvl1pPr>
          </a:lstStyle>
          <a:p>
            <a:r>
              <a:rPr lang="it-IT" smtClean="0"/>
              <a:t>Fare clic per modificare lo stile del titolo</a:t>
            </a:r>
            <a:endParaRPr lang="it-I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6"/>
          <p:cNvSpPr>
            <a:spLocks noGrp="1" noChangeArrowheads="1"/>
          </p:cNvSpPr>
          <p:nvPr>
            <p:ph type="ftr" sz="quarter" idx="10"/>
          </p:nvPr>
        </p:nvSpPr>
        <p:spPr/>
        <p:txBody>
          <a:bodyPr/>
          <a:lstStyle>
            <a:lvl1pPr>
              <a:defRPr/>
            </a:lvl1pPr>
          </a:lstStyle>
          <a:p>
            <a:r>
              <a:rPr lang="en-GB" smtClean="0"/>
              <a:t>F.Grespan</a:t>
            </a:r>
            <a:endParaRPr lang="en-GB"/>
          </a:p>
        </p:txBody>
      </p:sp>
      <p:sp>
        <p:nvSpPr>
          <p:cNvPr id="5" name="Rectangle 17"/>
          <p:cNvSpPr>
            <a:spLocks noGrp="1" noChangeArrowheads="1"/>
          </p:cNvSpPr>
          <p:nvPr>
            <p:ph type="dt" sz="half" idx="11"/>
          </p:nvPr>
        </p:nvSpPr>
        <p:spPr/>
        <p:txBody>
          <a:bodyPr/>
          <a:lstStyle>
            <a:lvl1pPr>
              <a:defRPr/>
            </a:lvl1pPr>
          </a:lstStyle>
          <a:p>
            <a:fld id="{335F272D-0580-42C7-9EA4-FAD0714D6DFC}" type="datetime1">
              <a:rPr lang="en-GB" smtClean="0"/>
              <a:t>28/01/2020</a:t>
            </a:fld>
            <a:endParaRPr lang="en-GB"/>
          </a:p>
        </p:txBody>
      </p:sp>
      <p:sp>
        <p:nvSpPr>
          <p:cNvPr id="6"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3F043E8B-5411-473F-9BAC-B5F0CF7E437F}" type="slidenum">
              <a:rPr lang="en-GB" smtClean="0"/>
              <a:t>‹N›</a:t>
            </a:fld>
            <a:endParaRPr lang="en-GB"/>
          </a:p>
        </p:txBody>
      </p:sp>
    </p:spTree>
    <p:extLst>
      <p:ext uri="{BB962C8B-B14F-4D97-AF65-F5344CB8AC3E}">
        <p14:creationId xmlns:p14="http://schemas.microsoft.com/office/powerpoint/2010/main" val="3075276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9946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Diapositiva titolo">
    <p:spTree>
      <p:nvGrpSpPr>
        <p:cNvPr id="1" name=""/>
        <p:cNvGrpSpPr/>
        <p:nvPr/>
      </p:nvGrpSpPr>
      <p:grpSpPr>
        <a:xfrm>
          <a:off x="0" y="0"/>
          <a:ext cx="0" cy="0"/>
          <a:chOff x="0" y="0"/>
          <a:chExt cx="0" cy="0"/>
        </a:xfrm>
      </p:grpSpPr>
      <p:sp>
        <p:nvSpPr>
          <p:cNvPr id="14" name="Sottotitolo 2"/>
          <p:cNvSpPr>
            <a:spLocks noGrp="1"/>
          </p:cNvSpPr>
          <p:nvPr>
            <p:ph type="subTitle" idx="1"/>
          </p:nvPr>
        </p:nvSpPr>
        <p:spPr>
          <a:xfrm>
            <a:off x="656594" y="1412776"/>
            <a:ext cx="7839084" cy="4752528"/>
          </a:xfrm>
          <a:prstGeom prst="rect">
            <a:avLst/>
          </a:prstGeom>
        </p:spPr>
        <p:txBody>
          <a:bodyPr/>
          <a:lstStyle>
            <a:lvl1pPr marL="457200" indent="-457200" algn="jus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dirty="0" smtClean="0"/>
          </a:p>
        </p:txBody>
      </p:sp>
    </p:spTree>
    <p:extLst>
      <p:ext uri="{BB962C8B-B14F-4D97-AF65-F5344CB8AC3E}">
        <p14:creationId xmlns:p14="http://schemas.microsoft.com/office/powerpoint/2010/main" val="30540060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1259632" y="116632"/>
            <a:ext cx="6624736" cy="932975"/>
          </a:xfrm>
          <a:prstGeom prst="rect">
            <a:avLst/>
          </a:prstGeom>
        </p:spPr>
        <p:txBody>
          <a:bodyPr>
            <a:noAutofit/>
          </a:bodyPr>
          <a:lstStyle>
            <a:lvl1pPr>
              <a:defRPr sz="3600" b="1">
                <a:latin typeface="Times New Roman" panose="02020603050405020304" pitchFamily="18" charset="0"/>
                <a:cs typeface="Times New Roman" panose="02020603050405020304" pitchFamily="18" charset="0"/>
              </a:defRPr>
            </a:lvl1pPr>
          </a:lstStyle>
          <a:p>
            <a:r>
              <a:rPr lang="it-IT" dirty="0" smtClean="0"/>
              <a:t>Titolo</a:t>
            </a:r>
            <a:endParaRPr lang="en-US" dirty="0"/>
          </a:p>
        </p:txBody>
      </p:sp>
      <p:sp>
        <p:nvSpPr>
          <p:cNvPr id="4" name="Segnaposto data 3"/>
          <p:cNvSpPr>
            <a:spLocks noGrp="1"/>
          </p:cNvSpPr>
          <p:nvPr>
            <p:ph type="dt" sz="half" idx="10"/>
          </p:nvPr>
        </p:nvSpPr>
        <p:spPr/>
        <p:txBody>
          <a:bodyPr/>
          <a:lstStyle>
            <a:lvl1pPr>
              <a:defRPr i="1">
                <a:solidFill>
                  <a:srgbClr val="0070C0"/>
                </a:solidFill>
                <a:latin typeface="Times New Roman" panose="02020603050405020304" pitchFamily="18" charset="0"/>
                <a:cs typeface="Times New Roman" panose="02020603050405020304" pitchFamily="18" charset="0"/>
              </a:defRPr>
            </a:lvl1pPr>
          </a:lstStyle>
          <a:p>
            <a:fld id="{C2F1E422-D708-460C-81CA-FCE473FDEA21}" type="datetime1">
              <a:rPr lang="en-GB" smtClean="0"/>
              <a:t>28/01/2020</a:t>
            </a:fld>
            <a:endParaRPr lang="en-GB"/>
          </a:p>
        </p:txBody>
      </p:sp>
      <p:sp>
        <p:nvSpPr>
          <p:cNvPr id="5" name="Segnaposto piè di pagina 4"/>
          <p:cNvSpPr>
            <a:spLocks noGrp="1"/>
          </p:cNvSpPr>
          <p:nvPr>
            <p:ph type="ftr" sz="quarter" idx="11"/>
          </p:nvPr>
        </p:nvSpPr>
        <p:spPr>
          <a:xfrm>
            <a:off x="2987824" y="6356350"/>
            <a:ext cx="3096344" cy="365125"/>
          </a:xfrm>
        </p:spPr>
        <p:txBody>
          <a:bodyPr/>
          <a:lstStyle>
            <a:lvl1pPr>
              <a:defRPr b="1">
                <a:solidFill>
                  <a:srgbClr val="0070C0"/>
                </a:solidFill>
                <a:latin typeface="Times New Roman" panose="02020603050405020304" pitchFamily="18" charset="0"/>
                <a:cs typeface="Times New Roman" panose="02020603050405020304" pitchFamily="18" charset="0"/>
              </a:defRPr>
            </a:lvl1pPr>
          </a:lstStyle>
          <a:p>
            <a:r>
              <a:rPr lang="en-GB" smtClean="0"/>
              <a:t>F.Grespan</a:t>
            </a:r>
            <a:endParaRPr lang="en-GB"/>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b="0" i="1">
                <a:solidFill>
                  <a:srgbClr val="0070C0"/>
                </a:solidFill>
                <a:latin typeface="Times New Roman" panose="02020603050405020304" pitchFamily="18" charset="0"/>
                <a:cs typeface="Times New Roman" panose="02020603050405020304" pitchFamily="18" charset="0"/>
              </a:defRPr>
            </a:lvl1pPr>
          </a:lstStyle>
          <a:p>
            <a:fld id="{3F043E8B-5411-473F-9BAC-B5F0CF7E437F}" type="slidenum">
              <a:rPr lang="en-GB" smtClean="0"/>
              <a:t>‹N›</a:t>
            </a:fld>
            <a:endParaRPr lang="en-GB"/>
          </a:p>
        </p:txBody>
      </p:sp>
      <p:pic>
        <p:nvPicPr>
          <p:cNvPr id="1026" name="Picture 2" descr="C:\Users\INFN\Desktop\weblogo5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392" y="137195"/>
            <a:ext cx="79057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INFN\Desktop\ESS_Logo_sociala_medi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65" y="44624"/>
            <a:ext cx="1062059" cy="106205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1 7"/>
          <p:cNvCxnSpPr/>
          <p:nvPr/>
        </p:nvCxnSpPr>
        <p:spPr>
          <a:xfrm>
            <a:off x="656594" y="1196752"/>
            <a:ext cx="7839085" cy="0"/>
          </a:xfrm>
          <a:prstGeom prst="line">
            <a:avLst/>
          </a:prstGeom>
          <a:ln w="38100" cap="rnd">
            <a:gradFill flip="none" rotWithShape="1">
              <a:gsLst>
                <a:gs pos="100000">
                  <a:srgbClr val="002060"/>
                </a:gs>
                <a:gs pos="0">
                  <a:srgbClr val="4DB3EA">
                    <a:lumMod val="82000"/>
                    <a:lumOff val="18000"/>
                  </a:srgbClr>
                </a:gs>
              </a:gsLst>
              <a:lin ang="0" scaled="1"/>
              <a:tileRect/>
            </a:gradFill>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Sottotitolo 2"/>
          <p:cNvSpPr>
            <a:spLocks noGrp="1"/>
          </p:cNvSpPr>
          <p:nvPr>
            <p:ph type="subTitle" idx="1"/>
          </p:nvPr>
        </p:nvSpPr>
        <p:spPr>
          <a:xfrm>
            <a:off x="656594" y="1412776"/>
            <a:ext cx="7839084" cy="4752528"/>
          </a:xfrm>
          <a:prstGeom prst="rect">
            <a:avLst/>
          </a:prstGeom>
        </p:spPr>
        <p:txBody>
          <a:bodyPr/>
          <a:lstStyle>
            <a:lvl1pPr marL="457200" indent="-457200" algn="just">
              <a:buFont typeface="Arial" panose="020B0604020202020204" pitchFamily="34" charset="0"/>
              <a:buChar char="•"/>
              <a:defRPr>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dirty="0" smtClean="0"/>
          </a:p>
        </p:txBody>
      </p:sp>
    </p:spTree>
    <p:extLst>
      <p:ext uri="{BB962C8B-B14F-4D97-AF65-F5344CB8AC3E}">
        <p14:creationId xmlns:p14="http://schemas.microsoft.com/office/powerpoint/2010/main" val="353268570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Calibri" pitchFamily="34" charset="0"/>
              </a:defRPr>
            </a:lvl1pPr>
          </a:lstStyle>
          <a:p>
            <a:r>
              <a:rPr lang="it-IT" smtClean="0"/>
              <a:t>Fare clic per modificare lo stile del titolo</a:t>
            </a:r>
            <a:endParaRPr lang="it-IT"/>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bg1">
                    <a:lumMod val="50000"/>
                  </a:schemeClr>
                </a:solidFill>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dirty="0"/>
          </a:p>
        </p:txBody>
      </p:sp>
      <p:sp>
        <p:nvSpPr>
          <p:cNvPr id="4"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5" name="Rectangle 17"/>
          <p:cNvSpPr>
            <a:spLocks noGrp="1" noChangeArrowheads="1"/>
          </p:cNvSpPr>
          <p:nvPr>
            <p:ph type="dt" sz="half" idx="11"/>
          </p:nvPr>
        </p:nvSpPr>
        <p:spPr/>
        <p:txBody>
          <a:bodyPr/>
          <a:lstStyle>
            <a:lvl1pPr>
              <a:defRPr/>
            </a:lvl1pPr>
          </a:lstStyle>
          <a:p>
            <a:fld id="{5BCC1B48-A67B-43B8-A50D-5D9DA423591E}" type="datetime1">
              <a:rPr lang="en-GB" smtClean="0"/>
              <a:t>28/01/2020</a:t>
            </a:fld>
            <a:endParaRPr lang="en-US"/>
          </a:p>
        </p:txBody>
      </p:sp>
      <p:sp>
        <p:nvSpPr>
          <p:cNvPr id="6"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357297242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le 1"/>
          <p:cNvSpPr>
            <a:spLocks noGrp="1"/>
          </p:cNvSpPr>
          <p:nvPr>
            <p:ph type="title"/>
          </p:nvPr>
        </p:nvSpPr>
        <p:spPr>
          <a:xfrm>
            <a:off x="1285852" y="191513"/>
            <a:ext cx="7515220" cy="1143000"/>
          </a:xfrm>
          <a:prstGeom prst="rect">
            <a:avLst/>
          </a:prstGeom>
        </p:spPr>
        <p:txBody>
          <a:bodyPr anchor="ctr"/>
          <a:lstStyle>
            <a:lvl1pPr>
              <a:defRPr sz="3600">
                <a:latin typeface="Calibri" pitchFamily="34" charset="0"/>
              </a:defRPr>
            </a:lvl1pPr>
          </a:lstStyle>
          <a:p>
            <a:r>
              <a:rPr lang="it-IT" smtClean="0"/>
              <a:t>Fare clic per modificare lo stile del titolo</a:t>
            </a:r>
            <a:endParaRPr lang="it-IT" dirty="0"/>
          </a:p>
        </p:txBody>
      </p:sp>
      <p:sp>
        <p:nvSpPr>
          <p:cNvPr id="3"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4" name="Rectangle 17"/>
          <p:cNvSpPr>
            <a:spLocks noGrp="1" noChangeArrowheads="1"/>
          </p:cNvSpPr>
          <p:nvPr>
            <p:ph type="dt" sz="half" idx="11"/>
          </p:nvPr>
        </p:nvSpPr>
        <p:spPr/>
        <p:txBody>
          <a:bodyPr/>
          <a:lstStyle>
            <a:lvl1pPr>
              <a:defRPr/>
            </a:lvl1pPr>
          </a:lstStyle>
          <a:p>
            <a:fld id="{25D20F55-53C3-432C-9698-7661EE44F6FD}" type="datetime1">
              <a:rPr lang="en-GB" smtClean="0"/>
              <a:t>28/01/2020</a:t>
            </a:fld>
            <a:endParaRPr lang="en-US"/>
          </a:p>
        </p:txBody>
      </p:sp>
      <p:sp>
        <p:nvSpPr>
          <p:cNvPr id="5"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1279116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33540" y="155888"/>
            <a:ext cx="7500990" cy="1143000"/>
          </a:xfrm>
          <a:prstGeom prst="rect">
            <a:avLst/>
          </a:prstGeom>
        </p:spPr>
        <p:txBody>
          <a:bodyPr anchor="ctr"/>
          <a:lstStyle>
            <a:lvl1pPr>
              <a:defRPr sz="3600">
                <a:latin typeface="Calibri" pitchFamily="34" charset="0"/>
              </a:defRPr>
            </a:lvl1pPr>
          </a:lstStyle>
          <a:p>
            <a:r>
              <a:rPr lang="it-IT" smtClean="0"/>
              <a:t>Fare clic per modificare lo stile del titolo</a:t>
            </a:r>
            <a:endParaRPr lang="it-IT"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5" name="Rectangle 17"/>
          <p:cNvSpPr>
            <a:spLocks noGrp="1" noChangeArrowheads="1"/>
          </p:cNvSpPr>
          <p:nvPr>
            <p:ph type="dt" sz="half" idx="11"/>
          </p:nvPr>
        </p:nvSpPr>
        <p:spPr/>
        <p:txBody>
          <a:bodyPr/>
          <a:lstStyle>
            <a:lvl1pPr>
              <a:defRPr/>
            </a:lvl1pPr>
          </a:lstStyle>
          <a:p>
            <a:fld id="{E230B66B-2DCC-4E7F-83BD-C81A3CD44AF2}" type="datetime1">
              <a:rPr lang="en-GB" smtClean="0"/>
              <a:t>28/01/2020</a:t>
            </a:fld>
            <a:endParaRPr lang="en-US"/>
          </a:p>
        </p:txBody>
      </p:sp>
      <p:sp>
        <p:nvSpPr>
          <p:cNvPr id="6"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189708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alibri" pitchFamily="34" charset="0"/>
              </a:defRPr>
            </a:lvl1pPr>
          </a:lstStyle>
          <a:p>
            <a:r>
              <a:rPr lang="it-IT" smtClean="0"/>
              <a:t>Fare clic per modificare lo stile del titolo</a:t>
            </a:r>
            <a:endParaRPr lang="it-IT"/>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5" name="Rectangle 17"/>
          <p:cNvSpPr>
            <a:spLocks noGrp="1" noChangeArrowheads="1"/>
          </p:cNvSpPr>
          <p:nvPr>
            <p:ph type="dt" sz="half" idx="11"/>
          </p:nvPr>
        </p:nvSpPr>
        <p:spPr/>
        <p:txBody>
          <a:bodyPr/>
          <a:lstStyle>
            <a:lvl1pPr>
              <a:defRPr/>
            </a:lvl1pPr>
          </a:lstStyle>
          <a:p>
            <a:fld id="{9220B597-E890-4D5D-AFAC-17EEF3C92E56}" type="datetime1">
              <a:rPr lang="en-GB" smtClean="0"/>
              <a:t>28/01/2020</a:t>
            </a:fld>
            <a:endParaRPr lang="en-US"/>
          </a:p>
        </p:txBody>
      </p:sp>
      <p:sp>
        <p:nvSpPr>
          <p:cNvPr id="6"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70377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le 1"/>
          <p:cNvSpPr>
            <a:spLocks noGrp="1"/>
          </p:cNvSpPr>
          <p:nvPr>
            <p:ph type="title"/>
          </p:nvPr>
        </p:nvSpPr>
        <p:spPr>
          <a:xfrm>
            <a:off x="1285852" y="116632"/>
            <a:ext cx="6166468" cy="1143000"/>
          </a:xfrm>
          <a:prstGeom prst="rect">
            <a:avLst/>
          </a:prstGeom>
        </p:spPr>
        <p:txBody>
          <a:bodyPr anchor="ctr"/>
          <a:lstStyle>
            <a:lvl1pPr>
              <a:defRPr sz="3600">
                <a:latin typeface="Calibri" pitchFamily="34" charset="0"/>
              </a:defRPr>
            </a:lvl1pPr>
          </a:lstStyle>
          <a:p>
            <a:r>
              <a:rPr lang="it-IT" smtClean="0"/>
              <a:t>Fare clic per modificare lo stile del titolo</a:t>
            </a:r>
            <a:endParaRPr lang="it-IT" dirty="0"/>
          </a:p>
        </p:txBody>
      </p:sp>
      <p:sp>
        <p:nvSpPr>
          <p:cNvPr id="3" name="Rectangle 16"/>
          <p:cNvSpPr>
            <a:spLocks noGrp="1" noChangeArrowheads="1"/>
          </p:cNvSpPr>
          <p:nvPr>
            <p:ph type="ftr" sz="quarter" idx="10"/>
          </p:nvPr>
        </p:nvSpPr>
        <p:spPr/>
        <p:txBody>
          <a:bodyPr/>
          <a:lstStyle>
            <a:lvl1pPr>
              <a:defRPr/>
            </a:lvl1pPr>
          </a:lstStyle>
          <a:p>
            <a:r>
              <a:rPr lang="en-GB" smtClean="0"/>
              <a:t>F.Grespan</a:t>
            </a:r>
            <a:endParaRPr lang="en-GB"/>
          </a:p>
        </p:txBody>
      </p:sp>
      <p:sp>
        <p:nvSpPr>
          <p:cNvPr id="4" name="Rectangle 17"/>
          <p:cNvSpPr>
            <a:spLocks noGrp="1" noChangeArrowheads="1"/>
          </p:cNvSpPr>
          <p:nvPr>
            <p:ph type="dt" sz="half" idx="11"/>
          </p:nvPr>
        </p:nvSpPr>
        <p:spPr/>
        <p:txBody>
          <a:bodyPr/>
          <a:lstStyle>
            <a:lvl1pPr>
              <a:defRPr/>
            </a:lvl1pPr>
          </a:lstStyle>
          <a:p>
            <a:fld id="{70F4DA5D-D1A0-4C23-871A-6F72970BB8EA}" type="datetime1">
              <a:rPr lang="en-GB" smtClean="0"/>
              <a:t>28/01/2020</a:t>
            </a:fld>
            <a:endParaRPr lang="en-GB"/>
          </a:p>
        </p:txBody>
      </p:sp>
      <p:sp>
        <p:nvSpPr>
          <p:cNvPr id="5"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3F043E8B-5411-473F-9BAC-B5F0CF7E437F}" type="slidenum">
              <a:rPr lang="en-GB" smtClean="0"/>
              <a:t>‹N›</a:t>
            </a:fld>
            <a:endParaRPr lang="en-GB"/>
          </a:p>
        </p:txBody>
      </p:sp>
    </p:spTree>
    <p:extLst>
      <p:ext uri="{BB962C8B-B14F-4D97-AF65-F5344CB8AC3E}">
        <p14:creationId xmlns:p14="http://schemas.microsoft.com/office/powerpoint/2010/main" val="36069396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itchFamily="34" charset="0"/>
              </a:defRPr>
            </a:lvl1pPr>
          </a:lstStyle>
          <a:p>
            <a:r>
              <a:rPr lang="it-IT" smtClean="0"/>
              <a:t>Fare clic per modificare lo stile del titolo</a:t>
            </a:r>
            <a:endParaRPr lang="it-IT"/>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6" name="Rectangle 17"/>
          <p:cNvSpPr>
            <a:spLocks noGrp="1" noChangeArrowheads="1"/>
          </p:cNvSpPr>
          <p:nvPr>
            <p:ph type="dt" sz="half" idx="11"/>
          </p:nvPr>
        </p:nvSpPr>
        <p:spPr/>
        <p:txBody>
          <a:bodyPr/>
          <a:lstStyle>
            <a:lvl1pPr>
              <a:defRPr/>
            </a:lvl1pPr>
          </a:lstStyle>
          <a:p>
            <a:fld id="{09FCB589-EF59-4800-A845-07ABA300C07A}" type="datetime1">
              <a:rPr lang="en-GB" smtClean="0"/>
              <a:t>28/01/2020</a:t>
            </a:fld>
            <a:endParaRPr lang="en-US"/>
          </a:p>
        </p:txBody>
      </p:sp>
      <p:sp>
        <p:nvSpPr>
          <p:cNvPr id="7"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3965274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itchFamily="34" charset="0"/>
              </a:defRPr>
            </a:lvl1pPr>
          </a:lstStyle>
          <a:p>
            <a:r>
              <a:rPr lang="it-IT" smtClean="0"/>
              <a:t>Fare clic per modificare lo stile del titolo</a:t>
            </a:r>
            <a:endParaRPr lang="it-IT"/>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8" name="Rectangle 17"/>
          <p:cNvSpPr>
            <a:spLocks noGrp="1" noChangeArrowheads="1"/>
          </p:cNvSpPr>
          <p:nvPr>
            <p:ph type="dt" sz="half" idx="11"/>
          </p:nvPr>
        </p:nvSpPr>
        <p:spPr/>
        <p:txBody>
          <a:bodyPr/>
          <a:lstStyle>
            <a:lvl1pPr>
              <a:defRPr/>
            </a:lvl1pPr>
          </a:lstStyle>
          <a:p>
            <a:fld id="{BAD8EC9F-F621-4B49-A06D-D2415D104D34}" type="datetime1">
              <a:rPr lang="en-GB" smtClean="0"/>
              <a:t>28/01/2020</a:t>
            </a:fld>
            <a:endParaRPr lang="en-US"/>
          </a:p>
        </p:txBody>
      </p:sp>
      <p:sp>
        <p:nvSpPr>
          <p:cNvPr id="9"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517988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itchFamily="34" charset="0"/>
              </a:defRPr>
            </a:lvl1pPr>
          </a:lstStyle>
          <a:p>
            <a:r>
              <a:rPr lang="it-IT" smtClean="0"/>
              <a:t>Fare clic per modificare lo stile del titolo</a:t>
            </a:r>
            <a:endParaRPr lang="it-IT"/>
          </a:p>
        </p:txBody>
      </p:sp>
      <p:sp>
        <p:nvSpPr>
          <p:cNvPr id="3"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4" name="Rectangle 17"/>
          <p:cNvSpPr>
            <a:spLocks noGrp="1" noChangeArrowheads="1"/>
          </p:cNvSpPr>
          <p:nvPr>
            <p:ph type="dt" sz="half" idx="11"/>
          </p:nvPr>
        </p:nvSpPr>
        <p:spPr/>
        <p:txBody>
          <a:bodyPr/>
          <a:lstStyle>
            <a:lvl1pPr>
              <a:defRPr/>
            </a:lvl1pPr>
          </a:lstStyle>
          <a:p>
            <a:fld id="{FF1814B1-EEA1-4859-A851-E0A45CDD8CE1}" type="datetime1">
              <a:rPr lang="en-GB" smtClean="0"/>
              <a:t>28/01/2020</a:t>
            </a:fld>
            <a:endParaRPr lang="en-US"/>
          </a:p>
        </p:txBody>
      </p:sp>
      <p:sp>
        <p:nvSpPr>
          <p:cNvPr id="5"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2431786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3" name="Rectangle 17"/>
          <p:cNvSpPr>
            <a:spLocks noGrp="1" noChangeArrowheads="1"/>
          </p:cNvSpPr>
          <p:nvPr>
            <p:ph type="dt" sz="half" idx="11"/>
          </p:nvPr>
        </p:nvSpPr>
        <p:spPr/>
        <p:txBody>
          <a:bodyPr/>
          <a:lstStyle>
            <a:lvl1pPr>
              <a:defRPr/>
            </a:lvl1pPr>
          </a:lstStyle>
          <a:p>
            <a:fld id="{B5F9B3BB-774C-461D-B8FC-D8E3014E6C3C}" type="datetime1">
              <a:rPr lang="en-GB" smtClean="0"/>
              <a:t>28/01/2020</a:t>
            </a:fld>
            <a:endParaRPr lang="en-US"/>
          </a:p>
        </p:txBody>
      </p:sp>
      <p:sp>
        <p:nvSpPr>
          <p:cNvPr id="4"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1881861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alibri" pitchFamily="34" charset="0"/>
              </a:defRPr>
            </a:lvl1pPr>
          </a:lstStyle>
          <a:p>
            <a:r>
              <a:rPr lang="it-IT" smtClean="0"/>
              <a:t>Fare clic per modificare lo stile del titolo</a:t>
            </a:r>
            <a:endParaRPr lang="it-IT"/>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6" name="Rectangle 17"/>
          <p:cNvSpPr>
            <a:spLocks noGrp="1" noChangeArrowheads="1"/>
          </p:cNvSpPr>
          <p:nvPr>
            <p:ph type="dt" sz="half" idx="11"/>
          </p:nvPr>
        </p:nvSpPr>
        <p:spPr/>
        <p:txBody>
          <a:bodyPr/>
          <a:lstStyle>
            <a:lvl1pPr>
              <a:defRPr/>
            </a:lvl1pPr>
          </a:lstStyle>
          <a:p>
            <a:fld id="{E821A121-9C96-4348-B8E3-8EB93AFE840B}" type="datetime1">
              <a:rPr lang="en-GB" smtClean="0"/>
              <a:t>28/01/2020</a:t>
            </a:fld>
            <a:endParaRPr lang="en-US"/>
          </a:p>
        </p:txBody>
      </p:sp>
      <p:sp>
        <p:nvSpPr>
          <p:cNvPr id="7"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655438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itchFamily="34" charset="0"/>
              </a:defRPr>
            </a:lvl1pPr>
          </a:lstStyle>
          <a:p>
            <a:r>
              <a:rPr lang="it-IT" smtClean="0"/>
              <a:t>Fare clic per modificare lo stile del titolo</a:t>
            </a:r>
            <a:endParaRPr lang="it-IT"/>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6" name="Rectangle 17"/>
          <p:cNvSpPr>
            <a:spLocks noGrp="1" noChangeArrowheads="1"/>
          </p:cNvSpPr>
          <p:nvPr>
            <p:ph type="dt" sz="half" idx="11"/>
          </p:nvPr>
        </p:nvSpPr>
        <p:spPr/>
        <p:txBody>
          <a:bodyPr/>
          <a:lstStyle>
            <a:lvl1pPr>
              <a:defRPr/>
            </a:lvl1pPr>
          </a:lstStyle>
          <a:p>
            <a:fld id="{59809A41-8720-4ECF-BC94-BA78E90BA34E}" type="datetime1">
              <a:rPr lang="en-GB" smtClean="0"/>
              <a:t>28/01/2020</a:t>
            </a:fld>
            <a:endParaRPr lang="en-US"/>
          </a:p>
        </p:txBody>
      </p:sp>
      <p:sp>
        <p:nvSpPr>
          <p:cNvPr id="7"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977905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itchFamily="34" charset="0"/>
              </a:defRPr>
            </a:lvl1pPr>
          </a:lstStyle>
          <a:p>
            <a:r>
              <a:rPr lang="it-IT" smtClean="0"/>
              <a:t>Fare clic per modificare lo stile del titolo</a:t>
            </a:r>
            <a:endParaRPr lang="it-I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5" name="Rectangle 17"/>
          <p:cNvSpPr>
            <a:spLocks noGrp="1" noChangeArrowheads="1"/>
          </p:cNvSpPr>
          <p:nvPr>
            <p:ph type="dt" sz="half" idx="11"/>
          </p:nvPr>
        </p:nvSpPr>
        <p:spPr/>
        <p:txBody>
          <a:bodyPr/>
          <a:lstStyle>
            <a:lvl1pPr>
              <a:defRPr/>
            </a:lvl1pPr>
          </a:lstStyle>
          <a:p>
            <a:fld id="{B3AA28F2-2217-4844-995A-17B3A8EF401A}" type="datetime1">
              <a:rPr lang="en-GB" smtClean="0"/>
              <a:t>28/01/2020</a:t>
            </a:fld>
            <a:endParaRPr lang="en-US"/>
          </a:p>
        </p:txBody>
      </p:sp>
      <p:sp>
        <p:nvSpPr>
          <p:cNvPr id="6"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2911288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Calibri" pitchFamily="34" charset="0"/>
              </a:defRPr>
            </a:lvl1pPr>
          </a:lstStyle>
          <a:p>
            <a:r>
              <a:rPr lang="it-IT" smtClean="0"/>
              <a:t>Fare clic per modificare lo stile del titolo</a:t>
            </a:r>
            <a:endParaRPr lang="it-I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6"/>
          <p:cNvSpPr>
            <a:spLocks noGrp="1" noChangeArrowheads="1"/>
          </p:cNvSpPr>
          <p:nvPr>
            <p:ph type="ftr" sz="quarter" idx="10"/>
          </p:nvPr>
        </p:nvSpPr>
        <p:spPr/>
        <p:txBody>
          <a:bodyPr/>
          <a:lstStyle>
            <a:lvl1pPr>
              <a:defRPr/>
            </a:lvl1pPr>
          </a:lstStyle>
          <a:p>
            <a:r>
              <a:rPr lang="en-US" smtClean="0"/>
              <a:t>F.Grespan</a:t>
            </a:r>
            <a:endParaRPr lang="en-US"/>
          </a:p>
        </p:txBody>
      </p:sp>
      <p:sp>
        <p:nvSpPr>
          <p:cNvPr id="5" name="Rectangle 17"/>
          <p:cNvSpPr>
            <a:spLocks noGrp="1" noChangeArrowheads="1"/>
          </p:cNvSpPr>
          <p:nvPr>
            <p:ph type="dt" sz="half" idx="11"/>
          </p:nvPr>
        </p:nvSpPr>
        <p:spPr/>
        <p:txBody>
          <a:bodyPr/>
          <a:lstStyle>
            <a:lvl1pPr>
              <a:defRPr/>
            </a:lvl1pPr>
          </a:lstStyle>
          <a:p>
            <a:fld id="{78700BA8-12BE-4DFB-ABFD-40438A7FD47A}" type="datetime1">
              <a:rPr lang="en-GB" smtClean="0"/>
              <a:t>28/01/2020</a:t>
            </a:fld>
            <a:endParaRPr lang="en-US"/>
          </a:p>
        </p:txBody>
      </p:sp>
      <p:sp>
        <p:nvSpPr>
          <p:cNvPr id="6"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F174D4DF-6337-43E0-BDBE-9EB27889C467}" type="slidenum">
              <a:rPr lang="en-US" smtClean="0"/>
              <a:pPr/>
              <a:t>‹N›</a:t>
            </a:fld>
            <a:endParaRPr lang="en-US"/>
          </a:p>
        </p:txBody>
      </p:sp>
    </p:spTree>
    <p:extLst>
      <p:ext uri="{BB962C8B-B14F-4D97-AF65-F5344CB8AC3E}">
        <p14:creationId xmlns:p14="http://schemas.microsoft.com/office/powerpoint/2010/main" val="3103847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17"/>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5" name="Rectangle 18"/>
          <p:cNvSpPr>
            <a:spLocks noGrp="1" noChangeArrowheads="1"/>
          </p:cNvSpPr>
          <p:nvPr>
            <p:ph type="dt" sz="half" idx="11"/>
          </p:nvPr>
        </p:nvSpPr>
        <p:spPr>
          <a:ln/>
        </p:spPr>
        <p:txBody>
          <a:bodyPr/>
          <a:lstStyle>
            <a:lvl1pPr>
              <a:defRPr/>
            </a:lvl1pPr>
          </a:lstStyle>
          <a:p>
            <a:pPr>
              <a:defRPr/>
            </a:pPr>
            <a:fld id="{B15F2D33-92EB-4E9F-830B-9E2A06FEE735}" type="datetime1">
              <a:rPr lang="en-GB" smtClean="0"/>
              <a:t>28/01/2020</a:t>
            </a:fld>
            <a:endParaRPr lang="it-IT"/>
          </a:p>
        </p:txBody>
      </p:sp>
      <p:sp>
        <p:nvSpPr>
          <p:cNvPr id="6" name="Rectangle 19"/>
          <p:cNvSpPr>
            <a:spLocks noGrp="1" noChangeArrowheads="1"/>
          </p:cNvSpPr>
          <p:nvPr>
            <p:ph type="sldNum" sz="quarter" idx="12"/>
          </p:nvPr>
        </p:nvSpPr>
        <p:spPr>
          <a:ln/>
        </p:spPr>
        <p:txBody>
          <a:bodyPr/>
          <a:lstStyle>
            <a:lvl1pPr>
              <a:defRPr/>
            </a:lvl1pPr>
          </a:lstStyle>
          <a:p>
            <a:fld id="{B6F8B034-5900-4647-A81F-3C32751C483E}" type="slidenum">
              <a:rPr lang="it-IT"/>
              <a:pPr/>
              <a:t>‹N›</a:t>
            </a:fld>
            <a:endParaRPr lang="it-IT"/>
          </a:p>
        </p:txBody>
      </p:sp>
    </p:spTree>
    <p:extLst>
      <p:ext uri="{BB962C8B-B14F-4D97-AF65-F5344CB8AC3E}">
        <p14:creationId xmlns:p14="http://schemas.microsoft.com/office/powerpoint/2010/main" val="1768041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7"/>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5" name="Rectangle 18"/>
          <p:cNvSpPr>
            <a:spLocks noGrp="1" noChangeArrowheads="1"/>
          </p:cNvSpPr>
          <p:nvPr>
            <p:ph type="dt" sz="half" idx="11"/>
          </p:nvPr>
        </p:nvSpPr>
        <p:spPr>
          <a:ln/>
        </p:spPr>
        <p:txBody>
          <a:bodyPr/>
          <a:lstStyle>
            <a:lvl1pPr>
              <a:defRPr/>
            </a:lvl1pPr>
          </a:lstStyle>
          <a:p>
            <a:pPr>
              <a:defRPr/>
            </a:pPr>
            <a:fld id="{F956C315-CCF6-4410-8C45-CCB6A567C36C}" type="datetime1">
              <a:rPr lang="en-GB" smtClean="0"/>
              <a:t>28/01/2020</a:t>
            </a:fld>
            <a:endParaRPr lang="it-IT"/>
          </a:p>
        </p:txBody>
      </p:sp>
      <p:sp>
        <p:nvSpPr>
          <p:cNvPr id="6" name="Rectangle 19"/>
          <p:cNvSpPr>
            <a:spLocks noGrp="1" noChangeArrowheads="1"/>
          </p:cNvSpPr>
          <p:nvPr>
            <p:ph type="sldNum" sz="quarter" idx="12"/>
          </p:nvPr>
        </p:nvSpPr>
        <p:spPr>
          <a:ln/>
        </p:spPr>
        <p:txBody>
          <a:bodyPr/>
          <a:lstStyle>
            <a:lvl1pPr>
              <a:defRPr/>
            </a:lvl1pPr>
          </a:lstStyle>
          <a:p>
            <a:fld id="{471EA87A-100B-459A-BAC0-5AF8E145D32C}" type="slidenum">
              <a:rPr lang="it-IT"/>
              <a:pPr/>
              <a:t>‹N›</a:t>
            </a:fld>
            <a:endParaRPr lang="it-IT"/>
          </a:p>
        </p:txBody>
      </p:sp>
    </p:spTree>
    <p:extLst>
      <p:ext uri="{BB962C8B-B14F-4D97-AF65-F5344CB8AC3E}">
        <p14:creationId xmlns:p14="http://schemas.microsoft.com/office/powerpoint/2010/main" val="4095985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33540" y="155888"/>
            <a:ext cx="6118780" cy="1143000"/>
          </a:xfrm>
          <a:prstGeom prst="rect">
            <a:avLst/>
          </a:prstGeom>
        </p:spPr>
        <p:txBody>
          <a:bodyPr anchor="ctr"/>
          <a:lstStyle>
            <a:lvl1pPr>
              <a:defRPr sz="3600">
                <a:latin typeface="Calibri" pitchFamily="34" charset="0"/>
              </a:defRPr>
            </a:lvl1pPr>
          </a:lstStyle>
          <a:p>
            <a:r>
              <a:rPr lang="it-IT" smtClean="0"/>
              <a:t>Fare clic per modificare lo stile del titolo</a:t>
            </a:r>
            <a:endParaRPr lang="it-IT"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4" name="Rectangle 16"/>
          <p:cNvSpPr>
            <a:spLocks noGrp="1" noChangeArrowheads="1"/>
          </p:cNvSpPr>
          <p:nvPr>
            <p:ph type="ftr" sz="quarter" idx="10"/>
          </p:nvPr>
        </p:nvSpPr>
        <p:spPr/>
        <p:txBody>
          <a:bodyPr/>
          <a:lstStyle>
            <a:lvl1pPr>
              <a:defRPr/>
            </a:lvl1pPr>
          </a:lstStyle>
          <a:p>
            <a:r>
              <a:rPr lang="en-GB" smtClean="0"/>
              <a:t>F.Grespan</a:t>
            </a:r>
            <a:endParaRPr lang="en-GB"/>
          </a:p>
        </p:txBody>
      </p:sp>
      <p:sp>
        <p:nvSpPr>
          <p:cNvPr id="5" name="Rectangle 17"/>
          <p:cNvSpPr>
            <a:spLocks noGrp="1" noChangeArrowheads="1"/>
          </p:cNvSpPr>
          <p:nvPr>
            <p:ph type="dt" sz="half" idx="11"/>
          </p:nvPr>
        </p:nvSpPr>
        <p:spPr/>
        <p:txBody>
          <a:bodyPr/>
          <a:lstStyle>
            <a:lvl1pPr>
              <a:defRPr/>
            </a:lvl1pPr>
          </a:lstStyle>
          <a:p>
            <a:fld id="{BE7C61BC-C5E9-408A-BB69-B23FB6BE7EEB}" type="datetime1">
              <a:rPr lang="en-GB" smtClean="0"/>
              <a:t>28/01/2020</a:t>
            </a:fld>
            <a:endParaRPr lang="en-GB"/>
          </a:p>
        </p:txBody>
      </p:sp>
      <p:sp>
        <p:nvSpPr>
          <p:cNvPr id="6"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3F043E8B-5411-473F-9BAC-B5F0CF7E437F}" type="slidenum">
              <a:rPr lang="en-GB" smtClean="0"/>
              <a:t>‹N›</a:t>
            </a:fld>
            <a:endParaRPr lang="en-GB"/>
          </a:p>
        </p:txBody>
      </p:sp>
    </p:spTree>
    <p:extLst>
      <p:ext uri="{BB962C8B-B14F-4D97-AF65-F5344CB8AC3E}">
        <p14:creationId xmlns:p14="http://schemas.microsoft.com/office/powerpoint/2010/main" val="327640861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7"/>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5" name="Rectangle 18"/>
          <p:cNvSpPr>
            <a:spLocks noGrp="1" noChangeArrowheads="1"/>
          </p:cNvSpPr>
          <p:nvPr>
            <p:ph type="dt" sz="half" idx="11"/>
          </p:nvPr>
        </p:nvSpPr>
        <p:spPr>
          <a:ln/>
        </p:spPr>
        <p:txBody>
          <a:bodyPr/>
          <a:lstStyle>
            <a:lvl1pPr>
              <a:defRPr/>
            </a:lvl1pPr>
          </a:lstStyle>
          <a:p>
            <a:pPr>
              <a:defRPr/>
            </a:pPr>
            <a:fld id="{38E67EBF-97D9-46C7-A37F-3222C5837BFC}" type="datetime1">
              <a:rPr lang="en-GB" smtClean="0"/>
              <a:t>28/01/2020</a:t>
            </a:fld>
            <a:endParaRPr lang="it-IT"/>
          </a:p>
        </p:txBody>
      </p:sp>
      <p:sp>
        <p:nvSpPr>
          <p:cNvPr id="6" name="Rectangle 19"/>
          <p:cNvSpPr>
            <a:spLocks noGrp="1" noChangeArrowheads="1"/>
          </p:cNvSpPr>
          <p:nvPr>
            <p:ph type="sldNum" sz="quarter" idx="12"/>
          </p:nvPr>
        </p:nvSpPr>
        <p:spPr>
          <a:ln/>
        </p:spPr>
        <p:txBody>
          <a:bodyPr/>
          <a:lstStyle>
            <a:lvl1pPr>
              <a:defRPr/>
            </a:lvl1pPr>
          </a:lstStyle>
          <a:p>
            <a:fld id="{77427546-77AE-421F-8AE7-B8E3C4C98E58}" type="slidenum">
              <a:rPr lang="it-IT"/>
              <a:pPr/>
              <a:t>‹N›</a:t>
            </a:fld>
            <a:endParaRPr lang="it-IT"/>
          </a:p>
        </p:txBody>
      </p:sp>
    </p:spTree>
    <p:extLst>
      <p:ext uri="{BB962C8B-B14F-4D97-AF65-F5344CB8AC3E}">
        <p14:creationId xmlns:p14="http://schemas.microsoft.com/office/powerpoint/2010/main" val="319075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7"/>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6" name="Rectangle 18"/>
          <p:cNvSpPr>
            <a:spLocks noGrp="1" noChangeArrowheads="1"/>
          </p:cNvSpPr>
          <p:nvPr>
            <p:ph type="dt" sz="half" idx="11"/>
          </p:nvPr>
        </p:nvSpPr>
        <p:spPr>
          <a:ln/>
        </p:spPr>
        <p:txBody>
          <a:bodyPr/>
          <a:lstStyle>
            <a:lvl1pPr>
              <a:defRPr/>
            </a:lvl1pPr>
          </a:lstStyle>
          <a:p>
            <a:pPr>
              <a:defRPr/>
            </a:pPr>
            <a:fld id="{AA63B3DD-9148-4833-A7B6-62FEB0A5A9BE}" type="datetime1">
              <a:rPr lang="en-GB" smtClean="0"/>
              <a:t>28/01/2020</a:t>
            </a:fld>
            <a:endParaRPr lang="it-IT"/>
          </a:p>
        </p:txBody>
      </p:sp>
      <p:sp>
        <p:nvSpPr>
          <p:cNvPr id="7" name="Rectangle 19"/>
          <p:cNvSpPr>
            <a:spLocks noGrp="1" noChangeArrowheads="1"/>
          </p:cNvSpPr>
          <p:nvPr>
            <p:ph type="sldNum" sz="quarter" idx="12"/>
          </p:nvPr>
        </p:nvSpPr>
        <p:spPr>
          <a:ln/>
        </p:spPr>
        <p:txBody>
          <a:bodyPr/>
          <a:lstStyle>
            <a:lvl1pPr>
              <a:defRPr/>
            </a:lvl1pPr>
          </a:lstStyle>
          <a:p>
            <a:fld id="{9F979AF1-C9C6-48EB-BA19-8A09FFB2392B}" type="slidenum">
              <a:rPr lang="it-IT"/>
              <a:pPr/>
              <a:t>‹N›</a:t>
            </a:fld>
            <a:endParaRPr lang="it-IT"/>
          </a:p>
        </p:txBody>
      </p:sp>
    </p:spTree>
    <p:extLst>
      <p:ext uri="{BB962C8B-B14F-4D97-AF65-F5344CB8AC3E}">
        <p14:creationId xmlns:p14="http://schemas.microsoft.com/office/powerpoint/2010/main" val="495707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7"/>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8" name="Rectangle 18"/>
          <p:cNvSpPr>
            <a:spLocks noGrp="1" noChangeArrowheads="1"/>
          </p:cNvSpPr>
          <p:nvPr>
            <p:ph type="dt" sz="half" idx="11"/>
          </p:nvPr>
        </p:nvSpPr>
        <p:spPr>
          <a:ln/>
        </p:spPr>
        <p:txBody>
          <a:bodyPr/>
          <a:lstStyle>
            <a:lvl1pPr>
              <a:defRPr/>
            </a:lvl1pPr>
          </a:lstStyle>
          <a:p>
            <a:pPr>
              <a:defRPr/>
            </a:pPr>
            <a:fld id="{7CB5D73E-148E-49FE-9BE9-01DB3C41AC4A}" type="datetime1">
              <a:rPr lang="en-GB" smtClean="0"/>
              <a:t>28/01/2020</a:t>
            </a:fld>
            <a:endParaRPr lang="it-IT"/>
          </a:p>
        </p:txBody>
      </p:sp>
      <p:sp>
        <p:nvSpPr>
          <p:cNvPr id="9" name="Rectangle 19"/>
          <p:cNvSpPr>
            <a:spLocks noGrp="1" noChangeArrowheads="1"/>
          </p:cNvSpPr>
          <p:nvPr>
            <p:ph type="sldNum" sz="quarter" idx="12"/>
          </p:nvPr>
        </p:nvSpPr>
        <p:spPr>
          <a:ln/>
        </p:spPr>
        <p:txBody>
          <a:bodyPr/>
          <a:lstStyle>
            <a:lvl1pPr>
              <a:defRPr/>
            </a:lvl1pPr>
          </a:lstStyle>
          <a:p>
            <a:fld id="{547C3397-6F78-4D33-AA6D-37A07E4B6B60}" type="slidenum">
              <a:rPr lang="it-IT"/>
              <a:pPr/>
              <a:t>‹N›</a:t>
            </a:fld>
            <a:endParaRPr lang="it-IT"/>
          </a:p>
        </p:txBody>
      </p:sp>
    </p:spTree>
    <p:extLst>
      <p:ext uri="{BB962C8B-B14F-4D97-AF65-F5344CB8AC3E}">
        <p14:creationId xmlns:p14="http://schemas.microsoft.com/office/powerpoint/2010/main" val="1101589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Rectangle 17"/>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4" name="Rectangle 18"/>
          <p:cNvSpPr>
            <a:spLocks noGrp="1" noChangeArrowheads="1"/>
          </p:cNvSpPr>
          <p:nvPr>
            <p:ph type="dt" sz="half" idx="11"/>
          </p:nvPr>
        </p:nvSpPr>
        <p:spPr>
          <a:ln/>
        </p:spPr>
        <p:txBody>
          <a:bodyPr/>
          <a:lstStyle>
            <a:lvl1pPr>
              <a:defRPr/>
            </a:lvl1pPr>
          </a:lstStyle>
          <a:p>
            <a:pPr>
              <a:defRPr/>
            </a:pPr>
            <a:fld id="{753C7CD7-FF12-4AE1-BB7B-7AB8490DE2C4}" type="datetime1">
              <a:rPr lang="en-GB" smtClean="0"/>
              <a:t>28/01/2020</a:t>
            </a:fld>
            <a:endParaRPr lang="it-IT"/>
          </a:p>
        </p:txBody>
      </p:sp>
      <p:sp>
        <p:nvSpPr>
          <p:cNvPr id="5" name="Rectangle 19"/>
          <p:cNvSpPr>
            <a:spLocks noGrp="1" noChangeArrowheads="1"/>
          </p:cNvSpPr>
          <p:nvPr>
            <p:ph type="sldNum" sz="quarter" idx="12"/>
          </p:nvPr>
        </p:nvSpPr>
        <p:spPr>
          <a:ln/>
        </p:spPr>
        <p:txBody>
          <a:bodyPr/>
          <a:lstStyle>
            <a:lvl1pPr>
              <a:defRPr/>
            </a:lvl1pPr>
          </a:lstStyle>
          <a:p>
            <a:fld id="{41899902-8EA3-4E5B-9D3E-6E7252C1319F}" type="slidenum">
              <a:rPr lang="it-IT"/>
              <a:pPr/>
              <a:t>‹N›</a:t>
            </a:fld>
            <a:endParaRPr lang="it-IT"/>
          </a:p>
        </p:txBody>
      </p:sp>
    </p:spTree>
    <p:extLst>
      <p:ext uri="{BB962C8B-B14F-4D97-AF65-F5344CB8AC3E}">
        <p14:creationId xmlns:p14="http://schemas.microsoft.com/office/powerpoint/2010/main" val="3457038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7"/>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3" name="Rectangle 18"/>
          <p:cNvSpPr>
            <a:spLocks noGrp="1" noChangeArrowheads="1"/>
          </p:cNvSpPr>
          <p:nvPr>
            <p:ph type="dt" sz="half" idx="11"/>
          </p:nvPr>
        </p:nvSpPr>
        <p:spPr>
          <a:ln/>
        </p:spPr>
        <p:txBody>
          <a:bodyPr/>
          <a:lstStyle>
            <a:lvl1pPr>
              <a:defRPr/>
            </a:lvl1pPr>
          </a:lstStyle>
          <a:p>
            <a:pPr>
              <a:defRPr/>
            </a:pPr>
            <a:fld id="{7A330EF4-9B6B-4C24-9412-F5B1388074B6}" type="datetime1">
              <a:rPr lang="en-GB" smtClean="0"/>
              <a:t>28/01/2020</a:t>
            </a:fld>
            <a:endParaRPr lang="it-IT"/>
          </a:p>
        </p:txBody>
      </p:sp>
      <p:sp>
        <p:nvSpPr>
          <p:cNvPr id="4" name="Rectangle 19"/>
          <p:cNvSpPr>
            <a:spLocks noGrp="1" noChangeArrowheads="1"/>
          </p:cNvSpPr>
          <p:nvPr>
            <p:ph type="sldNum" sz="quarter" idx="12"/>
          </p:nvPr>
        </p:nvSpPr>
        <p:spPr>
          <a:ln/>
        </p:spPr>
        <p:txBody>
          <a:bodyPr/>
          <a:lstStyle>
            <a:lvl1pPr>
              <a:defRPr/>
            </a:lvl1pPr>
          </a:lstStyle>
          <a:p>
            <a:fld id="{DE4EDBD0-2EDE-4834-836C-D3F91538AEE2}" type="slidenum">
              <a:rPr lang="it-IT"/>
              <a:pPr/>
              <a:t>‹N›</a:t>
            </a:fld>
            <a:endParaRPr lang="it-IT"/>
          </a:p>
        </p:txBody>
      </p:sp>
    </p:spTree>
    <p:extLst>
      <p:ext uri="{BB962C8B-B14F-4D97-AF65-F5344CB8AC3E}">
        <p14:creationId xmlns:p14="http://schemas.microsoft.com/office/powerpoint/2010/main" val="647785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7"/>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6" name="Rectangle 18"/>
          <p:cNvSpPr>
            <a:spLocks noGrp="1" noChangeArrowheads="1"/>
          </p:cNvSpPr>
          <p:nvPr>
            <p:ph type="dt" sz="half" idx="11"/>
          </p:nvPr>
        </p:nvSpPr>
        <p:spPr>
          <a:ln/>
        </p:spPr>
        <p:txBody>
          <a:bodyPr/>
          <a:lstStyle>
            <a:lvl1pPr>
              <a:defRPr/>
            </a:lvl1pPr>
          </a:lstStyle>
          <a:p>
            <a:pPr>
              <a:defRPr/>
            </a:pPr>
            <a:fld id="{57AEDBEA-6A1D-4744-8604-2CF06790C3D9}" type="datetime1">
              <a:rPr lang="en-GB" smtClean="0"/>
              <a:t>28/01/2020</a:t>
            </a:fld>
            <a:endParaRPr lang="it-IT"/>
          </a:p>
        </p:txBody>
      </p:sp>
      <p:sp>
        <p:nvSpPr>
          <p:cNvPr id="7" name="Rectangle 19"/>
          <p:cNvSpPr>
            <a:spLocks noGrp="1" noChangeArrowheads="1"/>
          </p:cNvSpPr>
          <p:nvPr>
            <p:ph type="sldNum" sz="quarter" idx="12"/>
          </p:nvPr>
        </p:nvSpPr>
        <p:spPr>
          <a:ln/>
        </p:spPr>
        <p:txBody>
          <a:bodyPr/>
          <a:lstStyle>
            <a:lvl1pPr>
              <a:defRPr/>
            </a:lvl1pPr>
          </a:lstStyle>
          <a:p>
            <a:fld id="{EAA0AF06-2986-49C0-8077-61E1698DBB2A}" type="slidenum">
              <a:rPr lang="it-IT"/>
              <a:pPr/>
              <a:t>‹N›</a:t>
            </a:fld>
            <a:endParaRPr lang="it-IT"/>
          </a:p>
        </p:txBody>
      </p:sp>
    </p:spTree>
    <p:extLst>
      <p:ext uri="{BB962C8B-B14F-4D97-AF65-F5344CB8AC3E}">
        <p14:creationId xmlns:p14="http://schemas.microsoft.com/office/powerpoint/2010/main" val="1826246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7"/>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6" name="Rectangle 18"/>
          <p:cNvSpPr>
            <a:spLocks noGrp="1" noChangeArrowheads="1"/>
          </p:cNvSpPr>
          <p:nvPr>
            <p:ph type="dt" sz="half" idx="11"/>
          </p:nvPr>
        </p:nvSpPr>
        <p:spPr>
          <a:ln/>
        </p:spPr>
        <p:txBody>
          <a:bodyPr/>
          <a:lstStyle>
            <a:lvl1pPr>
              <a:defRPr/>
            </a:lvl1pPr>
          </a:lstStyle>
          <a:p>
            <a:pPr>
              <a:defRPr/>
            </a:pPr>
            <a:fld id="{2CC3FC22-85FA-4547-87ED-7FE07D8C3295}" type="datetime1">
              <a:rPr lang="en-GB" smtClean="0"/>
              <a:t>28/01/2020</a:t>
            </a:fld>
            <a:endParaRPr lang="it-IT"/>
          </a:p>
        </p:txBody>
      </p:sp>
      <p:sp>
        <p:nvSpPr>
          <p:cNvPr id="7" name="Rectangle 19"/>
          <p:cNvSpPr>
            <a:spLocks noGrp="1" noChangeArrowheads="1"/>
          </p:cNvSpPr>
          <p:nvPr>
            <p:ph type="sldNum" sz="quarter" idx="12"/>
          </p:nvPr>
        </p:nvSpPr>
        <p:spPr>
          <a:ln/>
        </p:spPr>
        <p:txBody>
          <a:bodyPr/>
          <a:lstStyle>
            <a:lvl1pPr>
              <a:defRPr/>
            </a:lvl1pPr>
          </a:lstStyle>
          <a:p>
            <a:fld id="{C26196D7-77CE-414A-BDDA-B01740998D50}" type="slidenum">
              <a:rPr lang="it-IT"/>
              <a:pPr/>
              <a:t>‹N›</a:t>
            </a:fld>
            <a:endParaRPr lang="it-IT"/>
          </a:p>
        </p:txBody>
      </p:sp>
    </p:spTree>
    <p:extLst>
      <p:ext uri="{BB962C8B-B14F-4D97-AF65-F5344CB8AC3E}">
        <p14:creationId xmlns:p14="http://schemas.microsoft.com/office/powerpoint/2010/main" val="252271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7"/>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5" name="Rectangle 18"/>
          <p:cNvSpPr>
            <a:spLocks noGrp="1" noChangeArrowheads="1"/>
          </p:cNvSpPr>
          <p:nvPr>
            <p:ph type="dt" sz="half" idx="11"/>
          </p:nvPr>
        </p:nvSpPr>
        <p:spPr>
          <a:ln/>
        </p:spPr>
        <p:txBody>
          <a:bodyPr/>
          <a:lstStyle>
            <a:lvl1pPr>
              <a:defRPr/>
            </a:lvl1pPr>
          </a:lstStyle>
          <a:p>
            <a:pPr>
              <a:defRPr/>
            </a:pPr>
            <a:fld id="{84DAB106-465E-4AEA-9441-5B172C0A5137}" type="datetime1">
              <a:rPr lang="en-GB" smtClean="0"/>
              <a:t>28/01/2020</a:t>
            </a:fld>
            <a:endParaRPr lang="it-IT"/>
          </a:p>
        </p:txBody>
      </p:sp>
      <p:sp>
        <p:nvSpPr>
          <p:cNvPr id="6" name="Rectangle 19"/>
          <p:cNvSpPr>
            <a:spLocks noGrp="1" noChangeArrowheads="1"/>
          </p:cNvSpPr>
          <p:nvPr>
            <p:ph type="sldNum" sz="quarter" idx="12"/>
          </p:nvPr>
        </p:nvSpPr>
        <p:spPr>
          <a:ln/>
        </p:spPr>
        <p:txBody>
          <a:bodyPr/>
          <a:lstStyle>
            <a:lvl1pPr>
              <a:defRPr/>
            </a:lvl1pPr>
          </a:lstStyle>
          <a:p>
            <a:fld id="{F06E96B2-6039-449E-8B8B-4A5EE39ADAD5}" type="slidenum">
              <a:rPr lang="it-IT"/>
              <a:pPr/>
              <a:t>‹N›</a:t>
            </a:fld>
            <a:endParaRPr lang="it-IT"/>
          </a:p>
        </p:txBody>
      </p:sp>
    </p:spTree>
    <p:extLst>
      <p:ext uri="{BB962C8B-B14F-4D97-AF65-F5344CB8AC3E}">
        <p14:creationId xmlns:p14="http://schemas.microsoft.com/office/powerpoint/2010/main" val="1471048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lo stile del titolo</a:t>
            </a:r>
            <a:endParaRPr lang="it-I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7"/>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5" name="Rectangle 18"/>
          <p:cNvSpPr>
            <a:spLocks noGrp="1" noChangeArrowheads="1"/>
          </p:cNvSpPr>
          <p:nvPr>
            <p:ph type="dt" sz="half" idx="11"/>
          </p:nvPr>
        </p:nvSpPr>
        <p:spPr>
          <a:ln/>
        </p:spPr>
        <p:txBody>
          <a:bodyPr/>
          <a:lstStyle>
            <a:lvl1pPr>
              <a:defRPr/>
            </a:lvl1pPr>
          </a:lstStyle>
          <a:p>
            <a:pPr>
              <a:defRPr/>
            </a:pPr>
            <a:fld id="{09AE4A57-0468-44F9-A1DF-6B664182C6E8}" type="datetime1">
              <a:rPr lang="en-GB" smtClean="0"/>
              <a:t>28/01/2020</a:t>
            </a:fld>
            <a:endParaRPr lang="it-IT"/>
          </a:p>
        </p:txBody>
      </p:sp>
      <p:sp>
        <p:nvSpPr>
          <p:cNvPr id="6" name="Rectangle 19"/>
          <p:cNvSpPr>
            <a:spLocks noGrp="1" noChangeArrowheads="1"/>
          </p:cNvSpPr>
          <p:nvPr>
            <p:ph type="sldNum" sz="quarter" idx="12"/>
          </p:nvPr>
        </p:nvSpPr>
        <p:spPr>
          <a:ln/>
        </p:spPr>
        <p:txBody>
          <a:bodyPr/>
          <a:lstStyle>
            <a:lvl1pPr>
              <a:defRPr/>
            </a:lvl1pPr>
          </a:lstStyle>
          <a:p>
            <a:fld id="{1854B2FA-33D8-447E-B968-28C106A3A379}" type="slidenum">
              <a:rPr lang="it-IT"/>
              <a:pPr/>
              <a:t>‹N›</a:t>
            </a:fld>
            <a:endParaRPr lang="it-IT"/>
          </a:p>
        </p:txBody>
      </p:sp>
    </p:spTree>
    <p:extLst>
      <p:ext uri="{BB962C8B-B14F-4D97-AF65-F5344CB8AC3E}">
        <p14:creationId xmlns:p14="http://schemas.microsoft.com/office/powerpoint/2010/main" val="3837460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5" name="Rectangle 17"/>
          <p:cNvSpPr>
            <a:spLocks noGrp="1" noChangeArrowheads="1"/>
          </p:cNvSpPr>
          <p:nvPr>
            <p:ph type="dt" sz="half" idx="11"/>
          </p:nvPr>
        </p:nvSpPr>
        <p:spPr>
          <a:ln/>
        </p:spPr>
        <p:txBody>
          <a:bodyPr/>
          <a:lstStyle>
            <a:lvl1pPr>
              <a:defRPr/>
            </a:lvl1pPr>
          </a:lstStyle>
          <a:p>
            <a:pPr>
              <a:defRPr/>
            </a:pPr>
            <a:fld id="{BA9FCB30-48F3-4412-A92C-614B3DE61D4A}" type="datetime1">
              <a:rPr lang="en-GB" smtClean="0"/>
              <a:t>28/01/2020</a:t>
            </a:fld>
            <a:endParaRPr lang="it-IT"/>
          </a:p>
        </p:txBody>
      </p:sp>
      <p:sp>
        <p:nvSpPr>
          <p:cNvPr id="6" name="Rectangle 18"/>
          <p:cNvSpPr>
            <a:spLocks noGrp="1" noChangeArrowheads="1"/>
          </p:cNvSpPr>
          <p:nvPr>
            <p:ph type="sldNum" sz="quarter" idx="12"/>
          </p:nvPr>
        </p:nvSpPr>
        <p:spPr>
          <a:ln/>
        </p:spPr>
        <p:txBody>
          <a:bodyPr/>
          <a:lstStyle>
            <a:lvl1pPr>
              <a:defRPr/>
            </a:lvl1pPr>
          </a:lstStyle>
          <a:p>
            <a:fld id="{13EEA8BD-F191-4560-AD19-FE78840D442F}" type="slidenum">
              <a:rPr lang="it-IT"/>
              <a:pPr/>
              <a:t>‹N›</a:t>
            </a:fld>
            <a:endParaRPr lang="it-IT"/>
          </a:p>
        </p:txBody>
      </p:sp>
    </p:spTree>
    <p:extLst>
      <p:ext uri="{BB962C8B-B14F-4D97-AF65-F5344CB8AC3E}">
        <p14:creationId xmlns:p14="http://schemas.microsoft.com/office/powerpoint/2010/main" val="3347686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alibri" pitchFamily="34" charset="0"/>
              </a:defRPr>
            </a:lvl1pPr>
          </a:lstStyle>
          <a:p>
            <a:r>
              <a:rPr lang="it-IT" smtClean="0"/>
              <a:t>Fare clic per modificare lo stile del titolo</a:t>
            </a:r>
            <a:endParaRPr lang="it-IT"/>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6"/>
          <p:cNvSpPr>
            <a:spLocks noGrp="1" noChangeArrowheads="1"/>
          </p:cNvSpPr>
          <p:nvPr>
            <p:ph type="ftr" sz="quarter" idx="10"/>
          </p:nvPr>
        </p:nvSpPr>
        <p:spPr/>
        <p:txBody>
          <a:bodyPr/>
          <a:lstStyle>
            <a:lvl1pPr>
              <a:defRPr/>
            </a:lvl1pPr>
          </a:lstStyle>
          <a:p>
            <a:r>
              <a:rPr lang="en-GB" smtClean="0"/>
              <a:t>F.Grespan</a:t>
            </a:r>
            <a:endParaRPr lang="en-GB"/>
          </a:p>
        </p:txBody>
      </p:sp>
      <p:sp>
        <p:nvSpPr>
          <p:cNvPr id="5" name="Rectangle 17"/>
          <p:cNvSpPr>
            <a:spLocks noGrp="1" noChangeArrowheads="1"/>
          </p:cNvSpPr>
          <p:nvPr>
            <p:ph type="dt" sz="half" idx="11"/>
          </p:nvPr>
        </p:nvSpPr>
        <p:spPr/>
        <p:txBody>
          <a:bodyPr/>
          <a:lstStyle>
            <a:lvl1pPr>
              <a:defRPr/>
            </a:lvl1pPr>
          </a:lstStyle>
          <a:p>
            <a:fld id="{CDD2090E-CBE8-4E9B-98AA-23143D84F1B9}" type="datetime1">
              <a:rPr lang="en-GB" smtClean="0"/>
              <a:t>28/01/2020</a:t>
            </a:fld>
            <a:endParaRPr lang="en-GB"/>
          </a:p>
        </p:txBody>
      </p:sp>
      <p:sp>
        <p:nvSpPr>
          <p:cNvPr id="6"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3F043E8B-5411-473F-9BAC-B5F0CF7E437F}" type="slidenum">
              <a:rPr lang="en-GB" smtClean="0"/>
              <a:t>‹N›</a:t>
            </a:fld>
            <a:endParaRPr lang="en-GB"/>
          </a:p>
        </p:txBody>
      </p:sp>
    </p:spTree>
    <p:extLst>
      <p:ext uri="{BB962C8B-B14F-4D97-AF65-F5344CB8AC3E}">
        <p14:creationId xmlns:p14="http://schemas.microsoft.com/office/powerpoint/2010/main" val="374237983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4" name="Rectangle 17"/>
          <p:cNvSpPr>
            <a:spLocks noGrp="1" noChangeArrowheads="1"/>
          </p:cNvSpPr>
          <p:nvPr>
            <p:ph type="dt" sz="half" idx="11"/>
          </p:nvPr>
        </p:nvSpPr>
        <p:spPr>
          <a:ln/>
        </p:spPr>
        <p:txBody>
          <a:bodyPr/>
          <a:lstStyle>
            <a:lvl1pPr>
              <a:defRPr/>
            </a:lvl1pPr>
          </a:lstStyle>
          <a:p>
            <a:pPr>
              <a:defRPr/>
            </a:pPr>
            <a:fld id="{CCCBC0A8-9899-462F-B598-C1CC725F4CEF}" type="datetime1">
              <a:rPr lang="en-GB" smtClean="0"/>
              <a:t>28/01/2020</a:t>
            </a:fld>
            <a:endParaRPr lang="it-IT"/>
          </a:p>
        </p:txBody>
      </p:sp>
      <p:sp>
        <p:nvSpPr>
          <p:cNvPr id="5" name="Rectangle 18"/>
          <p:cNvSpPr>
            <a:spLocks noGrp="1" noChangeArrowheads="1"/>
          </p:cNvSpPr>
          <p:nvPr>
            <p:ph type="sldNum" sz="quarter" idx="12"/>
          </p:nvPr>
        </p:nvSpPr>
        <p:spPr>
          <a:ln/>
        </p:spPr>
        <p:txBody>
          <a:bodyPr/>
          <a:lstStyle>
            <a:lvl1pPr>
              <a:defRPr/>
            </a:lvl1pPr>
          </a:lstStyle>
          <a:p>
            <a:fld id="{7944873D-EADF-4775-85F7-D04600EB2F1B}" type="slidenum">
              <a:rPr lang="it-IT"/>
              <a:pPr/>
              <a:t>‹N›</a:t>
            </a:fld>
            <a:endParaRPr lang="it-IT"/>
          </a:p>
        </p:txBody>
      </p:sp>
    </p:spTree>
    <p:extLst>
      <p:ext uri="{BB962C8B-B14F-4D97-AF65-F5344CB8AC3E}">
        <p14:creationId xmlns:p14="http://schemas.microsoft.com/office/powerpoint/2010/main" val="4162470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5" name="Rectangle 17"/>
          <p:cNvSpPr>
            <a:spLocks noGrp="1" noChangeArrowheads="1"/>
          </p:cNvSpPr>
          <p:nvPr>
            <p:ph type="dt" sz="half" idx="11"/>
          </p:nvPr>
        </p:nvSpPr>
        <p:spPr>
          <a:ln/>
        </p:spPr>
        <p:txBody>
          <a:bodyPr/>
          <a:lstStyle>
            <a:lvl1pPr>
              <a:defRPr/>
            </a:lvl1pPr>
          </a:lstStyle>
          <a:p>
            <a:pPr>
              <a:defRPr/>
            </a:pPr>
            <a:fld id="{70399756-55BE-423C-84BE-A0777F4A5283}" type="datetime1">
              <a:rPr lang="en-GB" smtClean="0"/>
              <a:t>28/01/2020</a:t>
            </a:fld>
            <a:endParaRPr lang="it-IT"/>
          </a:p>
        </p:txBody>
      </p:sp>
      <p:sp>
        <p:nvSpPr>
          <p:cNvPr id="6" name="Rectangle 18"/>
          <p:cNvSpPr>
            <a:spLocks noGrp="1" noChangeArrowheads="1"/>
          </p:cNvSpPr>
          <p:nvPr>
            <p:ph type="sldNum" sz="quarter" idx="12"/>
          </p:nvPr>
        </p:nvSpPr>
        <p:spPr>
          <a:ln/>
        </p:spPr>
        <p:txBody>
          <a:bodyPr/>
          <a:lstStyle>
            <a:lvl1pPr>
              <a:defRPr/>
            </a:lvl1pPr>
          </a:lstStyle>
          <a:p>
            <a:fld id="{49178BCE-914E-4559-BBAB-DE8651E7E2A6}" type="slidenum">
              <a:rPr lang="it-IT"/>
              <a:pPr/>
              <a:t>‹N›</a:t>
            </a:fld>
            <a:endParaRPr lang="it-IT"/>
          </a:p>
        </p:txBody>
      </p:sp>
    </p:spTree>
    <p:extLst>
      <p:ext uri="{BB962C8B-B14F-4D97-AF65-F5344CB8AC3E}">
        <p14:creationId xmlns:p14="http://schemas.microsoft.com/office/powerpoint/2010/main" val="697270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5" name="Rectangle 17"/>
          <p:cNvSpPr>
            <a:spLocks noGrp="1" noChangeArrowheads="1"/>
          </p:cNvSpPr>
          <p:nvPr>
            <p:ph type="dt" sz="half" idx="11"/>
          </p:nvPr>
        </p:nvSpPr>
        <p:spPr>
          <a:ln/>
        </p:spPr>
        <p:txBody>
          <a:bodyPr/>
          <a:lstStyle>
            <a:lvl1pPr>
              <a:defRPr/>
            </a:lvl1pPr>
          </a:lstStyle>
          <a:p>
            <a:pPr>
              <a:defRPr/>
            </a:pPr>
            <a:fld id="{FAA35DEC-3B96-4076-B497-90079FFBEBAE}" type="datetime1">
              <a:rPr lang="en-GB" smtClean="0"/>
              <a:t>28/01/2020</a:t>
            </a:fld>
            <a:endParaRPr lang="it-IT"/>
          </a:p>
        </p:txBody>
      </p:sp>
      <p:sp>
        <p:nvSpPr>
          <p:cNvPr id="6" name="Rectangle 18"/>
          <p:cNvSpPr>
            <a:spLocks noGrp="1" noChangeArrowheads="1"/>
          </p:cNvSpPr>
          <p:nvPr>
            <p:ph type="sldNum" sz="quarter" idx="12"/>
          </p:nvPr>
        </p:nvSpPr>
        <p:spPr>
          <a:ln/>
        </p:spPr>
        <p:txBody>
          <a:bodyPr/>
          <a:lstStyle>
            <a:lvl1pPr>
              <a:defRPr/>
            </a:lvl1pPr>
          </a:lstStyle>
          <a:p>
            <a:fld id="{D7C14376-3FDC-459F-AAEF-8125CC69CD67}" type="slidenum">
              <a:rPr lang="it-IT"/>
              <a:pPr/>
              <a:t>‹N›</a:t>
            </a:fld>
            <a:endParaRPr lang="it-IT"/>
          </a:p>
        </p:txBody>
      </p:sp>
    </p:spTree>
    <p:extLst>
      <p:ext uri="{BB962C8B-B14F-4D97-AF65-F5344CB8AC3E}">
        <p14:creationId xmlns:p14="http://schemas.microsoft.com/office/powerpoint/2010/main" val="1142307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6" name="Rectangle 17"/>
          <p:cNvSpPr>
            <a:spLocks noGrp="1" noChangeArrowheads="1"/>
          </p:cNvSpPr>
          <p:nvPr>
            <p:ph type="dt" sz="half" idx="11"/>
          </p:nvPr>
        </p:nvSpPr>
        <p:spPr>
          <a:ln/>
        </p:spPr>
        <p:txBody>
          <a:bodyPr/>
          <a:lstStyle>
            <a:lvl1pPr>
              <a:defRPr/>
            </a:lvl1pPr>
          </a:lstStyle>
          <a:p>
            <a:pPr>
              <a:defRPr/>
            </a:pPr>
            <a:fld id="{4408B49A-EE03-4087-997C-35883803A835}" type="datetime1">
              <a:rPr lang="en-GB" smtClean="0"/>
              <a:t>28/01/2020</a:t>
            </a:fld>
            <a:endParaRPr lang="it-IT"/>
          </a:p>
        </p:txBody>
      </p:sp>
      <p:sp>
        <p:nvSpPr>
          <p:cNvPr id="7" name="Rectangle 18"/>
          <p:cNvSpPr>
            <a:spLocks noGrp="1" noChangeArrowheads="1"/>
          </p:cNvSpPr>
          <p:nvPr>
            <p:ph type="sldNum" sz="quarter" idx="12"/>
          </p:nvPr>
        </p:nvSpPr>
        <p:spPr>
          <a:ln/>
        </p:spPr>
        <p:txBody>
          <a:bodyPr/>
          <a:lstStyle>
            <a:lvl1pPr>
              <a:defRPr/>
            </a:lvl1pPr>
          </a:lstStyle>
          <a:p>
            <a:fld id="{06289EAB-563B-48F2-ADD2-DD42B679B273}" type="slidenum">
              <a:rPr lang="it-IT"/>
              <a:pPr/>
              <a:t>‹N›</a:t>
            </a:fld>
            <a:endParaRPr lang="it-IT"/>
          </a:p>
        </p:txBody>
      </p:sp>
    </p:spTree>
    <p:extLst>
      <p:ext uri="{BB962C8B-B14F-4D97-AF65-F5344CB8AC3E}">
        <p14:creationId xmlns:p14="http://schemas.microsoft.com/office/powerpoint/2010/main" val="2847611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8" name="Rectangle 17"/>
          <p:cNvSpPr>
            <a:spLocks noGrp="1" noChangeArrowheads="1"/>
          </p:cNvSpPr>
          <p:nvPr>
            <p:ph type="dt" sz="half" idx="11"/>
          </p:nvPr>
        </p:nvSpPr>
        <p:spPr>
          <a:ln/>
        </p:spPr>
        <p:txBody>
          <a:bodyPr/>
          <a:lstStyle>
            <a:lvl1pPr>
              <a:defRPr/>
            </a:lvl1pPr>
          </a:lstStyle>
          <a:p>
            <a:pPr>
              <a:defRPr/>
            </a:pPr>
            <a:fld id="{2F859CEA-5984-42FE-A98A-684FD405ACD4}" type="datetime1">
              <a:rPr lang="en-GB" smtClean="0"/>
              <a:t>28/01/2020</a:t>
            </a:fld>
            <a:endParaRPr lang="it-IT"/>
          </a:p>
        </p:txBody>
      </p:sp>
      <p:sp>
        <p:nvSpPr>
          <p:cNvPr id="9" name="Rectangle 18"/>
          <p:cNvSpPr>
            <a:spLocks noGrp="1" noChangeArrowheads="1"/>
          </p:cNvSpPr>
          <p:nvPr>
            <p:ph type="sldNum" sz="quarter" idx="12"/>
          </p:nvPr>
        </p:nvSpPr>
        <p:spPr>
          <a:ln/>
        </p:spPr>
        <p:txBody>
          <a:bodyPr/>
          <a:lstStyle>
            <a:lvl1pPr>
              <a:defRPr/>
            </a:lvl1pPr>
          </a:lstStyle>
          <a:p>
            <a:fld id="{D3E446DF-20DA-476B-9513-CDEC80D4A469}" type="slidenum">
              <a:rPr lang="it-IT"/>
              <a:pPr/>
              <a:t>‹N›</a:t>
            </a:fld>
            <a:endParaRPr lang="it-IT"/>
          </a:p>
        </p:txBody>
      </p:sp>
    </p:spTree>
    <p:extLst>
      <p:ext uri="{BB962C8B-B14F-4D97-AF65-F5344CB8AC3E}">
        <p14:creationId xmlns:p14="http://schemas.microsoft.com/office/powerpoint/2010/main" val="4090400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4" name="Rectangle 17"/>
          <p:cNvSpPr>
            <a:spLocks noGrp="1" noChangeArrowheads="1"/>
          </p:cNvSpPr>
          <p:nvPr>
            <p:ph type="dt" sz="half" idx="11"/>
          </p:nvPr>
        </p:nvSpPr>
        <p:spPr>
          <a:ln/>
        </p:spPr>
        <p:txBody>
          <a:bodyPr/>
          <a:lstStyle>
            <a:lvl1pPr>
              <a:defRPr/>
            </a:lvl1pPr>
          </a:lstStyle>
          <a:p>
            <a:pPr>
              <a:defRPr/>
            </a:pPr>
            <a:fld id="{832C4F51-B476-4183-ACA1-79416102966A}" type="datetime1">
              <a:rPr lang="en-GB" smtClean="0"/>
              <a:t>28/01/2020</a:t>
            </a:fld>
            <a:endParaRPr lang="it-IT"/>
          </a:p>
        </p:txBody>
      </p:sp>
      <p:sp>
        <p:nvSpPr>
          <p:cNvPr id="5" name="Rectangle 18"/>
          <p:cNvSpPr>
            <a:spLocks noGrp="1" noChangeArrowheads="1"/>
          </p:cNvSpPr>
          <p:nvPr>
            <p:ph type="sldNum" sz="quarter" idx="12"/>
          </p:nvPr>
        </p:nvSpPr>
        <p:spPr>
          <a:ln/>
        </p:spPr>
        <p:txBody>
          <a:bodyPr/>
          <a:lstStyle>
            <a:lvl1pPr>
              <a:defRPr/>
            </a:lvl1pPr>
          </a:lstStyle>
          <a:p>
            <a:fld id="{841EA8AA-C219-41B6-A71D-C23249F709C7}" type="slidenum">
              <a:rPr lang="it-IT"/>
              <a:pPr/>
              <a:t>‹N›</a:t>
            </a:fld>
            <a:endParaRPr lang="it-IT"/>
          </a:p>
        </p:txBody>
      </p:sp>
    </p:spTree>
    <p:extLst>
      <p:ext uri="{BB962C8B-B14F-4D97-AF65-F5344CB8AC3E}">
        <p14:creationId xmlns:p14="http://schemas.microsoft.com/office/powerpoint/2010/main" val="4035692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3" name="Rectangle 17"/>
          <p:cNvSpPr>
            <a:spLocks noGrp="1" noChangeArrowheads="1"/>
          </p:cNvSpPr>
          <p:nvPr>
            <p:ph type="dt" sz="half" idx="11"/>
          </p:nvPr>
        </p:nvSpPr>
        <p:spPr>
          <a:ln/>
        </p:spPr>
        <p:txBody>
          <a:bodyPr/>
          <a:lstStyle>
            <a:lvl1pPr>
              <a:defRPr/>
            </a:lvl1pPr>
          </a:lstStyle>
          <a:p>
            <a:pPr>
              <a:defRPr/>
            </a:pPr>
            <a:fld id="{57EA8C7D-6026-46E3-8EE7-AF40135632E6}" type="datetime1">
              <a:rPr lang="en-GB" smtClean="0"/>
              <a:t>28/01/2020</a:t>
            </a:fld>
            <a:endParaRPr lang="it-IT"/>
          </a:p>
        </p:txBody>
      </p:sp>
      <p:sp>
        <p:nvSpPr>
          <p:cNvPr id="4" name="Rectangle 18"/>
          <p:cNvSpPr>
            <a:spLocks noGrp="1" noChangeArrowheads="1"/>
          </p:cNvSpPr>
          <p:nvPr>
            <p:ph type="sldNum" sz="quarter" idx="12"/>
          </p:nvPr>
        </p:nvSpPr>
        <p:spPr>
          <a:ln/>
        </p:spPr>
        <p:txBody>
          <a:bodyPr/>
          <a:lstStyle>
            <a:lvl1pPr>
              <a:defRPr/>
            </a:lvl1pPr>
          </a:lstStyle>
          <a:p>
            <a:fld id="{ED8689A3-CB27-44D4-BBD6-083A67A1C22F}" type="slidenum">
              <a:rPr lang="it-IT"/>
              <a:pPr/>
              <a:t>‹N›</a:t>
            </a:fld>
            <a:endParaRPr lang="it-IT"/>
          </a:p>
        </p:txBody>
      </p:sp>
    </p:spTree>
    <p:extLst>
      <p:ext uri="{BB962C8B-B14F-4D97-AF65-F5344CB8AC3E}">
        <p14:creationId xmlns:p14="http://schemas.microsoft.com/office/powerpoint/2010/main" val="3353072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6" name="Rectangle 17"/>
          <p:cNvSpPr>
            <a:spLocks noGrp="1" noChangeArrowheads="1"/>
          </p:cNvSpPr>
          <p:nvPr>
            <p:ph type="dt" sz="half" idx="11"/>
          </p:nvPr>
        </p:nvSpPr>
        <p:spPr>
          <a:ln/>
        </p:spPr>
        <p:txBody>
          <a:bodyPr/>
          <a:lstStyle>
            <a:lvl1pPr>
              <a:defRPr/>
            </a:lvl1pPr>
          </a:lstStyle>
          <a:p>
            <a:pPr>
              <a:defRPr/>
            </a:pPr>
            <a:fld id="{61010EEE-94BC-4FF5-98AB-CCA0592299A9}" type="datetime1">
              <a:rPr lang="en-GB" smtClean="0"/>
              <a:t>28/01/2020</a:t>
            </a:fld>
            <a:endParaRPr lang="it-IT"/>
          </a:p>
        </p:txBody>
      </p:sp>
      <p:sp>
        <p:nvSpPr>
          <p:cNvPr id="7" name="Rectangle 18"/>
          <p:cNvSpPr>
            <a:spLocks noGrp="1" noChangeArrowheads="1"/>
          </p:cNvSpPr>
          <p:nvPr>
            <p:ph type="sldNum" sz="quarter" idx="12"/>
          </p:nvPr>
        </p:nvSpPr>
        <p:spPr>
          <a:ln/>
        </p:spPr>
        <p:txBody>
          <a:bodyPr/>
          <a:lstStyle>
            <a:lvl1pPr>
              <a:defRPr/>
            </a:lvl1pPr>
          </a:lstStyle>
          <a:p>
            <a:fld id="{93D2F49F-DB04-4978-9DDB-15F9E7240AD1}" type="slidenum">
              <a:rPr lang="it-IT"/>
              <a:pPr/>
              <a:t>‹N›</a:t>
            </a:fld>
            <a:endParaRPr lang="it-IT"/>
          </a:p>
        </p:txBody>
      </p:sp>
    </p:spTree>
    <p:extLst>
      <p:ext uri="{BB962C8B-B14F-4D97-AF65-F5344CB8AC3E}">
        <p14:creationId xmlns:p14="http://schemas.microsoft.com/office/powerpoint/2010/main" val="2159689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6" name="Rectangle 17"/>
          <p:cNvSpPr>
            <a:spLocks noGrp="1" noChangeArrowheads="1"/>
          </p:cNvSpPr>
          <p:nvPr>
            <p:ph type="dt" sz="half" idx="11"/>
          </p:nvPr>
        </p:nvSpPr>
        <p:spPr>
          <a:ln/>
        </p:spPr>
        <p:txBody>
          <a:bodyPr/>
          <a:lstStyle>
            <a:lvl1pPr>
              <a:defRPr/>
            </a:lvl1pPr>
          </a:lstStyle>
          <a:p>
            <a:pPr>
              <a:defRPr/>
            </a:pPr>
            <a:fld id="{5DAA9E5A-4851-4BE4-A0DE-70032FF045AE}" type="datetime1">
              <a:rPr lang="en-GB" smtClean="0"/>
              <a:t>28/01/2020</a:t>
            </a:fld>
            <a:endParaRPr lang="it-IT"/>
          </a:p>
        </p:txBody>
      </p:sp>
      <p:sp>
        <p:nvSpPr>
          <p:cNvPr id="7" name="Rectangle 18"/>
          <p:cNvSpPr>
            <a:spLocks noGrp="1" noChangeArrowheads="1"/>
          </p:cNvSpPr>
          <p:nvPr>
            <p:ph type="sldNum" sz="quarter" idx="12"/>
          </p:nvPr>
        </p:nvSpPr>
        <p:spPr>
          <a:ln/>
        </p:spPr>
        <p:txBody>
          <a:bodyPr/>
          <a:lstStyle>
            <a:lvl1pPr>
              <a:defRPr/>
            </a:lvl1pPr>
          </a:lstStyle>
          <a:p>
            <a:fld id="{D18CE7B6-3A8E-4A37-8B20-60804875CC7A}" type="slidenum">
              <a:rPr lang="it-IT"/>
              <a:pPr/>
              <a:t>‹N›</a:t>
            </a:fld>
            <a:endParaRPr lang="it-IT"/>
          </a:p>
        </p:txBody>
      </p:sp>
    </p:spTree>
    <p:extLst>
      <p:ext uri="{BB962C8B-B14F-4D97-AF65-F5344CB8AC3E}">
        <p14:creationId xmlns:p14="http://schemas.microsoft.com/office/powerpoint/2010/main" val="1007466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5" name="Rectangle 17"/>
          <p:cNvSpPr>
            <a:spLocks noGrp="1" noChangeArrowheads="1"/>
          </p:cNvSpPr>
          <p:nvPr>
            <p:ph type="dt" sz="half" idx="11"/>
          </p:nvPr>
        </p:nvSpPr>
        <p:spPr>
          <a:ln/>
        </p:spPr>
        <p:txBody>
          <a:bodyPr/>
          <a:lstStyle>
            <a:lvl1pPr>
              <a:defRPr/>
            </a:lvl1pPr>
          </a:lstStyle>
          <a:p>
            <a:pPr>
              <a:defRPr/>
            </a:pPr>
            <a:fld id="{D92F6354-10CC-4210-BD7A-AF3725BF31C6}" type="datetime1">
              <a:rPr lang="en-GB" smtClean="0"/>
              <a:t>28/01/2020</a:t>
            </a:fld>
            <a:endParaRPr lang="it-IT"/>
          </a:p>
        </p:txBody>
      </p:sp>
      <p:sp>
        <p:nvSpPr>
          <p:cNvPr id="6" name="Rectangle 18"/>
          <p:cNvSpPr>
            <a:spLocks noGrp="1" noChangeArrowheads="1"/>
          </p:cNvSpPr>
          <p:nvPr>
            <p:ph type="sldNum" sz="quarter" idx="12"/>
          </p:nvPr>
        </p:nvSpPr>
        <p:spPr>
          <a:ln/>
        </p:spPr>
        <p:txBody>
          <a:bodyPr/>
          <a:lstStyle>
            <a:lvl1pPr>
              <a:defRPr/>
            </a:lvl1pPr>
          </a:lstStyle>
          <a:p>
            <a:fld id="{3968AFDE-BB1F-46C5-998D-218635DFD80A}" type="slidenum">
              <a:rPr lang="it-IT"/>
              <a:pPr/>
              <a:t>‹N›</a:t>
            </a:fld>
            <a:endParaRPr lang="it-IT"/>
          </a:p>
        </p:txBody>
      </p:sp>
    </p:spTree>
    <p:extLst>
      <p:ext uri="{BB962C8B-B14F-4D97-AF65-F5344CB8AC3E}">
        <p14:creationId xmlns:p14="http://schemas.microsoft.com/office/powerpoint/2010/main" val="276852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547664" y="274638"/>
            <a:ext cx="5904656" cy="1143000"/>
          </a:xfrm>
          <a:prstGeom prst="rect">
            <a:avLst/>
          </a:prstGeom>
        </p:spPr>
        <p:txBody>
          <a:bodyPr/>
          <a:lstStyle>
            <a:lvl1pPr>
              <a:defRPr sz="3600">
                <a:latin typeface="Calibri" pitchFamily="34" charset="0"/>
              </a:defRPr>
            </a:lvl1pPr>
          </a:lstStyle>
          <a:p>
            <a:r>
              <a:rPr lang="it-IT" smtClean="0"/>
              <a:t>Fare clic per modificare lo stile del titolo</a:t>
            </a:r>
            <a:endParaRPr lang="it-IT"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6"/>
          <p:cNvSpPr>
            <a:spLocks noGrp="1" noChangeArrowheads="1"/>
          </p:cNvSpPr>
          <p:nvPr>
            <p:ph type="ftr" sz="quarter" idx="10"/>
          </p:nvPr>
        </p:nvSpPr>
        <p:spPr/>
        <p:txBody>
          <a:bodyPr/>
          <a:lstStyle>
            <a:lvl1pPr>
              <a:defRPr/>
            </a:lvl1pPr>
          </a:lstStyle>
          <a:p>
            <a:r>
              <a:rPr lang="en-GB" smtClean="0"/>
              <a:t>F.Grespan</a:t>
            </a:r>
            <a:endParaRPr lang="en-GB"/>
          </a:p>
        </p:txBody>
      </p:sp>
      <p:sp>
        <p:nvSpPr>
          <p:cNvPr id="6" name="Rectangle 17"/>
          <p:cNvSpPr>
            <a:spLocks noGrp="1" noChangeArrowheads="1"/>
          </p:cNvSpPr>
          <p:nvPr>
            <p:ph type="dt" sz="half" idx="11"/>
          </p:nvPr>
        </p:nvSpPr>
        <p:spPr/>
        <p:txBody>
          <a:bodyPr/>
          <a:lstStyle>
            <a:lvl1pPr>
              <a:defRPr/>
            </a:lvl1pPr>
          </a:lstStyle>
          <a:p>
            <a:fld id="{E9776C26-639B-4B41-95BB-1CF2B3D5A444}" type="datetime1">
              <a:rPr lang="en-GB" smtClean="0"/>
              <a:t>28/01/2020</a:t>
            </a:fld>
            <a:endParaRPr lang="en-GB"/>
          </a:p>
        </p:txBody>
      </p:sp>
      <p:sp>
        <p:nvSpPr>
          <p:cNvPr id="7"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3F043E8B-5411-473F-9BAC-B5F0CF7E437F}" type="slidenum">
              <a:rPr lang="en-GB" smtClean="0"/>
              <a:t>‹N›</a:t>
            </a:fld>
            <a:endParaRPr lang="en-GB"/>
          </a:p>
        </p:txBody>
      </p:sp>
    </p:spTree>
    <p:extLst>
      <p:ext uri="{BB962C8B-B14F-4D97-AF65-F5344CB8AC3E}">
        <p14:creationId xmlns:p14="http://schemas.microsoft.com/office/powerpoint/2010/main" val="75418457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lo stile del titolo</a:t>
            </a:r>
            <a:endParaRPr lang="it-I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6"/>
          <p:cNvSpPr>
            <a:spLocks noGrp="1" noChangeArrowheads="1"/>
          </p:cNvSpPr>
          <p:nvPr>
            <p:ph type="ftr" sz="quarter" idx="10"/>
          </p:nvPr>
        </p:nvSpPr>
        <p:spPr>
          <a:ln/>
        </p:spPr>
        <p:txBody>
          <a:bodyPr/>
          <a:lstStyle>
            <a:lvl1pPr>
              <a:defRPr/>
            </a:lvl1pPr>
          </a:lstStyle>
          <a:p>
            <a:pPr>
              <a:defRPr/>
            </a:pPr>
            <a:r>
              <a:rPr lang="it-IT" smtClean="0"/>
              <a:t>F.Grespan</a:t>
            </a:r>
            <a:endParaRPr lang="it-IT"/>
          </a:p>
        </p:txBody>
      </p:sp>
      <p:sp>
        <p:nvSpPr>
          <p:cNvPr id="5" name="Rectangle 17"/>
          <p:cNvSpPr>
            <a:spLocks noGrp="1" noChangeArrowheads="1"/>
          </p:cNvSpPr>
          <p:nvPr>
            <p:ph type="dt" sz="half" idx="11"/>
          </p:nvPr>
        </p:nvSpPr>
        <p:spPr>
          <a:ln/>
        </p:spPr>
        <p:txBody>
          <a:bodyPr/>
          <a:lstStyle>
            <a:lvl1pPr>
              <a:defRPr/>
            </a:lvl1pPr>
          </a:lstStyle>
          <a:p>
            <a:pPr>
              <a:defRPr/>
            </a:pPr>
            <a:fld id="{3077CBDB-0398-4CA3-9624-3855397E3C7C}" type="datetime1">
              <a:rPr lang="en-GB" smtClean="0"/>
              <a:t>28/01/2020</a:t>
            </a:fld>
            <a:endParaRPr lang="it-IT"/>
          </a:p>
        </p:txBody>
      </p:sp>
      <p:sp>
        <p:nvSpPr>
          <p:cNvPr id="6" name="Rectangle 18"/>
          <p:cNvSpPr>
            <a:spLocks noGrp="1" noChangeArrowheads="1"/>
          </p:cNvSpPr>
          <p:nvPr>
            <p:ph type="sldNum" sz="quarter" idx="12"/>
          </p:nvPr>
        </p:nvSpPr>
        <p:spPr>
          <a:ln/>
        </p:spPr>
        <p:txBody>
          <a:bodyPr/>
          <a:lstStyle>
            <a:lvl1pPr>
              <a:defRPr/>
            </a:lvl1pPr>
          </a:lstStyle>
          <a:p>
            <a:fld id="{4EE5A8DD-4A7D-4558-9015-FA74E482CD15}" type="slidenum">
              <a:rPr lang="it-IT"/>
              <a:pPr/>
              <a:t>‹N›</a:t>
            </a:fld>
            <a:endParaRPr lang="it-IT"/>
          </a:p>
        </p:txBody>
      </p:sp>
    </p:spTree>
    <p:extLst>
      <p:ext uri="{BB962C8B-B14F-4D97-AF65-F5344CB8AC3E}">
        <p14:creationId xmlns:p14="http://schemas.microsoft.com/office/powerpoint/2010/main" val="1687296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Date Placeholder 3"/>
          <p:cNvSpPr>
            <a:spLocks noGrp="1"/>
          </p:cNvSpPr>
          <p:nvPr>
            <p:ph type="dt" sz="half" idx="10"/>
          </p:nvPr>
        </p:nvSpPr>
        <p:spPr/>
        <p:txBody>
          <a:bodyPr/>
          <a:lstStyle>
            <a:lvl1pPr>
              <a:defRPr/>
            </a:lvl1pPr>
          </a:lstStyle>
          <a:p>
            <a:pPr>
              <a:defRPr/>
            </a:pPr>
            <a:fld id="{94B3E54E-3DC3-4A56-8F69-FC13ECAAD260}" type="datetime1">
              <a:rPr lang="en-GB" smtClean="0"/>
              <a:t>28/01/2020</a:t>
            </a:fld>
            <a:endParaRPr lang="it-IT"/>
          </a:p>
        </p:txBody>
      </p:sp>
      <p:sp>
        <p:nvSpPr>
          <p:cNvPr id="5"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6" name="Slide Number Placeholder 5"/>
          <p:cNvSpPr>
            <a:spLocks noGrp="1"/>
          </p:cNvSpPr>
          <p:nvPr>
            <p:ph type="sldNum" sz="quarter" idx="12"/>
          </p:nvPr>
        </p:nvSpPr>
        <p:spPr/>
        <p:txBody>
          <a:bodyPr/>
          <a:lstStyle>
            <a:lvl1pPr>
              <a:defRPr/>
            </a:lvl1pPr>
          </a:lstStyle>
          <a:p>
            <a:fld id="{4CA2FAAE-4B91-4962-AC3B-1AE65C7CC615}" type="slidenum">
              <a:rPr lang="it-IT"/>
              <a:pPr/>
              <a:t>‹N›</a:t>
            </a:fld>
            <a:endParaRPr lang="it-IT"/>
          </a:p>
        </p:txBody>
      </p:sp>
    </p:spTree>
    <p:extLst>
      <p:ext uri="{BB962C8B-B14F-4D97-AF65-F5344CB8AC3E}">
        <p14:creationId xmlns:p14="http://schemas.microsoft.com/office/powerpoint/2010/main" val="30172694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it-IT"/>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Date Placeholder 3"/>
          <p:cNvSpPr>
            <a:spLocks noGrp="1"/>
          </p:cNvSpPr>
          <p:nvPr>
            <p:ph type="dt" sz="half" idx="10"/>
          </p:nvPr>
        </p:nvSpPr>
        <p:spPr/>
        <p:txBody>
          <a:bodyPr/>
          <a:lstStyle>
            <a:lvl1pPr>
              <a:defRPr/>
            </a:lvl1pPr>
          </a:lstStyle>
          <a:p>
            <a:pPr>
              <a:defRPr/>
            </a:pPr>
            <a:fld id="{36C0597A-0912-4B42-9319-839B19DBE0AD}" type="datetime1">
              <a:rPr lang="en-GB" smtClean="0"/>
              <a:t>28/01/2020</a:t>
            </a:fld>
            <a:endParaRPr lang="it-IT"/>
          </a:p>
        </p:txBody>
      </p:sp>
      <p:sp>
        <p:nvSpPr>
          <p:cNvPr id="5"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6" name="Slide Number Placeholder 5"/>
          <p:cNvSpPr>
            <a:spLocks noGrp="1"/>
          </p:cNvSpPr>
          <p:nvPr>
            <p:ph type="sldNum" sz="quarter" idx="12"/>
          </p:nvPr>
        </p:nvSpPr>
        <p:spPr/>
        <p:txBody>
          <a:bodyPr/>
          <a:lstStyle>
            <a:lvl1pPr>
              <a:defRPr/>
            </a:lvl1pPr>
          </a:lstStyle>
          <a:p>
            <a:fld id="{41C1F6E0-6204-480E-A95E-D60C5F4F17F9}" type="slidenum">
              <a:rPr lang="it-IT"/>
              <a:pPr/>
              <a:t>‹N›</a:t>
            </a:fld>
            <a:endParaRPr lang="it-IT"/>
          </a:p>
        </p:txBody>
      </p:sp>
    </p:spTree>
    <p:extLst>
      <p:ext uri="{BB962C8B-B14F-4D97-AF65-F5344CB8AC3E}">
        <p14:creationId xmlns:p14="http://schemas.microsoft.com/office/powerpoint/2010/main" val="29558242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lvl1pPr>
          </a:lstStyle>
          <a:p>
            <a:pPr>
              <a:defRPr/>
            </a:pPr>
            <a:fld id="{8CD0CE3A-7C49-4FC6-8CEE-734CBA9B67C9}" type="datetime1">
              <a:rPr lang="en-GB" smtClean="0"/>
              <a:t>28/01/2020</a:t>
            </a:fld>
            <a:endParaRPr lang="it-IT"/>
          </a:p>
        </p:txBody>
      </p:sp>
      <p:sp>
        <p:nvSpPr>
          <p:cNvPr id="5"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6" name="Slide Number Placeholder 5"/>
          <p:cNvSpPr>
            <a:spLocks noGrp="1"/>
          </p:cNvSpPr>
          <p:nvPr>
            <p:ph type="sldNum" sz="quarter" idx="12"/>
          </p:nvPr>
        </p:nvSpPr>
        <p:spPr/>
        <p:txBody>
          <a:bodyPr/>
          <a:lstStyle>
            <a:lvl1pPr>
              <a:defRPr/>
            </a:lvl1pPr>
          </a:lstStyle>
          <a:p>
            <a:fld id="{4D36EDFB-7A62-4073-827B-8F05CC8407CD}" type="slidenum">
              <a:rPr lang="it-IT"/>
              <a:pPr/>
              <a:t>‹N›</a:t>
            </a:fld>
            <a:endParaRPr lang="it-IT"/>
          </a:p>
        </p:txBody>
      </p:sp>
    </p:spTree>
    <p:extLst>
      <p:ext uri="{BB962C8B-B14F-4D97-AF65-F5344CB8AC3E}">
        <p14:creationId xmlns:p14="http://schemas.microsoft.com/office/powerpoint/2010/main" val="3111588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Date Placeholder 3"/>
          <p:cNvSpPr>
            <a:spLocks noGrp="1"/>
          </p:cNvSpPr>
          <p:nvPr>
            <p:ph type="dt" sz="half" idx="10"/>
          </p:nvPr>
        </p:nvSpPr>
        <p:spPr/>
        <p:txBody>
          <a:bodyPr/>
          <a:lstStyle>
            <a:lvl1pPr>
              <a:defRPr/>
            </a:lvl1pPr>
          </a:lstStyle>
          <a:p>
            <a:pPr>
              <a:defRPr/>
            </a:pPr>
            <a:fld id="{17F67081-911C-4770-970B-BEA38F071CC4}" type="datetime1">
              <a:rPr lang="en-GB" smtClean="0"/>
              <a:t>28/01/2020</a:t>
            </a:fld>
            <a:endParaRPr lang="it-IT"/>
          </a:p>
        </p:txBody>
      </p:sp>
      <p:sp>
        <p:nvSpPr>
          <p:cNvPr id="6"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7" name="Slide Number Placeholder 5"/>
          <p:cNvSpPr>
            <a:spLocks noGrp="1"/>
          </p:cNvSpPr>
          <p:nvPr>
            <p:ph type="sldNum" sz="quarter" idx="12"/>
          </p:nvPr>
        </p:nvSpPr>
        <p:spPr/>
        <p:txBody>
          <a:bodyPr/>
          <a:lstStyle>
            <a:lvl1pPr>
              <a:defRPr/>
            </a:lvl1pPr>
          </a:lstStyle>
          <a:p>
            <a:fld id="{A5F5852C-7E45-4EFB-8BE1-D541B0ED7035}" type="slidenum">
              <a:rPr lang="it-IT"/>
              <a:pPr/>
              <a:t>‹N›</a:t>
            </a:fld>
            <a:endParaRPr lang="it-IT"/>
          </a:p>
        </p:txBody>
      </p:sp>
    </p:spTree>
    <p:extLst>
      <p:ext uri="{BB962C8B-B14F-4D97-AF65-F5344CB8AC3E}">
        <p14:creationId xmlns:p14="http://schemas.microsoft.com/office/powerpoint/2010/main" val="3460804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Date Placeholder 3"/>
          <p:cNvSpPr>
            <a:spLocks noGrp="1"/>
          </p:cNvSpPr>
          <p:nvPr>
            <p:ph type="dt" sz="half" idx="10"/>
          </p:nvPr>
        </p:nvSpPr>
        <p:spPr/>
        <p:txBody>
          <a:bodyPr/>
          <a:lstStyle>
            <a:lvl1pPr>
              <a:defRPr/>
            </a:lvl1pPr>
          </a:lstStyle>
          <a:p>
            <a:pPr>
              <a:defRPr/>
            </a:pPr>
            <a:fld id="{D5A814B8-8AB1-497C-B9DB-9961775FC92C}" type="datetime1">
              <a:rPr lang="en-GB" smtClean="0"/>
              <a:t>28/01/2020</a:t>
            </a:fld>
            <a:endParaRPr lang="it-IT"/>
          </a:p>
        </p:txBody>
      </p:sp>
      <p:sp>
        <p:nvSpPr>
          <p:cNvPr id="8"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9" name="Slide Number Placeholder 5"/>
          <p:cNvSpPr>
            <a:spLocks noGrp="1"/>
          </p:cNvSpPr>
          <p:nvPr>
            <p:ph type="sldNum" sz="quarter" idx="12"/>
          </p:nvPr>
        </p:nvSpPr>
        <p:spPr/>
        <p:txBody>
          <a:bodyPr/>
          <a:lstStyle>
            <a:lvl1pPr>
              <a:defRPr/>
            </a:lvl1pPr>
          </a:lstStyle>
          <a:p>
            <a:fld id="{5289A044-17A0-49F1-BE43-78495BCA71FB}" type="slidenum">
              <a:rPr lang="it-IT"/>
              <a:pPr/>
              <a:t>‹N›</a:t>
            </a:fld>
            <a:endParaRPr lang="it-IT"/>
          </a:p>
        </p:txBody>
      </p:sp>
    </p:spTree>
    <p:extLst>
      <p:ext uri="{BB962C8B-B14F-4D97-AF65-F5344CB8AC3E}">
        <p14:creationId xmlns:p14="http://schemas.microsoft.com/office/powerpoint/2010/main" val="155644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it-IT"/>
          </a:p>
        </p:txBody>
      </p:sp>
      <p:sp>
        <p:nvSpPr>
          <p:cNvPr id="3" name="Date Placeholder 3"/>
          <p:cNvSpPr>
            <a:spLocks noGrp="1"/>
          </p:cNvSpPr>
          <p:nvPr>
            <p:ph type="dt" sz="half" idx="10"/>
          </p:nvPr>
        </p:nvSpPr>
        <p:spPr/>
        <p:txBody>
          <a:bodyPr/>
          <a:lstStyle>
            <a:lvl1pPr>
              <a:defRPr/>
            </a:lvl1pPr>
          </a:lstStyle>
          <a:p>
            <a:pPr>
              <a:defRPr/>
            </a:pPr>
            <a:fld id="{8930930C-C9C0-4B31-A7EC-CDCB941DEBC7}" type="datetime1">
              <a:rPr lang="en-GB" smtClean="0"/>
              <a:t>28/01/2020</a:t>
            </a:fld>
            <a:endParaRPr lang="it-IT"/>
          </a:p>
        </p:txBody>
      </p:sp>
      <p:sp>
        <p:nvSpPr>
          <p:cNvPr id="4"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5" name="Slide Number Placeholder 5"/>
          <p:cNvSpPr>
            <a:spLocks noGrp="1"/>
          </p:cNvSpPr>
          <p:nvPr>
            <p:ph type="sldNum" sz="quarter" idx="12"/>
          </p:nvPr>
        </p:nvSpPr>
        <p:spPr/>
        <p:txBody>
          <a:bodyPr/>
          <a:lstStyle>
            <a:lvl1pPr>
              <a:defRPr/>
            </a:lvl1pPr>
          </a:lstStyle>
          <a:p>
            <a:fld id="{7291D45B-AD38-4325-B4A3-86CCC6341D04}" type="slidenum">
              <a:rPr lang="it-IT"/>
              <a:pPr/>
              <a:t>‹N›</a:t>
            </a:fld>
            <a:endParaRPr lang="it-IT"/>
          </a:p>
        </p:txBody>
      </p:sp>
    </p:spTree>
    <p:extLst>
      <p:ext uri="{BB962C8B-B14F-4D97-AF65-F5344CB8AC3E}">
        <p14:creationId xmlns:p14="http://schemas.microsoft.com/office/powerpoint/2010/main" val="1312127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E7E1DD7-3CA4-4CC1-B3F2-1E3DD6AA5100}" type="datetime1">
              <a:rPr lang="en-GB" smtClean="0"/>
              <a:t>28/01/2020</a:t>
            </a:fld>
            <a:endParaRPr lang="it-IT"/>
          </a:p>
        </p:txBody>
      </p:sp>
      <p:sp>
        <p:nvSpPr>
          <p:cNvPr id="3"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4" name="Slide Number Placeholder 5"/>
          <p:cNvSpPr>
            <a:spLocks noGrp="1"/>
          </p:cNvSpPr>
          <p:nvPr>
            <p:ph type="sldNum" sz="quarter" idx="12"/>
          </p:nvPr>
        </p:nvSpPr>
        <p:spPr/>
        <p:txBody>
          <a:bodyPr/>
          <a:lstStyle>
            <a:lvl1pPr>
              <a:defRPr/>
            </a:lvl1pPr>
          </a:lstStyle>
          <a:p>
            <a:fld id="{919DF99F-5ADF-4B6A-8A91-9572364CA4F9}" type="slidenum">
              <a:rPr lang="it-IT"/>
              <a:pPr/>
              <a:t>‹N›</a:t>
            </a:fld>
            <a:endParaRPr lang="it-IT"/>
          </a:p>
        </p:txBody>
      </p:sp>
    </p:spTree>
    <p:extLst>
      <p:ext uri="{BB962C8B-B14F-4D97-AF65-F5344CB8AC3E}">
        <p14:creationId xmlns:p14="http://schemas.microsoft.com/office/powerpoint/2010/main" val="3650541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AA67110D-B538-44AC-B529-6AB023467C38}" type="datetime1">
              <a:rPr lang="en-GB" smtClean="0"/>
              <a:t>28/01/2020</a:t>
            </a:fld>
            <a:endParaRPr lang="it-IT"/>
          </a:p>
        </p:txBody>
      </p:sp>
      <p:sp>
        <p:nvSpPr>
          <p:cNvPr id="6"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7" name="Slide Number Placeholder 5"/>
          <p:cNvSpPr>
            <a:spLocks noGrp="1"/>
          </p:cNvSpPr>
          <p:nvPr>
            <p:ph type="sldNum" sz="quarter" idx="12"/>
          </p:nvPr>
        </p:nvSpPr>
        <p:spPr/>
        <p:txBody>
          <a:bodyPr/>
          <a:lstStyle>
            <a:lvl1pPr>
              <a:defRPr/>
            </a:lvl1pPr>
          </a:lstStyle>
          <a:p>
            <a:fld id="{54DEC45C-237A-4D4E-9B36-F4D030B8E4DA}" type="slidenum">
              <a:rPr lang="it-IT"/>
              <a:pPr/>
              <a:t>‹N›</a:t>
            </a:fld>
            <a:endParaRPr lang="it-IT"/>
          </a:p>
        </p:txBody>
      </p:sp>
    </p:spTree>
    <p:extLst>
      <p:ext uri="{BB962C8B-B14F-4D97-AF65-F5344CB8AC3E}">
        <p14:creationId xmlns:p14="http://schemas.microsoft.com/office/powerpoint/2010/main" val="778737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3"/>
          <p:cNvSpPr>
            <a:spLocks noGrp="1"/>
          </p:cNvSpPr>
          <p:nvPr>
            <p:ph type="dt" sz="half" idx="10"/>
          </p:nvPr>
        </p:nvSpPr>
        <p:spPr/>
        <p:txBody>
          <a:bodyPr/>
          <a:lstStyle>
            <a:lvl1pPr>
              <a:defRPr/>
            </a:lvl1pPr>
          </a:lstStyle>
          <a:p>
            <a:pPr>
              <a:defRPr/>
            </a:pPr>
            <a:fld id="{2FB6A4FF-D661-481C-A024-B34082F5E378}" type="datetime1">
              <a:rPr lang="en-GB" smtClean="0"/>
              <a:t>28/01/2020</a:t>
            </a:fld>
            <a:endParaRPr lang="it-IT"/>
          </a:p>
        </p:txBody>
      </p:sp>
      <p:sp>
        <p:nvSpPr>
          <p:cNvPr id="6"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7" name="Slide Number Placeholder 5"/>
          <p:cNvSpPr>
            <a:spLocks noGrp="1"/>
          </p:cNvSpPr>
          <p:nvPr>
            <p:ph type="sldNum" sz="quarter" idx="12"/>
          </p:nvPr>
        </p:nvSpPr>
        <p:spPr/>
        <p:txBody>
          <a:bodyPr/>
          <a:lstStyle>
            <a:lvl1pPr>
              <a:defRPr/>
            </a:lvl1pPr>
          </a:lstStyle>
          <a:p>
            <a:fld id="{580C6C83-AE71-405B-B832-6FD575500557}" type="slidenum">
              <a:rPr lang="it-IT"/>
              <a:pPr/>
              <a:t>‹N›</a:t>
            </a:fld>
            <a:endParaRPr lang="it-IT"/>
          </a:p>
        </p:txBody>
      </p:sp>
    </p:spTree>
    <p:extLst>
      <p:ext uri="{BB962C8B-B14F-4D97-AF65-F5344CB8AC3E}">
        <p14:creationId xmlns:p14="http://schemas.microsoft.com/office/powerpoint/2010/main" val="3444526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475656" y="274638"/>
            <a:ext cx="5976664" cy="1143000"/>
          </a:xfrm>
          <a:prstGeom prst="rect">
            <a:avLst/>
          </a:prstGeom>
        </p:spPr>
        <p:txBody>
          <a:bodyPr/>
          <a:lstStyle>
            <a:lvl1pPr>
              <a:defRPr>
                <a:latin typeface="Calibri" pitchFamily="34" charset="0"/>
              </a:defRPr>
            </a:lvl1pPr>
          </a:lstStyle>
          <a:p>
            <a:r>
              <a:rPr lang="it-IT" smtClean="0"/>
              <a:t>Fare clic per modificare lo stile del titolo</a:t>
            </a:r>
            <a:endParaRPr lang="it-IT"/>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6"/>
          <p:cNvSpPr>
            <a:spLocks noGrp="1" noChangeArrowheads="1"/>
          </p:cNvSpPr>
          <p:nvPr>
            <p:ph type="ftr" sz="quarter" idx="10"/>
          </p:nvPr>
        </p:nvSpPr>
        <p:spPr/>
        <p:txBody>
          <a:bodyPr/>
          <a:lstStyle>
            <a:lvl1pPr>
              <a:defRPr/>
            </a:lvl1pPr>
          </a:lstStyle>
          <a:p>
            <a:r>
              <a:rPr lang="en-GB" smtClean="0"/>
              <a:t>F.Grespan</a:t>
            </a:r>
            <a:endParaRPr lang="en-GB"/>
          </a:p>
        </p:txBody>
      </p:sp>
      <p:sp>
        <p:nvSpPr>
          <p:cNvPr id="8" name="Rectangle 17"/>
          <p:cNvSpPr>
            <a:spLocks noGrp="1" noChangeArrowheads="1"/>
          </p:cNvSpPr>
          <p:nvPr>
            <p:ph type="dt" sz="half" idx="11"/>
          </p:nvPr>
        </p:nvSpPr>
        <p:spPr/>
        <p:txBody>
          <a:bodyPr/>
          <a:lstStyle>
            <a:lvl1pPr>
              <a:defRPr/>
            </a:lvl1pPr>
          </a:lstStyle>
          <a:p>
            <a:fld id="{CEDD1FCD-22D9-4AE8-86E3-90F56A2D43EF}" type="datetime1">
              <a:rPr lang="en-GB" smtClean="0"/>
              <a:t>28/01/2020</a:t>
            </a:fld>
            <a:endParaRPr lang="en-GB"/>
          </a:p>
        </p:txBody>
      </p:sp>
      <p:sp>
        <p:nvSpPr>
          <p:cNvPr id="9"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3F043E8B-5411-473F-9BAC-B5F0CF7E437F}" type="slidenum">
              <a:rPr lang="en-GB" smtClean="0"/>
              <a:t>‹N›</a:t>
            </a:fld>
            <a:endParaRPr lang="en-GB"/>
          </a:p>
        </p:txBody>
      </p:sp>
    </p:spTree>
    <p:extLst>
      <p:ext uri="{BB962C8B-B14F-4D97-AF65-F5344CB8AC3E}">
        <p14:creationId xmlns:p14="http://schemas.microsoft.com/office/powerpoint/2010/main" val="361486814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it-IT"/>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Date Placeholder 3"/>
          <p:cNvSpPr>
            <a:spLocks noGrp="1"/>
          </p:cNvSpPr>
          <p:nvPr>
            <p:ph type="dt" sz="half" idx="10"/>
          </p:nvPr>
        </p:nvSpPr>
        <p:spPr/>
        <p:txBody>
          <a:bodyPr/>
          <a:lstStyle>
            <a:lvl1pPr>
              <a:defRPr/>
            </a:lvl1pPr>
          </a:lstStyle>
          <a:p>
            <a:pPr>
              <a:defRPr/>
            </a:pPr>
            <a:fld id="{C5B62A59-1F3F-45FB-BF7F-6B1400ACCE0A}" type="datetime1">
              <a:rPr lang="en-GB" smtClean="0"/>
              <a:t>28/01/2020</a:t>
            </a:fld>
            <a:endParaRPr lang="it-IT"/>
          </a:p>
        </p:txBody>
      </p:sp>
      <p:sp>
        <p:nvSpPr>
          <p:cNvPr id="5"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6" name="Slide Number Placeholder 5"/>
          <p:cNvSpPr>
            <a:spLocks noGrp="1"/>
          </p:cNvSpPr>
          <p:nvPr>
            <p:ph type="sldNum" sz="quarter" idx="12"/>
          </p:nvPr>
        </p:nvSpPr>
        <p:spPr/>
        <p:txBody>
          <a:bodyPr/>
          <a:lstStyle>
            <a:lvl1pPr>
              <a:defRPr/>
            </a:lvl1pPr>
          </a:lstStyle>
          <a:p>
            <a:fld id="{5FB9DCDB-90D9-413C-B0C4-EFC4FFAC8318}" type="slidenum">
              <a:rPr lang="it-IT"/>
              <a:pPr/>
              <a:t>‹N›</a:t>
            </a:fld>
            <a:endParaRPr lang="it-IT"/>
          </a:p>
        </p:txBody>
      </p:sp>
    </p:spTree>
    <p:extLst>
      <p:ext uri="{BB962C8B-B14F-4D97-AF65-F5344CB8AC3E}">
        <p14:creationId xmlns:p14="http://schemas.microsoft.com/office/powerpoint/2010/main" val="2591590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Date Placeholder 3"/>
          <p:cNvSpPr>
            <a:spLocks noGrp="1"/>
          </p:cNvSpPr>
          <p:nvPr>
            <p:ph type="dt" sz="half" idx="10"/>
          </p:nvPr>
        </p:nvSpPr>
        <p:spPr/>
        <p:txBody>
          <a:bodyPr/>
          <a:lstStyle>
            <a:lvl1pPr>
              <a:defRPr/>
            </a:lvl1pPr>
          </a:lstStyle>
          <a:p>
            <a:pPr>
              <a:defRPr/>
            </a:pPr>
            <a:fld id="{EA476056-E0BA-4053-802E-95CE43380651}" type="datetime1">
              <a:rPr lang="en-GB" smtClean="0"/>
              <a:t>28/01/2020</a:t>
            </a:fld>
            <a:endParaRPr lang="it-IT"/>
          </a:p>
        </p:txBody>
      </p:sp>
      <p:sp>
        <p:nvSpPr>
          <p:cNvPr id="5"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6" name="Slide Number Placeholder 5"/>
          <p:cNvSpPr>
            <a:spLocks noGrp="1"/>
          </p:cNvSpPr>
          <p:nvPr>
            <p:ph type="sldNum" sz="quarter" idx="12"/>
          </p:nvPr>
        </p:nvSpPr>
        <p:spPr/>
        <p:txBody>
          <a:bodyPr/>
          <a:lstStyle>
            <a:lvl1pPr>
              <a:defRPr/>
            </a:lvl1pPr>
          </a:lstStyle>
          <a:p>
            <a:fld id="{0F8E042B-2FB5-41A3-AFAF-4A3EA8DDAED0}" type="slidenum">
              <a:rPr lang="it-IT"/>
              <a:pPr/>
              <a:t>‹N›</a:t>
            </a:fld>
            <a:endParaRPr lang="it-IT"/>
          </a:p>
        </p:txBody>
      </p:sp>
    </p:spTree>
    <p:extLst>
      <p:ext uri="{BB962C8B-B14F-4D97-AF65-F5344CB8AC3E}">
        <p14:creationId xmlns:p14="http://schemas.microsoft.com/office/powerpoint/2010/main" val="1531670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it-IT"/>
          </a:p>
        </p:txBody>
      </p:sp>
      <p:sp>
        <p:nvSpPr>
          <p:cNvPr id="3" name="Date Placeholder 3"/>
          <p:cNvSpPr>
            <a:spLocks noGrp="1"/>
          </p:cNvSpPr>
          <p:nvPr>
            <p:ph type="dt" sz="half" idx="10"/>
          </p:nvPr>
        </p:nvSpPr>
        <p:spPr/>
        <p:txBody>
          <a:bodyPr/>
          <a:lstStyle>
            <a:lvl1pPr>
              <a:defRPr/>
            </a:lvl1pPr>
          </a:lstStyle>
          <a:p>
            <a:pPr>
              <a:defRPr/>
            </a:pPr>
            <a:fld id="{1FE4C0D2-ACD9-4BCD-8139-7068827A6BFB}" type="datetime1">
              <a:rPr lang="en-GB" smtClean="0"/>
              <a:t>28/01/2020</a:t>
            </a:fld>
            <a:endParaRPr lang="it-IT"/>
          </a:p>
        </p:txBody>
      </p:sp>
      <p:sp>
        <p:nvSpPr>
          <p:cNvPr id="4" name="Footer Placeholder 4"/>
          <p:cNvSpPr>
            <a:spLocks noGrp="1"/>
          </p:cNvSpPr>
          <p:nvPr>
            <p:ph type="ftr" sz="quarter" idx="11"/>
          </p:nvPr>
        </p:nvSpPr>
        <p:spPr/>
        <p:txBody>
          <a:bodyPr/>
          <a:lstStyle>
            <a:lvl1pPr>
              <a:defRPr/>
            </a:lvl1pPr>
          </a:lstStyle>
          <a:p>
            <a:pPr>
              <a:defRPr/>
            </a:pPr>
            <a:r>
              <a:rPr lang="it-IT" smtClean="0"/>
              <a:t>F.Grespan</a:t>
            </a:r>
            <a:endParaRPr lang="it-IT"/>
          </a:p>
        </p:txBody>
      </p:sp>
      <p:sp>
        <p:nvSpPr>
          <p:cNvPr id="5" name="Slide Number Placeholder 5"/>
          <p:cNvSpPr>
            <a:spLocks noGrp="1"/>
          </p:cNvSpPr>
          <p:nvPr>
            <p:ph type="sldNum" sz="quarter" idx="12"/>
          </p:nvPr>
        </p:nvSpPr>
        <p:spPr/>
        <p:txBody>
          <a:bodyPr/>
          <a:lstStyle>
            <a:lvl1pPr>
              <a:defRPr/>
            </a:lvl1pPr>
          </a:lstStyle>
          <a:p>
            <a:fld id="{FD2BB3A3-DFCF-4F5F-8FF3-2035EFAF627D}" type="slidenum">
              <a:rPr lang="it-IT"/>
              <a:pPr/>
              <a:t>‹N›</a:t>
            </a:fld>
            <a:endParaRPr lang="it-IT"/>
          </a:p>
        </p:txBody>
      </p:sp>
    </p:spTree>
    <p:extLst>
      <p:ext uri="{BB962C8B-B14F-4D97-AF65-F5344CB8AC3E}">
        <p14:creationId xmlns:p14="http://schemas.microsoft.com/office/powerpoint/2010/main" val="312516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1547664" y="274638"/>
            <a:ext cx="5832648" cy="1143000"/>
          </a:xfrm>
          <a:prstGeom prst="rect">
            <a:avLst/>
          </a:prstGeom>
        </p:spPr>
        <p:txBody>
          <a:bodyPr/>
          <a:lstStyle>
            <a:lvl1pPr>
              <a:defRPr>
                <a:latin typeface="Calibri" pitchFamily="34" charset="0"/>
              </a:defRPr>
            </a:lvl1pPr>
          </a:lstStyle>
          <a:p>
            <a:r>
              <a:rPr lang="it-IT" smtClean="0"/>
              <a:t>Fare clic per modificare lo stile del titolo</a:t>
            </a:r>
            <a:endParaRPr lang="it-IT"/>
          </a:p>
        </p:txBody>
      </p:sp>
      <p:sp>
        <p:nvSpPr>
          <p:cNvPr id="3" name="Rectangle 16"/>
          <p:cNvSpPr>
            <a:spLocks noGrp="1" noChangeArrowheads="1"/>
          </p:cNvSpPr>
          <p:nvPr>
            <p:ph type="ftr" sz="quarter" idx="10"/>
          </p:nvPr>
        </p:nvSpPr>
        <p:spPr/>
        <p:txBody>
          <a:bodyPr/>
          <a:lstStyle>
            <a:lvl1pPr>
              <a:defRPr/>
            </a:lvl1pPr>
          </a:lstStyle>
          <a:p>
            <a:r>
              <a:rPr lang="en-GB" smtClean="0"/>
              <a:t>F.Grespan</a:t>
            </a:r>
            <a:endParaRPr lang="en-GB"/>
          </a:p>
        </p:txBody>
      </p:sp>
      <p:sp>
        <p:nvSpPr>
          <p:cNvPr id="4" name="Rectangle 17"/>
          <p:cNvSpPr>
            <a:spLocks noGrp="1" noChangeArrowheads="1"/>
          </p:cNvSpPr>
          <p:nvPr>
            <p:ph type="dt" sz="half" idx="11"/>
          </p:nvPr>
        </p:nvSpPr>
        <p:spPr/>
        <p:txBody>
          <a:bodyPr/>
          <a:lstStyle>
            <a:lvl1pPr>
              <a:defRPr/>
            </a:lvl1pPr>
          </a:lstStyle>
          <a:p>
            <a:fld id="{939130BD-A32F-46EA-A2BF-722C00B38882}" type="datetime1">
              <a:rPr lang="en-GB" smtClean="0"/>
              <a:t>28/01/2020</a:t>
            </a:fld>
            <a:endParaRPr lang="en-GB"/>
          </a:p>
        </p:txBody>
      </p:sp>
      <p:sp>
        <p:nvSpPr>
          <p:cNvPr id="5"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3F043E8B-5411-473F-9BAC-B5F0CF7E437F}" type="slidenum">
              <a:rPr lang="en-GB" smtClean="0"/>
              <a:t>‹N›</a:t>
            </a:fld>
            <a:endParaRPr lang="en-GB"/>
          </a:p>
        </p:txBody>
      </p:sp>
    </p:spTree>
    <p:extLst>
      <p:ext uri="{BB962C8B-B14F-4D97-AF65-F5344CB8AC3E}">
        <p14:creationId xmlns:p14="http://schemas.microsoft.com/office/powerpoint/2010/main" val="27461263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p:txBody>
          <a:bodyPr/>
          <a:lstStyle>
            <a:lvl1pPr>
              <a:defRPr/>
            </a:lvl1pPr>
          </a:lstStyle>
          <a:p>
            <a:r>
              <a:rPr lang="en-GB" smtClean="0"/>
              <a:t>F.Grespan</a:t>
            </a:r>
            <a:endParaRPr lang="en-GB"/>
          </a:p>
        </p:txBody>
      </p:sp>
      <p:sp>
        <p:nvSpPr>
          <p:cNvPr id="3" name="Rectangle 17"/>
          <p:cNvSpPr>
            <a:spLocks noGrp="1" noChangeArrowheads="1"/>
          </p:cNvSpPr>
          <p:nvPr>
            <p:ph type="dt" sz="half" idx="11"/>
          </p:nvPr>
        </p:nvSpPr>
        <p:spPr/>
        <p:txBody>
          <a:bodyPr/>
          <a:lstStyle>
            <a:lvl1pPr>
              <a:defRPr/>
            </a:lvl1pPr>
          </a:lstStyle>
          <a:p>
            <a:fld id="{71540A0D-814A-4715-9192-7E2D5FD35B0C}" type="datetime1">
              <a:rPr lang="en-GB" smtClean="0"/>
              <a:t>28/01/2020</a:t>
            </a:fld>
            <a:endParaRPr lang="en-GB"/>
          </a:p>
        </p:txBody>
      </p:sp>
      <p:sp>
        <p:nvSpPr>
          <p:cNvPr id="4"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3F043E8B-5411-473F-9BAC-B5F0CF7E437F}" type="slidenum">
              <a:rPr lang="en-GB" smtClean="0"/>
              <a:t>‹N›</a:t>
            </a:fld>
            <a:endParaRPr lang="en-GB"/>
          </a:p>
        </p:txBody>
      </p:sp>
    </p:spTree>
    <p:extLst>
      <p:ext uri="{BB962C8B-B14F-4D97-AF65-F5344CB8AC3E}">
        <p14:creationId xmlns:p14="http://schemas.microsoft.com/office/powerpoint/2010/main" val="6703719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alibri" pitchFamily="34" charset="0"/>
              </a:defRPr>
            </a:lvl1pPr>
          </a:lstStyle>
          <a:p>
            <a:r>
              <a:rPr lang="it-IT" smtClean="0"/>
              <a:t>Fare clic per modificare lo stile del titolo</a:t>
            </a:r>
            <a:endParaRPr lang="it-IT"/>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6"/>
          <p:cNvSpPr>
            <a:spLocks noGrp="1" noChangeArrowheads="1"/>
          </p:cNvSpPr>
          <p:nvPr>
            <p:ph type="ftr" sz="quarter" idx="10"/>
          </p:nvPr>
        </p:nvSpPr>
        <p:spPr/>
        <p:txBody>
          <a:bodyPr/>
          <a:lstStyle>
            <a:lvl1pPr>
              <a:defRPr/>
            </a:lvl1pPr>
          </a:lstStyle>
          <a:p>
            <a:r>
              <a:rPr lang="en-GB" smtClean="0"/>
              <a:t>F.Grespan</a:t>
            </a:r>
            <a:endParaRPr lang="en-GB"/>
          </a:p>
        </p:txBody>
      </p:sp>
      <p:sp>
        <p:nvSpPr>
          <p:cNvPr id="6" name="Rectangle 17"/>
          <p:cNvSpPr>
            <a:spLocks noGrp="1" noChangeArrowheads="1"/>
          </p:cNvSpPr>
          <p:nvPr>
            <p:ph type="dt" sz="half" idx="11"/>
          </p:nvPr>
        </p:nvSpPr>
        <p:spPr/>
        <p:txBody>
          <a:bodyPr/>
          <a:lstStyle>
            <a:lvl1pPr>
              <a:defRPr/>
            </a:lvl1pPr>
          </a:lstStyle>
          <a:p>
            <a:fld id="{75878875-9E03-4684-BC4F-F836ECD98880}" type="datetime1">
              <a:rPr lang="en-GB" smtClean="0"/>
              <a:t>28/01/2020</a:t>
            </a:fld>
            <a:endParaRPr lang="en-GB"/>
          </a:p>
        </p:txBody>
      </p:sp>
      <p:sp>
        <p:nvSpPr>
          <p:cNvPr id="7" name="Rectangle 18"/>
          <p:cNvSpPr>
            <a:spLocks noGrp="1" noChangeArrowheads="1"/>
          </p:cNvSpPr>
          <p:nvPr>
            <p:ph type="sldNum" sz="quarter" idx="12"/>
          </p:nvPr>
        </p:nvSpPr>
        <p:spPr>
          <a:xfrm>
            <a:off x="6553200" y="6537325"/>
            <a:ext cx="2133600" cy="476250"/>
          </a:xfrm>
          <a:prstGeom prst="rect">
            <a:avLst/>
          </a:prstGeom>
        </p:spPr>
        <p:txBody>
          <a:bodyPr vert="horz" wrap="square" lIns="91440" tIns="45720" rIns="91440" bIns="45720" numCol="1" anchor="t" anchorCtr="0" compatLnSpc="1">
            <a:prstTxWarp prst="textNoShape">
              <a:avLst/>
            </a:prstTxWarp>
          </a:bodyPr>
          <a:lstStyle>
            <a:lvl1pPr algn="ctr">
              <a:defRPr/>
            </a:lvl1pPr>
          </a:lstStyle>
          <a:p>
            <a:fld id="{3F043E8B-5411-473F-9BAC-B5F0CF7E437F}" type="slidenum">
              <a:rPr lang="en-GB" smtClean="0"/>
              <a:t>‹N›</a:t>
            </a:fld>
            <a:endParaRPr lang="en-GB"/>
          </a:p>
        </p:txBody>
      </p:sp>
    </p:spTree>
    <p:extLst>
      <p:ext uri="{BB962C8B-B14F-4D97-AF65-F5344CB8AC3E}">
        <p14:creationId xmlns:p14="http://schemas.microsoft.com/office/powerpoint/2010/main" val="5708160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6.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44" name="Line 5"/>
          <p:cNvSpPr>
            <a:spLocks noChangeShapeType="1"/>
          </p:cNvSpPr>
          <p:nvPr/>
        </p:nvSpPr>
        <p:spPr bwMode="auto">
          <a:xfrm>
            <a:off x="274638" y="1341438"/>
            <a:ext cx="8686800" cy="0"/>
          </a:xfrm>
          <a:prstGeom prst="line">
            <a:avLst/>
          </a:prstGeom>
          <a:noFill/>
          <a:ln w="28575">
            <a:solidFill>
              <a:srgbClr val="FF3300"/>
            </a:solidFill>
            <a:round/>
            <a:headEnd/>
            <a:tailEnd/>
          </a:ln>
        </p:spPr>
        <p:txBody>
          <a:bodyPr/>
          <a:lstStyle/>
          <a:p>
            <a:pPr algn="ctr">
              <a:defRPr/>
            </a:pPr>
            <a:endParaRPr lang="it-IT"/>
          </a:p>
        </p:txBody>
      </p:sp>
      <p:pic>
        <p:nvPicPr>
          <p:cNvPr id="15363" name="Picture 9"/>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179387" y="247206"/>
            <a:ext cx="1356836" cy="101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Rectangle 16"/>
          <p:cNvSpPr>
            <a:spLocks noGrp="1" noChangeArrowheads="1"/>
          </p:cNvSpPr>
          <p:nvPr>
            <p:ph type="ftr" sz="quarter" idx="3"/>
          </p:nvPr>
        </p:nvSpPr>
        <p:spPr bwMode="auto">
          <a:xfrm>
            <a:off x="3124200" y="65373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lumMod val="65000"/>
                  </a:schemeClr>
                </a:solidFill>
                <a:latin typeface="Calibri" pitchFamily="34" charset="0"/>
              </a:defRPr>
            </a:lvl1pPr>
          </a:lstStyle>
          <a:p>
            <a:r>
              <a:rPr lang="en-GB" smtClean="0"/>
              <a:t>F.Grespan</a:t>
            </a:r>
            <a:endParaRPr lang="en-GB"/>
          </a:p>
        </p:txBody>
      </p:sp>
      <p:sp>
        <p:nvSpPr>
          <p:cNvPr id="14353" name="Rectangle 17"/>
          <p:cNvSpPr>
            <a:spLocks noGrp="1" noChangeArrowheads="1"/>
          </p:cNvSpPr>
          <p:nvPr>
            <p:ph type="dt" sz="half" idx="2"/>
          </p:nvPr>
        </p:nvSpPr>
        <p:spPr bwMode="auto">
          <a:xfrm>
            <a:off x="457200" y="65373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bg1">
                    <a:lumMod val="65000"/>
                  </a:schemeClr>
                </a:solidFill>
                <a:latin typeface="Calibri" pitchFamily="34" charset="0"/>
              </a:defRPr>
            </a:lvl1pPr>
          </a:lstStyle>
          <a:p>
            <a:fld id="{1CEDB7AC-A851-4613-820A-87B7F02ACC53}" type="datetime1">
              <a:rPr lang="en-GB" smtClean="0"/>
              <a:t>28/01/2020</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iming>
    <p:tnLst>
      <p:par>
        <p:cTn id="1" dur="indefinite" restart="never" nodeType="tmRoot"/>
      </p:par>
    </p:tnLst>
  </p:timing>
  <p:hf sldNum="0"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44" name="Line 5"/>
          <p:cNvSpPr>
            <a:spLocks noChangeShapeType="1"/>
          </p:cNvSpPr>
          <p:nvPr/>
        </p:nvSpPr>
        <p:spPr bwMode="auto">
          <a:xfrm>
            <a:off x="274638" y="1341438"/>
            <a:ext cx="8686800" cy="0"/>
          </a:xfrm>
          <a:prstGeom prst="line">
            <a:avLst/>
          </a:prstGeom>
          <a:noFill/>
          <a:ln w="28575">
            <a:solidFill>
              <a:srgbClr val="FF3300"/>
            </a:solidFill>
            <a:round/>
            <a:headEnd/>
            <a:tailEnd/>
          </a:ln>
        </p:spPr>
        <p:txBody>
          <a:bodyPr/>
          <a:lstStyle/>
          <a:p>
            <a:pPr algn="ctr">
              <a:defRPr/>
            </a:pPr>
            <a:endParaRPr lang="it-IT"/>
          </a:p>
        </p:txBody>
      </p:sp>
      <p:pic>
        <p:nvPicPr>
          <p:cNvPr id="1536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9388" y="80963"/>
            <a:ext cx="114141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Rectangle 16"/>
          <p:cNvSpPr>
            <a:spLocks noGrp="1" noChangeArrowheads="1"/>
          </p:cNvSpPr>
          <p:nvPr>
            <p:ph type="ftr" sz="quarter" idx="3"/>
          </p:nvPr>
        </p:nvSpPr>
        <p:spPr bwMode="auto">
          <a:xfrm>
            <a:off x="3124200" y="65373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lumMod val="65000"/>
                  </a:schemeClr>
                </a:solidFill>
                <a:latin typeface="Calibri" pitchFamily="34" charset="0"/>
              </a:defRPr>
            </a:lvl1pPr>
          </a:lstStyle>
          <a:p>
            <a:r>
              <a:rPr lang="en-US" smtClean="0"/>
              <a:t>F.Grespan</a:t>
            </a:r>
            <a:endParaRPr lang="en-US"/>
          </a:p>
        </p:txBody>
      </p:sp>
      <p:sp>
        <p:nvSpPr>
          <p:cNvPr id="14353" name="Rectangle 17"/>
          <p:cNvSpPr>
            <a:spLocks noGrp="1" noChangeArrowheads="1"/>
          </p:cNvSpPr>
          <p:nvPr>
            <p:ph type="dt" sz="half" idx="2"/>
          </p:nvPr>
        </p:nvSpPr>
        <p:spPr bwMode="auto">
          <a:xfrm>
            <a:off x="457200" y="65373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bg1">
                    <a:lumMod val="65000"/>
                  </a:schemeClr>
                </a:solidFill>
                <a:latin typeface="Calibri" pitchFamily="34" charset="0"/>
              </a:defRPr>
            </a:lvl1pPr>
          </a:lstStyle>
          <a:p>
            <a:fld id="{5443C08F-B44E-48F3-A867-1330D9C03650}" type="datetime1">
              <a:rPr lang="en-GB" smtClean="0"/>
              <a:t>28/01/2020</a:t>
            </a:fld>
            <a:endParaRPr lang="en-US"/>
          </a:p>
        </p:txBody>
      </p:sp>
    </p:spTree>
    <p:extLst>
      <p:ext uri="{BB962C8B-B14F-4D97-AF65-F5344CB8AC3E}">
        <p14:creationId xmlns:p14="http://schemas.microsoft.com/office/powerpoint/2010/main" val="44688306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iming>
    <p:tnLst>
      <p:par>
        <p:cTn id="1" dur="indefinite" restart="never" nodeType="tmRoot"/>
      </p:par>
    </p:tnLst>
  </p:timing>
  <p:hf sldNum="0"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3314" name="Group 13"/>
          <p:cNvGrpSpPr>
            <a:grpSpLocks/>
          </p:cNvGrpSpPr>
          <p:nvPr/>
        </p:nvGrpSpPr>
        <p:grpSpPr bwMode="auto">
          <a:xfrm>
            <a:off x="179388" y="76200"/>
            <a:ext cx="8856662" cy="1265238"/>
            <a:chOff x="113" y="48"/>
            <a:chExt cx="5579" cy="797"/>
          </a:xfrm>
        </p:grpSpPr>
        <p:sp>
          <p:nvSpPr>
            <p:cNvPr id="13321" name="Line 5"/>
            <p:cNvSpPr>
              <a:spLocks noChangeShapeType="1"/>
            </p:cNvSpPr>
            <p:nvPr userDrawn="1"/>
          </p:nvSpPr>
          <p:spPr bwMode="auto">
            <a:xfrm>
              <a:off x="173" y="845"/>
              <a:ext cx="5472" cy="0"/>
            </a:xfrm>
            <a:prstGeom prst="line">
              <a:avLst/>
            </a:prstGeom>
            <a:noFill/>
            <a:ln w="28575">
              <a:solidFill>
                <a:srgbClr val="FF3300"/>
              </a:solidFill>
              <a:round/>
              <a:headEnd/>
              <a:tailEnd/>
            </a:ln>
          </p:spPr>
          <p:txBody>
            <a:bodyPr/>
            <a:lstStyle/>
            <a:p>
              <a:pPr algn="ctr">
                <a:defRPr/>
              </a:pPr>
              <a:endParaRPr lang="it-IT"/>
            </a:p>
          </p:txBody>
        </p:sp>
        <p:pic>
          <p:nvPicPr>
            <p:cNvPr id="13319" name="Picture 11"/>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3" y="51"/>
              <a:ext cx="71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953" y="48"/>
              <a:ext cx="739"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13329" name="Rectangle 17"/>
          <p:cNvSpPr>
            <a:spLocks noGrp="1" noChangeArrowheads="1"/>
          </p:cNvSpPr>
          <p:nvPr>
            <p:ph type="ftr" sz="quarter" idx="3"/>
          </p:nvPr>
        </p:nvSpPr>
        <p:spPr bwMode="auto">
          <a:xfrm>
            <a:off x="3124200" y="65373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it-IT" smtClean="0"/>
              <a:t>F.Grespan</a:t>
            </a:r>
            <a:endParaRPr lang="it-IT"/>
          </a:p>
        </p:txBody>
      </p:sp>
      <p:sp>
        <p:nvSpPr>
          <p:cNvPr id="13330" name="Rectangle 18"/>
          <p:cNvSpPr>
            <a:spLocks noGrp="1" noChangeArrowheads="1"/>
          </p:cNvSpPr>
          <p:nvPr>
            <p:ph type="dt" sz="half" idx="2"/>
          </p:nvPr>
        </p:nvSpPr>
        <p:spPr bwMode="auto">
          <a:xfrm>
            <a:off x="457200" y="65373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fld id="{871E5372-91B4-4AF1-AEBB-2E14D6F0A4E2}" type="datetime1">
              <a:rPr lang="en-GB" smtClean="0"/>
              <a:t>28/01/2020</a:t>
            </a:fld>
            <a:endParaRPr lang="it-IT"/>
          </a:p>
        </p:txBody>
      </p:sp>
      <p:sp>
        <p:nvSpPr>
          <p:cNvPr id="13331" name="Rectangle 19"/>
          <p:cNvSpPr>
            <a:spLocks noGrp="1" noChangeArrowheads="1"/>
          </p:cNvSpPr>
          <p:nvPr>
            <p:ph type="sldNum" sz="quarter" idx="4"/>
          </p:nvPr>
        </p:nvSpPr>
        <p:spPr bwMode="auto">
          <a:xfrm>
            <a:off x="6553200" y="65373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2D40793-AED8-4FFB-BDFD-40144BA5B6C3}"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iming>
    <p:tnLst>
      <p:par>
        <p:cTn id="1" dur="indefinite" restart="never" nodeType="tmRoot"/>
      </p:par>
    </p:tnLst>
  </p:timing>
  <p:hf sldNum="0"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4338" name="Group 12"/>
          <p:cNvGrpSpPr>
            <a:grpSpLocks/>
          </p:cNvGrpSpPr>
          <p:nvPr/>
        </p:nvGrpSpPr>
        <p:grpSpPr bwMode="auto">
          <a:xfrm>
            <a:off x="179388" y="80963"/>
            <a:ext cx="8785225" cy="1260475"/>
            <a:chOff x="113" y="51"/>
            <a:chExt cx="5534" cy="794"/>
          </a:xfrm>
        </p:grpSpPr>
        <p:sp>
          <p:nvSpPr>
            <p:cNvPr id="14344" name="Line 5"/>
            <p:cNvSpPr>
              <a:spLocks noChangeShapeType="1"/>
            </p:cNvSpPr>
            <p:nvPr userDrawn="1"/>
          </p:nvSpPr>
          <p:spPr bwMode="auto">
            <a:xfrm>
              <a:off x="173" y="845"/>
              <a:ext cx="5472" cy="0"/>
            </a:xfrm>
            <a:prstGeom prst="line">
              <a:avLst/>
            </a:prstGeom>
            <a:noFill/>
            <a:ln w="28575">
              <a:solidFill>
                <a:srgbClr val="FF3300"/>
              </a:solidFill>
              <a:round/>
              <a:headEnd/>
              <a:tailEnd/>
            </a:ln>
          </p:spPr>
          <p:txBody>
            <a:bodyPr/>
            <a:lstStyle/>
            <a:p>
              <a:pPr algn="ctr">
                <a:defRPr/>
              </a:pPr>
              <a:endParaRPr lang="it-IT"/>
            </a:p>
          </p:txBody>
        </p:sp>
        <p:pic>
          <p:nvPicPr>
            <p:cNvPr id="14343" name="Picture 9"/>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3" y="51"/>
              <a:ext cx="71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1"/>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956" y="73"/>
              <a:ext cx="691"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14352" name="Rectangle 16"/>
          <p:cNvSpPr>
            <a:spLocks noGrp="1" noChangeArrowheads="1"/>
          </p:cNvSpPr>
          <p:nvPr>
            <p:ph type="ftr" sz="quarter" idx="3"/>
          </p:nvPr>
        </p:nvSpPr>
        <p:spPr bwMode="auto">
          <a:xfrm>
            <a:off x="3124200" y="65373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r>
              <a:rPr lang="it-IT" smtClean="0"/>
              <a:t>F.Grespan</a:t>
            </a:r>
            <a:endParaRPr lang="it-IT"/>
          </a:p>
        </p:txBody>
      </p:sp>
      <p:sp>
        <p:nvSpPr>
          <p:cNvPr id="14353" name="Rectangle 17"/>
          <p:cNvSpPr>
            <a:spLocks noGrp="1" noChangeArrowheads="1"/>
          </p:cNvSpPr>
          <p:nvPr>
            <p:ph type="dt" sz="half" idx="2"/>
          </p:nvPr>
        </p:nvSpPr>
        <p:spPr bwMode="auto">
          <a:xfrm>
            <a:off x="457200" y="65373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fld id="{D79D0A39-C5E0-42DE-826A-EB4BB7F6B638}" type="datetime1">
              <a:rPr lang="en-GB" smtClean="0"/>
              <a:t>28/01/2020</a:t>
            </a:fld>
            <a:endParaRPr lang="it-IT"/>
          </a:p>
        </p:txBody>
      </p:sp>
      <p:sp>
        <p:nvSpPr>
          <p:cNvPr id="14354" name="Rectangle 18"/>
          <p:cNvSpPr>
            <a:spLocks noGrp="1" noChangeArrowheads="1"/>
          </p:cNvSpPr>
          <p:nvPr>
            <p:ph type="sldNum" sz="quarter" idx="4"/>
          </p:nvPr>
        </p:nvSpPr>
        <p:spPr bwMode="auto">
          <a:xfrm>
            <a:off x="6553200" y="65373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97842D6-441E-47F5-B969-810891F7A034}"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467F0ACF-A85D-4BBB-BE60-581D506AA275}" type="datetime1">
              <a:rPr lang="en-GB" smtClean="0"/>
              <a:t>28/01/2020</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r>
              <a:rPr lang="it-IT" smtClean="0"/>
              <a:t>F.Grespan</a:t>
            </a:r>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A1065CA-9991-4B6C-95A3-2A93DFB6B3EE}"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410.png"/><Relationship Id="rId7" Type="http://schemas.openxmlformats.org/officeDocument/2006/relationships/image" Target="../media/image130.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0.png"/><Relationship Id="rId9" Type="http://schemas.openxmlformats.org/officeDocument/2006/relationships/image" Target="../media/image150.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51.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34.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66.emf"/><Relationship Id="rId7"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52.png"/><Relationship Id="rId5" Type="http://schemas.openxmlformats.org/officeDocument/2006/relationships/image" Target="../media/image72.png"/><Relationship Id="rId10" Type="http://schemas.openxmlformats.org/officeDocument/2006/relationships/image" Target="../media/image81.png"/><Relationship Id="rId4" Type="http://schemas.openxmlformats.org/officeDocument/2006/relationships/image" Target="../media/image71.png"/><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GB" dirty="0" smtClean="0"/>
              <a:t>Experience from the IFMIF RFQ Commissioning</a:t>
            </a:r>
            <a:endParaRPr lang="en-GB" dirty="0"/>
          </a:p>
        </p:txBody>
      </p:sp>
      <p:sp>
        <p:nvSpPr>
          <p:cNvPr id="3" name="Sottotitolo 2"/>
          <p:cNvSpPr>
            <a:spLocks noGrp="1"/>
          </p:cNvSpPr>
          <p:nvPr>
            <p:ph type="subTitle" idx="1"/>
          </p:nvPr>
        </p:nvSpPr>
        <p:spPr/>
        <p:txBody>
          <a:bodyPr/>
          <a:lstStyle/>
          <a:p>
            <a:r>
              <a:rPr lang="it-IT" dirty="0" smtClean="0"/>
              <a:t>F. </a:t>
            </a:r>
            <a:r>
              <a:rPr lang="it-IT" dirty="0" err="1" smtClean="0"/>
              <a:t>Grespan</a:t>
            </a:r>
            <a:r>
              <a:rPr lang="it-IT" dirty="0" smtClean="0"/>
              <a:t> L. </a:t>
            </a:r>
            <a:r>
              <a:rPr lang="it-IT" dirty="0" err="1" smtClean="0"/>
              <a:t>Bellan</a:t>
            </a:r>
            <a:r>
              <a:rPr lang="it-IT" dirty="0" smtClean="0"/>
              <a:t> M. </a:t>
            </a:r>
            <a:r>
              <a:rPr lang="it-IT" dirty="0" err="1" smtClean="0"/>
              <a:t>Comunian</a:t>
            </a:r>
            <a:endParaRPr lang="it-IT" dirty="0" smtClean="0"/>
          </a:p>
          <a:p>
            <a:r>
              <a:rPr lang="it-IT" sz="2800" dirty="0" smtClean="0"/>
              <a:t>Lund, 29-30 </a:t>
            </a:r>
            <a:r>
              <a:rPr lang="it-IT" sz="2800" dirty="0" err="1" smtClean="0"/>
              <a:t>Jan</a:t>
            </a:r>
            <a:r>
              <a:rPr lang="it-IT" sz="2800" dirty="0" smtClean="0"/>
              <a:t> 2020</a:t>
            </a:r>
          </a:p>
          <a:p>
            <a:r>
              <a:rPr lang="it-IT" sz="2800" dirty="0" smtClean="0"/>
              <a:t>ESS </a:t>
            </a:r>
            <a:r>
              <a:rPr lang="it-IT" sz="2800" dirty="0" err="1" smtClean="0"/>
              <a:t>Testing</a:t>
            </a:r>
            <a:r>
              <a:rPr lang="it-IT" sz="2800" dirty="0" smtClean="0"/>
              <a:t> and </a:t>
            </a:r>
            <a:r>
              <a:rPr lang="it-IT" sz="2800" dirty="0" err="1" smtClean="0"/>
              <a:t>Commissioning</a:t>
            </a:r>
            <a:r>
              <a:rPr lang="it-IT" sz="2800" dirty="0" smtClean="0"/>
              <a:t> Workshop</a:t>
            </a:r>
          </a:p>
        </p:txBody>
      </p:sp>
      <p:sp>
        <p:nvSpPr>
          <p:cNvPr id="4" name="Segnaposto piè di pagina 3"/>
          <p:cNvSpPr>
            <a:spLocks noGrp="1"/>
          </p:cNvSpPr>
          <p:nvPr>
            <p:ph type="ftr" sz="quarter" idx="11"/>
          </p:nvPr>
        </p:nvSpPr>
        <p:spPr/>
        <p:txBody>
          <a:bodyPr/>
          <a:lstStyle/>
          <a:p>
            <a:r>
              <a:rPr lang="en-GB" smtClean="0"/>
              <a:t>F.Grespan</a:t>
            </a:r>
            <a:endParaRPr lang="en-GB"/>
          </a:p>
        </p:txBody>
      </p:sp>
    </p:spTree>
    <p:extLst>
      <p:ext uri="{BB962C8B-B14F-4D97-AF65-F5344CB8AC3E}">
        <p14:creationId xmlns:p14="http://schemas.microsoft.com/office/powerpoint/2010/main" val="504934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Tuning</a:t>
            </a:r>
            <a:r>
              <a:rPr lang="it-IT" dirty="0" smtClean="0"/>
              <a:t> a 10 m long RFQ</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995" y="2492896"/>
            <a:ext cx="6404342" cy="411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770452" y="1412776"/>
            <a:ext cx="7833996" cy="923330"/>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Then moved to final position and checked.</a:t>
            </a:r>
          </a:p>
          <a:p>
            <a:r>
              <a:rPr lang="en-US" dirty="0" smtClean="0">
                <a:latin typeface="Calibri" panose="020F0502020204030204" pitchFamily="34" charset="0"/>
                <a:cs typeface="Calibri" panose="020F0502020204030204" pitchFamily="34" charset="0"/>
              </a:rPr>
              <a:t>The result voltage is now implemented in the BD simulation as well as the alignment data </a:t>
            </a:r>
            <a:r>
              <a:rPr lang="en-US" dirty="0" smtClean="0">
                <a:latin typeface="Calibri" panose="020F0502020204030204" pitchFamily="34" charset="0"/>
                <a:cs typeface="Calibri" panose="020F0502020204030204" pitchFamily="34" charset="0"/>
                <a:sym typeface="Wingdings" panose="05000000000000000000" pitchFamily="2" charset="2"/>
              </a:rPr>
              <a:t> </a:t>
            </a:r>
            <a:r>
              <a:rPr lang="en-US" b="1" dirty="0" smtClean="0">
                <a:latin typeface="Calibri" panose="020F0502020204030204" pitchFamily="34" charset="0"/>
                <a:cs typeface="Calibri" panose="020F0502020204030204" pitchFamily="34" charset="0"/>
                <a:sym typeface="Wingdings" panose="05000000000000000000" pitchFamily="2" charset="2"/>
              </a:rPr>
              <a:t>RFQ simulated “as built”</a:t>
            </a:r>
            <a:endParaRPr lang="en-US" b="1" dirty="0">
              <a:latin typeface="Calibri" panose="020F0502020204030204" pitchFamily="34" charset="0"/>
              <a:cs typeface="Calibri" panose="020F0502020204030204" pitchFamily="34" charset="0"/>
            </a:endParaRPr>
          </a:p>
        </p:txBody>
      </p:sp>
      <p:sp>
        <p:nvSpPr>
          <p:cNvPr id="4" name="Segnaposto piè di pagina 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182750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RF properties summary</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11" y="1484784"/>
            <a:ext cx="7760539" cy="506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38359006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RFQ RF </a:t>
            </a:r>
            <a:r>
              <a:rPr lang="it-IT" dirty="0" err="1" smtClean="0"/>
              <a:t>conditioning</a:t>
            </a:r>
            <a:endParaRPr lang="en-GB" dirty="0"/>
          </a:p>
        </p:txBody>
      </p:sp>
      <p:sp>
        <p:nvSpPr>
          <p:cNvPr id="3" name="Segnaposto contenuto 2"/>
          <p:cNvSpPr>
            <a:spLocks noGrp="1"/>
          </p:cNvSpPr>
          <p:nvPr>
            <p:ph idx="1"/>
          </p:nvPr>
        </p:nvSpPr>
        <p:spPr>
          <a:xfrm>
            <a:off x="457200" y="1484784"/>
            <a:ext cx="8229600" cy="4525963"/>
          </a:xfrm>
        </p:spPr>
        <p:txBody>
          <a:bodyPr/>
          <a:lstStyle/>
          <a:p>
            <a:pPr marL="0" indent="0">
              <a:buNone/>
              <a:defRPr/>
            </a:pPr>
            <a:r>
              <a:rPr lang="it-IT" sz="1800" dirty="0" smtClean="0"/>
              <a:t>CW </a:t>
            </a:r>
            <a:r>
              <a:rPr lang="it-IT" sz="1800" dirty="0" err="1" smtClean="0"/>
              <a:t>operation</a:t>
            </a:r>
            <a:r>
              <a:rPr lang="it-IT" sz="1800" dirty="0" smtClean="0"/>
              <a:t> </a:t>
            </a:r>
            <a:r>
              <a:rPr lang="it-IT" sz="1800" dirty="0" err="1" smtClean="0"/>
              <a:t>at</a:t>
            </a:r>
            <a:r>
              <a:rPr lang="it-IT" sz="1800" dirty="0" smtClean="0"/>
              <a:t> </a:t>
            </a:r>
            <a:r>
              <a:rPr lang="it-IT" sz="1800" dirty="0" err="1" smtClean="0"/>
              <a:t>nominal</a:t>
            </a:r>
            <a:r>
              <a:rPr lang="it-IT" sz="1800" dirty="0" smtClean="0"/>
              <a:t> </a:t>
            </a:r>
            <a:r>
              <a:rPr lang="it-IT" sz="1800" dirty="0" err="1" smtClean="0"/>
              <a:t>voltage</a:t>
            </a:r>
            <a:r>
              <a:rPr lang="it-IT" sz="1800" dirty="0" smtClean="0"/>
              <a:t> </a:t>
            </a:r>
            <a:r>
              <a:rPr lang="it-IT" sz="1800" dirty="0" err="1" smtClean="0"/>
              <a:t>demonstrated</a:t>
            </a:r>
            <a:r>
              <a:rPr lang="it-IT" sz="1800" dirty="0" smtClean="0"/>
              <a:t> in Legnaro on a </a:t>
            </a:r>
            <a:r>
              <a:rPr lang="it-IT" sz="1800" dirty="0" smtClean="0">
                <a:ea typeface="ＭＳ Ｐゴシック" charset="0"/>
              </a:rPr>
              <a:t>500 </a:t>
            </a:r>
            <a:r>
              <a:rPr lang="it-IT" sz="1800" dirty="0">
                <a:ea typeface="ＭＳ Ｐゴシック" charset="0"/>
              </a:rPr>
              <a:t>kW test stand to for 3 RFQ </a:t>
            </a:r>
            <a:r>
              <a:rPr lang="it-IT" sz="1800" dirty="0" err="1">
                <a:ea typeface="ＭＳ Ｐゴシック" charset="0"/>
              </a:rPr>
              <a:t>modules</a:t>
            </a:r>
            <a:r>
              <a:rPr lang="it-IT" sz="1800" dirty="0">
                <a:ea typeface="ＭＳ Ｐゴシック" charset="0"/>
              </a:rPr>
              <a:t> up to 200 kW maximum RF </a:t>
            </a:r>
            <a:r>
              <a:rPr lang="it-IT" sz="1800" dirty="0" err="1" smtClean="0">
                <a:ea typeface="ＭＳ Ｐゴシック" charset="0"/>
              </a:rPr>
              <a:t>power</a:t>
            </a:r>
            <a:r>
              <a:rPr lang="it-IT" sz="1800" dirty="0" smtClean="0">
                <a:ea typeface="ＭＳ Ｐゴシック" charset="0"/>
              </a:rPr>
              <a:t>. </a:t>
            </a:r>
            <a:r>
              <a:rPr lang="it-IT" sz="1800" dirty="0">
                <a:ea typeface="ＭＳ Ｐゴシック" charset="0"/>
              </a:rPr>
              <a:t>RFQ design </a:t>
            </a:r>
            <a:r>
              <a:rPr lang="it-IT" sz="1800" dirty="0" err="1" smtClean="0">
                <a:ea typeface="ＭＳ Ｐゴシック" charset="0"/>
              </a:rPr>
              <a:t>validation</a:t>
            </a:r>
            <a:r>
              <a:rPr lang="it-IT" sz="1800" dirty="0" smtClean="0">
                <a:ea typeface="ＭＳ Ｐゴシック" charset="0"/>
              </a:rPr>
              <a:t>  (</a:t>
            </a:r>
            <a:r>
              <a:rPr lang="it-IT" sz="1800" dirty="0" err="1" smtClean="0">
                <a:ea typeface="ＭＳ Ｐゴシック" charset="0"/>
              </a:rPr>
              <a:t>Max</a:t>
            </a:r>
            <a:r>
              <a:rPr lang="it-IT" sz="1800" dirty="0" smtClean="0">
                <a:ea typeface="ＭＳ Ｐゴシック" charset="0"/>
              </a:rPr>
              <a:t> </a:t>
            </a:r>
            <a:r>
              <a:rPr lang="it-IT" sz="1800" dirty="0" err="1">
                <a:ea typeface="ＭＳ Ｐゴシック" charset="0"/>
              </a:rPr>
              <a:t>field</a:t>
            </a:r>
            <a:r>
              <a:rPr lang="it-IT" sz="1800" dirty="0">
                <a:ea typeface="ＭＳ Ｐゴシック" charset="0"/>
              </a:rPr>
              <a:t> </a:t>
            </a:r>
            <a:r>
              <a:rPr lang="it-IT" sz="1800" dirty="0" err="1">
                <a:ea typeface="ＭＳ Ｐゴシック" charset="0"/>
              </a:rPr>
              <a:t>limit</a:t>
            </a:r>
            <a:r>
              <a:rPr lang="it-IT" sz="1800" dirty="0">
                <a:ea typeface="ＭＳ Ｐゴシック" charset="0"/>
              </a:rPr>
              <a:t> </a:t>
            </a:r>
            <a:r>
              <a:rPr lang="it-IT" sz="1800" dirty="0" smtClean="0">
                <a:ea typeface="ＭＳ Ｐゴシック" charset="0"/>
              </a:rPr>
              <a:t>= 1.8 </a:t>
            </a:r>
            <a:r>
              <a:rPr lang="it-IT" sz="1800" dirty="0" err="1" smtClean="0">
                <a:ea typeface="ＭＳ Ｐゴシック" charset="0"/>
              </a:rPr>
              <a:t>E</a:t>
            </a:r>
            <a:r>
              <a:rPr lang="it-IT" sz="1800" baseline="-25000" dirty="0" err="1" smtClean="0">
                <a:ea typeface="ＭＳ Ｐゴシック" charset="0"/>
              </a:rPr>
              <a:t>kp</a:t>
            </a:r>
            <a:r>
              <a:rPr lang="it-IT" sz="1800" dirty="0" smtClean="0">
                <a:ea typeface="ＭＳ Ｐゴシック" charset="0"/>
              </a:rPr>
              <a:t> </a:t>
            </a:r>
            <a:r>
              <a:rPr lang="it-IT" sz="1800" dirty="0">
                <a:ea typeface="ＭＳ Ｐゴシック" charset="0"/>
              </a:rPr>
              <a:t>and </a:t>
            </a:r>
            <a:r>
              <a:rPr lang="it-IT" sz="1800" dirty="0" err="1">
                <a:ea typeface="ＭＳ Ｐゴシック" charset="0"/>
              </a:rPr>
              <a:t>max</a:t>
            </a:r>
            <a:r>
              <a:rPr lang="it-IT" sz="1800" dirty="0">
                <a:ea typeface="ＭＳ Ｐゴシック" charset="0"/>
              </a:rPr>
              <a:t> </a:t>
            </a:r>
            <a:r>
              <a:rPr lang="it-IT" sz="1800" dirty="0" err="1">
                <a:ea typeface="ＭＳ Ｐゴシック" charset="0"/>
              </a:rPr>
              <a:t>power</a:t>
            </a:r>
            <a:r>
              <a:rPr lang="it-IT" sz="1800" dirty="0">
                <a:ea typeface="ＭＳ Ｐゴシック" charset="0"/>
              </a:rPr>
              <a:t> </a:t>
            </a:r>
            <a:r>
              <a:rPr lang="it-IT" sz="1800" dirty="0" err="1">
                <a:ea typeface="ＭＳ Ｐゴシック" charset="0"/>
              </a:rPr>
              <a:t>density</a:t>
            </a:r>
            <a:r>
              <a:rPr lang="it-IT" sz="1800" dirty="0">
                <a:ea typeface="ＭＳ Ｐゴシック" charset="0"/>
              </a:rPr>
              <a:t> </a:t>
            </a:r>
            <a:r>
              <a:rPr lang="it-IT" sz="1800" dirty="0" smtClean="0">
                <a:ea typeface="ＭＳ Ｐゴシック" charset="0"/>
              </a:rPr>
              <a:t>= 86 kW/m).</a:t>
            </a:r>
            <a:endParaRPr lang="it-IT" sz="1800" dirty="0">
              <a:ea typeface="ＭＳ Ｐゴシック" charset="0"/>
            </a:endParaRPr>
          </a:p>
          <a:p>
            <a:pPr marL="0" indent="0">
              <a:buNone/>
            </a:pPr>
            <a:endParaRPr lang="it-IT" sz="1800" dirty="0">
              <a:ea typeface="ＭＳ Ｐゴシック" charset="0"/>
            </a:endParaRPr>
          </a:p>
          <a:p>
            <a:pPr marL="0" indent="0">
              <a:buNone/>
            </a:pPr>
            <a:endParaRPr lang="it-IT" sz="1800" dirty="0" smtClean="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113" t="46695"/>
          <a:stretch/>
        </p:blipFill>
        <p:spPr bwMode="auto">
          <a:xfrm>
            <a:off x="539552" y="2473656"/>
            <a:ext cx="4029205" cy="2370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995" r="55691" b="55418"/>
          <a:stretch/>
        </p:blipFill>
        <p:spPr bwMode="auto">
          <a:xfrm>
            <a:off x="5148064" y="2440484"/>
            <a:ext cx="3456384" cy="1905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288" b="53156"/>
          <a:stretch/>
        </p:blipFill>
        <p:spPr bwMode="auto">
          <a:xfrm>
            <a:off x="5220072" y="4308049"/>
            <a:ext cx="3744416" cy="2389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5">
            <a:extLst>
              <a:ext uri="{FF2B5EF4-FFF2-40B4-BE49-F238E27FC236}">
                <a16:creationId xmlns:a16="http://schemas.microsoft.com/office/drawing/2014/main" xmlns="" id="{E6EF1FEF-DF7C-4C63-80F2-0AAD09B2EF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205" y="4844392"/>
            <a:ext cx="2433659" cy="1824968"/>
          </a:xfrm>
          <a:prstGeom prst="rect">
            <a:avLst/>
          </a:prstGeom>
          <a:ln>
            <a:solidFill>
              <a:schemeClr val="tx1"/>
            </a:solidFill>
          </a:ln>
        </p:spPr>
      </p:pic>
      <p:sp>
        <p:nvSpPr>
          <p:cNvPr id="4" name="CasellaDiTesto 3"/>
          <p:cNvSpPr txBox="1"/>
          <p:nvPr/>
        </p:nvSpPr>
        <p:spPr>
          <a:xfrm>
            <a:off x="3347864" y="5572210"/>
            <a:ext cx="1546385" cy="584775"/>
          </a:xfrm>
          <a:prstGeom prst="rect">
            <a:avLst/>
          </a:prstGeom>
          <a:noFill/>
        </p:spPr>
        <p:txBody>
          <a:bodyPr wrap="none" rtlCol="0">
            <a:spAutoFit/>
          </a:bodyPr>
          <a:lstStyle/>
          <a:p>
            <a:r>
              <a:rPr lang="en-US" sz="1600" dirty="0" smtClean="0">
                <a:latin typeface="Calibri" panose="020F0502020204030204" pitchFamily="34" charset="0"/>
                <a:cs typeface="Calibri" panose="020F0502020204030204" pitchFamily="34" charset="0"/>
              </a:rPr>
              <a:t>Just one coupler</a:t>
            </a:r>
          </a:p>
          <a:p>
            <a:r>
              <a:rPr lang="en-US" sz="1600" dirty="0">
                <a:latin typeface="Calibri" panose="020F0502020204030204" pitchFamily="34" charset="0"/>
                <a:cs typeface="Calibri" panose="020F0502020204030204" pitchFamily="34" charset="0"/>
              </a:rPr>
              <a:t>i</a:t>
            </a:r>
            <a:r>
              <a:rPr lang="en-US" sz="1600" dirty="0" smtClean="0">
                <a:latin typeface="Calibri" panose="020F0502020204030204" pitchFamily="34" charset="0"/>
                <a:cs typeface="Calibri" panose="020F0502020204030204" pitchFamily="34" charset="0"/>
              </a:rPr>
              <a:t>n the LNL test</a:t>
            </a:r>
            <a:endParaRPr lang="en-US" sz="1600" dirty="0">
              <a:latin typeface="Calibri" panose="020F0502020204030204" pitchFamily="34" charset="0"/>
              <a:cs typeface="Calibri" panose="020F0502020204030204" pitchFamily="34" charset="0"/>
            </a:endParaRPr>
          </a:p>
        </p:txBody>
      </p:sp>
      <p:sp>
        <p:nvSpPr>
          <p:cNvPr id="8" name="Segnaposto piè di pagina 7"/>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339203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cs typeface="Calibri" panose="020F0502020204030204" pitchFamily="34" charset="0"/>
              </a:rPr>
              <a:t>Phasing</a:t>
            </a:r>
            <a:r>
              <a:rPr lang="it-IT" dirty="0" smtClean="0">
                <a:cs typeface="Calibri" panose="020F0502020204030204" pitchFamily="34" charset="0"/>
              </a:rPr>
              <a:t> 8 RF </a:t>
            </a:r>
            <a:r>
              <a:rPr lang="it-IT" dirty="0" err="1" smtClean="0">
                <a:cs typeface="Calibri" panose="020F0502020204030204" pitchFamily="34" charset="0"/>
              </a:rPr>
              <a:t>chains</a:t>
            </a:r>
            <a:endParaRPr lang="en-GB" dirty="0">
              <a:cs typeface="Calibri" panose="020F0502020204030204" pitchFamily="34" charset="0"/>
            </a:endParaRPr>
          </a:p>
        </p:txBody>
      </p:sp>
      <p:sp>
        <p:nvSpPr>
          <p:cNvPr id="4" name="Rettangolo 5">
            <a:extLst>
              <a:ext uri="{FF2B5EF4-FFF2-40B4-BE49-F238E27FC236}">
                <a16:creationId xmlns:a16="http://schemas.microsoft.com/office/drawing/2014/main" xmlns="" id="{C0612112-9834-4392-8AA1-EAEB3067FFF2}"/>
              </a:ext>
            </a:extLst>
          </p:cNvPr>
          <p:cNvSpPr/>
          <p:nvPr/>
        </p:nvSpPr>
        <p:spPr>
          <a:xfrm>
            <a:off x="116872" y="1416874"/>
            <a:ext cx="8968372" cy="1036181"/>
          </a:xfrm>
          <a:prstGeom prst="rect">
            <a:avLst/>
          </a:prstGeom>
          <a:ln>
            <a:noFill/>
          </a:ln>
        </p:spPr>
        <p:txBody>
          <a:bodyPr wrap="square">
            <a:spAutoFit/>
          </a:bodyPr>
          <a:lstStyle>
            <a:lvl1pPr>
              <a:defRPr sz="1600">
                <a:solidFill>
                  <a:schemeClr val="tx1"/>
                </a:solidFill>
                <a:latin typeface="Arial" charset="0"/>
                <a:ea typeface="ＭＳ Ｐゴシック" pitchFamily="34" charset="-128"/>
              </a:defRPr>
            </a:lvl1pPr>
            <a:lvl2pPr marL="742950" indent="-285750">
              <a:defRPr sz="1600">
                <a:solidFill>
                  <a:schemeClr val="tx1"/>
                </a:solidFill>
                <a:latin typeface="Arial" charset="0"/>
                <a:ea typeface="ＭＳ Ｐゴシック" pitchFamily="34" charset="-128"/>
              </a:defRPr>
            </a:lvl2pPr>
            <a:lvl3pPr marL="1143000" indent="-228600">
              <a:defRPr sz="1600">
                <a:solidFill>
                  <a:schemeClr val="tx1"/>
                </a:solidFill>
                <a:latin typeface="Arial" charset="0"/>
                <a:ea typeface="ＭＳ Ｐゴシック" pitchFamily="34" charset="-128"/>
              </a:defRPr>
            </a:lvl3pPr>
            <a:lvl4pPr marL="1600200" indent="-228600">
              <a:defRPr sz="1600">
                <a:solidFill>
                  <a:schemeClr val="tx1"/>
                </a:solidFill>
                <a:latin typeface="Arial" charset="0"/>
                <a:ea typeface="ＭＳ Ｐゴシック" pitchFamily="34" charset="-128"/>
              </a:defRPr>
            </a:lvl4pPr>
            <a:lvl5pPr marL="2057400" indent="-228600">
              <a:defRPr sz="1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34" charset="-128"/>
              </a:defRPr>
            </a:lvl9pPr>
          </a:lstStyle>
          <a:p>
            <a:pPr marL="285750" indent="-285750" algn="just">
              <a:spcAft>
                <a:spcPts val="813"/>
              </a:spcAft>
              <a:buFont typeface="Arial" panose="020B0604020202020204" pitchFamily="34" charset="0"/>
              <a:buChar char="•"/>
            </a:pPr>
            <a:r>
              <a:rPr lang="it-IT" altLang="it-IT" dirty="0">
                <a:solidFill>
                  <a:srgbClr val="000000"/>
                </a:solidFill>
                <a:latin typeface="Calibri" panose="020F0502020204030204" pitchFamily="34" charset="0"/>
                <a:cs typeface="Calibri" panose="020F0502020204030204" pitchFamily="34" charset="0"/>
              </a:rPr>
              <a:t>RF couplers optimized for beam operation</a:t>
            </a:r>
          </a:p>
          <a:p>
            <a:pPr marL="285750" indent="-285750" algn="just">
              <a:spcAft>
                <a:spcPts val="813"/>
              </a:spcAft>
              <a:buFont typeface="Arial" panose="020B0604020202020204" pitchFamily="34" charset="0"/>
              <a:buChar char="•"/>
            </a:pPr>
            <a:r>
              <a:rPr lang="it-IT" altLang="it-IT" dirty="0">
                <a:solidFill>
                  <a:srgbClr val="000000"/>
                </a:solidFill>
                <a:latin typeface="Calibri" panose="020F0502020204030204" pitchFamily="34" charset="0"/>
                <a:cs typeface="Calibri" panose="020F0502020204030204" pitchFamily="34" charset="0"/>
              </a:rPr>
              <a:t>In conditioning mode without beam, 13% </a:t>
            </a:r>
            <a:r>
              <a:rPr lang="it-IT" altLang="it-IT" dirty="0" err="1">
                <a:solidFill>
                  <a:srgbClr val="000000"/>
                </a:solidFill>
                <a:latin typeface="Calibri" panose="020F0502020204030204" pitchFamily="34" charset="0"/>
                <a:cs typeface="Calibri" panose="020F0502020204030204" pitchFamily="34" charset="0"/>
              </a:rPr>
              <a:t>average</a:t>
            </a:r>
            <a:r>
              <a:rPr lang="it-IT" altLang="it-IT" dirty="0">
                <a:solidFill>
                  <a:srgbClr val="000000"/>
                </a:solidFill>
                <a:latin typeface="Calibri" panose="020F0502020204030204" pitchFamily="34" charset="0"/>
                <a:cs typeface="Calibri" panose="020F0502020204030204" pitchFamily="34" charset="0"/>
              </a:rPr>
              <a:t> </a:t>
            </a:r>
            <a:r>
              <a:rPr lang="it-IT" altLang="it-IT" dirty="0" err="1">
                <a:solidFill>
                  <a:srgbClr val="000000"/>
                </a:solidFill>
                <a:latin typeface="Calibri" panose="020F0502020204030204" pitchFamily="34" charset="0"/>
                <a:cs typeface="Calibri" panose="020F0502020204030204" pitchFamily="34" charset="0"/>
              </a:rPr>
              <a:t>reflected</a:t>
            </a:r>
            <a:r>
              <a:rPr lang="it-IT" altLang="it-IT" dirty="0">
                <a:solidFill>
                  <a:srgbClr val="000000"/>
                </a:solidFill>
                <a:latin typeface="Calibri" panose="020F0502020204030204" pitchFamily="34" charset="0"/>
                <a:cs typeface="Calibri" panose="020F0502020204030204" pitchFamily="34" charset="0"/>
              </a:rPr>
              <a:t> power from each chain</a:t>
            </a:r>
          </a:p>
          <a:p>
            <a:pPr marL="285750" indent="-285750" algn="just">
              <a:spcAft>
                <a:spcPts val="813"/>
              </a:spcAft>
              <a:buFont typeface="Arial" panose="020B0604020202020204" pitchFamily="34" charset="0"/>
              <a:buChar char="•"/>
            </a:pPr>
            <a:r>
              <a:rPr lang="it-IT" altLang="it-IT" dirty="0">
                <a:solidFill>
                  <a:srgbClr val="000000"/>
                </a:solidFill>
                <a:latin typeface="Calibri" panose="020F0502020204030204" pitchFamily="34" charset="0"/>
                <a:cs typeface="Calibri" panose="020F0502020204030204" pitchFamily="34" charset="0"/>
              </a:rPr>
              <a:t>In case of chains amplitude or phase unbalance, significant reflected power comes back to circulators</a:t>
            </a:r>
          </a:p>
        </p:txBody>
      </p:sp>
      <p:grpSp>
        <p:nvGrpSpPr>
          <p:cNvPr id="3" name="Gruppo 2"/>
          <p:cNvGrpSpPr/>
          <p:nvPr/>
        </p:nvGrpSpPr>
        <p:grpSpPr>
          <a:xfrm>
            <a:off x="151962" y="3316179"/>
            <a:ext cx="4288680" cy="2613386"/>
            <a:chOff x="151962" y="3316179"/>
            <a:chExt cx="4288680" cy="2613386"/>
          </a:xfrm>
        </p:grpSpPr>
        <p:pic>
          <p:nvPicPr>
            <p:cNvPr id="5" name="officeArt object">
              <a:extLst>
                <a:ext uri="{FF2B5EF4-FFF2-40B4-BE49-F238E27FC236}">
                  <a16:creationId xmlns:a16="http://schemas.microsoft.com/office/drawing/2014/main" xmlns="" id="{8DE93DD5-CA9D-4335-97EC-B60853F11A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65" r="20301"/>
            <a:stretch/>
          </p:blipFill>
          <p:spPr bwMode="auto">
            <a:xfrm>
              <a:off x="151962" y="3662548"/>
              <a:ext cx="4288680" cy="2267017"/>
            </a:xfrm>
            <a:prstGeom prst="rect">
              <a:avLst/>
            </a:prstGeom>
            <a:noFill/>
            <a:ln w="12700">
              <a:noFill/>
              <a:miter lim="400000"/>
              <a:headEnd/>
              <a:tailEnd/>
            </a:ln>
            <a:extLst>
              <a:ext uri="{909E8E84-426E-40DD-AFC4-6F175D3DCCD1}">
                <a14:hiddenFill xmlns:a14="http://schemas.microsoft.com/office/drawing/2010/main">
                  <a:solidFill>
                    <a:srgbClr val="FFFFFF"/>
                  </a:solidFill>
                </a14:hiddenFill>
              </a:ext>
            </a:extLst>
          </p:spPr>
        </p:pic>
        <p:sp>
          <p:nvSpPr>
            <p:cNvPr id="6" name="CasellaDiTesto 20">
              <a:extLst>
                <a:ext uri="{FF2B5EF4-FFF2-40B4-BE49-F238E27FC236}">
                  <a16:creationId xmlns:a16="http://schemas.microsoft.com/office/drawing/2014/main" xmlns="" id="{125AFBB8-D81A-4D68-80D2-3E8BC631B3AB}"/>
                </a:ext>
              </a:extLst>
            </p:cNvPr>
            <p:cNvSpPr txBox="1">
              <a:spLocks noChangeArrowheads="1"/>
            </p:cNvSpPr>
            <p:nvPr/>
          </p:nvSpPr>
          <p:spPr bwMode="auto">
            <a:xfrm>
              <a:off x="538275" y="3316179"/>
              <a:ext cx="3385653"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600">
                  <a:solidFill>
                    <a:schemeClr val="tx1"/>
                  </a:solidFill>
                  <a:latin typeface="Arial" charset="0"/>
                  <a:ea typeface="ＭＳ Ｐゴシック" pitchFamily="34" charset="-128"/>
                </a:defRPr>
              </a:lvl1pPr>
              <a:lvl2pPr marL="742950" indent="-285750">
                <a:defRPr sz="1600">
                  <a:solidFill>
                    <a:schemeClr val="tx1"/>
                  </a:solidFill>
                  <a:latin typeface="Arial" charset="0"/>
                  <a:ea typeface="ＭＳ Ｐゴシック" pitchFamily="34" charset="-128"/>
                </a:defRPr>
              </a:lvl2pPr>
              <a:lvl3pPr marL="1143000" indent="-228600">
                <a:defRPr sz="1600">
                  <a:solidFill>
                    <a:schemeClr val="tx1"/>
                  </a:solidFill>
                  <a:latin typeface="Arial" charset="0"/>
                  <a:ea typeface="ＭＳ Ｐゴシック" pitchFamily="34" charset="-128"/>
                </a:defRPr>
              </a:lvl3pPr>
              <a:lvl4pPr marL="1600200" indent="-228600">
                <a:defRPr sz="1600">
                  <a:solidFill>
                    <a:schemeClr val="tx1"/>
                  </a:solidFill>
                  <a:latin typeface="Arial" charset="0"/>
                  <a:ea typeface="ＭＳ Ｐゴシック" pitchFamily="34" charset="-128"/>
                </a:defRPr>
              </a:lvl4pPr>
              <a:lvl5pPr marL="2057400" indent="-228600">
                <a:defRPr sz="1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34" charset="-128"/>
                </a:defRPr>
              </a:lvl9pPr>
            </a:lstStyle>
            <a:p>
              <a:pPr algn="ctr"/>
              <a:r>
                <a:rPr lang="it-IT" altLang="it-IT" b="1" dirty="0">
                  <a:latin typeface="Calibri" panose="020F0502020204030204" pitchFamily="34" charset="0"/>
                  <a:cs typeface="Calibri" panose="020F0502020204030204" pitchFamily="34" charset="0"/>
                </a:rPr>
                <a:t>Amplitude unbalance  (no beam)</a:t>
              </a:r>
              <a:endParaRPr lang="en-GB" altLang="it-IT" b="1" dirty="0">
                <a:latin typeface="Calibri" panose="020F0502020204030204" pitchFamily="34" charset="0"/>
                <a:cs typeface="Calibri" panose="020F0502020204030204" pitchFamily="34" charset="0"/>
              </a:endParaRPr>
            </a:p>
          </p:txBody>
        </p:sp>
      </p:grpSp>
      <p:sp>
        <p:nvSpPr>
          <p:cNvPr id="7" name="CasellaDiTesto 23">
            <a:extLst>
              <a:ext uri="{FF2B5EF4-FFF2-40B4-BE49-F238E27FC236}">
                <a16:creationId xmlns:a16="http://schemas.microsoft.com/office/drawing/2014/main" xmlns="" id="{DC24BA3C-7981-48B4-826F-049EF27D6376}"/>
              </a:ext>
            </a:extLst>
          </p:cNvPr>
          <p:cNvSpPr txBox="1">
            <a:spLocks noChangeArrowheads="1"/>
          </p:cNvSpPr>
          <p:nvPr/>
        </p:nvSpPr>
        <p:spPr bwMode="auto">
          <a:xfrm>
            <a:off x="251520" y="6156593"/>
            <a:ext cx="8645250" cy="584775"/>
          </a:xfrm>
          <a:prstGeom prst="rect">
            <a:avLst/>
          </a:prstGeom>
          <a:noFill/>
          <a:ln w="9525">
            <a:noFill/>
            <a:miter lim="800000"/>
            <a:headEnd/>
            <a:tailEnd/>
          </a:ln>
        </p:spPr>
        <p:txBody>
          <a:bodyPr wrap="square">
            <a:spAutoFit/>
          </a:bodyPr>
          <a:lstStyle>
            <a:lvl1pPr>
              <a:defRPr sz="1600">
                <a:solidFill>
                  <a:schemeClr val="tx1"/>
                </a:solidFill>
                <a:latin typeface="Arial" charset="0"/>
                <a:ea typeface="ＭＳ Ｐゴシック" pitchFamily="34" charset="-128"/>
              </a:defRPr>
            </a:lvl1pPr>
            <a:lvl2pPr marL="742950" indent="-285750">
              <a:defRPr sz="1600">
                <a:solidFill>
                  <a:schemeClr val="tx1"/>
                </a:solidFill>
                <a:latin typeface="Arial" charset="0"/>
                <a:ea typeface="ＭＳ Ｐゴシック" pitchFamily="34" charset="-128"/>
              </a:defRPr>
            </a:lvl2pPr>
            <a:lvl3pPr marL="1143000" indent="-228600">
              <a:defRPr sz="1600">
                <a:solidFill>
                  <a:schemeClr val="tx1"/>
                </a:solidFill>
                <a:latin typeface="Arial" charset="0"/>
                <a:ea typeface="ＭＳ Ｐゴシック" pitchFamily="34" charset="-128"/>
              </a:defRPr>
            </a:lvl3pPr>
            <a:lvl4pPr marL="1600200" indent="-228600">
              <a:defRPr sz="1600">
                <a:solidFill>
                  <a:schemeClr val="tx1"/>
                </a:solidFill>
                <a:latin typeface="Arial" charset="0"/>
                <a:ea typeface="ＭＳ Ｐゴシック" pitchFamily="34" charset="-128"/>
              </a:defRPr>
            </a:lvl4pPr>
            <a:lvl5pPr marL="2057400" indent="-228600">
              <a:defRPr sz="1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34" charset="-128"/>
              </a:defRPr>
            </a:lvl9pPr>
          </a:lstStyle>
          <a:p>
            <a:r>
              <a:rPr lang="it-IT" altLang="it-IT" dirty="0">
                <a:latin typeface="Calibri" panose="020F0502020204030204" pitchFamily="34" charset="0"/>
                <a:cs typeface="Calibri" panose="020F0502020204030204" pitchFamily="34" charset="0"/>
              </a:rPr>
              <a:t>In case of </a:t>
            </a:r>
            <a:r>
              <a:rPr lang="it-IT" altLang="it-IT" b="1" dirty="0">
                <a:latin typeface="Calibri" panose="020F0502020204030204" pitchFamily="34" charset="0"/>
                <a:cs typeface="Calibri" panose="020F0502020204030204" pitchFamily="34" charset="0"/>
              </a:rPr>
              <a:t>phase unbalance</a:t>
            </a:r>
            <a:r>
              <a:rPr lang="it-IT" altLang="it-IT" dirty="0">
                <a:latin typeface="Calibri" panose="020F0502020204030204" pitchFamily="34" charset="0"/>
                <a:cs typeface="Calibri" panose="020F0502020204030204" pitchFamily="34" charset="0"/>
              </a:rPr>
              <a:t>, calculations show that 400% of nominal power can be reached on unbalanced chain reflected power in case of 180 deg phase </a:t>
            </a:r>
            <a:r>
              <a:rPr lang="it-IT" altLang="it-IT" dirty="0" err="1">
                <a:latin typeface="Calibri" panose="020F0502020204030204" pitchFamily="34" charset="0"/>
                <a:cs typeface="Calibri" panose="020F0502020204030204" pitchFamily="34" charset="0"/>
              </a:rPr>
              <a:t>error</a:t>
            </a:r>
            <a:r>
              <a:rPr lang="it-IT" altLang="it-IT" dirty="0">
                <a:latin typeface="Calibri" panose="020F0502020204030204" pitchFamily="34" charset="0"/>
                <a:cs typeface="Calibri" panose="020F0502020204030204" pitchFamily="34" charset="0"/>
              </a:rPr>
              <a:t>. </a:t>
            </a:r>
            <a:endParaRPr lang="en-GB" altLang="it-IT" dirty="0">
              <a:latin typeface="Calibri" panose="020F0502020204030204" pitchFamily="34" charset="0"/>
              <a:cs typeface="Calibri" panose="020F0502020204030204" pitchFamily="34" charset="0"/>
            </a:endParaRPr>
          </a:p>
        </p:txBody>
      </p:sp>
      <p:sp>
        <p:nvSpPr>
          <p:cNvPr id="8" name="Rettangolo 5">
            <a:extLst>
              <a:ext uri="{FF2B5EF4-FFF2-40B4-BE49-F238E27FC236}">
                <a16:creationId xmlns:a16="http://schemas.microsoft.com/office/drawing/2014/main" xmlns="" id="{BE4289D8-1765-433C-A739-BB6DC8223085}"/>
              </a:ext>
            </a:extLst>
          </p:cNvPr>
          <p:cNvSpPr/>
          <p:nvPr/>
        </p:nvSpPr>
        <p:spPr>
          <a:xfrm>
            <a:off x="4427984" y="3645024"/>
            <a:ext cx="4657260" cy="2267287"/>
          </a:xfrm>
          <a:prstGeom prst="rect">
            <a:avLst/>
          </a:prstGeom>
          <a:ln>
            <a:noFill/>
          </a:ln>
        </p:spPr>
        <p:txBody>
          <a:bodyPr wrap="square">
            <a:spAutoFit/>
          </a:bodyPr>
          <a:lstStyle>
            <a:lvl1pPr>
              <a:defRPr sz="1600">
                <a:solidFill>
                  <a:schemeClr val="tx1"/>
                </a:solidFill>
                <a:latin typeface="Arial" charset="0"/>
                <a:ea typeface="ＭＳ Ｐゴシック" pitchFamily="34" charset="-128"/>
              </a:defRPr>
            </a:lvl1pPr>
            <a:lvl2pPr marL="742950" indent="-285750">
              <a:defRPr sz="1600">
                <a:solidFill>
                  <a:schemeClr val="tx1"/>
                </a:solidFill>
                <a:latin typeface="Arial" charset="0"/>
                <a:ea typeface="ＭＳ Ｐゴシック" pitchFamily="34" charset="-128"/>
              </a:defRPr>
            </a:lvl2pPr>
            <a:lvl3pPr marL="1143000" indent="-228600">
              <a:defRPr sz="1600">
                <a:solidFill>
                  <a:schemeClr val="tx1"/>
                </a:solidFill>
                <a:latin typeface="Arial" charset="0"/>
                <a:ea typeface="ＭＳ Ｐゴシック" pitchFamily="34" charset="-128"/>
              </a:defRPr>
            </a:lvl3pPr>
            <a:lvl4pPr marL="1600200" indent="-228600">
              <a:defRPr sz="1600">
                <a:solidFill>
                  <a:schemeClr val="tx1"/>
                </a:solidFill>
                <a:latin typeface="Arial" charset="0"/>
                <a:ea typeface="ＭＳ Ｐゴシック" pitchFamily="34" charset="-128"/>
              </a:defRPr>
            </a:lvl4pPr>
            <a:lvl5pPr marL="2057400" indent="-228600">
              <a:defRPr sz="1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34" charset="-128"/>
              </a:defRPr>
            </a:lvl9pPr>
          </a:lstStyle>
          <a:p>
            <a:pPr marL="285750" indent="-285750" algn="just">
              <a:spcAft>
                <a:spcPts val="813"/>
              </a:spcAft>
              <a:buFont typeface="Arial" panose="020B0604020202020204" pitchFamily="34" charset="0"/>
              <a:buChar char="•"/>
            </a:pPr>
            <a:r>
              <a:rPr lang="it-IT" altLang="it-IT" dirty="0">
                <a:solidFill>
                  <a:srgbClr val="000000"/>
                </a:solidFill>
                <a:latin typeface="Calibri" panose="020F0502020204030204" pitchFamily="34" charset="0"/>
                <a:cs typeface="Calibri" panose="020F0502020204030204" pitchFamily="34" charset="0"/>
              </a:rPr>
              <a:t>Reflected power decreases with active chains number reaching a minimum with 6 </a:t>
            </a:r>
            <a:r>
              <a:rPr lang="it-IT" altLang="it-IT" dirty="0" err="1">
                <a:solidFill>
                  <a:srgbClr val="000000"/>
                </a:solidFill>
                <a:latin typeface="Calibri" panose="020F0502020204030204" pitchFamily="34" charset="0"/>
                <a:cs typeface="Calibri" panose="020F0502020204030204" pitchFamily="34" charset="0"/>
              </a:rPr>
              <a:t>chains</a:t>
            </a:r>
            <a:r>
              <a:rPr lang="it-IT" altLang="it-IT" dirty="0" smtClean="0">
                <a:solidFill>
                  <a:srgbClr val="000000"/>
                </a:solidFill>
                <a:latin typeface="Calibri" panose="020F0502020204030204" pitchFamily="34" charset="0"/>
                <a:cs typeface="Calibri" panose="020F0502020204030204" pitchFamily="34" charset="0"/>
              </a:rPr>
              <a:t>. (</a:t>
            </a:r>
            <a:r>
              <a:rPr lang="it-IT" altLang="it-IT" dirty="0" err="1" smtClean="0">
                <a:solidFill>
                  <a:srgbClr val="000000"/>
                </a:solidFill>
                <a:latin typeface="Calibri" panose="020F0502020204030204" pitchFamily="34" charset="0"/>
                <a:cs typeface="Calibri" panose="020F0502020204030204" pitchFamily="34" charset="0"/>
              </a:rPr>
              <a:t>Pref</a:t>
            </a:r>
            <a:r>
              <a:rPr lang="it-IT" altLang="it-IT" dirty="0" smtClean="0">
                <a:solidFill>
                  <a:srgbClr val="000000"/>
                </a:solidFill>
                <a:latin typeface="Calibri" panose="020F0502020204030204" pitchFamily="34" charset="0"/>
                <a:cs typeface="Calibri" panose="020F0502020204030204" pitchFamily="34" charset="0"/>
              </a:rPr>
              <a:t>/Pin)</a:t>
            </a:r>
            <a:endParaRPr lang="it-IT" altLang="it-IT" dirty="0">
              <a:solidFill>
                <a:srgbClr val="000000"/>
              </a:solidFill>
              <a:latin typeface="Calibri" panose="020F0502020204030204" pitchFamily="34" charset="0"/>
              <a:cs typeface="Calibri" panose="020F0502020204030204" pitchFamily="34" charset="0"/>
            </a:endParaRPr>
          </a:p>
          <a:p>
            <a:pPr marL="285750" indent="-285750" algn="just">
              <a:spcAft>
                <a:spcPts val="813"/>
              </a:spcAft>
              <a:buFont typeface="Arial" panose="020B0604020202020204" pitchFamily="34" charset="0"/>
              <a:buChar char="•"/>
            </a:pPr>
            <a:r>
              <a:rPr lang="it-IT" altLang="it-IT" dirty="0">
                <a:solidFill>
                  <a:srgbClr val="000000"/>
                </a:solidFill>
                <a:latin typeface="Calibri" panose="020F0502020204030204" pitchFamily="34" charset="0"/>
                <a:cs typeface="Calibri" panose="020F0502020204030204" pitchFamily="34" charset="0"/>
              </a:rPr>
              <a:t>Cavity power increases with active chains number</a:t>
            </a:r>
          </a:p>
          <a:p>
            <a:pPr marL="285750" indent="-285750" algn="just">
              <a:spcAft>
                <a:spcPts val="813"/>
              </a:spcAft>
              <a:buFont typeface="Arial" panose="020B0604020202020204" pitchFamily="34" charset="0"/>
              <a:buChar char="•"/>
            </a:pPr>
            <a:r>
              <a:rPr lang="it-IT" altLang="it-IT" dirty="0">
                <a:solidFill>
                  <a:srgbClr val="000000"/>
                </a:solidFill>
                <a:latin typeface="Calibri" panose="020F0502020204030204" pitchFamily="34" charset="0"/>
                <a:cs typeface="Calibri" panose="020F0502020204030204" pitchFamily="34" charset="0"/>
              </a:rPr>
              <a:t>Reflected power on any inactive chain increases with the number of active chains. It can reach 140% of the single chain input power, with 7 </a:t>
            </a:r>
            <a:r>
              <a:rPr lang="it-IT" altLang="it-IT" dirty="0" err="1">
                <a:solidFill>
                  <a:srgbClr val="000000"/>
                </a:solidFill>
                <a:latin typeface="Calibri" panose="020F0502020204030204" pitchFamily="34" charset="0"/>
                <a:cs typeface="Calibri" panose="020F0502020204030204" pitchFamily="34" charset="0"/>
              </a:rPr>
              <a:t>chains</a:t>
            </a:r>
            <a:r>
              <a:rPr lang="it-IT" altLang="it-IT" dirty="0">
                <a:solidFill>
                  <a:srgbClr val="000000"/>
                </a:solidFill>
                <a:latin typeface="Calibri" panose="020F0502020204030204" pitchFamily="34" charset="0"/>
                <a:cs typeface="Calibri" panose="020F0502020204030204" pitchFamily="34" charset="0"/>
              </a:rPr>
              <a:t> </a:t>
            </a:r>
            <a:r>
              <a:rPr lang="it-IT" altLang="it-IT" dirty="0" err="1" smtClean="0">
                <a:solidFill>
                  <a:srgbClr val="000000"/>
                </a:solidFill>
                <a:latin typeface="Calibri" panose="020F0502020204030204" pitchFamily="34" charset="0"/>
                <a:cs typeface="Calibri" panose="020F0502020204030204" pitchFamily="34" charset="0"/>
              </a:rPr>
              <a:t>active</a:t>
            </a:r>
            <a:r>
              <a:rPr lang="it-IT" altLang="it-IT" dirty="0" smtClean="0">
                <a:solidFill>
                  <a:srgbClr val="000000"/>
                </a:solidFill>
                <a:latin typeface="Calibri" panose="020F0502020204030204" pitchFamily="34" charset="0"/>
                <a:cs typeface="Calibri" panose="020F0502020204030204" pitchFamily="34" charset="0"/>
              </a:rPr>
              <a:t> (</a:t>
            </a:r>
            <a:r>
              <a:rPr lang="it-IT" altLang="it-IT" dirty="0" err="1" smtClean="0">
                <a:solidFill>
                  <a:srgbClr val="000000"/>
                </a:solidFill>
                <a:latin typeface="Calibri" panose="020F0502020204030204" pitchFamily="34" charset="0"/>
                <a:cs typeface="Calibri" panose="020F0502020204030204" pitchFamily="34" charset="0"/>
              </a:rPr>
              <a:t>Pload</a:t>
            </a:r>
            <a:r>
              <a:rPr lang="it-IT" altLang="it-IT" dirty="0" smtClean="0">
                <a:solidFill>
                  <a:srgbClr val="000000"/>
                </a:solidFill>
                <a:latin typeface="Calibri" panose="020F0502020204030204" pitchFamily="34" charset="0"/>
                <a:cs typeface="Calibri" panose="020F0502020204030204" pitchFamily="34" charset="0"/>
              </a:rPr>
              <a:t>/Pin)</a:t>
            </a:r>
            <a:endParaRPr lang="it-IT" altLang="it-IT" dirty="0">
              <a:solidFill>
                <a:srgbClr val="000000"/>
              </a:solidFill>
              <a:latin typeface="Calibri" panose="020F0502020204030204" pitchFamily="34" charset="0"/>
              <a:cs typeface="Calibri" panose="020F0502020204030204" pitchFamily="34" charset="0"/>
            </a:endParaRPr>
          </a:p>
        </p:txBody>
      </p:sp>
      <p:grpSp>
        <p:nvGrpSpPr>
          <p:cNvPr id="9" name="Group 14">
            <a:extLst>
              <a:ext uri="{FF2B5EF4-FFF2-40B4-BE49-F238E27FC236}">
                <a16:creationId xmlns:a16="http://schemas.microsoft.com/office/drawing/2014/main" xmlns="" id="{20526231-F7B2-4281-BD1C-0C325162F407}"/>
              </a:ext>
            </a:extLst>
          </p:cNvPr>
          <p:cNvGrpSpPr>
            <a:grpSpLocks noChangeAspect="1"/>
          </p:cNvGrpSpPr>
          <p:nvPr/>
        </p:nvGrpSpPr>
        <p:grpSpPr>
          <a:xfrm>
            <a:off x="4350824" y="2636389"/>
            <a:ext cx="3232964" cy="864619"/>
            <a:chOff x="107510" y="3123384"/>
            <a:chExt cx="8615481" cy="2304116"/>
          </a:xfrm>
        </p:grpSpPr>
        <p:grpSp>
          <p:nvGrpSpPr>
            <p:cNvPr id="10" name="Group 18">
              <a:extLst>
                <a:ext uri="{FF2B5EF4-FFF2-40B4-BE49-F238E27FC236}">
                  <a16:creationId xmlns:a16="http://schemas.microsoft.com/office/drawing/2014/main" xmlns="" id="{2C5BC62B-B5DE-4DE7-9EDE-E78D883C85A2}"/>
                </a:ext>
              </a:extLst>
            </p:cNvPr>
            <p:cNvGrpSpPr>
              <a:grpSpLocks noChangeAspect="1"/>
            </p:cNvGrpSpPr>
            <p:nvPr/>
          </p:nvGrpSpPr>
          <p:grpSpPr>
            <a:xfrm>
              <a:off x="107510" y="3753038"/>
              <a:ext cx="8525751" cy="1674462"/>
              <a:chOff x="107504" y="3753036"/>
              <a:chExt cx="11521280" cy="2262786"/>
            </a:xfrm>
          </p:grpSpPr>
          <p:sp>
            <p:nvSpPr>
              <p:cNvPr id="12" name="Isosceles Triangle 20">
                <a:extLst>
                  <a:ext uri="{FF2B5EF4-FFF2-40B4-BE49-F238E27FC236}">
                    <a16:creationId xmlns:a16="http://schemas.microsoft.com/office/drawing/2014/main" xmlns="" id="{724BB1E2-BBE7-4004-A873-9CBB05A60307}"/>
                  </a:ext>
                </a:extLst>
              </p:cNvPr>
              <p:cNvSpPr/>
              <p:nvPr/>
            </p:nvSpPr>
            <p:spPr>
              <a:xfrm>
                <a:off x="926080" y="5337212"/>
                <a:ext cx="360040" cy="648072"/>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13" name="Straight Connector 22">
                <a:extLst>
                  <a:ext uri="{FF2B5EF4-FFF2-40B4-BE49-F238E27FC236}">
                    <a16:creationId xmlns:a16="http://schemas.microsoft.com/office/drawing/2014/main" xmlns="" id="{15C6E672-BED9-46B8-A012-25CCD6DA97C3}"/>
                  </a:ext>
                </a:extLst>
              </p:cNvPr>
              <p:cNvCxnSpPr>
                <a:stCxn id="12" idx="0"/>
              </p:cNvCxnSpPr>
              <p:nvPr/>
            </p:nvCxnSpPr>
            <p:spPr>
              <a:xfrm flipV="1">
                <a:off x="1106100" y="4869160"/>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23">
                <a:extLst>
                  <a:ext uri="{FF2B5EF4-FFF2-40B4-BE49-F238E27FC236}">
                    <a16:creationId xmlns:a16="http://schemas.microsoft.com/office/drawing/2014/main" xmlns="" id="{013CEA3B-3254-4A6F-BCA4-D94427728260}"/>
                  </a:ext>
                </a:extLst>
              </p:cNvPr>
              <p:cNvSpPr/>
              <p:nvPr/>
            </p:nvSpPr>
            <p:spPr>
              <a:xfrm>
                <a:off x="782064" y="4221088"/>
                <a:ext cx="648072" cy="64807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15" name="Straight Connector 24">
                <a:extLst>
                  <a:ext uri="{FF2B5EF4-FFF2-40B4-BE49-F238E27FC236}">
                    <a16:creationId xmlns:a16="http://schemas.microsoft.com/office/drawing/2014/main" xmlns="" id="{15C94467-3149-449D-847B-E74BA5EDEBB2}"/>
                  </a:ext>
                </a:extLst>
              </p:cNvPr>
              <p:cNvCxnSpPr>
                <a:endCxn id="14" idx="2"/>
              </p:cNvCxnSpPr>
              <p:nvPr/>
            </p:nvCxnSpPr>
            <p:spPr>
              <a:xfrm>
                <a:off x="539552" y="4545124"/>
                <a:ext cx="2425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25">
                <a:extLst>
                  <a:ext uri="{FF2B5EF4-FFF2-40B4-BE49-F238E27FC236}">
                    <a16:creationId xmlns:a16="http://schemas.microsoft.com/office/drawing/2014/main" xmlns="" id="{A893F9F9-0CAF-4EF3-904B-537BCD5D99AB}"/>
                  </a:ext>
                </a:extLst>
              </p:cNvPr>
              <p:cNvSpPr/>
              <p:nvPr/>
            </p:nvSpPr>
            <p:spPr>
              <a:xfrm>
                <a:off x="107504" y="4365104"/>
                <a:ext cx="432048" cy="360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17" name="Straight Connector 26">
                <a:extLst>
                  <a:ext uri="{FF2B5EF4-FFF2-40B4-BE49-F238E27FC236}">
                    <a16:creationId xmlns:a16="http://schemas.microsoft.com/office/drawing/2014/main" xmlns="" id="{C3843774-461D-4436-9408-C77A02BE927F}"/>
                  </a:ext>
                </a:extLst>
              </p:cNvPr>
              <p:cNvCxnSpPr/>
              <p:nvPr/>
            </p:nvCxnSpPr>
            <p:spPr>
              <a:xfrm flipV="1">
                <a:off x="1089982" y="3753036"/>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urved Right Arrow 27">
                <a:extLst>
                  <a:ext uri="{FF2B5EF4-FFF2-40B4-BE49-F238E27FC236}">
                    <a16:creationId xmlns:a16="http://schemas.microsoft.com/office/drawing/2014/main" xmlns="" id="{552B9DDB-4400-42C5-8F9A-37B2AF74EE2C}"/>
                  </a:ext>
                </a:extLst>
              </p:cNvPr>
              <p:cNvSpPr/>
              <p:nvPr/>
            </p:nvSpPr>
            <p:spPr>
              <a:xfrm>
                <a:off x="899592" y="4365104"/>
                <a:ext cx="360040" cy="3600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Calibri" panose="020F0502020204030204" pitchFamily="34" charset="0"/>
                  <a:cs typeface="Calibri" panose="020F0502020204030204" pitchFamily="34" charset="0"/>
                </a:endParaRPr>
              </a:p>
            </p:txBody>
          </p:sp>
          <p:sp>
            <p:nvSpPr>
              <p:cNvPr id="19" name="Isosceles Triangle 28">
                <a:extLst>
                  <a:ext uri="{FF2B5EF4-FFF2-40B4-BE49-F238E27FC236}">
                    <a16:creationId xmlns:a16="http://schemas.microsoft.com/office/drawing/2014/main" xmlns="" id="{D5CE01DE-1184-4BD4-AEA5-475A3DCD2C76}"/>
                  </a:ext>
                </a:extLst>
              </p:cNvPr>
              <p:cNvSpPr/>
              <p:nvPr/>
            </p:nvSpPr>
            <p:spPr>
              <a:xfrm>
                <a:off x="2366240" y="5342773"/>
                <a:ext cx="360040" cy="648072"/>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20" name="Straight Connector 30">
                <a:extLst>
                  <a:ext uri="{FF2B5EF4-FFF2-40B4-BE49-F238E27FC236}">
                    <a16:creationId xmlns:a16="http://schemas.microsoft.com/office/drawing/2014/main" xmlns="" id="{576B58F3-3EC8-4707-B298-FA0C8EDBEB46}"/>
                  </a:ext>
                </a:extLst>
              </p:cNvPr>
              <p:cNvCxnSpPr>
                <a:stCxn id="19" idx="0"/>
              </p:cNvCxnSpPr>
              <p:nvPr/>
            </p:nvCxnSpPr>
            <p:spPr>
              <a:xfrm flipV="1">
                <a:off x="2546260" y="4874721"/>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31">
                <a:extLst>
                  <a:ext uri="{FF2B5EF4-FFF2-40B4-BE49-F238E27FC236}">
                    <a16:creationId xmlns:a16="http://schemas.microsoft.com/office/drawing/2014/main" xmlns="" id="{00109D9C-18A0-4A32-88C7-9DBC654C6175}"/>
                  </a:ext>
                </a:extLst>
              </p:cNvPr>
              <p:cNvSpPr/>
              <p:nvPr/>
            </p:nvSpPr>
            <p:spPr>
              <a:xfrm>
                <a:off x="2222224" y="4226649"/>
                <a:ext cx="648072" cy="64807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22" name="Straight Connector 32">
                <a:extLst>
                  <a:ext uri="{FF2B5EF4-FFF2-40B4-BE49-F238E27FC236}">
                    <a16:creationId xmlns:a16="http://schemas.microsoft.com/office/drawing/2014/main" xmlns="" id="{8A34583B-73B9-49C8-A2E2-F4AF0E4DE440}"/>
                  </a:ext>
                </a:extLst>
              </p:cNvPr>
              <p:cNvCxnSpPr>
                <a:endCxn id="21" idx="2"/>
              </p:cNvCxnSpPr>
              <p:nvPr/>
            </p:nvCxnSpPr>
            <p:spPr>
              <a:xfrm>
                <a:off x="1979712" y="4550685"/>
                <a:ext cx="2425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33">
                <a:extLst>
                  <a:ext uri="{FF2B5EF4-FFF2-40B4-BE49-F238E27FC236}">
                    <a16:creationId xmlns:a16="http://schemas.microsoft.com/office/drawing/2014/main" xmlns="" id="{0CA86298-0493-4279-A7B8-A5F02AE827B1}"/>
                  </a:ext>
                </a:extLst>
              </p:cNvPr>
              <p:cNvSpPr/>
              <p:nvPr/>
            </p:nvSpPr>
            <p:spPr>
              <a:xfrm>
                <a:off x="1547664" y="4370665"/>
                <a:ext cx="432048" cy="360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24" name="Straight Connector 34">
                <a:extLst>
                  <a:ext uri="{FF2B5EF4-FFF2-40B4-BE49-F238E27FC236}">
                    <a16:creationId xmlns:a16="http://schemas.microsoft.com/office/drawing/2014/main" xmlns="" id="{9DCCCE76-935E-4E5F-AA10-85B401A0C347}"/>
                  </a:ext>
                </a:extLst>
              </p:cNvPr>
              <p:cNvCxnSpPr/>
              <p:nvPr/>
            </p:nvCxnSpPr>
            <p:spPr>
              <a:xfrm flipV="1">
                <a:off x="2530142" y="3758597"/>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Curved Right Arrow 35">
                <a:extLst>
                  <a:ext uri="{FF2B5EF4-FFF2-40B4-BE49-F238E27FC236}">
                    <a16:creationId xmlns:a16="http://schemas.microsoft.com/office/drawing/2014/main" xmlns="" id="{503270FD-5A60-47DF-A492-7F605B23C987}"/>
                  </a:ext>
                </a:extLst>
              </p:cNvPr>
              <p:cNvSpPr/>
              <p:nvPr/>
            </p:nvSpPr>
            <p:spPr>
              <a:xfrm>
                <a:off x="2339752" y="4370665"/>
                <a:ext cx="360040" cy="3600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Calibri" panose="020F0502020204030204" pitchFamily="34" charset="0"/>
                  <a:cs typeface="Calibri" panose="020F0502020204030204" pitchFamily="34" charset="0"/>
                </a:endParaRPr>
              </a:p>
            </p:txBody>
          </p:sp>
          <p:sp>
            <p:nvSpPr>
              <p:cNvPr id="26" name="Isosceles Triangle 36">
                <a:extLst>
                  <a:ext uri="{FF2B5EF4-FFF2-40B4-BE49-F238E27FC236}">
                    <a16:creationId xmlns:a16="http://schemas.microsoft.com/office/drawing/2014/main" xmlns="" id="{299B0D76-5857-412E-963B-155DFD3BE257}"/>
                  </a:ext>
                </a:extLst>
              </p:cNvPr>
              <p:cNvSpPr/>
              <p:nvPr/>
            </p:nvSpPr>
            <p:spPr>
              <a:xfrm>
                <a:off x="3851920" y="5342773"/>
                <a:ext cx="360040" cy="648072"/>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27" name="Straight Connector 37">
                <a:extLst>
                  <a:ext uri="{FF2B5EF4-FFF2-40B4-BE49-F238E27FC236}">
                    <a16:creationId xmlns:a16="http://schemas.microsoft.com/office/drawing/2014/main" xmlns="" id="{1D6B4A3F-B727-4968-A6D7-278F61BCC299}"/>
                  </a:ext>
                </a:extLst>
              </p:cNvPr>
              <p:cNvCxnSpPr>
                <a:stCxn id="26" idx="0"/>
              </p:cNvCxnSpPr>
              <p:nvPr/>
            </p:nvCxnSpPr>
            <p:spPr>
              <a:xfrm flipV="1">
                <a:off x="4031940" y="4874721"/>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38">
                <a:extLst>
                  <a:ext uri="{FF2B5EF4-FFF2-40B4-BE49-F238E27FC236}">
                    <a16:creationId xmlns:a16="http://schemas.microsoft.com/office/drawing/2014/main" xmlns="" id="{9767312B-03BE-44E2-817F-9CA4AB825037}"/>
                  </a:ext>
                </a:extLst>
              </p:cNvPr>
              <p:cNvSpPr/>
              <p:nvPr/>
            </p:nvSpPr>
            <p:spPr>
              <a:xfrm>
                <a:off x="3707904" y="4226649"/>
                <a:ext cx="648072" cy="64807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29" name="Straight Connector 39">
                <a:extLst>
                  <a:ext uri="{FF2B5EF4-FFF2-40B4-BE49-F238E27FC236}">
                    <a16:creationId xmlns:a16="http://schemas.microsoft.com/office/drawing/2014/main" xmlns="" id="{A89DC6CF-B847-4819-86BF-AF82743DFBC3}"/>
                  </a:ext>
                </a:extLst>
              </p:cNvPr>
              <p:cNvCxnSpPr>
                <a:endCxn id="28" idx="2"/>
              </p:cNvCxnSpPr>
              <p:nvPr/>
            </p:nvCxnSpPr>
            <p:spPr>
              <a:xfrm>
                <a:off x="3465392" y="4550685"/>
                <a:ext cx="2425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40">
                <a:extLst>
                  <a:ext uri="{FF2B5EF4-FFF2-40B4-BE49-F238E27FC236}">
                    <a16:creationId xmlns:a16="http://schemas.microsoft.com/office/drawing/2014/main" xmlns="" id="{50745CCD-266F-4547-9582-1F04B592DEDC}"/>
                  </a:ext>
                </a:extLst>
              </p:cNvPr>
              <p:cNvSpPr/>
              <p:nvPr/>
            </p:nvSpPr>
            <p:spPr>
              <a:xfrm>
                <a:off x="3033344" y="4370665"/>
                <a:ext cx="432048" cy="360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31" name="Straight Connector 41">
                <a:extLst>
                  <a:ext uri="{FF2B5EF4-FFF2-40B4-BE49-F238E27FC236}">
                    <a16:creationId xmlns:a16="http://schemas.microsoft.com/office/drawing/2014/main" xmlns="" id="{B3D24ACD-6992-4ACE-903D-CCC5D7AE9330}"/>
                  </a:ext>
                </a:extLst>
              </p:cNvPr>
              <p:cNvCxnSpPr/>
              <p:nvPr/>
            </p:nvCxnSpPr>
            <p:spPr>
              <a:xfrm flipV="1">
                <a:off x="4015822" y="3758597"/>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Curved Right Arrow 42">
                <a:extLst>
                  <a:ext uri="{FF2B5EF4-FFF2-40B4-BE49-F238E27FC236}">
                    <a16:creationId xmlns:a16="http://schemas.microsoft.com/office/drawing/2014/main" xmlns="" id="{E34480B9-F462-46E4-95BF-210FB4A4B1B7}"/>
                  </a:ext>
                </a:extLst>
              </p:cNvPr>
              <p:cNvSpPr/>
              <p:nvPr/>
            </p:nvSpPr>
            <p:spPr>
              <a:xfrm>
                <a:off x="3825432" y="4370665"/>
                <a:ext cx="360040" cy="3600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Calibri" panose="020F0502020204030204" pitchFamily="34" charset="0"/>
                  <a:cs typeface="Calibri" panose="020F0502020204030204" pitchFamily="34" charset="0"/>
                </a:endParaRPr>
              </a:p>
            </p:txBody>
          </p:sp>
          <p:sp>
            <p:nvSpPr>
              <p:cNvPr id="33" name="Isosceles Triangle 43">
                <a:extLst>
                  <a:ext uri="{FF2B5EF4-FFF2-40B4-BE49-F238E27FC236}">
                    <a16:creationId xmlns:a16="http://schemas.microsoft.com/office/drawing/2014/main" xmlns="" id="{74C16900-8FBA-41FB-8792-5F42CE0D7B4A}"/>
                  </a:ext>
                </a:extLst>
              </p:cNvPr>
              <p:cNvSpPr/>
              <p:nvPr/>
            </p:nvSpPr>
            <p:spPr>
              <a:xfrm>
                <a:off x="5292080" y="5348334"/>
                <a:ext cx="360040" cy="648072"/>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34" name="Straight Connector 44">
                <a:extLst>
                  <a:ext uri="{FF2B5EF4-FFF2-40B4-BE49-F238E27FC236}">
                    <a16:creationId xmlns:a16="http://schemas.microsoft.com/office/drawing/2014/main" xmlns="" id="{64E3A132-54D2-46F2-8FC6-5B757BACBB93}"/>
                  </a:ext>
                </a:extLst>
              </p:cNvPr>
              <p:cNvCxnSpPr>
                <a:stCxn id="33" idx="0"/>
              </p:cNvCxnSpPr>
              <p:nvPr/>
            </p:nvCxnSpPr>
            <p:spPr>
              <a:xfrm flipV="1">
                <a:off x="5472100" y="4880282"/>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45">
                <a:extLst>
                  <a:ext uri="{FF2B5EF4-FFF2-40B4-BE49-F238E27FC236}">
                    <a16:creationId xmlns:a16="http://schemas.microsoft.com/office/drawing/2014/main" xmlns="" id="{43E4082A-37EB-4C5C-B42C-3A99C7ADBEF3}"/>
                  </a:ext>
                </a:extLst>
              </p:cNvPr>
              <p:cNvSpPr/>
              <p:nvPr/>
            </p:nvSpPr>
            <p:spPr>
              <a:xfrm>
                <a:off x="5148064" y="4232210"/>
                <a:ext cx="648072" cy="64807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36" name="Straight Connector 46">
                <a:extLst>
                  <a:ext uri="{FF2B5EF4-FFF2-40B4-BE49-F238E27FC236}">
                    <a16:creationId xmlns:a16="http://schemas.microsoft.com/office/drawing/2014/main" xmlns="" id="{FE965DC2-999C-4529-BCC7-F1189643806D}"/>
                  </a:ext>
                </a:extLst>
              </p:cNvPr>
              <p:cNvCxnSpPr>
                <a:endCxn id="35" idx="2"/>
              </p:cNvCxnSpPr>
              <p:nvPr/>
            </p:nvCxnSpPr>
            <p:spPr>
              <a:xfrm>
                <a:off x="4905552" y="4556246"/>
                <a:ext cx="2425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47">
                <a:extLst>
                  <a:ext uri="{FF2B5EF4-FFF2-40B4-BE49-F238E27FC236}">
                    <a16:creationId xmlns:a16="http://schemas.microsoft.com/office/drawing/2014/main" xmlns="" id="{5E4113AC-DFD9-4675-8A78-456DC540821E}"/>
                  </a:ext>
                </a:extLst>
              </p:cNvPr>
              <p:cNvSpPr/>
              <p:nvPr/>
            </p:nvSpPr>
            <p:spPr>
              <a:xfrm>
                <a:off x="4473504" y="4376226"/>
                <a:ext cx="432048" cy="360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38" name="Straight Connector 48">
                <a:extLst>
                  <a:ext uri="{FF2B5EF4-FFF2-40B4-BE49-F238E27FC236}">
                    <a16:creationId xmlns:a16="http://schemas.microsoft.com/office/drawing/2014/main" xmlns="" id="{20012E74-EC1C-4679-BB11-FFAFCA62241D}"/>
                  </a:ext>
                </a:extLst>
              </p:cNvPr>
              <p:cNvCxnSpPr/>
              <p:nvPr/>
            </p:nvCxnSpPr>
            <p:spPr>
              <a:xfrm flipV="1">
                <a:off x="5455982" y="3764158"/>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Curved Right Arrow 49">
                <a:extLst>
                  <a:ext uri="{FF2B5EF4-FFF2-40B4-BE49-F238E27FC236}">
                    <a16:creationId xmlns:a16="http://schemas.microsoft.com/office/drawing/2014/main" xmlns="" id="{ED4D07D2-089B-42D8-80C6-613171EC44EB}"/>
                  </a:ext>
                </a:extLst>
              </p:cNvPr>
              <p:cNvSpPr/>
              <p:nvPr/>
            </p:nvSpPr>
            <p:spPr>
              <a:xfrm>
                <a:off x="5265592" y="4376226"/>
                <a:ext cx="360040" cy="3600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Calibri" panose="020F0502020204030204" pitchFamily="34" charset="0"/>
                  <a:cs typeface="Calibri" panose="020F0502020204030204" pitchFamily="34" charset="0"/>
                </a:endParaRPr>
              </a:p>
            </p:txBody>
          </p:sp>
          <p:sp>
            <p:nvSpPr>
              <p:cNvPr id="40" name="Isosceles Triangle 50">
                <a:extLst>
                  <a:ext uri="{FF2B5EF4-FFF2-40B4-BE49-F238E27FC236}">
                    <a16:creationId xmlns:a16="http://schemas.microsoft.com/office/drawing/2014/main" xmlns="" id="{055F2B0E-9E7C-4282-9C1F-7A7700840342}"/>
                  </a:ext>
                </a:extLst>
              </p:cNvPr>
              <p:cNvSpPr/>
              <p:nvPr/>
            </p:nvSpPr>
            <p:spPr>
              <a:xfrm>
                <a:off x="6758728" y="5356628"/>
                <a:ext cx="360040" cy="648072"/>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41" name="Straight Connector 51">
                <a:extLst>
                  <a:ext uri="{FF2B5EF4-FFF2-40B4-BE49-F238E27FC236}">
                    <a16:creationId xmlns:a16="http://schemas.microsoft.com/office/drawing/2014/main" xmlns="" id="{96CE8D69-176F-4849-97D7-3F5CDC842C02}"/>
                  </a:ext>
                </a:extLst>
              </p:cNvPr>
              <p:cNvCxnSpPr>
                <a:stCxn id="40" idx="0"/>
              </p:cNvCxnSpPr>
              <p:nvPr/>
            </p:nvCxnSpPr>
            <p:spPr>
              <a:xfrm flipV="1">
                <a:off x="6938748" y="4888576"/>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52">
                <a:extLst>
                  <a:ext uri="{FF2B5EF4-FFF2-40B4-BE49-F238E27FC236}">
                    <a16:creationId xmlns:a16="http://schemas.microsoft.com/office/drawing/2014/main" xmlns="" id="{630E36E5-35A9-4BF6-BC94-369015A5DB97}"/>
                  </a:ext>
                </a:extLst>
              </p:cNvPr>
              <p:cNvSpPr/>
              <p:nvPr/>
            </p:nvSpPr>
            <p:spPr>
              <a:xfrm>
                <a:off x="6614712" y="4240504"/>
                <a:ext cx="648072" cy="64807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43" name="Straight Connector 53">
                <a:extLst>
                  <a:ext uri="{FF2B5EF4-FFF2-40B4-BE49-F238E27FC236}">
                    <a16:creationId xmlns:a16="http://schemas.microsoft.com/office/drawing/2014/main" xmlns="" id="{D89D5C5C-4D34-455A-8E8D-0EE017968F80}"/>
                  </a:ext>
                </a:extLst>
              </p:cNvPr>
              <p:cNvCxnSpPr>
                <a:endCxn id="42" idx="2"/>
              </p:cNvCxnSpPr>
              <p:nvPr/>
            </p:nvCxnSpPr>
            <p:spPr>
              <a:xfrm>
                <a:off x="6372200" y="4564540"/>
                <a:ext cx="2425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54">
                <a:extLst>
                  <a:ext uri="{FF2B5EF4-FFF2-40B4-BE49-F238E27FC236}">
                    <a16:creationId xmlns:a16="http://schemas.microsoft.com/office/drawing/2014/main" xmlns="" id="{824C308E-72C2-47E7-8182-CC23132C35F6}"/>
                  </a:ext>
                </a:extLst>
              </p:cNvPr>
              <p:cNvSpPr/>
              <p:nvPr/>
            </p:nvSpPr>
            <p:spPr>
              <a:xfrm>
                <a:off x="5940152" y="4384520"/>
                <a:ext cx="432048" cy="360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45" name="Straight Connector 55">
                <a:extLst>
                  <a:ext uri="{FF2B5EF4-FFF2-40B4-BE49-F238E27FC236}">
                    <a16:creationId xmlns:a16="http://schemas.microsoft.com/office/drawing/2014/main" xmlns="" id="{9ACD6C73-A8FC-497A-9E89-D062A9EB9148}"/>
                  </a:ext>
                </a:extLst>
              </p:cNvPr>
              <p:cNvCxnSpPr/>
              <p:nvPr/>
            </p:nvCxnSpPr>
            <p:spPr>
              <a:xfrm flipV="1">
                <a:off x="6922630" y="3772452"/>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Curved Right Arrow 56">
                <a:extLst>
                  <a:ext uri="{FF2B5EF4-FFF2-40B4-BE49-F238E27FC236}">
                    <a16:creationId xmlns:a16="http://schemas.microsoft.com/office/drawing/2014/main" xmlns="" id="{5623719E-5E58-4DF8-8100-624FACC399FC}"/>
                  </a:ext>
                </a:extLst>
              </p:cNvPr>
              <p:cNvSpPr/>
              <p:nvPr/>
            </p:nvSpPr>
            <p:spPr>
              <a:xfrm>
                <a:off x="6732240" y="4384520"/>
                <a:ext cx="360040" cy="3600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Calibri" panose="020F0502020204030204" pitchFamily="34" charset="0"/>
                  <a:cs typeface="Calibri" panose="020F0502020204030204" pitchFamily="34" charset="0"/>
                </a:endParaRPr>
              </a:p>
            </p:txBody>
          </p:sp>
          <p:sp>
            <p:nvSpPr>
              <p:cNvPr id="47" name="Isosceles Triangle 57">
                <a:extLst>
                  <a:ext uri="{FF2B5EF4-FFF2-40B4-BE49-F238E27FC236}">
                    <a16:creationId xmlns:a16="http://schemas.microsoft.com/office/drawing/2014/main" xmlns="" id="{4A484CDC-D505-4A56-B853-A517B0756199}"/>
                  </a:ext>
                </a:extLst>
              </p:cNvPr>
              <p:cNvSpPr/>
              <p:nvPr/>
            </p:nvSpPr>
            <p:spPr>
              <a:xfrm>
                <a:off x="8198888" y="5362189"/>
                <a:ext cx="360040" cy="648072"/>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48" name="Straight Connector 58">
                <a:extLst>
                  <a:ext uri="{FF2B5EF4-FFF2-40B4-BE49-F238E27FC236}">
                    <a16:creationId xmlns:a16="http://schemas.microsoft.com/office/drawing/2014/main" xmlns="" id="{63B90094-B6A7-45F0-BC29-CF570BAE0FE5}"/>
                  </a:ext>
                </a:extLst>
              </p:cNvPr>
              <p:cNvCxnSpPr>
                <a:stCxn id="47" idx="0"/>
              </p:cNvCxnSpPr>
              <p:nvPr/>
            </p:nvCxnSpPr>
            <p:spPr>
              <a:xfrm flipV="1">
                <a:off x="8378908" y="4894137"/>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59">
                <a:extLst>
                  <a:ext uri="{FF2B5EF4-FFF2-40B4-BE49-F238E27FC236}">
                    <a16:creationId xmlns:a16="http://schemas.microsoft.com/office/drawing/2014/main" xmlns="" id="{92E1CCC2-77F8-4F96-A843-3DF859950285}"/>
                  </a:ext>
                </a:extLst>
              </p:cNvPr>
              <p:cNvSpPr/>
              <p:nvPr/>
            </p:nvSpPr>
            <p:spPr>
              <a:xfrm>
                <a:off x="8054872" y="4246065"/>
                <a:ext cx="648072" cy="64807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50" name="Straight Connector 60">
                <a:extLst>
                  <a:ext uri="{FF2B5EF4-FFF2-40B4-BE49-F238E27FC236}">
                    <a16:creationId xmlns:a16="http://schemas.microsoft.com/office/drawing/2014/main" xmlns="" id="{BB25BC74-5C90-429F-B75B-305377C603FD}"/>
                  </a:ext>
                </a:extLst>
              </p:cNvPr>
              <p:cNvCxnSpPr>
                <a:endCxn id="49" idx="2"/>
              </p:cNvCxnSpPr>
              <p:nvPr/>
            </p:nvCxnSpPr>
            <p:spPr>
              <a:xfrm>
                <a:off x="7812360" y="4570101"/>
                <a:ext cx="2425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61">
                <a:extLst>
                  <a:ext uri="{FF2B5EF4-FFF2-40B4-BE49-F238E27FC236}">
                    <a16:creationId xmlns:a16="http://schemas.microsoft.com/office/drawing/2014/main" xmlns="" id="{79AF195C-3238-4321-BE23-8557A77DE56E}"/>
                  </a:ext>
                </a:extLst>
              </p:cNvPr>
              <p:cNvSpPr/>
              <p:nvPr/>
            </p:nvSpPr>
            <p:spPr>
              <a:xfrm>
                <a:off x="7380312" y="4390081"/>
                <a:ext cx="432048" cy="360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52" name="Straight Connector 62">
                <a:extLst>
                  <a:ext uri="{FF2B5EF4-FFF2-40B4-BE49-F238E27FC236}">
                    <a16:creationId xmlns:a16="http://schemas.microsoft.com/office/drawing/2014/main" xmlns="" id="{558541D3-ED13-4769-A85F-BF2CAA2FA2C1}"/>
                  </a:ext>
                </a:extLst>
              </p:cNvPr>
              <p:cNvCxnSpPr/>
              <p:nvPr/>
            </p:nvCxnSpPr>
            <p:spPr>
              <a:xfrm flipV="1">
                <a:off x="8362790" y="3778013"/>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Curved Right Arrow 63">
                <a:extLst>
                  <a:ext uri="{FF2B5EF4-FFF2-40B4-BE49-F238E27FC236}">
                    <a16:creationId xmlns:a16="http://schemas.microsoft.com/office/drawing/2014/main" xmlns="" id="{E8E85B76-C4B1-478E-B0AB-ACF75F69BBB3}"/>
                  </a:ext>
                </a:extLst>
              </p:cNvPr>
              <p:cNvSpPr/>
              <p:nvPr/>
            </p:nvSpPr>
            <p:spPr>
              <a:xfrm>
                <a:off x="8172400" y="4390081"/>
                <a:ext cx="360040" cy="3600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Calibri" panose="020F0502020204030204" pitchFamily="34" charset="0"/>
                  <a:cs typeface="Calibri" panose="020F0502020204030204" pitchFamily="34" charset="0"/>
                </a:endParaRPr>
              </a:p>
            </p:txBody>
          </p:sp>
          <p:sp>
            <p:nvSpPr>
              <p:cNvPr id="54" name="Isosceles Triangle 64">
                <a:extLst>
                  <a:ext uri="{FF2B5EF4-FFF2-40B4-BE49-F238E27FC236}">
                    <a16:creationId xmlns:a16="http://schemas.microsoft.com/office/drawing/2014/main" xmlns="" id="{8DBAB3A9-19B3-4B00-AD34-FBA0EEDAD058}"/>
                  </a:ext>
                </a:extLst>
              </p:cNvPr>
              <p:cNvSpPr/>
              <p:nvPr/>
            </p:nvSpPr>
            <p:spPr>
              <a:xfrm>
                <a:off x="9684568" y="5362189"/>
                <a:ext cx="360040" cy="648072"/>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55" name="Straight Connector 65">
                <a:extLst>
                  <a:ext uri="{FF2B5EF4-FFF2-40B4-BE49-F238E27FC236}">
                    <a16:creationId xmlns:a16="http://schemas.microsoft.com/office/drawing/2014/main" xmlns="" id="{9912A859-3EFA-4B0D-AE5C-67D569B5E911}"/>
                  </a:ext>
                </a:extLst>
              </p:cNvPr>
              <p:cNvCxnSpPr>
                <a:stCxn id="54" idx="0"/>
              </p:cNvCxnSpPr>
              <p:nvPr/>
            </p:nvCxnSpPr>
            <p:spPr>
              <a:xfrm flipV="1">
                <a:off x="9864588" y="4894137"/>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Oval 66">
                <a:extLst>
                  <a:ext uri="{FF2B5EF4-FFF2-40B4-BE49-F238E27FC236}">
                    <a16:creationId xmlns:a16="http://schemas.microsoft.com/office/drawing/2014/main" xmlns="" id="{DA9660BF-0646-418B-88C7-AF8EF1B122FF}"/>
                  </a:ext>
                </a:extLst>
              </p:cNvPr>
              <p:cNvSpPr/>
              <p:nvPr/>
            </p:nvSpPr>
            <p:spPr>
              <a:xfrm>
                <a:off x="9540552" y="4246065"/>
                <a:ext cx="648072" cy="64807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57" name="Straight Connector 67">
                <a:extLst>
                  <a:ext uri="{FF2B5EF4-FFF2-40B4-BE49-F238E27FC236}">
                    <a16:creationId xmlns:a16="http://schemas.microsoft.com/office/drawing/2014/main" xmlns="" id="{A69B0A98-E0E1-4830-93B8-6C00F1FB3E23}"/>
                  </a:ext>
                </a:extLst>
              </p:cNvPr>
              <p:cNvCxnSpPr>
                <a:endCxn id="56" idx="2"/>
              </p:cNvCxnSpPr>
              <p:nvPr/>
            </p:nvCxnSpPr>
            <p:spPr>
              <a:xfrm>
                <a:off x="9298040" y="4570101"/>
                <a:ext cx="2425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68">
                <a:extLst>
                  <a:ext uri="{FF2B5EF4-FFF2-40B4-BE49-F238E27FC236}">
                    <a16:creationId xmlns:a16="http://schemas.microsoft.com/office/drawing/2014/main" xmlns="" id="{9DCBC69C-277C-487D-9156-F356548BD9D9}"/>
                  </a:ext>
                </a:extLst>
              </p:cNvPr>
              <p:cNvSpPr/>
              <p:nvPr/>
            </p:nvSpPr>
            <p:spPr>
              <a:xfrm>
                <a:off x="8865992" y="4390081"/>
                <a:ext cx="432048" cy="360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59" name="Straight Connector 69">
                <a:extLst>
                  <a:ext uri="{FF2B5EF4-FFF2-40B4-BE49-F238E27FC236}">
                    <a16:creationId xmlns:a16="http://schemas.microsoft.com/office/drawing/2014/main" xmlns="" id="{08DD3A24-C291-41EF-8E19-23CFE6AF54FD}"/>
                  </a:ext>
                </a:extLst>
              </p:cNvPr>
              <p:cNvCxnSpPr/>
              <p:nvPr/>
            </p:nvCxnSpPr>
            <p:spPr>
              <a:xfrm flipV="1">
                <a:off x="9848470" y="3778013"/>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Curved Right Arrow 70">
                <a:extLst>
                  <a:ext uri="{FF2B5EF4-FFF2-40B4-BE49-F238E27FC236}">
                    <a16:creationId xmlns:a16="http://schemas.microsoft.com/office/drawing/2014/main" xmlns="" id="{E1E800EC-8839-4522-A85D-2D7AB540E296}"/>
                  </a:ext>
                </a:extLst>
              </p:cNvPr>
              <p:cNvSpPr/>
              <p:nvPr/>
            </p:nvSpPr>
            <p:spPr>
              <a:xfrm>
                <a:off x="9658080" y="4390081"/>
                <a:ext cx="360040" cy="3600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Calibri" panose="020F0502020204030204" pitchFamily="34" charset="0"/>
                  <a:cs typeface="Calibri" panose="020F0502020204030204" pitchFamily="34" charset="0"/>
                </a:endParaRPr>
              </a:p>
            </p:txBody>
          </p:sp>
          <p:sp>
            <p:nvSpPr>
              <p:cNvPr id="61" name="Isosceles Triangle 71">
                <a:extLst>
                  <a:ext uri="{FF2B5EF4-FFF2-40B4-BE49-F238E27FC236}">
                    <a16:creationId xmlns:a16="http://schemas.microsoft.com/office/drawing/2014/main" xmlns="" id="{C4A2D498-546B-4796-9F45-9B80D3F853FF}"/>
                  </a:ext>
                </a:extLst>
              </p:cNvPr>
              <p:cNvSpPr/>
              <p:nvPr/>
            </p:nvSpPr>
            <p:spPr>
              <a:xfrm>
                <a:off x="11124728" y="5367750"/>
                <a:ext cx="360040" cy="648072"/>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62" name="Straight Connector 72">
                <a:extLst>
                  <a:ext uri="{FF2B5EF4-FFF2-40B4-BE49-F238E27FC236}">
                    <a16:creationId xmlns:a16="http://schemas.microsoft.com/office/drawing/2014/main" xmlns="" id="{3FDCFEE4-8109-4CF5-9F99-B3471925A3AD}"/>
                  </a:ext>
                </a:extLst>
              </p:cNvPr>
              <p:cNvCxnSpPr>
                <a:stCxn id="61" idx="0"/>
              </p:cNvCxnSpPr>
              <p:nvPr/>
            </p:nvCxnSpPr>
            <p:spPr>
              <a:xfrm flipV="1">
                <a:off x="11304748" y="4899698"/>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73">
                <a:extLst>
                  <a:ext uri="{FF2B5EF4-FFF2-40B4-BE49-F238E27FC236}">
                    <a16:creationId xmlns:a16="http://schemas.microsoft.com/office/drawing/2014/main" xmlns="" id="{5D0B4C74-8076-4AFC-A3D2-26AD328B8BB3}"/>
                  </a:ext>
                </a:extLst>
              </p:cNvPr>
              <p:cNvSpPr/>
              <p:nvPr/>
            </p:nvSpPr>
            <p:spPr>
              <a:xfrm>
                <a:off x="10980712" y="4251626"/>
                <a:ext cx="648072" cy="64807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64" name="Straight Connector 74">
                <a:extLst>
                  <a:ext uri="{FF2B5EF4-FFF2-40B4-BE49-F238E27FC236}">
                    <a16:creationId xmlns:a16="http://schemas.microsoft.com/office/drawing/2014/main" xmlns="" id="{6A5B159E-12AE-4E17-8868-BE8BFF2EABCD}"/>
                  </a:ext>
                </a:extLst>
              </p:cNvPr>
              <p:cNvCxnSpPr>
                <a:endCxn id="63" idx="2"/>
              </p:cNvCxnSpPr>
              <p:nvPr/>
            </p:nvCxnSpPr>
            <p:spPr>
              <a:xfrm>
                <a:off x="10738200" y="4575662"/>
                <a:ext cx="2425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75">
                <a:extLst>
                  <a:ext uri="{FF2B5EF4-FFF2-40B4-BE49-F238E27FC236}">
                    <a16:creationId xmlns:a16="http://schemas.microsoft.com/office/drawing/2014/main" xmlns="" id="{39429EF9-D403-4CCB-939F-C168BE9B5F5D}"/>
                  </a:ext>
                </a:extLst>
              </p:cNvPr>
              <p:cNvSpPr/>
              <p:nvPr/>
            </p:nvSpPr>
            <p:spPr>
              <a:xfrm>
                <a:off x="10306152" y="4395642"/>
                <a:ext cx="432048" cy="360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Calibri" panose="020F0502020204030204" pitchFamily="34" charset="0"/>
                  <a:cs typeface="Calibri" panose="020F0502020204030204" pitchFamily="34" charset="0"/>
                </a:endParaRPr>
              </a:p>
            </p:txBody>
          </p:sp>
          <p:cxnSp>
            <p:nvCxnSpPr>
              <p:cNvPr id="66" name="Straight Connector 76">
                <a:extLst>
                  <a:ext uri="{FF2B5EF4-FFF2-40B4-BE49-F238E27FC236}">
                    <a16:creationId xmlns:a16="http://schemas.microsoft.com/office/drawing/2014/main" xmlns="" id="{E568D923-3ADC-43E9-BB8F-3228FFAA243D}"/>
                  </a:ext>
                </a:extLst>
              </p:cNvPr>
              <p:cNvCxnSpPr/>
              <p:nvPr/>
            </p:nvCxnSpPr>
            <p:spPr>
              <a:xfrm flipV="1">
                <a:off x="11288630" y="3783574"/>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Curved Right Arrow 77">
                <a:extLst>
                  <a:ext uri="{FF2B5EF4-FFF2-40B4-BE49-F238E27FC236}">
                    <a16:creationId xmlns:a16="http://schemas.microsoft.com/office/drawing/2014/main" xmlns="" id="{BED43E14-76C7-4927-B2D1-02A519A23CC5}"/>
                  </a:ext>
                </a:extLst>
              </p:cNvPr>
              <p:cNvSpPr/>
              <p:nvPr/>
            </p:nvSpPr>
            <p:spPr>
              <a:xfrm>
                <a:off x="11098240" y="4395642"/>
                <a:ext cx="360040" cy="3600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Calibri" panose="020F0502020204030204" pitchFamily="34" charset="0"/>
                  <a:cs typeface="Calibri" panose="020F0502020204030204" pitchFamily="34" charset="0"/>
                </a:endParaRPr>
              </a:p>
            </p:txBody>
          </p:sp>
        </p:grpSp>
        <p:sp>
          <p:nvSpPr>
            <p:cNvPr id="11" name="Rectangle 19">
              <a:extLst>
                <a:ext uri="{FF2B5EF4-FFF2-40B4-BE49-F238E27FC236}">
                  <a16:creationId xmlns:a16="http://schemas.microsoft.com/office/drawing/2014/main" xmlns="" id="{8828E655-C9A0-4858-98BE-481A11736BF6}"/>
                </a:ext>
              </a:extLst>
            </p:cNvPr>
            <p:cNvSpPr/>
            <p:nvPr/>
          </p:nvSpPr>
          <p:spPr>
            <a:xfrm>
              <a:off x="516956" y="3123384"/>
              <a:ext cx="8206035" cy="56265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latin typeface="Calibri" panose="020F0502020204030204" pitchFamily="34" charset="0"/>
                  <a:cs typeface="Calibri" panose="020F0502020204030204" pitchFamily="34" charset="0"/>
                </a:rPr>
                <a:t>RFQ</a:t>
              </a:r>
            </a:p>
          </p:txBody>
        </p:sp>
      </p:grpSp>
      <p:sp>
        <p:nvSpPr>
          <p:cNvPr id="68" name="Segnaposto piè di pagina 67"/>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69111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Phasing</a:t>
            </a:r>
            <a:r>
              <a:rPr lang="it-IT" dirty="0" smtClean="0"/>
              <a:t> 8 RF </a:t>
            </a:r>
            <a:r>
              <a:rPr lang="it-IT" dirty="0" err="1" smtClean="0"/>
              <a:t>chains</a:t>
            </a:r>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90" y="1628800"/>
            <a:ext cx="7867650"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467812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cs typeface="Calibri" panose="020F0502020204030204" pitchFamily="34" charset="0"/>
              </a:rPr>
              <a:t>1° part of the </a:t>
            </a:r>
            <a:r>
              <a:rPr lang="en-GB" dirty="0" smtClean="0">
                <a:cs typeface="Calibri" panose="020F0502020204030204" pitchFamily="34" charset="0"/>
              </a:rPr>
              <a:t>conditioning</a:t>
            </a:r>
            <a:r>
              <a:rPr lang="it-IT" dirty="0" smtClean="0">
                <a:cs typeface="Calibri" panose="020F0502020204030204" pitchFamily="34" charset="0"/>
              </a:rPr>
              <a:t> (2017-2018)</a:t>
            </a:r>
            <a:endParaRPr lang="en-GB" dirty="0">
              <a:cs typeface="Calibri" panose="020F0502020204030204" pitchFamily="34" charset="0"/>
            </a:endParaRPr>
          </a:p>
        </p:txBody>
      </p:sp>
      <p:pic>
        <p:nvPicPr>
          <p:cNvPr id="5" name="Picture 17">
            <a:extLst>
              <a:ext uri="{FF2B5EF4-FFF2-40B4-BE49-F238E27FC236}">
                <a16:creationId xmlns:a16="http://schemas.microsoft.com/office/drawing/2014/main" xmlns="" id="{AA73E414-DDFA-4F96-A914-5E10162F35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520" y="3764312"/>
            <a:ext cx="4991480" cy="3032755"/>
          </a:xfrm>
          <a:prstGeom prst="rect">
            <a:avLst/>
          </a:prstGeom>
          <a:ln>
            <a:noFill/>
          </a:ln>
        </p:spPr>
      </p:pic>
      <p:pic>
        <p:nvPicPr>
          <p:cNvPr id="4" name="Picture 16">
            <a:extLst>
              <a:ext uri="{FF2B5EF4-FFF2-40B4-BE49-F238E27FC236}">
                <a16:creationId xmlns:a16="http://schemas.microsoft.com/office/drawing/2014/main" xmlns="" id="{DDDD1C13-4B53-4AE6-AAD9-2A2D77E38E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7" y="1782607"/>
            <a:ext cx="4919056" cy="2322992"/>
          </a:xfrm>
          <a:prstGeom prst="rect">
            <a:avLst/>
          </a:prstGeom>
          <a:ln>
            <a:noFill/>
          </a:ln>
        </p:spPr>
      </p:pic>
      <p:sp>
        <p:nvSpPr>
          <p:cNvPr id="6" name="CasellaDiTesto 8">
            <a:extLst>
              <a:ext uri="{FF2B5EF4-FFF2-40B4-BE49-F238E27FC236}">
                <a16:creationId xmlns:a16="http://schemas.microsoft.com/office/drawing/2014/main" xmlns="" id="{0F813232-92CD-4F91-A2B6-EDFF2D49FC38}"/>
              </a:ext>
            </a:extLst>
          </p:cNvPr>
          <p:cNvSpPr txBox="1"/>
          <p:nvPr/>
        </p:nvSpPr>
        <p:spPr>
          <a:xfrm>
            <a:off x="4989933" y="2204864"/>
            <a:ext cx="2975685" cy="584775"/>
          </a:xfrm>
          <a:prstGeom prst="rect">
            <a:avLst/>
          </a:prstGeom>
          <a:noFill/>
          <a:ln>
            <a:noFill/>
          </a:ln>
        </p:spPr>
        <p:txBody>
          <a:bodyPr wrap="square" rtlCol="0">
            <a:spAutoFit/>
          </a:bodyPr>
          <a:lstStyle/>
          <a:p>
            <a:r>
              <a:rPr lang="en-US" sz="1600" b="1" dirty="0">
                <a:latin typeface="Calibri" panose="020F0502020204030204" pitchFamily="34" charset="0"/>
                <a:cs typeface="Calibri" panose="020F0502020204030204" pitchFamily="34" charset="0"/>
              </a:rPr>
              <a:t>Forward power vs cavity voltage during RFQ conditioning. </a:t>
            </a:r>
          </a:p>
        </p:txBody>
      </p:sp>
      <p:sp>
        <p:nvSpPr>
          <p:cNvPr id="7" name="CasellaDiTesto 8">
            <a:extLst>
              <a:ext uri="{FF2B5EF4-FFF2-40B4-BE49-F238E27FC236}">
                <a16:creationId xmlns:a16="http://schemas.microsoft.com/office/drawing/2014/main" xmlns="" id="{DE7A371A-2348-4256-A177-A511AD354EA3}"/>
              </a:ext>
            </a:extLst>
          </p:cNvPr>
          <p:cNvSpPr txBox="1"/>
          <p:nvPr/>
        </p:nvSpPr>
        <p:spPr>
          <a:xfrm>
            <a:off x="904354" y="5555602"/>
            <a:ext cx="3248166" cy="338554"/>
          </a:xfrm>
          <a:prstGeom prst="rect">
            <a:avLst/>
          </a:prstGeom>
          <a:noFill/>
          <a:ln>
            <a:noFill/>
          </a:ln>
        </p:spPr>
        <p:txBody>
          <a:bodyPr wrap="square" rtlCol="0">
            <a:spAutoFit/>
          </a:bodyPr>
          <a:lstStyle/>
          <a:p>
            <a:pPr algn="ctr"/>
            <a:r>
              <a:rPr lang="it-IT" sz="1600" b="1" dirty="0">
                <a:latin typeface="Calibri" panose="020F0502020204030204" pitchFamily="34" charset="0"/>
                <a:cs typeface="Calibri" panose="020F0502020204030204" pitchFamily="34" charset="0"/>
              </a:rPr>
              <a:t>Peak and average cavity power. </a:t>
            </a:r>
          </a:p>
        </p:txBody>
      </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225362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Slow down of the </a:t>
            </a:r>
            <a:r>
              <a:rPr lang="it-IT" dirty="0" err="1" smtClean="0"/>
              <a:t>conditioning</a:t>
            </a:r>
            <a:endParaRPr lang="en-GB" dirty="0"/>
          </a:p>
        </p:txBody>
      </p:sp>
      <p:sp>
        <p:nvSpPr>
          <p:cNvPr id="4" name="Segnaposto contenuto 3"/>
          <p:cNvSpPr>
            <a:spLocks noGrp="1"/>
          </p:cNvSpPr>
          <p:nvPr>
            <p:ph idx="1"/>
          </p:nvPr>
        </p:nvSpPr>
        <p:spPr>
          <a:xfrm>
            <a:off x="59463" y="1412776"/>
            <a:ext cx="4224505" cy="5328592"/>
          </a:xfrm>
        </p:spPr>
        <p:txBody>
          <a:bodyPr/>
          <a:lstStyle/>
          <a:p>
            <a:r>
              <a:rPr lang="en-GB" sz="1600" b="1" dirty="0" smtClean="0"/>
              <a:t>Excessive </a:t>
            </a:r>
            <a:r>
              <a:rPr lang="en-GB" sz="1600" b="1" dirty="0" smtClean="0"/>
              <a:t>protections do not allow conditioning </a:t>
            </a:r>
            <a:r>
              <a:rPr lang="en-GB" sz="1600" b="1" dirty="0" smtClean="0"/>
              <a:t>process. But lack </a:t>
            </a:r>
            <a:r>
              <a:rPr lang="en-GB" sz="1600" b="1" dirty="0" smtClean="0"/>
              <a:t>of protection can destroy components</a:t>
            </a:r>
          </a:p>
          <a:p>
            <a:r>
              <a:rPr lang="en-GB" sz="1600" dirty="0" smtClean="0"/>
              <a:t>Circulators dummy loads were dimensioned for 50 kW CW nominal power. In pulsed mode they should resist up to 250 kW peak power for less than 100 </a:t>
            </a:r>
            <a:r>
              <a:rPr lang="en-GB" sz="1600" dirty="0" err="1" smtClean="0"/>
              <a:t>ms</a:t>
            </a:r>
            <a:r>
              <a:rPr lang="en-GB" sz="1600" dirty="0" smtClean="0"/>
              <a:t>.</a:t>
            </a:r>
          </a:p>
          <a:p>
            <a:r>
              <a:rPr lang="it-IT" sz="1600" dirty="0" err="1" smtClean="0"/>
              <a:t>Difficult</a:t>
            </a:r>
            <a:r>
              <a:rPr lang="it-IT" sz="1600" dirty="0" smtClean="0"/>
              <a:t> to </a:t>
            </a:r>
            <a:r>
              <a:rPr lang="it-IT" sz="1600" dirty="0" err="1" smtClean="0"/>
              <a:t>keep</a:t>
            </a:r>
            <a:r>
              <a:rPr lang="it-IT" sz="1600" dirty="0" smtClean="0"/>
              <a:t> </a:t>
            </a:r>
            <a:r>
              <a:rPr lang="it-IT" sz="1600" dirty="0" err="1" smtClean="0"/>
              <a:t>circulators</a:t>
            </a:r>
            <a:r>
              <a:rPr lang="it-IT" sz="1600" dirty="0" smtClean="0"/>
              <a:t> </a:t>
            </a:r>
            <a:r>
              <a:rPr lang="it-IT" sz="1600" dirty="0" err="1" smtClean="0"/>
              <a:t>tuned</a:t>
            </a:r>
            <a:r>
              <a:rPr lang="it-IT" sz="1600" dirty="0" smtClean="0"/>
              <a:t> in </a:t>
            </a:r>
            <a:r>
              <a:rPr lang="it-IT" sz="1600" dirty="0" err="1" smtClean="0"/>
              <a:t>low</a:t>
            </a:r>
            <a:r>
              <a:rPr lang="it-IT" sz="1600" dirty="0" smtClean="0"/>
              <a:t> duty </a:t>
            </a:r>
            <a:r>
              <a:rPr lang="it-IT" sz="1600" dirty="0" err="1" smtClean="0"/>
              <a:t>cycle</a:t>
            </a:r>
            <a:r>
              <a:rPr lang="it-IT" sz="1600" dirty="0" smtClean="0"/>
              <a:t> </a:t>
            </a:r>
            <a:r>
              <a:rPr lang="it-IT" sz="1600" dirty="0" err="1" smtClean="0"/>
              <a:t>operation</a:t>
            </a:r>
            <a:r>
              <a:rPr lang="it-IT" sz="1600" dirty="0" err="1" smtClean="0">
                <a:sym typeface="Wingdings" panose="05000000000000000000" pitchFamily="2" charset="2"/>
              </a:rPr>
              <a:t>reverse</a:t>
            </a:r>
            <a:r>
              <a:rPr lang="it-IT" sz="1600" dirty="0" smtClean="0">
                <a:sym typeface="Wingdings" panose="05000000000000000000" pitchFamily="2" charset="2"/>
              </a:rPr>
              <a:t> </a:t>
            </a:r>
            <a:r>
              <a:rPr lang="it-IT" sz="1600" dirty="0" err="1" smtClean="0">
                <a:sym typeface="Wingdings" panose="05000000000000000000" pitchFamily="2" charset="2"/>
              </a:rPr>
              <a:t>power</a:t>
            </a:r>
            <a:r>
              <a:rPr lang="it-IT" sz="1600" dirty="0" smtClean="0">
                <a:sym typeface="Wingdings" panose="05000000000000000000" pitchFamily="2" charset="2"/>
              </a:rPr>
              <a:t> cause HV </a:t>
            </a:r>
            <a:r>
              <a:rPr lang="it-IT" sz="1600" dirty="0" err="1" smtClean="0">
                <a:sym typeface="Wingdings" panose="05000000000000000000" pitchFamily="2" charset="2"/>
              </a:rPr>
              <a:t>instability</a:t>
            </a:r>
            <a:r>
              <a:rPr lang="it-IT" sz="1600" dirty="0" smtClean="0">
                <a:sym typeface="Wingdings" panose="05000000000000000000" pitchFamily="2" charset="2"/>
              </a:rPr>
              <a:t> </a:t>
            </a:r>
            <a:r>
              <a:rPr lang="it-IT" sz="1600" dirty="0" err="1" smtClean="0">
                <a:sym typeface="Wingdings" panose="05000000000000000000" pitchFamily="2" charset="2"/>
              </a:rPr>
              <a:t>tetrode</a:t>
            </a:r>
            <a:r>
              <a:rPr lang="it-IT" sz="1600" dirty="0" smtClean="0">
                <a:sym typeface="Wingdings" panose="05000000000000000000" pitchFamily="2" charset="2"/>
              </a:rPr>
              <a:t> </a:t>
            </a:r>
            <a:r>
              <a:rPr lang="it-IT" sz="1600" dirty="0" err="1" smtClean="0">
                <a:sym typeface="Wingdings" panose="05000000000000000000" pitchFamily="2" charset="2"/>
              </a:rPr>
              <a:t>failure</a:t>
            </a:r>
            <a:endParaRPr lang="en-GB" sz="1600" dirty="0" smtClean="0"/>
          </a:p>
          <a:p>
            <a:r>
              <a:rPr lang="en-GB" sz="1600" dirty="0" smtClean="0"/>
              <a:t>RF </a:t>
            </a:r>
            <a:r>
              <a:rPr lang="en-GB" sz="1600" dirty="0" smtClean="0"/>
              <a:t>power injection with cooling system off and cooling interlock disabled: Viton® </a:t>
            </a:r>
            <a:r>
              <a:rPr lang="en-GB" sz="1600" dirty="0" err="1" smtClean="0"/>
              <a:t>O’ring</a:t>
            </a:r>
            <a:r>
              <a:rPr lang="en-GB" sz="1600" dirty="0" smtClean="0"/>
              <a:t> melting in one RF window without vacuum break,  RF window disassembled and repaired </a:t>
            </a:r>
          </a:p>
          <a:p>
            <a:r>
              <a:rPr lang="en-GB" sz="1600" dirty="0" smtClean="0"/>
              <a:t>During </a:t>
            </a:r>
            <a:r>
              <a:rPr lang="en-GB" sz="1600" dirty="0" smtClean="0"/>
              <a:t>a PPS test, involuntary RF power injection into cavity with interlock system disabled</a:t>
            </a:r>
            <a:r>
              <a:rPr lang="en-GB" sz="1600" dirty="0" smtClean="0">
                <a:sym typeface="Wingdings" panose="05000000000000000000" pitchFamily="2" charset="2"/>
              </a:rPr>
              <a:t></a:t>
            </a:r>
            <a:r>
              <a:rPr lang="en-GB" sz="1600" dirty="0" smtClean="0"/>
              <a:t> Uncontrolled arcing in one RF window caused alumina metallization and subsequent break. Post analysis confirmed copper deposition. </a:t>
            </a:r>
          </a:p>
          <a:p>
            <a:endParaRPr lang="en-GB" sz="1600"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422" b="23726"/>
          <a:stretch/>
        </p:blipFill>
        <p:spPr bwMode="auto">
          <a:xfrm>
            <a:off x="4393074" y="4063854"/>
            <a:ext cx="4716015" cy="195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531" y="5235740"/>
            <a:ext cx="19431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piè di pagina 1"/>
          <p:cNvSpPr>
            <a:spLocks noGrp="1"/>
          </p:cNvSpPr>
          <p:nvPr>
            <p:ph type="ftr" sz="quarter" idx="10"/>
          </p:nvPr>
        </p:nvSpPr>
        <p:spPr/>
        <p:txBody>
          <a:bodyPr/>
          <a:lstStyle/>
          <a:p>
            <a:r>
              <a:rPr lang="en-GB" smtClean="0"/>
              <a:t>F.Grespan</a:t>
            </a:r>
            <a:endParaRPr lang="en-GB"/>
          </a:p>
        </p:txBody>
      </p:sp>
      <p:pic>
        <p:nvPicPr>
          <p:cNvPr id="7" name="図 5" descr="C:\Users\shinya\AppData\Local\Temp\IMG_9314.JPG"/>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6787317" y="1789747"/>
            <a:ext cx="2522693" cy="1912767"/>
          </a:xfrm>
          <a:prstGeom prst="rect">
            <a:avLst/>
          </a:prstGeom>
          <a:noFill/>
          <a:ln>
            <a:noFill/>
          </a:ln>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01" t="15372" r="58334" b="17356"/>
          <a:stretch/>
        </p:blipFill>
        <p:spPr bwMode="auto">
          <a:xfrm>
            <a:off x="4283968" y="1668424"/>
            <a:ext cx="2737526" cy="1688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6004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3540" y="155888"/>
            <a:ext cx="7486932" cy="1143000"/>
          </a:xfrm>
        </p:spPr>
        <p:txBody>
          <a:bodyPr/>
          <a:lstStyle/>
          <a:p>
            <a:r>
              <a:rPr lang="it-IT" dirty="0" smtClean="0">
                <a:cs typeface="Calibri" panose="020F0502020204030204" pitchFamily="34" charset="0"/>
              </a:rPr>
              <a:t>2° part of RF </a:t>
            </a:r>
            <a:r>
              <a:rPr lang="it-IT" dirty="0" err="1" smtClean="0">
                <a:cs typeface="Calibri" panose="020F0502020204030204" pitchFamily="34" charset="0"/>
              </a:rPr>
              <a:t>conditioning</a:t>
            </a:r>
            <a:r>
              <a:rPr lang="it-IT" dirty="0" smtClean="0">
                <a:cs typeface="Calibri" panose="020F0502020204030204" pitchFamily="34" charset="0"/>
              </a:rPr>
              <a:t> (2019)</a:t>
            </a:r>
            <a:endParaRPr lang="en-GB" dirty="0">
              <a:cs typeface="Calibri" panose="020F0502020204030204" pitchFamily="34" charset="0"/>
            </a:endParaRPr>
          </a:p>
        </p:txBody>
      </p:sp>
      <p:grpSp>
        <p:nvGrpSpPr>
          <p:cNvPr id="4" name="グループ化 7"/>
          <p:cNvGrpSpPr>
            <a:grpSpLocks noChangeAspect="1"/>
          </p:cNvGrpSpPr>
          <p:nvPr/>
        </p:nvGrpSpPr>
        <p:grpSpPr>
          <a:xfrm>
            <a:off x="669987" y="1272481"/>
            <a:ext cx="7497663" cy="4532783"/>
            <a:chOff x="0" y="991552"/>
            <a:chExt cx="8317208" cy="5028248"/>
          </a:xfrm>
        </p:grpSpPr>
        <p:pic>
          <p:nvPicPr>
            <p:cNvPr id="5" name="図 4"/>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991552"/>
              <a:ext cx="8317208" cy="5028248"/>
            </a:xfrm>
            <a:prstGeom prst="rect">
              <a:avLst/>
            </a:prstGeom>
            <a:noFill/>
            <a:ln>
              <a:noFill/>
            </a:ln>
          </p:spPr>
        </p:pic>
        <p:cxnSp>
          <p:nvCxnSpPr>
            <p:cNvPr id="6" name="直線コネクタ 5"/>
            <p:cNvCxnSpPr/>
            <p:nvPr/>
          </p:nvCxnSpPr>
          <p:spPr>
            <a:xfrm>
              <a:off x="1165302" y="1515986"/>
              <a:ext cx="5338686"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テキスト ボックス 2"/>
            <p:cNvSpPr txBox="1"/>
            <p:nvPr/>
          </p:nvSpPr>
          <p:spPr>
            <a:xfrm>
              <a:off x="1615573" y="1111225"/>
              <a:ext cx="1975647" cy="32858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400" b="1" dirty="0" smtClean="0">
                  <a:solidFill>
                    <a:srgbClr val="FF0000"/>
                  </a:solidFill>
                  <a:latin typeface="Calibri" panose="020F0502020204030204" pitchFamily="34" charset="0"/>
                  <a:cs typeface="Calibri" panose="020F0502020204030204" pitchFamily="34" charset="0"/>
                </a:rPr>
                <a:t>132 kV (560 kW)</a:t>
              </a:r>
              <a:endParaRPr lang="ja-JP" altLang="en-US" sz="2400" b="1" dirty="0">
                <a:solidFill>
                  <a:srgbClr val="FF0000"/>
                </a:solidFill>
                <a:latin typeface="Calibri" panose="020F0502020204030204" pitchFamily="34" charset="0"/>
                <a:cs typeface="Calibri" panose="020F0502020204030204" pitchFamily="34" charset="0"/>
              </a:endParaRPr>
            </a:p>
          </p:txBody>
        </p:sp>
      </p:grpSp>
      <p:sp>
        <p:nvSpPr>
          <p:cNvPr id="8" name="テキスト ボックス 10"/>
          <p:cNvSpPr txBox="1"/>
          <p:nvPr/>
        </p:nvSpPr>
        <p:spPr>
          <a:xfrm>
            <a:off x="0" y="5849977"/>
            <a:ext cx="9108504" cy="830997"/>
          </a:xfrm>
          <a:prstGeom prst="rect">
            <a:avLst/>
          </a:prstGeom>
          <a:noFill/>
        </p:spPr>
        <p:txBody>
          <a:bodyPr wrap="square" rtlCol="0">
            <a:spAutoFit/>
          </a:bodyPr>
          <a:lstStyle/>
          <a:p>
            <a:pPr algn="ctr"/>
            <a:r>
              <a:rPr kumimoji="1" lang="en-US" altLang="ja-JP" sz="1600" b="1" dirty="0" smtClean="0">
                <a:latin typeface="Calibri" panose="020F0502020204030204" pitchFamily="34" charset="0"/>
                <a:ea typeface="メイリオ" panose="020B0604030504040204" pitchFamily="50" charset="-128"/>
                <a:cs typeface="Calibri" panose="020F0502020204030204" pitchFamily="34" charset="0"/>
              </a:rPr>
              <a:t>Efficiency of the </a:t>
            </a:r>
            <a:r>
              <a:rPr kumimoji="1" lang="en-US" altLang="ja-JP" sz="1600" b="1" dirty="0">
                <a:latin typeface="Calibri" panose="020F0502020204030204" pitchFamily="34" charset="0"/>
                <a:ea typeface="メイリオ" panose="020B0604030504040204" pitchFamily="50" charset="-128"/>
                <a:cs typeface="Calibri" panose="020F0502020204030204" pitchFamily="34" charset="0"/>
              </a:rPr>
              <a:t>conditioning </a:t>
            </a:r>
            <a:r>
              <a:rPr kumimoji="1" lang="en-US" altLang="ja-JP" sz="1600" b="1" dirty="0" smtClean="0">
                <a:latin typeface="Calibri" panose="020F0502020204030204" pitchFamily="34" charset="0"/>
                <a:ea typeface="メイリオ" panose="020B0604030504040204" pitchFamily="50" charset="-128"/>
                <a:cs typeface="Calibri" panose="020F0502020204030204" pitchFamily="34" charset="0"/>
              </a:rPr>
              <a:t>was improved after </a:t>
            </a:r>
            <a:r>
              <a:rPr kumimoji="1" lang="en-US" altLang="ja-JP" sz="1600" b="1" dirty="0">
                <a:latin typeface="Calibri" panose="020F0502020204030204" pitchFamily="34" charset="0"/>
                <a:ea typeface="メイリオ" panose="020B0604030504040204" pitchFamily="50" charset="-128"/>
                <a:cs typeface="Calibri" panose="020F0502020204030204" pitchFamily="34" charset="0"/>
              </a:rPr>
              <a:t>HVPS </a:t>
            </a:r>
            <a:r>
              <a:rPr kumimoji="1" lang="en-US" altLang="ja-JP" sz="1600" b="1" dirty="0" smtClean="0">
                <a:latin typeface="Calibri" panose="020F0502020204030204" pitchFamily="34" charset="0"/>
                <a:ea typeface="メイリオ" panose="020B0604030504040204" pitchFamily="50" charset="-128"/>
                <a:cs typeface="Calibri" panose="020F0502020204030204" pitchFamily="34" charset="0"/>
              </a:rPr>
              <a:t>control adjustment </a:t>
            </a:r>
            <a:r>
              <a:rPr kumimoji="1" lang="en-US" altLang="ja-JP" sz="1600" b="1" dirty="0">
                <a:latin typeface="Calibri" panose="020F0502020204030204" pitchFamily="34" charset="0"/>
                <a:ea typeface="メイリオ" panose="020B0604030504040204" pitchFamily="50" charset="-128"/>
                <a:cs typeface="Calibri" panose="020F0502020204030204" pitchFamily="34" charset="0"/>
              </a:rPr>
              <a:t>in </a:t>
            </a:r>
            <a:r>
              <a:rPr kumimoji="1" lang="en-US" altLang="ja-JP" sz="1600" b="1" dirty="0" smtClean="0">
                <a:latin typeface="Calibri" panose="020F0502020204030204" pitchFamily="34" charset="0"/>
                <a:ea typeface="メイリオ" panose="020B0604030504040204" pitchFamily="50" charset="-128"/>
                <a:cs typeface="Calibri" panose="020F0502020204030204" pitchFamily="34" charset="0"/>
              </a:rPr>
              <a:t>May.</a:t>
            </a:r>
            <a:endParaRPr kumimoji="1" lang="en-US" altLang="ja-JP" sz="1600" b="1" dirty="0">
              <a:latin typeface="Calibri" panose="020F0502020204030204" pitchFamily="34" charset="0"/>
              <a:ea typeface="メイリオ" panose="020B0604030504040204" pitchFamily="50" charset="-128"/>
              <a:cs typeface="Calibri" panose="020F0502020204030204" pitchFamily="34" charset="0"/>
            </a:endParaRPr>
          </a:p>
          <a:p>
            <a:pPr algn="ctr"/>
            <a:r>
              <a:rPr kumimoji="1" lang="en-US" altLang="ja-JP" sz="1600" b="1" dirty="0" smtClean="0">
                <a:latin typeface="Calibri" panose="020F0502020204030204" pitchFamily="34" charset="0"/>
                <a:ea typeface="メイリオ" panose="020B0604030504040204" pitchFamily="50" charset="-128"/>
                <a:cs typeface="Calibri" panose="020F0502020204030204" pitchFamily="34" charset="0"/>
              </a:rPr>
              <a:t>We reached in July 132 </a:t>
            </a:r>
            <a:r>
              <a:rPr kumimoji="1" lang="en-US" altLang="ja-JP" sz="1600" b="1" dirty="0">
                <a:latin typeface="Calibri" panose="020F0502020204030204" pitchFamily="34" charset="0"/>
                <a:ea typeface="メイリオ" panose="020B0604030504040204" pitchFamily="50" charset="-128"/>
                <a:cs typeface="Calibri" panose="020F0502020204030204" pitchFamily="34" charset="0"/>
              </a:rPr>
              <a:t>kV / 2.5 </a:t>
            </a:r>
            <a:r>
              <a:rPr kumimoji="1" lang="en-US" altLang="ja-JP" sz="1600" b="1" dirty="0" err="1">
                <a:latin typeface="Calibri" panose="020F0502020204030204" pitchFamily="34" charset="0"/>
                <a:ea typeface="メイリオ" panose="020B0604030504040204" pitchFamily="50" charset="-128"/>
                <a:cs typeface="Calibri" panose="020F0502020204030204" pitchFamily="34" charset="0"/>
              </a:rPr>
              <a:t>ms</a:t>
            </a:r>
            <a:r>
              <a:rPr kumimoji="1" lang="en-US" altLang="ja-JP" sz="1600" b="1" dirty="0">
                <a:latin typeface="Calibri" panose="020F0502020204030204" pitchFamily="34" charset="0"/>
                <a:ea typeface="メイリオ" panose="020B0604030504040204" pitchFamily="50" charset="-128"/>
                <a:cs typeface="Calibri" panose="020F0502020204030204" pitchFamily="34" charset="0"/>
              </a:rPr>
              <a:t> / 20 Hz (duty 5%).</a:t>
            </a:r>
          </a:p>
          <a:p>
            <a:pPr algn="ctr"/>
            <a:r>
              <a:rPr kumimoji="1" lang="en-US" altLang="ja-JP" sz="1600" b="1" dirty="0" smtClean="0">
                <a:latin typeface="Calibri" panose="020F0502020204030204" pitchFamily="34" charset="0"/>
                <a:ea typeface="メイリオ" panose="020B0604030504040204" pitchFamily="50" charset="-128"/>
                <a:cs typeface="Calibri" panose="020F0502020204030204" pitchFamily="34" charset="0"/>
              </a:rPr>
              <a:t>At proton level, 60 </a:t>
            </a:r>
            <a:r>
              <a:rPr kumimoji="1" lang="en-US" altLang="ja-JP" sz="1600" b="1" dirty="0" err="1" smtClean="0">
                <a:latin typeface="Calibri" panose="020F0502020204030204" pitchFamily="34" charset="0"/>
                <a:ea typeface="メイリオ" panose="020B0604030504040204" pitchFamily="50" charset="-128"/>
                <a:cs typeface="Calibri" panose="020F0502020204030204" pitchFamily="34" charset="0"/>
              </a:rPr>
              <a:t>ms</a:t>
            </a:r>
            <a:r>
              <a:rPr kumimoji="1" lang="en-US" altLang="ja-JP" sz="1600" b="1" dirty="0" smtClean="0">
                <a:latin typeface="Calibri" panose="020F0502020204030204" pitchFamily="34" charset="0"/>
                <a:ea typeface="メイリオ" panose="020B0604030504040204" pitchFamily="50" charset="-128"/>
                <a:cs typeface="Calibri" panose="020F0502020204030204" pitchFamily="34" charset="0"/>
              </a:rPr>
              <a:t> / several Hz (duty approx. 20%). </a:t>
            </a:r>
          </a:p>
        </p:txBody>
      </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287995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333540" y="155888"/>
            <a:ext cx="7630948" cy="1143000"/>
          </a:xfrm>
        </p:spPr>
        <p:txBody>
          <a:bodyPr/>
          <a:lstStyle/>
          <a:p>
            <a:r>
              <a:rPr lang="en-US" dirty="0"/>
              <a:t>Main feedbacks from </a:t>
            </a:r>
            <a:r>
              <a:rPr lang="en-US" dirty="0" smtClean="0"/>
              <a:t>conditioning</a:t>
            </a:r>
            <a:endParaRPr lang="en-US" dirty="0"/>
          </a:p>
        </p:txBody>
      </p:sp>
      <p:sp>
        <p:nvSpPr>
          <p:cNvPr id="4" name="Segnaposto contenuto 3"/>
          <p:cNvSpPr>
            <a:spLocks noGrp="1"/>
          </p:cNvSpPr>
          <p:nvPr>
            <p:ph idx="1"/>
          </p:nvPr>
        </p:nvSpPr>
        <p:spPr>
          <a:xfrm>
            <a:off x="457200" y="1600200"/>
            <a:ext cx="8229600" cy="4997152"/>
          </a:xfrm>
        </p:spPr>
        <p:txBody>
          <a:bodyPr/>
          <a:lstStyle/>
          <a:p>
            <a:r>
              <a:rPr lang="en-US" sz="1800" dirty="0"/>
              <a:t>Hardware should be dimensioned both for conditioning operation and for normal operation. </a:t>
            </a:r>
            <a:endParaRPr lang="en-US" sz="1800" dirty="0" smtClean="0"/>
          </a:p>
          <a:p>
            <a:r>
              <a:rPr lang="en-US" sz="1800" dirty="0" smtClean="0"/>
              <a:t>Conditioning can requires RF operation different from beam-case.  </a:t>
            </a:r>
          </a:p>
          <a:p>
            <a:r>
              <a:rPr lang="en-US" sz="1800" dirty="0" smtClean="0"/>
              <a:t>Engineering </a:t>
            </a:r>
            <a:r>
              <a:rPr lang="en-US" sz="1800" dirty="0"/>
              <a:t>of accelerator, RF system, vacuum system and beam diagnostics should be robust enough </a:t>
            </a:r>
            <a:r>
              <a:rPr lang="en-US" sz="1800" dirty="0" smtClean="0"/>
              <a:t>to survive thanks to </a:t>
            </a:r>
            <a:r>
              <a:rPr lang="en-US" sz="1800" dirty="0"/>
              <a:t>system </a:t>
            </a:r>
            <a:r>
              <a:rPr lang="en-US" sz="1800" dirty="0" smtClean="0"/>
              <a:t>protection</a:t>
            </a:r>
            <a:r>
              <a:rPr lang="en-US" sz="1800" dirty="0"/>
              <a:t>.</a:t>
            </a:r>
            <a:endParaRPr lang="en-US" sz="1800" dirty="0" smtClean="0"/>
          </a:p>
          <a:p>
            <a:r>
              <a:rPr lang="en-US" sz="1800" dirty="0" smtClean="0"/>
              <a:t>But it should also be flexible enough </a:t>
            </a:r>
            <a:r>
              <a:rPr lang="en-US" sz="1800" dirty="0"/>
              <a:t>to permit operation far from ideal behavior. </a:t>
            </a:r>
          </a:p>
          <a:p>
            <a:r>
              <a:rPr lang="en-US" sz="1800" dirty="0"/>
              <a:t>RFQ acts as a perfect eight-ways combiner. During RF-RFQ system engineering, it is of crucial importance the analysis of all possible configurations modes even far from normal operational mode</a:t>
            </a:r>
            <a:r>
              <a:rPr lang="en-US" sz="1800" dirty="0" smtClean="0"/>
              <a:t>.</a:t>
            </a:r>
            <a:endParaRPr lang="en-US" sz="1800" dirty="0"/>
          </a:p>
          <a:p>
            <a:r>
              <a:rPr lang="en-US" sz="1800" dirty="0"/>
              <a:t>Phase flip or </a:t>
            </a:r>
            <a:r>
              <a:rPr lang="en-US" sz="1800" dirty="0" smtClean="0"/>
              <a:t>phase </a:t>
            </a:r>
            <a:r>
              <a:rPr lang="en-US" sz="1800" dirty="0"/>
              <a:t>change of one over eight chains is one of the most critical configuration. This possibility should be </a:t>
            </a:r>
            <a:r>
              <a:rPr lang="en-US" sz="1800" dirty="0" smtClean="0"/>
              <a:t>taken into account </a:t>
            </a:r>
            <a:r>
              <a:rPr lang="en-US" sz="1800" dirty="0"/>
              <a:t>in </a:t>
            </a:r>
            <a:r>
              <a:rPr lang="en-US" sz="1800" dirty="0" smtClean="0"/>
              <a:t>multi-amplifier cavity design. </a:t>
            </a:r>
            <a:endParaRPr lang="en-US" sz="1800" dirty="0"/>
          </a:p>
          <a:p>
            <a:r>
              <a:rPr lang="en-US" sz="1800" dirty="0"/>
              <a:t>High power couplers should </a:t>
            </a:r>
            <a:r>
              <a:rPr lang="en-US" sz="1800" dirty="0" smtClean="0"/>
              <a:t>be precisely </a:t>
            </a:r>
            <a:r>
              <a:rPr lang="en-US" sz="1800" dirty="0"/>
              <a:t>phased </a:t>
            </a:r>
            <a:r>
              <a:rPr lang="en-US" sz="1800" dirty="0" smtClean="0"/>
              <a:t>to </a:t>
            </a:r>
            <a:r>
              <a:rPr lang="en-US" sz="1800" dirty="0"/>
              <a:t>avoid </a:t>
            </a:r>
            <a:r>
              <a:rPr lang="en-US" sz="1800" dirty="0" smtClean="0"/>
              <a:t>high </a:t>
            </a:r>
            <a:r>
              <a:rPr lang="en-US" sz="1800" dirty="0"/>
              <a:t>reflected power unbalance. </a:t>
            </a:r>
            <a:r>
              <a:rPr lang="en-US" sz="1800" dirty="0" smtClean="0"/>
              <a:t>A practical rule should be to limit couplers nominal coupling factor variation into +-4% range.</a:t>
            </a:r>
          </a:p>
          <a:p>
            <a:r>
              <a:rPr lang="en-US" sz="1800" dirty="0" smtClean="0"/>
              <a:t>RF window cooling system should be directly connected to alumina.</a:t>
            </a:r>
          </a:p>
          <a:p>
            <a:endParaRPr lang="en-US" sz="1800" dirty="0"/>
          </a:p>
        </p:txBody>
      </p:sp>
      <p:sp>
        <p:nvSpPr>
          <p:cNvPr id="2" name="Segnaposto piè di pagina 1"/>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970460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Conditioning</a:t>
            </a:r>
            <a:r>
              <a:rPr lang="it-IT" dirty="0" smtClean="0"/>
              <a:t> status and </a:t>
            </a:r>
            <a:r>
              <a:rPr lang="it-IT" dirty="0" err="1" smtClean="0"/>
              <a:t>toward</a:t>
            </a:r>
            <a:r>
              <a:rPr lang="it-IT" dirty="0" smtClean="0"/>
              <a:t> RF CW</a:t>
            </a:r>
            <a:endParaRPr lang="en-GB" dirty="0"/>
          </a:p>
        </p:txBody>
      </p:sp>
      <p:sp>
        <p:nvSpPr>
          <p:cNvPr id="4" name="CuadroTexto 22">
            <a:extLst>
              <a:ext uri="{FF2B5EF4-FFF2-40B4-BE49-F238E27FC236}">
                <a16:creationId xmlns="" xmlns:a16="http://schemas.microsoft.com/office/drawing/2014/main" id="{77AB660F-3E05-4076-9F4A-C6BBD7753810}"/>
              </a:ext>
            </a:extLst>
          </p:cNvPr>
          <p:cNvSpPr txBox="1"/>
          <p:nvPr/>
        </p:nvSpPr>
        <p:spPr>
          <a:xfrm>
            <a:off x="335360" y="1508586"/>
            <a:ext cx="8197080" cy="4893647"/>
          </a:xfrm>
          <a:prstGeom prst="rect">
            <a:avLst/>
          </a:prstGeom>
          <a:noFill/>
        </p:spPr>
        <p:txBody>
          <a:bodyPr wrap="square" rtlCol="0" anchor="t" anchorCtr="0">
            <a:spAutoFit/>
          </a:bodyPr>
          <a:lstStyle>
            <a:defPPr>
              <a:defRPr lang="en-US"/>
            </a:defPPr>
            <a:lvl1pPr>
              <a:defRPr sz="4267">
                <a:solidFill>
                  <a:srgbClr val="002060"/>
                </a:solidFill>
                <a:latin typeface="Helvetica" pitchFamily="2" charset="0"/>
                <a:ea typeface="Gill Sans Nova Book" panose="020B0502020204020203" pitchFamily="34" charset="-128"/>
                <a:cs typeface="Gill Sans Nova Book" panose="020B0502020204020203" pitchFamily="34" charset="-128"/>
              </a:defRPr>
            </a:lvl1pPr>
          </a:lstStyle>
          <a:p>
            <a:pPr marL="285750" indent="-285750">
              <a:buFont typeface="Arial" panose="020B0604020202020204" pitchFamily="34" charset="0"/>
              <a:buChar char="•"/>
            </a:pPr>
            <a:r>
              <a:rPr lang="en-US" altLang="ja-JP" sz="2400" dirty="0" smtClean="0">
                <a:solidFill>
                  <a:schemeClr val="tx1"/>
                </a:solidFill>
                <a:latin typeface="Calibri" panose="020F0502020204030204" pitchFamily="34" charset="0"/>
                <a:cs typeface="Calibri" panose="020F0502020204030204" pitchFamily="34" charset="0"/>
              </a:rPr>
              <a:t>RFQ </a:t>
            </a:r>
            <a:r>
              <a:rPr lang="en-US" altLang="ja-JP" sz="2400" dirty="0">
                <a:solidFill>
                  <a:schemeClr val="tx1"/>
                </a:solidFill>
                <a:latin typeface="Calibri" panose="020F0502020204030204" pitchFamily="34" charset="0"/>
                <a:cs typeface="Calibri" panose="020F0502020204030204" pitchFamily="34" charset="0"/>
              </a:rPr>
              <a:t>conditioning at proton </a:t>
            </a:r>
            <a:r>
              <a:rPr lang="en-US" altLang="ja-JP" sz="2400" dirty="0" smtClean="0">
                <a:solidFill>
                  <a:schemeClr val="tx1"/>
                </a:solidFill>
                <a:latin typeface="Calibri" panose="020F0502020204030204" pitchFamily="34" charset="0"/>
                <a:cs typeface="Calibri" panose="020F0502020204030204" pitchFamily="34" charset="0"/>
              </a:rPr>
              <a:t>level (66 kV) reached </a:t>
            </a:r>
            <a:r>
              <a:rPr lang="en-US" altLang="ja-JP" sz="2400" dirty="0">
                <a:solidFill>
                  <a:schemeClr val="tx1"/>
                </a:solidFill>
                <a:latin typeface="Calibri" panose="020F0502020204030204" pitchFamily="34" charset="0"/>
                <a:cs typeface="Calibri" panose="020F0502020204030204" pitchFamily="34" charset="0"/>
              </a:rPr>
              <a:t>20% maximum duty </a:t>
            </a:r>
            <a:r>
              <a:rPr lang="en-US" altLang="ja-JP" sz="2400" dirty="0" smtClean="0">
                <a:solidFill>
                  <a:schemeClr val="tx1"/>
                </a:solidFill>
                <a:latin typeface="Calibri" panose="020F0502020204030204" pitchFamily="34" charset="0"/>
                <a:cs typeface="Calibri" panose="020F0502020204030204" pitchFamily="34" charset="0"/>
              </a:rPr>
              <a:t>cycle (20 </a:t>
            </a:r>
            <a:r>
              <a:rPr lang="en-US" altLang="ja-JP" sz="2400" dirty="0" err="1">
                <a:solidFill>
                  <a:schemeClr val="tx1"/>
                </a:solidFill>
                <a:latin typeface="Calibri" panose="020F0502020204030204" pitchFamily="34" charset="0"/>
                <a:cs typeface="Calibri" panose="020F0502020204030204" pitchFamily="34" charset="0"/>
              </a:rPr>
              <a:t>ms</a:t>
            </a:r>
            <a:r>
              <a:rPr lang="en-US" altLang="ja-JP" sz="2400" dirty="0">
                <a:solidFill>
                  <a:schemeClr val="tx1"/>
                </a:solidFill>
                <a:latin typeface="Calibri" panose="020F0502020204030204" pitchFamily="34" charset="0"/>
                <a:cs typeface="Calibri" panose="020F0502020204030204" pitchFamily="34" charset="0"/>
              </a:rPr>
              <a:t>, 10 Hz). Effect on cavity vacuum was </a:t>
            </a:r>
            <a:r>
              <a:rPr lang="en-US" altLang="ja-JP" sz="2400" dirty="0" smtClean="0">
                <a:solidFill>
                  <a:schemeClr val="tx1"/>
                </a:solidFill>
                <a:latin typeface="Calibri" panose="020F0502020204030204" pitchFamily="34" charset="0"/>
                <a:cs typeface="Calibri" panose="020F0502020204030204" pitchFamily="34" charset="0"/>
              </a:rPr>
              <a:t>negligible</a:t>
            </a:r>
            <a:endParaRPr lang="en-US" altLang="ja-JP" sz="2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ja-JP" sz="2400" dirty="0" smtClean="0">
                <a:solidFill>
                  <a:schemeClr val="tx1"/>
                </a:solidFill>
                <a:latin typeface="Calibri" panose="020F0502020204030204" pitchFamily="34" charset="0"/>
                <a:cs typeface="Calibri" panose="020F0502020204030204" pitchFamily="34" charset="0"/>
              </a:rPr>
              <a:t>RFQ </a:t>
            </a:r>
            <a:r>
              <a:rPr lang="en-US" altLang="ja-JP" sz="2400" dirty="0">
                <a:solidFill>
                  <a:schemeClr val="tx1"/>
                </a:solidFill>
                <a:latin typeface="Calibri" panose="020F0502020204030204" pitchFamily="34" charset="0"/>
                <a:cs typeface="Calibri" panose="020F0502020204030204" pitchFamily="34" charset="0"/>
              </a:rPr>
              <a:t>conditioning at deuteron </a:t>
            </a:r>
            <a:r>
              <a:rPr lang="en-US" altLang="ja-JP" sz="2400" dirty="0" smtClean="0">
                <a:solidFill>
                  <a:schemeClr val="tx1"/>
                </a:solidFill>
                <a:latin typeface="Calibri" panose="020F0502020204030204" pitchFamily="34" charset="0"/>
                <a:cs typeface="Calibri" panose="020F0502020204030204" pitchFamily="34" charset="0"/>
              </a:rPr>
              <a:t>level (132 kV) reached 5</a:t>
            </a:r>
            <a:r>
              <a:rPr lang="en-US" altLang="ja-JP" sz="2400" dirty="0">
                <a:solidFill>
                  <a:schemeClr val="tx1"/>
                </a:solidFill>
                <a:latin typeface="Calibri" panose="020F0502020204030204" pitchFamily="34" charset="0"/>
                <a:cs typeface="Calibri" panose="020F0502020204030204" pitchFamily="34" charset="0"/>
              </a:rPr>
              <a:t>% maximum duty cycle </a:t>
            </a:r>
            <a:r>
              <a:rPr lang="en-US" altLang="ja-JP" sz="2400" dirty="0" smtClean="0">
                <a:solidFill>
                  <a:schemeClr val="tx1"/>
                </a:solidFill>
                <a:latin typeface="Calibri" panose="020F0502020204030204" pitchFamily="34" charset="0"/>
                <a:cs typeface="Calibri" panose="020F0502020204030204" pitchFamily="34" charset="0"/>
              </a:rPr>
              <a:t>(</a:t>
            </a:r>
            <a:r>
              <a:rPr lang="en-US" altLang="ja-JP" sz="2400" dirty="0">
                <a:solidFill>
                  <a:schemeClr val="tx1"/>
                </a:solidFill>
                <a:latin typeface="Calibri" panose="020F0502020204030204" pitchFamily="34" charset="0"/>
                <a:cs typeface="Calibri" panose="020F0502020204030204" pitchFamily="34" charset="0"/>
              </a:rPr>
              <a:t>5 </a:t>
            </a:r>
            <a:r>
              <a:rPr lang="en-US" altLang="ja-JP" sz="2400" dirty="0" err="1">
                <a:solidFill>
                  <a:schemeClr val="tx1"/>
                </a:solidFill>
                <a:latin typeface="Calibri" panose="020F0502020204030204" pitchFamily="34" charset="0"/>
                <a:cs typeface="Calibri" panose="020F0502020204030204" pitchFamily="34" charset="0"/>
              </a:rPr>
              <a:t>ms</a:t>
            </a:r>
            <a:r>
              <a:rPr lang="en-US" altLang="ja-JP" sz="2400" dirty="0">
                <a:solidFill>
                  <a:schemeClr val="tx1"/>
                </a:solidFill>
                <a:latin typeface="Calibri" panose="020F0502020204030204" pitchFamily="34" charset="0"/>
                <a:cs typeface="Calibri" panose="020F0502020204030204" pitchFamily="34" charset="0"/>
              </a:rPr>
              <a:t>, 10 Hz). Effect on cavity vacuum was negligible</a:t>
            </a:r>
            <a:r>
              <a:rPr lang="en-US" altLang="ja-JP" sz="2400" dirty="0" smtClean="0">
                <a:solidFill>
                  <a:schemeClr val="tx1"/>
                </a:solidFill>
                <a:latin typeface="Calibri" panose="020F0502020204030204" pitchFamily="34" charset="0"/>
                <a:cs typeface="Calibri" panose="020F0502020204030204" pitchFamily="34" charset="0"/>
              </a:rPr>
              <a:t>.</a:t>
            </a:r>
            <a:endParaRPr lang="en-US" altLang="ja-JP" sz="2400"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ja-JP" sz="2400" dirty="0">
                <a:solidFill>
                  <a:schemeClr val="tx1"/>
                </a:solidFill>
                <a:latin typeface="Calibri" panose="020F0502020204030204" pitchFamily="34" charset="0"/>
                <a:cs typeface="Calibri" panose="020F0502020204030204" pitchFamily="34" charset="0"/>
              </a:rPr>
              <a:t>Increasing duty cycle, some temperature “hot” spot appeared on three couplers. Thermal camera was used to follow temperature variation during frequency tuning and “hot” spot are verified to be movable with frequency. </a:t>
            </a:r>
          </a:p>
          <a:p>
            <a:pPr marL="285750" indent="-285750">
              <a:buFont typeface="Arial" panose="020B0604020202020204" pitchFamily="34" charset="0"/>
              <a:buChar char="•"/>
            </a:pPr>
            <a:r>
              <a:rPr lang="en-US" altLang="ja-JP" sz="2400" dirty="0">
                <a:solidFill>
                  <a:schemeClr val="tx1"/>
                </a:solidFill>
                <a:latin typeface="Calibri" panose="020F0502020204030204" pitchFamily="34" charset="0"/>
                <a:cs typeface="Calibri" panose="020F0502020204030204" pitchFamily="34" charset="0"/>
              </a:rPr>
              <a:t>New 200 kW Circulators RF loads replaced the 50 kW old ones (before end of maintenance) </a:t>
            </a:r>
          </a:p>
          <a:p>
            <a:pPr marL="285750" indent="-285750">
              <a:buFont typeface="Arial" panose="020B0604020202020204" pitchFamily="34" charset="0"/>
              <a:buChar char="•"/>
            </a:pPr>
            <a:r>
              <a:rPr lang="en-US" altLang="ja-JP" sz="2400" dirty="0">
                <a:solidFill>
                  <a:schemeClr val="tx1"/>
                </a:solidFill>
                <a:latin typeface="Calibri" panose="020F0502020204030204" pitchFamily="34" charset="0"/>
                <a:cs typeface="Calibri" panose="020F0502020204030204" pitchFamily="34" charset="0"/>
              </a:rPr>
              <a:t>All circulators well tuned (before end of maintenance</a:t>
            </a:r>
            <a:r>
              <a:rPr lang="en-US" altLang="ja-JP" sz="2400" dirty="0" smtClean="0">
                <a:solidFill>
                  <a:schemeClr val="tx1"/>
                </a:solidFill>
                <a:latin typeface="Calibri" panose="020F0502020204030204" pitchFamily="34" charset="0"/>
                <a:cs typeface="Calibri" panose="020F0502020204030204" pitchFamily="34" charset="0"/>
              </a:rPr>
              <a:t>). </a:t>
            </a:r>
            <a:endParaRPr lang="en-US" altLang="ja-JP" sz="2400" dirty="0">
              <a:solidFill>
                <a:schemeClr val="tx1"/>
              </a:solidFill>
              <a:latin typeface="Calibri" panose="020F0502020204030204" pitchFamily="34" charset="0"/>
              <a:cs typeface="Calibri" panose="020F0502020204030204" pitchFamily="34" charset="0"/>
            </a:endParaRPr>
          </a:p>
        </p:txBody>
      </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342789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Outline</a:t>
            </a:r>
            <a:endParaRPr lang="en-GB" dirty="0"/>
          </a:p>
        </p:txBody>
      </p:sp>
      <p:sp>
        <p:nvSpPr>
          <p:cNvPr id="3" name="Segnaposto contenuto 2"/>
          <p:cNvSpPr>
            <a:spLocks noGrp="1"/>
          </p:cNvSpPr>
          <p:nvPr>
            <p:ph idx="1"/>
          </p:nvPr>
        </p:nvSpPr>
        <p:spPr/>
        <p:txBody>
          <a:bodyPr/>
          <a:lstStyle/>
          <a:p>
            <a:r>
              <a:rPr lang="it-IT" dirty="0" smtClean="0"/>
              <a:t>Assembly a 10 m long RFQ in </a:t>
            </a:r>
            <a:r>
              <a:rPr lang="it-IT" dirty="0" err="1" smtClean="0"/>
              <a:t>Rokkasho</a:t>
            </a:r>
            <a:endParaRPr lang="it-IT" dirty="0" smtClean="0"/>
          </a:p>
          <a:p>
            <a:r>
              <a:rPr lang="it-IT" dirty="0" err="1" smtClean="0"/>
              <a:t>Tuning</a:t>
            </a:r>
            <a:r>
              <a:rPr lang="it-IT" dirty="0" smtClean="0"/>
              <a:t> a 10 m long RFQ in </a:t>
            </a:r>
            <a:r>
              <a:rPr lang="it-IT" dirty="0" err="1" smtClean="0"/>
              <a:t>Rokkasho</a:t>
            </a:r>
            <a:endParaRPr lang="it-IT" dirty="0" smtClean="0"/>
          </a:p>
          <a:p>
            <a:r>
              <a:rPr lang="it-IT" dirty="0" smtClean="0"/>
              <a:t>RFQ RF </a:t>
            </a:r>
            <a:r>
              <a:rPr lang="it-IT" dirty="0" err="1" smtClean="0"/>
              <a:t>Conditioning</a:t>
            </a:r>
            <a:r>
              <a:rPr lang="it-IT" dirty="0"/>
              <a:t> </a:t>
            </a:r>
            <a:r>
              <a:rPr lang="it-IT" dirty="0" smtClean="0"/>
              <a:t>up to </a:t>
            </a:r>
            <a:r>
              <a:rPr lang="it-IT" dirty="0" err="1" smtClean="0"/>
              <a:t>now</a:t>
            </a:r>
            <a:endParaRPr lang="it-IT" dirty="0" smtClean="0"/>
          </a:p>
          <a:p>
            <a:r>
              <a:rPr lang="it-IT" dirty="0" smtClean="0"/>
              <a:t>RFQ </a:t>
            </a:r>
            <a:r>
              <a:rPr lang="it-IT" dirty="0" err="1" smtClean="0"/>
              <a:t>pulsed</a:t>
            </a:r>
            <a:r>
              <a:rPr lang="it-IT" dirty="0" smtClean="0"/>
              <a:t> </a:t>
            </a:r>
            <a:r>
              <a:rPr lang="it-IT" dirty="0" err="1" smtClean="0"/>
              <a:t>beam</a:t>
            </a:r>
            <a:r>
              <a:rPr lang="it-IT" dirty="0" smtClean="0"/>
              <a:t> </a:t>
            </a:r>
            <a:r>
              <a:rPr lang="it-IT" dirty="0" err="1" smtClean="0"/>
              <a:t>commissioning</a:t>
            </a:r>
            <a:endParaRPr lang="it-IT" dirty="0" smtClean="0"/>
          </a:p>
          <a:p>
            <a:r>
              <a:rPr lang="it-IT" dirty="0" err="1"/>
              <a:t>Matching</a:t>
            </a:r>
            <a:r>
              <a:rPr lang="it-IT" dirty="0"/>
              <a:t> the Input </a:t>
            </a:r>
            <a:r>
              <a:rPr lang="it-IT" dirty="0" err="1" smtClean="0"/>
              <a:t>beam</a:t>
            </a:r>
            <a:endParaRPr lang="it-IT" dirty="0" smtClean="0"/>
          </a:p>
          <a:p>
            <a:endParaRPr lang="en-GB" dirty="0"/>
          </a:p>
        </p:txBody>
      </p:sp>
      <p:sp>
        <p:nvSpPr>
          <p:cNvPr id="4" name="CasellaDiTesto 3"/>
          <p:cNvSpPr txBox="1"/>
          <p:nvPr/>
        </p:nvSpPr>
        <p:spPr>
          <a:xfrm>
            <a:off x="2987824" y="5445224"/>
            <a:ext cx="5796136" cy="1169551"/>
          </a:xfrm>
          <a:prstGeom prst="rect">
            <a:avLst/>
          </a:prstGeom>
          <a:noFill/>
        </p:spPr>
        <p:txBody>
          <a:bodyPr wrap="square" rtlCol="0">
            <a:spAutoFit/>
          </a:bodyPr>
          <a:lstStyle/>
          <a:p>
            <a:r>
              <a:rPr lang="en-GB" sz="1400" dirty="0" err="1" smtClean="0"/>
              <a:t>Accuwheater</a:t>
            </a:r>
            <a:r>
              <a:rPr lang="en-GB" sz="1400" dirty="0" smtClean="0"/>
              <a:t>: “</a:t>
            </a:r>
            <a:r>
              <a:rPr lang="en-GB" sz="1400" i="1" dirty="0" smtClean="0"/>
              <a:t>The snowiest city in the world, with an average of 26 feet — or eight meters — of snowfall every year, is Aomori City in Aomori Prefecture, Japan</a:t>
            </a:r>
            <a:r>
              <a:rPr lang="en-GB" sz="1400" dirty="0"/>
              <a:t>.</a:t>
            </a:r>
            <a:r>
              <a:rPr lang="en-GB" sz="1400" dirty="0" smtClean="0"/>
              <a:t>“</a:t>
            </a:r>
          </a:p>
          <a:p>
            <a:endParaRPr lang="it-IT" sz="1400" dirty="0" smtClean="0"/>
          </a:p>
          <a:p>
            <a:r>
              <a:rPr lang="it-IT" sz="1400" dirty="0" smtClean="0"/>
              <a:t>«</a:t>
            </a:r>
            <a:r>
              <a:rPr lang="it-IT" sz="1400" i="1" dirty="0" err="1" smtClean="0"/>
              <a:t>Rokkasho</a:t>
            </a:r>
            <a:r>
              <a:rPr lang="it-IT" sz="1400" i="1" dirty="0" smtClean="0"/>
              <a:t> </a:t>
            </a:r>
            <a:r>
              <a:rPr lang="it-IT" sz="1400" i="1" dirty="0" err="1" smtClean="0"/>
              <a:t>is</a:t>
            </a:r>
            <a:r>
              <a:rPr lang="it-IT" sz="1400" i="1" dirty="0" smtClean="0"/>
              <a:t> </a:t>
            </a:r>
            <a:r>
              <a:rPr lang="it-IT" sz="1400" i="1" dirty="0" err="1" smtClean="0"/>
              <a:t>not</a:t>
            </a:r>
            <a:r>
              <a:rPr lang="it-IT" sz="1400" i="1" dirty="0" smtClean="0"/>
              <a:t> a </a:t>
            </a:r>
            <a:r>
              <a:rPr lang="it-IT" sz="1400" i="1" dirty="0" err="1" smtClean="0"/>
              <a:t>place</a:t>
            </a:r>
            <a:r>
              <a:rPr lang="it-IT" sz="1400" i="1" dirty="0" smtClean="0"/>
              <a:t>, </a:t>
            </a:r>
            <a:r>
              <a:rPr lang="it-IT" sz="1400" i="1" dirty="0" err="1" smtClean="0"/>
              <a:t>it</a:t>
            </a:r>
            <a:r>
              <a:rPr lang="it-IT" sz="1400" i="1" dirty="0" smtClean="0"/>
              <a:t> </a:t>
            </a:r>
            <a:r>
              <a:rPr lang="it-IT" sz="1400" i="1" dirty="0" err="1" smtClean="0"/>
              <a:t>is</a:t>
            </a:r>
            <a:r>
              <a:rPr lang="it-IT" sz="1400" i="1" dirty="0" smtClean="0"/>
              <a:t> an </a:t>
            </a:r>
            <a:r>
              <a:rPr lang="it-IT" sz="1400" i="1" dirty="0" err="1" smtClean="0"/>
              <a:t>outpost</a:t>
            </a:r>
            <a:r>
              <a:rPr lang="it-IT" sz="1400" dirty="0" smtClean="0"/>
              <a:t>.» A. </a:t>
            </a:r>
            <a:r>
              <a:rPr lang="it-IT" sz="1400" dirty="0" err="1" smtClean="0"/>
              <a:t>Facco</a:t>
            </a:r>
            <a:endParaRPr lang="en-GB" sz="1400" dirty="0"/>
          </a:p>
        </p:txBody>
      </p:sp>
      <p:sp>
        <p:nvSpPr>
          <p:cNvPr id="5" name="Segnaposto piè di pagina 4"/>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9271243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85852" y="116632"/>
            <a:ext cx="7462612" cy="1143000"/>
          </a:xfrm>
        </p:spPr>
        <p:txBody>
          <a:bodyPr/>
          <a:lstStyle/>
          <a:p>
            <a:r>
              <a:rPr lang="en-US" dirty="0"/>
              <a:t>Phase-B beam commissioning of </a:t>
            </a:r>
            <a:r>
              <a:rPr lang="en-US" dirty="0" err="1" smtClean="0"/>
              <a:t>LIPAc</a:t>
            </a:r>
            <a:endParaRPr lang="en-US" dirty="0"/>
          </a:p>
        </p:txBody>
      </p:sp>
      <p:sp>
        <p:nvSpPr>
          <p:cNvPr id="12" name="正方形/長方形 53"/>
          <p:cNvSpPr/>
          <p:nvPr/>
        </p:nvSpPr>
        <p:spPr>
          <a:xfrm>
            <a:off x="0" y="4494019"/>
            <a:ext cx="9004919" cy="2031325"/>
          </a:xfrm>
          <a:prstGeom prst="rect">
            <a:avLst/>
          </a:prstGeom>
        </p:spPr>
        <p:txBody>
          <a:bodyPr wrap="square">
            <a:spAutoFit/>
          </a:bodyPr>
          <a:lstStyle/>
          <a:p>
            <a:pPr marL="285750" indent="-285750">
              <a:buFont typeface="Arial" panose="020B0604020202020204" pitchFamily="34" charset="0"/>
              <a:buChar char="•"/>
            </a:pPr>
            <a:r>
              <a:rPr lang="en-US" altLang="ja-JP" dirty="0" smtClean="0">
                <a:latin typeface="Calibri" panose="020F0502020204030204" pitchFamily="34" charset="0"/>
                <a:cs typeface="Calibri" panose="020F0502020204030204" pitchFamily="34" charset="0"/>
              </a:rPr>
              <a:t>Demonstrates </a:t>
            </a:r>
            <a:r>
              <a:rPr lang="en-US" altLang="ja-JP" dirty="0">
                <a:latin typeface="Calibri" panose="020F0502020204030204" pitchFamily="34" charset="0"/>
                <a:cs typeface="Calibri" panose="020F0502020204030204" pitchFamily="34" charset="0"/>
              </a:rPr>
              <a:t>acceleration </a:t>
            </a:r>
            <a:r>
              <a:rPr lang="en-US" altLang="ja-JP" dirty="0" smtClean="0">
                <a:latin typeface="Calibri" panose="020F0502020204030204" pitchFamily="34" charset="0"/>
                <a:cs typeface="Calibri" panose="020F0502020204030204" pitchFamily="34" charset="0"/>
              </a:rPr>
              <a:t>of </a:t>
            </a:r>
            <a:r>
              <a:rPr lang="en-US" altLang="ja-JP" dirty="0" smtClean="0">
                <a:solidFill>
                  <a:srgbClr val="FF0000"/>
                </a:solidFill>
                <a:latin typeface="Calibri" panose="020F0502020204030204" pitchFamily="34" charset="0"/>
                <a:cs typeface="Calibri" panose="020F0502020204030204" pitchFamily="34" charset="0"/>
              </a:rPr>
              <a:t>5.0 </a:t>
            </a:r>
            <a:r>
              <a:rPr lang="en-US" altLang="ja-JP" dirty="0">
                <a:solidFill>
                  <a:srgbClr val="FF0000"/>
                </a:solidFill>
                <a:latin typeface="Calibri" panose="020F0502020204030204" pitchFamily="34" charset="0"/>
                <a:cs typeface="Calibri" panose="020F0502020204030204" pitchFamily="34" charset="0"/>
              </a:rPr>
              <a:t>MeV </a:t>
            </a:r>
            <a:r>
              <a:rPr lang="en-US" altLang="ja-JP" dirty="0" smtClean="0">
                <a:solidFill>
                  <a:srgbClr val="FF0000"/>
                </a:solidFill>
                <a:latin typeface="Calibri" panose="020F0502020204030204" pitchFamily="34" charset="0"/>
                <a:cs typeface="Calibri" panose="020F0502020204030204" pitchFamily="34" charset="0"/>
              </a:rPr>
              <a:t>deuterons </a:t>
            </a:r>
            <a:r>
              <a:rPr lang="en-US" altLang="ja-JP" dirty="0">
                <a:solidFill>
                  <a:srgbClr val="FF0000"/>
                </a:solidFill>
                <a:latin typeface="Calibri" panose="020F0502020204030204" pitchFamily="34" charset="0"/>
                <a:cs typeface="Calibri" panose="020F0502020204030204" pitchFamily="34" charset="0"/>
              </a:rPr>
              <a:t>(2.5 MeV </a:t>
            </a:r>
            <a:r>
              <a:rPr lang="en-US" altLang="ja-JP" dirty="0" smtClean="0">
                <a:solidFill>
                  <a:srgbClr val="FF0000"/>
                </a:solidFill>
                <a:latin typeface="Calibri" panose="020F0502020204030204" pitchFamily="34" charset="0"/>
                <a:cs typeface="Calibri" panose="020F0502020204030204" pitchFamily="34" charset="0"/>
              </a:rPr>
              <a:t>protons) by RFQ</a:t>
            </a:r>
            <a:r>
              <a:rPr lang="en-US" altLang="ja-JP" dirty="0" smtClean="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altLang="ja-JP" dirty="0" smtClean="0">
                <a:latin typeface="Calibri" panose="020F0502020204030204" pitchFamily="34" charset="0"/>
                <a:cs typeface="Calibri" panose="020F0502020204030204" pitchFamily="34" charset="0"/>
              </a:rPr>
              <a:t>Target </a:t>
            </a:r>
            <a:r>
              <a:rPr lang="en-US" altLang="ja-JP" dirty="0">
                <a:latin typeface="Calibri" panose="020F0502020204030204" pitchFamily="34" charset="0"/>
                <a:cs typeface="Calibri" panose="020F0502020204030204" pitchFamily="34" charset="0"/>
              </a:rPr>
              <a:t>current is </a:t>
            </a:r>
            <a:r>
              <a:rPr lang="en-US" altLang="ja-JP" dirty="0">
                <a:solidFill>
                  <a:srgbClr val="FF0000"/>
                </a:solidFill>
                <a:latin typeface="Calibri" panose="020F0502020204030204" pitchFamily="34" charset="0"/>
                <a:cs typeface="Calibri" panose="020F0502020204030204" pitchFamily="34" charset="0"/>
              </a:rPr>
              <a:t>125 </a:t>
            </a:r>
            <a:r>
              <a:rPr lang="en-US" altLang="ja-JP" dirty="0" smtClean="0">
                <a:solidFill>
                  <a:srgbClr val="FF0000"/>
                </a:solidFill>
                <a:latin typeface="Calibri" panose="020F0502020204030204" pitchFamily="34" charset="0"/>
                <a:cs typeface="Calibri" panose="020F0502020204030204" pitchFamily="34" charset="0"/>
              </a:rPr>
              <a:t>mA deuteron </a:t>
            </a:r>
            <a:r>
              <a:rPr lang="en-US" altLang="ja-JP" dirty="0" smtClean="0">
                <a:latin typeface="Calibri" panose="020F0502020204030204" pitchFamily="34" charset="0"/>
                <a:cs typeface="Calibri" panose="020F0502020204030204" pitchFamily="34" charset="0"/>
              </a:rPr>
              <a:t>in </a:t>
            </a:r>
            <a:r>
              <a:rPr lang="en-US" altLang="ja-JP" dirty="0" smtClean="0">
                <a:solidFill>
                  <a:srgbClr val="FF0000"/>
                </a:solidFill>
                <a:latin typeface="Calibri" panose="020F0502020204030204" pitchFamily="34" charset="0"/>
                <a:cs typeface="Calibri" panose="020F0502020204030204" pitchFamily="34" charset="0"/>
              </a:rPr>
              <a:t>short </a:t>
            </a:r>
            <a:r>
              <a:rPr lang="en-US" altLang="ja-JP" dirty="0">
                <a:solidFill>
                  <a:srgbClr val="FF0000"/>
                </a:solidFill>
                <a:latin typeface="Calibri" panose="020F0502020204030204" pitchFamily="34" charset="0"/>
                <a:cs typeface="Calibri" panose="020F0502020204030204" pitchFamily="34" charset="0"/>
              </a:rPr>
              <a:t>pulse </a:t>
            </a:r>
            <a:r>
              <a:rPr lang="en-US" altLang="ja-JP" dirty="0" smtClean="0">
                <a:solidFill>
                  <a:srgbClr val="FF0000"/>
                </a:solidFill>
                <a:latin typeface="Calibri" panose="020F0502020204030204" pitchFamily="34" charset="0"/>
                <a:cs typeface="Calibri" panose="020F0502020204030204" pitchFamily="34" charset="0"/>
              </a:rPr>
              <a:t>mode</a:t>
            </a:r>
            <a:r>
              <a:rPr lang="en-US" altLang="ja-JP" dirty="0" smtClean="0">
                <a:latin typeface="Calibri" panose="020F0502020204030204" pitchFamily="34" charset="0"/>
                <a:cs typeface="Calibri" panose="020F0502020204030204" pitchFamily="34" charset="0"/>
              </a:rPr>
              <a:t> (</a:t>
            </a:r>
            <a:r>
              <a:rPr lang="en-US" altLang="ja-JP" dirty="0">
                <a:latin typeface="Calibri" panose="020F0502020204030204" pitchFamily="34" charset="0"/>
                <a:cs typeface="Calibri" panose="020F0502020204030204" pitchFamily="34" charset="0"/>
              </a:rPr>
              <a:t>h</a:t>
            </a:r>
            <a:r>
              <a:rPr lang="en-US" altLang="ja-JP" dirty="0" smtClean="0">
                <a:latin typeface="Calibri" panose="020F0502020204030204" pitchFamily="34" charset="0"/>
                <a:cs typeface="Calibri" panose="020F0502020204030204" pitchFamily="34" charset="0"/>
              </a:rPr>
              <a:t>alf for proton).</a:t>
            </a:r>
            <a:endParaRPr lang="en-US" altLang="ja-JP"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ja-JP" dirty="0">
                <a:latin typeface="Calibri" panose="020F0502020204030204" pitchFamily="34" charset="0"/>
                <a:cs typeface="Calibri" panose="020F0502020204030204" pitchFamily="34" charset="0"/>
              </a:rPr>
              <a:t>The beam is stopped by </a:t>
            </a:r>
            <a:r>
              <a:rPr lang="en-US" altLang="ja-JP" dirty="0">
                <a:solidFill>
                  <a:srgbClr val="0000FF"/>
                </a:solidFill>
                <a:latin typeface="Calibri" panose="020F0502020204030204" pitchFamily="34" charset="0"/>
                <a:cs typeface="Calibri" panose="020F0502020204030204" pitchFamily="34" charset="0"/>
              </a:rPr>
              <a:t>Low Power Beam Dump (LPBD) </a:t>
            </a:r>
            <a:r>
              <a:rPr lang="en-US" altLang="ja-JP" dirty="0">
                <a:latin typeface="Calibri" panose="020F0502020204030204" pitchFamily="34" charset="0"/>
                <a:cs typeface="Calibri" panose="020F0502020204030204" pitchFamily="34" charset="0"/>
              </a:rPr>
              <a:t>with capacity of 1 </a:t>
            </a:r>
            <a:r>
              <a:rPr lang="en-US" altLang="ja-JP" dirty="0" err="1">
                <a:latin typeface="Calibri" panose="020F0502020204030204" pitchFamily="34" charset="0"/>
                <a:cs typeface="Calibri" panose="020F0502020204030204" pitchFamily="34" charset="0"/>
              </a:rPr>
              <a:t>ms</a:t>
            </a:r>
            <a:r>
              <a:rPr lang="en-US" altLang="ja-JP" dirty="0">
                <a:latin typeface="Calibri" panose="020F0502020204030204" pitchFamily="34" charset="0"/>
                <a:cs typeface="Calibri" panose="020F0502020204030204" pitchFamily="34" charset="0"/>
              </a:rPr>
              <a:t> / 1 Hz </a:t>
            </a:r>
            <a:r>
              <a:rPr lang="en-US" altLang="ja-JP" dirty="0" smtClean="0">
                <a:latin typeface="Calibri" panose="020F0502020204030204" pitchFamily="34" charset="0"/>
                <a:cs typeface="Calibri" panose="020F0502020204030204" pitchFamily="34" charset="0"/>
              </a:rPr>
              <a:t>at</a:t>
            </a:r>
            <a:r>
              <a:rPr lang="en-US" altLang="ja-JP" dirty="0">
                <a:latin typeface="Calibri" panose="020F0502020204030204" pitchFamily="34" charset="0"/>
                <a:cs typeface="Calibri" panose="020F0502020204030204" pitchFamily="34" charset="0"/>
              </a:rPr>
              <a:t/>
            </a:r>
            <a:br>
              <a:rPr lang="en-US" altLang="ja-JP" dirty="0">
                <a:latin typeface="Calibri" panose="020F0502020204030204" pitchFamily="34" charset="0"/>
                <a:cs typeface="Calibri" panose="020F0502020204030204" pitchFamily="34" charset="0"/>
              </a:rPr>
            </a:br>
            <a:r>
              <a:rPr lang="en-US" altLang="ja-JP" dirty="0">
                <a:latin typeface="Calibri" panose="020F0502020204030204" pitchFamily="34" charset="0"/>
                <a:cs typeface="Calibri" panose="020F0502020204030204" pitchFamily="34" charset="0"/>
              </a:rPr>
              <a:t>5 MeV, 125 </a:t>
            </a:r>
            <a:r>
              <a:rPr lang="en-US" altLang="ja-JP" dirty="0" smtClean="0">
                <a:latin typeface="Calibri" panose="020F0502020204030204" pitchFamily="34" charset="0"/>
                <a:cs typeface="Calibri" panose="020F0502020204030204" pitchFamily="34" charset="0"/>
              </a:rPr>
              <a:t>mA (</a:t>
            </a:r>
            <a:r>
              <a:rPr lang="en-US" altLang="ja-JP" dirty="0">
                <a:latin typeface="Calibri" panose="020F0502020204030204" pitchFamily="34" charset="0"/>
                <a:cs typeface="Calibri" panose="020F0502020204030204" pitchFamily="34" charset="0"/>
              </a:rPr>
              <a:t>0.625 kW).</a:t>
            </a:r>
          </a:p>
          <a:p>
            <a:pPr marL="285750" indent="-285750">
              <a:buFont typeface="Arial" panose="020B0604020202020204" pitchFamily="34" charset="0"/>
              <a:buChar char="•"/>
            </a:pPr>
            <a:r>
              <a:rPr lang="en-US" altLang="ja-JP" dirty="0" smtClean="0">
                <a:latin typeface="Calibri" panose="020F0502020204030204" pitchFamily="34" charset="0"/>
                <a:cs typeface="Calibri" panose="020F0502020204030204" pitchFamily="34" charset="0"/>
              </a:rPr>
              <a:t>RF power of </a:t>
            </a:r>
            <a:r>
              <a:rPr lang="en-US" altLang="ja-JP" dirty="0" smtClean="0">
                <a:solidFill>
                  <a:srgbClr val="FF0000"/>
                </a:solidFill>
                <a:latin typeface="Calibri" panose="020F0502020204030204" pitchFamily="34" charset="0"/>
                <a:cs typeface="Calibri" panose="020F0502020204030204" pitchFamily="34" charset="0"/>
              </a:rPr>
              <a:t>560 kW </a:t>
            </a:r>
            <a:r>
              <a:rPr lang="en-US" altLang="ja-JP" dirty="0">
                <a:latin typeface="Calibri" panose="020F0502020204030204" pitchFamily="34" charset="0"/>
                <a:cs typeface="Calibri" panose="020F0502020204030204" pitchFamily="34" charset="0"/>
              </a:rPr>
              <a:t>is required </a:t>
            </a:r>
            <a:r>
              <a:rPr lang="en-US" altLang="ja-JP" dirty="0" smtClean="0">
                <a:latin typeface="Calibri" panose="020F0502020204030204" pitchFamily="34" charset="0"/>
                <a:cs typeface="Calibri" panose="020F0502020204030204" pitchFamily="34" charset="0"/>
              </a:rPr>
              <a:t>as the wall load for deuteron </a:t>
            </a:r>
            <a:r>
              <a:rPr lang="en-US" altLang="ja-JP" dirty="0">
                <a:latin typeface="Calibri" panose="020F0502020204030204" pitchFamily="34" charset="0"/>
                <a:cs typeface="Calibri" panose="020F0502020204030204" pitchFamily="34" charset="0"/>
              </a:rPr>
              <a:t>acceleration </a:t>
            </a:r>
            <a:r>
              <a:rPr lang="en-US" altLang="ja-JP" dirty="0" smtClean="0">
                <a:latin typeface="Calibri" panose="020F0502020204030204" pitchFamily="34" charset="0"/>
                <a:cs typeface="Calibri" panose="020F0502020204030204" pitchFamily="34" charset="0"/>
              </a:rPr>
              <a:t>(Vane voltage of 132 kV) and more than </a:t>
            </a:r>
            <a:r>
              <a:rPr lang="en-US" altLang="ja-JP" dirty="0" smtClean="0">
                <a:solidFill>
                  <a:srgbClr val="FF0000"/>
                </a:solidFill>
                <a:latin typeface="Calibri" panose="020F0502020204030204" pitchFamily="34" charset="0"/>
                <a:cs typeface="Calibri" panose="020F0502020204030204" pitchFamily="34" charset="0"/>
              </a:rPr>
              <a:t>1.2 MW </a:t>
            </a:r>
            <a:r>
              <a:rPr lang="en-US" altLang="ja-JP" dirty="0" smtClean="0">
                <a:latin typeface="Calibri" panose="020F0502020204030204" pitchFamily="34" charset="0"/>
                <a:cs typeface="Calibri" panose="020F0502020204030204" pitchFamily="34" charset="0"/>
              </a:rPr>
              <a:t>for the beam operation.</a:t>
            </a:r>
          </a:p>
          <a:p>
            <a:pPr marL="285750" indent="-285750">
              <a:buFont typeface="Arial" panose="020B0604020202020204" pitchFamily="34" charset="0"/>
              <a:buChar char="•"/>
            </a:pPr>
            <a:r>
              <a:rPr lang="en-US" altLang="ja-JP" dirty="0" smtClean="0">
                <a:latin typeface="Calibri" panose="020F0502020204030204" pitchFamily="34" charset="0"/>
                <a:cs typeface="Calibri" panose="020F0502020204030204" pitchFamily="34" charset="0"/>
              </a:rPr>
              <a:t>Perform </a:t>
            </a:r>
            <a:r>
              <a:rPr lang="en-US" altLang="ja-JP" dirty="0">
                <a:latin typeface="Calibri" panose="020F0502020204030204" pitchFamily="34" charset="0"/>
                <a:cs typeface="Calibri" panose="020F0502020204030204" pitchFamily="34" charset="0"/>
              </a:rPr>
              <a:t>commissioning </a:t>
            </a:r>
            <a:r>
              <a:rPr lang="en-US" altLang="ja-JP" dirty="0" smtClean="0">
                <a:latin typeface="Calibri" panose="020F0502020204030204" pitchFamily="34" charset="0"/>
                <a:cs typeface="Calibri" panose="020F0502020204030204" pitchFamily="34" charset="0"/>
              </a:rPr>
              <a:t>of the </a:t>
            </a:r>
            <a:r>
              <a:rPr lang="en-US" altLang="ja-JP" dirty="0" smtClean="0">
                <a:solidFill>
                  <a:srgbClr val="0000FF"/>
                </a:solidFill>
                <a:latin typeface="Calibri" panose="020F0502020204030204" pitchFamily="34" charset="0"/>
                <a:cs typeface="Calibri" panose="020F0502020204030204" pitchFamily="34" charset="0"/>
              </a:rPr>
              <a:t>MEBT </a:t>
            </a:r>
            <a:r>
              <a:rPr lang="en-US" altLang="ja-JP" dirty="0" err="1" smtClean="0">
                <a:solidFill>
                  <a:srgbClr val="0000FF"/>
                </a:solidFill>
                <a:latin typeface="Calibri" panose="020F0502020204030204" pitchFamily="34" charset="0"/>
                <a:cs typeface="Calibri" panose="020F0502020204030204" pitchFamily="34" charset="0"/>
              </a:rPr>
              <a:t>buncher</a:t>
            </a:r>
            <a:r>
              <a:rPr lang="en-US" altLang="ja-JP" dirty="0" smtClean="0">
                <a:solidFill>
                  <a:srgbClr val="0000FF"/>
                </a:solidFill>
                <a:latin typeface="Calibri" panose="020F0502020204030204" pitchFamily="34" charset="0"/>
                <a:cs typeface="Calibri" panose="020F0502020204030204" pitchFamily="34" charset="0"/>
              </a:rPr>
              <a:t> </a:t>
            </a:r>
            <a:r>
              <a:rPr lang="en-US" altLang="ja-JP" dirty="0" smtClean="0">
                <a:latin typeface="Calibri" panose="020F0502020204030204" pitchFamily="34" charset="0"/>
                <a:cs typeface="Calibri" panose="020F0502020204030204" pitchFamily="34" charset="0"/>
              </a:rPr>
              <a:t>as well as all the </a:t>
            </a:r>
            <a:r>
              <a:rPr lang="en-US" altLang="ja-JP" dirty="0" smtClean="0">
                <a:solidFill>
                  <a:srgbClr val="0000FF"/>
                </a:solidFill>
                <a:latin typeface="Calibri" panose="020F0502020204030204" pitchFamily="34" charset="0"/>
                <a:cs typeface="Calibri" panose="020F0502020204030204" pitchFamily="34" charset="0"/>
              </a:rPr>
              <a:t>diagnostics</a:t>
            </a:r>
            <a:r>
              <a:rPr lang="en-US" altLang="ja-JP" dirty="0" smtClean="0">
                <a:latin typeface="Calibri" panose="020F0502020204030204" pitchFamily="34" charset="0"/>
                <a:cs typeface="Calibri" panose="020F0502020204030204" pitchFamily="34" charset="0"/>
              </a:rPr>
              <a:t>. </a:t>
            </a:r>
          </a:p>
        </p:txBody>
      </p:sp>
      <p:grpSp>
        <p:nvGrpSpPr>
          <p:cNvPr id="21" name="Gruppo 20"/>
          <p:cNvGrpSpPr/>
          <p:nvPr/>
        </p:nvGrpSpPr>
        <p:grpSpPr>
          <a:xfrm>
            <a:off x="-711551" y="1078670"/>
            <a:ext cx="10127322" cy="3630255"/>
            <a:chOff x="2313232" y="198948"/>
            <a:chExt cx="10127322" cy="3630255"/>
          </a:xfrm>
        </p:grpSpPr>
        <p:pic>
          <p:nvPicPr>
            <p:cNvPr id="3" name="図 6"/>
            <p:cNvPicPr>
              <a:picLocks noChangeAspect="1"/>
            </p:cNvPicPr>
            <p:nvPr/>
          </p:nvPicPr>
          <p:blipFill rotWithShape="1">
            <a:blip r:embed="rId2">
              <a:clrChange>
                <a:clrFrom>
                  <a:srgbClr val="FFFFFF"/>
                </a:clrFrom>
                <a:clrTo>
                  <a:srgbClr val="FFFFFF">
                    <a:alpha val="0"/>
                  </a:srgbClr>
                </a:clrTo>
              </a:clrChange>
            </a:blip>
            <a:srcRect l="3196" t="30493" r="37461" b="31710"/>
            <a:stretch/>
          </p:blipFill>
          <p:spPr>
            <a:xfrm>
              <a:off x="2313232" y="198948"/>
              <a:ext cx="10127322" cy="3630255"/>
            </a:xfrm>
            <a:prstGeom prst="rect">
              <a:avLst/>
            </a:prstGeom>
          </p:spPr>
        </p:pic>
        <p:cxnSp>
          <p:nvCxnSpPr>
            <p:cNvPr id="4" name="直線矢印コネクタ 25"/>
            <p:cNvCxnSpPr/>
            <p:nvPr/>
          </p:nvCxnSpPr>
          <p:spPr>
            <a:xfrm>
              <a:off x="11084806" y="1796936"/>
              <a:ext cx="202499" cy="539637"/>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30"/>
            <p:cNvSpPr txBox="1"/>
            <p:nvPr/>
          </p:nvSpPr>
          <p:spPr>
            <a:xfrm>
              <a:off x="8504807" y="2829971"/>
              <a:ext cx="1049062" cy="477647"/>
            </a:xfrm>
            <a:prstGeom prst="rect">
              <a:avLst/>
            </a:prstGeom>
            <a:noFill/>
          </p:spPr>
          <p:txBody>
            <a:bodyPr wrap="none" rtlCol="0">
              <a:spAutoFit/>
            </a:bodyPr>
            <a:lstStyle/>
            <a:p>
              <a:r>
                <a:rPr kumimoji="1" lang="en-US" altLang="ja-JP" sz="2000" b="1" dirty="0" smtClean="0">
                  <a:solidFill>
                    <a:srgbClr val="0000FF"/>
                  </a:solidFill>
                </a:rPr>
                <a:t>5 MeV</a:t>
              </a:r>
              <a:endParaRPr kumimoji="1" lang="ja-JP" altLang="en-US" sz="2000" b="1" dirty="0">
                <a:solidFill>
                  <a:srgbClr val="0000FF"/>
                </a:solidFill>
              </a:endParaRPr>
            </a:p>
          </p:txBody>
        </p:sp>
        <p:sp>
          <p:nvSpPr>
            <p:cNvPr id="7" name="テキスト ボックス 35"/>
            <p:cNvSpPr txBox="1"/>
            <p:nvPr/>
          </p:nvSpPr>
          <p:spPr>
            <a:xfrm>
              <a:off x="7199931" y="1285476"/>
              <a:ext cx="708207" cy="461665"/>
            </a:xfrm>
            <a:prstGeom prst="rect">
              <a:avLst/>
            </a:prstGeom>
            <a:noFill/>
          </p:spPr>
          <p:txBody>
            <a:bodyPr wrap="none" rtlCol="0">
              <a:spAutoFit/>
            </a:bodyPr>
            <a:lstStyle/>
            <a:p>
              <a:r>
                <a:rPr kumimoji="1" lang="en-US" altLang="ja-JP" b="1" dirty="0" smtClean="0">
                  <a:latin typeface="+mj-lt"/>
                  <a:cs typeface="Arial" panose="020B0604020202020204" pitchFamily="34" charset="0"/>
                </a:rPr>
                <a:t>RFQ</a:t>
              </a:r>
              <a:endParaRPr kumimoji="1" lang="ja-JP" altLang="en-US" b="1" dirty="0">
                <a:latin typeface="+mj-lt"/>
                <a:cs typeface="Arial" panose="020B0604020202020204" pitchFamily="34" charset="0"/>
              </a:endParaRPr>
            </a:p>
          </p:txBody>
        </p:sp>
        <p:sp>
          <p:nvSpPr>
            <p:cNvPr id="8" name="テキスト ボックス 38"/>
            <p:cNvSpPr txBox="1"/>
            <p:nvPr/>
          </p:nvSpPr>
          <p:spPr>
            <a:xfrm>
              <a:off x="5087888" y="548680"/>
              <a:ext cx="1324626" cy="477647"/>
            </a:xfrm>
            <a:prstGeom prst="rect">
              <a:avLst/>
            </a:prstGeom>
            <a:noFill/>
          </p:spPr>
          <p:txBody>
            <a:bodyPr wrap="none" rtlCol="0">
              <a:spAutoFit/>
            </a:bodyPr>
            <a:lstStyle/>
            <a:p>
              <a:r>
                <a:rPr kumimoji="1" lang="en-US" altLang="ja-JP" sz="2000" b="1" dirty="0" smtClean="0">
                  <a:latin typeface="Arial" panose="020B0604020202020204" pitchFamily="34" charset="0"/>
                  <a:cs typeface="Arial" panose="020B0604020202020204" pitchFamily="34" charset="0"/>
                </a:rPr>
                <a:t>Injector</a:t>
              </a:r>
              <a:endParaRPr kumimoji="1" lang="ja-JP" altLang="en-US" sz="2000" b="1" dirty="0">
                <a:latin typeface="Arial" panose="020B0604020202020204" pitchFamily="34" charset="0"/>
                <a:cs typeface="Arial" panose="020B0604020202020204" pitchFamily="34" charset="0"/>
              </a:endParaRPr>
            </a:p>
          </p:txBody>
        </p:sp>
        <p:sp>
          <p:nvSpPr>
            <p:cNvPr id="9" name="テキスト ボックス 50"/>
            <p:cNvSpPr txBox="1"/>
            <p:nvPr/>
          </p:nvSpPr>
          <p:spPr>
            <a:xfrm>
              <a:off x="4335946" y="2507738"/>
              <a:ext cx="1286353" cy="477647"/>
            </a:xfrm>
            <a:prstGeom prst="rect">
              <a:avLst/>
            </a:prstGeom>
            <a:noFill/>
          </p:spPr>
          <p:txBody>
            <a:bodyPr wrap="none" rtlCol="0">
              <a:spAutoFit/>
            </a:bodyPr>
            <a:lstStyle/>
            <a:p>
              <a:r>
                <a:rPr kumimoji="1" lang="en-US" altLang="ja-JP" sz="2000" b="1" dirty="0" smtClean="0"/>
                <a:t>0.1 MeV</a:t>
              </a:r>
              <a:endParaRPr kumimoji="1" lang="ja-JP" altLang="en-US" sz="2000" b="1" dirty="0"/>
            </a:p>
          </p:txBody>
        </p:sp>
        <p:sp>
          <p:nvSpPr>
            <p:cNvPr id="10" name="テキスト ボックス 22"/>
            <p:cNvSpPr txBox="1"/>
            <p:nvPr/>
          </p:nvSpPr>
          <p:spPr>
            <a:xfrm>
              <a:off x="10609443" y="1322879"/>
              <a:ext cx="845103" cy="461665"/>
            </a:xfrm>
            <a:prstGeom prst="rect">
              <a:avLst/>
            </a:prstGeom>
            <a:noFill/>
          </p:spPr>
          <p:txBody>
            <a:bodyPr wrap="none" rtlCol="0">
              <a:spAutoFit/>
            </a:bodyPr>
            <a:lstStyle/>
            <a:p>
              <a:pPr algn="ctr"/>
              <a:r>
                <a:rPr kumimoji="1" lang="en-US" altLang="ja-JP" b="1" dirty="0" smtClean="0">
                  <a:solidFill>
                    <a:srgbClr val="0000FF"/>
                  </a:solidFill>
                </a:rPr>
                <a:t>LPBD</a:t>
              </a:r>
              <a:endParaRPr kumimoji="1" lang="en-US" altLang="ja-JP" b="1" dirty="0">
                <a:solidFill>
                  <a:srgbClr val="0000FF"/>
                </a:solidFill>
              </a:endParaRPr>
            </a:p>
          </p:txBody>
        </p:sp>
        <p:sp>
          <p:nvSpPr>
            <p:cNvPr id="14" name="テキスト ボックス 34"/>
            <p:cNvSpPr txBox="1"/>
            <p:nvPr/>
          </p:nvSpPr>
          <p:spPr>
            <a:xfrm>
              <a:off x="9004919" y="1142554"/>
              <a:ext cx="923330" cy="46166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2400" b="1" dirty="0" smtClean="0"/>
                <a:t>MEBT</a:t>
              </a:r>
              <a:endParaRPr kumimoji="1" lang="ja-JP" altLang="en-US" sz="2400" b="1" dirty="0"/>
            </a:p>
          </p:txBody>
        </p:sp>
        <p:sp>
          <p:nvSpPr>
            <p:cNvPr id="15" name="テキスト ボックス 35"/>
            <p:cNvSpPr txBox="1"/>
            <p:nvPr/>
          </p:nvSpPr>
          <p:spPr>
            <a:xfrm>
              <a:off x="10521687" y="3277494"/>
              <a:ext cx="1120563" cy="461665"/>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sz="2400" b="1" dirty="0" smtClean="0"/>
                <a:t>D-Plate</a:t>
              </a:r>
              <a:endParaRPr lang="en-US" altLang="ja-JP" sz="2400" b="1" dirty="0"/>
            </a:p>
          </p:txBody>
        </p:sp>
        <p:cxnSp>
          <p:nvCxnSpPr>
            <p:cNvPr id="16" name="直線矢印コネクタ 16"/>
            <p:cNvCxnSpPr/>
            <p:nvPr/>
          </p:nvCxnSpPr>
          <p:spPr>
            <a:xfrm>
              <a:off x="9508913" y="1548283"/>
              <a:ext cx="167640" cy="4876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60"/>
            <p:cNvCxnSpPr/>
            <p:nvPr/>
          </p:nvCxnSpPr>
          <p:spPr>
            <a:xfrm flipH="1" flipV="1">
              <a:off x="10408920" y="3078210"/>
              <a:ext cx="12954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Segnaposto piè di pagina 5"/>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1494023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2 main milestones (1)</a:t>
            </a:r>
            <a:endParaRPr lang="en-US" dirty="0"/>
          </a:p>
        </p:txBody>
      </p:sp>
      <p:sp>
        <p:nvSpPr>
          <p:cNvPr id="3" name="Segnaposto contenuto 2"/>
          <p:cNvSpPr>
            <a:spLocks noGrp="1"/>
          </p:cNvSpPr>
          <p:nvPr>
            <p:ph idx="1"/>
          </p:nvPr>
        </p:nvSpPr>
        <p:spPr>
          <a:xfrm>
            <a:off x="179512" y="1600200"/>
            <a:ext cx="8784976" cy="4525963"/>
          </a:xfrm>
        </p:spPr>
        <p:txBody>
          <a:bodyPr/>
          <a:lstStyle/>
          <a:p>
            <a:pPr marL="457200" indent="-457200">
              <a:buFont typeface="Arial" panose="020B0604020202020204" pitchFamily="34" charset="0"/>
              <a:buChar char="•"/>
            </a:pPr>
            <a:r>
              <a:rPr kumimoji="1" lang="en-US" altLang="ja-JP" sz="2000" dirty="0"/>
              <a:t>1</a:t>
            </a:r>
            <a:r>
              <a:rPr kumimoji="1" lang="en-US" altLang="ja-JP" sz="2000" baseline="30000" dirty="0"/>
              <a:t>st</a:t>
            </a:r>
            <a:r>
              <a:rPr kumimoji="1" lang="en-US" altLang="ja-JP" sz="2000" dirty="0"/>
              <a:t> </a:t>
            </a:r>
            <a:r>
              <a:rPr kumimoji="1" lang="en-US" altLang="ja-JP" sz="2000" dirty="0" smtClean="0"/>
              <a:t>acceleration of </a:t>
            </a:r>
            <a:r>
              <a:rPr kumimoji="1" lang="en-US" altLang="ja-JP" sz="2000" b="1" dirty="0" smtClean="0"/>
              <a:t>protons</a:t>
            </a:r>
            <a:r>
              <a:rPr kumimoji="1" lang="en-US" altLang="ja-JP" sz="2000" dirty="0" smtClean="0"/>
              <a:t> </a:t>
            </a:r>
            <a:r>
              <a:rPr kumimoji="1" lang="en-US" altLang="ja-JP" sz="2000" dirty="0"/>
              <a:t>through RFQ was succeeded on </a:t>
            </a:r>
            <a:r>
              <a:rPr kumimoji="1" lang="en-US" altLang="ja-JP" sz="2000" dirty="0">
                <a:solidFill>
                  <a:srgbClr val="C00000"/>
                </a:solidFill>
              </a:rPr>
              <a:t>13 June 2018. </a:t>
            </a:r>
            <a:r>
              <a:rPr kumimoji="1" lang="en-US" altLang="ja-JP" sz="2000" dirty="0"/>
              <a:t>The 1</a:t>
            </a:r>
            <a:r>
              <a:rPr kumimoji="1" lang="en-US" altLang="ja-JP" sz="2000" baseline="30000" dirty="0"/>
              <a:t>st</a:t>
            </a:r>
            <a:r>
              <a:rPr kumimoji="1" lang="en-US" altLang="ja-JP" sz="2000" dirty="0"/>
              <a:t> campaign was finished in the beginning of August. </a:t>
            </a:r>
          </a:p>
          <a:p>
            <a:pPr marL="914389" lvl="1" indent="-457200">
              <a:buFont typeface="Arial" panose="020B0604020202020204" pitchFamily="34" charset="0"/>
              <a:buChar char="•"/>
            </a:pPr>
            <a:r>
              <a:rPr kumimoji="1" lang="en-US" altLang="ja-JP" sz="1800" dirty="0"/>
              <a:t>We achieved 40 mA at the exit of RFQ (300 us, 1 Hz), however, we required </a:t>
            </a:r>
            <a:r>
              <a:rPr kumimoji="1" lang="en-US" altLang="ja-JP" sz="1800" dirty="0">
                <a:solidFill>
                  <a:srgbClr val="FF0000"/>
                </a:solidFill>
              </a:rPr>
              <a:t>very strong steering at LEBT</a:t>
            </a:r>
            <a:r>
              <a:rPr kumimoji="1" lang="en-US" altLang="ja-JP" sz="1800" dirty="0"/>
              <a:t> to obtain the best RFQ transmission. </a:t>
            </a:r>
          </a:p>
        </p:txBody>
      </p:sp>
      <p:pic>
        <p:nvPicPr>
          <p:cNvPr id="6" name="Picture 3" descr="H:\Comm June 2018\First beam\Control room\20180615- RFQ optimization\BPM Beam operation\20180613- First beam\20180613- First beam-6 _ 1710.png"/>
          <p:cNvPicPr>
            <a:picLocks noChangeAspect="1" noChangeArrowheads="1"/>
          </p:cNvPicPr>
          <p:nvPr/>
        </p:nvPicPr>
        <p:blipFill>
          <a:blip r:embed="rId2" cstate="print"/>
          <a:srcRect/>
          <a:stretch>
            <a:fillRect/>
          </a:stretch>
        </p:blipFill>
        <p:spPr bwMode="auto">
          <a:xfrm>
            <a:off x="179512" y="3212976"/>
            <a:ext cx="4786262" cy="3022903"/>
          </a:xfrm>
          <a:prstGeom prst="rect">
            <a:avLst/>
          </a:prstGeom>
          <a:noFill/>
        </p:spPr>
      </p:pic>
      <p:sp>
        <p:nvSpPr>
          <p:cNvPr id="19" name="CasellaDiTesto 18"/>
          <p:cNvSpPr txBox="1"/>
          <p:nvPr/>
        </p:nvSpPr>
        <p:spPr>
          <a:xfrm>
            <a:off x="5109790" y="3186873"/>
            <a:ext cx="3854697" cy="3046988"/>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With LEBT magnets at nominal values, no beam was extracted from RFQ. </a:t>
            </a:r>
            <a:r>
              <a:rPr lang="en-US" sz="1600" dirty="0" smtClean="0">
                <a:latin typeface="Calibri" panose="020F0502020204030204" pitchFamily="34" charset="0"/>
                <a:cs typeface="Calibri" panose="020F0502020204030204" pitchFamily="34" charset="0"/>
              </a:rPr>
              <a:t> After </a:t>
            </a:r>
            <a:r>
              <a:rPr lang="en-US" sz="1600" dirty="0">
                <a:latin typeface="Calibri" panose="020F0502020204030204" pitchFamily="34" charset="0"/>
                <a:cs typeface="Calibri" panose="020F0502020204030204" pitchFamily="34" charset="0"/>
              </a:rPr>
              <a:t>some manual LEBT adjustment the following re-</a:t>
            </a:r>
            <a:r>
              <a:rPr lang="en-US" sz="1600" dirty="0" err="1">
                <a:latin typeface="Calibri" panose="020F0502020204030204" pitchFamily="34" charset="0"/>
                <a:cs typeface="Calibri" panose="020F0502020204030204" pitchFamily="34" charset="0"/>
              </a:rPr>
              <a:t>sults</a:t>
            </a:r>
            <a:r>
              <a:rPr lang="en-US" sz="1600" dirty="0">
                <a:latin typeface="Calibri" panose="020F0502020204030204" pitchFamily="34" charset="0"/>
                <a:cs typeface="Calibri" panose="020F0502020204030204" pitchFamily="34" charset="0"/>
              </a:rPr>
              <a:t> were obtained: </a:t>
            </a:r>
            <a:endParaRPr lang="en-US" sz="1600" dirty="0" smtClean="0">
              <a:latin typeface="Calibri" panose="020F0502020204030204" pitchFamily="34" charset="0"/>
              <a:cs typeface="Calibri" panose="020F0502020204030204" pitchFamily="34" charset="0"/>
            </a:endParaRPr>
          </a:p>
          <a:p>
            <a:pPr marL="285750" indent="-285750">
              <a:buFontTx/>
              <a:buChar char="-"/>
            </a:pPr>
            <a:r>
              <a:rPr lang="en-US" sz="1600" dirty="0" smtClean="0">
                <a:latin typeface="Calibri" panose="020F0502020204030204" pitchFamily="34" charset="0"/>
                <a:cs typeface="Calibri" panose="020F0502020204030204" pitchFamily="34" charset="0"/>
              </a:rPr>
              <a:t>LEBT-ACCT </a:t>
            </a:r>
            <a:r>
              <a:rPr lang="en-US" sz="1600" dirty="0">
                <a:latin typeface="Calibri" panose="020F0502020204030204" pitchFamily="34" charset="0"/>
                <a:cs typeface="Calibri" panose="020F0502020204030204" pitchFamily="34" charset="0"/>
              </a:rPr>
              <a:t>= 5.3 mA, </a:t>
            </a:r>
            <a:endParaRPr lang="en-US" sz="1600" dirty="0" smtClean="0">
              <a:latin typeface="Calibri" panose="020F0502020204030204" pitchFamily="34" charset="0"/>
              <a:cs typeface="Calibri" panose="020F0502020204030204" pitchFamily="34" charset="0"/>
            </a:endParaRPr>
          </a:p>
          <a:p>
            <a:pPr marL="285750" indent="-285750">
              <a:buFontTx/>
              <a:buChar char="-"/>
            </a:pPr>
            <a:r>
              <a:rPr lang="en-US" sz="1600" dirty="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MEBT-ACCT </a:t>
            </a:r>
            <a:r>
              <a:rPr lang="en-US" sz="1600" dirty="0">
                <a:latin typeface="Calibri" panose="020F0502020204030204" pitchFamily="34" charset="0"/>
                <a:cs typeface="Calibri" panose="020F0502020204030204" pitchFamily="34" charset="0"/>
              </a:rPr>
              <a:t>= 1.7 mA (30% transmission), </a:t>
            </a:r>
            <a:endParaRPr lang="en-US" sz="1600" dirty="0" smtClean="0">
              <a:latin typeface="Calibri" panose="020F0502020204030204" pitchFamily="34" charset="0"/>
              <a:cs typeface="Calibri" panose="020F0502020204030204" pitchFamily="34" charset="0"/>
            </a:endParaRPr>
          </a:p>
          <a:p>
            <a:pPr marL="285750" indent="-285750">
              <a:buFontTx/>
              <a:buChar char="-"/>
            </a:pPr>
            <a:r>
              <a:rPr lang="en-US" sz="1600" dirty="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LPBD </a:t>
            </a:r>
            <a:r>
              <a:rPr lang="en-US" sz="1600" dirty="0">
                <a:latin typeface="Calibri" panose="020F0502020204030204" pitchFamily="34" charset="0"/>
                <a:cs typeface="Calibri" panose="020F0502020204030204" pitchFamily="34" charset="0"/>
              </a:rPr>
              <a:t>= 1.2 mA (20% transmission). </a:t>
            </a:r>
            <a:endParaRPr lang="en-US" sz="1600" dirty="0" smtClean="0">
              <a:latin typeface="Calibri" panose="020F0502020204030204" pitchFamily="34" charset="0"/>
              <a:cs typeface="Calibri" panose="020F0502020204030204" pitchFamily="34" charset="0"/>
            </a:endParaRPr>
          </a:p>
          <a:p>
            <a:r>
              <a:rPr lang="en-US" sz="1600" dirty="0" smtClean="0">
                <a:latin typeface="Calibri" panose="020F0502020204030204" pitchFamily="34" charset="0"/>
                <a:cs typeface="Calibri" panose="020F0502020204030204" pitchFamily="34" charset="0"/>
              </a:rPr>
              <a:t>Weaker </a:t>
            </a:r>
            <a:r>
              <a:rPr lang="en-US" sz="1600" dirty="0">
                <a:latin typeface="Calibri" panose="020F0502020204030204" pitchFamily="34" charset="0"/>
                <a:cs typeface="Calibri" panose="020F0502020204030204" pitchFamily="34" charset="0"/>
              </a:rPr>
              <a:t>Sol2 value allows filling the RFQ </a:t>
            </a:r>
            <a:r>
              <a:rPr lang="en-US" sz="1600" dirty="0" smtClean="0">
                <a:latin typeface="Calibri" panose="020F0502020204030204" pitchFamily="34" charset="0"/>
                <a:cs typeface="Calibri" panose="020F0502020204030204" pitchFamily="34" charset="0"/>
              </a:rPr>
              <a:t>acceptance </a:t>
            </a:r>
            <a:r>
              <a:rPr lang="en-US" sz="1600" dirty="0">
                <a:latin typeface="Calibri" panose="020F0502020204030204" pitchFamily="34" charset="0"/>
                <a:cs typeface="Calibri" panose="020F0502020204030204" pitchFamily="34" charset="0"/>
              </a:rPr>
              <a:t>compensating misalignment effects, taking </a:t>
            </a:r>
            <a:r>
              <a:rPr lang="en-US" sz="1600" dirty="0" smtClean="0">
                <a:latin typeface="Calibri" panose="020F0502020204030204" pitchFamily="34" charset="0"/>
                <a:cs typeface="Calibri" panose="020F0502020204030204" pitchFamily="34" charset="0"/>
              </a:rPr>
              <a:t>advantage </a:t>
            </a:r>
            <a:r>
              <a:rPr lang="en-US" sz="1600" dirty="0">
                <a:latin typeface="Calibri" panose="020F0502020204030204" pitchFamily="34" charset="0"/>
                <a:cs typeface="Calibri" panose="020F0502020204030204" pitchFamily="34" charset="0"/>
              </a:rPr>
              <a:t>of the increased RFQ acceptance for low current beam. </a:t>
            </a:r>
          </a:p>
        </p:txBody>
      </p:sp>
      <p:sp>
        <p:nvSpPr>
          <p:cNvPr id="4" name="Segnaposto piè di pagina 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691006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2 main milestones (2)</a:t>
            </a:r>
            <a:endParaRPr lang="en-US" dirty="0"/>
          </a:p>
        </p:txBody>
      </p:sp>
      <p:sp>
        <p:nvSpPr>
          <p:cNvPr id="4" name="Segnaposto contenuto 3"/>
          <p:cNvSpPr>
            <a:spLocks noGrp="1"/>
          </p:cNvSpPr>
          <p:nvPr>
            <p:ph idx="1"/>
          </p:nvPr>
        </p:nvSpPr>
        <p:spPr>
          <a:xfrm>
            <a:off x="251520" y="1600200"/>
            <a:ext cx="8749162" cy="4525963"/>
          </a:xfrm>
        </p:spPr>
        <p:txBody>
          <a:bodyPr/>
          <a:lstStyle/>
          <a:p>
            <a:r>
              <a:rPr lang="en-US" sz="2000" dirty="0"/>
              <a:t>24th July: 1st time to achieve </a:t>
            </a:r>
            <a:r>
              <a:rPr lang="en-US" sz="2000" b="1" dirty="0" smtClean="0"/>
              <a:t>Deuterons</a:t>
            </a:r>
            <a:r>
              <a:rPr lang="en-US" sz="2000" dirty="0" smtClean="0"/>
              <a:t> current of 125 mA-1Hz-1ms </a:t>
            </a:r>
            <a:r>
              <a:rPr lang="en-US" sz="2000" dirty="0"/>
              <a:t>at the exit of </a:t>
            </a:r>
            <a:r>
              <a:rPr lang="en-US" sz="2000" dirty="0" smtClean="0"/>
              <a:t>RFQ with 90% transmission.</a:t>
            </a:r>
            <a:endParaRPr lang="en-US" sz="2000" dirty="0"/>
          </a:p>
          <a:p>
            <a:pPr lvl="1"/>
            <a:r>
              <a:rPr lang="en-US" sz="1800" dirty="0"/>
              <a:t>RF power system works properly to supply the total power more than 1.3 MW.</a:t>
            </a:r>
          </a:p>
          <a:p>
            <a:pPr lvl="1"/>
            <a:r>
              <a:rPr lang="en-US" sz="1800" dirty="0"/>
              <a:t>Until 9th Aug, stable operation for several hours at 125 mA was succeeded.</a:t>
            </a:r>
          </a:p>
          <a:p>
            <a:endParaRPr lang="en-US" sz="2000" dirty="0"/>
          </a:p>
          <a:p>
            <a:endParaRPr lang="en-US" sz="2000" dirty="0"/>
          </a:p>
        </p:txBody>
      </p:sp>
      <p:grpSp>
        <p:nvGrpSpPr>
          <p:cNvPr id="7" name="グループ化 6"/>
          <p:cNvGrpSpPr>
            <a:grpSpLocks noChangeAspect="1"/>
          </p:cNvGrpSpPr>
          <p:nvPr/>
        </p:nvGrpSpPr>
        <p:grpSpPr>
          <a:xfrm>
            <a:off x="4788024" y="3691855"/>
            <a:ext cx="4212658" cy="2689473"/>
            <a:chOff x="-100096" y="1518706"/>
            <a:chExt cx="4384675" cy="2799294"/>
          </a:xfrm>
        </p:grpSpPr>
        <p:pic>
          <p:nvPicPr>
            <p:cNvPr id="8" name="図 7"/>
            <p:cNvPicPr>
              <a:picLocks noChangeAspect="1"/>
            </p:cNvPicPr>
            <p:nvPr/>
          </p:nvPicPr>
          <p:blipFill rotWithShape="1">
            <a:blip r:embed="rId2">
              <a:extLst>
                <a:ext uri="{28A0092B-C50C-407E-A947-70E740481C1C}">
                  <a14:useLocalDpi xmlns:a14="http://schemas.microsoft.com/office/drawing/2010/main" val="0"/>
                </a:ext>
              </a:extLst>
            </a:blip>
            <a:srcRect b="6642"/>
            <a:stretch/>
          </p:blipFill>
          <p:spPr>
            <a:xfrm>
              <a:off x="-100096" y="1619249"/>
              <a:ext cx="4384675" cy="2698751"/>
            </a:xfrm>
            <a:prstGeom prst="rect">
              <a:avLst/>
            </a:prstGeom>
          </p:spPr>
        </p:pic>
        <p:sp>
          <p:nvSpPr>
            <p:cNvPr id="9" name="テキスト ボックス 8"/>
            <p:cNvSpPr txBox="1"/>
            <p:nvPr/>
          </p:nvSpPr>
          <p:spPr>
            <a:xfrm>
              <a:off x="1871244" y="2079123"/>
              <a:ext cx="1875630" cy="446786"/>
            </a:xfrm>
            <a:prstGeom prst="rect">
              <a:avLst/>
            </a:prstGeom>
            <a:noFill/>
          </p:spPr>
          <p:txBody>
            <a:bodyPr wrap="none" rtlCol="0">
              <a:spAutoFit/>
            </a:bodyPr>
            <a:lstStyle/>
            <a:p>
              <a:r>
                <a:rPr kumimoji="1" lang="en-US" altLang="ja-JP" b="1" dirty="0" smtClean="0">
                  <a:solidFill>
                    <a:srgbClr val="0000FF"/>
                  </a:solidFill>
                </a:rPr>
                <a:t>Total</a:t>
              </a:r>
              <a:r>
                <a:rPr kumimoji="1" lang="ja-JP" altLang="en-US" b="1" dirty="0" smtClean="0">
                  <a:solidFill>
                    <a:srgbClr val="0000FF"/>
                  </a:solidFill>
                </a:rPr>
                <a:t> </a:t>
              </a:r>
              <a:r>
                <a:rPr kumimoji="1" lang="en-US" altLang="ja-JP" b="1" dirty="0" smtClean="0">
                  <a:solidFill>
                    <a:srgbClr val="0000FF"/>
                  </a:solidFill>
                </a:rPr>
                <a:t>Forward</a:t>
              </a:r>
              <a:endParaRPr kumimoji="1" lang="ja-JP" altLang="en-US" b="1" dirty="0">
                <a:solidFill>
                  <a:srgbClr val="0000FF"/>
                </a:solidFill>
              </a:endParaRPr>
            </a:p>
          </p:txBody>
        </p:sp>
        <p:sp>
          <p:nvSpPr>
            <p:cNvPr id="10" name="テキスト ボックス 9"/>
            <p:cNvSpPr txBox="1"/>
            <p:nvPr/>
          </p:nvSpPr>
          <p:spPr>
            <a:xfrm>
              <a:off x="1955800" y="3479800"/>
              <a:ext cx="1821023" cy="446786"/>
            </a:xfrm>
            <a:prstGeom prst="rect">
              <a:avLst/>
            </a:prstGeom>
            <a:noFill/>
          </p:spPr>
          <p:txBody>
            <a:bodyPr wrap="none" rtlCol="0">
              <a:spAutoFit/>
            </a:bodyPr>
            <a:lstStyle/>
            <a:p>
              <a:r>
                <a:rPr kumimoji="1" lang="en-US" altLang="ja-JP" b="1" dirty="0" smtClean="0">
                  <a:solidFill>
                    <a:srgbClr val="FF0000"/>
                  </a:solidFill>
                </a:rPr>
                <a:t>Total</a:t>
              </a:r>
              <a:r>
                <a:rPr kumimoji="1" lang="ja-JP" altLang="en-US" b="1" dirty="0" smtClean="0">
                  <a:solidFill>
                    <a:srgbClr val="FF0000"/>
                  </a:solidFill>
                </a:rPr>
                <a:t> </a:t>
              </a:r>
              <a:r>
                <a:rPr kumimoji="1" lang="en-US" altLang="ja-JP" b="1" dirty="0" smtClean="0">
                  <a:solidFill>
                    <a:srgbClr val="FF0000"/>
                  </a:solidFill>
                </a:rPr>
                <a:t>Reverse</a:t>
              </a:r>
              <a:endParaRPr kumimoji="1" lang="ja-JP" altLang="en-US" b="1" dirty="0">
                <a:solidFill>
                  <a:srgbClr val="FF0000"/>
                </a:solidFill>
              </a:endParaRPr>
            </a:p>
          </p:txBody>
        </p:sp>
        <p:sp>
          <p:nvSpPr>
            <p:cNvPr id="11" name="テキスト ボックス 10"/>
            <p:cNvSpPr txBox="1"/>
            <p:nvPr/>
          </p:nvSpPr>
          <p:spPr>
            <a:xfrm>
              <a:off x="1951790" y="2636252"/>
              <a:ext cx="1525161" cy="369332"/>
            </a:xfrm>
            <a:prstGeom prst="rect">
              <a:avLst/>
            </a:prstGeom>
            <a:noFill/>
          </p:spPr>
          <p:txBody>
            <a:bodyPr wrap="none" rtlCol="0">
              <a:spAutoFit/>
            </a:bodyPr>
            <a:lstStyle/>
            <a:p>
              <a:r>
                <a:rPr kumimoji="1" lang="en-US" altLang="ja-JP" b="1" dirty="0" smtClean="0"/>
                <a:t>Power in RFQ </a:t>
              </a:r>
              <a:endParaRPr kumimoji="1" lang="ja-JP" altLang="en-US" b="1" dirty="0"/>
            </a:p>
          </p:txBody>
        </p:sp>
        <p:cxnSp>
          <p:nvCxnSpPr>
            <p:cNvPr id="12" name="直線矢印コネクタ 11"/>
            <p:cNvCxnSpPr/>
            <p:nvPr/>
          </p:nvCxnSpPr>
          <p:spPr>
            <a:xfrm>
              <a:off x="1217863" y="1651000"/>
              <a:ext cx="0" cy="304801"/>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1299468" y="1518706"/>
              <a:ext cx="1045297" cy="355342"/>
            </a:xfrm>
            <a:prstGeom prst="rect">
              <a:avLst/>
            </a:prstGeom>
            <a:noFill/>
          </p:spPr>
          <p:txBody>
            <a:bodyPr wrap="none" rtlCol="0">
              <a:spAutoFit/>
            </a:bodyPr>
            <a:lstStyle/>
            <a:p>
              <a:r>
                <a:rPr kumimoji="1" lang="en-US" altLang="ja-JP" b="1" dirty="0" smtClean="0">
                  <a:solidFill>
                    <a:srgbClr val="00B050"/>
                  </a:solidFill>
                </a:rPr>
                <a:t>Beam On</a:t>
              </a:r>
              <a:endParaRPr kumimoji="1" lang="ja-JP" altLang="en-US" b="1" dirty="0">
                <a:solidFill>
                  <a:srgbClr val="00B050"/>
                </a:solidFill>
              </a:endParaRPr>
            </a:p>
          </p:txBody>
        </p:sp>
      </p:grpSp>
      <p:grpSp>
        <p:nvGrpSpPr>
          <p:cNvPr id="14" name="グループ化 13"/>
          <p:cNvGrpSpPr>
            <a:grpSpLocks noChangeAspect="1"/>
          </p:cNvGrpSpPr>
          <p:nvPr/>
        </p:nvGrpSpPr>
        <p:grpSpPr>
          <a:xfrm>
            <a:off x="107507" y="3833655"/>
            <a:ext cx="4563456" cy="2547673"/>
            <a:chOff x="839416" y="692696"/>
            <a:chExt cx="5159301" cy="2880320"/>
          </a:xfrm>
        </p:grpSpPr>
        <p:grpSp>
          <p:nvGrpSpPr>
            <p:cNvPr id="15" name="グループ化 14"/>
            <p:cNvGrpSpPr/>
            <p:nvPr/>
          </p:nvGrpSpPr>
          <p:grpSpPr>
            <a:xfrm>
              <a:off x="839416" y="692696"/>
              <a:ext cx="5159301" cy="2880320"/>
              <a:chOff x="1181311" y="922740"/>
              <a:chExt cx="4452539" cy="2485751"/>
            </a:xfrm>
          </p:grpSpPr>
          <p:pic>
            <p:nvPicPr>
              <p:cNvPr id="18"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24023" t="15101" r="45785" b="64241"/>
              <a:stretch/>
            </p:blipFill>
            <p:spPr>
              <a:xfrm>
                <a:off x="1199456" y="1412776"/>
                <a:ext cx="4387721" cy="1995715"/>
              </a:xfrm>
              <a:prstGeom prst="rect">
                <a:avLst/>
              </a:prstGeom>
            </p:spPr>
          </p:pic>
          <p:pic>
            <p:nvPicPr>
              <p:cNvPr id="20"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22958" t="7906" r="42719" b="87842"/>
              <a:stretch/>
            </p:blipFill>
            <p:spPr>
              <a:xfrm>
                <a:off x="1181311" y="922740"/>
                <a:ext cx="4452539" cy="366666"/>
              </a:xfrm>
              <a:prstGeom prst="rect">
                <a:avLst/>
              </a:prstGeom>
            </p:spPr>
          </p:pic>
          <p:cxnSp>
            <p:nvCxnSpPr>
              <p:cNvPr id="21" name="直線コネクタ 19"/>
              <p:cNvCxnSpPr/>
              <p:nvPr/>
            </p:nvCxnSpPr>
            <p:spPr>
              <a:xfrm flipV="1">
                <a:off x="4295273" y="1449970"/>
                <a:ext cx="0" cy="1543050"/>
              </a:xfrm>
              <a:prstGeom prst="line">
                <a:avLst/>
              </a:prstGeom>
              <a:ln w="28575">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2" name="直線コネクタ 20"/>
              <p:cNvCxnSpPr/>
              <p:nvPr/>
            </p:nvCxnSpPr>
            <p:spPr>
              <a:xfrm flipV="1">
                <a:off x="3946022" y="1456320"/>
                <a:ext cx="0" cy="1543050"/>
              </a:xfrm>
              <a:prstGeom prst="line">
                <a:avLst/>
              </a:prstGeom>
              <a:ln w="28575">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sp>
          <p:nvSpPr>
            <p:cNvPr id="16" name="テキスト ボックス 15"/>
            <p:cNvSpPr txBox="1"/>
            <p:nvPr/>
          </p:nvSpPr>
          <p:spPr>
            <a:xfrm>
              <a:off x="1730124" y="1427517"/>
              <a:ext cx="1499128" cy="461665"/>
            </a:xfrm>
            <a:prstGeom prst="rect">
              <a:avLst/>
            </a:prstGeom>
            <a:noFill/>
          </p:spPr>
          <p:txBody>
            <a:bodyPr wrap="none" rtlCol="0">
              <a:spAutoFit/>
            </a:bodyPr>
            <a:lstStyle/>
            <a:p>
              <a:r>
                <a:rPr kumimoji="1" lang="en-US" altLang="ja-JP" dirty="0" smtClean="0">
                  <a:solidFill>
                    <a:srgbClr val="FF99FF"/>
                  </a:solidFill>
                </a:rPr>
                <a:t>LEBT ACCT</a:t>
              </a:r>
              <a:endParaRPr kumimoji="1" lang="ja-JP" altLang="en-US" dirty="0">
                <a:solidFill>
                  <a:srgbClr val="FF99FF"/>
                </a:solidFill>
              </a:endParaRPr>
            </a:p>
          </p:txBody>
        </p:sp>
        <p:sp>
          <p:nvSpPr>
            <p:cNvPr id="17" name="テキスト ボックス 16"/>
            <p:cNvSpPr txBox="1"/>
            <p:nvPr/>
          </p:nvSpPr>
          <p:spPr>
            <a:xfrm>
              <a:off x="4592832" y="1606231"/>
              <a:ext cx="829073" cy="461665"/>
            </a:xfrm>
            <a:prstGeom prst="rect">
              <a:avLst/>
            </a:prstGeom>
            <a:noFill/>
          </p:spPr>
          <p:txBody>
            <a:bodyPr wrap="none" rtlCol="0">
              <a:spAutoFit/>
            </a:bodyPr>
            <a:lstStyle/>
            <a:p>
              <a:r>
                <a:rPr kumimoji="1" lang="en-US" altLang="ja-JP" dirty="0" smtClean="0">
                  <a:solidFill>
                    <a:srgbClr val="00FFFF"/>
                  </a:solidFill>
                </a:rPr>
                <a:t>LPBD</a:t>
              </a:r>
              <a:endParaRPr kumimoji="1" lang="ja-JP" altLang="en-US" dirty="0">
                <a:solidFill>
                  <a:srgbClr val="00FFFF"/>
                </a:solidFill>
              </a:endParaRPr>
            </a:p>
          </p:txBody>
        </p:sp>
      </p:gr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425017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Diagnostic, </a:t>
            </a:r>
            <a:r>
              <a:rPr lang="en-US" dirty="0" err="1" smtClean="0"/>
              <a:t>repeller</a:t>
            </a:r>
            <a:r>
              <a:rPr lang="en-US" dirty="0" smtClean="0"/>
              <a:t>, chopper</a:t>
            </a:r>
            <a:endParaRPr lang="en-US" dirty="0"/>
          </a:p>
        </p:txBody>
      </p:sp>
      <p:sp>
        <p:nvSpPr>
          <p:cNvPr id="3" name="Segnaposto contenuto 2"/>
          <p:cNvSpPr>
            <a:spLocks noGrp="1"/>
          </p:cNvSpPr>
          <p:nvPr>
            <p:ph idx="1"/>
          </p:nvPr>
        </p:nvSpPr>
        <p:spPr>
          <a:xfrm>
            <a:off x="251520" y="1600201"/>
            <a:ext cx="8568952" cy="2188840"/>
          </a:xfrm>
        </p:spPr>
        <p:txBody>
          <a:bodyPr/>
          <a:lstStyle/>
          <a:p>
            <a:pPr marL="0" indent="0">
              <a:buNone/>
            </a:pPr>
            <a:r>
              <a:rPr lang="en-US" sz="1600" b="1" dirty="0" smtClean="0"/>
              <a:t>After the first enthusiastic beam </a:t>
            </a:r>
            <a:r>
              <a:rPr lang="en-US" sz="1600" b="1" dirty="0" smtClean="0"/>
              <a:t>commissioning days we </a:t>
            </a:r>
            <a:r>
              <a:rPr lang="en-US" sz="1600" b="1" dirty="0" smtClean="0"/>
              <a:t>found</a:t>
            </a:r>
            <a:r>
              <a:rPr lang="en-US" sz="1600" dirty="0" smtClean="0"/>
              <a:t>:</a:t>
            </a:r>
          </a:p>
          <a:p>
            <a:r>
              <a:rPr lang="en-US" sz="1600" dirty="0" smtClean="0"/>
              <a:t>Diagnostics: </a:t>
            </a:r>
            <a:r>
              <a:rPr lang="en-US" sz="1600" dirty="0" smtClean="0"/>
              <a:t> RGBLM and current </a:t>
            </a:r>
            <a:r>
              <a:rPr lang="en-US" sz="1600" dirty="0" smtClean="0"/>
              <a:t>monitors </a:t>
            </a:r>
            <a:r>
              <a:rPr lang="en-GB" sz="1600" dirty="0" smtClean="0"/>
              <a:t>V</a:t>
            </a:r>
            <a:r>
              <a:rPr lang="en-GB" sz="1600" baseline="-25000" dirty="0" smtClean="0"/>
              <a:t>scope</a:t>
            </a:r>
            <a:r>
              <a:rPr lang="en-GB" sz="1600" dirty="0" smtClean="0"/>
              <a:t>~50</a:t>
            </a:r>
            <a:r>
              <a:rPr lang="en-GB" sz="1600" dirty="0"/>
              <a:t> </a:t>
            </a:r>
            <a:r>
              <a:rPr lang="en-GB" sz="1600" dirty="0" err="1" smtClean="0"/>
              <a:t>Ω·I</a:t>
            </a:r>
            <a:r>
              <a:rPr lang="en-GB" sz="1600" baseline="-25000" dirty="0" err="1" smtClean="0"/>
              <a:t>beam</a:t>
            </a:r>
            <a:r>
              <a:rPr lang="en-GB" sz="1600" dirty="0"/>
              <a:t> </a:t>
            </a:r>
            <a:r>
              <a:rPr lang="en-GB" sz="1600" dirty="0" smtClean="0"/>
              <a:t>we found for the LPBD 53 Ω, for the MEBT 67 Ω more different but less confusing.</a:t>
            </a:r>
          </a:p>
          <a:p>
            <a:endParaRPr lang="en-GB" sz="1600" dirty="0" smtClean="0"/>
          </a:p>
          <a:p>
            <a:endParaRPr lang="en-US" sz="1600" dirty="0" smtClean="0"/>
          </a:p>
          <a:p>
            <a:endParaRPr lang="en-US" sz="1600" dirty="0"/>
          </a:p>
          <a:p>
            <a:endParaRPr lang="en-US" sz="1600" dirty="0" smtClean="0"/>
          </a:p>
          <a:p>
            <a:pPr marL="0" indent="0">
              <a:buNone/>
            </a:pPr>
            <a:endParaRPr lang="en-US" sz="1600" dirty="0"/>
          </a:p>
        </p:txBody>
      </p:sp>
      <p:pic>
        <p:nvPicPr>
          <p:cNvPr id="5" name="Immagine 4" descr="I:\grespan\IFMIF\IFMIF_Papers_Notes_Presentations\2018_Paper\IFMIF_BEam_Commissioning\Screenshot from 2018-08-01 19-34-07 beam currents.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276872"/>
            <a:ext cx="3041650" cy="1824990"/>
          </a:xfrm>
          <a:prstGeom prst="rect">
            <a:avLst/>
          </a:prstGeom>
          <a:noFill/>
          <a:ln>
            <a:noFill/>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075320"/>
            <a:ext cx="3557588" cy="266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4049796" y="4494019"/>
            <a:ext cx="4859998"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RFQ </a:t>
            </a:r>
            <a:r>
              <a:rPr lang="en-US" sz="1600" dirty="0" err="1" smtClean="0">
                <a:latin typeface="Calibri" panose="020F0502020204030204" pitchFamily="34" charset="0"/>
                <a:cs typeface="Calibri" panose="020F0502020204030204" pitchFamily="34" charset="0"/>
              </a:rPr>
              <a:t>repeller</a:t>
            </a:r>
            <a:r>
              <a:rPr lang="en-US" sz="1600" dirty="0" smtClean="0">
                <a:latin typeface="Calibri" panose="020F0502020204030204" pitchFamily="34" charset="0"/>
                <a:cs typeface="Calibri" panose="020F0502020204030204" pitchFamily="34" charset="0"/>
              </a:rPr>
              <a:t> (-2.5 kV): </a:t>
            </a:r>
            <a:r>
              <a:rPr lang="en-US" sz="1600" dirty="0">
                <a:latin typeface="Calibri" panose="020F0502020204030204" pitchFamily="34" charset="0"/>
                <a:cs typeface="Calibri" panose="020F0502020204030204" pitchFamily="34" charset="0"/>
              </a:rPr>
              <a:t>we (accidentally) found the </a:t>
            </a:r>
            <a:r>
              <a:rPr lang="en-US" sz="1600" dirty="0" err="1">
                <a:latin typeface="Calibri" panose="020F0502020204030204" pitchFamily="34" charset="0"/>
                <a:cs typeface="Calibri" panose="020F0502020204030204" pitchFamily="34" charset="0"/>
              </a:rPr>
              <a:t>repeller</a:t>
            </a:r>
            <a:r>
              <a:rPr lang="en-US" sz="1600" dirty="0">
                <a:latin typeface="Calibri" panose="020F0502020204030204" pitchFamily="34" charset="0"/>
                <a:cs typeface="Calibri" panose="020F0502020204030204" pitchFamily="34" charset="0"/>
              </a:rPr>
              <a:t> electrode at the entrance of RFQ was not properly biased.  After the investigation we found a failure of the connector. </a:t>
            </a: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All </a:t>
            </a:r>
            <a:r>
              <a:rPr lang="en-US" sz="1600" dirty="0">
                <a:latin typeface="Calibri" panose="020F0502020204030204" pitchFamily="34" charset="0"/>
                <a:cs typeface="Calibri" panose="020F0502020204030204" pitchFamily="34" charset="0"/>
              </a:rPr>
              <a:t>the </a:t>
            </a:r>
            <a:r>
              <a:rPr lang="en-US" sz="1600" dirty="0" smtClean="0">
                <a:latin typeface="Calibri" panose="020F0502020204030204" pitchFamily="34" charset="0"/>
                <a:cs typeface="Calibri" panose="020F0502020204030204" pitchFamily="34" charset="0"/>
              </a:rPr>
              <a:t>high currents RFQ </a:t>
            </a:r>
            <a:r>
              <a:rPr lang="en-US" sz="1600" dirty="0">
                <a:latin typeface="Calibri" panose="020F0502020204030204" pitchFamily="34" charset="0"/>
                <a:cs typeface="Calibri" panose="020F0502020204030204" pitchFamily="34" charset="0"/>
              </a:rPr>
              <a:t>transmissions were affected (optimistically) </a:t>
            </a:r>
            <a:r>
              <a:rPr lang="en-US" sz="1600" dirty="0" smtClean="0">
                <a:latin typeface="Calibri" panose="020F0502020204030204" pitchFamily="34" charset="0"/>
                <a:cs typeface="Calibri" panose="020F0502020204030204" pitchFamily="34" charset="0"/>
              </a:rPr>
              <a:t>as well as the </a:t>
            </a:r>
            <a:r>
              <a:rPr lang="en-US" sz="1600" dirty="0">
                <a:latin typeface="Calibri" panose="020F0502020204030204" pitchFamily="34" charset="0"/>
                <a:cs typeface="Calibri" panose="020F0502020204030204" pitchFamily="34" charset="0"/>
              </a:rPr>
              <a:t>neutralization of the LEBT-RFQ matching </a:t>
            </a:r>
            <a:r>
              <a:rPr lang="en-US" sz="1600" dirty="0" smtClean="0">
                <a:latin typeface="Calibri" panose="020F0502020204030204" pitchFamily="34" charset="0"/>
                <a:cs typeface="Calibri" panose="020F0502020204030204" pitchFamily="34" charset="0"/>
              </a:rPr>
              <a:t>point</a:t>
            </a:r>
            <a:endParaRPr lang="en-US" sz="1600" dirty="0">
              <a:latin typeface="Calibri" panose="020F0502020204030204" pitchFamily="34" charset="0"/>
              <a:cs typeface="Calibri" panose="020F0502020204030204"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2527527"/>
            <a:ext cx="5745368" cy="132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egnaposto piè di pagina 6"/>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31542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Diagnostic, </a:t>
            </a:r>
            <a:r>
              <a:rPr lang="en-US" dirty="0" err="1" smtClean="0"/>
              <a:t>repeller</a:t>
            </a:r>
            <a:r>
              <a:rPr lang="en-US" dirty="0" smtClean="0"/>
              <a:t>, chopper</a:t>
            </a:r>
            <a:endParaRPr lang="en-US" dirty="0"/>
          </a:p>
        </p:txBody>
      </p:sp>
      <p:sp>
        <p:nvSpPr>
          <p:cNvPr id="3" name="Segnaposto contenuto 2"/>
          <p:cNvSpPr>
            <a:spLocks noGrp="1"/>
          </p:cNvSpPr>
          <p:nvPr>
            <p:ph idx="1"/>
          </p:nvPr>
        </p:nvSpPr>
        <p:spPr>
          <a:xfrm>
            <a:off x="35496" y="1600200"/>
            <a:ext cx="4680520" cy="4525963"/>
          </a:xfrm>
        </p:spPr>
        <p:txBody>
          <a:bodyPr/>
          <a:lstStyle/>
          <a:p>
            <a:r>
              <a:rPr lang="en-US" sz="1600" dirty="0" smtClean="0"/>
              <a:t>Doppler shift spectrometer </a:t>
            </a:r>
            <a:r>
              <a:rPr lang="en-US" sz="1600" dirty="0" smtClean="0">
                <a:sym typeface="Wingdings" panose="05000000000000000000" pitchFamily="2" charset="2"/>
              </a:rPr>
              <a:t> % of contaminant direct measurement only for higher Duty Cycles. We estimated the contaminant components from the intensity on the emittance measurements</a:t>
            </a:r>
            <a:endParaRPr lang="en-US" sz="1600" dirty="0" smtClean="0"/>
          </a:p>
          <a:p>
            <a:pPr marL="0" indent="0">
              <a:buNone/>
            </a:pPr>
            <a:endParaRPr lang="en-US" sz="1600" dirty="0" smtClean="0"/>
          </a:p>
          <a:p>
            <a:r>
              <a:rPr lang="en-US" sz="1600" dirty="0" smtClean="0"/>
              <a:t>Chopper. Ok for protons (-4.5 kV). But for deuterons there was always a background current on the LEBT ACCT that required V </a:t>
            </a:r>
            <a:r>
              <a:rPr lang="en-US" sz="1600" dirty="0"/>
              <a:t>&lt;</a:t>
            </a:r>
            <a:r>
              <a:rPr lang="en-US" sz="1600" dirty="0" smtClean="0"/>
              <a:t> </a:t>
            </a:r>
            <a:r>
              <a:rPr lang="en-US" sz="1600" dirty="0"/>
              <a:t>-</a:t>
            </a:r>
            <a:r>
              <a:rPr lang="en-US" sz="1600" dirty="0" smtClean="0"/>
              <a:t>9kV. 26th June a discharge </a:t>
            </a:r>
            <a:r>
              <a:rPr lang="en-US" sz="1600" dirty="0"/>
              <a:t>occurred in the LEBT </a:t>
            </a:r>
            <a:r>
              <a:rPr lang="en-US" sz="1600" dirty="0" smtClean="0"/>
              <a:t>chopper </a:t>
            </a:r>
            <a:r>
              <a:rPr lang="en-US" sz="1600" dirty="0" smtClean="0">
                <a:sym typeface="Wingdings" panose="05000000000000000000" pitchFamily="2" charset="2"/>
              </a:rPr>
              <a:t> beam </a:t>
            </a:r>
            <a:r>
              <a:rPr lang="en-US" sz="1600" dirty="0">
                <a:sym typeface="Wingdings" panose="05000000000000000000" pitchFamily="2" charset="2"/>
              </a:rPr>
              <a:t>commissioning without chopper by extending RF pulse </a:t>
            </a:r>
            <a:r>
              <a:rPr lang="en-US" sz="1600" dirty="0" smtClean="0">
                <a:sym typeface="Wingdings" panose="05000000000000000000" pitchFamily="2" charset="2"/>
              </a:rPr>
              <a:t>length. The 1 </a:t>
            </a:r>
            <a:r>
              <a:rPr lang="en-US" sz="1600" dirty="0" err="1" smtClean="0">
                <a:sym typeface="Wingdings" panose="05000000000000000000" pitchFamily="2" charset="2"/>
              </a:rPr>
              <a:t>ms</a:t>
            </a:r>
            <a:r>
              <a:rPr lang="en-US" sz="1600" dirty="0" smtClean="0">
                <a:sym typeface="Wingdings" panose="05000000000000000000" pitchFamily="2" charset="2"/>
              </a:rPr>
              <a:t> rising time of the source stressed LLRF loops.</a:t>
            </a:r>
          </a:p>
          <a:p>
            <a:endParaRPr lang="en-US" sz="1600" dirty="0"/>
          </a:p>
          <a:p>
            <a:endParaRPr lang="en-US" sz="1600" dirty="0" smtClean="0"/>
          </a:p>
          <a:p>
            <a:r>
              <a:rPr lang="en-US" sz="1600" dirty="0" smtClean="0"/>
              <a:t>We </a:t>
            </a:r>
            <a:r>
              <a:rPr lang="en-US" sz="1600" dirty="0"/>
              <a:t>found some permanent magnets were installed in LEBT to suppress secondary electrons on </a:t>
            </a:r>
            <a:r>
              <a:rPr lang="en-US" sz="1600" dirty="0" smtClean="0"/>
              <a:t>FC. After </a:t>
            </a:r>
            <a:r>
              <a:rPr lang="en-US" sz="1600" dirty="0"/>
              <a:t>removing that, the maximum RFQ transmission was obtained with zero </a:t>
            </a:r>
            <a:r>
              <a:rPr lang="en-US" sz="1600" dirty="0" smtClean="0"/>
              <a:t>steering.</a:t>
            </a:r>
            <a:endParaRPr lang="en-US" sz="1600" dirty="0"/>
          </a:p>
        </p:txBody>
      </p:sp>
      <p:pic>
        <p:nvPicPr>
          <p:cNvPr id="5" name="Picture 8">
            <a:extLst>
              <a:ext uri="{FF2B5EF4-FFF2-40B4-BE49-F238E27FC236}">
                <a16:creationId xmlns:a16="http://schemas.microsoft.com/office/drawing/2014/main" xmlns="" id="{9B91B200-D8CE-4863-B64E-1AB8D9A618FF}"/>
              </a:ext>
            </a:extLst>
          </p:cNvPr>
          <p:cNvPicPr>
            <a:picLocks noChangeAspect="1" noChangeArrowheads="1"/>
          </p:cNvPicPr>
          <p:nvPr/>
        </p:nvPicPr>
        <p:blipFill rotWithShape="1">
          <a:blip r:embed="rId2" cstate="print"/>
          <a:srcRect b="50519"/>
          <a:stretch/>
        </p:blipFill>
        <p:spPr bwMode="auto">
          <a:xfrm>
            <a:off x="4933857" y="1484784"/>
            <a:ext cx="2723404" cy="1800200"/>
          </a:xfrm>
          <a:prstGeom prst="rect">
            <a:avLst/>
          </a:prstGeom>
          <a:noFill/>
          <a:ln w="9525">
            <a:noFill/>
            <a:miter lim="800000"/>
            <a:headEnd/>
            <a:tailEnd/>
          </a:ln>
        </p:spPr>
      </p:pic>
      <p:grpSp>
        <p:nvGrpSpPr>
          <p:cNvPr id="6" name="Gruppo 5"/>
          <p:cNvGrpSpPr>
            <a:grpSpLocks noChangeAspect="1"/>
          </p:cNvGrpSpPr>
          <p:nvPr/>
        </p:nvGrpSpPr>
        <p:grpSpPr>
          <a:xfrm>
            <a:off x="4608184" y="4509120"/>
            <a:ext cx="1620000" cy="2160000"/>
            <a:chOff x="1415480" y="1916832"/>
            <a:chExt cx="3240000" cy="4320000"/>
          </a:xfrm>
        </p:grpSpPr>
        <p:pic>
          <p:nvPicPr>
            <p:cNvPr id="7" name="図 3">
              <a:extLst>
                <a:ext uri="{FF2B5EF4-FFF2-40B4-BE49-F238E27FC236}">
                  <a16:creationId xmlns="" xmlns:a16="http://schemas.microsoft.com/office/drawing/2014/main" id="{C91EA5ED-16CC-4A40-A7EA-17BD281BD4FB}"/>
                </a:ext>
              </a:extLst>
            </p:cNvPr>
            <p:cNvPicPr>
              <a:picLocks noChangeAspect="1"/>
            </p:cNvPicPr>
            <p:nvPr/>
          </p:nvPicPr>
          <p:blipFill>
            <a:blip r:embed="rId3"/>
            <a:stretch>
              <a:fillRect/>
            </a:stretch>
          </p:blipFill>
          <p:spPr>
            <a:xfrm>
              <a:off x="1415480" y="1916832"/>
              <a:ext cx="3240000" cy="4320000"/>
            </a:xfrm>
            <a:prstGeom prst="rect">
              <a:avLst/>
            </a:prstGeom>
          </p:spPr>
        </p:pic>
        <p:sp>
          <p:nvSpPr>
            <p:cNvPr id="8" name="楕円 8"/>
            <p:cNvSpPr/>
            <p:nvPr/>
          </p:nvSpPr>
          <p:spPr>
            <a:xfrm>
              <a:off x="2567608" y="3717032"/>
              <a:ext cx="936104"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Gruppo 3"/>
          <p:cNvGrpSpPr>
            <a:grpSpLocks noChangeAspect="1"/>
          </p:cNvGrpSpPr>
          <p:nvPr/>
        </p:nvGrpSpPr>
        <p:grpSpPr>
          <a:xfrm>
            <a:off x="6156176" y="3212976"/>
            <a:ext cx="2902668" cy="1859948"/>
            <a:chOff x="6210408" y="4079696"/>
            <a:chExt cx="3628335" cy="2324935"/>
          </a:xfrm>
        </p:grpSpPr>
        <p:pic>
          <p:nvPicPr>
            <p:cNvPr id="9" name="図 6"/>
            <p:cNvPicPr>
              <a:picLocks noChangeAspect="1"/>
            </p:cNvPicPr>
            <p:nvPr/>
          </p:nvPicPr>
          <p:blipFill rotWithShape="1">
            <a:blip r:embed="rId4" cstate="print">
              <a:extLst>
                <a:ext uri="{28A0092B-C50C-407E-A947-70E740481C1C}">
                  <a14:useLocalDpi xmlns:a14="http://schemas.microsoft.com/office/drawing/2010/main" val="0"/>
                </a:ext>
              </a:extLst>
            </a:blip>
            <a:srcRect l="5900" t="17248" r="5821" b="3682"/>
            <a:stretch/>
          </p:blipFill>
          <p:spPr>
            <a:xfrm>
              <a:off x="6210408" y="4167298"/>
              <a:ext cx="3628335" cy="2237333"/>
            </a:xfrm>
            <a:prstGeom prst="rect">
              <a:avLst/>
            </a:prstGeom>
          </p:spPr>
        </p:pic>
        <p:cxnSp>
          <p:nvCxnSpPr>
            <p:cNvPr id="10" name="直線矢印コネクタ 15"/>
            <p:cNvCxnSpPr/>
            <p:nvPr/>
          </p:nvCxnSpPr>
          <p:spPr>
            <a:xfrm flipH="1" flipV="1">
              <a:off x="7588931" y="4748243"/>
              <a:ext cx="152472" cy="33959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テキスト ボックス 16"/>
            <p:cNvSpPr txBox="1"/>
            <p:nvPr/>
          </p:nvSpPr>
          <p:spPr>
            <a:xfrm>
              <a:off x="7762195" y="4928437"/>
              <a:ext cx="1025345" cy="461665"/>
            </a:xfrm>
            <a:prstGeom prst="rect">
              <a:avLst/>
            </a:prstGeom>
            <a:noFill/>
          </p:spPr>
          <p:txBody>
            <a:bodyPr wrap="none" rtlCol="0">
              <a:spAutoFit/>
            </a:bodyPr>
            <a:lstStyle/>
            <a:p>
              <a:r>
                <a:rPr kumimoji="1" lang="en-US" altLang="ja-JP" sz="1200" dirty="0" smtClean="0">
                  <a:solidFill>
                    <a:srgbClr val="FF0000"/>
                  </a:solidFill>
                  <a:latin typeface="Calibri" panose="020F0502020204030204" pitchFamily="34" charset="0"/>
                  <a:cs typeface="Calibri" panose="020F0502020204030204" pitchFamily="34" charset="0"/>
                </a:rPr>
                <a:t>Overshooting</a:t>
              </a:r>
              <a:endParaRPr kumimoji="1" lang="en-US" altLang="ja-JP" sz="1200" dirty="0">
                <a:solidFill>
                  <a:srgbClr val="FF0000"/>
                </a:solidFill>
                <a:latin typeface="Calibri" panose="020F0502020204030204" pitchFamily="34" charset="0"/>
                <a:cs typeface="Calibri" panose="020F0502020204030204" pitchFamily="34" charset="0"/>
              </a:endParaRPr>
            </a:p>
            <a:p>
              <a:r>
                <a:rPr kumimoji="1" lang="en-US" altLang="ja-JP" sz="1200" dirty="0" smtClean="0">
                  <a:solidFill>
                    <a:srgbClr val="FF0000"/>
                  </a:solidFill>
                  <a:latin typeface="Calibri" panose="020F0502020204030204" pitchFamily="34" charset="0"/>
                  <a:cs typeface="Calibri" panose="020F0502020204030204" pitchFamily="34" charset="0"/>
                </a:rPr>
                <a:t>~50</a:t>
              </a:r>
              <a:r>
                <a:rPr kumimoji="1" lang="ja-JP" altLang="en-US" sz="1200" dirty="0" smtClean="0">
                  <a:solidFill>
                    <a:srgbClr val="FF0000"/>
                  </a:solidFill>
                  <a:latin typeface="Calibri" panose="020F0502020204030204" pitchFamily="34" charset="0"/>
                  <a:cs typeface="Calibri" panose="020F0502020204030204" pitchFamily="34" charset="0"/>
                </a:rPr>
                <a:t> </a:t>
              </a:r>
              <a:r>
                <a:rPr kumimoji="1" lang="en-US" altLang="ja-JP" sz="1200" dirty="0">
                  <a:solidFill>
                    <a:srgbClr val="FF0000"/>
                  </a:solidFill>
                  <a:latin typeface="Calibri" panose="020F0502020204030204" pitchFamily="34" charset="0"/>
                  <a:cs typeface="Calibri" panose="020F0502020204030204" pitchFamily="34" charset="0"/>
                </a:rPr>
                <a:t>kW</a:t>
              </a:r>
              <a:endParaRPr kumimoji="1" lang="ja-JP" altLang="en-US" sz="1200" dirty="0">
                <a:solidFill>
                  <a:srgbClr val="FF0000"/>
                </a:solidFill>
                <a:latin typeface="Calibri" panose="020F0502020204030204" pitchFamily="34" charset="0"/>
                <a:cs typeface="Calibri" panose="020F0502020204030204" pitchFamily="34" charset="0"/>
              </a:endParaRPr>
            </a:p>
          </p:txBody>
        </p:sp>
        <p:sp>
          <p:nvSpPr>
            <p:cNvPr id="12" name="テキスト ボックス 18"/>
            <p:cNvSpPr txBox="1"/>
            <p:nvPr/>
          </p:nvSpPr>
          <p:spPr>
            <a:xfrm>
              <a:off x="7342747" y="4079696"/>
              <a:ext cx="1603965" cy="276999"/>
            </a:xfrm>
            <a:prstGeom prst="rect">
              <a:avLst/>
            </a:prstGeom>
            <a:noFill/>
          </p:spPr>
          <p:txBody>
            <a:bodyPr wrap="none" rtlCol="0">
              <a:spAutoFit/>
            </a:bodyPr>
            <a:lstStyle/>
            <a:p>
              <a:r>
                <a:rPr kumimoji="1" lang="en-US" altLang="ja-JP" sz="1200" b="1" dirty="0" smtClean="0">
                  <a:latin typeface="Calibri" panose="020F0502020204030204" pitchFamily="34" charset="0"/>
                  <a:cs typeface="Calibri" panose="020F0502020204030204" pitchFamily="34" charset="0"/>
                </a:rPr>
                <a:t>After the optimization</a:t>
              </a:r>
              <a:endParaRPr kumimoji="1" lang="ja-JP" altLang="en-US" sz="1200" b="1" dirty="0">
                <a:latin typeface="Calibri" panose="020F0502020204030204" pitchFamily="34" charset="0"/>
                <a:cs typeface="Calibri" panose="020F0502020204030204" pitchFamily="34" charset="0"/>
              </a:endParaRPr>
            </a:p>
          </p:txBody>
        </p:sp>
      </p:grpSp>
      <p:sp>
        <p:nvSpPr>
          <p:cNvPr id="13" name="Segnaposto piè di pagina 1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625210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Energy out by TOF</a:t>
            </a:r>
            <a:endParaRPr lang="en-GB" dirty="0"/>
          </a:p>
        </p:txBody>
      </p:sp>
      <p:sp>
        <p:nvSpPr>
          <p:cNvPr id="3" name="Segnaposto contenuto 2"/>
          <p:cNvSpPr>
            <a:spLocks noGrp="1"/>
          </p:cNvSpPr>
          <p:nvPr>
            <p:ph idx="1"/>
          </p:nvPr>
        </p:nvSpPr>
        <p:spPr>
          <a:xfrm>
            <a:off x="179512" y="1484784"/>
            <a:ext cx="3960440" cy="4525963"/>
          </a:xfrm>
        </p:spPr>
        <p:txBody>
          <a:bodyPr/>
          <a:lstStyle/>
          <a:p>
            <a:r>
              <a:rPr lang="en-GB" sz="1800" dirty="0" smtClean="0"/>
              <a:t>Energy of first protons was measured with </a:t>
            </a:r>
            <a:r>
              <a:rPr lang="en-GB" sz="1800" dirty="0" err="1" smtClean="0"/>
              <a:t>bunchers</a:t>
            </a:r>
            <a:r>
              <a:rPr lang="en-GB" sz="1800" dirty="0" smtClean="0"/>
              <a:t> off.</a:t>
            </a:r>
            <a:r>
              <a:rPr lang="en-US" sz="1800" dirty="0"/>
              <a:t> The </a:t>
            </a:r>
            <a:r>
              <a:rPr lang="en-US" sz="1800" dirty="0" smtClean="0"/>
              <a:t>TOF </a:t>
            </a:r>
            <a:r>
              <a:rPr lang="en-US" sz="1800" dirty="0"/>
              <a:t>between the three D-Plate BPMs was performed with oscilloscope. The</a:t>
            </a:r>
            <a:r>
              <a:rPr lang="en-GB" sz="1800" dirty="0"/>
              <a:t> signals </a:t>
            </a:r>
            <a:r>
              <a:rPr lang="en-US" sz="1800" dirty="0"/>
              <a:t>are two shifted sine waves at 175 </a:t>
            </a:r>
            <a:r>
              <a:rPr lang="en-US" sz="1800" dirty="0" err="1" smtClean="0"/>
              <a:t>MHz.</a:t>
            </a:r>
            <a:endParaRPr lang="en-US" sz="1800" dirty="0" smtClean="0"/>
          </a:p>
          <a:p>
            <a:endParaRPr lang="en-US" sz="1800" dirty="0"/>
          </a:p>
          <a:p>
            <a:endParaRPr lang="en-US" sz="1800" dirty="0" smtClean="0"/>
          </a:p>
          <a:p>
            <a:endParaRPr lang="en-US" sz="1800" dirty="0"/>
          </a:p>
          <a:p>
            <a:endParaRPr lang="en-US" sz="1800" dirty="0" smtClean="0"/>
          </a:p>
          <a:p>
            <a:endParaRPr lang="en-US" sz="1800" dirty="0" smtClean="0"/>
          </a:p>
          <a:p>
            <a:r>
              <a:rPr lang="en-US" sz="1800" dirty="0" smtClean="0"/>
              <a:t>For Deuterons a routine from CIEMAT colleagues on the D-Plate BPMs was ready and MEBT </a:t>
            </a:r>
            <a:r>
              <a:rPr lang="en-US" sz="1800" dirty="0" err="1" smtClean="0"/>
              <a:t>bunchers</a:t>
            </a:r>
            <a:r>
              <a:rPr lang="en-US" sz="1800" dirty="0" smtClean="0"/>
              <a:t> were ON.</a:t>
            </a:r>
            <a:endParaRPr lang="en-GB" sz="1800" dirty="0"/>
          </a:p>
        </p:txBody>
      </p:sp>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631" r="26653" b="5592"/>
          <a:stretch/>
        </p:blipFill>
        <p:spPr bwMode="auto">
          <a:xfrm>
            <a:off x="5092913" y="1484784"/>
            <a:ext cx="3943583" cy="24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ella 4"/>
          <p:cNvGraphicFramePr>
            <a:graphicFrameLocks noGrp="1"/>
          </p:cNvGraphicFramePr>
          <p:nvPr>
            <p:extLst>
              <p:ext uri="{D42A27DB-BD31-4B8C-83A1-F6EECF244321}">
                <p14:modId xmlns:p14="http://schemas.microsoft.com/office/powerpoint/2010/main" val="2964870257"/>
              </p:ext>
            </p:extLst>
          </p:nvPr>
        </p:nvGraphicFramePr>
        <p:xfrm>
          <a:off x="529207" y="3356992"/>
          <a:ext cx="4114801" cy="609600"/>
        </p:xfrm>
        <a:graphic>
          <a:graphicData uri="http://schemas.openxmlformats.org/drawingml/2006/table">
            <a:tbl>
              <a:tblPr/>
              <a:tblGrid>
                <a:gridCol w="807324"/>
                <a:gridCol w="1050097"/>
                <a:gridCol w="541508"/>
                <a:gridCol w="541508"/>
                <a:gridCol w="1174364"/>
              </a:tblGrid>
              <a:tr h="0">
                <a:tc>
                  <a:txBody>
                    <a:bodyPr/>
                    <a:lstStyle/>
                    <a:p>
                      <a:pPr algn="l">
                        <a:spcBef>
                          <a:spcPts val="100"/>
                        </a:spcBef>
                        <a:spcAft>
                          <a:spcPts val="100"/>
                        </a:spcAft>
                      </a:pPr>
                      <a:r>
                        <a:rPr lang="en-GB" sz="1000" b="1" kern="800" dirty="0">
                          <a:effectLst/>
                          <a:latin typeface="Times New Roman"/>
                          <a:ea typeface="Times New Roman"/>
                        </a:rPr>
                        <a:t> </a:t>
                      </a:r>
                      <a:endParaRPr lang="it-IT" sz="1000" dirty="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n-GB" sz="1000" b="1" kern="800" dirty="0">
                          <a:effectLst/>
                          <a:latin typeface="Times New Roman"/>
                          <a:ea typeface="Times New Roman"/>
                        </a:rPr>
                        <a:t>Distance (mm)</a:t>
                      </a:r>
                      <a:endParaRPr lang="it-IT" sz="1000" dirty="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n-GB" sz="1000" b="1">
                          <a:effectLst/>
                          <a:latin typeface="Symbol"/>
                          <a:ea typeface="Times New Roman"/>
                        </a:rPr>
                        <a:t>d</a:t>
                      </a:r>
                      <a:r>
                        <a:rPr lang="en-GB" sz="1000" b="1">
                          <a:effectLst/>
                          <a:latin typeface="Times New Roman"/>
                          <a:ea typeface="Times New Roman"/>
                        </a:rPr>
                        <a:t>t</a:t>
                      </a:r>
                      <a:r>
                        <a:rPr lang="en-GB" sz="1000" b="1" baseline="-25000">
                          <a:effectLst/>
                          <a:latin typeface="Times New Roman"/>
                          <a:ea typeface="Times New Roman"/>
                        </a:rPr>
                        <a:t>kj</a:t>
                      </a:r>
                      <a:r>
                        <a:rPr lang="en-GB" sz="1000" b="1">
                          <a:effectLst/>
                          <a:latin typeface="Times New Roman"/>
                          <a:ea typeface="Times New Roman"/>
                        </a:rPr>
                        <a:t> [ns]</a:t>
                      </a:r>
                      <a:endParaRPr lang="it-IT" sz="100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n-GB" sz="1000" b="1">
                          <a:effectLst/>
                          <a:latin typeface="Symbol"/>
                          <a:ea typeface="Times New Roman"/>
                        </a:rPr>
                        <a:t>d</a:t>
                      </a:r>
                      <a:r>
                        <a:rPr lang="en-GB" sz="1000" b="1">
                          <a:effectLst/>
                          <a:latin typeface="Times New Roman"/>
                          <a:ea typeface="Times New Roman"/>
                        </a:rPr>
                        <a:t>t</a:t>
                      </a:r>
                      <a:r>
                        <a:rPr lang="en-GB" sz="1000" b="1" baseline="-25000">
                          <a:effectLst/>
                          <a:latin typeface="Times New Roman"/>
                          <a:ea typeface="Times New Roman"/>
                        </a:rPr>
                        <a:t>jk</a:t>
                      </a:r>
                      <a:r>
                        <a:rPr lang="en-GB" sz="1000" b="1">
                          <a:effectLst/>
                          <a:latin typeface="Times New Roman"/>
                          <a:ea typeface="Times New Roman"/>
                        </a:rPr>
                        <a:t> [ns]</a:t>
                      </a:r>
                      <a:endParaRPr lang="it-IT" sz="100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100"/>
                        </a:spcBef>
                        <a:spcAft>
                          <a:spcPts val="100"/>
                        </a:spcAft>
                      </a:pPr>
                      <a:r>
                        <a:rPr lang="en-GB" sz="1000" b="1">
                          <a:effectLst/>
                          <a:latin typeface="Times New Roman"/>
                          <a:ea typeface="Times New Roman"/>
                        </a:rPr>
                        <a:t>Energy [MeV]</a:t>
                      </a:r>
                      <a:endParaRPr lang="it-IT" sz="100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l">
                        <a:spcBef>
                          <a:spcPts val="100"/>
                        </a:spcBef>
                        <a:spcAft>
                          <a:spcPts val="100"/>
                        </a:spcAft>
                      </a:pPr>
                      <a:r>
                        <a:rPr lang="en-GB" sz="1000">
                          <a:effectLst/>
                          <a:latin typeface="Times New Roman"/>
                          <a:ea typeface="Times New Roman"/>
                        </a:rPr>
                        <a:t>BPM1-2</a:t>
                      </a:r>
                      <a:endParaRPr lang="it-IT" sz="100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Bef>
                          <a:spcPts val="100"/>
                        </a:spcBef>
                        <a:spcAft>
                          <a:spcPts val="100"/>
                        </a:spcAft>
                      </a:pPr>
                      <a:r>
                        <a:rPr lang="en-US" sz="1000" kern="800">
                          <a:effectLst/>
                          <a:latin typeface="Times"/>
                          <a:ea typeface="Times New Roman"/>
                          <a:cs typeface="Times New Roman"/>
                        </a:rPr>
                        <a:t>155.8</a:t>
                      </a:r>
                      <a:endParaRPr lang="it-IT" sz="100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Bef>
                          <a:spcPts val="100"/>
                        </a:spcBef>
                        <a:spcAft>
                          <a:spcPts val="100"/>
                        </a:spcAft>
                      </a:pPr>
                      <a:r>
                        <a:rPr lang="en-GB" sz="1000">
                          <a:effectLst/>
                          <a:latin typeface="Times New Roman"/>
                          <a:ea typeface="Times New Roman"/>
                        </a:rPr>
                        <a:t>4.07</a:t>
                      </a:r>
                      <a:endParaRPr lang="it-IT" sz="100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Bef>
                          <a:spcPts val="100"/>
                        </a:spcBef>
                        <a:spcAft>
                          <a:spcPts val="100"/>
                        </a:spcAft>
                      </a:pPr>
                      <a:r>
                        <a:rPr lang="en-GB" sz="1000">
                          <a:effectLst/>
                          <a:latin typeface="Times New Roman"/>
                          <a:ea typeface="Times New Roman"/>
                        </a:rPr>
                        <a:t>4.39</a:t>
                      </a:r>
                      <a:endParaRPr lang="it-IT" sz="100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Bef>
                          <a:spcPts val="100"/>
                        </a:spcBef>
                        <a:spcAft>
                          <a:spcPts val="100"/>
                        </a:spcAft>
                      </a:pPr>
                      <a:r>
                        <a:rPr lang="en-GB" sz="1000">
                          <a:effectLst/>
                          <a:latin typeface="Times New Roman"/>
                          <a:ea typeface="Times New Roman"/>
                        </a:rPr>
                        <a:t>2.52</a:t>
                      </a:r>
                      <a:endParaRPr lang="it-IT" sz="1000">
                        <a:effectLst/>
                        <a:latin typeface="Times New Roman"/>
                        <a:ea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0">
                <a:tc>
                  <a:txBody>
                    <a:bodyPr/>
                    <a:lstStyle/>
                    <a:p>
                      <a:pPr algn="l">
                        <a:spcBef>
                          <a:spcPts val="100"/>
                        </a:spcBef>
                        <a:spcAft>
                          <a:spcPts val="100"/>
                        </a:spcAft>
                      </a:pPr>
                      <a:r>
                        <a:rPr lang="en-GB" sz="1000">
                          <a:effectLst/>
                          <a:latin typeface="Times New Roman"/>
                          <a:ea typeface="Times New Roman"/>
                        </a:rPr>
                        <a:t>BPM1-3</a:t>
                      </a:r>
                      <a:endParaRPr lang="it-IT" sz="1000">
                        <a:effectLst/>
                        <a:latin typeface="Times New Roman"/>
                        <a:ea typeface="Times New Roman"/>
                      </a:endParaRPr>
                    </a:p>
                  </a:txBody>
                  <a:tcPr marL="68580" marR="68580" marT="0" marB="0">
                    <a:lnL>
                      <a:noFill/>
                    </a:lnL>
                    <a:lnR>
                      <a:noFill/>
                    </a:lnR>
                    <a:lnT>
                      <a:noFill/>
                    </a:lnT>
                    <a:lnB>
                      <a:noFill/>
                    </a:lnB>
                  </a:tcPr>
                </a:tc>
                <a:tc>
                  <a:txBody>
                    <a:bodyPr/>
                    <a:lstStyle/>
                    <a:p>
                      <a:pPr algn="ctr">
                        <a:spcBef>
                          <a:spcPts val="100"/>
                        </a:spcBef>
                        <a:spcAft>
                          <a:spcPts val="100"/>
                        </a:spcAft>
                      </a:pPr>
                      <a:r>
                        <a:rPr lang="en-US" sz="1000" kern="800">
                          <a:effectLst/>
                          <a:latin typeface="Times"/>
                          <a:ea typeface="Times New Roman"/>
                          <a:cs typeface="Times New Roman"/>
                        </a:rPr>
                        <a:t>1265.3</a:t>
                      </a:r>
                      <a:endParaRPr lang="it-IT" sz="1000">
                        <a:effectLst/>
                        <a:latin typeface="Times New Roman"/>
                        <a:ea typeface="Times New Roman"/>
                      </a:endParaRPr>
                    </a:p>
                  </a:txBody>
                  <a:tcPr marL="68580" marR="68580" marT="0" marB="0">
                    <a:lnL>
                      <a:noFill/>
                    </a:lnL>
                    <a:lnR>
                      <a:noFill/>
                    </a:lnR>
                    <a:lnT>
                      <a:noFill/>
                    </a:lnT>
                    <a:lnB>
                      <a:noFill/>
                    </a:lnB>
                  </a:tcPr>
                </a:tc>
                <a:tc>
                  <a:txBody>
                    <a:bodyPr/>
                    <a:lstStyle/>
                    <a:p>
                      <a:pPr algn="ctr">
                        <a:spcBef>
                          <a:spcPts val="100"/>
                        </a:spcBef>
                        <a:spcAft>
                          <a:spcPts val="100"/>
                        </a:spcAft>
                      </a:pPr>
                      <a:r>
                        <a:rPr lang="en-GB" sz="1000">
                          <a:effectLst/>
                          <a:latin typeface="Times New Roman"/>
                          <a:ea typeface="Times New Roman"/>
                        </a:rPr>
                        <a:t>3.13</a:t>
                      </a:r>
                      <a:endParaRPr lang="it-IT" sz="1000">
                        <a:effectLst/>
                        <a:latin typeface="Times New Roman"/>
                        <a:ea typeface="Times New Roman"/>
                      </a:endParaRPr>
                    </a:p>
                  </a:txBody>
                  <a:tcPr marL="68580" marR="68580" marT="0" marB="0">
                    <a:lnL>
                      <a:noFill/>
                    </a:lnL>
                    <a:lnR>
                      <a:noFill/>
                    </a:lnR>
                    <a:lnT>
                      <a:noFill/>
                    </a:lnT>
                    <a:lnB>
                      <a:noFill/>
                    </a:lnB>
                  </a:tcPr>
                </a:tc>
                <a:tc>
                  <a:txBody>
                    <a:bodyPr/>
                    <a:lstStyle/>
                    <a:p>
                      <a:pPr algn="ctr">
                        <a:spcBef>
                          <a:spcPts val="100"/>
                        </a:spcBef>
                        <a:spcAft>
                          <a:spcPts val="100"/>
                        </a:spcAft>
                      </a:pPr>
                      <a:r>
                        <a:rPr lang="en-GB" sz="1000">
                          <a:effectLst/>
                          <a:latin typeface="Times New Roman"/>
                          <a:ea typeface="Times New Roman"/>
                        </a:rPr>
                        <a:t>4.71</a:t>
                      </a:r>
                      <a:endParaRPr lang="it-IT" sz="1000">
                        <a:effectLst/>
                        <a:latin typeface="Times New Roman"/>
                        <a:ea typeface="Times New Roman"/>
                      </a:endParaRPr>
                    </a:p>
                  </a:txBody>
                  <a:tcPr marL="68580" marR="68580" marT="0" marB="0">
                    <a:lnL>
                      <a:noFill/>
                    </a:lnL>
                    <a:lnR>
                      <a:noFill/>
                    </a:lnR>
                    <a:lnT>
                      <a:noFill/>
                    </a:lnT>
                    <a:lnB>
                      <a:noFill/>
                    </a:lnB>
                  </a:tcPr>
                </a:tc>
                <a:tc>
                  <a:txBody>
                    <a:bodyPr/>
                    <a:lstStyle/>
                    <a:p>
                      <a:pPr algn="ctr">
                        <a:spcBef>
                          <a:spcPts val="100"/>
                        </a:spcBef>
                        <a:spcAft>
                          <a:spcPts val="100"/>
                        </a:spcAft>
                      </a:pPr>
                      <a:r>
                        <a:rPr lang="en-GB" sz="1000" dirty="0">
                          <a:effectLst/>
                          <a:latin typeface="Times New Roman"/>
                          <a:ea typeface="Times New Roman"/>
                        </a:rPr>
                        <a:t>2.48</a:t>
                      </a:r>
                      <a:endParaRPr lang="it-IT" sz="1000" dirty="0">
                        <a:effectLst/>
                        <a:latin typeface="Times New Roman"/>
                        <a:ea typeface="Times New Roman"/>
                      </a:endParaRPr>
                    </a:p>
                  </a:txBody>
                  <a:tcPr marL="68580" marR="68580" marT="0" marB="0">
                    <a:lnL>
                      <a:noFill/>
                    </a:lnL>
                    <a:lnR>
                      <a:noFill/>
                    </a:lnR>
                    <a:lnT>
                      <a:noFill/>
                    </a:lnT>
                    <a:lnB>
                      <a:noFill/>
                    </a:lnB>
                  </a:tcPr>
                </a:tc>
              </a:tr>
            </a:tbl>
          </a:graphicData>
        </a:graphic>
      </p:graphicFrame>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4063122"/>
            <a:ext cx="4987570" cy="253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piè di pagina 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38575032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RFQ Transmission </a:t>
            </a:r>
            <a:r>
              <a:rPr lang="en-US" dirty="0" err="1" smtClean="0"/>
              <a:t>vs.Voltage</a:t>
            </a:r>
            <a:endParaRPr lang="en-US" dirty="0"/>
          </a:p>
        </p:txBody>
      </p:sp>
      <p:sp>
        <p:nvSpPr>
          <p:cNvPr id="4" name="Segnaposto contenuto 3"/>
          <p:cNvSpPr>
            <a:spLocks noGrp="1"/>
          </p:cNvSpPr>
          <p:nvPr>
            <p:ph idx="1"/>
          </p:nvPr>
        </p:nvSpPr>
        <p:spPr>
          <a:xfrm>
            <a:off x="261368" y="1484784"/>
            <a:ext cx="8631112" cy="2116832"/>
          </a:xfrm>
        </p:spPr>
        <p:txBody>
          <a:bodyPr/>
          <a:lstStyle/>
          <a:p>
            <a:r>
              <a:rPr lang="en-US" sz="1800" dirty="0" smtClean="0"/>
              <a:t>Transmission vs. Voltage curve is a key characteristic to validate the design of the RFQ</a:t>
            </a:r>
          </a:p>
          <a:p>
            <a:r>
              <a:rPr lang="en-US" sz="1800" dirty="0" smtClean="0"/>
              <a:t>For protons the agreement was good at different currents</a:t>
            </a:r>
          </a:p>
          <a:p>
            <a:r>
              <a:rPr lang="en-US" sz="1800" dirty="0" smtClean="0"/>
              <a:t>For deuterons the experimental curve present a different slope: transmission is too high at </a:t>
            </a:r>
            <a:r>
              <a:rPr lang="en-US" sz="1800" dirty="0" err="1" smtClean="0"/>
              <a:t>Vrfq</a:t>
            </a:r>
            <a:r>
              <a:rPr lang="en-US" sz="1800" dirty="0" smtClean="0"/>
              <a:t>&lt; </a:t>
            </a:r>
            <a:r>
              <a:rPr lang="en-US" sz="1800" dirty="0" err="1" smtClean="0"/>
              <a:t>Vnom</a:t>
            </a:r>
            <a:r>
              <a:rPr lang="en-US" sz="1800" dirty="0" smtClean="0"/>
              <a:t>.</a:t>
            </a:r>
          </a:p>
          <a:p>
            <a:r>
              <a:rPr lang="en-US" sz="1800" dirty="0" smtClean="0"/>
              <a:t>After testing different input distribution model, the best explanation is a 3-4kV offset in the voltage measurement, probably due to changed scale of the oscilloscope between proton and </a:t>
            </a:r>
            <a:r>
              <a:rPr lang="en-US" sz="1800" dirty="0" err="1" smtClean="0"/>
              <a:t>deuteros</a:t>
            </a:r>
            <a:r>
              <a:rPr lang="en-US" sz="1800" dirty="0" smtClean="0"/>
              <a:t> field level</a:t>
            </a:r>
            <a:endParaRPr lang="en-US" sz="1800" dirty="0"/>
          </a:p>
        </p:txBody>
      </p:sp>
      <p:grpSp>
        <p:nvGrpSpPr>
          <p:cNvPr id="10" name="Gruppo 9"/>
          <p:cNvGrpSpPr/>
          <p:nvPr/>
        </p:nvGrpSpPr>
        <p:grpSpPr>
          <a:xfrm>
            <a:off x="179512" y="3717032"/>
            <a:ext cx="4392487" cy="2570518"/>
            <a:chOff x="179512" y="4026834"/>
            <a:chExt cx="4392487" cy="2570518"/>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026834"/>
              <a:ext cx="4392487" cy="2546968"/>
            </a:xfrm>
            <a:prstGeom prst="rect">
              <a:avLst/>
            </a:prstGeom>
            <a:noFill/>
            <a:ln>
              <a:noFill/>
            </a:ln>
          </p:spPr>
        </p:pic>
        <p:sp>
          <p:nvSpPr>
            <p:cNvPr id="9" name="CasellaDiTesto 8"/>
            <p:cNvSpPr txBox="1"/>
            <p:nvPr/>
          </p:nvSpPr>
          <p:spPr>
            <a:xfrm>
              <a:off x="3203848" y="6289575"/>
              <a:ext cx="780983" cy="307777"/>
            </a:xfrm>
            <a:prstGeom prst="rect">
              <a:avLst/>
            </a:prstGeom>
            <a:noFill/>
          </p:spPr>
          <p:txBody>
            <a:bodyPr wrap="none" rtlCol="0">
              <a:spAutoFit/>
            </a:bodyPr>
            <a:lstStyle/>
            <a:p>
              <a:r>
                <a:rPr lang="en-US" sz="1400" dirty="0" smtClean="0">
                  <a:latin typeface="Calibri" panose="020F0502020204030204" pitchFamily="34" charset="0"/>
                  <a:cs typeface="Calibri" panose="020F0502020204030204" pitchFamily="34" charset="0"/>
                </a:rPr>
                <a:t>protons</a:t>
              </a:r>
              <a:endParaRPr lang="en-US" sz="1400" dirty="0">
                <a:latin typeface="Calibri" panose="020F0502020204030204" pitchFamily="34" charset="0"/>
                <a:cs typeface="Calibri" panose="020F0502020204030204" pitchFamily="34" charset="0"/>
              </a:endParaRPr>
            </a:p>
          </p:txBody>
        </p:sp>
      </p:grpSp>
      <p:grpSp>
        <p:nvGrpSpPr>
          <p:cNvPr id="6" name="Gruppo 5"/>
          <p:cNvGrpSpPr/>
          <p:nvPr/>
        </p:nvGrpSpPr>
        <p:grpSpPr>
          <a:xfrm>
            <a:off x="4860032" y="3606283"/>
            <a:ext cx="3960440" cy="2560569"/>
            <a:chOff x="4860032" y="3606283"/>
            <a:chExt cx="3960440" cy="2560569"/>
          </a:xfrm>
        </p:grpSpPr>
        <p:pic>
          <p:nvPicPr>
            <p:cNvPr id="7" name="Picture 15"/>
            <p:cNvPicPr>
              <a:picLocks noChangeAspect="1"/>
            </p:cNvPicPr>
            <p:nvPr/>
          </p:nvPicPr>
          <p:blipFill>
            <a:blip r:embed="rId3"/>
            <a:stretch>
              <a:fillRect/>
            </a:stretch>
          </p:blipFill>
          <p:spPr>
            <a:xfrm>
              <a:off x="4860032" y="3606283"/>
              <a:ext cx="3960440" cy="2560569"/>
            </a:xfrm>
            <a:prstGeom prst="rect">
              <a:avLst/>
            </a:prstGeom>
          </p:spPr>
        </p:pic>
        <p:sp>
          <p:nvSpPr>
            <p:cNvPr id="3" name="CasellaDiTesto 2"/>
            <p:cNvSpPr txBox="1"/>
            <p:nvPr/>
          </p:nvSpPr>
          <p:spPr>
            <a:xfrm>
              <a:off x="7164288" y="5229200"/>
              <a:ext cx="1210588" cy="369332"/>
            </a:xfrm>
            <a:prstGeom prst="rect">
              <a:avLst/>
            </a:prstGeom>
            <a:noFill/>
          </p:spPr>
          <p:txBody>
            <a:bodyPr wrap="none" rtlCol="0">
              <a:spAutoFit/>
            </a:bodyPr>
            <a:lstStyle/>
            <a:p>
              <a:r>
                <a:rPr lang="en-US" dirty="0" smtClean="0"/>
                <a:t>deuterons</a:t>
              </a:r>
              <a:endParaRPr lang="en-US" dirty="0"/>
            </a:p>
          </p:txBody>
        </p:sp>
      </p:grpSp>
      <p:sp>
        <p:nvSpPr>
          <p:cNvPr id="8" name="Segnaposto piè di pagina 7"/>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1746468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3540" y="155888"/>
            <a:ext cx="7630948" cy="1143000"/>
          </a:xfrm>
        </p:spPr>
        <p:txBody>
          <a:bodyPr/>
          <a:lstStyle/>
          <a:p>
            <a:r>
              <a:rPr lang="en-US" dirty="0" smtClean="0"/>
              <a:t>Some other interesting results from TOF</a:t>
            </a:r>
            <a:endParaRPr lang="en-US" dirty="0"/>
          </a:p>
        </p:txBody>
      </p:sp>
      <p:sp>
        <p:nvSpPr>
          <p:cNvPr id="5" name="Content Placeholder 2"/>
          <p:cNvSpPr>
            <a:spLocks noGrp="1"/>
          </p:cNvSpPr>
          <p:nvPr>
            <p:ph idx="1"/>
          </p:nvPr>
        </p:nvSpPr>
        <p:spPr>
          <a:xfrm>
            <a:off x="335360" y="1371600"/>
            <a:ext cx="8341096" cy="4724400"/>
          </a:xfrm>
        </p:spPr>
        <p:txBody>
          <a:bodyPr/>
          <a:lstStyle/>
          <a:p>
            <a:pPr marL="0" indent="0">
              <a:buNone/>
            </a:pPr>
            <a:r>
              <a:rPr lang="en-US" sz="2000" dirty="0"/>
              <a:t>MEBT and </a:t>
            </a:r>
            <a:r>
              <a:rPr lang="en-US" sz="2000" dirty="0" err="1"/>
              <a:t>Dplate</a:t>
            </a:r>
            <a:r>
              <a:rPr lang="en-US" sz="2000" dirty="0"/>
              <a:t> teams measure the TOF via BPM </a:t>
            </a:r>
            <a:r>
              <a:rPr lang="en-US" sz="2000" dirty="0" smtClean="0"/>
              <a:t>(Thanks to CIEMAT colleagues).</a:t>
            </a:r>
            <a:endParaRPr lang="en-US" sz="2000" dirty="0"/>
          </a:p>
        </p:txBody>
      </p:sp>
      <p:grpSp>
        <p:nvGrpSpPr>
          <p:cNvPr id="11" name="Gruppo 10"/>
          <p:cNvGrpSpPr>
            <a:grpSpLocks noChangeAspect="1"/>
          </p:cNvGrpSpPr>
          <p:nvPr/>
        </p:nvGrpSpPr>
        <p:grpSpPr>
          <a:xfrm>
            <a:off x="1187624" y="2170016"/>
            <a:ext cx="6230348" cy="2458642"/>
            <a:chOff x="0" y="2204863"/>
            <a:chExt cx="5663952" cy="2235129"/>
          </a:xfrm>
        </p:grpSpPr>
        <p:pic>
          <p:nvPicPr>
            <p:cNvPr id="6" name="Picture 5"/>
            <p:cNvPicPr>
              <a:picLocks noChangeAspect="1"/>
            </p:cNvPicPr>
            <p:nvPr/>
          </p:nvPicPr>
          <p:blipFill>
            <a:blip r:embed="rId2"/>
            <a:stretch>
              <a:fillRect/>
            </a:stretch>
          </p:blipFill>
          <p:spPr>
            <a:xfrm>
              <a:off x="0" y="2204863"/>
              <a:ext cx="5663952" cy="2235129"/>
            </a:xfrm>
            <a:prstGeom prst="rect">
              <a:avLst/>
            </a:prstGeom>
          </p:spPr>
        </p:pic>
        <p:sp>
          <p:nvSpPr>
            <p:cNvPr id="8" name="TextBox 7"/>
            <p:cNvSpPr txBox="1"/>
            <p:nvPr/>
          </p:nvSpPr>
          <p:spPr>
            <a:xfrm>
              <a:off x="3779912" y="3584679"/>
              <a:ext cx="1512168" cy="338554"/>
            </a:xfrm>
            <a:prstGeom prst="rect">
              <a:avLst/>
            </a:prstGeom>
            <a:noFill/>
          </p:spPr>
          <p:txBody>
            <a:bodyPr wrap="square" rtlCol="0">
              <a:spAutoFit/>
            </a:bodyPr>
            <a:lstStyle/>
            <a:p>
              <a:r>
                <a:rPr lang="en-US" sz="1600" b="1" dirty="0" smtClean="0">
                  <a:solidFill>
                    <a:srgbClr val="7030A0"/>
                  </a:solidFill>
                  <a:latin typeface="Calibri" panose="020F0502020204030204" pitchFamily="34" charset="0"/>
                  <a:cs typeface="Calibri" panose="020F0502020204030204" pitchFamily="34" charset="0"/>
                </a:rPr>
                <a:t>-- 4.1 kV </a:t>
              </a:r>
              <a:r>
                <a:rPr lang="en-US" sz="1600" b="1" dirty="0">
                  <a:solidFill>
                    <a:srgbClr val="7030A0"/>
                  </a:solidFill>
                  <a:latin typeface="Calibri" panose="020F0502020204030204" pitchFamily="34" charset="0"/>
                  <a:cs typeface="Calibri" panose="020F0502020204030204" pitchFamily="34" charset="0"/>
                </a:rPr>
                <a:t>offset</a:t>
              </a:r>
            </a:p>
          </p:txBody>
        </p:sp>
        <p:sp>
          <p:nvSpPr>
            <p:cNvPr id="9" name="TextBox 8"/>
            <p:cNvSpPr txBox="1"/>
            <p:nvPr/>
          </p:nvSpPr>
          <p:spPr>
            <a:xfrm>
              <a:off x="3779912" y="3322427"/>
              <a:ext cx="1656184" cy="338554"/>
            </a:xfrm>
            <a:prstGeom prst="rect">
              <a:avLst/>
            </a:prstGeom>
            <a:noFill/>
          </p:spPr>
          <p:txBody>
            <a:bodyPr wrap="square" rtlCol="0">
              <a:spAutoFit/>
            </a:bodyPr>
            <a:lstStyle/>
            <a:p>
              <a:r>
                <a:rPr lang="en-US" sz="1600" b="1" dirty="0" smtClean="0">
                  <a:solidFill>
                    <a:srgbClr val="FF0000"/>
                  </a:solidFill>
                  <a:latin typeface="Calibri" panose="020F0502020204030204" pitchFamily="34" charset="0"/>
                  <a:cs typeface="Calibri" panose="020F0502020204030204" pitchFamily="34" charset="0"/>
                </a:rPr>
                <a:t>-- recalibrated</a:t>
              </a:r>
              <a:endParaRPr lang="en-US" sz="1600" b="1" dirty="0">
                <a:solidFill>
                  <a:srgbClr val="FF0000"/>
                </a:solidFill>
                <a:latin typeface="Calibri" panose="020F0502020204030204" pitchFamily="34" charset="0"/>
                <a:cs typeface="Calibri" panose="020F0502020204030204" pitchFamily="34" charset="0"/>
              </a:endParaRPr>
            </a:p>
          </p:txBody>
        </p:sp>
      </p:grpSp>
      <p:sp>
        <p:nvSpPr>
          <p:cNvPr id="10" name="TextBox 9"/>
          <p:cNvSpPr txBox="1"/>
          <p:nvPr/>
        </p:nvSpPr>
        <p:spPr>
          <a:xfrm>
            <a:off x="278772" y="4800054"/>
            <a:ext cx="86857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a:t>
            </a:r>
            <a:r>
              <a:rPr lang="en-US" dirty="0" smtClean="0">
                <a:latin typeface="Calibri" panose="020F0502020204030204" pitchFamily="34" charset="0"/>
                <a:cs typeface="Calibri" panose="020F0502020204030204" pitchFamily="34" charset="0"/>
              </a:rPr>
              <a:t>BPM </a:t>
            </a:r>
            <a:r>
              <a:rPr lang="en-US" dirty="0">
                <a:latin typeface="Calibri" panose="020F0502020204030204" pitchFamily="34" charset="0"/>
                <a:cs typeface="Calibri" panose="020F0502020204030204" pitchFamily="34" charset="0"/>
              </a:rPr>
              <a:t>measurements also show a calibration of about 4 kV with respect the real cavity voltage (in agreement with the calibration curve.)</a:t>
            </a:r>
          </a:p>
          <a:p>
            <a:pPr marL="28575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That BPM </a:t>
            </a:r>
            <a:r>
              <a:rPr lang="en-US" dirty="0">
                <a:latin typeface="Calibri" panose="020F0502020204030204" pitchFamily="34" charset="0"/>
                <a:cs typeface="Calibri" panose="020F0502020204030204" pitchFamily="34" charset="0"/>
              </a:rPr>
              <a:t>curve is linked </a:t>
            </a:r>
            <a:r>
              <a:rPr lang="en-US" dirty="0" smtClean="0">
                <a:latin typeface="Calibri" panose="020F0502020204030204" pitchFamily="34" charset="0"/>
                <a:cs typeface="Calibri" panose="020F0502020204030204" pitchFamily="34" charset="0"/>
              </a:rPr>
              <a:t>to </a:t>
            </a:r>
            <a:r>
              <a:rPr lang="en-US" dirty="0">
                <a:latin typeface="Calibri" panose="020F0502020204030204" pitchFamily="34" charset="0"/>
                <a:cs typeface="Calibri" panose="020F0502020204030204" pitchFamily="34" charset="0"/>
              </a:rPr>
              <a:t>the energy </a:t>
            </a:r>
            <a:r>
              <a:rPr lang="en-US" dirty="0" smtClean="0">
                <a:latin typeface="Calibri" panose="020F0502020204030204" pitchFamily="34" charset="0"/>
                <a:cs typeface="Calibri" panose="020F0502020204030204" pitchFamily="34" charset="0"/>
              </a:rPr>
              <a:t>at </a:t>
            </a:r>
            <a:r>
              <a:rPr lang="en-US" dirty="0">
                <a:latin typeface="Calibri" panose="020F0502020204030204" pitchFamily="34" charset="0"/>
                <a:cs typeface="Calibri" panose="020F0502020204030204" pitchFamily="34" charset="0"/>
              </a:rPr>
              <a:t>the RFQ input. It seems that we are injecting between 1 kV – 0.7 kV higher than nominal input energy (100 kV).</a:t>
            </a:r>
          </a:p>
        </p:txBody>
      </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941394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Beam loading</a:t>
            </a:r>
            <a:endParaRPr lang="en-US" dirty="0"/>
          </a:p>
        </p:txBody>
      </p:sp>
      <p:sp>
        <p:nvSpPr>
          <p:cNvPr id="3" name="Segnaposto contenuto 2"/>
          <p:cNvSpPr>
            <a:spLocks noGrp="1"/>
          </p:cNvSpPr>
          <p:nvPr>
            <p:ph idx="1"/>
          </p:nvPr>
        </p:nvSpPr>
        <p:spPr/>
        <p:txBody>
          <a:bodyPr/>
          <a:lstStyle/>
          <a:p>
            <a:r>
              <a:rPr lang="en-US" sz="2000" dirty="0"/>
              <a:t>How the RF generator sees the multi-cell accelerating cavity and beam?</a:t>
            </a:r>
          </a:p>
          <a:p>
            <a:r>
              <a:rPr lang="en-US" sz="2000" dirty="0"/>
              <a:t>In particular, which is the effective synchronous phase between </a:t>
            </a:r>
            <a:r>
              <a:rPr lang="en-US" sz="2000" dirty="0" err="1"/>
              <a:t>Vc</a:t>
            </a:r>
            <a:r>
              <a:rPr lang="en-US" sz="2000" dirty="0"/>
              <a:t> and </a:t>
            </a:r>
            <a:r>
              <a:rPr lang="en-US" sz="2000" dirty="0" err="1"/>
              <a:t>ib</a:t>
            </a:r>
            <a:r>
              <a:rPr lang="en-US" sz="2000" dirty="0"/>
              <a: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956893"/>
            <a:ext cx="4490876" cy="171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CasellaDiTesto 4"/>
              <p:cNvSpPr txBox="1"/>
              <p:nvPr/>
            </p:nvSpPr>
            <p:spPr>
              <a:xfrm>
                <a:off x="1918193" y="2564904"/>
                <a:ext cx="5095562" cy="439992"/>
              </a:xfrm>
              <a:prstGeom prst="rect">
                <a:avLst/>
              </a:prstGeom>
              <a:noFill/>
            </p:spPr>
            <p:txBody>
              <a:bodyPr wrap="none" rtlCol="0">
                <a:spAutoFit/>
              </a:bodyPr>
              <a:lstStyle/>
              <a:p>
                <a14:m>
                  <m:oMath xmlns:m="http://schemas.openxmlformats.org/officeDocument/2006/math">
                    <m:sSub>
                      <m:sSubPr>
                        <m:ctrlPr>
                          <a:rPr lang="it-IT" sz="1600" i="1" smtClean="0">
                            <a:latin typeface="Cambria Math"/>
                            <a:ea typeface="Cambria Math"/>
                          </a:rPr>
                        </m:ctrlPr>
                      </m:sSubPr>
                      <m:e>
                        <m:r>
                          <a:rPr lang="it-IT" sz="1600" b="0" i="1" smtClean="0">
                            <a:latin typeface="Cambria Math"/>
                            <a:ea typeface="Cambria Math"/>
                          </a:rPr>
                          <m:t>𝑃</m:t>
                        </m:r>
                      </m:e>
                      <m:sub>
                        <m:r>
                          <a:rPr lang="it-IT" sz="1600" b="0" i="1" smtClean="0">
                            <a:latin typeface="Cambria Math"/>
                            <a:ea typeface="Cambria Math"/>
                          </a:rPr>
                          <m:t>𝑏</m:t>
                        </m:r>
                      </m:sub>
                    </m:sSub>
                    <m:r>
                      <a:rPr lang="it-IT" sz="1600" b="0" i="1" smtClean="0">
                        <a:latin typeface="Cambria Math"/>
                        <a:ea typeface="Cambria Math"/>
                      </a:rPr>
                      <m:t>=</m:t>
                    </m:r>
                    <m:f>
                      <m:fPr>
                        <m:ctrlPr>
                          <a:rPr lang="it-IT" sz="1600" b="0" i="1" smtClean="0">
                            <a:latin typeface="Cambria Math"/>
                            <a:ea typeface="Cambria Math"/>
                          </a:rPr>
                        </m:ctrlPr>
                      </m:fPr>
                      <m:num>
                        <m:r>
                          <a:rPr lang="it-IT" sz="1600" b="0" i="1" smtClean="0">
                            <a:latin typeface="Cambria Math"/>
                            <a:ea typeface="Cambria Math"/>
                          </a:rPr>
                          <m:t>1</m:t>
                        </m:r>
                      </m:num>
                      <m:den>
                        <m:r>
                          <a:rPr lang="it-IT" sz="1600" b="0" i="1" smtClean="0">
                            <a:latin typeface="Cambria Math"/>
                            <a:ea typeface="Cambria Math"/>
                          </a:rPr>
                          <m:t>2</m:t>
                        </m:r>
                      </m:den>
                    </m:f>
                    <m:d>
                      <m:dPr>
                        <m:begChr m:val="|"/>
                        <m:endChr m:val="|"/>
                        <m:ctrlPr>
                          <a:rPr lang="it-IT" sz="1600" b="0" i="1" smtClean="0">
                            <a:latin typeface="Cambria Math"/>
                            <a:ea typeface="Cambria Math"/>
                          </a:rPr>
                        </m:ctrlPr>
                      </m:dPr>
                      <m:e>
                        <m:acc>
                          <m:accPr>
                            <m:chr m:val="̃"/>
                            <m:ctrlPr>
                              <a:rPr lang="it-IT" sz="1600" b="0" i="1" smtClean="0">
                                <a:latin typeface="Cambria Math"/>
                                <a:ea typeface="Cambria Math"/>
                              </a:rPr>
                            </m:ctrlPr>
                          </m:accPr>
                          <m:e>
                            <m:sSub>
                              <m:sSubPr>
                                <m:ctrlPr>
                                  <a:rPr lang="it-IT" sz="1600" b="0" i="1" smtClean="0">
                                    <a:latin typeface="Cambria Math"/>
                                    <a:ea typeface="Cambria Math"/>
                                  </a:rPr>
                                </m:ctrlPr>
                              </m:sSubPr>
                              <m:e>
                                <m:r>
                                  <a:rPr lang="it-IT" sz="1600" b="0" i="1" smtClean="0">
                                    <a:latin typeface="Cambria Math"/>
                                    <a:ea typeface="Cambria Math"/>
                                  </a:rPr>
                                  <m:t>𝑉</m:t>
                                </m:r>
                              </m:e>
                              <m:sub>
                                <m:r>
                                  <a:rPr lang="it-IT" sz="1600" b="0" i="1" smtClean="0">
                                    <a:latin typeface="Cambria Math"/>
                                    <a:ea typeface="Cambria Math"/>
                                  </a:rPr>
                                  <m:t>𝑐</m:t>
                                </m:r>
                              </m:sub>
                            </m:sSub>
                          </m:e>
                        </m:acc>
                        <m:r>
                          <m:rPr>
                            <m:nor/>
                          </m:rPr>
                          <a:rPr lang="it-IT" sz="1600" dirty="0">
                            <a:latin typeface="Calibri" pitchFamily="34" charset="0"/>
                          </a:rPr>
                          <m:t> </m:t>
                        </m:r>
                      </m:e>
                    </m:d>
                    <m:d>
                      <m:dPr>
                        <m:begChr m:val="|"/>
                        <m:endChr m:val="|"/>
                        <m:ctrlPr>
                          <a:rPr lang="it-IT" sz="1600" b="0" i="1" smtClean="0">
                            <a:latin typeface="Cambria Math"/>
                            <a:ea typeface="Cambria Math"/>
                          </a:rPr>
                        </m:ctrlPr>
                      </m:dPr>
                      <m:e>
                        <m:acc>
                          <m:accPr>
                            <m:chr m:val="̃"/>
                            <m:ctrlPr>
                              <a:rPr lang="it-IT" sz="1600" b="0" i="1" smtClean="0">
                                <a:latin typeface="Cambria Math"/>
                                <a:ea typeface="Cambria Math"/>
                              </a:rPr>
                            </m:ctrlPr>
                          </m:accPr>
                          <m:e>
                            <m:sSub>
                              <m:sSubPr>
                                <m:ctrlPr>
                                  <a:rPr lang="it-IT" sz="1600" b="0" i="1" smtClean="0">
                                    <a:latin typeface="Cambria Math"/>
                                    <a:ea typeface="Cambria Math"/>
                                  </a:rPr>
                                </m:ctrlPr>
                              </m:sSubPr>
                              <m:e>
                                <m:r>
                                  <a:rPr lang="it-IT" sz="1600" b="0" i="1" smtClean="0">
                                    <a:latin typeface="Cambria Math"/>
                                    <a:ea typeface="Cambria Math"/>
                                  </a:rPr>
                                  <m:t>𝑖</m:t>
                                </m:r>
                              </m:e>
                              <m:sub>
                                <m:r>
                                  <a:rPr lang="it-IT" sz="1600" b="0" i="1" smtClean="0">
                                    <a:latin typeface="Cambria Math"/>
                                    <a:ea typeface="Cambria Math"/>
                                  </a:rPr>
                                  <m:t>𝑏</m:t>
                                </m:r>
                              </m:sub>
                            </m:sSub>
                          </m:e>
                        </m:acc>
                        <m:r>
                          <m:rPr>
                            <m:nor/>
                          </m:rPr>
                          <a:rPr lang="it-IT" sz="1600" dirty="0">
                            <a:latin typeface="Calibri" pitchFamily="34" charset="0"/>
                          </a:rPr>
                          <m:t> </m:t>
                        </m:r>
                      </m:e>
                    </m:d>
                    <m:r>
                      <a:rPr lang="it-IT" sz="1600" b="0" i="1" smtClean="0">
                        <a:latin typeface="Cambria Math"/>
                        <a:ea typeface="Cambria Math"/>
                      </a:rPr>
                      <m:t>𝑐𝑜𝑠</m:t>
                    </m:r>
                    <m:r>
                      <a:rPr lang="it-IT" sz="1600" b="0" i="1" smtClean="0">
                        <a:latin typeface="Cambria Math"/>
                        <a:ea typeface="Cambria Math"/>
                      </a:rPr>
                      <m:t>𝜙</m:t>
                    </m:r>
                    <m:r>
                      <a:rPr lang="it-IT" sz="1600" b="0" i="1" smtClean="0">
                        <a:latin typeface="Cambria Math"/>
                        <a:ea typeface="Cambria Math"/>
                      </a:rPr>
                      <m:t>=</m:t>
                    </m:r>
                    <m:r>
                      <a:rPr lang="it-IT" sz="1600" b="0" i="1" smtClean="0">
                        <a:latin typeface="Cambria Math"/>
                        <a:ea typeface="Cambria Math"/>
                      </a:rPr>
                      <m:t>𝐼</m:t>
                    </m:r>
                    <m:nary>
                      <m:naryPr>
                        <m:chr m:val="∑"/>
                        <m:limLoc m:val="subSup"/>
                        <m:supHide m:val="on"/>
                        <m:ctrlPr>
                          <a:rPr lang="it-IT" sz="1600" b="0" i="1" smtClean="0">
                            <a:latin typeface="Cambria Math"/>
                            <a:ea typeface="Cambria Math"/>
                          </a:rPr>
                        </m:ctrlPr>
                      </m:naryPr>
                      <m:sub>
                        <m:r>
                          <m:rPr>
                            <m:brk m:alnAt="9"/>
                          </m:rPr>
                          <a:rPr lang="it-IT" sz="1600" b="0" i="1" smtClean="0">
                            <a:latin typeface="Cambria Math"/>
                            <a:ea typeface="Cambria Math"/>
                          </a:rPr>
                          <m:t>𝑖</m:t>
                        </m:r>
                      </m:sub>
                      <m:sup/>
                      <m:e>
                        <m:sSub>
                          <m:sSubPr>
                            <m:ctrlPr>
                              <a:rPr lang="it-IT" sz="1600" b="0" i="1" smtClean="0">
                                <a:latin typeface="Cambria Math"/>
                                <a:ea typeface="Cambria Math"/>
                              </a:rPr>
                            </m:ctrlPr>
                          </m:sSubPr>
                          <m:e>
                            <m:r>
                              <a:rPr lang="it-IT" sz="1600" b="0" i="1" smtClean="0">
                                <a:latin typeface="Cambria Math"/>
                                <a:ea typeface="Cambria Math"/>
                              </a:rPr>
                              <m:t>𝑉</m:t>
                            </m:r>
                          </m:e>
                          <m:sub>
                            <m:r>
                              <a:rPr lang="it-IT" sz="1600" b="0" i="1" smtClean="0">
                                <a:latin typeface="Cambria Math"/>
                                <a:ea typeface="Cambria Math"/>
                              </a:rPr>
                              <m:t>𝑖</m:t>
                            </m:r>
                          </m:sub>
                        </m:sSub>
                        <m:sSub>
                          <m:sSubPr>
                            <m:ctrlPr>
                              <a:rPr lang="it-IT" sz="1600" b="0" i="1" smtClean="0">
                                <a:latin typeface="Cambria Math"/>
                                <a:ea typeface="Cambria Math"/>
                              </a:rPr>
                            </m:ctrlPr>
                          </m:sSubPr>
                          <m:e>
                            <m:r>
                              <a:rPr lang="it-IT" sz="1600" b="0" i="1" smtClean="0">
                                <a:latin typeface="Cambria Math"/>
                                <a:ea typeface="Cambria Math"/>
                              </a:rPr>
                              <m:t>𝑇</m:t>
                            </m:r>
                          </m:e>
                          <m:sub>
                            <m:r>
                              <a:rPr lang="it-IT" sz="1600" b="0" i="1" smtClean="0">
                                <a:latin typeface="Cambria Math"/>
                                <a:ea typeface="Cambria Math"/>
                              </a:rPr>
                              <m:t>𝑖</m:t>
                            </m:r>
                          </m:sub>
                        </m:sSub>
                        <m:sSub>
                          <m:sSubPr>
                            <m:ctrlPr>
                              <a:rPr lang="it-IT" sz="1600" b="0" i="1" smtClean="0">
                                <a:latin typeface="Cambria Math"/>
                                <a:ea typeface="Cambria Math"/>
                              </a:rPr>
                            </m:ctrlPr>
                          </m:sSubPr>
                          <m:e>
                            <m:r>
                              <a:rPr lang="it-IT" sz="1600" b="0" i="1" smtClean="0">
                                <a:latin typeface="Cambria Math"/>
                                <a:ea typeface="Cambria Math"/>
                              </a:rPr>
                              <m:t>𝑐𝑜𝑠</m:t>
                            </m:r>
                            <m:r>
                              <a:rPr lang="it-IT" sz="1600" b="0" i="1" smtClean="0">
                                <a:latin typeface="Cambria Math"/>
                                <a:ea typeface="Cambria Math"/>
                              </a:rPr>
                              <m:t>𝜙</m:t>
                            </m:r>
                          </m:e>
                          <m:sub>
                            <m:r>
                              <a:rPr lang="it-IT" sz="1600" b="0" i="1" smtClean="0">
                                <a:latin typeface="Cambria Math"/>
                                <a:ea typeface="Cambria Math"/>
                              </a:rPr>
                              <m:t>𝑖</m:t>
                            </m:r>
                          </m:sub>
                        </m:sSub>
                      </m:e>
                    </m:nary>
                  </m:oMath>
                </a14:m>
                <a:r>
                  <a:rPr lang="it-IT" sz="1600" b="1" dirty="0" smtClean="0">
                    <a:latin typeface="Calibri" pitchFamily="34" charset="0"/>
                  </a:rPr>
                  <a:t> beam active power</a:t>
                </a:r>
                <a:r>
                  <a:rPr lang="it-IT" sz="1600" dirty="0" smtClean="0">
                    <a:latin typeface="Calibri" pitchFamily="34" charset="0"/>
                  </a:rPr>
                  <a:t> </a:t>
                </a:r>
                <a:endParaRPr lang="it-IT" sz="1600" dirty="0">
                  <a:latin typeface="Calibri" pitchFamily="34" charset="0"/>
                </a:endParaRPr>
              </a:p>
            </p:txBody>
          </p:sp>
        </mc:Choice>
        <mc:Fallback xmlns="">
          <p:sp>
            <p:nvSpPr>
              <p:cNvPr id="6" name="CasellaDiTesto 4"/>
              <p:cNvSpPr txBox="1">
                <a:spLocks noRot="1" noChangeAspect="1" noMove="1" noResize="1" noEditPoints="1" noAdjustHandles="1" noChangeArrowheads="1" noChangeShapeType="1" noTextEdit="1"/>
              </p:cNvSpPr>
              <p:nvPr/>
            </p:nvSpPr>
            <p:spPr>
              <a:xfrm>
                <a:off x="1918193" y="2564904"/>
                <a:ext cx="5095562" cy="439992"/>
              </a:xfrm>
              <a:prstGeom prst="rect">
                <a:avLst/>
              </a:prstGeom>
              <a:blipFill rotWithShape="1">
                <a:blip r:embed="rId3"/>
                <a:stretch>
                  <a:fillRect t="-72222" b="-1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llaDiTesto 5"/>
              <p:cNvSpPr txBox="1"/>
              <p:nvPr/>
            </p:nvSpPr>
            <p:spPr>
              <a:xfrm>
                <a:off x="1892626" y="3151275"/>
                <a:ext cx="5209760" cy="439992"/>
              </a:xfrm>
              <a:prstGeom prst="rect">
                <a:avLst/>
              </a:prstGeom>
              <a:noFill/>
            </p:spPr>
            <p:txBody>
              <a:bodyPr wrap="none" rtlCol="0">
                <a:spAutoFit/>
              </a:bodyPr>
              <a:lstStyle/>
              <a:p>
                <a14:m>
                  <m:oMath xmlns:m="http://schemas.openxmlformats.org/officeDocument/2006/math">
                    <m:sSub>
                      <m:sSubPr>
                        <m:ctrlPr>
                          <a:rPr lang="it-IT" sz="1600" i="1" smtClean="0">
                            <a:latin typeface="Cambria Math"/>
                            <a:ea typeface="Cambria Math"/>
                          </a:rPr>
                        </m:ctrlPr>
                      </m:sSubPr>
                      <m:e>
                        <m:r>
                          <a:rPr lang="it-IT" sz="1600" b="0" i="1" smtClean="0">
                            <a:latin typeface="Cambria Math"/>
                            <a:ea typeface="Cambria Math"/>
                          </a:rPr>
                          <m:t>𝑄</m:t>
                        </m:r>
                      </m:e>
                      <m:sub>
                        <m:r>
                          <a:rPr lang="it-IT" sz="1600" b="0" i="1" smtClean="0">
                            <a:latin typeface="Cambria Math"/>
                            <a:ea typeface="Cambria Math"/>
                          </a:rPr>
                          <m:t>𝑏</m:t>
                        </m:r>
                      </m:sub>
                    </m:sSub>
                    <m:r>
                      <a:rPr lang="it-IT" sz="1600" b="0" i="1" smtClean="0">
                        <a:latin typeface="Cambria Math"/>
                        <a:ea typeface="Cambria Math"/>
                      </a:rPr>
                      <m:t>=</m:t>
                    </m:r>
                    <m:f>
                      <m:fPr>
                        <m:ctrlPr>
                          <a:rPr lang="it-IT" sz="1600" b="0" i="1" smtClean="0">
                            <a:latin typeface="Cambria Math"/>
                            <a:ea typeface="Cambria Math"/>
                          </a:rPr>
                        </m:ctrlPr>
                      </m:fPr>
                      <m:num>
                        <m:r>
                          <a:rPr lang="it-IT" sz="1600" b="0" i="1" smtClean="0">
                            <a:latin typeface="Cambria Math"/>
                            <a:ea typeface="Cambria Math"/>
                          </a:rPr>
                          <m:t>1</m:t>
                        </m:r>
                      </m:num>
                      <m:den>
                        <m:r>
                          <a:rPr lang="it-IT" sz="1600" b="0" i="1" smtClean="0">
                            <a:latin typeface="Cambria Math"/>
                            <a:ea typeface="Cambria Math"/>
                          </a:rPr>
                          <m:t>2</m:t>
                        </m:r>
                      </m:den>
                    </m:f>
                    <m:d>
                      <m:dPr>
                        <m:begChr m:val="|"/>
                        <m:endChr m:val="|"/>
                        <m:ctrlPr>
                          <a:rPr lang="it-IT" sz="1600" b="0" i="1" smtClean="0">
                            <a:latin typeface="Cambria Math"/>
                            <a:ea typeface="Cambria Math"/>
                          </a:rPr>
                        </m:ctrlPr>
                      </m:dPr>
                      <m:e>
                        <m:acc>
                          <m:accPr>
                            <m:chr m:val="̃"/>
                            <m:ctrlPr>
                              <a:rPr lang="it-IT" sz="1600" b="0" i="1" smtClean="0">
                                <a:latin typeface="Cambria Math"/>
                                <a:ea typeface="Cambria Math"/>
                              </a:rPr>
                            </m:ctrlPr>
                          </m:accPr>
                          <m:e>
                            <m:sSub>
                              <m:sSubPr>
                                <m:ctrlPr>
                                  <a:rPr lang="it-IT" sz="1600" b="0" i="1" smtClean="0">
                                    <a:latin typeface="Cambria Math"/>
                                    <a:ea typeface="Cambria Math"/>
                                  </a:rPr>
                                </m:ctrlPr>
                              </m:sSubPr>
                              <m:e>
                                <m:r>
                                  <a:rPr lang="it-IT" sz="1600" b="0" i="1" smtClean="0">
                                    <a:latin typeface="Cambria Math"/>
                                    <a:ea typeface="Cambria Math"/>
                                  </a:rPr>
                                  <m:t>𝑉</m:t>
                                </m:r>
                              </m:e>
                              <m:sub>
                                <m:r>
                                  <a:rPr lang="it-IT" sz="1600" b="0" i="1" smtClean="0">
                                    <a:latin typeface="Cambria Math"/>
                                    <a:ea typeface="Cambria Math"/>
                                  </a:rPr>
                                  <m:t>𝑐</m:t>
                                </m:r>
                              </m:sub>
                            </m:sSub>
                          </m:e>
                        </m:acc>
                        <m:r>
                          <m:rPr>
                            <m:nor/>
                          </m:rPr>
                          <a:rPr lang="it-IT" sz="1600" dirty="0">
                            <a:latin typeface="Calibri" pitchFamily="34" charset="0"/>
                          </a:rPr>
                          <m:t> </m:t>
                        </m:r>
                      </m:e>
                    </m:d>
                    <m:d>
                      <m:dPr>
                        <m:begChr m:val="|"/>
                        <m:endChr m:val="|"/>
                        <m:ctrlPr>
                          <a:rPr lang="it-IT" sz="1600" b="0" i="1" smtClean="0">
                            <a:latin typeface="Cambria Math"/>
                            <a:ea typeface="Cambria Math"/>
                          </a:rPr>
                        </m:ctrlPr>
                      </m:dPr>
                      <m:e>
                        <m:acc>
                          <m:accPr>
                            <m:chr m:val="̃"/>
                            <m:ctrlPr>
                              <a:rPr lang="it-IT" sz="1600" b="0" i="1" smtClean="0">
                                <a:latin typeface="Cambria Math"/>
                                <a:ea typeface="Cambria Math"/>
                              </a:rPr>
                            </m:ctrlPr>
                          </m:accPr>
                          <m:e>
                            <m:sSub>
                              <m:sSubPr>
                                <m:ctrlPr>
                                  <a:rPr lang="it-IT" sz="1600" b="0" i="1" smtClean="0">
                                    <a:latin typeface="Cambria Math"/>
                                    <a:ea typeface="Cambria Math"/>
                                  </a:rPr>
                                </m:ctrlPr>
                              </m:sSubPr>
                              <m:e>
                                <m:r>
                                  <a:rPr lang="it-IT" sz="1600" b="0" i="1" smtClean="0">
                                    <a:latin typeface="Cambria Math"/>
                                    <a:ea typeface="Cambria Math"/>
                                  </a:rPr>
                                  <m:t>𝑖</m:t>
                                </m:r>
                              </m:e>
                              <m:sub>
                                <m:r>
                                  <a:rPr lang="it-IT" sz="1600" b="0" i="1" smtClean="0">
                                    <a:latin typeface="Cambria Math"/>
                                    <a:ea typeface="Cambria Math"/>
                                  </a:rPr>
                                  <m:t>𝑏</m:t>
                                </m:r>
                              </m:sub>
                            </m:sSub>
                          </m:e>
                        </m:acc>
                        <m:r>
                          <m:rPr>
                            <m:nor/>
                          </m:rPr>
                          <a:rPr lang="it-IT" sz="1600" dirty="0">
                            <a:latin typeface="Calibri" pitchFamily="34" charset="0"/>
                          </a:rPr>
                          <m:t> </m:t>
                        </m:r>
                      </m:e>
                    </m:d>
                    <m:r>
                      <a:rPr lang="it-IT" sz="1600" b="0" i="1" dirty="0" smtClean="0">
                        <a:latin typeface="Cambria Math"/>
                      </a:rPr>
                      <m:t>𝑠𝑖𝑛</m:t>
                    </m:r>
                    <m:r>
                      <a:rPr lang="it-IT" sz="1600" b="0" i="1" smtClean="0">
                        <a:latin typeface="Cambria Math"/>
                        <a:ea typeface="Cambria Math"/>
                      </a:rPr>
                      <m:t>𝜙</m:t>
                    </m:r>
                    <m:r>
                      <a:rPr lang="it-IT" sz="1600" b="0" i="1" smtClean="0">
                        <a:latin typeface="Cambria Math"/>
                        <a:ea typeface="Cambria Math"/>
                      </a:rPr>
                      <m:t>=</m:t>
                    </m:r>
                    <m:r>
                      <a:rPr lang="it-IT" sz="1600" b="0" i="1" smtClean="0">
                        <a:latin typeface="Cambria Math"/>
                        <a:ea typeface="Cambria Math"/>
                      </a:rPr>
                      <m:t>𝐼</m:t>
                    </m:r>
                    <m:nary>
                      <m:naryPr>
                        <m:chr m:val="∑"/>
                        <m:limLoc m:val="subSup"/>
                        <m:supHide m:val="on"/>
                        <m:ctrlPr>
                          <a:rPr lang="it-IT" sz="1600" b="0" i="1" smtClean="0">
                            <a:latin typeface="Cambria Math"/>
                            <a:ea typeface="Cambria Math"/>
                          </a:rPr>
                        </m:ctrlPr>
                      </m:naryPr>
                      <m:sub>
                        <m:r>
                          <m:rPr>
                            <m:brk m:alnAt="9"/>
                          </m:rPr>
                          <a:rPr lang="it-IT" sz="1600" b="0" i="1" smtClean="0">
                            <a:latin typeface="Cambria Math"/>
                            <a:ea typeface="Cambria Math"/>
                          </a:rPr>
                          <m:t>𝑖</m:t>
                        </m:r>
                      </m:sub>
                      <m:sup/>
                      <m:e>
                        <m:sSub>
                          <m:sSubPr>
                            <m:ctrlPr>
                              <a:rPr lang="it-IT" sz="1600" b="0" i="1" smtClean="0">
                                <a:latin typeface="Cambria Math"/>
                                <a:ea typeface="Cambria Math"/>
                              </a:rPr>
                            </m:ctrlPr>
                          </m:sSubPr>
                          <m:e>
                            <m:r>
                              <a:rPr lang="it-IT" sz="1600" b="0" i="1" smtClean="0">
                                <a:latin typeface="Cambria Math"/>
                                <a:ea typeface="Cambria Math"/>
                              </a:rPr>
                              <m:t>𝑉</m:t>
                            </m:r>
                          </m:e>
                          <m:sub>
                            <m:r>
                              <a:rPr lang="it-IT" sz="1600" b="0" i="1" smtClean="0">
                                <a:latin typeface="Cambria Math"/>
                                <a:ea typeface="Cambria Math"/>
                              </a:rPr>
                              <m:t>𝑖</m:t>
                            </m:r>
                          </m:sub>
                        </m:sSub>
                        <m:sSub>
                          <m:sSubPr>
                            <m:ctrlPr>
                              <a:rPr lang="it-IT" sz="1600" b="0" i="1" smtClean="0">
                                <a:latin typeface="Cambria Math"/>
                                <a:ea typeface="Cambria Math"/>
                              </a:rPr>
                            </m:ctrlPr>
                          </m:sSubPr>
                          <m:e>
                            <m:r>
                              <a:rPr lang="it-IT" sz="1600" b="0" i="1" smtClean="0">
                                <a:latin typeface="Cambria Math"/>
                                <a:ea typeface="Cambria Math"/>
                              </a:rPr>
                              <m:t>𝑇</m:t>
                            </m:r>
                          </m:e>
                          <m:sub>
                            <m:r>
                              <a:rPr lang="it-IT" sz="1600" b="0" i="1" smtClean="0">
                                <a:latin typeface="Cambria Math"/>
                                <a:ea typeface="Cambria Math"/>
                              </a:rPr>
                              <m:t>𝑖</m:t>
                            </m:r>
                          </m:sub>
                        </m:sSub>
                        <m:sSub>
                          <m:sSubPr>
                            <m:ctrlPr>
                              <a:rPr lang="it-IT" sz="1600" b="0" i="1" smtClean="0">
                                <a:latin typeface="Cambria Math"/>
                                <a:ea typeface="Cambria Math"/>
                              </a:rPr>
                            </m:ctrlPr>
                          </m:sSubPr>
                          <m:e>
                            <m:r>
                              <a:rPr lang="it-IT" sz="1600" b="0" i="1" smtClean="0">
                                <a:latin typeface="Cambria Math"/>
                                <a:ea typeface="Cambria Math"/>
                              </a:rPr>
                              <m:t>𝑠𝑖𝑛</m:t>
                            </m:r>
                            <m:r>
                              <a:rPr lang="it-IT" sz="1600" b="0" i="1" smtClean="0">
                                <a:latin typeface="Cambria Math"/>
                                <a:ea typeface="Cambria Math"/>
                              </a:rPr>
                              <m:t>𝜙</m:t>
                            </m:r>
                          </m:e>
                          <m:sub>
                            <m:r>
                              <a:rPr lang="it-IT" sz="1600" b="0" i="1" smtClean="0">
                                <a:latin typeface="Cambria Math"/>
                                <a:ea typeface="Cambria Math"/>
                              </a:rPr>
                              <m:t>𝑖</m:t>
                            </m:r>
                          </m:sub>
                        </m:sSub>
                      </m:e>
                    </m:nary>
                  </m:oMath>
                </a14:m>
                <a:r>
                  <a:rPr lang="it-IT" sz="1600" dirty="0" smtClean="0">
                    <a:latin typeface="Calibri" pitchFamily="34" charset="0"/>
                  </a:rPr>
                  <a:t> </a:t>
                </a:r>
                <a:r>
                  <a:rPr lang="it-IT" sz="1600" b="1" dirty="0" smtClean="0">
                    <a:latin typeface="Calibri" pitchFamily="34" charset="0"/>
                  </a:rPr>
                  <a:t>beam reactive power</a:t>
                </a:r>
                <a:endParaRPr lang="it-IT" sz="1600" b="1" dirty="0">
                  <a:latin typeface="Calibri" pitchFamily="34" charset="0"/>
                </a:endParaRPr>
              </a:p>
            </p:txBody>
          </p:sp>
        </mc:Choice>
        <mc:Fallback xmlns="">
          <p:sp>
            <p:nvSpPr>
              <p:cNvPr id="7" name="CasellaDiTesto 5"/>
              <p:cNvSpPr txBox="1">
                <a:spLocks noRot="1" noChangeAspect="1" noMove="1" noResize="1" noEditPoints="1" noAdjustHandles="1" noChangeArrowheads="1" noChangeShapeType="1" noTextEdit="1"/>
              </p:cNvSpPr>
              <p:nvPr/>
            </p:nvSpPr>
            <p:spPr>
              <a:xfrm>
                <a:off x="1892626" y="3151275"/>
                <a:ext cx="5209760" cy="439992"/>
              </a:xfrm>
              <a:prstGeom prst="rect">
                <a:avLst/>
              </a:prstGeom>
              <a:blipFill rotWithShape="1">
                <a:blip r:embed="rId4"/>
                <a:stretch>
                  <a:fillRect t="-72222" b="-120833"/>
                </a:stretch>
              </a:blipFill>
            </p:spPr>
            <p:txBody>
              <a:bodyPr/>
              <a:lstStyle/>
              <a:p>
                <a:r>
                  <a:rPr lang="en-US">
                    <a:noFill/>
                  </a:rPr>
                  <a:t> </a:t>
                </a:r>
              </a:p>
            </p:txBody>
          </p:sp>
        </mc:Fallback>
      </mc:AlternateContent>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55" r="1184" b="7282"/>
          <a:stretch/>
        </p:blipFill>
        <p:spPr bwMode="auto">
          <a:xfrm>
            <a:off x="4306975" y="5301208"/>
            <a:ext cx="4827411" cy="1287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6"/>
          <p:cNvGrpSpPr/>
          <p:nvPr/>
        </p:nvGrpSpPr>
        <p:grpSpPr>
          <a:xfrm>
            <a:off x="511212" y="3727091"/>
            <a:ext cx="2182649" cy="981575"/>
            <a:chOff x="454506" y="4317957"/>
            <a:chExt cx="2014753" cy="981575"/>
          </a:xfrm>
        </p:grpSpPr>
        <mc:AlternateContent xmlns:mc="http://schemas.openxmlformats.org/markup-compatibility/2006" xmlns:a14="http://schemas.microsoft.com/office/drawing/2010/main">
          <mc:Choice Requires="a14">
            <p:sp>
              <p:nvSpPr>
                <p:cNvPr id="10" name="Rettangolo 7"/>
                <p:cNvSpPr/>
                <p:nvPr/>
              </p:nvSpPr>
              <p:spPr>
                <a:xfrm>
                  <a:off x="454506" y="4674489"/>
                  <a:ext cx="2014753" cy="6250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it-IT" sz="1600" b="0" i="1" smtClean="0">
                            <a:latin typeface="Cambria Math"/>
                            <a:ea typeface="Cambria Math"/>
                          </a:rPr>
                          <m:t>𝜙</m:t>
                        </m:r>
                        <m:r>
                          <a:rPr lang="it-IT" sz="1600" b="0" i="1" smtClean="0">
                            <a:latin typeface="Cambria Math"/>
                            <a:ea typeface="Cambria Math"/>
                          </a:rPr>
                          <m:t>=</m:t>
                        </m:r>
                        <m:r>
                          <a:rPr lang="it-IT" sz="1600" b="0" i="1" smtClean="0">
                            <a:latin typeface="Cambria Math"/>
                            <a:ea typeface="Cambria Math"/>
                          </a:rPr>
                          <m:t>𝑎𝑡𝑎𝑛</m:t>
                        </m:r>
                        <m:f>
                          <m:fPr>
                            <m:ctrlPr>
                              <a:rPr lang="it-IT" sz="1600" b="0" i="1" smtClean="0">
                                <a:latin typeface="Cambria Math"/>
                                <a:ea typeface="Cambria Math"/>
                              </a:rPr>
                            </m:ctrlPr>
                          </m:fPr>
                          <m:num>
                            <m:nary>
                              <m:naryPr>
                                <m:chr m:val="∑"/>
                                <m:limLoc m:val="subSup"/>
                                <m:supHide m:val="on"/>
                                <m:ctrlPr>
                                  <a:rPr lang="it-IT" sz="1600" b="0" i="1" smtClean="0">
                                    <a:latin typeface="Cambria Math"/>
                                    <a:ea typeface="Cambria Math"/>
                                  </a:rPr>
                                </m:ctrlPr>
                              </m:naryPr>
                              <m:sub>
                                <m:r>
                                  <m:rPr>
                                    <m:brk m:alnAt="9"/>
                                  </m:rPr>
                                  <a:rPr lang="it-IT" sz="1600" b="0" i="1" smtClean="0">
                                    <a:latin typeface="Cambria Math"/>
                                    <a:ea typeface="Cambria Math"/>
                                  </a:rPr>
                                  <m:t>𝑖</m:t>
                                </m:r>
                              </m:sub>
                              <m:sup/>
                              <m:e>
                                <m:sSub>
                                  <m:sSubPr>
                                    <m:ctrlPr>
                                      <a:rPr lang="it-IT" sz="1600" b="0" i="1" smtClean="0">
                                        <a:latin typeface="Cambria Math"/>
                                        <a:ea typeface="Cambria Math"/>
                                      </a:rPr>
                                    </m:ctrlPr>
                                  </m:sSubPr>
                                  <m:e>
                                    <m:r>
                                      <a:rPr lang="it-IT" sz="1600" b="0" i="1" smtClean="0">
                                        <a:latin typeface="Cambria Math"/>
                                        <a:ea typeface="Cambria Math"/>
                                      </a:rPr>
                                      <m:t>𝑉</m:t>
                                    </m:r>
                                  </m:e>
                                  <m:sub>
                                    <m:r>
                                      <a:rPr lang="it-IT" sz="1600" b="0" i="1" smtClean="0">
                                        <a:latin typeface="Cambria Math"/>
                                        <a:ea typeface="Cambria Math"/>
                                      </a:rPr>
                                      <m:t>𝑖</m:t>
                                    </m:r>
                                  </m:sub>
                                </m:sSub>
                                <m:sSub>
                                  <m:sSubPr>
                                    <m:ctrlPr>
                                      <a:rPr lang="it-IT" sz="1600" b="0" i="1" smtClean="0">
                                        <a:latin typeface="Cambria Math"/>
                                        <a:ea typeface="Cambria Math"/>
                                      </a:rPr>
                                    </m:ctrlPr>
                                  </m:sSubPr>
                                  <m:e>
                                    <m:r>
                                      <a:rPr lang="it-IT" sz="1600" b="0" i="1" smtClean="0">
                                        <a:latin typeface="Cambria Math"/>
                                        <a:ea typeface="Cambria Math"/>
                                      </a:rPr>
                                      <m:t>𝑇</m:t>
                                    </m:r>
                                  </m:e>
                                  <m:sub>
                                    <m:r>
                                      <a:rPr lang="it-IT" sz="1600" b="0" i="1" smtClean="0">
                                        <a:latin typeface="Cambria Math"/>
                                        <a:ea typeface="Cambria Math"/>
                                      </a:rPr>
                                      <m:t>𝑖</m:t>
                                    </m:r>
                                  </m:sub>
                                </m:sSub>
                                <m:sSub>
                                  <m:sSubPr>
                                    <m:ctrlPr>
                                      <a:rPr lang="it-IT" sz="1600" b="0" i="1" smtClean="0">
                                        <a:latin typeface="Cambria Math"/>
                                        <a:ea typeface="Cambria Math"/>
                                      </a:rPr>
                                    </m:ctrlPr>
                                  </m:sSubPr>
                                  <m:e>
                                    <m:r>
                                      <a:rPr lang="it-IT" sz="1600" b="0" i="1" smtClean="0">
                                        <a:latin typeface="Cambria Math"/>
                                        <a:ea typeface="Cambria Math"/>
                                      </a:rPr>
                                      <m:t>𝑠𝑖𝑛</m:t>
                                    </m:r>
                                    <m:r>
                                      <a:rPr lang="it-IT" sz="1600" b="0" i="1" smtClean="0">
                                        <a:latin typeface="Cambria Math"/>
                                        <a:ea typeface="Cambria Math"/>
                                      </a:rPr>
                                      <m:t>𝜙</m:t>
                                    </m:r>
                                  </m:e>
                                  <m:sub>
                                    <m:r>
                                      <a:rPr lang="it-IT" sz="1600" b="0" i="1" smtClean="0">
                                        <a:latin typeface="Cambria Math"/>
                                        <a:ea typeface="Cambria Math"/>
                                      </a:rPr>
                                      <m:t>𝑖</m:t>
                                    </m:r>
                                  </m:sub>
                                </m:sSub>
                              </m:e>
                            </m:nary>
                          </m:num>
                          <m:den>
                            <m:nary>
                              <m:naryPr>
                                <m:chr m:val="∑"/>
                                <m:limLoc m:val="subSup"/>
                                <m:supHide m:val="on"/>
                                <m:ctrlPr>
                                  <a:rPr lang="it-IT" sz="1600" b="0" i="1" smtClean="0">
                                    <a:latin typeface="Cambria Math"/>
                                    <a:ea typeface="Cambria Math"/>
                                  </a:rPr>
                                </m:ctrlPr>
                              </m:naryPr>
                              <m:sub>
                                <m:r>
                                  <m:rPr>
                                    <m:brk m:alnAt="9"/>
                                  </m:rPr>
                                  <a:rPr lang="it-IT" sz="1600" b="0" i="1" smtClean="0">
                                    <a:latin typeface="Cambria Math"/>
                                    <a:ea typeface="Cambria Math"/>
                                  </a:rPr>
                                  <m:t>𝑖</m:t>
                                </m:r>
                              </m:sub>
                              <m:sup/>
                              <m:e>
                                <m:sSub>
                                  <m:sSubPr>
                                    <m:ctrlPr>
                                      <a:rPr lang="it-IT" sz="1600" b="0" i="1" smtClean="0">
                                        <a:latin typeface="Cambria Math"/>
                                        <a:ea typeface="Cambria Math"/>
                                      </a:rPr>
                                    </m:ctrlPr>
                                  </m:sSubPr>
                                  <m:e>
                                    <m:r>
                                      <a:rPr lang="it-IT" sz="1600" b="0" i="1" smtClean="0">
                                        <a:latin typeface="Cambria Math"/>
                                        <a:ea typeface="Cambria Math"/>
                                      </a:rPr>
                                      <m:t>𝑉</m:t>
                                    </m:r>
                                  </m:e>
                                  <m:sub>
                                    <m:r>
                                      <a:rPr lang="it-IT" sz="1600" b="0" i="1" smtClean="0">
                                        <a:latin typeface="Cambria Math"/>
                                        <a:ea typeface="Cambria Math"/>
                                      </a:rPr>
                                      <m:t>𝑖</m:t>
                                    </m:r>
                                  </m:sub>
                                </m:sSub>
                                <m:sSub>
                                  <m:sSubPr>
                                    <m:ctrlPr>
                                      <a:rPr lang="it-IT" sz="1600" b="0" i="1" smtClean="0">
                                        <a:latin typeface="Cambria Math"/>
                                        <a:ea typeface="Cambria Math"/>
                                      </a:rPr>
                                    </m:ctrlPr>
                                  </m:sSubPr>
                                  <m:e>
                                    <m:r>
                                      <a:rPr lang="it-IT" sz="1600" b="0" i="1" smtClean="0">
                                        <a:latin typeface="Cambria Math"/>
                                        <a:ea typeface="Cambria Math"/>
                                      </a:rPr>
                                      <m:t>𝑇</m:t>
                                    </m:r>
                                  </m:e>
                                  <m:sub>
                                    <m:r>
                                      <a:rPr lang="it-IT" sz="1600" b="0" i="1" smtClean="0">
                                        <a:latin typeface="Cambria Math"/>
                                        <a:ea typeface="Cambria Math"/>
                                      </a:rPr>
                                      <m:t>𝑖</m:t>
                                    </m:r>
                                  </m:sub>
                                </m:sSub>
                                <m:sSub>
                                  <m:sSubPr>
                                    <m:ctrlPr>
                                      <a:rPr lang="it-IT" sz="1600" b="0" i="1" smtClean="0">
                                        <a:latin typeface="Cambria Math"/>
                                        <a:ea typeface="Cambria Math"/>
                                      </a:rPr>
                                    </m:ctrlPr>
                                  </m:sSubPr>
                                  <m:e>
                                    <m:r>
                                      <a:rPr lang="it-IT" sz="1600" b="0" i="1" smtClean="0">
                                        <a:latin typeface="Cambria Math"/>
                                        <a:ea typeface="Cambria Math"/>
                                      </a:rPr>
                                      <m:t>𝑐𝑜𝑠</m:t>
                                    </m:r>
                                    <m:r>
                                      <a:rPr lang="it-IT" sz="1600" b="0" i="1" smtClean="0">
                                        <a:latin typeface="Cambria Math"/>
                                        <a:ea typeface="Cambria Math"/>
                                      </a:rPr>
                                      <m:t>𝜙</m:t>
                                    </m:r>
                                  </m:e>
                                  <m:sub>
                                    <m:r>
                                      <a:rPr lang="it-IT" sz="1600" b="0" i="1" smtClean="0">
                                        <a:latin typeface="Cambria Math"/>
                                        <a:ea typeface="Cambria Math"/>
                                      </a:rPr>
                                      <m:t>𝑖</m:t>
                                    </m:r>
                                  </m:sub>
                                </m:sSub>
                              </m:e>
                            </m:nary>
                          </m:den>
                        </m:f>
                      </m:oMath>
                    </m:oMathPara>
                  </a14:m>
                  <a:endParaRPr lang="it-IT" sz="1600" dirty="0">
                    <a:latin typeface="Calibri" pitchFamily="34" charset="0"/>
                  </a:endParaRPr>
                </a:p>
              </p:txBody>
            </p:sp>
          </mc:Choice>
          <mc:Fallback xmlns="">
            <p:sp>
              <p:nvSpPr>
                <p:cNvPr id="13" name="Rettangolo 7"/>
                <p:cNvSpPr>
                  <a:spLocks noRot="1" noChangeAspect="1" noMove="1" noResize="1" noEditPoints="1" noAdjustHandles="1" noChangeArrowheads="1" noChangeShapeType="1" noTextEdit="1"/>
                </p:cNvSpPr>
                <p:nvPr/>
              </p:nvSpPr>
              <p:spPr>
                <a:xfrm>
                  <a:off x="454506" y="4674489"/>
                  <a:ext cx="2182649" cy="625043"/>
                </a:xfrm>
                <a:prstGeom prst="rect">
                  <a:avLst/>
                </a:prstGeom>
                <a:blipFill rotWithShape="1">
                  <a:blip r:embed="rId7"/>
                  <a:stretch>
                    <a:fillRect/>
                  </a:stretch>
                </a:blipFill>
              </p:spPr>
              <p:txBody>
                <a:bodyPr/>
                <a:lstStyle/>
                <a:p>
                  <a:r>
                    <a:rPr lang="en-US">
                      <a:noFill/>
                    </a:rPr>
                    <a:t> </a:t>
                  </a:r>
                </a:p>
              </p:txBody>
            </p:sp>
          </mc:Fallback>
        </mc:AlternateContent>
        <p:sp>
          <p:nvSpPr>
            <p:cNvPr id="11" name="TextBox 5"/>
            <p:cNvSpPr txBox="1"/>
            <p:nvPr/>
          </p:nvSpPr>
          <p:spPr>
            <a:xfrm>
              <a:off x="530727" y="4317957"/>
              <a:ext cx="1709344" cy="338554"/>
            </a:xfrm>
            <a:prstGeom prst="rect">
              <a:avLst/>
            </a:prstGeom>
            <a:noFill/>
          </p:spPr>
          <p:txBody>
            <a:bodyPr wrap="none" rtlCol="0">
              <a:spAutoFit/>
            </a:bodyPr>
            <a:lstStyle/>
            <a:p>
              <a:r>
                <a:rPr lang="en-US" sz="1600" dirty="0" smtClean="0">
                  <a:latin typeface="Calibri" pitchFamily="34" charset="0"/>
                </a:rPr>
                <a:t>Effective </a:t>
              </a:r>
              <a:r>
                <a:rPr lang="en-US" sz="1600" dirty="0" err="1" smtClean="0">
                  <a:latin typeface="Calibri" pitchFamily="34" charset="0"/>
                </a:rPr>
                <a:t>sync.phase</a:t>
              </a:r>
              <a:endParaRPr lang="en-US" sz="1600" dirty="0">
                <a:latin typeface="Calibri" pitchFamily="34" charset="0"/>
              </a:endParaRPr>
            </a:p>
          </p:txBody>
        </p:sp>
      </p:grpSp>
      <p:grpSp>
        <p:nvGrpSpPr>
          <p:cNvPr id="12" name="Group 7"/>
          <p:cNvGrpSpPr/>
          <p:nvPr/>
        </p:nvGrpSpPr>
        <p:grpSpPr>
          <a:xfrm>
            <a:off x="3139371" y="3717032"/>
            <a:ext cx="2601418" cy="948465"/>
            <a:chOff x="2880500" y="4307898"/>
            <a:chExt cx="2401309" cy="948465"/>
          </a:xfrm>
        </p:grpSpPr>
        <mc:AlternateContent xmlns:mc="http://schemas.openxmlformats.org/markup-compatibility/2006" xmlns:a14="http://schemas.microsoft.com/office/drawing/2010/main">
          <mc:Choice Requires="a14">
            <p:sp>
              <p:nvSpPr>
                <p:cNvPr id="13" name="Rettangolo 8"/>
                <p:cNvSpPr/>
                <p:nvPr/>
              </p:nvSpPr>
              <p:spPr>
                <a:xfrm>
                  <a:off x="3253511" y="4646452"/>
                  <a:ext cx="1772141" cy="6099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it-IT" sz="1600" b="0" i="1" smtClean="0">
                                <a:latin typeface="Cambria Math"/>
                                <a:ea typeface="Cambria Math"/>
                              </a:rPr>
                            </m:ctrlPr>
                          </m:dPr>
                          <m:e>
                            <m:acc>
                              <m:accPr>
                                <m:chr m:val="̃"/>
                                <m:ctrlPr>
                                  <a:rPr lang="it-IT" sz="1600" b="0" i="1" smtClean="0">
                                    <a:latin typeface="Cambria Math"/>
                                    <a:ea typeface="Cambria Math"/>
                                  </a:rPr>
                                </m:ctrlPr>
                              </m:accPr>
                              <m:e>
                                <m:sSub>
                                  <m:sSubPr>
                                    <m:ctrlPr>
                                      <a:rPr lang="it-IT" sz="1600" b="0" i="1" smtClean="0">
                                        <a:latin typeface="Cambria Math"/>
                                        <a:ea typeface="Cambria Math"/>
                                      </a:rPr>
                                    </m:ctrlPr>
                                  </m:sSubPr>
                                  <m:e>
                                    <m:r>
                                      <a:rPr lang="it-IT" sz="1600" b="0" i="1" smtClean="0">
                                        <a:latin typeface="Cambria Math"/>
                                        <a:ea typeface="Cambria Math"/>
                                      </a:rPr>
                                      <m:t>𝑉</m:t>
                                    </m:r>
                                  </m:e>
                                  <m:sub>
                                    <m:r>
                                      <a:rPr lang="it-IT" sz="1600" b="0" i="1" smtClean="0">
                                        <a:latin typeface="Cambria Math"/>
                                        <a:ea typeface="Cambria Math"/>
                                      </a:rPr>
                                      <m:t>𝑐</m:t>
                                    </m:r>
                                  </m:sub>
                                </m:sSub>
                              </m:e>
                            </m:acc>
                            <m:r>
                              <m:rPr>
                                <m:nor/>
                              </m:rPr>
                              <a:rPr lang="it-IT" sz="1600" dirty="0">
                                <a:latin typeface="Calibri" pitchFamily="34" charset="0"/>
                              </a:rPr>
                              <m:t> </m:t>
                            </m:r>
                          </m:e>
                        </m:d>
                        <m:r>
                          <a:rPr lang="it-IT" sz="1600" b="0" i="0" dirty="0" smtClean="0">
                            <a:latin typeface="Cambria Math"/>
                          </a:rPr>
                          <m:t>=</m:t>
                        </m:r>
                        <m:f>
                          <m:fPr>
                            <m:ctrlPr>
                              <a:rPr lang="it-IT" sz="1600" b="0" i="1" dirty="0" smtClean="0">
                                <a:latin typeface="Cambria Math"/>
                              </a:rPr>
                            </m:ctrlPr>
                          </m:fPr>
                          <m:num>
                            <m:nary>
                              <m:naryPr>
                                <m:chr m:val="∑"/>
                                <m:limLoc m:val="subSup"/>
                                <m:supHide m:val="on"/>
                                <m:ctrlPr>
                                  <a:rPr lang="it-IT" sz="1600" b="0" i="1" smtClean="0">
                                    <a:latin typeface="Cambria Math"/>
                                    <a:ea typeface="Cambria Math"/>
                                  </a:rPr>
                                </m:ctrlPr>
                              </m:naryPr>
                              <m:sub>
                                <m:r>
                                  <m:rPr>
                                    <m:brk m:alnAt="9"/>
                                  </m:rPr>
                                  <a:rPr lang="it-IT" sz="1600" b="0" i="1" smtClean="0">
                                    <a:latin typeface="Cambria Math"/>
                                    <a:ea typeface="Cambria Math"/>
                                  </a:rPr>
                                  <m:t>𝑖</m:t>
                                </m:r>
                              </m:sub>
                              <m:sup/>
                              <m:e>
                                <m:sSub>
                                  <m:sSubPr>
                                    <m:ctrlPr>
                                      <a:rPr lang="it-IT" sz="1600" b="0" i="1" smtClean="0">
                                        <a:latin typeface="Cambria Math"/>
                                        <a:ea typeface="Cambria Math"/>
                                      </a:rPr>
                                    </m:ctrlPr>
                                  </m:sSubPr>
                                  <m:e>
                                    <m:r>
                                      <a:rPr lang="it-IT" sz="1600" b="0" i="1" smtClean="0">
                                        <a:latin typeface="Cambria Math"/>
                                        <a:ea typeface="Cambria Math"/>
                                      </a:rPr>
                                      <m:t>𝑉</m:t>
                                    </m:r>
                                  </m:e>
                                  <m:sub>
                                    <m:r>
                                      <a:rPr lang="it-IT" sz="1600" b="0" i="1" smtClean="0">
                                        <a:latin typeface="Cambria Math"/>
                                        <a:ea typeface="Cambria Math"/>
                                      </a:rPr>
                                      <m:t>𝑖</m:t>
                                    </m:r>
                                  </m:sub>
                                </m:sSub>
                                <m:sSub>
                                  <m:sSubPr>
                                    <m:ctrlPr>
                                      <a:rPr lang="it-IT" sz="1600" b="0" i="1" smtClean="0">
                                        <a:latin typeface="Cambria Math"/>
                                        <a:ea typeface="Cambria Math"/>
                                      </a:rPr>
                                    </m:ctrlPr>
                                  </m:sSubPr>
                                  <m:e>
                                    <m:r>
                                      <a:rPr lang="it-IT" sz="1600" b="0" i="1" smtClean="0">
                                        <a:latin typeface="Cambria Math"/>
                                        <a:ea typeface="Cambria Math"/>
                                      </a:rPr>
                                      <m:t>𝑇</m:t>
                                    </m:r>
                                  </m:e>
                                  <m:sub>
                                    <m:r>
                                      <a:rPr lang="it-IT" sz="1600" b="0" i="1" smtClean="0">
                                        <a:latin typeface="Cambria Math"/>
                                        <a:ea typeface="Cambria Math"/>
                                      </a:rPr>
                                      <m:t>𝑖</m:t>
                                    </m:r>
                                  </m:sub>
                                </m:sSub>
                                <m:sSub>
                                  <m:sSubPr>
                                    <m:ctrlPr>
                                      <a:rPr lang="it-IT" sz="1600" b="0" i="1" smtClean="0">
                                        <a:latin typeface="Cambria Math"/>
                                        <a:ea typeface="Cambria Math"/>
                                      </a:rPr>
                                    </m:ctrlPr>
                                  </m:sSubPr>
                                  <m:e>
                                    <m:r>
                                      <a:rPr lang="it-IT" sz="1600" b="0" i="1" smtClean="0">
                                        <a:latin typeface="Cambria Math"/>
                                        <a:ea typeface="Cambria Math"/>
                                      </a:rPr>
                                      <m:t>𝑐𝑜𝑠</m:t>
                                    </m:r>
                                    <m:r>
                                      <a:rPr lang="it-IT" sz="1600" b="0" i="1" smtClean="0">
                                        <a:latin typeface="Cambria Math"/>
                                        <a:ea typeface="Cambria Math"/>
                                      </a:rPr>
                                      <m:t>𝜙</m:t>
                                    </m:r>
                                  </m:e>
                                  <m:sub>
                                    <m:r>
                                      <a:rPr lang="it-IT" sz="1600" b="0" i="1" smtClean="0">
                                        <a:latin typeface="Cambria Math"/>
                                        <a:ea typeface="Cambria Math"/>
                                      </a:rPr>
                                      <m:t>𝑖</m:t>
                                    </m:r>
                                  </m:sub>
                                </m:sSub>
                              </m:e>
                            </m:nary>
                          </m:num>
                          <m:den>
                            <m:r>
                              <a:rPr lang="it-IT" sz="1600" b="0" i="1" dirty="0" smtClean="0">
                                <a:latin typeface="Cambria Math"/>
                              </a:rPr>
                              <m:t>𝑐𝑜𝑠</m:t>
                            </m:r>
                            <m:r>
                              <a:rPr lang="it-IT" sz="1600" b="0" i="1" smtClean="0">
                                <a:latin typeface="Cambria Math"/>
                                <a:ea typeface="Cambria Math"/>
                              </a:rPr>
                              <m:t>𝜙</m:t>
                            </m:r>
                          </m:den>
                        </m:f>
                      </m:oMath>
                    </m:oMathPara>
                  </a14:m>
                  <a:endParaRPr lang="it-IT" sz="1600" dirty="0">
                    <a:latin typeface="Calibri" pitchFamily="34" charset="0"/>
                  </a:endParaRPr>
                </a:p>
              </p:txBody>
            </p:sp>
          </mc:Choice>
          <mc:Fallback xmlns="">
            <p:sp>
              <p:nvSpPr>
                <p:cNvPr id="14" name="Rettangolo 8"/>
                <p:cNvSpPr>
                  <a:spLocks noRot="1" noChangeAspect="1" noMove="1" noResize="1" noEditPoints="1" noAdjustHandles="1" noChangeArrowheads="1" noChangeShapeType="1" noTextEdit="1"/>
                </p:cNvSpPr>
                <p:nvPr/>
              </p:nvSpPr>
              <p:spPr>
                <a:xfrm>
                  <a:off x="3253511" y="4646452"/>
                  <a:ext cx="1919821" cy="609911"/>
                </a:xfrm>
                <a:prstGeom prst="rect">
                  <a:avLst/>
                </a:prstGeom>
                <a:blipFill rotWithShape="1">
                  <a:blip r:embed="rId8"/>
                  <a:stretch>
                    <a:fillRect/>
                  </a:stretch>
                </a:blipFill>
              </p:spPr>
              <p:txBody>
                <a:bodyPr/>
                <a:lstStyle/>
                <a:p>
                  <a:r>
                    <a:rPr lang="en-US">
                      <a:noFill/>
                    </a:rPr>
                    <a:t> </a:t>
                  </a:r>
                </a:p>
              </p:txBody>
            </p:sp>
          </mc:Fallback>
        </mc:AlternateContent>
        <p:sp>
          <p:nvSpPr>
            <p:cNvPr id="14" name="TextBox 18"/>
            <p:cNvSpPr txBox="1"/>
            <p:nvPr/>
          </p:nvSpPr>
          <p:spPr>
            <a:xfrm>
              <a:off x="2880500" y="4307898"/>
              <a:ext cx="2401309" cy="338554"/>
            </a:xfrm>
            <a:prstGeom prst="rect">
              <a:avLst/>
            </a:prstGeom>
            <a:noFill/>
          </p:spPr>
          <p:txBody>
            <a:bodyPr wrap="none" rtlCol="0">
              <a:spAutoFit/>
            </a:bodyPr>
            <a:lstStyle/>
            <a:p>
              <a:r>
                <a:rPr lang="en-US" sz="1600" dirty="0" smtClean="0">
                  <a:latin typeface="Calibri" pitchFamily="34" charset="0"/>
                </a:rPr>
                <a:t>Effective accelerating voltage</a:t>
              </a:r>
              <a:endParaRPr lang="en-US" sz="1600" dirty="0">
                <a:latin typeface="Calibri" pitchFamily="34" charset="0"/>
              </a:endParaRPr>
            </a:p>
          </p:txBody>
        </p:sp>
      </p:grpSp>
      <p:grpSp>
        <p:nvGrpSpPr>
          <p:cNvPr id="15" name="Group 17"/>
          <p:cNvGrpSpPr/>
          <p:nvPr/>
        </p:nvGrpSpPr>
        <p:grpSpPr>
          <a:xfrm>
            <a:off x="6225079" y="3722797"/>
            <a:ext cx="2379369" cy="1013710"/>
            <a:chOff x="5728844" y="4343400"/>
            <a:chExt cx="2196340" cy="1013710"/>
          </a:xfrm>
        </p:grpSpPr>
        <mc:AlternateContent xmlns:mc="http://schemas.openxmlformats.org/markup-compatibility/2006" xmlns:a14="http://schemas.microsoft.com/office/drawing/2010/main">
          <mc:Choice Requires="a14">
            <p:sp>
              <p:nvSpPr>
                <p:cNvPr id="16" name="CasellaDiTesto 9"/>
                <p:cNvSpPr txBox="1"/>
                <p:nvPr/>
              </p:nvSpPr>
              <p:spPr>
                <a:xfrm>
                  <a:off x="6349614" y="4666152"/>
                  <a:ext cx="1003173" cy="6909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600" i="1" smtClean="0">
                                <a:latin typeface="Cambria Math"/>
                              </a:rPr>
                            </m:ctrlPr>
                          </m:sSubPr>
                          <m:e>
                            <m:r>
                              <a:rPr lang="it-IT" sz="1600" b="0" i="1" smtClean="0">
                                <a:latin typeface="Cambria Math"/>
                              </a:rPr>
                              <m:t>𝑟</m:t>
                            </m:r>
                          </m:e>
                          <m:sub>
                            <m:r>
                              <a:rPr lang="it-IT" sz="1600" b="0" i="1" smtClean="0">
                                <a:latin typeface="Cambria Math"/>
                              </a:rPr>
                              <m:t>𝑠</m:t>
                            </m:r>
                          </m:sub>
                        </m:sSub>
                        <m:r>
                          <a:rPr lang="it-IT" sz="1600" b="0" i="1" smtClean="0">
                            <a:latin typeface="Cambria Math"/>
                          </a:rPr>
                          <m:t>=</m:t>
                        </m:r>
                        <m:f>
                          <m:fPr>
                            <m:ctrlPr>
                              <a:rPr lang="it-IT" sz="1600" b="0" i="1" smtClean="0">
                                <a:latin typeface="Cambria Math"/>
                              </a:rPr>
                            </m:ctrlPr>
                          </m:fPr>
                          <m:num>
                            <m:sSup>
                              <m:sSupPr>
                                <m:ctrlPr>
                                  <a:rPr lang="it-IT" sz="1600" b="0" i="1" smtClean="0">
                                    <a:latin typeface="Cambria Math"/>
                                  </a:rPr>
                                </m:ctrlPr>
                              </m:sSupPr>
                              <m:e>
                                <m:d>
                                  <m:dPr>
                                    <m:begChr m:val="|"/>
                                    <m:endChr m:val="|"/>
                                    <m:ctrlPr>
                                      <a:rPr lang="it-IT" sz="1600" b="0" i="1" smtClean="0">
                                        <a:latin typeface="Cambria Math"/>
                                        <a:ea typeface="Cambria Math"/>
                                      </a:rPr>
                                    </m:ctrlPr>
                                  </m:dPr>
                                  <m:e>
                                    <m:acc>
                                      <m:accPr>
                                        <m:chr m:val="̃"/>
                                        <m:ctrlPr>
                                          <a:rPr lang="it-IT" sz="1600" b="0" i="1" smtClean="0">
                                            <a:latin typeface="Cambria Math"/>
                                            <a:ea typeface="Cambria Math"/>
                                          </a:rPr>
                                        </m:ctrlPr>
                                      </m:accPr>
                                      <m:e>
                                        <m:sSub>
                                          <m:sSubPr>
                                            <m:ctrlPr>
                                              <a:rPr lang="it-IT" sz="1600" b="0" i="1" smtClean="0">
                                                <a:latin typeface="Cambria Math"/>
                                                <a:ea typeface="Cambria Math"/>
                                              </a:rPr>
                                            </m:ctrlPr>
                                          </m:sSubPr>
                                          <m:e>
                                            <m:r>
                                              <a:rPr lang="it-IT" sz="1600" b="0" i="1" smtClean="0">
                                                <a:latin typeface="Cambria Math"/>
                                                <a:ea typeface="Cambria Math"/>
                                              </a:rPr>
                                              <m:t>𝑉</m:t>
                                            </m:r>
                                          </m:e>
                                          <m:sub>
                                            <m:r>
                                              <a:rPr lang="it-IT" sz="1600" b="0" i="1" smtClean="0">
                                                <a:latin typeface="Cambria Math"/>
                                                <a:ea typeface="Cambria Math"/>
                                              </a:rPr>
                                              <m:t>𝑐</m:t>
                                            </m:r>
                                          </m:sub>
                                        </m:sSub>
                                      </m:e>
                                    </m:acc>
                                    <m:r>
                                      <m:rPr>
                                        <m:nor/>
                                      </m:rPr>
                                      <a:rPr lang="it-IT" sz="1600" dirty="0">
                                        <a:latin typeface="Calibri" pitchFamily="34" charset="0"/>
                                      </a:rPr>
                                      <m:t> </m:t>
                                    </m:r>
                                  </m:e>
                                </m:d>
                              </m:e>
                              <m:sup>
                                <m:r>
                                  <a:rPr lang="it-IT" sz="1600" b="0" i="1" smtClean="0">
                                    <a:latin typeface="Cambria Math"/>
                                  </a:rPr>
                                  <m:t>2</m:t>
                                </m:r>
                              </m:sup>
                            </m:sSup>
                          </m:num>
                          <m:den>
                            <m:sSub>
                              <m:sSubPr>
                                <m:ctrlPr>
                                  <a:rPr lang="it-IT" sz="1600" b="0" i="1" smtClean="0">
                                    <a:latin typeface="Cambria Math"/>
                                  </a:rPr>
                                </m:ctrlPr>
                              </m:sSubPr>
                              <m:e>
                                <m:r>
                                  <a:rPr lang="it-IT" sz="1600" b="0" i="1" smtClean="0">
                                    <a:latin typeface="Cambria Math"/>
                                  </a:rPr>
                                  <m:t>𝑃</m:t>
                                </m:r>
                              </m:e>
                              <m:sub>
                                <m:r>
                                  <a:rPr lang="it-IT" sz="1600" b="0" i="1" smtClean="0">
                                    <a:latin typeface="Cambria Math"/>
                                  </a:rPr>
                                  <m:t>𝐶𝑢</m:t>
                                </m:r>
                              </m:sub>
                            </m:sSub>
                          </m:den>
                        </m:f>
                      </m:oMath>
                    </m:oMathPara>
                  </a14:m>
                  <a:endParaRPr lang="it-IT" sz="1600" dirty="0">
                    <a:latin typeface="Calibri" pitchFamily="34" charset="0"/>
                  </a:endParaRPr>
                </a:p>
              </p:txBody>
            </p:sp>
          </mc:Choice>
          <mc:Fallback xmlns="">
            <p:sp>
              <p:nvSpPr>
                <p:cNvPr id="15" name="CasellaDiTesto 9"/>
                <p:cNvSpPr txBox="1">
                  <a:spLocks noRot="1" noChangeAspect="1" noMove="1" noResize="1" noEditPoints="1" noAdjustHandles="1" noChangeArrowheads="1" noChangeShapeType="1" noTextEdit="1"/>
                </p:cNvSpPr>
                <p:nvPr/>
              </p:nvSpPr>
              <p:spPr>
                <a:xfrm>
                  <a:off x="6349614" y="4666152"/>
                  <a:ext cx="1086772" cy="690958"/>
                </a:xfrm>
                <a:prstGeom prst="rect">
                  <a:avLst/>
                </a:prstGeom>
                <a:blipFill rotWithShape="1">
                  <a:blip r:embed="rId9"/>
                  <a:stretch>
                    <a:fillRect/>
                  </a:stretch>
                </a:blipFill>
              </p:spPr>
              <p:txBody>
                <a:bodyPr/>
                <a:lstStyle/>
                <a:p>
                  <a:r>
                    <a:rPr lang="en-US">
                      <a:noFill/>
                    </a:rPr>
                    <a:t> </a:t>
                  </a:r>
                </a:p>
              </p:txBody>
            </p:sp>
          </mc:Fallback>
        </mc:AlternateContent>
        <p:sp>
          <p:nvSpPr>
            <p:cNvPr id="17" name="TextBox 19"/>
            <p:cNvSpPr txBox="1"/>
            <p:nvPr/>
          </p:nvSpPr>
          <p:spPr>
            <a:xfrm>
              <a:off x="5728844" y="4343400"/>
              <a:ext cx="2196340" cy="338554"/>
            </a:xfrm>
            <a:prstGeom prst="rect">
              <a:avLst/>
            </a:prstGeom>
            <a:noFill/>
          </p:spPr>
          <p:txBody>
            <a:bodyPr wrap="none" rtlCol="0">
              <a:spAutoFit/>
            </a:bodyPr>
            <a:lstStyle/>
            <a:p>
              <a:r>
                <a:rPr lang="en-US" sz="1600" dirty="0" smtClean="0">
                  <a:latin typeface="Calibri" pitchFamily="34" charset="0"/>
                </a:rPr>
                <a:t>Effective shunt impedance</a:t>
              </a:r>
              <a:endParaRPr lang="en-US" sz="1600" dirty="0">
                <a:latin typeface="Calibri" pitchFamily="34" charset="0"/>
              </a:endParaRPr>
            </a:p>
          </p:txBody>
        </p:sp>
      </p:grpSp>
      <p:sp>
        <p:nvSpPr>
          <p:cNvPr id="4" name="Segnaposto piè di pagina 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197238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Beam Loading</a:t>
            </a:r>
            <a:endParaRPr lang="en-US" dirty="0"/>
          </a:p>
        </p:txBody>
      </p:sp>
      <p:sp>
        <p:nvSpPr>
          <p:cNvPr id="3" name="Segnaposto contenuto 2"/>
          <p:cNvSpPr>
            <a:spLocks noGrp="1"/>
          </p:cNvSpPr>
          <p:nvPr>
            <p:ph idx="1"/>
          </p:nvPr>
        </p:nvSpPr>
        <p:spPr/>
        <p:txBody>
          <a:bodyPr/>
          <a:lstStyle/>
          <a:p>
            <a:r>
              <a:rPr lang="en-US" sz="2000" dirty="0" smtClean="0"/>
              <a:t>For 125 mA D+ (or 62.5 mA H+) a +8.1 kHz optimum detuning is required to be at resonance with beam (beam “decreases” the resonant frequency)</a:t>
            </a:r>
          </a:p>
          <a:p>
            <a:r>
              <a:rPr lang="en-US" sz="2000" dirty="0" smtClean="0"/>
              <a:t>To check it we took 3 different measurements:</a:t>
            </a:r>
          </a:p>
          <a:p>
            <a:pPr marL="457200" lvl="1" indent="0">
              <a:buNone/>
            </a:pPr>
            <a:r>
              <a:rPr lang="en-US" sz="1800" dirty="0" smtClean="0"/>
              <a:t>0. But first we checked the cavity resonance as function of temperature </a:t>
            </a:r>
            <a:r>
              <a:rPr lang="en-US" sz="1800" dirty="0" smtClean="0">
                <a:sym typeface="Wingdings" panose="05000000000000000000" pitchFamily="2" charset="2"/>
              </a:rPr>
              <a:t></a:t>
            </a:r>
            <a:r>
              <a:rPr lang="en-US" sz="1800" dirty="0" smtClean="0"/>
              <a:t> -3kHz/°C</a:t>
            </a: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429000"/>
            <a:ext cx="5365954" cy="297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egnaposto piè di pagina 4"/>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68107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IFMIF-</a:t>
            </a:r>
            <a:r>
              <a:rPr lang="it-IT" dirty="0" err="1" smtClean="0"/>
              <a:t>Lipac</a:t>
            </a:r>
            <a:r>
              <a:rPr lang="it-IT" dirty="0" smtClean="0"/>
              <a:t> RFQ </a:t>
            </a:r>
            <a:r>
              <a:rPr lang="it-IT" dirty="0" err="1" smtClean="0"/>
              <a:t>parameters</a:t>
            </a:r>
            <a:endParaRPr lang="en-GB" dirty="0"/>
          </a:p>
        </p:txBody>
      </p:sp>
      <p:pic>
        <p:nvPicPr>
          <p:cNvPr id="5" name="Picture 7">
            <a:extLst>
              <a:ext uri="{FF2B5EF4-FFF2-40B4-BE49-F238E27FC236}">
                <a16:creationId xmlns:a16="http://schemas.microsoft.com/office/drawing/2014/main" xmlns="" id="{C5CE7784-97C4-489D-BC41-4E012A1BEF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4" y="1522199"/>
            <a:ext cx="3898691" cy="26988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xmlns="" id="{5B779BA7-3D4F-45D3-B9BC-E2C9AC7617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39" t="24543" r="21057" b="9133"/>
          <a:stretch/>
        </p:blipFill>
        <p:spPr>
          <a:xfrm>
            <a:off x="179514" y="4226842"/>
            <a:ext cx="3898691" cy="2410820"/>
          </a:xfrm>
          <a:prstGeom prst="rect">
            <a:avLst/>
          </a:prstGeom>
          <a:ln>
            <a:solidFill>
              <a:schemeClr val="tx1"/>
            </a:solidFill>
          </a:ln>
        </p:spPr>
      </p:pic>
      <p:graphicFrame>
        <p:nvGraphicFramePr>
          <p:cNvPr id="7" name="Group 6">
            <a:extLst>
              <a:ext uri="{FF2B5EF4-FFF2-40B4-BE49-F238E27FC236}">
                <a16:creationId xmlns:a16="http://schemas.microsoft.com/office/drawing/2014/main" xmlns="" id="{896A5661-0DD2-4849-8731-63B75B7AC269}"/>
              </a:ext>
            </a:extLst>
          </p:cNvPr>
          <p:cNvGraphicFramePr>
            <a:graphicFrameLocks noGrp="1"/>
          </p:cNvGraphicFramePr>
          <p:nvPr>
            <p:extLst>
              <p:ext uri="{D42A27DB-BD31-4B8C-83A1-F6EECF244321}">
                <p14:modId xmlns:p14="http://schemas.microsoft.com/office/powerpoint/2010/main" val="2621556652"/>
              </p:ext>
            </p:extLst>
          </p:nvPr>
        </p:nvGraphicFramePr>
        <p:xfrm>
          <a:off x="4283968" y="1484784"/>
          <a:ext cx="4536504" cy="5026098"/>
        </p:xfrm>
        <a:graphic>
          <a:graphicData uri="http://schemas.openxmlformats.org/drawingml/2006/table">
            <a:tbl>
              <a:tblPr/>
              <a:tblGrid>
                <a:gridCol w="2376264">
                  <a:extLst>
                    <a:ext uri="{9D8B030D-6E8A-4147-A177-3AD203B41FA5}">
                      <a16:colId xmlns:a16="http://schemas.microsoft.com/office/drawing/2014/main" xmlns="" val="20000"/>
                    </a:ext>
                  </a:extLst>
                </a:gridCol>
                <a:gridCol w="1224136">
                  <a:extLst>
                    <a:ext uri="{9D8B030D-6E8A-4147-A177-3AD203B41FA5}">
                      <a16:colId xmlns:a16="http://schemas.microsoft.com/office/drawing/2014/main" xmlns="" val="20001"/>
                    </a:ext>
                  </a:extLst>
                </a:gridCol>
                <a:gridCol w="936104">
                  <a:extLst>
                    <a:ext uri="{9D8B030D-6E8A-4147-A177-3AD203B41FA5}">
                      <a16:colId xmlns:a16="http://schemas.microsoft.com/office/drawing/2014/main" xmlns="" val="20002"/>
                    </a:ext>
                  </a:extLst>
                </a:gridCol>
              </a:tblGrid>
              <a:tr h="35886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Input/output Energy</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0.1-5</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MeV</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35886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Duty cycle</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err="1">
                          <a:ln>
                            <a:noFill/>
                          </a:ln>
                          <a:solidFill>
                            <a:schemeClr val="tx1"/>
                          </a:solidFill>
                          <a:effectLst/>
                          <a:latin typeface="Arial" charset="0"/>
                          <a:cs typeface="Arial" charset="0"/>
                        </a:rPr>
                        <a:t>cw</a:t>
                      </a:r>
                      <a:endParaRPr kumimoji="0" lang="en-US" sz="1100" b="1" i="0" u="none" strike="noStrike" cap="none" normalizeH="0" baseline="0" dirty="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35886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Deuteron beam current</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125</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mA</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35886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Operating Frequency</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cs typeface="Arial" charset="0"/>
                        </a:rPr>
                        <a:t>175</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MHz</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304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Length (5.7 </a:t>
                      </a:r>
                      <a:r>
                        <a:rPr kumimoji="0" lang="en-US" sz="1100" b="1" i="0" u="none" strike="noStrike" cap="none" normalizeH="0" baseline="0" dirty="0">
                          <a:ln>
                            <a:noFill/>
                          </a:ln>
                          <a:solidFill>
                            <a:schemeClr val="tx1"/>
                          </a:solidFill>
                          <a:effectLst/>
                          <a:latin typeface="Symbol" panose="05050102010706020507" pitchFamily="18" charset="2"/>
                          <a:cs typeface="Arial" charset="0"/>
                        </a:rPr>
                        <a:t>l)</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cs typeface="Arial" charset="0"/>
                        </a:rPr>
                        <a:t>9.78</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cs typeface="Arial" charset="0"/>
                        </a:rPr>
                        <a:t>m</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304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cs typeface="Arial" charset="0"/>
                        </a:rPr>
                        <a:t>Vg (min – max)</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79 – 132</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cs typeface="Arial" charset="0"/>
                        </a:rPr>
                        <a:t>kV</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34298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R0 (min - max) </a:t>
                      </a:r>
                      <a:r>
                        <a:rPr kumimoji="0" lang="en-US" sz="1100" b="1" i="0" u="none" strike="noStrike" cap="none" normalizeH="0" baseline="0" dirty="0">
                          <a:ln>
                            <a:noFill/>
                          </a:ln>
                          <a:solidFill>
                            <a:schemeClr val="tx1"/>
                          </a:solidFill>
                          <a:effectLst/>
                          <a:latin typeface="Symbol" pitchFamily="18" charset="2"/>
                          <a:cs typeface="Arial" charset="0"/>
                        </a:rPr>
                        <a:t>r</a:t>
                      </a:r>
                      <a:r>
                        <a:rPr kumimoji="0" lang="en-US" sz="1100" b="1" i="0" u="none" strike="noStrike" cap="none" normalizeH="0" baseline="0" dirty="0">
                          <a:ln>
                            <a:noFill/>
                          </a:ln>
                          <a:solidFill>
                            <a:schemeClr val="tx1"/>
                          </a:solidFill>
                          <a:effectLst/>
                          <a:latin typeface="Arial" charset="0"/>
                          <a:cs typeface="Arial" charset="0"/>
                        </a:rPr>
                        <a:t>/R0=.75</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cs typeface="Arial" charset="0"/>
                        </a:rPr>
                        <a:t>0.4135 - 0.7102</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cm</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304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Total Stored Energy</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cs typeface="Arial" charset="0"/>
                        </a:rPr>
                        <a:t>6.63</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J</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36691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Cavity RF power dissipation</a:t>
                      </a:r>
                      <a:endParaRPr kumimoji="0" lang="en-US" sz="1100" b="1" i="1" u="none" strike="noStrike" cap="none" normalizeH="0" baseline="-25000" dirty="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550</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kW</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8"/>
                  </a:ext>
                </a:extLst>
              </a:tr>
              <a:tr h="366918">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charset="0"/>
                          <a:cs typeface="Arial" charset="0"/>
                        </a:rPr>
                        <a:t>Maximum dissipated power</a:t>
                      </a:r>
                      <a:endParaRPr kumimoji="0" lang="en-US" sz="1100" b="1" i="1" u="none" strike="noStrike" cap="none" normalizeH="0" baseline="-25000" dirty="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86</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kW/m</a:t>
                      </a:r>
                      <a:endParaRPr kumimoji="0" lang="en-US" sz="1100" b="1" i="0" u="none" strike="noStrike" cap="none" normalizeH="0" baseline="30000" dirty="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9"/>
                  </a:ext>
                </a:extLst>
              </a:tr>
              <a:tr h="366918">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charset="0"/>
                          <a:cs typeface="Arial" charset="0"/>
                        </a:rPr>
                        <a:t>Power density (average-max)</a:t>
                      </a:r>
                      <a:endParaRPr kumimoji="0" lang="en-US" sz="1100" b="1" i="1" u="none" strike="noStrike" cap="none" normalizeH="0" baseline="-25000" dirty="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3.5-60</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kW/cm</a:t>
                      </a:r>
                      <a:r>
                        <a:rPr kumimoji="0" lang="en-US" sz="1100" b="1" i="0" u="none" strike="noStrike" cap="none" normalizeH="0" baseline="30000" dirty="0">
                          <a:ln>
                            <a:noFill/>
                          </a:ln>
                          <a:solidFill>
                            <a:schemeClr val="tx1"/>
                          </a:solidFill>
                          <a:effectLst/>
                          <a:latin typeface="Arial" charset="0"/>
                          <a:cs typeface="Arial" charset="0"/>
                        </a:rPr>
                        <a:t>2</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0"/>
                  </a:ext>
                </a:extLst>
              </a:tr>
              <a:tr h="304875">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charset="0"/>
                          <a:cs typeface="Arial" charset="0"/>
                        </a:rPr>
                        <a:t>Q</a:t>
                      </a:r>
                      <a:r>
                        <a:rPr kumimoji="0" lang="en-US" sz="1100" b="1" i="0" u="none" strike="noStrike" cap="none" normalizeH="0" baseline="-25000" dirty="0">
                          <a:ln>
                            <a:noFill/>
                          </a:ln>
                          <a:solidFill>
                            <a:schemeClr val="tx1"/>
                          </a:solidFill>
                          <a:effectLst/>
                          <a:latin typeface="Arial" charset="0"/>
                          <a:cs typeface="Arial" charset="0"/>
                        </a:rPr>
                        <a:t>0</a:t>
                      </a:r>
                      <a:r>
                        <a:rPr kumimoji="0" lang="en-US" sz="1100" b="1" i="0" u="none" strike="noStrike" cap="none" normalizeH="0" baseline="0" dirty="0">
                          <a:ln>
                            <a:noFill/>
                          </a:ln>
                          <a:solidFill>
                            <a:schemeClr val="tx1"/>
                          </a:solidFill>
                          <a:effectLst/>
                          <a:latin typeface="Arial" charset="0"/>
                          <a:cs typeface="Arial" charset="0"/>
                        </a:rPr>
                        <a:t>/</a:t>
                      </a:r>
                      <a:r>
                        <a:rPr kumimoji="0" lang="en-US" sz="1100" b="1" i="0" u="none" strike="noStrike" cap="none" normalizeH="0" baseline="0" dirty="0" err="1">
                          <a:ln>
                            <a:noFill/>
                          </a:ln>
                          <a:solidFill>
                            <a:schemeClr val="tx1"/>
                          </a:solidFill>
                          <a:effectLst/>
                          <a:latin typeface="Arial" charset="0"/>
                          <a:cs typeface="Arial" charset="0"/>
                        </a:rPr>
                        <a:t>Q</a:t>
                      </a:r>
                      <a:r>
                        <a:rPr kumimoji="0" lang="en-US" sz="1100" b="1" i="0" u="none" strike="noStrike" cap="none" normalizeH="0" baseline="-25000" dirty="0" err="1">
                          <a:ln>
                            <a:noFill/>
                          </a:ln>
                          <a:solidFill>
                            <a:schemeClr val="tx1"/>
                          </a:solidFill>
                          <a:effectLst/>
                          <a:latin typeface="Arial" charset="0"/>
                          <a:cs typeface="Arial" charset="0"/>
                        </a:rPr>
                        <a:t>sf</a:t>
                      </a:r>
                      <a:r>
                        <a:rPr kumimoji="0" lang="en-US" sz="1100" b="1" i="0" u="none" strike="noStrike" cap="none" normalizeH="0" baseline="0" dirty="0">
                          <a:ln>
                            <a:noFill/>
                          </a:ln>
                          <a:solidFill>
                            <a:schemeClr val="tx1"/>
                          </a:solidFill>
                          <a:effectLst/>
                          <a:latin typeface="Arial" charset="0"/>
                          <a:cs typeface="Arial" charset="0"/>
                        </a:rPr>
                        <a:t>=0.82</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13200</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1"/>
                  </a:ext>
                </a:extLst>
              </a:tr>
              <a:tr h="317654">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charset="0"/>
                          <a:cs typeface="Arial" charset="0"/>
                        </a:rPr>
                        <a:t>Shunt impedance (&lt;V</a:t>
                      </a:r>
                      <a:r>
                        <a:rPr kumimoji="0" lang="en-US" sz="1100" b="1" i="0" u="none" strike="noStrike" cap="none" normalizeH="0" baseline="30000" dirty="0">
                          <a:ln>
                            <a:noFill/>
                          </a:ln>
                          <a:solidFill>
                            <a:schemeClr val="tx1"/>
                          </a:solidFill>
                          <a:effectLst/>
                          <a:latin typeface="Arial" charset="0"/>
                          <a:cs typeface="Arial" charset="0"/>
                        </a:rPr>
                        <a:t>2</a:t>
                      </a:r>
                      <a:r>
                        <a:rPr kumimoji="0" lang="en-US" sz="1100" b="1" i="0" u="none" strike="noStrike" cap="none" normalizeH="0" baseline="0" dirty="0">
                          <a:ln>
                            <a:noFill/>
                          </a:ln>
                          <a:solidFill>
                            <a:schemeClr val="tx1"/>
                          </a:solidFill>
                          <a:effectLst/>
                          <a:latin typeface="Arial" charset="0"/>
                          <a:cs typeface="Arial" charset="0"/>
                        </a:rPr>
                        <a:t>&gt;)L/</a:t>
                      </a:r>
                      <a:r>
                        <a:rPr kumimoji="0" lang="en-US" sz="1100" b="1" i="0" u="none" strike="noStrike" cap="none" normalizeH="0" baseline="0" dirty="0" err="1">
                          <a:ln>
                            <a:noFill/>
                          </a:ln>
                          <a:solidFill>
                            <a:schemeClr val="tx1"/>
                          </a:solidFill>
                          <a:effectLst/>
                          <a:latin typeface="Arial" charset="0"/>
                          <a:cs typeface="Arial" charset="0"/>
                        </a:rPr>
                        <a:t>P</a:t>
                      </a:r>
                      <a:r>
                        <a:rPr kumimoji="0" lang="en-US" sz="1100" b="1" i="0" u="none" strike="noStrike" cap="none" normalizeH="0" baseline="-25000" dirty="0" err="1">
                          <a:ln>
                            <a:noFill/>
                          </a:ln>
                          <a:solidFill>
                            <a:schemeClr val="tx1"/>
                          </a:solidFill>
                          <a:effectLst/>
                          <a:latin typeface="Arial" charset="0"/>
                          <a:cs typeface="Arial" charset="0"/>
                        </a:rPr>
                        <a:t>d</a:t>
                      </a:r>
                      <a:endParaRPr kumimoji="0" lang="en-US" sz="1100" b="1" i="0" u="none" strike="noStrike" cap="none" normalizeH="0" baseline="-25000" dirty="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201</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k</a:t>
                      </a:r>
                      <a:r>
                        <a:rPr kumimoji="0" lang="en-US" sz="1100" b="1" i="0" u="none" strike="noStrike" cap="none" normalizeH="0" baseline="0" dirty="0">
                          <a:ln>
                            <a:noFill/>
                          </a:ln>
                          <a:solidFill>
                            <a:schemeClr val="tx1"/>
                          </a:solidFill>
                          <a:effectLst/>
                          <a:latin typeface="Symbol" panose="05050102010706020507" pitchFamily="18" charset="2"/>
                          <a:cs typeface="Arial" charset="0"/>
                        </a:rPr>
                        <a:t>W -</a:t>
                      </a:r>
                      <a:r>
                        <a:rPr kumimoji="0" lang="en-US" sz="1100" b="1" i="0" u="none" strike="noStrike" cap="none" normalizeH="0" baseline="0" dirty="0">
                          <a:ln>
                            <a:noFill/>
                          </a:ln>
                          <a:solidFill>
                            <a:schemeClr val="tx1"/>
                          </a:solidFill>
                          <a:effectLst/>
                          <a:latin typeface="Arial" charset="0"/>
                          <a:cs typeface="Arial" charset="0"/>
                        </a:rPr>
                        <a:t>m</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2"/>
                  </a:ext>
                </a:extLst>
              </a:tr>
              <a:tr h="304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Frequency tuning</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Arial" charset="0"/>
                        </a:rPr>
                        <a:t>Water temp.</a:t>
                      </a: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it-IT" sz="1100" b="1" i="0" u="none" strike="noStrike" cap="none" normalizeH="0" baseline="0" dirty="0" smtClean="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3"/>
                  </a:ext>
                </a:extLst>
              </a:tr>
              <a:tr h="3048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cs typeface="Arial" charset="0"/>
                        </a:rPr>
                        <a:t>N cells (</a:t>
                      </a:r>
                      <a:r>
                        <a:rPr kumimoji="0" lang="el-GR" sz="1100" b="1" i="0" u="none" strike="noStrike" cap="none" normalizeH="0" baseline="0" dirty="0" smtClean="0">
                          <a:ln>
                            <a:noFill/>
                          </a:ln>
                          <a:solidFill>
                            <a:schemeClr val="tx1"/>
                          </a:solidFill>
                          <a:effectLst/>
                          <a:latin typeface="Arial" charset="0"/>
                          <a:cs typeface="Arial" charset="0"/>
                        </a:rPr>
                        <a:t>βλ</a:t>
                      </a:r>
                      <a:r>
                        <a:rPr kumimoji="0" lang="it-IT" sz="1100" b="1" i="0" u="none" strike="noStrike" cap="none" normalizeH="0" baseline="0" dirty="0" smtClean="0">
                          <a:ln>
                            <a:noFill/>
                          </a:ln>
                          <a:solidFill>
                            <a:schemeClr val="tx1"/>
                          </a:solidFill>
                          <a:effectLst/>
                          <a:latin typeface="Arial" charset="0"/>
                          <a:cs typeface="Arial" charset="0"/>
                        </a:rPr>
                        <a:t>/2)</a:t>
                      </a:r>
                      <a:endParaRPr kumimoji="0" lang="en-US" sz="1100" b="1" i="0" u="none" strike="noStrike" cap="none" normalizeH="0" baseline="0" dirty="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cs typeface="Arial" charset="0"/>
                        </a:rPr>
                        <a:t>489</a:t>
                      </a:r>
                      <a:endParaRPr kumimoji="0" lang="en-US" sz="1100" b="1" i="0" u="none" strike="noStrike" cap="none" normalizeH="0" baseline="0" dirty="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it-IT" sz="1100" b="1" i="0" u="none" strike="noStrike" cap="none" normalizeH="0" baseline="0" dirty="0" smtClean="0">
                        <a:ln>
                          <a:noFill/>
                        </a:ln>
                        <a:solidFill>
                          <a:schemeClr val="tx1"/>
                        </a:solidFill>
                        <a:effectLst/>
                        <a:latin typeface="Arial" charset="0"/>
                        <a:cs typeface="Arial" charset="0"/>
                      </a:endParaRPr>
                    </a:p>
                  </a:txBody>
                  <a:tcPr marL="91444" marR="91444" marT="45731" marB="4573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34182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Beam Loading</a:t>
            </a:r>
            <a:endParaRPr lang="en-US" dirty="0"/>
          </a:p>
        </p:txBody>
      </p:sp>
      <p:sp>
        <p:nvSpPr>
          <p:cNvPr id="3" name="Segnaposto contenuto 2"/>
          <p:cNvSpPr>
            <a:spLocks noGrp="1"/>
          </p:cNvSpPr>
          <p:nvPr>
            <p:ph idx="1"/>
          </p:nvPr>
        </p:nvSpPr>
        <p:spPr/>
        <p:txBody>
          <a:bodyPr/>
          <a:lstStyle/>
          <a:p>
            <a:r>
              <a:rPr lang="en-US" sz="1800" dirty="0" smtClean="0"/>
              <a:t>For 125 mA D+ (or 62.5 mA H+) a +8.1 kHz optimum detuning is required to be at resonance with beam (beam “decreases” the frequency)</a:t>
            </a:r>
          </a:p>
          <a:p>
            <a:r>
              <a:rPr lang="en-US" sz="1800" dirty="0" smtClean="0"/>
              <a:t>To check it we took 3 different measurements</a:t>
            </a:r>
          </a:p>
          <a:p>
            <a:pPr marL="400050" lvl="1" indent="0">
              <a:buNone/>
            </a:pPr>
            <a:r>
              <a:rPr lang="en-US" sz="1600" dirty="0" smtClean="0"/>
              <a:t>1. Measurement of the FWD loop phase correction required by beam entrance at different proton currents (close loop, resonant frequency without beam at 175 MHz)</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18" y="3656823"/>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901" y="3480882"/>
            <a:ext cx="4347688" cy="311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piè di pagina 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1815680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Beam Loading</a:t>
            </a:r>
            <a:endParaRPr lang="en-US" dirty="0"/>
          </a:p>
        </p:txBody>
      </p:sp>
      <p:sp>
        <p:nvSpPr>
          <p:cNvPr id="3" name="Segnaposto contenuto 2"/>
          <p:cNvSpPr>
            <a:spLocks noGrp="1"/>
          </p:cNvSpPr>
          <p:nvPr>
            <p:ph idx="1"/>
          </p:nvPr>
        </p:nvSpPr>
        <p:spPr/>
        <p:txBody>
          <a:bodyPr/>
          <a:lstStyle/>
          <a:p>
            <a:r>
              <a:rPr lang="en-US" sz="2000" dirty="0" smtClean="0"/>
              <a:t>For 125 mA D+ (or 62.5 mA H+) a +8.1 kHz optimum detuning is required to be at resonance with beam (beam “decreases” the frequency)</a:t>
            </a:r>
          </a:p>
          <a:p>
            <a:r>
              <a:rPr lang="en-US" sz="2000" dirty="0" smtClean="0"/>
              <a:t>To check it we took 3 different measurements</a:t>
            </a:r>
          </a:p>
          <a:p>
            <a:pPr marL="400050" lvl="1" indent="0">
              <a:buNone/>
            </a:pPr>
            <a:r>
              <a:rPr lang="en-US" sz="1800" dirty="0" smtClean="0"/>
              <a:t>2. The beam induced de-phase in the cavity voltage (open loop, </a:t>
            </a:r>
            <a:r>
              <a:rPr lang="en-US" sz="1800" dirty="0"/>
              <a:t>resonant frequency with out beam 175 </a:t>
            </a:r>
            <a:r>
              <a:rPr lang="en-US" sz="1800" dirty="0" smtClean="0"/>
              <a:t>MHz)</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645024"/>
            <a:ext cx="4608512" cy="249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489" y="3356992"/>
            <a:ext cx="4345000" cy="290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egnaposto piè di pagina 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4210376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Beam Loading</a:t>
            </a:r>
            <a:endParaRPr lang="en-US" dirty="0"/>
          </a:p>
        </p:txBody>
      </p:sp>
      <p:sp>
        <p:nvSpPr>
          <p:cNvPr id="3" name="Segnaposto contenuto 2"/>
          <p:cNvSpPr>
            <a:spLocks noGrp="1"/>
          </p:cNvSpPr>
          <p:nvPr>
            <p:ph idx="1"/>
          </p:nvPr>
        </p:nvSpPr>
        <p:spPr/>
        <p:txBody>
          <a:bodyPr/>
          <a:lstStyle/>
          <a:p>
            <a:r>
              <a:rPr lang="en-US" sz="2000" dirty="0" smtClean="0"/>
              <a:t>For 125 mA D+ (or 62.5 mA H+) a +8.1 kHz optimum detuning is required to be at resonance with beam (beam “decreases” the frequency)</a:t>
            </a:r>
          </a:p>
          <a:p>
            <a:r>
              <a:rPr lang="en-US" sz="2000" dirty="0" smtClean="0"/>
              <a:t>To check it we took 3 different measurements</a:t>
            </a:r>
          </a:p>
          <a:p>
            <a:pPr marL="400050" lvl="1" indent="0">
              <a:buNone/>
            </a:pPr>
            <a:r>
              <a:rPr lang="en-US" sz="1800" dirty="0" smtClean="0"/>
              <a:t>3. Minimization of the reverse power with beam, modulating the cavity frequency </a:t>
            </a:r>
            <a:r>
              <a:rPr lang="en-US" sz="1800" dirty="0"/>
              <a:t>by temperature (Expected frequency shift with </a:t>
            </a:r>
            <a:r>
              <a:rPr lang="en-US" sz="1800" dirty="0" smtClean="0"/>
              <a:t>D+ 75 </a:t>
            </a:r>
            <a:r>
              <a:rPr lang="en-US" sz="1800" dirty="0"/>
              <a:t>mA is </a:t>
            </a:r>
            <a:r>
              <a:rPr lang="en-US" sz="1800" dirty="0" smtClean="0"/>
              <a:t>-4.8 </a:t>
            </a:r>
            <a:r>
              <a:rPr lang="en-US" sz="1800" dirty="0"/>
              <a:t>kHz that means 1.6 </a:t>
            </a:r>
            <a:r>
              <a:rPr lang="en-US" sz="1800" dirty="0" err="1"/>
              <a:t>deg</a:t>
            </a:r>
            <a:r>
              <a:rPr lang="en-US" sz="1800" dirty="0"/>
              <a:t> C temperature decrease </a:t>
            </a:r>
            <a:r>
              <a:rPr lang="en-US" sz="1800" dirty="0" smtClean="0"/>
              <a:t>to recover </a:t>
            </a:r>
            <a:r>
              <a:rPr lang="en-US" sz="1800" dirty="0" err="1" smtClean="0"/>
              <a:t>f</a:t>
            </a:r>
            <a:r>
              <a:rPr lang="en-US" sz="1800" baseline="-25000" dirty="0" err="1" smtClean="0"/>
              <a:t>RF</a:t>
            </a:r>
            <a:r>
              <a:rPr lang="en-US" sz="1800" dirty="0" smtClean="0"/>
              <a:t>=175 MHz)</a:t>
            </a:r>
            <a:endParaRPr lang="en-US" sz="1800" dirty="0"/>
          </a:p>
        </p:txBody>
      </p:sp>
      <p:grpSp>
        <p:nvGrpSpPr>
          <p:cNvPr id="4" name="Gruppo 22">
            <a:extLst>
              <a:ext uri="{FF2B5EF4-FFF2-40B4-BE49-F238E27FC236}">
                <a16:creationId xmlns:a16="http://schemas.microsoft.com/office/drawing/2014/main" xmlns="" id="{A46A8974-3F4D-460D-B9D7-6A4DB63D821C}"/>
              </a:ext>
            </a:extLst>
          </p:cNvPr>
          <p:cNvGrpSpPr>
            <a:grpSpLocks noChangeAspect="1"/>
          </p:cNvGrpSpPr>
          <p:nvPr/>
        </p:nvGrpSpPr>
        <p:grpSpPr>
          <a:xfrm>
            <a:off x="465584" y="3717032"/>
            <a:ext cx="7765142" cy="2561206"/>
            <a:chOff x="1096625" y="1533107"/>
            <a:chExt cx="10084599" cy="3326243"/>
          </a:xfrm>
        </p:grpSpPr>
        <p:pic>
          <p:nvPicPr>
            <p:cNvPr id="5" name="Immagine 11" descr="Immagine che contiene mappa, screenshot&#10;&#10;Descrizione generata automaticamente">
              <a:extLst>
                <a:ext uri="{FF2B5EF4-FFF2-40B4-BE49-F238E27FC236}">
                  <a16:creationId xmlns:a16="http://schemas.microsoft.com/office/drawing/2014/main" xmlns="" id="{3F9E056D-0245-43EC-941B-3BBA53591F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12" t="7467" r="5658" b="62509"/>
            <a:stretch/>
          </p:blipFill>
          <p:spPr>
            <a:xfrm>
              <a:off x="1096625" y="1660674"/>
              <a:ext cx="5145974" cy="3071110"/>
            </a:xfrm>
            <a:prstGeom prst="rect">
              <a:avLst/>
            </a:prstGeom>
          </p:spPr>
        </p:pic>
        <p:pic>
          <p:nvPicPr>
            <p:cNvPr id="6" name="Immagine 13" descr="Immagine che contiene mappa, screenshot&#10;&#10;Descrizione generata automaticamente">
              <a:extLst>
                <a:ext uri="{FF2B5EF4-FFF2-40B4-BE49-F238E27FC236}">
                  <a16:creationId xmlns:a16="http://schemas.microsoft.com/office/drawing/2014/main" xmlns="" id="{DDBBCF21-7166-44EE-A1A7-114483BC29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02" t="62747" r="6652" b="2315"/>
            <a:stretch/>
          </p:blipFill>
          <p:spPr>
            <a:xfrm>
              <a:off x="6242598" y="1533107"/>
              <a:ext cx="4938626" cy="3326243"/>
            </a:xfrm>
            <a:prstGeom prst="rect">
              <a:avLst/>
            </a:prstGeom>
          </p:spPr>
        </p:pic>
        <p:sp>
          <p:nvSpPr>
            <p:cNvPr id="7" name="Rettangolo 14">
              <a:extLst>
                <a:ext uri="{FF2B5EF4-FFF2-40B4-BE49-F238E27FC236}">
                  <a16:creationId xmlns:a16="http://schemas.microsoft.com/office/drawing/2014/main" xmlns="" id="{11E331B6-0137-47F5-8099-479065773ACE}"/>
                </a:ext>
              </a:extLst>
            </p:cNvPr>
            <p:cNvSpPr/>
            <p:nvPr/>
          </p:nvSpPr>
          <p:spPr>
            <a:xfrm>
              <a:off x="8525339" y="1612323"/>
              <a:ext cx="769763" cy="369332"/>
            </a:xfrm>
            <a:prstGeom prst="rect">
              <a:avLst/>
            </a:prstGeom>
          </p:spPr>
          <p:txBody>
            <a:bodyPr wrap="none">
              <a:spAutoFit/>
            </a:bodyPr>
            <a:lstStyle/>
            <a:p>
              <a:r>
                <a:rPr lang="en-US" dirty="0"/>
                <a:t>25.8 C</a:t>
              </a:r>
            </a:p>
          </p:txBody>
        </p:sp>
        <p:sp>
          <p:nvSpPr>
            <p:cNvPr id="8" name="Rettangolo 15">
              <a:extLst>
                <a:ext uri="{FF2B5EF4-FFF2-40B4-BE49-F238E27FC236}">
                  <a16:creationId xmlns:a16="http://schemas.microsoft.com/office/drawing/2014/main" xmlns="" id="{E7F5C4FF-6ED1-4319-98C4-DF93A2E451BF}"/>
                </a:ext>
              </a:extLst>
            </p:cNvPr>
            <p:cNvSpPr/>
            <p:nvPr/>
          </p:nvSpPr>
          <p:spPr>
            <a:xfrm>
              <a:off x="2623168" y="1612323"/>
              <a:ext cx="769763" cy="369332"/>
            </a:xfrm>
            <a:prstGeom prst="rect">
              <a:avLst/>
            </a:prstGeom>
          </p:spPr>
          <p:txBody>
            <a:bodyPr wrap="none">
              <a:spAutoFit/>
            </a:bodyPr>
            <a:lstStyle/>
            <a:p>
              <a:r>
                <a:rPr lang="en-US" dirty="0"/>
                <a:t>24.5 C</a:t>
              </a:r>
            </a:p>
          </p:txBody>
        </p:sp>
      </p:grpSp>
      <p:sp>
        <p:nvSpPr>
          <p:cNvPr id="9" name="Segnaposto piè di pagina 8"/>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585924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755576" y="3068960"/>
            <a:ext cx="7992888" cy="1143000"/>
          </a:xfrm>
        </p:spPr>
        <p:txBody>
          <a:bodyPr/>
          <a:lstStyle/>
          <a:p>
            <a:r>
              <a:rPr lang="en-US" dirty="0" smtClean="0"/>
              <a:t>Some focus on Beam input matching</a:t>
            </a:r>
            <a:endParaRPr lang="en-US" dirty="0"/>
          </a:p>
        </p:txBody>
      </p:sp>
      <p:sp>
        <p:nvSpPr>
          <p:cNvPr id="2" name="Segnaposto piè di pagina 1"/>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4187908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40" y="155888"/>
            <a:ext cx="7702956" cy="1143000"/>
          </a:xfrm>
        </p:spPr>
        <p:txBody>
          <a:bodyPr/>
          <a:lstStyle/>
          <a:p>
            <a:r>
              <a:rPr lang="en-US" dirty="0" smtClean="0"/>
              <a:t>IFMIF-EVEDA Injector commissioning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32091"/>
                <a:ext cx="8229600" cy="4525963"/>
              </a:xfrm>
            </p:spPr>
            <p:txBody>
              <a:bodyPr/>
              <a:lstStyle/>
              <a:p>
                <a:r>
                  <a:rPr lang="en-US" sz="1600" dirty="0" smtClean="0"/>
                  <a:t>ECR ion source type, 1 kW RF power @ 2.45 GHz [0] </a:t>
                </a:r>
              </a:p>
              <a:p>
                <a:r>
                  <a:rPr lang="en-US" sz="1600" dirty="0" smtClean="0"/>
                  <a:t>Short LEBT, 2051 mm from PE.  Balanced between  Ion species separation power and  minimization of emittance growth. Typical </a:t>
                </a:r>
                <a:r>
                  <a:rPr lang="en-US" sz="1600" i="1" dirty="0" smtClean="0"/>
                  <a:t>generalized </a:t>
                </a:r>
                <a:r>
                  <a:rPr lang="en-US" sz="1600" i="1" dirty="0" err="1" smtClean="0"/>
                  <a:t>perveance</a:t>
                </a:r>
                <a:r>
                  <a:rPr lang="en-US" sz="1600" dirty="0" smtClean="0"/>
                  <a:t>: </a:t>
                </a:r>
                <a14:m>
                  <m:oMath xmlns:m="http://schemas.openxmlformats.org/officeDocument/2006/math">
                    <m:r>
                      <a:rPr lang="it-IT" sz="1600" i="1" dirty="0">
                        <a:latin typeface="Cambria Math" panose="02040503050406030204" pitchFamily="18" charset="0"/>
                      </a:rPr>
                      <m:t>4</m:t>
                    </m:r>
                    <m:r>
                      <a:rPr lang="it-IT" sz="1600" b="0" i="1" dirty="0" smtClean="0">
                        <a:latin typeface="Cambria Math" panose="02040503050406030204" pitchFamily="18" charset="0"/>
                      </a:rPr>
                      <m:t>.5</m:t>
                    </m:r>
                    <m:r>
                      <a:rPr lang="it-IT" sz="1600" b="0" i="1" smtClean="0">
                        <a:latin typeface="Cambria Math" panose="02040503050406030204" pitchFamily="18" charset="0"/>
                        <a:ea typeface="Cambria Math" panose="02040503050406030204" pitchFamily="18" charset="0"/>
                      </a:rPr>
                      <m:t>×</m:t>
                    </m:r>
                    <m:sSup>
                      <m:sSupPr>
                        <m:ctrlPr>
                          <a:rPr lang="it-IT" sz="1600" b="0" i="1" smtClean="0">
                            <a:latin typeface="Cambria Math"/>
                            <a:ea typeface="Cambria Math" panose="02040503050406030204" pitchFamily="18" charset="0"/>
                          </a:rPr>
                        </m:ctrlPr>
                      </m:sSupPr>
                      <m:e>
                        <m:r>
                          <a:rPr lang="it-IT" sz="1600" b="0" i="1" smtClean="0">
                            <a:latin typeface="Cambria Math" panose="02040503050406030204" pitchFamily="18" charset="0"/>
                            <a:ea typeface="Cambria Math" panose="02040503050406030204" pitchFamily="18" charset="0"/>
                          </a:rPr>
                          <m:t>10</m:t>
                        </m:r>
                      </m:e>
                      <m:sup>
                        <m:r>
                          <a:rPr lang="it-IT" sz="1600" b="0" i="1" smtClean="0">
                            <a:latin typeface="Cambria Math" panose="02040503050406030204" pitchFamily="18" charset="0"/>
                            <a:ea typeface="Cambria Math" panose="02040503050406030204" pitchFamily="18" charset="0"/>
                          </a:rPr>
                          <m:t>−3</m:t>
                        </m:r>
                      </m:sup>
                    </m:sSup>
                  </m:oMath>
                </a14:m>
                <a:r>
                  <a:rPr lang="en-US" sz="1600" dirty="0" smtClean="0"/>
                  <a:t> (158 mA given by D (93%) and its molecular ions)</a:t>
                </a:r>
              </a:p>
              <a:p>
                <a:r>
                  <a:rPr lang="en-US" sz="1600" dirty="0" smtClean="0"/>
                  <a:t>Few diagnostics: ACCTs, Allison scanner type </a:t>
                </a:r>
                <a:r>
                  <a:rPr lang="en-US" sz="1600" dirty="0" err="1" smtClean="0"/>
                  <a:t>emittancemeter</a:t>
                </a:r>
                <a:r>
                  <a:rPr lang="en-US" sz="1600" dirty="0" smtClean="0"/>
                  <a:t> (</a:t>
                </a:r>
                <a:r>
                  <a:rPr lang="en-US" sz="1600" u="sng" dirty="0" smtClean="0"/>
                  <a:t>EMU</a:t>
                </a:r>
                <a:r>
                  <a:rPr lang="en-US" sz="1600" dirty="0" smtClean="0"/>
                  <a:t>, one plane), </a:t>
                </a:r>
                <a:r>
                  <a:rPr lang="en-US" sz="1600" dirty="0" err="1" smtClean="0"/>
                  <a:t>cct</a:t>
                </a:r>
                <a:r>
                  <a:rPr lang="en-US" sz="1600" dirty="0" smtClean="0"/>
                  <a:t> cameras (but only useful at high DC), Doppler shift spectrometer, vacuum gauges and Four Grid </a:t>
                </a:r>
                <a:r>
                  <a:rPr lang="en-US" sz="1600" dirty="0" err="1" smtClean="0"/>
                  <a:t>Analyser</a:t>
                </a:r>
                <a:r>
                  <a:rPr lang="en-US" sz="1600" dirty="0" smtClean="0"/>
                  <a:t> and RGA</a:t>
                </a:r>
              </a:p>
              <a:p>
                <a:r>
                  <a:rPr lang="en-US" sz="1600" b="1" u="sng" dirty="0" smtClean="0">
                    <a:solidFill>
                      <a:schemeClr val="accent2"/>
                    </a:solidFill>
                  </a:rPr>
                  <a:t>No IRIS</a:t>
                </a:r>
                <a:r>
                  <a:rPr lang="en-US" sz="1600" b="1" dirty="0" smtClean="0">
                    <a:solidFill>
                      <a:schemeClr val="accent2"/>
                    </a:solidFill>
                  </a:rPr>
                  <a:t>, just RFQ cone as scraper.</a:t>
                </a:r>
                <a:endParaRPr lang="en-US" sz="1600" b="1" dirty="0">
                  <a:solidFill>
                    <a:schemeClr val="accent2"/>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32091"/>
                <a:ext cx="8229600" cy="4525963"/>
              </a:xfrm>
              <a:blipFill rotWithShape="1">
                <a:blip r:embed="rId2"/>
                <a:stretch>
                  <a:fillRect l="-370" t="-404" r="-74"/>
                </a:stretch>
              </a:blipFill>
            </p:spPr>
            <p:txBody>
              <a:bodyPr/>
              <a:lstStyle/>
              <a:p>
                <a:r>
                  <a:rPr lang="en-GB">
                    <a:noFill/>
                  </a:rPr>
                  <a:t> </a:t>
                </a:r>
              </a:p>
            </p:txBody>
          </p:sp>
        </mc:Fallback>
      </mc:AlternateContent>
      <p:sp>
        <p:nvSpPr>
          <p:cNvPr id="16" name="Rectangle 15"/>
          <p:cNvSpPr/>
          <p:nvPr/>
        </p:nvSpPr>
        <p:spPr>
          <a:xfrm>
            <a:off x="-9128" y="6658916"/>
            <a:ext cx="9162256" cy="200055"/>
          </a:xfrm>
          <a:prstGeom prst="rect">
            <a:avLst/>
          </a:prstGeom>
        </p:spPr>
        <p:txBody>
          <a:bodyPr wrap="square">
            <a:spAutoFit/>
          </a:bodyPr>
          <a:lstStyle/>
          <a:p>
            <a:r>
              <a:rPr lang="en-US" sz="700" dirty="0" smtClean="0"/>
              <a:t>[0]</a:t>
            </a:r>
            <a:r>
              <a:rPr lang="en-GB" sz="700" dirty="0"/>
              <a:t> </a:t>
            </a:r>
            <a:r>
              <a:rPr lang="en-GB" sz="700" dirty="0" smtClean="0"/>
              <a:t>“</a:t>
            </a:r>
            <a:r>
              <a:rPr lang="en-GB" sz="700" dirty="0"/>
              <a:t>Final design of the IFMIF injector at CEA/</a:t>
            </a:r>
            <a:r>
              <a:rPr lang="en-GB" sz="700" dirty="0" err="1"/>
              <a:t>Saclay</a:t>
            </a:r>
            <a:r>
              <a:rPr lang="en-GB" sz="700" dirty="0" smtClean="0"/>
              <a:t>,”</a:t>
            </a:r>
            <a:r>
              <a:rPr lang="en-GB" sz="700" dirty="0"/>
              <a:t> </a:t>
            </a:r>
            <a:r>
              <a:rPr lang="en-GB" sz="700" dirty="0" smtClean="0"/>
              <a:t> </a:t>
            </a:r>
            <a:r>
              <a:rPr lang="en-GB" sz="700" dirty="0"/>
              <a:t>R. </a:t>
            </a:r>
            <a:r>
              <a:rPr lang="en-GB" sz="700" dirty="0" err="1"/>
              <a:t>Gobin</a:t>
            </a:r>
            <a:r>
              <a:rPr lang="en-GB" sz="700" dirty="0"/>
              <a:t> et al.,</a:t>
            </a:r>
            <a:r>
              <a:rPr lang="en-GB" sz="700" dirty="0" smtClean="0"/>
              <a:t> </a:t>
            </a:r>
            <a:r>
              <a:rPr lang="en-GB" sz="700" dirty="0"/>
              <a:t>in Proc. of </a:t>
            </a:r>
            <a:r>
              <a:rPr lang="en-GB" sz="700" dirty="0" smtClean="0"/>
              <a:t>IPAC 2013</a:t>
            </a:r>
            <a:r>
              <a:rPr lang="en-GB" sz="700" dirty="0"/>
              <a:t>, pp. 3758–3760, JACOW, 2013.</a:t>
            </a:r>
            <a:r>
              <a:rPr lang="en-US" sz="700" dirty="0" smtClean="0"/>
              <a:t> </a:t>
            </a:r>
            <a:endParaRPr lang="en-US" sz="700" dirty="0"/>
          </a:p>
        </p:txBody>
      </p:sp>
      <p:pic>
        <p:nvPicPr>
          <p:cNvPr id="21" name="Picture 20"/>
          <p:cNvPicPr>
            <a:picLocks noChangeAspect="1"/>
          </p:cNvPicPr>
          <p:nvPr/>
        </p:nvPicPr>
        <p:blipFill>
          <a:blip r:embed="rId3"/>
          <a:stretch>
            <a:fillRect/>
          </a:stretch>
        </p:blipFill>
        <p:spPr>
          <a:xfrm>
            <a:off x="457200" y="3717032"/>
            <a:ext cx="7755280" cy="2660275"/>
          </a:xfrm>
          <a:prstGeom prst="rect">
            <a:avLst/>
          </a:prstGeom>
        </p:spPr>
      </p:pic>
      <p:cxnSp>
        <p:nvCxnSpPr>
          <p:cNvPr id="23" name="Straight Arrow Connector 22"/>
          <p:cNvCxnSpPr/>
          <p:nvPr/>
        </p:nvCxnSpPr>
        <p:spPr bwMode="auto">
          <a:xfrm>
            <a:off x="1547664" y="4167043"/>
            <a:ext cx="4536504" cy="0"/>
          </a:xfrm>
          <a:prstGeom prst="straightConnector1">
            <a:avLst/>
          </a:prstGeom>
          <a:solidFill>
            <a:schemeClr val="accent1"/>
          </a:solidFill>
          <a:ln w="9525" cap="flat" cmpd="sng" algn="ctr">
            <a:solidFill>
              <a:schemeClr val="tx1"/>
            </a:solidFill>
            <a:prstDash val="solid"/>
            <a:round/>
            <a:headEnd type="triangle"/>
            <a:tailEnd type="triangle"/>
          </a:ln>
          <a:effectLst/>
        </p:spPr>
      </p:cxnSp>
      <mc:AlternateContent xmlns:mc="http://schemas.openxmlformats.org/markup-compatibility/2006" xmlns:a14="http://schemas.microsoft.com/office/drawing/2010/main">
        <mc:Choice Requires="a14">
          <p:sp>
            <p:nvSpPr>
              <p:cNvPr id="25" name="TextBox 24"/>
              <p:cNvSpPr txBox="1"/>
              <p:nvPr/>
            </p:nvSpPr>
            <p:spPr>
              <a:xfrm>
                <a:off x="3419872" y="3850183"/>
                <a:ext cx="9834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2.05 </m:t>
                      </m:r>
                      <m:r>
                        <a:rPr lang="it-IT" b="0" i="1" smtClean="0">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3419872" y="3850183"/>
                <a:ext cx="983411" cy="276999"/>
              </a:xfrm>
              <a:prstGeom prst="rect">
                <a:avLst/>
              </a:prstGeom>
              <a:blipFill rotWithShape="0">
                <a:blip r:embed="rId4"/>
                <a:stretch>
                  <a:fillRect l="-2484" r="-2484" b="-11111"/>
                </a:stretch>
              </a:blipFill>
            </p:spPr>
            <p:txBody>
              <a:bodyPr/>
              <a:lstStyle/>
              <a:p>
                <a:r>
                  <a:rPr lang="en-US">
                    <a:noFill/>
                  </a:rPr>
                  <a:t> </a:t>
                </a:r>
              </a:p>
            </p:txBody>
          </p:sp>
        </mc:Fallback>
      </mc:AlternateContent>
      <p:sp>
        <p:nvSpPr>
          <p:cNvPr id="26" name="TextBox 25"/>
          <p:cNvSpPr txBox="1"/>
          <p:nvPr/>
        </p:nvSpPr>
        <p:spPr>
          <a:xfrm>
            <a:off x="2843808" y="6212572"/>
            <a:ext cx="721980" cy="369332"/>
          </a:xfrm>
          <a:prstGeom prst="rect">
            <a:avLst/>
          </a:prstGeom>
          <a:noFill/>
        </p:spPr>
        <p:txBody>
          <a:bodyPr wrap="square" rtlCol="0">
            <a:spAutoFit/>
          </a:bodyPr>
          <a:lstStyle/>
          <a:p>
            <a:r>
              <a:rPr lang="en-US" dirty="0" smtClean="0"/>
              <a:t>sol1</a:t>
            </a:r>
            <a:endParaRPr lang="en-US" dirty="0"/>
          </a:p>
        </p:txBody>
      </p:sp>
      <p:sp>
        <p:nvSpPr>
          <p:cNvPr id="27" name="TextBox 26"/>
          <p:cNvSpPr txBox="1"/>
          <p:nvPr/>
        </p:nvSpPr>
        <p:spPr>
          <a:xfrm>
            <a:off x="3707904" y="6110274"/>
            <a:ext cx="1008112" cy="646331"/>
          </a:xfrm>
          <a:prstGeom prst="rect">
            <a:avLst/>
          </a:prstGeom>
          <a:noFill/>
        </p:spPr>
        <p:txBody>
          <a:bodyPr wrap="square" rtlCol="0">
            <a:spAutoFit/>
          </a:bodyPr>
          <a:lstStyle/>
          <a:p>
            <a:r>
              <a:rPr lang="en-US" dirty="0" err="1"/>
              <a:t>d</a:t>
            </a:r>
            <a:r>
              <a:rPr lang="en-US" dirty="0" err="1" smtClean="0"/>
              <a:t>iagn</a:t>
            </a:r>
            <a:r>
              <a:rPr lang="en-US" dirty="0" smtClean="0"/>
              <a:t>. box1</a:t>
            </a:r>
            <a:endParaRPr lang="en-US" dirty="0"/>
          </a:p>
        </p:txBody>
      </p:sp>
      <p:sp>
        <p:nvSpPr>
          <p:cNvPr id="28" name="TextBox 27"/>
          <p:cNvSpPr txBox="1"/>
          <p:nvPr/>
        </p:nvSpPr>
        <p:spPr>
          <a:xfrm>
            <a:off x="7511168" y="4509120"/>
            <a:ext cx="721980" cy="369332"/>
          </a:xfrm>
          <a:prstGeom prst="rect">
            <a:avLst/>
          </a:prstGeom>
          <a:noFill/>
        </p:spPr>
        <p:txBody>
          <a:bodyPr wrap="square" rtlCol="0">
            <a:spAutoFit/>
          </a:bodyPr>
          <a:lstStyle/>
          <a:p>
            <a:r>
              <a:rPr lang="en-US" dirty="0" smtClean="0"/>
              <a:t>db2</a:t>
            </a:r>
            <a:endParaRPr lang="en-US" dirty="0"/>
          </a:p>
        </p:txBody>
      </p:sp>
      <p:sp>
        <p:nvSpPr>
          <p:cNvPr id="29" name="TextBox 28"/>
          <p:cNvSpPr txBox="1"/>
          <p:nvPr/>
        </p:nvSpPr>
        <p:spPr>
          <a:xfrm>
            <a:off x="5004048" y="6200459"/>
            <a:ext cx="721980" cy="369332"/>
          </a:xfrm>
          <a:prstGeom prst="rect">
            <a:avLst/>
          </a:prstGeom>
          <a:noFill/>
        </p:spPr>
        <p:txBody>
          <a:bodyPr wrap="square" rtlCol="0">
            <a:spAutoFit/>
          </a:bodyPr>
          <a:lstStyle/>
          <a:p>
            <a:r>
              <a:rPr lang="en-US" dirty="0" smtClean="0"/>
              <a:t>sol2</a:t>
            </a:r>
            <a:endParaRPr lang="en-US" dirty="0"/>
          </a:p>
        </p:txBody>
      </p:sp>
      <p:cxnSp>
        <p:nvCxnSpPr>
          <p:cNvPr id="35" name="Straight Arrow Connector 34"/>
          <p:cNvCxnSpPr/>
          <p:nvPr/>
        </p:nvCxnSpPr>
        <p:spPr bwMode="auto">
          <a:xfrm>
            <a:off x="6156176" y="2708920"/>
            <a:ext cx="720080" cy="2448272"/>
          </a:xfrm>
          <a:prstGeom prst="straightConnector1">
            <a:avLst/>
          </a:prstGeom>
          <a:solidFill>
            <a:schemeClr val="accent1"/>
          </a:solidFill>
          <a:ln w="9525" cap="flat" cmpd="sng" algn="ctr">
            <a:solidFill>
              <a:schemeClr val="accent1">
                <a:lumMod val="90000"/>
              </a:schemeClr>
            </a:solidFill>
            <a:prstDash val="solid"/>
            <a:round/>
            <a:headEnd type="none" w="med" len="med"/>
            <a:tailEnd type="triangle"/>
          </a:ln>
          <a:effectLst/>
        </p:spPr>
      </p:cxnSp>
      <p:cxnSp>
        <p:nvCxnSpPr>
          <p:cNvPr id="37" name="Straight Arrow Connector 36"/>
          <p:cNvCxnSpPr/>
          <p:nvPr/>
        </p:nvCxnSpPr>
        <p:spPr bwMode="auto">
          <a:xfrm flipH="1">
            <a:off x="4139952" y="2705858"/>
            <a:ext cx="2016224" cy="2528346"/>
          </a:xfrm>
          <a:prstGeom prst="straightConnector1">
            <a:avLst/>
          </a:prstGeom>
          <a:solidFill>
            <a:schemeClr val="accent1"/>
          </a:solidFill>
          <a:ln w="9525" cap="flat" cmpd="sng" algn="ctr">
            <a:solidFill>
              <a:schemeClr val="accent1">
                <a:lumMod val="90000"/>
              </a:schemeClr>
            </a:solidFill>
            <a:prstDash val="solid"/>
            <a:round/>
            <a:headEnd type="none" w="med" len="med"/>
            <a:tailEnd type="triangle"/>
          </a:ln>
          <a:effectLst/>
        </p:spPr>
      </p:cxnSp>
      <p:sp>
        <p:nvSpPr>
          <p:cNvPr id="4" name="Segnaposto piè di pagina 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558699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Commissioning steps</a:t>
            </a:r>
            <a:endParaRPr lang="en-US" dirty="0"/>
          </a:p>
        </p:txBody>
      </p:sp>
      <p:pic>
        <p:nvPicPr>
          <p:cNvPr id="5" name="Picture 4"/>
          <p:cNvPicPr>
            <a:picLocks noChangeAspect="1"/>
          </p:cNvPicPr>
          <p:nvPr/>
        </p:nvPicPr>
        <p:blipFill>
          <a:blip r:embed="rId2"/>
          <a:stretch>
            <a:fillRect/>
          </a:stretch>
        </p:blipFill>
        <p:spPr>
          <a:xfrm>
            <a:off x="35496" y="1204065"/>
            <a:ext cx="5172075" cy="1543050"/>
          </a:xfrm>
          <a:prstGeom prst="rect">
            <a:avLst/>
          </a:prstGeom>
        </p:spPr>
      </p:pic>
      <p:pic>
        <p:nvPicPr>
          <p:cNvPr id="4" name="Picture 3"/>
          <p:cNvPicPr>
            <a:picLocks noChangeAspect="1"/>
          </p:cNvPicPr>
          <p:nvPr/>
        </p:nvPicPr>
        <p:blipFill>
          <a:blip r:embed="rId3"/>
          <a:stretch>
            <a:fillRect/>
          </a:stretch>
        </p:blipFill>
        <p:spPr>
          <a:xfrm>
            <a:off x="39145" y="2747115"/>
            <a:ext cx="3318279" cy="1240097"/>
          </a:xfrm>
          <a:prstGeom prst="rect">
            <a:avLst/>
          </a:prstGeom>
        </p:spPr>
      </p:pic>
      <p:pic>
        <p:nvPicPr>
          <p:cNvPr id="7" name="Picture 6"/>
          <p:cNvPicPr>
            <a:picLocks noChangeAspect="1"/>
          </p:cNvPicPr>
          <p:nvPr/>
        </p:nvPicPr>
        <p:blipFill>
          <a:blip r:embed="rId4"/>
          <a:stretch>
            <a:fillRect/>
          </a:stretch>
        </p:blipFill>
        <p:spPr>
          <a:xfrm>
            <a:off x="35496" y="5178282"/>
            <a:ext cx="9144000" cy="1497163"/>
          </a:xfrm>
          <a:prstGeom prst="rect">
            <a:avLst/>
          </a:prstGeom>
        </p:spPr>
      </p:pic>
      <p:sp>
        <p:nvSpPr>
          <p:cNvPr id="14" name="Rectangle 13"/>
          <p:cNvSpPr/>
          <p:nvPr/>
        </p:nvSpPr>
        <p:spPr bwMode="auto">
          <a:xfrm>
            <a:off x="107504" y="1204065"/>
            <a:ext cx="5100067" cy="4025135"/>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 name="Right Arrow 14"/>
          <p:cNvSpPr/>
          <p:nvPr/>
        </p:nvSpPr>
        <p:spPr bwMode="auto">
          <a:xfrm>
            <a:off x="5207571" y="2924944"/>
            <a:ext cx="300533" cy="36004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6" name="TextBox 15"/>
          <p:cNvSpPr txBox="1"/>
          <p:nvPr/>
        </p:nvSpPr>
        <p:spPr>
          <a:xfrm>
            <a:off x="5508104" y="1412776"/>
            <a:ext cx="3560083" cy="3893374"/>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t>Check of all the injector components</a:t>
            </a:r>
          </a:p>
          <a:p>
            <a:pPr marL="285750" indent="-285750">
              <a:buFont typeface="Arial" panose="020B0604020202020204" pitchFamily="34" charset="0"/>
              <a:buChar char="•"/>
            </a:pPr>
            <a:r>
              <a:rPr lang="en-US" sz="1300" dirty="0" smtClean="0"/>
              <a:t>Deep study and </a:t>
            </a:r>
            <a:r>
              <a:rPr lang="en-US" sz="1300" dirty="0" err="1" smtClean="0"/>
              <a:t>modellization</a:t>
            </a:r>
            <a:r>
              <a:rPr lang="en-US" sz="1300" dirty="0" smtClean="0"/>
              <a:t> of the S.C.C (space charge compensation)</a:t>
            </a:r>
          </a:p>
          <a:p>
            <a:pPr marL="285750" indent="-285750">
              <a:buFont typeface="Arial" panose="020B0604020202020204" pitchFamily="34" charset="0"/>
              <a:buChar char="•"/>
            </a:pPr>
            <a:r>
              <a:rPr lang="en-US" sz="1300" dirty="0" smtClean="0"/>
              <a:t>Definition of experimental measurement uncertainties.</a:t>
            </a:r>
          </a:p>
          <a:p>
            <a:pPr marL="285750" indent="-285750">
              <a:buFont typeface="Arial" panose="020B0604020202020204" pitchFamily="34" charset="0"/>
              <a:buChar char="•"/>
            </a:pPr>
            <a:r>
              <a:rPr lang="en-US" sz="1300" dirty="0" smtClean="0"/>
              <a:t>Definition of an experimental criteria to inject into the RFQ</a:t>
            </a:r>
          </a:p>
          <a:p>
            <a:pPr marL="285750" indent="-285750">
              <a:buFont typeface="Arial" panose="020B0604020202020204" pitchFamily="34" charset="0"/>
              <a:buChar char="•"/>
            </a:pPr>
            <a:r>
              <a:rPr lang="en-US" sz="1300" dirty="0" smtClean="0"/>
              <a:t>Definition of simulation model uncertainties</a:t>
            </a:r>
          </a:p>
          <a:p>
            <a:pPr marL="285750" indent="-285750">
              <a:buFont typeface="Arial" panose="020B0604020202020204" pitchFamily="34" charset="0"/>
              <a:buChar char="•"/>
            </a:pPr>
            <a:r>
              <a:rPr lang="en-US" sz="1300" dirty="0" smtClean="0"/>
              <a:t>Definition of injector working point for nominal beam </a:t>
            </a:r>
            <a:r>
              <a:rPr lang="en-US" sz="1300" dirty="0" err="1" smtClean="0"/>
              <a:t>perveance</a:t>
            </a:r>
            <a:r>
              <a:rPr lang="en-US" sz="1300" dirty="0" smtClean="0"/>
              <a:t>.</a:t>
            </a:r>
          </a:p>
          <a:p>
            <a:pPr marL="285750" indent="-285750">
              <a:buFont typeface="Arial" panose="020B0604020202020204" pitchFamily="34" charset="0"/>
              <a:buChar char="•"/>
            </a:pPr>
            <a:r>
              <a:rPr lang="en-US" sz="1300" dirty="0" smtClean="0"/>
              <a:t>Implementation of a BD model with the study of the injector response with respect to the parameters variation (e.g. solenoids):</a:t>
            </a:r>
          </a:p>
          <a:p>
            <a:pPr marL="742950" lvl="1" indent="-285750">
              <a:buFont typeface="Arial" panose="020B0604020202020204" pitchFamily="34" charset="0"/>
              <a:buChar char="•"/>
            </a:pPr>
            <a:r>
              <a:rPr lang="en-US" sz="1300" dirty="0" smtClean="0"/>
              <a:t>Estimation of the beam characteristics at the RFQ entrance.</a:t>
            </a:r>
          </a:p>
          <a:p>
            <a:pPr marL="742950" lvl="1" indent="-285750">
              <a:buFont typeface="Arial" panose="020B0604020202020204" pitchFamily="34" charset="0"/>
              <a:buChar char="•"/>
            </a:pPr>
            <a:endParaRPr lang="en-US" sz="1300" dirty="0" smtClean="0"/>
          </a:p>
        </p:txBody>
      </p:sp>
      <p:sp>
        <p:nvSpPr>
          <p:cNvPr id="17" name="TextBox 16"/>
          <p:cNvSpPr txBox="1"/>
          <p:nvPr/>
        </p:nvSpPr>
        <p:spPr>
          <a:xfrm>
            <a:off x="2732268" y="4531951"/>
            <a:ext cx="2574996" cy="646331"/>
          </a:xfrm>
          <a:prstGeom prst="rect">
            <a:avLst/>
          </a:prstGeom>
          <a:noFill/>
        </p:spPr>
        <p:txBody>
          <a:bodyPr wrap="square" rtlCol="0">
            <a:spAutoFit/>
          </a:bodyPr>
          <a:lstStyle/>
          <a:p>
            <a:r>
              <a:rPr lang="en-US" dirty="0" smtClean="0"/>
              <a:t>Injector commissioning phase (&gt; 2 years)</a:t>
            </a:r>
            <a:endParaRPr lang="en-US" dirty="0"/>
          </a:p>
        </p:txBody>
      </p:sp>
      <p:cxnSp>
        <p:nvCxnSpPr>
          <p:cNvPr id="20" name="Straight Arrow Connector 19"/>
          <p:cNvCxnSpPr/>
          <p:nvPr/>
        </p:nvCxnSpPr>
        <p:spPr bwMode="auto">
          <a:xfrm flipV="1">
            <a:off x="1763688" y="6165306"/>
            <a:ext cx="0" cy="36003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TextBox 21"/>
          <p:cNvSpPr txBox="1"/>
          <p:nvPr/>
        </p:nvSpPr>
        <p:spPr>
          <a:xfrm>
            <a:off x="683568" y="6490779"/>
            <a:ext cx="2592288" cy="369332"/>
          </a:xfrm>
          <a:prstGeom prst="rect">
            <a:avLst/>
          </a:prstGeom>
          <a:noFill/>
        </p:spPr>
        <p:txBody>
          <a:bodyPr wrap="square" rtlCol="0">
            <a:spAutoFit/>
          </a:bodyPr>
          <a:lstStyle/>
          <a:p>
            <a:r>
              <a:rPr lang="en-US" dirty="0" smtClean="0"/>
              <a:t>EMU was moved here!</a:t>
            </a:r>
            <a:endParaRPr lang="en-US" dirty="0"/>
          </a:p>
        </p:txBody>
      </p:sp>
      <p:pic>
        <p:nvPicPr>
          <p:cNvPr id="27" name="Picture 26"/>
          <p:cNvPicPr>
            <a:picLocks noChangeAspect="1"/>
          </p:cNvPicPr>
          <p:nvPr/>
        </p:nvPicPr>
        <p:blipFill>
          <a:blip r:embed="rId5"/>
          <a:stretch>
            <a:fillRect/>
          </a:stretch>
        </p:blipFill>
        <p:spPr>
          <a:xfrm>
            <a:off x="214900" y="3987212"/>
            <a:ext cx="2517368" cy="1191070"/>
          </a:xfrm>
          <a:prstGeom prst="rect">
            <a:avLst/>
          </a:prstGeom>
        </p:spPr>
      </p:pic>
      <p:sp>
        <p:nvSpPr>
          <p:cNvPr id="28" name="TextBox 27"/>
          <p:cNvSpPr txBox="1"/>
          <p:nvPr/>
        </p:nvSpPr>
        <p:spPr>
          <a:xfrm>
            <a:off x="323528" y="4077072"/>
            <a:ext cx="1440160" cy="307777"/>
          </a:xfrm>
          <a:prstGeom prst="rect">
            <a:avLst/>
          </a:prstGeom>
          <a:noFill/>
        </p:spPr>
        <p:txBody>
          <a:bodyPr wrap="square" rtlCol="0">
            <a:spAutoFit/>
          </a:bodyPr>
          <a:lstStyle/>
          <a:p>
            <a:r>
              <a:rPr lang="en-US" sz="1400" dirty="0"/>
              <a:t>A</a:t>
            </a:r>
            <a:r>
              <a:rPr lang="en-US" sz="1400" dirty="0" smtClean="0"/>
              <a:t>1 phase</a:t>
            </a:r>
            <a:endParaRPr lang="en-US" sz="1400" dirty="0"/>
          </a:p>
        </p:txBody>
      </p:sp>
      <p:sp>
        <p:nvSpPr>
          <p:cNvPr id="29" name="Rectangle 28"/>
          <p:cNvSpPr/>
          <p:nvPr/>
        </p:nvSpPr>
        <p:spPr bwMode="auto">
          <a:xfrm>
            <a:off x="107504" y="5251791"/>
            <a:ext cx="8856984" cy="1584176"/>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0" name="TextBox 29"/>
          <p:cNvSpPr txBox="1"/>
          <p:nvPr/>
        </p:nvSpPr>
        <p:spPr>
          <a:xfrm>
            <a:off x="5357837" y="6513370"/>
            <a:ext cx="1264453" cy="369332"/>
          </a:xfrm>
          <a:prstGeom prst="rect">
            <a:avLst/>
          </a:prstGeom>
          <a:noFill/>
        </p:spPr>
        <p:txBody>
          <a:bodyPr wrap="square" rtlCol="0">
            <a:spAutoFit/>
          </a:bodyPr>
          <a:lstStyle/>
          <a:p>
            <a:r>
              <a:rPr lang="en-US" dirty="0" smtClean="0"/>
              <a:t>B1 phase</a:t>
            </a:r>
            <a:endParaRPr lang="en-US" dirty="0"/>
          </a:p>
        </p:txBody>
      </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1715375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and software's</a:t>
            </a:r>
            <a:endParaRPr lang="en-US" dirty="0"/>
          </a:p>
        </p:txBody>
      </p:sp>
      <p:sp>
        <p:nvSpPr>
          <p:cNvPr id="3" name="Content Placeholder 2"/>
          <p:cNvSpPr>
            <a:spLocks noGrp="1"/>
          </p:cNvSpPr>
          <p:nvPr>
            <p:ph idx="1"/>
          </p:nvPr>
        </p:nvSpPr>
        <p:spPr>
          <a:xfrm>
            <a:off x="395536" y="1333666"/>
            <a:ext cx="8229600" cy="4525963"/>
          </a:xfrm>
        </p:spPr>
        <p:txBody>
          <a:bodyPr/>
          <a:lstStyle/>
          <a:p>
            <a:r>
              <a:rPr lang="en-US" dirty="0" smtClean="0"/>
              <a:t>WARP for space charge compensation patterns and LEBT transport</a:t>
            </a:r>
          </a:p>
          <a:p>
            <a:r>
              <a:rPr lang="en-US" dirty="0" smtClean="0"/>
              <a:t>IBISIMU extractor</a:t>
            </a:r>
          </a:p>
          <a:p>
            <a:r>
              <a:rPr lang="en-US" dirty="0" err="1" smtClean="0"/>
              <a:t>Tracewin</a:t>
            </a:r>
            <a:r>
              <a:rPr lang="en-US" dirty="0" smtClean="0"/>
              <a:t> for matching routines and outputs</a:t>
            </a:r>
          </a:p>
          <a:p>
            <a:r>
              <a:rPr lang="en-US" dirty="0" err="1" smtClean="0"/>
              <a:t>Toutatis</a:t>
            </a:r>
            <a:r>
              <a:rPr lang="en-US" dirty="0" smtClean="0"/>
              <a:t> for RFQ model (as built, RF tuning).</a:t>
            </a:r>
            <a:endParaRPr lang="en-US" dirty="0"/>
          </a:p>
        </p:txBody>
      </p:sp>
      <p:pic>
        <p:nvPicPr>
          <p:cNvPr id="4" name="Picture 3"/>
          <p:cNvPicPr>
            <a:picLocks noChangeAspect="1"/>
          </p:cNvPicPr>
          <p:nvPr/>
        </p:nvPicPr>
        <p:blipFill>
          <a:blip r:embed="rId2"/>
          <a:stretch>
            <a:fillRect/>
          </a:stretch>
        </p:blipFill>
        <p:spPr>
          <a:xfrm>
            <a:off x="683568" y="4149080"/>
            <a:ext cx="7779296" cy="2627789"/>
          </a:xfrm>
          <a:prstGeom prst="rect">
            <a:avLst/>
          </a:prstGeom>
        </p:spPr>
      </p:pic>
      <p:sp>
        <p:nvSpPr>
          <p:cNvPr id="5" name="Segnaposto piè di pagina 4"/>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60594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67544" y="150681"/>
                <a:ext cx="6118780" cy="1143000"/>
              </a:xfrm>
            </p:spPr>
            <p:txBody>
              <a:bodyPr/>
              <a:lstStyle/>
              <a:p>
                <a14:m>
                  <m:oMath xmlns:m="http://schemas.openxmlformats.org/officeDocument/2006/math">
                    <m:sSub>
                      <m:sSubPr>
                        <m:ctrlPr>
                          <a:rPr lang="it-IT" b="0" i="1" smtClean="0">
                            <a:latin typeface="Cambria Math"/>
                            <a:ea typeface="Cambria Math" panose="02040503050406030204" pitchFamily="18" charset="0"/>
                          </a:rPr>
                        </m:ctrlPr>
                      </m:sSubPr>
                      <m:e>
                        <m:r>
                          <m:rPr>
                            <m:sty m:val="p"/>
                          </m:rPr>
                          <a:rPr lang="en-US" i="0" smtClean="0">
                            <a:latin typeface="Cambria Math" panose="02040503050406030204" pitchFamily="18" charset="0"/>
                            <a:ea typeface="Cambria Math" panose="02040503050406030204" pitchFamily="18" charset="0"/>
                          </a:rPr>
                          <m:t>ϕ</m:t>
                        </m:r>
                      </m:e>
                      <m:sub>
                        <m:r>
                          <m:rPr>
                            <m:sty m:val="p"/>
                          </m:rPr>
                          <a:rPr lang="it-IT" b="0" i="0" smtClean="0">
                            <a:latin typeface="Cambria Math" panose="02040503050406030204" pitchFamily="18" charset="0"/>
                            <a:ea typeface="Cambria Math" panose="02040503050406030204" pitchFamily="18" charset="0"/>
                          </a:rPr>
                          <m:t>tot</m:t>
                        </m:r>
                      </m:sub>
                    </m:sSub>
                  </m:oMath>
                </a14:m>
                <a:r>
                  <a:rPr lang="en-US" dirty="0" smtClean="0"/>
                  <a:t>(z) along axis</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67544" y="150681"/>
                <a:ext cx="6118780" cy="1143000"/>
              </a:xfrm>
              <a:blipFill rotWithShape="0">
                <a:blip r:embed="rId2"/>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36512" y="1412776"/>
            <a:ext cx="9144000" cy="4879643"/>
          </a:xfrm>
          <a:prstGeom prst="rect">
            <a:avLst/>
          </a:prstGeom>
        </p:spPr>
      </p:pic>
      <p:sp>
        <p:nvSpPr>
          <p:cNvPr id="5" name="TextBox 4"/>
          <p:cNvSpPr txBox="1"/>
          <p:nvPr/>
        </p:nvSpPr>
        <p:spPr>
          <a:xfrm>
            <a:off x="104020" y="5986074"/>
            <a:ext cx="6192688" cy="369332"/>
          </a:xfrm>
          <a:prstGeom prst="rect">
            <a:avLst/>
          </a:prstGeom>
          <a:noFill/>
        </p:spPr>
        <p:txBody>
          <a:bodyPr wrap="square" rtlCol="0">
            <a:spAutoFit/>
          </a:bodyPr>
          <a:lstStyle/>
          <a:p>
            <a:r>
              <a:rPr lang="en-US" dirty="0" smtClean="0"/>
              <a:t>Each intercepting piece of metal will vary locally the </a:t>
            </a:r>
            <a:r>
              <a:rPr lang="en-US" dirty="0" err="1" smtClean="0"/>
              <a:t>s.c.c</a:t>
            </a:r>
            <a:r>
              <a:rPr lang="en-US" dirty="0" smtClean="0"/>
              <a:t>..</a:t>
            </a:r>
            <a:endParaRPr lang="en-US" dirty="0"/>
          </a:p>
        </p:txBody>
      </p:sp>
      <p:pic>
        <p:nvPicPr>
          <p:cNvPr id="6" name="Picture 5"/>
          <p:cNvPicPr>
            <a:picLocks noChangeAspect="1"/>
          </p:cNvPicPr>
          <p:nvPr/>
        </p:nvPicPr>
        <p:blipFill>
          <a:blip r:embed="rId4"/>
          <a:stretch>
            <a:fillRect/>
          </a:stretch>
        </p:blipFill>
        <p:spPr>
          <a:xfrm>
            <a:off x="5868144" y="268258"/>
            <a:ext cx="3168352" cy="945255"/>
          </a:xfrm>
          <a:prstGeom prst="rect">
            <a:avLst/>
          </a:prstGeom>
        </p:spPr>
      </p:pic>
      <p:cxnSp>
        <p:nvCxnSpPr>
          <p:cNvPr id="8" name="Straight Connector 7"/>
          <p:cNvCxnSpPr/>
          <p:nvPr/>
        </p:nvCxnSpPr>
        <p:spPr bwMode="auto">
          <a:xfrm>
            <a:off x="5575633" y="1844824"/>
            <a:ext cx="0" cy="3888432"/>
          </a:xfrm>
          <a:prstGeom prst="line">
            <a:avLst/>
          </a:prstGeom>
          <a:solidFill>
            <a:schemeClr val="accent1"/>
          </a:solidFill>
          <a:ln w="38100" cap="flat" cmpd="sng" algn="ctr">
            <a:solidFill>
              <a:schemeClr val="bg2"/>
            </a:solidFill>
            <a:prstDash val="dash"/>
            <a:round/>
            <a:headEnd type="none" w="med" len="med"/>
            <a:tailEnd type="none" w="med" len="med"/>
          </a:ln>
          <a:effectLst/>
        </p:spPr>
      </p:cxnSp>
      <p:cxnSp>
        <p:nvCxnSpPr>
          <p:cNvPr id="9" name="Straight Connector 8"/>
          <p:cNvCxnSpPr/>
          <p:nvPr/>
        </p:nvCxnSpPr>
        <p:spPr bwMode="auto">
          <a:xfrm>
            <a:off x="7236296" y="1844824"/>
            <a:ext cx="0" cy="3888432"/>
          </a:xfrm>
          <a:prstGeom prst="line">
            <a:avLst/>
          </a:prstGeom>
          <a:solidFill>
            <a:schemeClr val="accent1"/>
          </a:solidFill>
          <a:ln w="38100" cap="flat" cmpd="sng" algn="ctr">
            <a:solidFill>
              <a:schemeClr val="bg2"/>
            </a:solidFill>
            <a:prstDash val="dash"/>
            <a:round/>
            <a:headEnd type="none" w="med" len="med"/>
            <a:tailEnd type="none" w="med" len="med"/>
          </a:ln>
          <a:effectLst/>
        </p:spPr>
      </p:cxnSp>
      <p:sp>
        <p:nvSpPr>
          <p:cNvPr id="10" name="TextBox 9"/>
          <p:cNvSpPr txBox="1"/>
          <p:nvPr/>
        </p:nvSpPr>
        <p:spPr>
          <a:xfrm>
            <a:off x="7524328" y="1916832"/>
            <a:ext cx="792088" cy="369332"/>
          </a:xfrm>
          <a:prstGeom prst="rect">
            <a:avLst/>
          </a:prstGeom>
          <a:noFill/>
        </p:spPr>
        <p:txBody>
          <a:bodyPr wrap="square" rtlCol="0">
            <a:spAutoFit/>
          </a:bodyPr>
          <a:lstStyle/>
          <a:p>
            <a:r>
              <a:rPr lang="en-US" dirty="0" smtClean="0">
                <a:solidFill>
                  <a:srgbClr val="00B050"/>
                </a:solidFill>
              </a:rPr>
              <a:t>db2</a:t>
            </a:r>
            <a:endParaRPr lang="en-US" dirty="0">
              <a:solidFill>
                <a:srgbClr val="00B050"/>
              </a:solidFill>
            </a:endParaRPr>
          </a:p>
        </p:txBody>
      </p:sp>
      <p:sp>
        <p:nvSpPr>
          <p:cNvPr id="11" name="TextBox 10"/>
          <p:cNvSpPr txBox="1"/>
          <p:nvPr/>
        </p:nvSpPr>
        <p:spPr>
          <a:xfrm>
            <a:off x="1259632" y="1387163"/>
            <a:ext cx="4968552" cy="430887"/>
          </a:xfrm>
          <a:prstGeom prst="rect">
            <a:avLst/>
          </a:prstGeom>
          <a:noFill/>
        </p:spPr>
        <p:txBody>
          <a:bodyPr wrap="square" rtlCol="0">
            <a:spAutoFit/>
          </a:bodyPr>
          <a:lstStyle/>
          <a:p>
            <a:pPr marL="285750" indent="-285750">
              <a:buFontTx/>
              <a:buChar char="-"/>
            </a:pPr>
            <a:r>
              <a:rPr lang="en-US" sz="1100" dirty="0" err="1" smtClean="0"/>
              <a:t>Secondaries</a:t>
            </a:r>
            <a:r>
              <a:rPr lang="en-US" sz="1100" dirty="0" smtClean="0"/>
              <a:t> from metallic boundaries</a:t>
            </a:r>
          </a:p>
          <a:p>
            <a:pPr marL="285750" indent="-285750">
              <a:buFontTx/>
              <a:buChar char="-"/>
            </a:pPr>
            <a:r>
              <a:rPr lang="en-US" sz="1100" dirty="0" smtClean="0"/>
              <a:t>Ionization and charge exchanges with residual gas</a:t>
            </a:r>
            <a:endParaRPr lang="en-US" sz="1100" dirty="0"/>
          </a:p>
        </p:txBody>
      </p:sp>
      <p:sp>
        <p:nvSpPr>
          <p:cNvPr id="12" name="TextBox 11"/>
          <p:cNvSpPr txBox="1"/>
          <p:nvPr/>
        </p:nvSpPr>
        <p:spPr>
          <a:xfrm>
            <a:off x="0" y="6402266"/>
            <a:ext cx="7812360" cy="461665"/>
          </a:xfrm>
          <a:prstGeom prst="rect">
            <a:avLst/>
          </a:prstGeom>
          <a:noFill/>
        </p:spPr>
        <p:txBody>
          <a:bodyPr wrap="square" rtlCol="0">
            <a:spAutoFit/>
          </a:bodyPr>
          <a:lstStyle/>
          <a:p>
            <a:r>
              <a:rPr lang="en-US" sz="800" dirty="0" smtClean="0"/>
              <a:t>[1] “Final Design of the IFMIF-EVEDA Low Energy Beam Transport Line”, N. Chauvin, Proceedings of PAC09, 2018</a:t>
            </a:r>
            <a:endParaRPr lang="en-US" sz="800" dirty="0"/>
          </a:p>
          <a:p>
            <a:r>
              <a:rPr lang="en-US" sz="800" dirty="0" smtClean="0"/>
              <a:t>[2] “Beam Dynamics Characterization of the IFMIF/EVEDA RFQ Input Beam”, L. </a:t>
            </a:r>
            <a:r>
              <a:rPr lang="en-US" sz="800" dirty="0" err="1" smtClean="0"/>
              <a:t>Bellan</a:t>
            </a:r>
            <a:r>
              <a:rPr lang="en-US" sz="800" dirty="0" smtClean="0"/>
              <a:t>, PhD Thesis, 2018 </a:t>
            </a:r>
          </a:p>
          <a:p>
            <a:r>
              <a:rPr lang="en-US" sz="800" dirty="0" smtClean="0"/>
              <a:t>[3] “</a:t>
            </a:r>
            <a:r>
              <a:rPr lang="fr-FR" sz="800" dirty="0" smtClean="0"/>
              <a:t>Étude </a:t>
            </a:r>
            <a:r>
              <a:rPr lang="fr-FR" sz="800" dirty="0"/>
              <a:t>de la compensation de la charge d’espace dans les lignes basse énergie des accélérateurs d’ions légers de haute </a:t>
            </a:r>
            <a:r>
              <a:rPr lang="fr-FR" sz="800" dirty="0" smtClean="0"/>
              <a:t>intensité</a:t>
            </a:r>
            <a:r>
              <a:rPr lang="en-US" sz="800" dirty="0" smtClean="0"/>
              <a:t>”, F. </a:t>
            </a:r>
            <a:r>
              <a:rPr lang="en-US" sz="800" dirty="0" err="1" smtClean="0"/>
              <a:t>Gérardin</a:t>
            </a:r>
            <a:r>
              <a:rPr lang="en-US" sz="800" dirty="0" smtClean="0"/>
              <a:t>, PhD Thesis, 2018</a:t>
            </a:r>
            <a:r>
              <a:rPr lang="fr-FR" sz="800" dirty="0" smtClean="0"/>
              <a:t> </a:t>
            </a:r>
            <a:endParaRPr lang="en-US" sz="800" dirty="0"/>
          </a:p>
        </p:txBody>
      </p:sp>
      <p:cxnSp>
        <p:nvCxnSpPr>
          <p:cNvPr id="14" name="Straight Arrow Connector 13"/>
          <p:cNvCxnSpPr/>
          <p:nvPr/>
        </p:nvCxnSpPr>
        <p:spPr bwMode="auto">
          <a:xfrm flipH="1">
            <a:off x="5868144" y="2101498"/>
            <a:ext cx="144016" cy="2473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Straight Arrow Connector 14"/>
          <p:cNvCxnSpPr/>
          <p:nvPr/>
        </p:nvCxnSpPr>
        <p:spPr bwMode="auto">
          <a:xfrm flipH="1">
            <a:off x="7812360" y="4581128"/>
            <a:ext cx="25667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7" name="TextBox 16"/>
          <p:cNvSpPr txBox="1"/>
          <p:nvPr/>
        </p:nvSpPr>
        <p:spPr>
          <a:xfrm>
            <a:off x="6056409" y="1979548"/>
            <a:ext cx="432048" cy="369332"/>
          </a:xfrm>
          <a:prstGeom prst="rect">
            <a:avLst/>
          </a:prstGeom>
          <a:noFill/>
        </p:spPr>
        <p:txBody>
          <a:bodyPr wrap="square" rtlCol="0">
            <a:spAutoFit/>
          </a:bodyPr>
          <a:lstStyle/>
          <a:p>
            <a:r>
              <a:rPr lang="en-US" dirty="0" smtClean="0"/>
              <a:t>e</a:t>
            </a:r>
            <a:r>
              <a:rPr lang="en-US" baseline="30000" dirty="0" smtClean="0"/>
              <a:t>-</a:t>
            </a:r>
            <a:endParaRPr lang="en-US" dirty="0"/>
          </a:p>
        </p:txBody>
      </p:sp>
      <p:sp>
        <p:nvSpPr>
          <p:cNvPr id="18" name="TextBox 17"/>
          <p:cNvSpPr txBox="1"/>
          <p:nvPr/>
        </p:nvSpPr>
        <p:spPr>
          <a:xfrm>
            <a:off x="7704348" y="4152249"/>
            <a:ext cx="432048" cy="369332"/>
          </a:xfrm>
          <a:prstGeom prst="rect">
            <a:avLst/>
          </a:prstGeom>
          <a:noFill/>
        </p:spPr>
        <p:txBody>
          <a:bodyPr wrap="square" rtlCol="0">
            <a:spAutoFit/>
          </a:bodyPr>
          <a:lstStyle/>
          <a:p>
            <a:r>
              <a:rPr lang="en-US" dirty="0" smtClean="0"/>
              <a:t>e</a:t>
            </a:r>
            <a:r>
              <a:rPr lang="en-US" baseline="30000" dirty="0" smtClean="0"/>
              <a:t>-</a:t>
            </a:r>
            <a:endParaRPr lang="en-US" dirty="0"/>
          </a:p>
        </p:txBody>
      </p:sp>
      <p:sp>
        <p:nvSpPr>
          <p:cNvPr id="19" name="Oval 18"/>
          <p:cNvSpPr/>
          <p:nvPr/>
        </p:nvSpPr>
        <p:spPr bwMode="auto">
          <a:xfrm>
            <a:off x="5962277" y="2332410"/>
            <a:ext cx="144016" cy="135565"/>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p:txBody>
      </p:sp>
      <p:sp>
        <p:nvSpPr>
          <p:cNvPr id="20" name="Oval 19"/>
          <p:cNvSpPr/>
          <p:nvPr/>
        </p:nvSpPr>
        <p:spPr bwMode="auto">
          <a:xfrm>
            <a:off x="7904348" y="4663532"/>
            <a:ext cx="144016" cy="135565"/>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accent2"/>
              </a:solidFill>
              <a:effectLst/>
              <a:latin typeface="Arial" charset="0"/>
            </a:endParaRPr>
          </a:p>
        </p:txBody>
      </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945586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116632"/>
            <a:ext cx="6118780" cy="1143000"/>
          </a:xfrm>
        </p:spPr>
        <p:txBody>
          <a:bodyPr/>
          <a:lstStyle/>
          <a:p>
            <a:r>
              <a:rPr lang="en-US" dirty="0" smtClean="0"/>
              <a:t>Example of results</a:t>
            </a:r>
            <a:endParaRPr lang="en-US" dirty="0"/>
          </a:p>
        </p:txBody>
      </p:sp>
      <p:pic>
        <p:nvPicPr>
          <p:cNvPr id="6" name="Picture 5"/>
          <p:cNvPicPr>
            <a:picLocks noChangeAspect="1"/>
          </p:cNvPicPr>
          <p:nvPr/>
        </p:nvPicPr>
        <p:blipFill>
          <a:blip r:embed="rId2"/>
          <a:stretch>
            <a:fillRect/>
          </a:stretch>
        </p:blipFill>
        <p:spPr>
          <a:xfrm>
            <a:off x="71500" y="1385715"/>
            <a:ext cx="4392488" cy="2914348"/>
          </a:xfrm>
          <a:prstGeom prst="rect">
            <a:avLst/>
          </a:prstGeom>
        </p:spPr>
      </p:pic>
      <p:pic>
        <p:nvPicPr>
          <p:cNvPr id="7" name="Picture 6"/>
          <p:cNvPicPr>
            <a:picLocks noChangeAspect="1"/>
          </p:cNvPicPr>
          <p:nvPr/>
        </p:nvPicPr>
        <p:blipFill>
          <a:blip r:embed="rId3"/>
          <a:stretch>
            <a:fillRect/>
          </a:stretch>
        </p:blipFill>
        <p:spPr>
          <a:xfrm>
            <a:off x="71500" y="5707949"/>
            <a:ext cx="3744416" cy="1117119"/>
          </a:xfrm>
          <a:prstGeom prst="rect">
            <a:avLst/>
          </a:prstGeom>
        </p:spPr>
      </p:pic>
      <p:cxnSp>
        <p:nvCxnSpPr>
          <p:cNvPr id="9" name="Straight Arrow Connector 8"/>
          <p:cNvCxnSpPr/>
          <p:nvPr/>
        </p:nvCxnSpPr>
        <p:spPr bwMode="auto">
          <a:xfrm flipH="1">
            <a:off x="2915816" y="5718991"/>
            <a:ext cx="72008" cy="35742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p:cNvSpPr txBox="1"/>
          <p:nvPr/>
        </p:nvSpPr>
        <p:spPr>
          <a:xfrm>
            <a:off x="2555775" y="5414277"/>
            <a:ext cx="2088233" cy="369332"/>
          </a:xfrm>
          <a:prstGeom prst="rect">
            <a:avLst/>
          </a:prstGeom>
          <a:noFill/>
        </p:spPr>
        <p:txBody>
          <a:bodyPr wrap="square" rtlCol="0">
            <a:spAutoFit/>
          </a:bodyPr>
          <a:lstStyle/>
          <a:p>
            <a:r>
              <a:rPr lang="en-US" dirty="0" smtClean="0"/>
              <a:t>EMU is here</a:t>
            </a:r>
            <a:endParaRPr lang="en-US" dirty="0"/>
          </a:p>
        </p:txBody>
      </p:sp>
      <p:pic>
        <p:nvPicPr>
          <p:cNvPr id="11" name="Picture 10"/>
          <p:cNvPicPr>
            <a:picLocks noChangeAspect="1"/>
          </p:cNvPicPr>
          <p:nvPr/>
        </p:nvPicPr>
        <p:blipFill>
          <a:blip r:embed="rId4"/>
          <a:stretch>
            <a:fillRect/>
          </a:stretch>
        </p:blipFill>
        <p:spPr>
          <a:xfrm>
            <a:off x="4788024" y="1442227"/>
            <a:ext cx="4179918" cy="2736304"/>
          </a:xfrm>
          <a:prstGeom prst="rect">
            <a:avLst/>
          </a:prstGeom>
        </p:spPr>
      </p:pic>
      <p:sp>
        <p:nvSpPr>
          <p:cNvPr id="12" name="TextBox 11"/>
          <p:cNvSpPr txBox="1"/>
          <p:nvPr/>
        </p:nvSpPr>
        <p:spPr>
          <a:xfrm>
            <a:off x="6245460" y="3975210"/>
            <a:ext cx="2448272" cy="215444"/>
          </a:xfrm>
          <a:prstGeom prst="rect">
            <a:avLst/>
          </a:prstGeom>
          <a:noFill/>
        </p:spPr>
        <p:txBody>
          <a:bodyPr wrap="square" rtlCol="0">
            <a:spAutoFit/>
          </a:bodyPr>
          <a:lstStyle/>
          <a:p>
            <a:r>
              <a:rPr lang="en-US" sz="800" dirty="0" smtClean="0"/>
              <a:t>85 mA H beam (nominal + </a:t>
            </a:r>
            <a:r>
              <a:rPr lang="en-US" sz="800" dirty="0" err="1" smtClean="0"/>
              <a:t>contaminats</a:t>
            </a:r>
            <a:r>
              <a:rPr lang="en-US" sz="800" dirty="0" smtClean="0"/>
              <a:t>)</a:t>
            </a:r>
            <a:endParaRPr lang="en-US" sz="800" dirty="0"/>
          </a:p>
        </p:txBody>
      </p:sp>
      <p:pic>
        <p:nvPicPr>
          <p:cNvPr id="13" name="Picture 19"/>
          <p:cNvPicPr>
            <a:picLocks noChangeAspect="1"/>
          </p:cNvPicPr>
          <p:nvPr/>
        </p:nvPicPr>
        <p:blipFill rotWithShape="1">
          <a:blip r:embed="rId5"/>
          <a:srcRect t="42303" r="14480"/>
          <a:stretch/>
        </p:blipFill>
        <p:spPr>
          <a:xfrm>
            <a:off x="4341710" y="4400477"/>
            <a:ext cx="2160240" cy="964748"/>
          </a:xfrm>
          <a:prstGeom prst="rect">
            <a:avLst/>
          </a:prstGeom>
        </p:spPr>
      </p:pic>
      <p:pic>
        <p:nvPicPr>
          <p:cNvPr id="14" name="Picture 32"/>
          <p:cNvPicPr>
            <a:picLocks noChangeAspect="1"/>
          </p:cNvPicPr>
          <p:nvPr/>
        </p:nvPicPr>
        <p:blipFill>
          <a:blip r:embed="rId6"/>
          <a:stretch>
            <a:fillRect/>
          </a:stretch>
        </p:blipFill>
        <p:spPr>
          <a:xfrm>
            <a:off x="6619622" y="4339290"/>
            <a:ext cx="1354255" cy="1024396"/>
          </a:xfrm>
          <a:prstGeom prst="rect">
            <a:avLst/>
          </a:prstGeom>
        </p:spPr>
      </p:pic>
      <p:pic>
        <p:nvPicPr>
          <p:cNvPr id="18" name="Picture 17"/>
          <p:cNvPicPr>
            <a:picLocks noChangeAspect="1"/>
          </p:cNvPicPr>
          <p:nvPr/>
        </p:nvPicPr>
        <p:blipFill>
          <a:blip r:embed="rId7"/>
          <a:stretch>
            <a:fillRect/>
          </a:stretch>
        </p:blipFill>
        <p:spPr>
          <a:xfrm>
            <a:off x="4644008" y="5646848"/>
            <a:ext cx="3329869" cy="1155141"/>
          </a:xfrm>
          <a:prstGeom prst="rect">
            <a:avLst/>
          </a:prstGeom>
        </p:spPr>
      </p:pic>
      <p:sp>
        <p:nvSpPr>
          <p:cNvPr id="17" name="Rectangle 16"/>
          <p:cNvSpPr/>
          <p:nvPr/>
        </p:nvSpPr>
        <p:spPr bwMode="auto">
          <a:xfrm>
            <a:off x="4895086" y="5389470"/>
            <a:ext cx="2592288" cy="32952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RMS quantities</a:t>
            </a:r>
            <a:r>
              <a:rPr kumimoji="0" lang="en-US" sz="1200" b="0" i="0" u="none" strike="noStrike" cap="none" normalizeH="0" dirty="0" smtClean="0">
                <a:ln>
                  <a:noFill/>
                </a:ln>
                <a:solidFill>
                  <a:schemeClr val="tx1"/>
                </a:solidFill>
                <a:effectLst/>
                <a:latin typeface="Arial" charset="0"/>
              </a:rPr>
              <a:t> difference &lt; 10%</a:t>
            </a:r>
            <a:endParaRPr kumimoji="0" lang="en-US" sz="1200" b="0" i="0" u="none" strike="noStrike" cap="none" normalizeH="0" baseline="0" dirty="0" smtClean="0">
              <a:ln>
                <a:noFill/>
              </a:ln>
              <a:solidFill>
                <a:schemeClr val="tx1"/>
              </a:solidFill>
              <a:effectLst/>
              <a:latin typeface="Arial" charset="0"/>
            </a:endParaRPr>
          </a:p>
        </p:txBody>
      </p:sp>
      <p:sp>
        <p:nvSpPr>
          <p:cNvPr id="20" name="Oval 19"/>
          <p:cNvSpPr/>
          <p:nvPr/>
        </p:nvSpPr>
        <p:spPr bwMode="auto">
          <a:xfrm rot="18366180">
            <a:off x="6352932" y="1800120"/>
            <a:ext cx="302860" cy="462772"/>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Oval 20"/>
          <p:cNvSpPr/>
          <p:nvPr/>
        </p:nvSpPr>
        <p:spPr bwMode="auto">
          <a:xfrm rot="18410905">
            <a:off x="1529457" y="1699090"/>
            <a:ext cx="209091" cy="396062"/>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TextBox 22"/>
          <p:cNvSpPr txBox="1"/>
          <p:nvPr/>
        </p:nvSpPr>
        <p:spPr>
          <a:xfrm>
            <a:off x="172267" y="4266237"/>
            <a:ext cx="4248472" cy="1223412"/>
          </a:xfrm>
          <a:prstGeom prst="rect">
            <a:avLst/>
          </a:prstGeom>
          <a:noFill/>
        </p:spPr>
        <p:txBody>
          <a:bodyPr wrap="square" rtlCol="0">
            <a:spAutoFit/>
          </a:bodyPr>
          <a:lstStyle/>
          <a:p>
            <a:pPr marL="171450" indent="-171450">
              <a:buFont typeface="Arial" panose="020B0604020202020204" pitchFamily="34" charset="0"/>
              <a:buChar char="•"/>
            </a:pPr>
            <a:r>
              <a:rPr lang="en-US" sz="1050" dirty="0" smtClean="0"/>
              <a:t>The emittance depends on the solenoid values. </a:t>
            </a:r>
          </a:p>
          <a:p>
            <a:pPr marL="171450" indent="-171450">
              <a:buFont typeface="Arial" panose="020B0604020202020204" pitchFamily="34" charset="0"/>
              <a:buChar char="•"/>
            </a:pPr>
            <a:r>
              <a:rPr lang="en-US" sz="1050" dirty="0" smtClean="0"/>
              <a:t>More divergent the beam from the source, higher the values of the emittance will be on the upper left  side of the solenoid scan plots (where the matching point should be)</a:t>
            </a:r>
          </a:p>
          <a:p>
            <a:pPr marL="171450" indent="-171450">
              <a:buFont typeface="Arial" panose="020B0604020202020204" pitchFamily="34" charset="0"/>
              <a:buChar char="•"/>
            </a:pPr>
            <a:r>
              <a:rPr lang="en-US" sz="1050" dirty="0" smtClean="0"/>
              <a:t>The emittance growth in the source is always lower than the </a:t>
            </a:r>
            <a:r>
              <a:rPr lang="en-US" sz="1050" dirty="0" err="1" smtClean="0"/>
              <a:t>emitttance</a:t>
            </a:r>
            <a:r>
              <a:rPr lang="en-US" sz="1050" dirty="0" smtClean="0"/>
              <a:t> growth  caused by the non-linear part of the solenoids and due to the residual </a:t>
            </a:r>
            <a:r>
              <a:rPr lang="en-US" sz="1050" dirty="0" err="1" smtClean="0"/>
              <a:t>s.c.</a:t>
            </a:r>
            <a:r>
              <a:rPr lang="en-US" sz="1050" dirty="0" smtClean="0"/>
              <a:t> fields.</a:t>
            </a:r>
            <a:endParaRPr lang="en-US" sz="1050" dirty="0"/>
          </a:p>
        </p:txBody>
      </p:sp>
      <p:sp>
        <p:nvSpPr>
          <p:cNvPr id="24" name="TextBox 23"/>
          <p:cNvSpPr txBox="1"/>
          <p:nvPr/>
        </p:nvSpPr>
        <p:spPr>
          <a:xfrm>
            <a:off x="5421830" y="4955794"/>
            <a:ext cx="590330" cy="246221"/>
          </a:xfrm>
          <a:prstGeom prst="rect">
            <a:avLst/>
          </a:prstGeom>
          <a:noFill/>
        </p:spPr>
        <p:txBody>
          <a:bodyPr wrap="square" rtlCol="0">
            <a:spAutoFit/>
          </a:bodyPr>
          <a:lstStyle/>
          <a:p>
            <a:r>
              <a:rPr lang="en-US" sz="1000" dirty="0" smtClean="0"/>
              <a:t>Meas.</a:t>
            </a:r>
            <a:endParaRPr lang="en-US" sz="1000" dirty="0"/>
          </a:p>
        </p:txBody>
      </p:sp>
      <p:sp>
        <p:nvSpPr>
          <p:cNvPr id="25" name="TextBox 24"/>
          <p:cNvSpPr txBox="1"/>
          <p:nvPr/>
        </p:nvSpPr>
        <p:spPr>
          <a:xfrm>
            <a:off x="5508104" y="6327682"/>
            <a:ext cx="590330" cy="246221"/>
          </a:xfrm>
          <a:prstGeom prst="rect">
            <a:avLst/>
          </a:prstGeom>
          <a:noFill/>
        </p:spPr>
        <p:txBody>
          <a:bodyPr wrap="square" rtlCol="0">
            <a:spAutoFit/>
          </a:bodyPr>
          <a:lstStyle/>
          <a:p>
            <a:r>
              <a:rPr lang="en-US" sz="1000" dirty="0" smtClean="0"/>
              <a:t>Meas.</a:t>
            </a:r>
            <a:endParaRPr lang="en-US" sz="1000" dirty="0"/>
          </a:p>
        </p:txBody>
      </p:sp>
      <p:sp>
        <p:nvSpPr>
          <p:cNvPr id="26" name="TextBox 25"/>
          <p:cNvSpPr txBox="1"/>
          <p:nvPr/>
        </p:nvSpPr>
        <p:spPr>
          <a:xfrm>
            <a:off x="7469596" y="4955793"/>
            <a:ext cx="590330" cy="246221"/>
          </a:xfrm>
          <a:prstGeom prst="rect">
            <a:avLst/>
          </a:prstGeom>
          <a:noFill/>
        </p:spPr>
        <p:txBody>
          <a:bodyPr wrap="square" rtlCol="0">
            <a:spAutoFit/>
          </a:bodyPr>
          <a:lstStyle/>
          <a:p>
            <a:r>
              <a:rPr lang="en-US" sz="1000" dirty="0" smtClean="0"/>
              <a:t>sim.</a:t>
            </a:r>
            <a:endParaRPr lang="en-US" sz="1000" dirty="0"/>
          </a:p>
        </p:txBody>
      </p:sp>
      <p:sp>
        <p:nvSpPr>
          <p:cNvPr id="27" name="TextBox 26"/>
          <p:cNvSpPr txBox="1"/>
          <p:nvPr/>
        </p:nvSpPr>
        <p:spPr>
          <a:xfrm>
            <a:off x="7425335" y="6377745"/>
            <a:ext cx="590330" cy="246221"/>
          </a:xfrm>
          <a:prstGeom prst="rect">
            <a:avLst/>
          </a:prstGeom>
          <a:noFill/>
        </p:spPr>
        <p:txBody>
          <a:bodyPr wrap="square" rtlCol="0">
            <a:spAutoFit/>
          </a:bodyPr>
          <a:lstStyle/>
          <a:p>
            <a:r>
              <a:rPr lang="en-US" sz="1000" dirty="0" smtClean="0"/>
              <a:t>sim.</a:t>
            </a:r>
            <a:endParaRPr lang="en-US" sz="1000" dirty="0"/>
          </a:p>
        </p:txBody>
      </p:sp>
      <p:sp>
        <p:nvSpPr>
          <p:cNvPr id="31" name="TextBox 30"/>
          <p:cNvSpPr txBox="1"/>
          <p:nvPr/>
        </p:nvSpPr>
        <p:spPr>
          <a:xfrm>
            <a:off x="6027096" y="1385715"/>
            <a:ext cx="1209200" cy="230832"/>
          </a:xfrm>
          <a:prstGeom prst="rect">
            <a:avLst/>
          </a:prstGeom>
          <a:noFill/>
        </p:spPr>
        <p:txBody>
          <a:bodyPr wrap="square" rtlCol="0">
            <a:spAutoFit/>
          </a:bodyPr>
          <a:lstStyle/>
          <a:p>
            <a:r>
              <a:rPr lang="en-US" sz="900" b="1" dirty="0" smtClean="0"/>
              <a:t>High </a:t>
            </a:r>
            <a:r>
              <a:rPr lang="en-US" sz="900" b="1" dirty="0" err="1" smtClean="0"/>
              <a:t>perveance</a:t>
            </a:r>
            <a:r>
              <a:rPr lang="en-US" sz="900" b="1" dirty="0" smtClean="0"/>
              <a:t> H</a:t>
            </a:r>
            <a:endParaRPr lang="en-US" sz="900" b="1" dirty="0"/>
          </a:p>
        </p:txBody>
      </p:sp>
      <p:sp>
        <p:nvSpPr>
          <p:cNvPr id="32" name="TextBox 31"/>
          <p:cNvSpPr txBox="1"/>
          <p:nvPr/>
        </p:nvSpPr>
        <p:spPr>
          <a:xfrm>
            <a:off x="1634002" y="1323927"/>
            <a:ext cx="1209200" cy="230832"/>
          </a:xfrm>
          <a:prstGeom prst="rect">
            <a:avLst/>
          </a:prstGeom>
          <a:noFill/>
        </p:spPr>
        <p:txBody>
          <a:bodyPr wrap="square" rtlCol="0">
            <a:spAutoFit/>
          </a:bodyPr>
          <a:lstStyle/>
          <a:p>
            <a:r>
              <a:rPr lang="en-US" sz="900" b="1" dirty="0" smtClean="0"/>
              <a:t>High </a:t>
            </a:r>
            <a:r>
              <a:rPr lang="en-US" sz="900" b="1" dirty="0" err="1" smtClean="0"/>
              <a:t>perveance</a:t>
            </a:r>
            <a:r>
              <a:rPr lang="en-US" sz="900" b="1" dirty="0" smtClean="0"/>
              <a:t> D</a:t>
            </a:r>
            <a:endParaRPr lang="en-US" sz="900" b="1" dirty="0"/>
          </a:p>
        </p:txBody>
      </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1889268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40" y="155888"/>
            <a:ext cx="7630948" cy="1143000"/>
          </a:xfrm>
        </p:spPr>
        <p:txBody>
          <a:bodyPr/>
          <a:lstStyle/>
          <a:p>
            <a:r>
              <a:rPr lang="en-US" dirty="0" smtClean="0"/>
              <a:t>Simulation-experimental criteria for RFQ input beam</a:t>
            </a:r>
            <a:endParaRPr lang="en-US" dirty="0"/>
          </a:p>
        </p:txBody>
      </p:sp>
      <p:grpSp>
        <p:nvGrpSpPr>
          <p:cNvPr id="5" name="Gruppo 4"/>
          <p:cNvGrpSpPr/>
          <p:nvPr/>
        </p:nvGrpSpPr>
        <p:grpSpPr>
          <a:xfrm>
            <a:off x="395536" y="2961547"/>
            <a:ext cx="4392489" cy="2483677"/>
            <a:chOff x="395536" y="2961547"/>
            <a:chExt cx="4392489" cy="2483677"/>
          </a:xfrm>
        </p:grpSpPr>
        <p:pic>
          <p:nvPicPr>
            <p:cNvPr id="4" name="Picture 3"/>
            <p:cNvPicPr>
              <a:picLocks noChangeAspect="1"/>
            </p:cNvPicPr>
            <p:nvPr/>
          </p:nvPicPr>
          <p:blipFill rotWithShape="1">
            <a:blip r:embed="rId2"/>
            <a:srcRect t="1891" b="-1"/>
            <a:stretch/>
          </p:blipFill>
          <p:spPr>
            <a:xfrm>
              <a:off x="395536" y="2961547"/>
              <a:ext cx="4392489" cy="2483677"/>
            </a:xfrm>
            <a:prstGeom prst="rect">
              <a:avLst/>
            </a:prstGeom>
          </p:spPr>
        </p:pic>
        <p:cxnSp>
          <p:nvCxnSpPr>
            <p:cNvPr id="6" name="Straight Connector 5"/>
            <p:cNvCxnSpPr/>
            <p:nvPr/>
          </p:nvCxnSpPr>
          <p:spPr bwMode="auto">
            <a:xfrm>
              <a:off x="1763688" y="4509120"/>
              <a:ext cx="2880320" cy="0"/>
            </a:xfrm>
            <a:prstGeom prst="line">
              <a:avLst/>
            </a:prstGeom>
            <a:solidFill>
              <a:schemeClr val="accent1"/>
            </a:solidFill>
            <a:ln w="38100" cap="flat" cmpd="sng" algn="ctr">
              <a:solidFill>
                <a:schemeClr val="tx1"/>
              </a:solidFill>
              <a:prstDash val="dash"/>
              <a:round/>
              <a:headEnd type="none" w="med" len="med"/>
              <a:tailEnd type="none" w="med" len="med"/>
            </a:ln>
            <a:effectLst/>
          </p:spPr>
        </p:cxnSp>
      </p:grpSp>
      <p:grpSp>
        <p:nvGrpSpPr>
          <p:cNvPr id="3" name="Gruppo 2"/>
          <p:cNvGrpSpPr/>
          <p:nvPr/>
        </p:nvGrpSpPr>
        <p:grpSpPr>
          <a:xfrm>
            <a:off x="5440242" y="3089660"/>
            <a:ext cx="3524246" cy="2211548"/>
            <a:chOff x="5440242" y="2404243"/>
            <a:chExt cx="3524246" cy="2211548"/>
          </a:xfrm>
        </p:grpSpPr>
        <p:pic>
          <p:nvPicPr>
            <p:cNvPr id="18" name="Picture 17"/>
            <p:cNvPicPr>
              <a:picLocks noChangeAspect="1"/>
            </p:cNvPicPr>
            <p:nvPr/>
          </p:nvPicPr>
          <p:blipFill rotWithShape="1">
            <a:blip r:embed="rId3"/>
            <a:srcRect l="2680" t="11203" r="51271" b="5179"/>
            <a:stretch/>
          </p:blipFill>
          <p:spPr>
            <a:xfrm>
              <a:off x="5440242" y="2886083"/>
              <a:ext cx="3192821" cy="1729708"/>
            </a:xfrm>
            <a:prstGeom prst="rect">
              <a:avLst/>
            </a:prstGeom>
          </p:spPr>
        </p:pic>
        <p:sp>
          <p:nvSpPr>
            <p:cNvPr id="19" name="TextBox 18"/>
            <p:cNvSpPr txBox="1"/>
            <p:nvPr/>
          </p:nvSpPr>
          <p:spPr>
            <a:xfrm>
              <a:off x="6876255" y="2404243"/>
              <a:ext cx="2088233" cy="369332"/>
            </a:xfrm>
            <a:prstGeom prst="rect">
              <a:avLst/>
            </a:prstGeom>
            <a:noFill/>
          </p:spPr>
          <p:txBody>
            <a:bodyPr wrap="square" rtlCol="0">
              <a:spAutoFit/>
            </a:bodyPr>
            <a:lstStyle/>
            <a:p>
              <a:r>
                <a:rPr lang="en-US" dirty="0" smtClean="0"/>
                <a:t>EMU is here</a:t>
              </a:r>
              <a:endParaRPr lang="en-US" dirty="0"/>
            </a:p>
          </p:txBody>
        </p:sp>
        <p:cxnSp>
          <p:nvCxnSpPr>
            <p:cNvPr id="21" name="Straight Arrow Connector 20"/>
            <p:cNvCxnSpPr/>
            <p:nvPr/>
          </p:nvCxnSpPr>
          <p:spPr bwMode="auto">
            <a:xfrm>
              <a:off x="7596336" y="2802928"/>
              <a:ext cx="524767" cy="58721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3" name="TextBox 22"/>
          <p:cNvSpPr txBox="1"/>
          <p:nvPr/>
        </p:nvSpPr>
        <p:spPr>
          <a:xfrm>
            <a:off x="-18891" y="5589240"/>
            <a:ext cx="9055387" cy="1169551"/>
          </a:xfrm>
          <a:prstGeom prst="rect">
            <a:avLst/>
          </a:prstGeom>
          <a:noFill/>
        </p:spPr>
        <p:txBody>
          <a:bodyPr wrap="square" rtlCol="0">
            <a:spAutoFit/>
          </a:bodyPr>
          <a:lstStyle/>
          <a:p>
            <a:pPr marL="342900" indent="-342900">
              <a:buFont typeface="+mj-lt"/>
              <a:buAutoNum type="arabicPeriod"/>
            </a:pPr>
            <a:r>
              <a:rPr lang="en-US" sz="1400" dirty="0" smtClean="0"/>
              <a:t>At fixed solenoid value, several extractor configurations are studied.</a:t>
            </a:r>
          </a:p>
          <a:p>
            <a:pPr marL="342900" indent="-342900">
              <a:buFont typeface="+mj-lt"/>
              <a:buAutoNum type="arabicPeriod"/>
            </a:pPr>
            <a:r>
              <a:rPr lang="en-US" sz="1400" dirty="0" smtClean="0"/>
              <a:t>The emittance between the two solenoid is measured. </a:t>
            </a:r>
          </a:p>
          <a:p>
            <a:pPr marL="342900" indent="-342900">
              <a:buFont typeface="+mj-lt"/>
              <a:buAutoNum type="arabicPeriod"/>
            </a:pPr>
            <a:r>
              <a:rPr lang="en-US" sz="1400" dirty="0" smtClean="0"/>
              <a:t>To limit the emittance growth in the second half of the LEBT  </a:t>
            </a:r>
            <a:r>
              <a:rPr lang="en-US" sz="1400" u="sng" dirty="0" smtClean="0"/>
              <a:t>for any couple of solenoids</a:t>
            </a:r>
            <a:r>
              <a:rPr lang="en-US" sz="1400" dirty="0" smtClean="0"/>
              <a:t>, the emittance must be &lt; 0.2 mm </a:t>
            </a:r>
            <a:r>
              <a:rPr lang="en-US" sz="1400" dirty="0" err="1" smtClean="0"/>
              <a:t>mrad</a:t>
            </a:r>
            <a:r>
              <a:rPr lang="en-US" sz="1400" dirty="0" smtClean="0"/>
              <a:t> normalized rms. </a:t>
            </a:r>
          </a:p>
          <a:p>
            <a:pPr marL="342900" indent="-342900">
              <a:buFont typeface="+mj-lt"/>
              <a:buAutoNum type="arabicPeriod"/>
            </a:pPr>
            <a:r>
              <a:rPr lang="en-US" sz="1400" dirty="0" smtClean="0"/>
              <a:t>This should ensure a transmission of at least 90% of accelerated particles through the RFQ</a:t>
            </a:r>
            <a:endParaRPr lang="en-US" sz="1400" dirty="0"/>
          </a:p>
        </p:txBody>
      </p:sp>
      <p:sp>
        <p:nvSpPr>
          <p:cNvPr id="25" name="TextBox 24"/>
          <p:cNvSpPr txBox="1"/>
          <p:nvPr/>
        </p:nvSpPr>
        <p:spPr>
          <a:xfrm>
            <a:off x="172085" y="1508591"/>
            <a:ext cx="8864411" cy="1200329"/>
          </a:xfrm>
          <a:prstGeom prst="rect">
            <a:avLst/>
          </a:prstGeom>
          <a:noFill/>
        </p:spPr>
        <p:txBody>
          <a:bodyPr wrap="square" rtlCol="0">
            <a:spAutoFit/>
          </a:bodyPr>
          <a:lstStyle/>
          <a:p>
            <a:r>
              <a:rPr lang="en-US" dirty="0" smtClean="0"/>
              <a:t>Since in RFQ operation the EMU would be located in db1 between LEBT solenoids, we wanted to determine a fast experimental criteria to define if a certain beam from the source is acceptable for the RFQ injection, looking to the emittance </a:t>
            </a:r>
            <a:r>
              <a:rPr lang="en-US" dirty="0"/>
              <a:t>m</a:t>
            </a:r>
            <a:r>
              <a:rPr lang="en-US" dirty="0" smtClean="0"/>
              <a:t>easurement after Sol1 (NB: it’s a specific of injector and RFQ design)</a:t>
            </a:r>
            <a:endParaRPr lang="en-US" dirty="0"/>
          </a:p>
        </p:txBody>
      </p:sp>
      <p:sp>
        <p:nvSpPr>
          <p:cNvPr id="7" name="Segnaposto piè di pagina 6"/>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566013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Assembly a 10 m long RFQ</a:t>
            </a:r>
            <a:endParaRPr lang="en-GB" dirty="0"/>
          </a:p>
        </p:txBody>
      </p:sp>
      <p:sp>
        <p:nvSpPr>
          <p:cNvPr id="3" name="CasellaDiTesto 2"/>
          <p:cNvSpPr txBox="1"/>
          <p:nvPr/>
        </p:nvSpPr>
        <p:spPr>
          <a:xfrm>
            <a:off x="1331640" y="1916832"/>
            <a:ext cx="184731" cy="369332"/>
          </a:xfrm>
          <a:prstGeom prst="rect">
            <a:avLst/>
          </a:prstGeom>
          <a:noFill/>
        </p:spPr>
        <p:txBody>
          <a:bodyPr wrap="none" rtlCol="0">
            <a:spAutoFit/>
          </a:bodyPr>
          <a:lstStyle/>
          <a:p>
            <a:endParaRPr lang="en-GB" dirty="0"/>
          </a:p>
        </p:txBody>
      </p:sp>
      <p:grpSp>
        <p:nvGrpSpPr>
          <p:cNvPr id="7" name="Gruppo 6"/>
          <p:cNvGrpSpPr>
            <a:grpSpLocks noChangeAspect="1"/>
          </p:cNvGrpSpPr>
          <p:nvPr/>
        </p:nvGrpSpPr>
        <p:grpSpPr>
          <a:xfrm>
            <a:off x="44514" y="1700809"/>
            <a:ext cx="9063990" cy="4465130"/>
            <a:chOff x="-1238250" y="566739"/>
            <a:chExt cx="11329989" cy="5581413"/>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566739"/>
              <a:ext cx="11329989" cy="558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4171559" y="4617188"/>
              <a:ext cx="1975824" cy="1308050"/>
            </a:xfrm>
            <a:prstGeom prst="rect">
              <a:avLst/>
            </a:prstGeom>
            <a:solidFill>
              <a:schemeClr val="bg1"/>
            </a:solidFill>
          </p:spPr>
          <p:txBody>
            <a:bodyPr wrap="square" rtlCol="0">
              <a:spAutoFit/>
            </a:bodyPr>
            <a:lstStyle/>
            <a:p>
              <a:r>
                <a:rPr lang="it-IT" sz="1400" b="1" dirty="0" smtClean="0">
                  <a:solidFill>
                    <a:srgbClr val="FF0000"/>
                  </a:solidFill>
                  <a:latin typeface="Calibri" panose="020F0502020204030204" pitchFamily="34" charset="0"/>
                  <a:cs typeface="Calibri" panose="020F0502020204030204" pitchFamily="34" charset="0"/>
                </a:rPr>
                <a:t>RF </a:t>
              </a:r>
              <a:r>
                <a:rPr lang="it-IT" sz="1400" b="1" dirty="0" err="1" smtClean="0">
                  <a:solidFill>
                    <a:srgbClr val="FF0000"/>
                  </a:solidFill>
                  <a:latin typeface="Calibri" panose="020F0502020204030204" pitchFamily="34" charset="0"/>
                  <a:cs typeface="Calibri" panose="020F0502020204030204" pitchFamily="34" charset="0"/>
                </a:rPr>
                <a:t>Power</a:t>
              </a:r>
              <a:endParaRPr lang="it-IT" sz="1400" b="1" dirty="0" smtClean="0">
                <a:solidFill>
                  <a:srgbClr val="FF0000"/>
                </a:solidFill>
                <a:latin typeface="Calibri" panose="020F0502020204030204" pitchFamily="34" charset="0"/>
                <a:cs typeface="Calibri" panose="020F0502020204030204" pitchFamily="34" charset="0"/>
              </a:endParaRPr>
            </a:p>
            <a:p>
              <a:r>
                <a:rPr lang="it-IT" sz="1200" dirty="0" smtClean="0">
                  <a:latin typeface="Calibri" panose="020F0502020204030204" pitchFamily="34" charset="0"/>
                  <a:cs typeface="Calibri" panose="020F0502020204030204" pitchFamily="34" charset="0"/>
                </a:rPr>
                <a:t>8 RF </a:t>
              </a:r>
              <a:r>
                <a:rPr lang="it-IT" sz="1200" dirty="0" err="1" smtClean="0">
                  <a:latin typeface="Calibri" panose="020F0502020204030204" pitchFamily="34" charset="0"/>
                  <a:cs typeface="Calibri" panose="020F0502020204030204" pitchFamily="34" charset="0"/>
                </a:rPr>
                <a:t>systems</a:t>
              </a:r>
              <a:r>
                <a:rPr lang="it-IT" sz="1200" dirty="0" smtClean="0">
                  <a:latin typeface="Calibri" panose="020F0502020204030204" pitchFamily="34" charset="0"/>
                  <a:cs typeface="Calibri" panose="020F0502020204030204" pitchFamily="34" charset="0"/>
                </a:rPr>
                <a:t> and </a:t>
              </a:r>
              <a:r>
                <a:rPr lang="it-IT" sz="1200" dirty="0" err="1" smtClean="0">
                  <a:latin typeface="Calibri" panose="020F0502020204030204" pitchFamily="34" charset="0"/>
                  <a:cs typeface="Calibri" panose="020F0502020204030204" pitchFamily="34" charset="0"/>
                </a:rPr>
                <a:t>power</a:t>
              </a:r>
              <a:r>
                <a:rPr lang="it-IT" sz="1200" dirty="0" smtClean="0">
                  <a:latin typeface="Calibri" panose="020F0502020204030204" pitchFamily="34" charset="0"/>
                  <a:cs typeface="Calibri" panose="020F0502020204030204" pitchFamily="34" charset="0"/>
                </a:rPr>
                <a:t> </a:t>
              </a:r>
              <a:r>
                <a:rPr lang="it-IT" sz="1200" dirty="0" err="1" smtClean="0">
                  <a:latin typeface="Calibri" panose="020F0502020204030204" pitchFamily="34" charset="0"/>
                  <a:cs typeface="Calibri" panose="020F0502020204030204" pitchFamily="34" charset="0"/>
                </a:rPr>
                <a:t>coupler</a:t>
              </a:r>
              <a:endParaRPr lang="it-IT" sz="1200" dirty="0" smtClean="0">
                <a:latin typeface="Calibri" panose="020F0502020204030204" pitchFamily="34" charset="0"/>
                <a:cs typeface="Calibri" panose="020F0502020204030204" pitchFamily="34" charset="0"/>
              </a:endParaRPr>
            </a:p>
            <a:p>
              <a:r>
                <a:rPr lang="it-IT" sz="1200" dirty="0" smtClean="0">
                  <a:latin typeface="Calibri" panose="020F0502020204030204" pitchFamily="34" charset="0"/>
                  <a:cs typeface="Calibri" panose="020F0502020204030204" pitchFamily="34" charset="0"/>
                </a:rPr>
                <a:t>200 kW </a:t>
              </a:r>
              <a:r>
                <a:rPr lang="it-IT" sz="1200" dirty="0" err="1" smtClean="0">
                  <a:latin typeface="Calibri" panose="020F0502020204030204" pitchFamily="34" charset="0"/>
                  <a:cs typeface="Calibri" panose="020F0502020204030204" pitchFamily="34" charset="0"/>
                </a:rPr>
                <a:t>each</a:t>
              </a:r>
              <a:r>
                <a:rPr lang="it-IT" sz="1200" dirty="0" smtClean="0">
                  <a:latin typeface="Calibri" panose="020F0502020204030204" pitchFamily="34" charset="0"/>
                  <a:cs typeface="Calibri" panose="020F0502020204030204" pitchFamily="34" charset="0"/>
                </a:rPr>
                <a:t> (RF </a:t>
              </a:r>
              <a:r>
                <a:rPr lang="it-IT" sz="1200" dirty="0" err="1" smtClean="0">
                  <a:latin typeface="Calibri" panose="020F0502020204030204" pitchFamily="34" charset="0"/>
                  <a:cs typeface="Calibri" panose="020F0502020204030204" pitchFamily="34" charset="0"/>
                </a:rPr>
                <a:t>system</a:t>
              </a:r>
              <a:r>
                <a:rPr lang="it-IT" sz="1200" dirty="0" smtClean="0">
                  <a:latin typeface="Calibri" panose="020F0502020204030204" pitchFamily="34" charset="0"/>
                  <a:cs typeface="Calibri" panose="020F0502020204030204" pitchFamily="34" charset="0"/>
                </a:rPr>
                <a:t> by CIEMAT)</a:t>
              </a:r>
              <a:endParaRPr lang="en-GB" sz="1200" dirty="0">
                <a:latin typeface="Calibri" panose="020F0502020204030204" pitchFamily="34" charset="0"/>
                <a:cs typeface="Calibri" panose="020F0502020204030204" pitchFamily="34" charset="0"/>
              </a:endParaRPr>
            </a:p>
          </p:txBody>
        </p:sp>
      </p:grpSp>
      <p:sp>
        <p:nvSpPr>
          <p:cNvPr id="8" name="Segnaposto piè di pagina 7"/>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14683102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118611"/>
            <a:ext cx="7056784" cy="1143000"/>
          </a:xfrm>
        </p:spPr>
        <p:txBody>
          <a:bodyPr/>
          <a:lstStyle/>
          <a:p>
            <a:r>
              <a:rPr lang="en-US" dirty="0" smtClean="0"/>
              <a:t>Procedure for first “easy” beam injection </a:t>
            </a:r>
            <a:endParaRPr lang="en-US" dirty="0"/>
          </a:p>
        </p:txBody>
      </p:sp>
      <p:sp>
        <p:nvSpPr>
          <p:cNvPr id="3" name="Content Placeholder 2"/>
          <p:cNvSpPr>
            <a:spLocks noGrp="1"/>
          </p:cNvSpPr>
          <p:nvPr>
            <p:ph idx="1"/>
          </p:nvPr>
        </p:nvSpPr>
        <p:spPr>
          <a:xfrm>
            <a:off x="107504" y="1340768"/>
            <a:ext cx="4392488" cy="4896543"/>
          </a:xfrm>
        </p:spPr>
        <p:txBody>
          <a:bodyPr/>
          <a:lstStyle/>
          <a:p>
            <a:r>
              <a:rPr lang="en-US" sz="1400" dirty="0" smtClean="0"/>
              <a:t>Low current H beam with 1/6 of nominal </a:t>
            </a:r>
            <a:r>
              <a:rPr lang="en-US" sz="1400" dirty="0" err="1" smtClean="0"/>
              <a:t>perveance</a:t>
            </a:r>
            <a:r>
              <a:rPr lang="en-US" sz="1400" dirty="0" smtClean="0"/>
              <a:t> (10 mA proton). Thus, beam mismatch accepted from 20% to 200%, boosted by the low current and the low emittance.</a:t>
            </a:r>
          </a:p>
          <a:p>
            <a:r>
              <a:rPr lang="en-US" sz="1400" b="1" dirty="0" smtClean="0"/>
              <a:t>Probe </a:t>
            </a:r>
            <a:r>
              <a:rPr lang="en-US" sz="1400" b="1" dirty="0"/>
              <a:t>beam </a:t>
            </a:r>
            <a:r>
              <a:rPr lang="en-US" sz="1400" dirty="0"/>
              <a:t>generation without IRIS: design of a plasma electrode diameter with half aperture respect to the nominal one. </a:t>
            </a:r>
          </a:p>
          <a:p>
            <a:r>
              <a:rPr lang="en-US" sz="1400" dirty="0" smtClean="0"/>
              <a:t>The </a:t>
            </a:r>
            <a:r>
              <a:rPr lang="en-US" sz="1400" dirty="0"/>
              <a:t>MEBT was kept fixed during solenoid scan and </a:t>
            </a:r>
            <a:r>
              <a:rPr lang="en-US" sz="1400" dirty="0" err="1"/>
              <a:t>steerers</a:t>
            </a:r>
            <a:r>
              <a:rPr lang="en-US" sz="1400" dirty="0"/>
              <a:t> </a:t>
            </a:r>
            <a:r>
              <a:rPr lang="en-US" sz="1400" dirty="0" smtClean="0"/>
              <a:t>optimization.</a:t>
            </a:r>
          </a:p>
          <a:p>
            <a:r>
              <a:rPr lang="en-US" sz="1400" b="1" dirty="0" smtClean="0"/>
              <a:t>The </a:t>
            </a:r>
            <a:r>
              <a:rPr lang="en-US" sz="1400" b="1" dirty="0"/>
              <a:t>MEBT acts as an energy separator  </a:t>
            </a:r>
            <a:r>
              <a:rPr lang="en-US" sz="1400" dirty="0"/>
              <a:t>(H2+ and H not accelerated are eliminated) with a certain efficiency that needs to be simulated</a:t>
            </a:r>
          </a:p>
          <a:p>
            <a:pPr marL="0" indent="0">
              <a:buNone/>
            </a:pPr>
            <a:endParaRPr lang="en-US" sz="1400" b="1" dirty="0" smtClean="0"/>
          </a:p>
          <a:p>
            <a:pPr marL="0" indent="0">
              <a:buNone/>
            </a:pPr>
            <a:r>
              <a:rPr lang="en-US" sz="1400" b="1" dirty="0" smtClean="0"/>
              <a:t>However</a:t>
            </a:r>
            <a:r>
              <a:rPr lang="en-US" sz="1400" b="1" dirty="0"/>
              <a:t>:</a:t>
            </a:r>
            <a:r>
              <a:rPr lang="en-US" sz="1400" dirty="0"/>
              <a:t> </a:t>
            </a:r>
          </a:p>
          <a:p>
            <a:pPr marL="285750" indent="-285750">
              <a:buFont typeface="Arial" panose="020B0604020202020204" pitchFamily="34" charset="0"/>
              <a:buChar char="•"/>
            </a:pPr>
            <a:r>
              <a:rPr lang="en-US" sz="1400" dirty="0"/>
              <a:t>low current extraction implies low proton fraction. </a:t>
            </a:r>
          </a:p>
          <a:p>
            <a:pPr marL="285750" indent="-285750">
              <a:buFont typeface="Arial" panose="020B0604020202020204" pitchFamily="34" charset="0"/>
              <a:buChar char="•"/>
            </a:pPr>
            <a:r>
              <a:rPr lang="en-US" sz="1400" dirty="0"/>
              <a:t>Very focused electrostatic optics from the extraction</a:t>
            </a:r>
          </a:p>
          <a:p>
            <a:pPr marL="285750" indent="-285750">
              <a:buFont typeface="Arial" panose="020B0604020202020204" pitchFamily="34" charset="0"/>
              <a:buChar char="•"/>
            </a:pPr>
            <a:r>
              <a:rPr lang="en-US" sz="1400" u="sng" dirty="0"/>
              <a:t>Low separation of H</a:t>
            </a:r>
            <a:r>
              <a:rPr lang="en-US" sz="1400" u="sng" baseline="30000" dirty="0"/>
              <a:t>2+</a:t>
            </a:r>
            <a:r>
              <a:rPr lang="en-US" sz="1400" u="sng" dirty="0"/>
              <a:t> and H</a:t>
            </a:r>
            <a:r>
              <a:rPr lang="en-US" sz="1400" u="sng" baseline="30000" dirty="0"/>
              <a:t>+ </a:t>
            </a:r>
            <a:r>
              <a:rPr lang="en-US" sz="1400" u="sng" dirty="0"/>
              <a:t>at injection point of </a:t>
            </a:r>
            <a:r>
              <a:rPr lang="en-US" sz="1400" u="sng" dirty="0" smtClean="0"/>
              <a:t>RFQ</a:t>
            </a:r>
          </a:p>
          <a:p>
            <a:pPr marL="285750" indent="-285750">
              <a:buFont typeface="Arial" panose="020B0604020202020204" pitchFamily="34" charset="0"/>
              <a:buChar char="•"/>
            </a:pPr>
            <a:r>
              <a:rPr lang="en-US" sz="1400" b="1" dirty="0" smtClean="0"/>
              <a:t>Under </a:t>
            </a:r>
            <a:r>
              <a:rPr lang="en-US" sz="1400" b="1" dirty="0"/>
              <a:t>estimation of the RFQ </a:t>
            </a:r>
            <a:r>
              <a:rPr lang="en-US" sz="1400" b="1" dirty="0" smtClean="0"/>
              <a:t>transmission</a:t>
            </a:r>
            <a:endParaRPr lang="en-US" sz="1400" b="1" dirty="0"/>
          </a:p>
        </p:txBody>
      </p:sp>
      <p:pic>
        <p:nvPicPr>
          <p:cNvPr id="33" name="Picture 32"/>
          <p:cNvPicPr>
            <a:picLocks noChangeAspect="1"/>
          </p:cNvPicPr>
          <p:nvPr/>
        </p:nvPicPr>
        <p:blipFill>
          <a:blip r:embed="rId3"/>
          <a:stretch>
            <a:fillRect/>
          </a:stretch>
        </p:blipFill>
        <p:spPr>
          <a:xfrm>
            <a:off x="4644008" y="3501008"/>
            <a:ext cx="4448327" cy="2590018"/>
          </a:xfrm>
          <a:prstGeom prst="rect">
            <a:avLst/>
          </a:prstGeom>
        </p:spPr>
      </p:pic>
      <p:grpSp>
        <p:nvGrpSpPr>
          <p:cNvPr id="5" name="Gruppo 4"/>
          <p:cNvGrpSpPr/>
          <p:nvPr/>
        </p:nvGrpSpPr>
        <p:grpSpPr>
          <a:xfrm>
            <a:off x="288540" y="5904982"/>
            <a:ext cx="5003540" cy="881841"/>
            <a:chOff x="288540" y="5904982"/>
            <a:chExt cx="5003540" cy="881841"/>
          </a:xfrm>
        </p:grpSpPr>
        <p:pic>
          <p:nvPicPr>
            <p:cNvPr id="6" name="Picture 5"/>
            <p:cNvPicPr>
              <a:picLocks noChangeAspect="1"/>
            </p:cNvPicPr>
            <p:nvPr/>
          </p:nvPicPr>
          <p:blipFill>
            <a:blip r:embed="rId4"/>
            <a:stretch>
              <a:fillRect/>
            </a:stretch>
          </p:blipFill>
          <p:spPr>
            <a:xfrm>
              <a:off x="288540" y="5916642"/>
              <a:ext cx="5003540" cy="870181"/>
            </a:xfrm>
            <a:prstGeom prst="rect">
              <a:avLst/>
            </a:prstGeom>
          </p:spPr>
        </p:pic>
        <p:sp>
          <p:nvSpPr>
            <p:cNvPr id="36" name="TextBox 35"/>
            <p:cNvSpPr txBox="1"/>
            <p:nvPr/>
          </p:nvSpPr>
          <p:spPr>
            <a:xfrm>
              <a:off x="971600" y="5904982"/>
              <a:ext cx="504056" cy="253916"/>
            </a:xfrm>
            <a:prstGeom prst="rect">
              <a:avLst/>
            </a:prstGeom>
            <a:noFill/>
          </p:spPr>
          <p:txBody>
            <a:bodyPr wrap="square" rtlCol="0">
              <a:spAutoFit/>
            </a:bodyPr>
            <a:lstStyle/>
            <a:p>
              <a:r>
                <a:rPr lang="en-US" sz="1050" b="1" dirty="0" smtClean="0">
                  <a:latin typeface="Calibri" panose="020F0502020204030204" pitchFamily="34" charset="0"/>
                  <a:cs typeface="Calibri" panose="020F0502020204030204" pitchFamily="34" charset="0"/>
                </a:rPr>
                <a:t>EMU</a:t>
              </a:r>
              <a:endParaRPr lang="en-US" sz="1050" b="1" dirty="0">
                <a:latin typeface="Calibri" panose="020F0502020204030204" pitchFamily="34" charset="0"/>
                <a:cs typeface="Calibri" panose="020F0502020204030204" pitchFamily="34" charset="0"/>
              </a:endParaRPr>
            </a:p>
          </p:txBody>
        </p:sp>
      </p:grpSp>
      <p:grpSp>
        <p:nvGrpSpPr>
          <p:cNvPr id="4" name="Gruppo 3"/>
          <p:cNvGrpSpPr/>
          <p:nvPr/>
        </p:nvGrpSpPr>
        <p:grpSpPr>
          <a:xfrm>
            <a:off x="5076056" y="1412776"/>
            <a:ext cx="4104456" cy="1937871"/>
            <a:chOff x="5096835" y="3488041"/>
            <a:chExt cx="4104456" cy="1937871"/>
          </a:xfrm>
        </p:grpSpPr>
        <p:pic>
          <p:nvPicPr>
            <p:cNvPr id="15" name="Picture 8">
              <a:extLst>
                <a:ext uri="{FF2B5EF4-FFF2-40B4-BE49-F238E27FC236}">
                  <a16:creationId xmlns="" xmlns:a16="http://schemas.microsoft.com/office/drawing/2014/main" id="{9B91B200-D8CE-4863-B64E-1AB8D9A618FF}"/>
                </a:ext>
              </a:extLst>
            </p:cNvPr>
            <p:cNvPicPr>
              <a:picLocks noChangeAspect="1" noChangeArrowheads="1"/>
            </p:cNvPicPr>
            <p:nvPr/>
          </p:nvPicPr>
          <p:blipFill rotWithShape="1">
            <a:blip r:embed="rId5" cstate="print"/>
            <a:srcRect b="50519"/>
            <a:stretch/>
          </p:blipFill>
          <p:spPr bwMode="auto">
            <a:xfrm>
              <a:off x="5193412" y="3735630"/>
              <a:ext cx="2184188" cy="1674424"/>
            </a:xfrm>
            <a:prstGeom prst="rect">
              <a:avLst/>
            </a:prstGeom>
            <a:noFill/>
            <a:ln w="9525">
              <a:noFill/>
              <a:miter lim="800000"/>
              <a:headEnd/>
              <a:tailEnd/>
            </a:ln>
          </p:spPr>
        </p:pic>
        <p:pic>
          <p:nvPicPr>
            <p:cNvPr id="11" name="Image647"/>
            <p:cNvPicPr>
              <a:picLocks noChangeAspect="1"/>
            </p:cNvPicPr>
            <p:nvPr/>
          </p:nvPicPr>
          <p:blipFill rotWithShape="1">
            <a:blip r:embed="rId6">
              <a:alphaModFix/>
            </a:blip>
            <a:srcRect b="25074"/>
            <a:stretch/>
          </p:blipFill>
          <p:spPr>
            <a:xfrm>
              <a:off x="7907224" y="4077278"/>
              <a:ext cx="998460" cy="1029356"/>
            </a:xfrm>
            <a:prstGeom prst="rect">
              <a:avLst/>
            </a:prstGeom>
            <a:ln>
              <a:noFill/>
              <a:prstDash/>
            </a:ln>
          </p:spPr>
        </p:pic>
        <p:sp>
          <p:nvSpPr>
            <p:cNvPr id="38" name="Rectangle 37"/>
            <p:cNvSpPr/>
            <p:nvPr/>
          </p:nvSpPr>
          <p:spPr bwMode="auto">
            <a:xfrm>
              <a:off x="5193412" y="3720026"/>
              <a:ext cx="2184188" cy="170588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9" name="Rectangle 38"/>
            <p:cNvSpPr/>
            <p:nvPr/>
          </p:nvSpPr>
          <p:spPr bwMode="auto">
            <a:xfrm>
              <a:off x="7792830" y="3976042"/>
              <a:ext cx="1227248" cy="126654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0" name="TextBox 39"/>
            <p:cNvSpPr txBox="1"/>
            <p:nvPr/>
          </p:nvSpPr>
          <p:spPr>
            <a:xfrm>
              <a:off x="5096835" y="3488041"/>
              <a:ext cx="4104456" cy="261610"/>
            </a:xfrm>
            <a:prstGeom prst="rect">
              <a:avLst/>
            </a:prstGeom>
            <a:noFill/>
          </p:spPr>
          <p:txBody>
            <a:bodyPr wrap="square" rtlCol="0">
              <a:spAutoFit/>
            </a:bodyPr>
            <a:lstStyle/>
            <a:p>
              <a:r>
                <a:rPr lang="en-US" sz="1050" dirty="0" smtClean="0"/>
                <a:t>Average maximum proton </a:t>
              </a:r>
              <a:r>
                <a:rPr lang="en-US" sz="1050" dirty="0" err="1" smtClean="0"/>
                <a:t>perveance</a:t>
              </a:r>
              <a:endParaRPr lang="en-US" sz="1050" dirty="0"/>
            </a:p>
          </p:txBody>
        </p:sp>
        <p:sp>
          <p:nvSpPr>
            <p:cNvPr id="43" name="TextBox 42"/>
            <p:cNvSpPr txBox="1"/>
            <p:nvPr/>
          </p:nvSpPr>
          <p:spPr>
            <a:xfrm>
              <a:off x="7896006" y="3691842"/>
              <a:ext cx="959109" cy="261610"/>
            </a:xfrm>
            <a:prstGeom prst="rect">
              <a:avLst/>
            </a:prstGeom>
            <a:noFill/>
          </p:spPr>
          <p:txBody>
            <a:bodyPr wrap="square" rtlCol="0">
              <a:spAutoFit/>
            </a:bodyPr>
            <a:lstStyle/>
            <a:p>
              <a:r>
                <a:rPr lang="en-US" sz="1050" dirty="0" smtClean="0"/>
                <a:t>Probe beam</a:t>
              </a:r>
              <a:endParaRPr lang="en-US" sz="1050" dirty="0"/>
            </a:p>
          </p:txBody>
        </p:sp>
        <p:sp>
          <p:nvSpPr>
            <p:cNvPr id="46" name="Right Arrow 45"/>
            <p:cNvSpPr/>
            <p:nvPr/>
          </p:nvSpPr>
          <p:spPr bwMode="auto">
            <a:xfrm>
              <a:off x="7446521" y="4474964"/>
              <a:ext cx="288032" cy="432048"/>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cxnSp>
        <p:nvCxnSpPr>
          <p:cNvPr id="8" name="Connettore 2 7"/>
          <p:cNvCxnSpPr/>
          <p:nvPr/>
        </p:nvCxnSpPr>
        <p:spPr bwMode="auto">
          <a:xfrm>
            <a:off x="3995936" y="3789040"/>
            <a:ext cx="1176697" cy="100697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Connettore 2 12"/>
          <p:cNvCxnSpPr/>
          <p:nvPr/>
        </p:nvCxnSpPr>
        <p:spPr bwMode="auto">
          <a:xfrm>
            <a:off x="4283968" y="2002013"/>
            <a:ext cx="792088" cy="13084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Segnaposto piè di pagina 1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606085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40" y="155888"/>
            <a:ext cx="7126892" cy="1143000"/>
          </a:xfrm>
        </p:spPr>
        <p:txBody>
          <a:bodyPr/>
          <a:lstStyle/>
          <a:p>
            <a:r>
              <a:rPr lang="en-US" dirty="0" smtClean="0"/>
              <a:t>Procedure followed for each RFQ injection point</a:t>
            </a:r>
            <a:endParaRPr lang="en-US" dirty="0"/>
          </a:p>
        </p:txBody>
      </p:sp>
      <p:sp>
        <p:nvSpPr>
          <p:cNvPr id="3" name="Content Placeholder 2"/>
          <p:cNvSpPr>
            <a:spLocks noGrp="1"/>
          </p:cNvSpPr>
          <p:nvPr>
            <p:ph idx="1"/>
          </p:nvPr>
        </p:nvSpPr>
        <p:spPr>
          <a:xfrm>
            <a:off x="457200" y="1600200"/>
            <a:ext cx="8229600" cy="4853136"/>
          </a:xfrm>
        </p:spPr>
        <p:txBody>
          <a:bodyPr/>
          <a:lstStyle/>
          <a:p>
            <a:pPr marL="514350" indent="-514350">
              <a:buFont typeface="+mj-lt"/>
              <a:buAutoNum type="arabicPeriod"/>
            </a:pPr>
            <a:r>
              <a:rPr lang="en-US" dirty="0" smtClean="0"/>
              <a:t>Study of the point at the injector level (emittance measurements between the two solenoid). Is it compliant with the criteria?</a:t>
            </a:r>
          </a:p>
          <a:p>
            <a:pPr marL="514350" indent="-514350">
              <a:buFont typeface="+mj-lt"/>
              <a:buAutoNum type="arabicPeriod"/>
            </a:pPr>
            <a:r>
              <a:rPr lang="en-US" dirty="0" smtClean="0"/>
              <a:t>Solenoid set to theoretical value. </a:t>
            </a:r>
          </a:p>
          <a:p>
            <a:pPr marL="514350" indent="-514350">
              <a:buFont typeface="+mj-lt"/>
              <a:buAutoNum type="arabicPeriod"/>
            </a:pPr>
            <a:r>
              <a:rPr lang="en-US" dirty="0" err="1" smtClean="0"/>
              <a:t>Steerer</a:t>
            </a:r>
            <a:r>
              <a:rPr lang="en-US" dirty="0" smtClean="0"/>
              <a:t> optimization looking to the beam dump.</a:t>
            </a:r>
          </a:p>
          <a:p>
            <a:pPr marL="514350" indent="-514350">
              <a:buFont typeface="+mj-lt"/>
              <a:buAutoNum type="arabicPeriod"/>
            </a:pPr>
            <a:r>
              <a:rPr lang="en-US" dirty="0" smtClean="0"/>
              <a:t>Solenoid scan + </a:t>
            </a:r>
            <a:r>
              <a:rPr lang="en-US" dirty="0" err="1" smtClean="0"/>
              <a:t>steerer</a:t>
            </a:r>
            <a:r>
              <a:rPr lang="en-US" dirty="0" smtClean="0"/>
              <a:t> optimization (routine).</a:t>
            </a:r>
          </a:p>
          <a:p>
            <a:pPr marL="514350" indent="-514350">
              <a:buFont typeface="+mj-lt"/>
              <a:buAutoNum type="arabicPeriod"/>
            </a:pPr>
            <a:r>
              <a:rPr lang="en-US" dirty="0" smtClean="0"/>
              <a:t>Small MEBT tuning.</a:t>
            </a:r>
            <a:endParaRPr lang="en-US" dirty="0"/>
          </a:p>
        </p:txBody>
      </p:sp>
      <p:sp>
        <p:nvSpPr>
          <p:cNvPr id="4" name="Segnaposto piè di pagina 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453802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150019"/>
            <a:ext cx="6118780" cy="1143000"/>
          </a:xfrm>
        </p:spPr>
        <p:txBody>
          <a:bodyPr/>
          <a:lstStyle/>
          <a:p>
            <a:r>
              <a:rPr lang="en-US" dirty="0" smtClean="0"/>
              <a:t>1/3 </a:t>
            </a:r>
            <a:r>
              <a:rPr lang="en-US" dirty="0" err="1" smtClean="0"/>
              <a:t>perveance</a:t>
            </a:r>
            <a:r>
              <a:rPr lang="en-US" dirty="0" smtClean="0"/>
              <a:t> proton current</a:t>
            </a:r>
            <a:endParaRPr lang="en-US" dirty="0"/>
          </a:p>
        </p:txBody>
      </p:sp>
      <p:pic>
        <p:nvPicPr>
          <p:cNvPr id="5" name="Immagin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310" y="1628800"/>
            <a:ext cx="3870658" cy="2621712"/>
          </a:xfrm>
          <a:prstGeom prst="rect">
            <a:avLst/>
          </a:prstGeom>
          <a:noFill/>
          <a:ln>
            <a:noFill/>
          </a:ln>
        </p:spPr>
      </p:pic>
      <p:sp>
        <p:nvSpPr>
          <p:cNvPr id="6" name="TextBox 5"/>
          <p:cNvSpPr txBox="1"/>
          <p:nvPr/>
        </p:nvSpPr>
        <p:spPr>
          <a:xfrm>
            <a:off x="2519805" y="3651188"/>
            <a:ext cx="2173351" cy="415498"/>
          </a:xfrm>
          <a:prstGeom prst="rect">
            <a:avLst/>
          </a:prstGeom>
          <a:noFill/>
        </p:spPr>
        <p:txBody>
          <a:bodyPr wrap="square" rtlCol="0">
            <a:spAutoFit/>
          </a:bodyPr>
          <a:lstStyle/>
          <a:p>
            <a:r>
              <a:rPr lang="en-US" sz="1050" dirty="0" smtClean="0"/>
              <a:t>Not compliant with the Sim.-exp. criteria</a:t>
            </a:r>
            <a:endParaRPr lang="en-US" sz="1050" dirty="0"/>
          </a:p>
        </p:txBody>
      </p:sp>
      <p:cxnSp>
        <p:nvCxnSpPr>
          <p:cNvPr id="8" name="Straight Arrow Connector 7"/>
          <p:cNvCxnSpPr/>
          <p:nvPr/>
        </p:nvCxnSpPr>
        <p:spPr bwMode="auto">
          <a:xfrm flipH="1" flipV="1">
            <a:off x="3508286" y="3334192"/>
            <a:ext cx="199618" cy="3108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Connector 9"/>
          <p:cNvCxnSpPr/>
          <p:nvPr/>
        </p:nvCxnSpPr>
        <p:spPr bwMode="auto">
          <a:xfrm>
            <a:off x="2519805" y="3334192"/>
            <a:ext cx="1440160" cy="22584"/>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2"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145" y="1929111"/>
            <a:ext cx="2323900" cy="1243138"/>
          </a:xfrm>
          <a:prstGeom prst="rect">
            <a:avLst/>
          </a:prstGeom>
        </p:spPr>
      </p:pic>
      <p:pic>
        <p:nvPicPr>
          <p:cNvPr id="13" name="Picture 12"/>
          <p:cNvPicPr>
            <a:picLocks noChangeAspect="1"/>
          </p:cNvPicPr>
          <p:nvPr/>
        </p:nvPicPr>
        <p:blipFill>
          <a:blip r:embed="rId5"/>
          <a:stretch>
            <a:fillRect/>
          </a:stretch>
        </p:blipFill>
        <p:spPr>
          <a:xfrm>
            <a:off x="4761585" y="3251900"/>
            <a:ext cx="1970513" cy="1166180"/>
          </a:xfrm>
          <a:prstGeom prst="rect">
            <a:avLst/>
          </a:prstGeom>
        </p:spPr>
      </p:pic>
      <p:pic>
        <p:nvPicPr>
          <p:cNvPr id="14"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2614" y="1983470"/>
            <a:ext cx="2232311" cy="1122307"/>
          </a:xfrm>
          <a:prstGeom prst="rect">
            <a:avLst/>
          </a:prstGeom>
        </p:spPr>
      </p:pic>
      <p:pic>
        <p:nvPicPr>
          <p:cNvPr id="15" name="Picture 14"/>
          <p:cNvPicPr>
            <a:picLocks noChangeAspect="1"/>
          </p:cNvPicPr>
          <p:nvPr/>
        </p:nvPicPr>
        <p:blipFill>
          <a:blip r:embed="rId7"/>
          <a:stretch>
            <a:fillRect/>
          </a:stretch>
        </p:blipFill>
        <p:spPr>
          <a:xfrm>
            <a:off x="7027385" y="3284984"/>
            <a:ext cx="1917204" cy="1080120"/>
          </a:xfrm>
          <a:prstGeom prst="rect">
            <a:avLst/>
          </a:prstGeom>
        </p:spPr>
      </p:pic>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2831870181"/>
                  </p:ext>
                </p:extLst>
              </p:nvPr>
            </p:nvGraphicFramePr>
            <p:xfrm>
              <a:off x="5047833" y="4818668"/>
              <a:ext cx="3816424" cy="1211263"/>
            </p:xfrm>
            <a:graphic>
              <a:graphicData uri="http://schemas.openxmlformats.org/drawingml/2006/table">
                <a:tbl>
                  <a:tblPr firstRow="1" bandRow="1">
                    <a:tableStyleId>{5C22544A-7EE6-4342-B048-85BDC9FD1C3A}</a:tableStyleId>
                  </a:tblPr>
                  <a:tblGrid>
                    <a:gridCol w="1296116"/>
                    <a:gridCol w="1224164"/>
                    <a:gridCol w="1296144"/>
                  </a:tblGrid>
                  <a:tr h="383044">
                    <a:tc>
                      <a:txBody>
                        <a:bodyPr/>
                        <a:lstStyle/>
                        <a:p>
                          <a:pPr algn="ctr"/>
                          <a:r>
                            <a:rPr lang="fr-FR" sz="1100" dirty="0" smtClean="0"/>
                            <a:t>Phase</a:t>
                          </a:r>
                          <a:r>
                            <a:rPr lang="fr-FR" sz="1100" baseline="0" dirty="0" smtClean="0"/>
                            <a:t>-</a:t>
                          </a:r>
                          <a:r>
                            <a:rPr lang="fr-FR" sz="1100" baseline="0" dirty="0" err="1" smtClean="0"/>
                            <a:t>space</a:t>
                          </a:r>
                          <a:r>
                            <a:rPr lang="fr-FR" sz="1100" baseline="0" dirty="0" smtClean="0"/>
                            <a:t> plane</a:t>
                          </a:r>
                          <a:endParaRPr lang="fr-FR" sz="1100" dirty="0" smtClean="0"/>
                        </a:p>
                      </a:txBody>
                      <a:tcPr/>
                    </a:tc>
                    <a:tc>
                      <a:txBody>
                        <a:bodyPr/>
                        <a:lstStyle/>
                        <a:p>
                          <a:pPr algn="ctr"/>
                          <a:r>
                            <a:rPr lang="en-US" sz="1100" dirty="0" err="1" smtClean="0"/>
                            <a:t>yy</a:t>
                          </a:r>
                          <a:r>
                            <a:rPr lang="en-US" sz="1100" dirty="0" smtClean="0"/>
                            <a:t>’ [</a:t>
                          </a:r>
                          <a:r>
                            <a:rPr lang="en-US" sz="1100" dirty="0" err="1" smtClean="0"/>
                            <a:t>meas</a:t>
                          </a:r>
                          <a:r>
                            <a:rPr lang="en-US" sz="1100" dirty="0" smtClean="0"/>
                            <a:t>/sim]</a:t>
                          </a:r>
                          <a:endParaRPr lang="en-US"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smtClean="0"/>
                            <a:t>xx’ [</a:t>
                          </a:r>
                          <a:r>
                            <a:rPr lang="en-US" sz="1100" dirty="0" err="1" smtClean="0"/>
                            <a:t>meas</a:t>
                          </a:r>
                          <a:r>
                            <a:rPr lang="en-US" sz="1100" dirty="0" smtClean="0"/>
                            <a:t>/sim]</a:t>
                          </a:r>
                        </a:p>
                      </a:txBody>
                      <a:tcPr/>
                    </a:tc>
                  </a:tr>
                  <a:tr h="186682">
                    <a:tc>
                      <a:txBody>
                        <a:bodyPr/>
                        <a:lstStyle/>
                        <a:p>
                          <a:pPr algn="ctr"/>
                          <a14:m>
                            <m:oMath xmlns:m="http://schemas.openxmlformats.org/officeDocument/2006/math">
                              <m:sSub>
                                <m:sSubPr>
                                  <m:ctrlPr>
                                    <a:rPr lang="it-IT" sz="1100" b="0" i="1" smtClean="0">
                                      <a:latin typeface="Cambria Math"/>
                                      <a:ea typeface="Cambria Math" panose="02040503050406030204" pitchFamily="18" charset="0"/>
                                    </a:rPr>
                                  </m:ctrlPr>
                                </m:sSubPr>
                                <m:e>
                                  <m:r>
                                    <a:rPr lang="fr-FR" sz="1100" i="1" smtClean="0">
                                      <a:latin typeface="Cambria Math" panose="02040503050406030204" pitchFamily="18" charset="0"/>
                                      <a:ea typeface="Cambria Math" panose="02040503050406030204" pitchFamily="18" charset="0"/>
                                    </a:rPr>
                                    <m:t>𝜀</m:t>
                                  </m:r>
                                </m:e>
                                <m:sub>
                                  <m:r>
                                    <a:rPr lang="it-IT" sz="1100" b="0" i="1" smtClean="0">
                                      <a:latin typeface="Cambria Math" panose="02040503050406030204" pitchFamily="18" charset="0"/>
                                      <a:ea typeface="Cambria Math" panose="02040503050406030204" pitchFamily="18" charset="0"/>
                                    </a:rPr>
                                    <m:t>𝑟𝑚𝑠</m:t>
                                  </m:r>
                                  <m:r>
                                    <a:rPr lang="it-IT" sz="1100" b="0" i="1" smtClean="0">
                                      <a:latin typeface="Cambria Math" panose="02040503050406030204" pitchFamily="18" charset="0"/>
                                      <a:ea typeface="Cambria Math" panose="02040503050406030204" pitchFamily="18" charset="0"/>
                                    </a:rPr>
                                    <m:t>,</m:t>
                                  </m:r>
                                  <m:r>
                                    <a:rPr lang="it-IT" sz="1100" b="0" i="1" smtClean="0">
                                      <a:latin typeface="Cambria Math" panose="02040503050406030204" pitchFamily="18" charset="0"/>
                                      <a:ea typeface="Cambria Math" panose="02040503050406030204" pitchFamily="18" charset="0"/>
                                    </a:rPr>
                                    <m:t>𝑛</m:t>
                                  </m:r>
                                </m:sub>
                              </m:sSub>
                            </m:oMath>
                          </a14:m>
                          <a:r>
                            <a:rPr lang="fr-FR" sz="1100" dirty="0" smtClean="0"/>
                            <a:t> [mm</a:t>
                          </a:r>
                          <a:r>
                            <a:rPr lang="fr-FR" sz="1100" baseline="0" dirty="0" smtClean="0"/>
                            <a:t> </a:t>
                          </a:r>
                          <a:r>
                            <a:rPr lang="fr-FR" sz="1100" baseline="0" dirty="0" err="1" smtClean="0"/>
                            <a:t>mrad</a:t>
                          </a:r>
                          <a:r>
                            <a:rPr lang="fr-FR" sz="1100" baseline="0" dirty="0" smtClean="0"/>
                            <a:t>]</a:t>
                          </a:r>
                          <a:endParaRPr lang="fr-FR" sz="1100" dirty="0" smtClean="0"/>
                        </a:p>
                      </a:txBody>
                      <a:tcPr/>
                    </a:tc>
                    <a:tc>
                      <a:txBody>
                        <a:bodyPr/>
                        <a:lstStyle/>
                        <a:p>
                          <a:pPr algn="ctr"/>
                          <a:r>
                            <a:rPr lang="fr-FR" sz="1100" dirty="0" smtClean="0"/>
                            <a:t>0.237 / 0.24</a:t>
                          </a:r>
                        </a:p>
                      </a:txBody>
                      <a:tcPr/>
                    </a:tc>
                    <a:tc>
                      <a:txBody>
                        <a:bodyPr/>
                        <a:lstStyle/>
                        <a:p>
                          <a:pPr algn="ctr"/>
                          <a:r>
                            <a:rPr lang="fr-FR" sz="1100" dirty="0" smtClean="0"/>
                            <a:t>0.231 / 0.24</a:t>
                          </a:r>
                          <a:endParaRPr lang="fr-FR" sz="1100" dirty="0"/>
                        </a:p>
                      </a:txBody>
                      <a:tcPr/>
                    </a:tc>
                  </a:tr>
                  <a:tr h="181565">
                    <a:tc>
                      <a:txBody>
                        <a:bodyPr/>
                        <a:lstStyle/>
                        <a:p>
                          <a:pPr algn="ctr"/>
                          <a14:m>
                            <m:oMath xmlns:m="http://schemas.openxmlformats.org/officeDocument/2006/math">
                              <m:r>
                                <a:rPr lang="it-IT" sz="1100" b="0" i="1" smtClean="0">
                                  <a:latin typeface="Cambria Math" panose="02040503050406030204" pitchFamily="18" charset="0"/>
                                  <a:ea typeface="Cambria Math" panose="02040503050406030204" pitchFamily="18" charset="0"/>
                                </a:rPr>
                                <m:t>𝛽</m:t>
                              </m:r>
                            </m:oMath>
                          </a14:m>
                          <a:r>
                            <a:rPr lang="fr-FR" sz="1100" dirty="0" smtClean="0"/>
                            <a:t> [mm/</a:t>
                          </a:r>
                          <a:r>
                            <a:rPr lang="fr-FR" sz="1100" dirty="0" err="1" smtClean="0"/>
                            <a:t>mrad</a:t>
                          </a:r>
                          <a:r>
                            <a:rPr lang="fr-FR" sz="1100" dirty="0" smtClean="0"/>
                            <a:t>]</a:t>
                          </a:r>
                        </a:p>
                      </a:txBody>
                      <a:tcPr/>
                    </a:tc>
                    <a:tc>
                      <a:txBody>
                        <a:bodyPr/>
                        <a:lstStyle/>
                        <a:p>
                          <a:pPr algn="ctr"/>
                          <a:r>
                            <a:rPr lang="fr-FR" sz="1100" dirty="0" smtClean="0"/>
                            <a:t>8.03 / 8.1</a:t>
                          </a:r>
                        </a:p>
                      </a:txBody>
                      <a:tcPr/>
                    </a:tc>
                    <a:tc>
                      <a:txBody>
                        <a:bodyPr/>
                        <a:lstStyle/>
                        <a:p>
                          <a:pPr algn="ctr"/>
                          <a:r>
                            <a:rPr lang="fr-FR" sz="1100" dirty="0" smtClean="0"/>
                            <a:t>2.27 / 1.8</a:t>
                          </a:r>
                          <a:endParaRPr lang="fr-FR" sz="1100" dirty="0"/>
                        </a:p>
                      </a:txBody>
                      <a:tcPr/>
                    </a:tc>
                  </a:tr>
                  <a:tr h="181565">
                    <a:tc>
                      <a:txBody>
                        <a:bodyPr/>
                        <a:lstStyle/>
                        <a:p>
                          <a:pPr algn="ctr"/>
                          <a14:m>
                            <m:oMathPara xmlns:m="http://schemas.openxmlformats.org/officeDocument/2006/math">
                              <m:oMathParaPr>
                                <m:jc m:val="centerGroup"/>
                              </m:oMathParaPr>
                              <m:oMath xmlns:m="http://schemas.openxmlformats.org/officeDocument/2006/math">
                                <m:r>
                                  <a:rPr lang="it-IT" sz="1100" b="0" i="1" smtClean="0">
                                    <a:latin typeface="Cambria Math" panose="02040503050406030204" pitchFamily="18" charset="0"/>
                                    <a:ea typeface="Cambria Math" panose="02040503050406030204" pitchFamily="18" charset="0"/>
                                  </a:rPr>
                                  <m:t>𝛼</m:t>
                                </m:r>
                              </m:oMath>
                            </m:oMathPara>
                          </a14:m>
                          <a:endParaRPr lang="fr-FR" sz="1100" dirty="0" smtClean="0"/>
                        </a:p>
                      </a:txBody>
                      <a:tcPr/>
                    </a:tc>
                    <a:tc>
                      <a:txBody>
                        <a:bodyPr/>
                        <a:lstStyle/>
                        <a:p>
                          <a:pPr algn="ctr"/>
                          <a:r>
                            <a:rPr lang="fr-FR" sz="1100" dirty="0" smtClean="0"/>
                            <a:t>-5.38/ -6.0</a:t>
                          </a:r>
                        </a:p>
                      </a:txBody>
                      <a:tcPr/>
                    </a:tc>
                    <a:tc>
                      <a:txBody>
                        <a:bodyPr/>
                        <a:lstStyle/>
                        <a:p>
                          <a:pPr algn="ctr"/>
                          <a:r>
                            <a:rPr lang="fr-FR" sz="1100" dirty="0" smtClean="0"/>
                            <a:t>-4.00 / -3.3</a:t>
                          </a:r>
                          <a:endParaRPr lang="fr-FR" sz="1100" dirty="0"/>
                        </a:p>
                      </a:txBody>
                      <a:tcPr/>
                    </a:tc>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3873872542"/>
                  </p:ext>
                </p:extLst>
              </p:nvPr>
            </p:nvGraphicFramePr>
            <p:xfrm>
              <a:off x="5047833" y="4818668"/>
              <a:ext cx="3816424" cy="1211263"/>
            </p:xfrm>
            <a:graphic>
              <a:graphicData uri="http://schemas.openxmlformats.org/drawingml/2006/table">
                <a:tbl>
                  <a:tblPr firstRow="1" bandRow="1">
                    <a:tableStyleId>{5C22544A-7EE6-4342-B048-85BDC9FD1C3A}</a:tableStyleId>
                  </a:tblPr>
                  <a:tblGrid>
                    <a:gridCol w="1296116"/>
                    <a:gridCol w="1224164"/>
                    <a:gridCol w="1296144"/>
                  </a:tblGrid>
                  <a:tr h="426720">
                    <a:tc>
                      <a:txBody>
                        <a:bodyPr/>
                        <a:lstStyle/>
                        <a:p>
                          <a:pPr algn="ctr"/>
                          <a:r>
                            <a:rPr lang="fr-FR" sz="1100" dirty="0" smtClean="0"/>
                            <a:t>Phase</a:t>
                          </a:r>
                          <a:r>
                            <a:rPr lang="fr-FR" sz="1100" baseline="0" dirty="0" smtClean="0"/>
                            <a:t>-</a:t>
                          </a:r>
                          <a:r>
                            <a:rPr lang="fr-FR" sz="1100" baseline="0" dirty="0" err="1" smtClean="0"/>
                            <a:t>space</a:t>
                          </a:r>
                          <a:r>
                            <a:rPr lang="fr-FR" sz="1100" baseline="0" dirty="0" smtClean="0"/>
                            <a:t> plane</a:t>
                          </a:r>
                          <a:endParaRPr lang="fr-FR" sz="1100" dirty="0" smtClean="0"/>
                        </a:p>
                      </a:txBody>
                      <a:tcPr/>
                    </a:tc>
                    <a:tc>
                      <a:txBody>
                        <a:bodyPr/>
                        <a:lstStyle/>
                        <a:p>
                          <a:pPr algn="ctr"/>
                          <a:r>
                            <a:rPr lang="en-US" sz="1100" dirty="0" err="1" smtClean="0"/>
                            <a:t>yy</a:t>
                          </a:r>
                          <a:r>
                            <a:rPr lang="en-US" sz="1100" dirty="0" smtClean="0"/>
                            <a:t>’ [</a:t>
                          </a:r>
                          <a:r>
                            <a:rPr lang="en-US" sz="1100" dirty="0" err="1" smtClean="0"/>
                            <a:t>meas</a:t>
                          </a:r>
                          <a:r>
                            <a:rPr lang="en-US" sz="1100" dirty="0" smtClean="0"/>
                            <a:t>/sim]</a:t>
                          </a:r>
                          <a:endParaRPr lang="en-US" sz="11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smtClean="0"/>
                            <a:t>xx’ [</a:t>
                          </a:r>
                          <a:r>
                            <a:rPr lang="en-US" sz="1100" dirty="0" err="1" smtClean="0"/>
                            <a:t>meas</a:t>
                          </a:r>
                          <a:r>
                            <a:rPr lang="en-US" sz="1100" dirty="0" smtClean="0"/>
                            <a:t>/sim]</a:t>
                          </a:r>
                        </a:p>
                      </a:txBody>
                      <a:tcPr/>
                    </a:tc>
                  </a:tr>
                  <a:tr h="266383">
                    <a:tc>
                      <a:txBody>
                        <a:bodyPr/>
                        <a:lstStyle/>
                        <a:p>
                          <a:endParaRPr lang="en-US"/>
                        </a:p>
                      </a:txBody>
                      <a:tcPr>
                        <a:blipFill rotWithShape="0">
                          <a:blip r:embed="rId8"/>
                          <a:stretch>
                            <a:fillRect l="-469" t="-161364" r="-196244" b="-209091"/>
                          </a:stretch>
                        </a:blipFill>
                      </a:tcPr>
                    </a:tc>
                    <a:tc>
                      <a:txBody>
                        <a:bodyPr/>
                        <a:lstStyle/>
                        <a:p>
                          <a:pPr algn="ctr"/>
                          <a:r>
                            <a:rPr lang="fr-FR" sz="1100" dirty="0" smtClean="0"/>
                            <a:t>0.237 / 0.24</a:t>
                          </a:r>
                        </a:p>
                      </a:txBody>
                      <a:tcPr/>
                    </a:tc>
                    <a:tc>
                      <a:txBody>
                        <a:bodyPr/>
                        <a:lstStyle/>
                        <a:p>
                          <a:pPr algn="ctr"/>
                          <a:r>
                            <a:rPr lang="fr-FR" sz="1100" dirty="0" smtClean="0"/>
                            <a:t>0.231 / 0.24</a:t>
                          </a:r>
                          <a:endParaRPr lang="fr-FR" sz="1100" dirty="0"/>
                        </a:p>
                      </a:txBody>
                      <a:tcPr/>
                    </a:tc>
                  </a:tr>
                  <a:tr h="259080">
                    <a:tc>
                      <a:txBody>
                        <a:bodyPr/>
                        <a:lstStyle/>
                        <a:p>
                          <a:endParaRPr lang="en-US"/>
                        </a:p>
                      </a:txBody>
                      <a:tcPr>
                        <a:blipFill rotWithShape="0">
                          <a:blip r:embed="rId8"/>
                          <a:stretch>
                            <a:fillRect l="-469" t="-267442" r="-196244" b="-113953"/>
                          </a:stretch>
                        </a:blipFill>
                      </a:tcPr>
                    </a:tc>
                    <a:tc>
                      <a:txBody>
                        <a:bodyPr/>
                        <a:lstStyle/>
                        <a:p>
                          <a:pPr algn="ctr"/>
                          <a:r>
                            <a:rPr lang="fr-FR" sz="1100" dirty="0" smtClean="0"/>
                            <a:t>8.03 / 8.1</a:t>
                          </a:r>
                        </a:p>
                      </a:txBody>
                      <a:tcPr/>
                    </a:tc>
                    <a:tc>
                      <a:txBody>
                        <a:bodyPr/>
                        <a:lstStyle/>
                        <a:p>
                          <a:pPr algn="ctr"/>
                          <a:r>
                            <a:rPr lang="fr-FR" sz="1100" dirty="0" smtClean="0"/>
                            <a:t>2.27 / 1.8</a:t>
                          </a:r>
                          <a:endParaRPr lang="fr-FR" sz="1100" dirty="0"/>
                        </a:p>
                      </a:txBody>
                      <a:tcPr/>
                    </a:tc>
                  </a:tr>
                  <a:tr h="259080">
                    <a:tc>
                      <a:txBody>
                        <a:bodyPr/>
                        <a:lstStyle/>
                        <a:p>
                          <a:endParaRPr lang="en-US"/>
                        </a:p>
                      </a:txBody>
                      <a:tcPr>
                        <a:blipFill rotWithShape="0">
                          <a:blip r:embed="rId8"/>
                          <a:stretch>
                            <a:fillRect l="-469" t="-367442" r="-196244" b="-13953"/>
                          </a:stretch>
                        </a:blipFill>
                      </a:tcPr>
                    </a:tc>
                    <a:tc>
                      <a:txBody>
                        <a:bodyPr/>
                        <a:lstStyle/>
                        <a:p>
                          <a:pPr algn="ctr"/>
                          <a:r>
                            <a:rPr lang="fr-FR" sz="1100" dirty="0" smtClean="0"/>
                            <a:t>-5.38/ -6.0</a:t>
                          </a:r>
                        </a:p>
                      </a:txBody>
                      <a:tcPr/>
                    </a:tc>
                    <a:tc>
                      <a:txBody>
                        <a:bodyPr/>
                        <a:lstStyle/>
                        <a:p>
                          <a:pPr algn="ctr"/>
                          <a:r>
                            <a:rPr lang="fr-FR" sz="1100" dirty="0" smtClean="0"/>
                            <a:t>-4.00 / -3.3</a:t>
                          </a:r>
                          <a:endParaRPr lang="fr-FR" sz="1100" dirty="0"/>
                        </a:p>
                      </a:txBody>
                      <a:tcPr/>
                    </a:tc>
                  </a:tr>
                </a:tbl>
              </a:graphicData>
            </a:graphic>
          </p:graphicFrame>
        </mc:Fallback>
      </mc:AlternateContent>
      <p:sp>
        <p:nvSpPr>
          <p:cNvPr id="17" name="TextBox 16"/>
          <p:cNvSpPr txBox="1"/>
          <p:nvPr/>
        </p:nvSpPr>
        <p:spPr>
          <a:xfrm>
            <a:off x="1887857" y="1357445"/>
            <a:ext cx="1743776" cy="415498"/>
          </a:xfrm>
          <a:prstGeom prst="rect">
            <a:avLst/>
          </a:prstGeom>
          <a:noFill/>
        </p:spPr>
        <p:txBody>
          <a:bodyPr wrap="square" rtlCol="0">
            <a:spAutoFit/>
          </a:bodyPr>
          <a:lstStyle/>
          <a:p>
            <a:r>
              <a:rPr lang="en-US" sz="1050" dirty="0" smtClean="0"/>
              <a:t>Residual contaminants at RFQ injection</a:t>
            </a:r>
            <a:endParaRPr lang="en-US" sz="1050" dirty="0"/>
          </a:p>
        </p:txBody>
      </p:sp>
      <p:cxnSp>
        <p:nvCxnSpPr>
          <p:cNvPr id="18" name="Straight Arrow Connector 17"/>
          <p:cNvCxnSpPr/>
          <p:nvPr/>
        </p:nvCxnSpPr>
        <p:spPr bwMode="auto">
          <a:xfrm>
            <a:off x="2915816" y="1672890"/>
            <a:ext cx="915874" cy="30224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Rectangle 21"/>
          <p:cNvSpPr/>
          <p:nvPr/>
        </p:nvSpPr>
        <p:spPr bwMode="auto">
          <a:xfrm>
            <a:off x="4659592" y="1929112"/>
            <a:ext cx="4376904" cy="43082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3" name="TextBox 22"/>
          <p:cNvSpPr txBox="1"/>
          <p:nvPr/>
        </p:nvSpPr>
        <p:spPr>
          <a:xfrm>
            <a:off x="4427984" y="1509043"/>
            <a:ext cx="5505979" cy="369332"/>
          </a:xfrm>
          <a:prstGeom prst="rect">
            <a:avLst/>
          </a:prstGeom>
          <a:noFill/>
        </p:spPr>
        <p:txBody>
          <a:bodyPr wrap="square" rtlCol="0">
            <a:spAutoFit/>
          </a:bodyPr>
          <a:lstStyle/>
          <a:p>
            <a:r>
              <a:rPr lang="en-US" dirty="0" smtClean="0"/>
              <a:t>Post RFQ emittances (21.7 mA proton beam )</a:t>
            </a:r>
            <a:endParaRPr lang="en-US" dirty="0"/>
          </a:p>
        </p:txBody>
      </p:sp>
      <p:pic>
        <p:nvPicPr>
          <p:cNvPr id="24" name="Picture 23"/>
          <p:cNvPicPr>
            <a:picLocks noChangeAspect="1"/>
          </p:cNvPicPr>
          <p:nvPr/>
        </p:nvPicPr>
        <p:blipFill>
          <a:blip r:embed="rId9"/>
          <a:stretch>
            <a:fillRect/>
          </a:stretch>
        </p:blipFill>
        <p:spPr>
          <a:xfrm>
            <a:off x="54006" y="4894774"/>
            <a:ext cx="4537157" cy="789071"/>
          </a:xfrm>
          <a:prstGeom prst="rect">
            <a:avLst/>
          </a:prstGeom>
        </p:spPr>
      </p:pic>
      <p:cxnSp>
        <p:nvCxnSpPr>
          <p:cNvPr id="25" name="Straight Arrow Connector 24"/>
          <p:cNvCxnSpPr/>
          <p:nvPr/>
        </p:nvCxnSpPr>
        <p:spPr bwMode="auto">
          <a:xfrm flipV="1">
            <a:off x="3373753" y="5450796"/>
            <a:ext cx="415642" cy="4320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TextBox 25"/>
          <p:cNvSpPr txBox="1"/>
          <p:nvPr/>
        </p:nvSpPr>
        <p:spPr>
          <a:xfrm>
            <a:off x="3104907" y="5865228"/>
            <a:ext cx="756821" cy="261610"/>
          </a:xfrm>
          <a:prstGeom prst="rect">
            <a:avLst/>
          </a:prstGeom>
          <a:noFill/>
        </p:spPr>
        <p:txBody>
          <a:bodyPr wrap="square" rtlCol="0">
            <a:spAutoFit/>
          </a:bodyPr>
          <a:lstStyle/>
          <a:p>
            <a:r>
              <a:rPr lang="en-US" sz="1100" dirty="0" smtClean="0"/>
              <a:t>EMU</a:t>
            </a:r>
            <a:endParaRPr lang="en-US" sz="1100" dirty="0"/>
          </a:p>
        </p:txBody>
      </p:sp>
      <p:sp>
        <p:nvSpPr>
          <p:cNvPr id="29" name="TextBox 28"/>
          <p:cNvSpPr txBox="1"/>
          <p:nvPr/>
        </p:nvSpPr>
        <p:spPr>
          <a:xfrm>
            <a:off x="5356501" y="2658693"/>
            <a:ext cx="819205" cy="369332"/>
          </a:xfrm>
          <a:prstGeom prst="rect">
            <a:avLst/>
          </a:prstGeom>
          <a:noFill/>
        </p:spPr>
        <p:txBody>
          <a:bodyPr wrap="square" rtlCol="0">
            <a:spAutoFit/>
          </a:bodyPr>
          <a:lstStyle/>
          <a:p>
            <a:r>
              <a:rPr lang="en-US" dirty="0" smtClean="0"/>
              <a:t>Meas.</a:t>
            </a:r>
            <a:endParaRPr lang="en-US" dirty="0"/>
          </a:p>
        </p:txBody>
      </p:sp>
      <p:sp>
        <p:nvSpPr>
          <p:cNvPr id="30" name="TextBox 29"/>
          <p:cNvSpPr txBox="1"/>
          <p:nvPr/>
        </p:nvSpPr>
        <p:spPr>
          <a:xfrm>
            <a:off x="5720315" y="3893350"/>
            <a:ext cx="819205" cy="369332"/>
          </a:xfrm>
          <a:prstGeom prst="rect">
            <a:avLst/>
          </a:prstGeom>
          <a:noFill/>
        </p:spPr>
        <p:txBody>
          <a:bodyPr wrap="square" rtlCol="0">
            <a:spAutoFit/>
          </a:bodyPr>
          <a:lstStyle/>
          <a:p>
            <a:r>
              <a:rPr lang="en-US" dirty="0" smtClean="0"/>
              <a:t>Sim.</a:t>
            </a:r>
            <a:endParaRPr lang="en-US" dirty="0"/>
          </a:p>
        </p:txBody>
      </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372925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5" y="188640"/>
            <a:ext cx="7094793" cy="1143000"/>
          </a:xfrm>
        </p:spPr>
        <p:txBody>
          <a:bodyPr/>
          <a:lstStyle/>
          <a:p>
            <a:r>
              <a:rPr lang="en-US" dirty="0" smtClean="0"/>
              <a:t>Nominal deuteron current (124 mA)</a:t>
            </a:r>
            <a:endParaRPr lang="en-US" dirty="0"/>
          </a:p>
        </p:txBody>
      </p:sp>
      <p:pic>
        <p:nvPicPr>
          <p:cNvPr id="16" name="Picture 15"/>
          <p:cNvPicPr>
            <a:picLocks noChangeAspect="1"/>
          </p:cNvPicPr>
          <p:nvPr/>
        </p:nvPicPr>
        <p:blipFill>
          <a:blip r:embed="rId2"/>
          <a:stretch>
            <a:fillRect/>
          </a:stretch>
        </p:blipFill>
        <p:spPr>
          <a:xfrm>
            <a:off x="431794" y="3310770"/>
            <a:ext cx="3971790" cy="690746"/>
          </a:xfrm>
          <a:prstGeom prst="rect">
            <a:avLst/>
          </a:prstGeom>
        </p:spPr>
      </p:pic>
      <p:pic>
        <p:nvPicPr>
          <p:cNvPr id="20" name="Content Placeholder 4"/>
          <p:cNvPicPr>
            <a:picLocks noChangeAspect="1"/>
          </p:cNvPicPr>
          <p:nvPr/>
        </p:nvPicPr>
        <p:blipFill rotWithShape="1">
          <a:blip r:embed="rId3">
            <a:extLst>
              <a:ext uri="{28A0092B-C50C-407E-A947-70E740481C1C}">
                <a14:useLocalDpi xmlns:a14="http://schemas.microsoft.com/office/drawing/2010/main" val="0"/>
              </a:ext>
            </a:extLst>
          </a:blip>
          <a:srcRect t="53984" r="52508" b="12274"/>
          <a:stretch/>
        </p:blipFill>
        <p:spPr bwMode="auto">
          <a:xfrm>
            <a:off x="499057" y="2192130"/>
            <a:ext cx="2051974" cy="102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pic>
        <p:nvPicPr>
          <p:cNvPr id="21" name="Picture 20"/>
          <p:cNvPicPr>
            <a:picLocks noChangeAspect="1"/>
          </p:cNvPicPr>
          <p:nvPr/>
        </p:nvPicPr>
        <p:blipFill>
          <a:blip r:embed="rId4"/>
          <a:stretch>
            <a:fillRect/>
          </a:stretch>
        </p:blipFill>
        <p:spPr>
          <a:xfrm>
            <a:off x="2630643" y="2125666"/>
            <a:ext cx="1617321" cy="1052295"/>
          </a:xfrm>
          <a:prstGeom prst="rect">
            <a:avLst/>
          </a:prstGeom>
        </p:spPr>
      </p:pic>
      <p:pic>
        <p:nvPicPr>
          <p:cNvPr id="22" name="Content Placeholder 4"/>
          <p:cNvPicPr>
            <a:picLocks noChangeAspect="1"/>
          </p:cNvPicPr>
          <p:nvPr/>
        </p:nvPicPr>
        <p:blipFill rotWithShape="1">
          <a:blip r:embed="rId3">
            <a:extLst>
              <a:ext uri="{28A0092B-C50C-407E-A947-70E740481C1C}">
                <a14:useLocalDpi xmlns:a14="http://schemas.microsoft.com/office/drawing/2010/main" val="0"/>
              </a:ext>
            </a:extLst>
          </a:blip>
          <a:srcRect t="39977" r="63429" b="48313"/>
          <a:stretch/>
        </p:blipFill>
        <p:spPr>
          <a:xfrm>
            <a:off x="308206" y="1484784"/>
            <a:ext cx="2062961" cy="464881"/>
          </a:xfrm>
          <a:prstGeom prst="rect">
            <a:avLst/>
          </a:prstGeom>
        </p:spPr>
      </p:pic>
      <p:pic>
        <p:nvPicPr>
          <p:cNvPr id="23"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1392135"/>
            <a:ext cx="3583315" cy="2514808"/>
          </a:xfrm>
          <a:prstGeom prst="rect">
            <a:avLst/>
          </a:prstGeom>
        </p:spPr>
      </p:pic>
      <p:pic>
        <p:nvPicPr>
          <p:cNvPr id="25" name="Picture 24"/>
          <p:cNvPicPr>
            <a:picLocks noChangeAspect="1"/>
          </p:cNvPicPr>
          <p:nvPr/>
        </p:nvPicPr>
        <p:blipFill>
          <a:blip r:embed="rId6"/>
          <a:stretch>
            <a:fillRect/>
          </a:stretch>
        </p:blipFill>
        <p:spPr>
          <a:xfrm>
            <a:off x="2040698" y="4509120"/>
            <a:ext cx="4835558" cy="2243479"/>
          </a:xfrm>
          <a:prstGeom prst="rect">
            <a:avLst/>
          </a:prstGeom>
        </p:spPr>
      </p:pic>
      <p:sp>
        <p:nvSpPr>
          <p:cNvPr id="28" name="Rectangle 27"/>
          <p:cNvSpPr/>
          <p:nvPr/>
        </p:nvSpPr>
        <p:spPr bwMode="auto">
          <a:xfrm>
            <a:off x="251520" y="1561599"/>
            <a:ext cx="2176335" cy="39408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29" name="Straight Arrow Connector 28"/>
          <p:cNvCxnSpPr/>
          <p:nvPr/>
        </p:nvCxnSpPr>
        <p:spPr bwMode="auto">
          <a:xfrm flipV="1">
            <a:off x="855299" y="3795905"/>
            <a:ext cx="307925" cy="47417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0" name="TextBox 29"/>
          <p:cNvSpPr txBox="1"/>
          <p:nvPr/>
        </p:nvSpPr>
        <p:spPr>
          <a:xfrm>
            <a:off x="586453" y="4252466"/>
            <a:ext cx="756821" cy="261610"/>
          </a:xfrm>
          <a:prstGeom prst="rect">
            <a:avLst/>
          </a:prstGeom>
          <a:noFill/>
        </p:spPr>
        <p:txBody>
          <a:bodyPr wrap="square" rtlCol="0">
            <a:spAutoFit/>
          </a:bodyPr>
          <a:lstStyle/>
          <a:p>
            <a:r>
              <a:rPr lang="en-US" sz="1100" dirty="0" smtClean="0"/>
              <a:t>EMU</a:t>
            </a:r>
            <a:endParaRPr lang="en-US" sz="1100" dirty="0"/>
          </a:p>
        </p:txBody>
      </p:sp>
      <p:sp>
        <p:nvSpPr>
          <p:cNvPr id="32" name="Rectangle 31"/>
          <p:cNvSpPr/>
          <p:nvPr/>
        </p:nvSpPr>
        <p:spPr bwMode="auto">
          <a:xfrm>
            <a:off x="8930489" y="5090542"/>
            <a:ext cx="135070"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5" name="TextBox 34"/>
          <p:cNvSpPr txBox="1"/>
          <p:nvPr/>
        </p:nvSpPr>
        <p:spPr>
          <a:xfrm>
            <a:off x="4499992" y="3906943"/>
            <a:ext cx="4879459" cy="646331"/>
          </a:xfrm>
          <a:prstGeom prst="rect">
            <a:avLst/>
          </a:prstGeom>
          <a:noFill/>
        </p:spPr>
        <p:txBody>
          <a:bodyPr wrap="square" rtlCol="0">
            <a:spAutoFit/>
          </a:bodyPr>
          <a:lstStyle/>
          <a:p>
            <a:r>
              <a:rPr lang="en-US" dirty="0" smtClean="0"/>
              <a:t>Transmission map through the RFQ with respect the LEBT solenoids.</a:t>
            </a:r>
            <a:endParaRPr lang="en-US" dirty="0"/>
          </a:p>
        </p:txBody>
      </p:sp>
      <p:sp>
        <p:nvSpPr>
          <p:cNvPr id="36" name="TextBox 35"/>
          <p:cNvSpPr txBox="1"/>
          <p:nvPr/>
        </p:nvSpPr>
        <p:spPr>
          <a:xfrm>
            <a:off x="704429" y="2210022"/>
            <a:ext cx="918102" cy="369332"/>
          </a:xfrm>
          <a:prstGeom prst="rect">
            <a:avLst/>
          </a:prstGeom>
          <a:noFill/>
        </p:spPr>
        <p:txBody>
          <a:bodyPr wrap="square" rtlCol="0">
            <a:spAutoFit/>
          </a:bodyPr>
          <a:lstStyle/>
          <a:p>
            <a:r>
              <a:rPr lang="en-US" dirty="0" smtClean="0">
                <a:solidFill>
                  <a:schemeClr val="bg1"/>
                </a:solidFill>
              </a:rPr>
              <a:t>Meas.</a:t>
            </a:r>
            <a:endParaRPr lang="en-US" dirty="0">
              <a:solidFill>
                <a:schemeClr val="bg1"/>
              </a:solidFill>
            </a:endParaRPr>
          </a:p>
        </p:txBody>
      </p:sp>
      <p:sp>
        <p:nvSpPr>
          <p:cNvPr id="37" name="TextBox 36"/>
          <p:cNvSpPr txBox="1"/>
          <p:nvPr/>
        </p:nvSpPr>
        <p:spPr>
          <a:xfrm>
            <a:off x="2630643" y="2232213"/>
            <a:ext cx="918102" cy="369332"/>
          </a:xfrm>
          <a:prstGeom prst="rect">
            <a:avLst/>
          </a:prstGeom>
          <a:noFill/>
        </p:spPr>
        <p:txBody>
          <a:bodyPr wrap="square" rtlCol="0">
            <a:spAutoFit/>
          </a:bodyPr>
          <a:lstStyle/>
          <a:p>
            <a:r>
              <a:rPr lang="en-US" dirty="0" smtClean="0"/>
              <a:t>Sim.</a:t>
            </a:r>
            <a:endParaRPr lang="en-US" dirty="0"/>
          </a:p>
        </p:txBody>
      </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3354618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considerations on simulations and experiments</a:t>
            </a:r>
            <a:endParaRPr lang="en-US" dirty="0"/>
          </a:p>
        </p:txBody>
      </p:sp>
      <p:sp>
        <p:nvSpPr>
          <p:cNvPr id="3" name="Content Placeholder 2"/>
          <p:cNvSpPr>
            <a:spLocks noGrp="1"/>
          </p:cNvSpPr>
          <p:nvPr>
            <p:ph idx="1"/>
          </p:nvPr>
        </p:nvSpPr>
        <p:spPr>
          <a:xfrm>
            <a:off x="251520" y="1361720"/>
            <a:ext cx="8640960" cy="5307640"/>
          </a:xfrm>
        </p:spPr>
        <p:txBody>
          <a:bodyPr/>
          <a:lstStyle/>
          <a:p>
            <a:r>
              <a:rPr lang="en-US" sz="1600" dirty="0" smtClean="0"/>
              <a:t>The beam physics in the source and LEBT transport is one of the most challenging in terms of simulations: multi-species ions interacting with residual gas and metallic boundaries, fully immerse an electrostatic and </a:t>
            </a:r>
            <a:r>
              <a:rPr lang="en-US" sz="1600" dirty="0" err="1" smtClean="0"/>
              <a:t>magnetostatic</a:t>
            </a:r>
            <a:r>
              <a:rPr lang="en-US" sz="1600" dirty="0"/>
              <a:t> </a:t>
            </a:r>
            <a:r>
              <a:rPr lang="en-US" sz="1600" dirty="0" smtClean="0"/>
              <a:t>fields. Even with the most powerful simulation tool, a much larger degree of approximation must be included in simulations as errors. It is a full-fledge plasma confinement simulation. </a:t>
            </a:r>
          </a:p>
          <a:p>
            <a:r>
              <a:rPr lang="en-US" sz="1600" dirty="0" smtClean="0"/>
              <a:t>The situation in terms of precision can be considered even worst if we considered the experimental errors: as an example, in the IFMIF EVEDA injector Allison scanner </a:t>
            </a:r>
            <a:r>
              <a:rPr lang="en-US" sz="1600" dirty="0" err="1" smtClean="0"/>
              <a:t>emittancemeter</a:t>
            </a:r>
            <a:r>
              <a:rPr lang="en-US" sz="1600" dirty="0" smtClean="0"/>
              <a:t> the estimated error on the emittance value may span the 20% of the value!</a:t>
            </a:r>
          </a:p>
          <a:p>
            <a:r>
              <a:rPr lang="en-US" sz="1600" dirty="0" smtClean="0"/>
              <a:t>However, despite these complexities, the first order optics (beam envelopes, transmissions, initial settings of the machine) are normally coherent with the easiest simulation models, at least the trends!</a:t>
            </a:r>
          </a:p>
          <a:p>
            <a:pPr marL="342900" lvl="1" indent="-342900">
              <a:buFontTx/>
              <a:buChar char="•"/>
            </a:pPr>
            <a:r>
              <a:rPr lang="en-US" sz="1600" dirty="0"/>
              <a:t>If you start from the extraction with a large divergence beam, you will quickly gain emittance growth due to the nonlinear space charge effects which couples with the solenoids non linarites. </a:t>
            </a:r>
          </a:p>
          <a:p>
            <a:r>
              <a:rPr lang="en-US" sz="1600" b="1" i="1" u="sng" dirty="0">
                <a:solidFill>
                  <a:srgbClr val="FF0000"/>
                </a:solidFill>
                <a:effectLst>
                  <a:outerShdw blurRad="38100" dist="38100" dir="2700000" algn="tl">
                    <a:srgbClr val="000000">
                      <a:alpha val="43137"/>
                    </a:srgbClr>
                  </a:outerShdw>
                </a:effectLst>
              </a:rPr>
              <a:t>Every time</a:t>
            </a:r>
            <a:r>
              <a:rPr lang="en-US" sz="1600" b="1" dirty="0">
                <a:solidFill>
                  <a:srgbClr val="FF0000"/>
                </a:solidFill>
              </a:rPr>
              <a:t> </a:t>
            </a:r>
            <a:r>
              <a:rPr lang="en-US" sz="1600" b="1" dirty="0"/>
              <a:t>we found a non-consistency of the experimental data with the simulation models, the problem belonged by the experimental setup (measurements and hardware faults)</a:t>
            </a:r>
          </a:p>
          <a:p>
            <a:r>
              <a:rPr lang="en-US" sz="1600" b="1" dirty="0"/>
              <a:t>It is essential to keep in mind the limits of the modelling in such complicate line in order to interpreter correctly the results.</a:t>
            </a:r>
          </a:p>
          <a:p>
            <a:r>
              <a:rPr lang="en-US" sz="1600" b="1" dirty="0"/>
              <a:t>Take all your free time to further experiment on beam commissioning of the front end</a:t>
            </a:r>
          </a:p>
          <a:p>
            <a:r>
              <a:rPr lang="en-US" sz="1600" b="1" dirty="0"/>
              <a:t>Focus on few important measurements! The post analysis will require a large effort.</a:t>
            </a:r>
          </a:p>
          <a:p>
            <a:endParaRPr lang="en-GB" sz="1600" dirty="0"/>
          </a:p>
          <a:p>
            <a:pPr marL="457200" lvl="1" indent="0">
              <a:buNone/>
            </a:pPr>
            <a:endParaRPr lang="en-US" sz="1600" dirty="0"/>
          </a:p>
          <a:p>
            <a:pPr lvl="1"/>
            <a:endParaRPr lang="en-US" sz="1600" b="1" dirty="0" smtClean="0"/>
          </a:p>
          <a:p>
            <a:pPr lvl="1"/>
            <a:endParaRPr lang="en-US" sz="1600" b="1" dirty="0" smtClean="0"/>
          </a:p>
        </p:txBody>
      </p:sp>
      <p:sp>
        <p:nvSpPr>
          <p:cNvPr id="8" name="Segnaposto piè di pagina 7"/>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1561896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smtClean="0"/>
              <a:t>Conclusions</a:t>
            </a:r>
            <a:endParaRPr lang="en-GB" dirty="0"/>
          </a:p>
        </p:txBody>
      </p:sp>
      <p:sp>
        <p:nvSpPr>
          <p:cNvPr id="2" name="Segnaposto contenuto 1"/>
          <p:cNvSpPr>
            <a:spLocks noGrp="1"/>
          </p:cNvSpPr>
          <p:nvPr>
            <p:ph idx="1"/>
          </p:nvPr>
        </p:nvSpPr>
        <p:spPr>
          <a:xfrm>
            <a:off x="457200" y="1600200"/>
            <a:ext cx="4474840" cy="4525963"/>
          </a:xfrm>
        </p:spPr>
        <p:txBody>
          <a:bodyPr/>
          <a:lstStyle/>
          <a:p>
            <a:pPr marL="0" indent="0">
              <a:buNone/>
            </a:pPr>
            <a:r>
              <a:rPr lang="it-IT" dirty="0" err="1" smtClean="0"/>
              <a:t>We</a:t>
            </a:r>
            <a:r>
              <a:rPr lang="it-IT" dirty="0" smtClean="0"/>
              <a:t> can conclude </a:t>
            </a:r>
            <a:r>
              <a:rPr lang="it-IT" dirty="0" err="1" smtClean="0"/>
              <a:t>that</a:t>
            </a:r>
            <a:r>
              <a:rPr lang="it-IT" dirty="0" smtClean="0"/>
              <a:t> the IFMIF EVEDA RFQ </a:t>
            </a:r>
            <a:r>
              <a:rPr lang="it-IT" dirty="0" err="1" smtClean="0"/>
              <a:t>is</a:t>
            </a:r>
            <a:r>
              <a:rPr lang="it-IT" dirty="0" smtClean="0"/>
              <a:t> </a:t>
            </a:r>
            <a:r>
              <a:rPr lang="it-IT" dirty="0" err="1" smtClean="0"/>
              <a:t>working</a:t>
            </a:r>
            <a:r>
              <a:rPr lang="it-IT" dirty="0" smtClean="0"/>
              <a:t> </a:t>
            </a:r>
            <a:r>
              <a:rPr lang="it-IT" dirty="0" err="1" smtClean="0"/>
              <a:t>as</a:t>
            </a:r>
            <a:r>
              <a:rPr lang="it-IT" dirty="0" smtClean="0"/>
              <a:t> </a:t>
            </a:r>
            <a:r>
              <a:rPr lang="it-IT" dirty="0" err="1" smtClean="0"/>
              <a:t>expected</a:t>
            </a:r>
            <a:r>
              <a:rPr lang="it-IT" dirty="0" smtClean="0"/>
              <a:t>, </a:t>
            </a:r>
            <a:r>
              <a:rPr lang="it-IT" dirty="0" err="1" smtClean="0"/>
              <a:t>both</a:t>
            </a:r>
            <a:r>
              <a:rPr lang="it-IT" dirty="0" smtClean="0"/>
              <a:t> from RF and </a:t>
            </a:r>
            <a:r>
              <a:rPr lang="it-IT" dirty="0" err="1" smtClean="0"/>
              <a:t>beam</a:t>
            </a:r>
            <a:r>
              <a:rPr lang="it-IT" dirty="0" smtClean="0"/>
              <a:t> </a:t>
            </a:r>
            <a:r>
              <a:rPr lang="it-IT" dirty="0" err="1" smtClean="0"/>
              <a:t>dynamics</a:t>
            </a:r>
            <a:r>
              <a:rPr lang="it-IT" dirty="0" smtClean="0"/>
              <a:t> </a:t>
            </a:r>
            <a:r>
              <a:rPr lang="it-IT" dirty="0" err="1" smtClean="0"/>
              <a:t>point</a:t>
            </a:r>
            <a:r>
              <a:rPr lang="it-IT" dirty="0" smtClean="0"/>
              <a:t> of </a:t>
            </a:r>
            <a:r>
              <a:rPr lang="it-IT" dirty="0" err="1" smtClean="0"/>
              <a:t>you</a:t>
            </a:r>
            <a:r>
              <a:rPr lang="it-IT" dirty="0" smtClean="0"/>
              <a:t>, </a:t>
            </a:r>
            <a:r>
              <a:rPr lang="it-IT" dirty="0" err="1" smtClean="0"/>
              <a:t>passing</a:t>
            </a:r>
            <a:r>
              <a:rPr lang="it-IT" dirty="0" smtClean="0"/>
              <a:t> </a:t>
            </a:r>
            <a:r>
              <a:rPr lang="it-IT" dirty="0" err="1" smtClean="0"/>
              <a:t>succesfully</a:t>
            </a:r>
            <a:r>
              <a:rPr lang="it-IT" dirty="0" smtClean="0"/>
              <a:t> </a:t>
            </a:r>
            <a:r>
              <a:rPr lang="it-IT" dirty="0" err="1" smtClean="0"/>
              <a:t>many</a:t>
            </a:r>
            <a:r>
              <a:rPr lang="it-IT" dirty="0" smtClean="0"/>
              <a:t> </a:t>
            </a:r>
            <a:r>
              <a:rPr lang="it-IT" dirty="0" err="1" smtClean="0"/>
              <a:t>check</a:t>
            </a:r>
            <a:r>
              <a:rPr lang="it-IT" dirty="0" smtClean="0"/>
              <a:t> </a:t>
            </a:r>
            <a:r>
              <a:rPr lang="it-IT" dirty="0" err="1" smtClean="0"/>
              <a:t>points</a:t>
            </a:r>
            <a:r>
              <a:rPr lang="it-IT" dirty="0" smtClean="0"/>
              <a:t>.</a:t>
            </a:r>
          </a:p>
          <a:p>
            <a:pPr marL="0" indent="0">
              <a:buNone/>
            </a:pPr>
            <a:endParaRPr lang="it-IT" dirty="0"/>
          </a:p>
          <a:p>
            <a:pPr marL="0" indent="0">
              <a:buNone/>
            </a:pPr>
            <a:r>
              <a:rPr lang="it-IT" dirty="0" err="1" smtClean="0"/>
              <a:t>Thank</a:t>
            </a:r>
            <a:r>
              <a:rPr lang="it-IT" dirty="0" smtClean="0"/>
              <a:t> </a:t>
            </a:r>
            <a:r>
              <a:rPr lang="it-IT" dirty="0" err="1" smtClean="0"/>
              <a:t>you</a:t>
            </a:r>
            <a:r>
              <a:rPr lang="it-IT" dirty="0" smtClean="0"/>
              <a:t>.</a:t>
            </a:r>
            <a:endParaRPr lang="en-GB" dirty="0"/>
          </a:p>
        </p:txBody>
      </p:sp>
      <p:sp>
        <p:nvSpPr>
          <p:cNvPr id="5" name="Segnaposto piè di pagina 4"/>
          <p:cNvSpPr>
            <a:spLocks noGrp="1"/>
          </p:cNvSpPr>
          <p:nvPr>
            <p:ph type="ftr" sz="quarter" idx="10"/>
          </p:nvPr>
        </p:nvSpPr>
        <p:spPr/>
        <p:txBody>
          <a:bodyPr/>
          <a:lstStyle/>
          <a:p>
            <a:r>
              <a:rPr lang="en-GB" smtClean="0"/>
              <a:t>F.Grespan</a:t>
            </a:r>
            <a:endParaRPr lang="en-GB"/>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701" t="10675" r="36973" b="5600"/>
          <a:stretch/>
        </p:blipFill>
        <p:spPr bwMode="auto">
          <a:xfrm>
            <a:off x="5580112" y="1988840"/>
            <a:ext cx="2306328" cy="3909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740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708920"/>
            <a:ext cx="6118780" cy="1143000"/>
          </a:xfrm>
        </p:spPr>
        <p:txBody>
          <a:bodyPr/>
          <a:lstStyle/>
          <a:p>
            <a:r>
              <a:rPr lang="en-US" dirty="0" smtClean="0"/>
              <a:t>Back up</a:t>
            </a:r>
            <a:endParaRPr lang="en-US" dirty="0"/>
          </a:p>
        </p:txBody>
      </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2800098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5547" y="98330"/>
            <a:ext cx="4534604" cy="1143000"/>
          </a:xfrm>
        </p:spPr>
        <p:txBody>
          <a:bodyPr/>
          <a:lstStyle/>
          <a:p>
            <a:r>
              <a:rPr lang="en-US" dirty="0" smtClean="0"/>
              <a:t>Example of results (2)</a:t>
            </a:r>
            <a:endParaRPr lang="en-US" dirty="0"/>
          </a:p>
        </p:txBody>
      </p:sp>
      <p:pic>
        <p:nvPicPr>
          <p:cNvPr id="12" name="Picture 8">
            <a:extLst>
              <a:ext uri="{FF2B5EF4-FFF2-40B4-BE49-F238E27FC236}">
                <a16:creationId xmlns="" xmlns:a16="http://schemas.microsoft.com/office/drawing/2014/main" id="{9B91B200-D8CE-4863-B64E-1AB8D9A618FF}"/>
              </a:ext>
            </a:extLst>
          </p:cNvPr>
          <p:cNvPicPr>
            <a:picLocks noChangeAspect="1" noChangeArrowheads="1"/>
          </p:cNvPicPr>
          <p:nvPr/>
        </p:nvPicPr>
        <p:blipFill rotWithShape="1">
          <a:blip r:embed="rId2" cstate="print"/>
          <a:srcRect b="50519"/>
          <a:stretch/>
        </p:blipFill>
        <p:spPr bwMode="auto">
          <a:xfrm>
            <a:off x="412949" y="3249508"/>
            <a:ext cx="1795154" cy="1333529"/>
          </a:xfrm>
          <a:prstGeom prst="rect">
            <a:avLst/>
          </a:prstGeom>
          <a:noFill/>
          <a:ln w="9525">
            <a:noFill/>
            <a:miter lim="800000"/>
            <a:headEnd/>
            <a:tailEnd/>
          </a:ln>
        </p:spPr>
      </p:pic>
      <p:pic>
        <p:nvPicPr>
          <p:cNvPr id="13" name="Immagine 2">
            <a:extLst>
              <a:ext uri="{FF2B5EF4-FFF2-40B4-BE49-F238E27FC236}">
                <a16:creationId xmlns="" xmlns:a16="http://schemas.microsoft.com/office/drawing/2014/main" id="{6BCD8945-1D33-4FF2-A972-67FF1A1368FD}"/>
              </a:ext>
            </a:extLst>
          </p:cNvPr>
          <p:cNvPicPr>
            <a:picLocks noChangeAspect="1"/>
          </p:cNvPicPr>
          <p:nvPr/>
        </p:nvPicPr>
        <p:blipFill rotWithShape="1">
          <a:blip r:embed="rId3"/>
          <a:srcRect r="-237" b="1307"/>
          <a:stretch/>
        </p:blipFill>
        <p:spPr>
          <a:xfrm>
            <a:off x="2891886" y="3275806"/>
            <a:ext cx="1509962" cy="1267920"/>
          </a:xfrm>
          <a:prstGeom prst="rect">
            <a:avLst/>
          </a:prstGeom>
        </p:spPr>
      </p:pic>
      <p:pic>
        <p:nvPicPr>
          <p:cNvPr id="14" name="Content Placeholder 4"/>
          <p:cNvPicPr>
            <a:picLocks noChangeAspect="1"/>
          </p:cNvPicPr>
          <p:nvPr/>
        </p:nvPicPr>
        <p:blipFill rotWithShape="1">
          <a:blip r:embed="rId4">
            <a:extLst>
              <a:ext uri="{28A0092B-C50C-407E-A947-70E740481C1C}">
                <a14:useLocalDpi xmlns:a14="http://schemas.microsoft.com/office/drawing/2010/main" val="0"/>
              </a:ext>
            </a:extLst>
          </a:blip>
          <a:srcRect t="53984" r="52508" b="12274"/>
          <a:stretch/>
        </p:blipFill>
        <p:spPr bwMode="auto">
          <a:xfrm>
            <a:off x="430703" y="5318146"/>
            <a:ext cx="2051974" cy="102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pic>
        <p:nvPicPr>
          <p:cNvPr id="15" name="Picture 14"/>
          <p:cNvPicPr>
            <a:picLocks noChangeAspect="1"/>
          </p:cNvPicPr>
          <p:nvPr/>
        </p:nvPicPr>
        <p:blipFill>
          <a:blip r:embed="rId5"/>
          <a:stretch>
            <a:fillRect/>
          </a:stretch>
        </p:blipFill>
        <p:spPr>
          <a:xfrm>
            <a:off x="2875560" y="5291838"/>
            <a:ext cx="1617321" cy="1052295"/>
          </a:xfrm>
          <a:prstGeom prst="rect">
            <a:avLst/>
          </a:prstGeom>
        </p:spPr>
      </p:pic>
      <p:pic>
        <p:nvPicPr>
          <p:cNvPr id="16" name="図 3">
            <a:extLst>
              <a:ext uri="{FF2B5EF4-FFF2-40B4-BE49-F238E27FC236}">
                <a16:creationId xmlns:a16="http://schemas.microsoft.com/office/drawing/2014/main" xmlns="" id="{66FFA749-AB34-C446-85D7-CBDB19CF67BD}"/>
              </a:ext>
            </a:extLst>
          </p:cNvPr>
          <p:cNvPicPr>
            <a:picLocks noChangeAspect="1"/>
          </p:cNvPicPr>
          <p:nvPr/>
        </p:nvPicPr>
        <p:blipFill>
          <a:blip r:embed="rId6"/>
          <a:stretch>
            <a:fillRect/>
          </a:stretch>
        </p:blipFill>
        <p:spPr>
          <a:xfrm>
            <a:off x="440755" y="1905119"/>
            <a:ext cx="1848355" cy="96312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8292" y="1864798"/>
            <a:ext cx="1599539" cy="990809"/>
          </a:xfrm>
          <a:prstGeom prst="rect">
            <a:avLst/>
          </a:prstGeom>
        </p:spPr>
      </p:pic>
      <p:sp>
        <p:nvSpPr>
          <p:cNvPr id="18" name="テキスト ボックス 9">
            <a:extLst>
              <a:ext uri="{FF2B5EF4-FFF2-40B4-BE49-F238E27FC236}">
                <a16:creationId xmlns:a16="http://schemas.microsoft.com/office/drawing/2014/main" xmlns="" id="{58878146-0B42-9A42-8DB0-053EF876498D}"/>
              </a:ext>
            </a:extLst>
          </p:cNvPr>
          <p:cNvSpPr txBox="1"/>
          <p:nvPr/>
        </p:nvSpPr>
        <p:spPr>
          <a:xfrm>
            <a:off x="4649599" y="1824796"/>
            <a:ext cx="2133918" cy="577081"/>
          </a:xfrm>
          <a:prstGeom prst="rect">
            <a:avLst/>
          </a:prstGeom>
          <a:noFill/>
        </p:spPr>
        <p:txBody>
          <a:bodyPr wrap="none" rtlCol="0">
            <a:spAutoFit/>
          </a:bodyPr>
          <a:lstStyle/>
          <a:p>
            <a:r>
              <a:rPr lang="en-US" altLang="ja-JP" sz="1050" dirty="0" err="1" smtClean="0">
                <a:solidFill>
                  <a:srgbClr val="0070C0"/>
                </a:solidFill>
              </a:rPr>
              <a:t>εn</a:t>
            </a:r>
            <a:r>
              <a:rPr kumimoji="1" lang="en-US" altLang="ja-JP" sz="1050" dirty="0" smtClean="0">
                <a:solidFill>
                  <a:srgbClr val="0070C0"/>
                </a:solidFill>
              </a:rPr>
              <a:t>=0.250 </a:t>
            </a:r>
            <a:r>
              <a:rPr kumimoji="1" lang="en-US" altLang="ja-JP" sz="1050" dirty="0">
                <a:solidFill>
                  <a:srgbClr val="0070C0"/>
                </a:solidFill>
              </a:rPr>
              <a:t>π mm </a:t>
            </a:r>
            <a:r>
              <a:rPr kumimoji="1" lang="en-US" altLang="ja-JP" sz="1050" dirty="0" err="1">
                <a:solidFill>
                  <a:srgbClr val="0070C0"/>
                </a:solidFill>
              </a:rPr>
              <a:t>mrad</a:t>
            </a:r>
            <a:endParaRPr kumimoji="1" lang="en-US" altLang="ja-JP" sz="1050" dirty="0">
              <a:solidFill>
                <a:srgbClr val="0070C0"/>
              </a:solidFill>
            </a:endParaRPr>
          </a:p>
          <a:p>
            <a:r>
              <a:rPr lang="el-GR" altLang="ja-JP" sz="1050" dirty="0">
                <a:solidFill>
                  <a:srgbClr val="0070C0"/>
                </a:solidFill>
              </a:rPr>
              <a:t>α</a:t>
            </a:r>
            <a:r>
              <a:rPr lang="en-US" altLang="ja-JP" sz="1050" dirty="0">
                <a:solidFill>
                  <a:srgbClr val="0070C0"/>
                </a:solidFill>
              </a:rPr>
              <a:t>=14.757, β=15.671 mm/π </a:t>
            </a:r>
            <a:r>
              <a:rPr lang="en-US" altLang="ja-JP" sz="1050" dirty="0" err="1">
                <a:solidFill>
                  <a:srgbClr val="0070C0"/>
                </a:solidFill>
              </a:rPr>
              <a:t>mrad</a:t>
            </a:r>
            <a:endParaRPr lang="en-US" altLang="ja-JP" sz="1050" dirty="0">
              <a:solidFill>
                <a:srgbClr val="0070C0"/>
              </a:solidFill>
            </a:endParaRPr>
          </a:p>
          <a:p>
            <a:r>
              <a:rPr kumimoji="1" lang="en-US" altLang="ja-JP" sz="1050" dirty="0">
                <a:solidFill>
                  <a:srgbClr val="0070C0"/>
                </a:solidFill>
              </a:rPr>
              <a:t>&lt;x&gt;=0.90 mm, &lt;x’&gt;=-</a:t>
            </a:r>
            <a:r>
              <a:rPr lang="en-US" altLang="ja-JP" sz="1050" dirty="0">
                <a:solidFill>
                  <a:srgbClr val="0070C0"/>
                </a:solidFill>
              </a:rPr>
              <a:t>6.28</a:t>
            </a:r>
            <a:r>
              <a:rPr kumimoji="1" lang="en-US" altLang="ja-JP" sz="1050" dirty="0">
                <a:solidFill>
                  <a:srgbClr val="0070C0"/>
                </a:solidFill>
              </a:rPr>
              <a:t>  </a:t>
            </a:r>
            <a:r>
              <a:rPr kumimoji="1" lang="en-US" altLang="ja-JP" sz="1050" dirty="0" err="1">
                <a:solidFill>
                  <a:srgbClr val="0070C0"/>
                </a:solidFill>
              </a:rPr>
              <a:t>mrad</a:t>
            </a:r>
            <a:endParaRPr kumimoji="1" lang="ja-JP" altLang="en-US" sz="1050" dirty="0">
              <a:solidFill>
                <a:srgbClr val="0070C0"/>
              </a:solidFill>
            </a:endParaRPr>
          </a:p>
        </p:txBody>
      </p:sp>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t="2263" r="9424" b="35032"/>
          <a:stretch/>
        </p:blipFill>
        <p:spPr>
          <a:xfrm>
            <a:off x="6753996" y="1755602"/>
            <a:ext cx="2363986" cy="706469"/>
          </a:xfrm>
          <a:prstGeom prst="rect">
            <a:avLst/>
          </a:prstGeom>
        </p:spPr>
      </p:pic>
      <p:sp>
        <p:nvSpPr>
          <p:cNvPr id="20" name="CasellaDiTesto 9">
            <a:extLst>
              <a:ext uri="{FF2B5EF4-FFF2-40B4-BE49-F238E27FC236}">
                <a16:creationId xmlns="" xmlns:a16="http://schemas.microsoft.com/office/drawing/2014/main" id="{285AC583-5E24-4757-BB1F-9187B37EF1C5}"/>
              </a:ext>
            </a:extLst>
          </p:cNvPr>
          <p:cNvSpPr txBox="1"/>
          <p:nvPr/>
        </p:nvSpPr>
        <p:spPr>
          <a:xfrm>
            <a:off x="361054" y="1686004"/>
            <a:ext cx="2425851" cy="338554"/>
          </a:xfrm>
          <a:prstGeom prst="rect">
            <a:avLst/>
          </a:prstGeom>
          <a:noFill/>
          <a:ln>
            <a:noFill/>
          </a:ln>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lang="it-IT" sz="1600" dirty="0" err="1" smtClean="0">
                <a:solidFill>
                  <a:prstClr val="black"/>
                </a:solidFill>
                <a:latin typeface="Calibri" panose="020F0502020204030204"/>
              </a:rPr>
              <a:t>Iext</a:t>
            </a:r>
            <a:r>
              <a:rPr lang="it-IT" sz="1600" dirty="0" smtClean="0">
                <a:solidFill>
                  <a:prstClr val="black"/>
                </a:solidFill>
                <a:latin typeface="Calibri" panose="020F0502020204030204"/>
              </a:rPr>
              <a:t> </a:t>
            </a:r>
            <a:r>
              <a:rPr lang="it-IT" sz="1600" dirty="0">
                <a:solidFill>
                  <a:prstClr val="black"/>
                </a:solidFill>
                <a:latin typeface="Calibri" panose="020F0502020204030204"/>
              </a:rPr>
              <a:t>= </a:t>
            </a:r>
            <a:r>
              <a:rPr lang="it-IT" sz="1600" dirty="0" smtClean="0">
                <a:solidFill>
                  <a:prstClr val="black"/>
                </a:solidFill>
                <a:latin typeface="Calibri" panose="020F0502020204030204"/>
              </a:rPr>
              <a:t>70 </a:t>
            </a:r>
            <a:r>
              <a:rPr lang="it-IT" sz="1600" dirty="0" err="1">
                <a:solidFill>
                  <a:prstClr val="black"/>
                </a:solidFill>
                <a:latin typeface="Calibri" panose="020F0502020204030204"/>
              </a:rPr>
              <a:t>mA</a:t>
            </a:r>
            <a:r>
              <a:rPr lang="it-IT" sz="1600" dirty="0">
                <a:solidFill>
                  <a:prstClr val="black"/>
                </a:solidFill>
                <a:latin typeface="Calibri" panose="020F0502020204030204"/>
              </a:rPr>
              <a:t> </a:t>
            </a:r>
            <a:r>
              <a:rPr lang="it-IT" sz="1600" dirty="0" smtClean="0">
                <a:solidFill>
                  <a:prstClr val="black"/>
                </a:solidFill>
                <a:latin typeface="Calibri" panose="020F0502020204030204"/>
              </a:rPr>
              <a:t>H</a:t>
            </a:r>
            <a:r>
              <a:rPr lang="it-IT" sz="1600" baseline="30000" dirty="0" smtClean="0">
                <a:solidFill>
                  <a:prstClr val="black"/>
                </a:solidFill>
                <a:latin typeface="Calibri" panose="020F0502020204030204"/>
              </a:rPr>
              <a:t>+</a:t>
            </a:r>
            <a:r>
              <a:rPr lang="it-IT" sz="1600" dirty="0" smtClean="0">
                <a:solidFill>
                  <a:prstClr val="black"/>
                </a:solidFill>
                <a:latin typeface="Calibri" panose="020F0502020204030204"/>
              </a:rPr>
              <a:t>  50 </a:t>
            </a:r>
            <a:r>
              <a:rPr lang="it-IT" sz="1600" dirty="0" err="1" smtClean="0">
                <a:solidFill>
                  <a:prstClr val="black"/>
                </a:solidFill>
                <a:latin typeface="Calibri" panose="020F0502020204030204"/>
              </a:rPr>
              <a:t>keV</a:t>
            </a:r>
            <a:endParaRPr lang="it-IT" sz="1600" dirty="0">
              <a:solidFill>
                <a:prstClr val="black"/>
              </a:solidFill>
              <a:latin typeface="Calibri" panose="020F0502020204030204"/>
            </a:endParaRPr>
          </a:p>
        </p:txBody>
      </p:sp>
      <p:pic>
        <p:nvPicPr>
          <p:cNvPr id="22" name="Picture 7">
            <a:extLst>
              <a:ext uri="{FF2B5EF4-FFF2-40B4-BE49-F238E27FC236}">
                <a16:creationId xmlns="" xmlns:a16="http://schemas.microsoft.com/office/drawing/2014/main" id="{0CEBEE5A-3F9B-4CFF-ABEE-19E136D3715F}"/>
              </a:ext>
            </a:extLst>
          </p:cNvPr>
          <p:cNvPicPr>
            <a:picLocks noChangeAspect="1" noChangeArrowheads="1"/>
          </p:cNvPicPr>
          <p:nvPr/>
        </p:nvPicPr>
        <p:blipFill rotWithShape="1">
          <a:blip r:embed="rId9" cstate="print"/>
          <a:srcRect t="77326" r="38546"/>
          <a:stretch/>
        </p:blipFill>
        <p:spPr bwMode="auto">
          <a:xfrm>
            <a:off x="4704638" y="3475444"/>
            <a:ext cx="2078879" cy="636081"/>
          </a:xfrm>
          <a:prstGeom prst="rect">
            <a:avLst/>
          </a:prstGeom>
          <a:noFill/>
          <a:ln w="9525">
            <a:noFill/>
            <a:miter lim="800000"/>
            <a:headEnd/>
            <a:tailEnd/>
          </a:ln>
        </p:spPr>
      </p:pic>
      <p:sp>
        <p:nvSpPr>
          <p:cNvPr id="23" name="Rectangle 22"/>
          <p:cNvSpPr/>
          <p:nvPr/>
        </p:nvSpPr>
        <p:spPr>
          <a:xfrm>
            <a:off x="275450" y="2918077"/>
            <a:ext cx="2081724" cy="338554"/>
          </a:xfrm>
          <a:prstGeom prst="rect">
            <a:avLst/>
          </a:prstGeom>
        </p:spPr>
        <p:txBody>
          <a:bodyPr wrap="none">
            <a:spAutoFit/>
          </a:bodyPr>
          <a:lstStyle/>
          <a:p>
            <a:r>
              <a:rPr lang="it-IT" sz="1600" dirty="0" err="1">
                <a:solidFill>
                  <a:prstClr val="black"/>
                </a:solidFill>
                <a:latin typeface="Calibri" panose="020F0502020204030204"/>
              </a:rPr>
              <a:t>Iext</a:t>
            </a:r>
            <a:r>
              <a:rPr lang="it-IT" sz="1600" kern="0" dirty="0" smtClean="0">
                <a:solidFill>
                  <a:prstClr val="black"/>
                </a:solidFill>
                <a:latin typeface="Calibri" panose="020F0502020204030204"/>
              </a:rPr>
              <a:t>= 85 </a:t>
            </a:r>
            <a:r>
              <a:rPr lang="it-IT" sz="1600" kern="0" dirty="0" err="1" smtClean="0">
                <a:solidFill>
                  <a:prstClr val="black"/>
                </a:solidFill>
                <a:latin typeface="Calibri" panose="020F0502020204030204"/>
              </a:rPr>
              <a:t>mA</a:t>
            </a:r>
            <a:r>
              <a:rPr lang="it-IT" sz="1600" kern="0" dirty="0" smtClean="0">
                <a:solidFill>
                  <a:prstClr val="black"/>
                </a:solidFill>
                <a:latin typeface="Calibri" panose="020F0502020204030204"/>
              </a:rPr>
              <a:t> H</a:t>
            </a:r>
            <a:r>
              <a:rPr lang="it-IT" sz="1600" kern="0" baseline="30000" dirty="0" smtClean="0">
                <a:solidFill>
                  <a:prstClr val="black"/>
                </a:solidFill>
                <a:latin typeface="Calibri" panose="020F0502020204030204"/>
              </a:rPr>
              <a:t>+</a:t>
            </a:r>
            <a:r>
              <a:rPr lang="it-IT" sz="1600" kern="0" dirty="0" smtClean="0">
                <a:solidFill>
                  <a:prstClr val="black"/>
                </a:solidFill>
                <a:latin typeface="Calibri" panose="020F0502020204030204"/>
              </a:rPr>
              <a:t> 50 </a:t>
            </a:r>
            <a:r>
              <a:rPr lang="it-IT" sz="1600" kern="0" dirty="0" err="1" smtClean="0">
                <a:solidFill>
                  <a:prstClr val="black"/>
                </a:solidFill>
                <a:latin typeface="Calibri" panose="020F0502020204030204"/>
              </a:rPr>
              <a:t>keV</a:t>
            </a:r>
            <a:r>
              <a:rPr lang="it-IT" sz="1600" kern="0" dirty="0" smtClean="0">
                <a:solidFill>
                  <a:prstClr val="black"/>
                </a:solidFill>
                <a:latin typeface="Calibri" panose="020F0502020204030204"/>
              </a:rPr>
              <a:t> </a:t>
            </a:r>
            <a:endParaRPr lang="en-US" sz="1600" dirty="0"/>
          </a:p>
        </p:txBody>
      </p:sp>
      <p:pic>
        <p:nvPicPr>
          <p:cNvPr id="21" name="Immagine 16">
            <a:extLst>
              <a:ext uri="{FF2B5EF4-FFF2-40B4-BE49-F238E27FC236}">
                <a16:creationId xmlns="" xmlns:a16="http://schemas.microsoft.com/office/drawing/2014/main" id="{8DEB6532-B8EA-49A0-A70C-10887E7C187E}"/>
              </a:ext>
            </a:extLst>
          </p:cNvPr>
          <p:cNvPicPr>
            <a:picLocks noChangeAspect="1"/>
          </p:cNvPicPr>
          <p:nvPr/>
        </p:nvPicPr>
        <p:blipFill rotWithShape="1">
          <a:blip r:embed="rId10"/>
          <a:srcRect r="11206" b="32863"/>
          <a:stretch/>
        </p:blipFill>
        <p:spPr>
          <a:xfrm>
            <a:off x="6806097" y="3333493"/>
            <a:ext cx="2363986" cy="623912"/>
          </a:xfrm>
          <a:prstGeom prst="rect">
            <a:avLst/>
          </a:prstGeom>
        </p:spPr>
      </p:pic>
      <p:pic>
        <p:nvPicPr>
          <p:cNvPr id="24"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t="39977" r="63429" b="48313"/>
          <a:stretch/>
        </p:blipFill>
        <p:spPr>
          <a:xfrm>
            <a:off x="4649646" y="5291838"/>
            <a:ext cx="2062961" cy="464881"/>
          </a:xfrm>
        </p:spPr>
      </p:pic>
      <p:sp>
        <p:nvSpPr>
          <p:cNvPr id="25" name="Rectangle 24"/>
          <p:cNvSpPr/>
          <p:nvPr/>
        </p:nvSpPr>
        <p:spPr>
          <a:xfrm>
            <a:off x="6774846" y="5157192"/>
            <a:ext cx="2324986" cy="523220"/>
          </a:xfrm>
          <a:prstGeom prst="rect">
            <a:avLst/>
          </a:prstGeom>
        </p:spPr>
        <p:txBody>
          <a:bodyPr wrap="square">
            <a:spAutoFit/>
          </a:bodyPr>
          <a:lstStyle/>
          <a:p>
            <a:r>
              <a:rPr lang="en-US" sz="700" dirty="0"/>
              <a:t> X-X' </a:t>
            </a:r>
            <a:endParaRPr lang="en-US" sz="700" dirty="0" smtClean="0"/>
          </a:p>
          <a:p>
            <a:r>
              <a:rPr lang="en-US" sz="700" dirty="0" smtClean="0"/>
              <a:t>Emit </a:t>
            </a:r>
            <a:r>
              <a:rPr lang="en-US" sz="700" dirty="0"/>
              <a:t>[</a:t>
            </a:r>
            <a:r>
              <a:rPr lang="en-US" sz="700" dirty="0" err="1"/>
              <a:t>rms</a:t>
            </a:r>
            <a:r>
              <a:rPr lang="en-US" sz="700" dirty="0"/>
              <a:t>] = </a:t>
            </a:r>
            <a:r>
              <a:rPr lang="en-US" sz="700" dirty="0" smtClean="0"/>
              <a:t>0.19  mm </a:t>
            </a:r>
            <a:r>
              <a:rPr lang="en-US" sz="700" dirty="0" err="1" smtClean="0"/>
              <a:t>mrad</a:t>
            </a:r>
            <a:r>
              <a:rPr lang="en-US" sz="700" dirty="0" smtClean="0"/>
              <a:t> </a:t>
            </a:r>
          </a:p>
          <a:p>
            <a:r>
              <a:rPr lang="en-US" sz="700" dirty="0" smtClean="0"/>
              <a:t>Beta </a:t>
            </a:r>
            <a:r>
              <a:rPr lang="en-US" sz="700" dirty="0"/>
              <a:t>= </a:t>
            </a:r>
            <a:r>
              <a:rPr lang="en-US" sz="700" dirty="0" smtClean="0"/>
              <a:t>18.0 mm/</a:t>
            </a:r>
            <a:r>
              <a:rPr lang="en-US" sz="700" dirty="0" err="1" smtClean="0"/>
              <a:t>mrad</a:t>
            </a:r>
            <a:r>
              <a:rPr lang="en-US" sz="700" dirty="0" smtClean="0"/>
              <a:t> </a:t>
            </a:r>
          </a:p>
          <a:p>
            <a:r>
              <a:rPr lang="en-US" sz="700" dirty="0" smtClean="0"/>
              <a:t>Alpha </a:t>
            </a:r>
            <a:r>
              <a:rPr lang="en-US" sz="700" dirty="0"/>
              <a:t>= </a:t>
            </a:r>
            <a:r>
              <a:rPr lang="en-US" sz="700" dirty="0" smtClean="0"/>
              <a:t>1.4</a:t>
            </a:r>
            <a:endParaRPr lang="en-US" sz="700" dirty="0"/>
          </a:p>
        </p:txBody>
      </p:sp>
      <p:sp>
        <p:nvSpPr>
          <p:cNvPr id="26" name="Rectangle 25"/>
          <p:cNvSpPr/>
          <p:nvPr/>
        </p:nvSpPr>
        <p:spPr>
          <a:xfrm>
            <a:off x="213042" y="4865840"/>
            <a:ext cx="2291012" cy="338554"/>
          </a:xfrm>
          <a:prstGeom prst="rect">
            <a:avLst/>
          </a:prstGeom>
        </p:spPr>
        <p:txBody>
          <a:bodyPr wrap="none">
            <a:spAutoFit/>
          </a:bodyPr>
          <a:lstStyle/>
          <a:p>
            <a:r>
              <a:rPr lang="it-IT" sz="1600" kern="0" dirty="0" err="1" smtClean="0">
                <a:solidFill>
                  <a:prstClr val="black"/>
                </a:solidFill>
                <a:latin typeface="Calibri" panose="020F0502020204030204"/>
              </a:rPr>
              <a:t>Iext</a:t>
            </a:r>
            <a:r>
              <a:rPr lang="it-IT" sz="1600" kern="0" dirty="0" smtClean="0">
                <a:solidFill>
                  <a:prstClr val="black"/>
                </a:solidFill>
                <a:latin typeface="Calibri" panose="020F0502020204030204"/>
              </a:rPr>
              <a:t>= 163 </a:t>
            </a:r>
            <a:r>
              <a:rPr lang="it-IT" sz="1600" kern="0" dirty="0" err="1" smtClean="0">
                <a:solidFill>
                  <a:prstClr val="black"/>
                </a:solidFill>
                <a:latin typeface="Calibri" panose="020F0502020204030204"/>
              </a:rPr>
              <a:t>mA</a:t>
            </a:r>
            <a:r>
              <a:rPr lang="it-IT" sz="1600" kern="0" dirty="0" smtClean="0">
                <a:solidFill>
                  <a:prstClr val="black"/>
                </a:solidFill>
                <a:latin typeface="Calibri" panose="020F0502020204030204"/>
              </a:rPr>
              <a:t> D</a:t>
            </a:r>
            <a:r>
              <a:rPr lang="it-IT" sz="1600" kern="0" baseline="30000" dirty="0" smtClean="0">
                <a:solidFill>
                  <a:prstClr val="black"/>
                </a:solidFill>
                <a:latin typeface="Calibri" panose="020F0502020204030204"/>
              </a:rPr>
              <a:t>+</a:t>
            </a:r>
            <a:r>
              <a:rPr lang="it-IT" sz="1600" kern="0" dirty="0" smtClean="0">
                <a:solidFill>
                  <a:prstClr val="black"/>
                </a:solidFill>
                <a:latin typeface="Calibri" panose="020F0502020204030204"/>
              </a:rPr>
              <a:t> 100 </a:t>
            </a:r>
            <a:r>
              <a:rPr lang="it-IT" sz="1600" kern="0" dirty="0" err="1" smtClean="0">
                <a:solidFill>
                  <a:prstClr val="black"/>
                </a:solidFill>
                <a:latin typeface="Calibri" panose="020F0502020204030204"/>
              </a:rPr>
              <a:t>keV</a:t>
            </a:r>
            <a:r>
              <a:rPr lang="it-IT" sz="1600" kern="0" dirty="0" smtClean="0">
                <a:solidFill>
                  <a:prstClr val="black"/>
                </a:solidFill>
                <a:latin typeface="Calibri" panose="020F0502020204030204"/>
              </a:rPr>
              <a:t> </a:t>
            </a:r>
            <a:endParaRPr lang="en-US" sz="1600" dirty="0"/>
          </a:p>
        </p:txBody>
      </p:sp>
      <p:pic>
        <p:nvPicPr>
          <p:cNvPr id="28" name="Picture 27"/>
          <p:cNvPicPr>
            <a:picLocks noChangeAspect="1"/>
          </p:cNvPicPr>
          <p:nvPr/>
        </p:nvPicPr>
        <p:blipFill rotWithShape="1">
          <a:blip r:embed="rId11"/>
          <a:srcRect l="2680" t="11203" r="51271" b="5179"/>
          <a:stretch/>
        </p:blipFill>
        <p:spPr>
          <a:xfrm>
            <a:off x="6012160" y="111018"/>
            <a:ext cx="1940107" cy="1051051"/>
          </a:xfrm>
          <a:prstGeom prst="rect">
            <a:avLst/>
          </a:prstGeom>
        </p:spPr>
      </p:pic>
      <p:cxnSp>
        <p:nvCxnSpPr>
          <p:cNvPr id="30" name="Straight Arrow Connector 29"/>
          <p:cNvCxnSpPr/>
          <p:nvPr/>
        </p:nvCxnSpPr>
        <p:spPr bwMode="auto">
          <a:xfrm>
            <a:off x="7795032" y="756507"/>
            <a:ext cx="432048" cy="28666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TextBox 32"/>
          <p:cNvSpPr txBox="1"/>
          <p:nvPr/>
        </p:nvSpPr>
        <p:spPr>
          <a:xfrm>
            <a:off x="7579008" y="977403"/>
            <a:ext cx="2088233" cy="369332"/>
          </a:xfrm>
          <a:prstGeom prst="rect">
            <a:avLst/>
          </a:prstGeom>
          <a:noFill/>
        </p:spPr>
        <p:txBody>
          <a:bodyPr wrap="square" rtlCol="0">
            <a:spAutoFit/>
          </a:bodyPr>
          <a:lstStyle/>
          <a:p>
            <a:r>
              <a:rPr lang="en-US" dirty="0" smtClean="0"/>
              <a:t>EMU is here</a:t>
            </a:r>
            <a:endParaRPr lang="en-US" dirty="0"/>
          </a:p>
        </p:txBody>
      </p:sp>
      <p:sp>
        <p:nvSpPr>
          <p:cNvPr id="34" name="Rectangle 33"/>
          <p:cNvSpPr/>
          <p:nvPr/>
        </p:nvSpPr>
        <p:spPr bwMode="auto">
          <a:xfrm>
            <a:off x="251520" y="1755602"/>
            <a:ext cx="2231157" cy="4769742"/>
          </a:xfrm>
          <a:prstGeom prst="rect">
            <a:avLst/>
          </a:prstGeom>
          <a:noFill/>
          <a:ln w="952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5" name="Rectangle 34"/>
          <p:cNvSpPr/>
          <p:nvPr/>
        </p:nvSpPr>
        <p:spPr bwMode="auto">
          <a:xfrm>
            <a:off x="2610551" y="1726654"/>
            <a:ext cx="1923718" cy="4769742"/>
          </a:xfrm>
          <a:prstGeom prst="rect">
            <a:avLst/>
          </a:prstGeom>
          <a:noFill/>
          <a:ln w="9525"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6" name="Rectangle 35"/>
          <p:cNvSpPr/>
          <p:nvPr/>
        </p:nvSpPr>
        <p:spPr bwMode="auto">
          <a:xfrm>
            <a:off x="6733458" y="1726654"/>
            <a:ext cx="2366374" cy="4769742"/>
          </a:xfrm>
          <a:prstGeom prst="rect">
            <a:avLst/>
          </a:prstGeom>
          <a:noFill/>
          <a:ln w="9525"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8" name="Rectangle 37"/>
          <p:cNvSpPr/>
          <p:nvPr/>
        </p:nvSpPr>
        <p:spPr bwMode="auto">
          <a:xfrm>
            <a:off x="4534609" y="1726654"/>
            <a:ext cx="2157462" cy="4769742"/>
          </a:xfrm>
          <a:prstGeom prst="rect">
            <a:avLst/>
          </a:prstGeom>
          <a:noFill/>
          <a:ln w="9525"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9" name="TextBox 38"/>
          <p:cNvSpPr txBox="1"/>
          <p:nvPr/>
        </p:nvSpPr>
        <p:spPr>
          <a:xfrm>
            <a:off x="1164466" y="1370072"/>
            <a:ext cx="1067753" cy="369332"/>
          </a:xfrm>
          <a:prstGeom prst="rect">
            <a:avLst/>
          </a:prstGeom>
          <a:noFill/>
        </p:spPr>
        <p:txBody>
          <a:bodyPr wrap="square" rtlCol="0">
            <a:spAutoFit/>
          </a:bodyPr>
          <a:lstStyle/>
          <a:p>
            <a:r>
              <a:rPr lang="en-US" dirty="0" smtClean="0"/>
              <a:t>Meas.</a:t>
            </a:r>
            <a:endParaRPr lang="en-US" dirty="0"/>
          </a:p>
        </p:txBody>
      </p:sp>
      <p:sp>
        <p:nvSpPr>
          <p:cNvPr id="40" name="TextBox 39"/>
          <p:cNvSpPr txBox="1"/>
          <p:nvPr/>
        </p:nvSpPr>
        <p:spPr>
          <a:xfrm>
            <a:off x="5210200" y="1362090"/>
            <a:ext cx="1067753" cy="369332"/>
          </a:xfrm>
          <a:prstGeom prst="rect">
            <a:avLst/>
          </a:prstGeom>
          <a:noFill/>
        </p:spPr>
        <p:txBody>
          <a:bodyPr wrap="square" rtlCol="0">
            <a:spAutoFit/>
          </a:bodyPr>
          <a:lstStyle/>
          <a:p>
            <a:r>
              <a:rPr lang="en-US" dirty="0" smtClean="0"/>
              <a:t>Meas.</a:t>
            </a:r>
            <a:endParaRPr lang="en-US" dirty="0"/>
          </a:p>
        </p:txBody>
      </p:sp>
      <p:sp>
        <p:nvSpPr>
          <p:cNvPr id="41" name="TextBox 40"/>
          <p:cNvSpPr txBox="1"/>
          <p:nvPr/>
        </p:nvSpPr>
        <p:spPr>
          <a:xfrm>
            <a:off x="7310924" y="1337555"/>
            <a:ext cx="1067753" cy="369332"/>
          </a:xfrm>
          <a:prstGeom prst="rect">
            <a:avLst/>
          </a:prstGeom>
          <a:noFill/>
        </p:spPr>
        <p:txBody>
          <a:bodyPr wrap="square" rtlCol="0">
            <a:spAutoFit/>
          </a:bodyPr>
          <a:lstStyle/>
          <a:p>
            <a:r>
              <a:rPr lang="en-US" dirty="0" smtClean="0"/>
              <a:t>Sim.</a:t>
            </a:r>
            <a:endParaRPr lang="en-US" dirty="0"/>
          </a:p>
        </p:txBody>
      </p:sp>
      <p:sp>
        <p:nvSpPr>
          <p:cNvPr id="42" name="TextBox 41"/>
          <p:cNvSpPr txBox="1"/>
          <p:nvPr/>
        </p:nvSpPr>
        <p:spPr>
          <a:xfrm>
            <a:off x="3323018" y="1335926"/>
            <a:ext cx="1067753" cy="369332"/>
          </a:xfrm>
          <a:prstGeom prst="rect">
            <a:avLst/>
          </a:prstGeom>
          <a:noFill/>
        </p:spPr>
        <p:txBody>
          <a:bodyPr wrap="square" rtlCol="0">
            <a:spAutoFit/>
          </a:bodyPr>
          <a:lstStyle/>
          <a:p>
            <a:r>
              <a:rPr lang="en-US" dirty="0" smtClean="0"/>
              <a:t>Sim.</a:t>
            </a:r>
            <a:endParaRPr lang="en-US" dirty="0"/>
          </a:p>
        </p:txBody>
      </p:sp>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1576355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267536"/>
            <a:ext cx="7772400" cy="844062"/>
          </a:xfrm>
        </p:spPr>
        <p:txBody>
          <a:bodyPr/>
          <a:lstStyle/>
          <a:p>
            <a:r>
              <a:rPr lang="en-US" dirty="0"/>
              <a:t>Solenoid and </a:t>
            </a:r>
            <a:r>
              <a:rPr lang="en-US" dirty="0" err="1"/>
              <a:t>steerer</a:t>
            </a:r>
            <a:r>
              <a:rPr lang="en-US" dirty="0"/>
              <a:t> scan routine</a:t>
            </a:r>
          </a:p>
        </p:txBody>
      </p:sp>
      <p:sp>
        <p:nvSpPr>
          <p:cNvPr id="5" name="TextBox 4"/>
          <p:cNvSpPr txBox="1"/>
          <p:nvPr/>
        </p:nvSpPr>
        <p:spPr>
          <a:xfrm>
            <a:off x="111022" y="1705508"/>
            <a:ext cx="3897620" cy="461665"/>
          </a:xfrm>
          <a:prstGeom prst="rect">
            <a:avLst/>
          </a:prstGeom>
          <a:noFill/>
        </p:spPr>
        <p:txBody>
          <a:bodyPr wrap="square" rtlCol="0">
            <a:spAutoFit/>
          </a:bodyPr>
          <a:lstStyle/>
          <a:p>
            <a:r>
              <a:rPr lang="en-US" sz="1200" b="1" dirty="0">
                <a:solidFill>
                  <a:srgbClr val="FF0000"/>
                </a:solidFill>
              </a:rPr>
              <a:t>Problem</a:t>
            </a:r>
            <a:r>
              <a:rPr lang="en-US" sz="1200" dirty="0"/>
              <a:t>: large sensibility of the RFQ to misalignment. No information usable for precise and fast centering.</a:t>
            </a:r>
          </a:p>
        </p:txBody>
      </p:sp>
      <p:sp>
        <p:nvSpPr>
          <p:cNvPr id="6" name="Rectangle 5"/>
          <p:cNvSpPr/>
          <p:nvPr/>
        </p:nvSpPr>
        <p:spPr>
          <a:xfrm>
            <a:off x="1" y="3009916"/>
            <a:ext cx="1821332" cy="276999"/>
          </a:xfrm>
          <a:prstGeom prst="rect">
            <a:avLst/>
          </a:prstGeom>
        </p:spPr>
        <p:txBody>
          <a:bodyPr wrap="none">
            <a:spAutoFit/>
          </a:bodyPr>
          <a:lstStyle/>
          <a:p>
            <a:r>
              <a:rPr lang="en-US" sz="1200" b="1" dirty="0">
                <a:solidFill>
                  <a:schemeClr val="tx2"/>
                </a:solidFill>
              </a:rPr>
              <a:t>Implemented solution</a:t>
            </a:r>
            <a:r>
              <a:rPr lang="en-US" sz="1200" dirty="0">
                <a:solidFill>
                  <a:schemeClr val="tx2"/>
                </a:solidFill>
              </a:rPr>
              <a:t>:</a:t>
            </a:r>
          </a:p>
        </p:txBody>
      </p:sp>
      <p:sp>
        <p:nvSpPr>
          <p:cNvPr id="8" name="TextBox 7"/>
          <p:cNvSpPr txBox="1"/>
          <p:nvPr/>
        </p:nvSpPr>
        <p:spPr>
          <a:xfrm>
            <a:off x="111121" y="6085714"/>
            <a:ext cx="8886534" cy="646331"/>
          </a:xfrm>
          <a:prstGeom prst="rect">
            <a:avLst/>
          </a:prstGeom>
          <a:noFill/>
        </p:spPr>
        <p:txBody>
          <a:bodyPr wrap="square" rtlCol="0">
            <a:spAutoFit/>
          </a:bodyPr>
          <a:lstStyle/>
          <a:p>
            <a:r>
              <a:rPr lang="en-US" sz="1200" b="1" dirty="0">
                <a:solidFill>
                  <a:schemeClr val="accent1"/>
                </a:solidFill>
              </a:rPr>
              <a:t>Results:</a:t>
            </a:r>
            <a:r>
              <a:rPr lang="en-US" sz="1200" dirty="0"/>
              <a:t> it identify the needs of a large (&gt; 50 A) vertical </a:t>
            </a:r>
            <a:r>
              <a:rPr lang="en-US" sz="1200" dirty="0" err="1"/>
              <a:t>steerer</a:t>
            </a:r>
            <a:r>
              <a:rPr lang="en-US" sz="1200" dirty="0"/>
              <a:t> strength.</a:t>
            </a:r>
          </a:p>
          <a:p>
            <a:r>
              <a:rPr lang="en-US" sz="1200" dirty="0"/>
              <a:t>Systematic mitigation of the misalignment effect.</a:t>
            </a:r>
          </a:p>
          <a:p>
            <a:r>
              <a:rPr lang="en-US" sz="1200" dirty="0"/>
              <a:t>Further improvement are foreseen and will be tested in the next campaign.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3382" y="1490978"/>
            <a:ext cx="5150618" cy="2356730"/>
          </a:xfrm>
          <a:prstGeom prst="rect">
            <a:avLst/>
          </a:prstGeom>
        </p:spPr>
      </p:pic>
      <p:sp>
        <p:nvSpPr>
          <p:cNvPr id="3" name="Content Placeholder 2"/>
          <p:cNvSpPr>
            <a:spLocks noGrp="1"/>
          </p:cNvSpPr>
          <p:nvPr>
            <p:ph idx="1"/>
          </p:nvPr>
        </p:nvSpPr>
        <p:spPr>
          <a:xfrm>
            <a:off x="16085" y="3847708"/>
            <a:ext cx="9127915" cy="1512168"/>
          </a:xfrm>
        </p:spPr>
        <p:txBody>
          <a:bodyPr/>
          <a:lstStyle/>
          <a:p>
            <a:r>
              <a:rPr lang="en-US" sz="1600" dirty="0"/>
              <a:t>The RFQ + MEBT is used as a centering diagnostic</a:t>
            </a:r>
            <a:r>
              <a:rPr lang="en-US" sz="1600" dirty="0" smtClean="0"/>
              <a:t>.</a:t>
            </a:r>
          </a:p>
          <a:p>
            <a:r>
              <a:rPr lang="en-US" sz="1600" dirty="0" smtClean="0"/>
              <a:t>In order to set the </a:t>
            </a:r>
            <a:r>
              <a:rPr lang="en-US" sz="1600" dirty="0" err="1" smtClean="0"/>
              <a:t>steerers</a:t>
            </a:r>
            <a:r>
              <a:rPr lang="en-US" sz="1600" dirty="0" smtClean="0"/>
              <a:t> for matching the input at the RFQ, we implement an automatic routine scan. </a:t>
            </a:r>
          </a:p>
          <a:p>
            <a:r>
              <a:rPr lang="en-US" sz="1600" dirty="0" smtClean="0"/>
              <a:t>The routines changes the </a:t>
            </a:r>
            <a:r>
              <a:rPr lang="en-US" sz="1600" dirty="0" err="1" smtClean="0"/>
              <a:t>steerers</a:t>
            </a:r>
            <a:r>
              <a:rPr lang="en-US" sz="1600" dirty="0" smtClean="0"/>
              <a:t> (and solenoids) strengths 2 vertical and 2 horizontal looking at specified observable: current at the LPBD, transmission etc.. Time taken for completion, order of several hours!</a:t>
            </a:r>
          </a:p>
          <a:p>
            <a:r>
              <a:rPr lang="en-US" sz="1600" dirty="0" smtClean="0"/>
              <a:t>Large part of the work involves the implementation of a back up file that can restart the routine from the last interruption (interlocks).</a:t>
            </a:r>
          </a:p>
          <a:p>
            <a:endParaRPr lang="en-US" sz="1600" dirty="0" smtClean="0"/>
          </a:p>
          <a:p>
            <a:endParaRPr lang="en-US" sz="1600" dirty="0"/>
          </a:p>
        </p:txBody>
      </p:sp>
      <p:sp>
        <p:nvSpPr>
          <p:cNvPr id="4" name="Segnaposto piè di pagina 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3327116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Assembly a 10 m long RFQ</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1" y="1556792"/>
            <a:ext cx="64770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18211" y="5895561"/>
            <a:ext cx="8174161" cy="646331"/>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RFQ pre-assembled in 3 super-modules (SMs) in </a:t>
            </a:r>
            <a:r>
              <a:rPr lang="en-US" dirty="0" err="1" smtClean="0">
                <a:latin typeface="Calibri" panose="020F0502020204030204" pitchFamily="34" charset="0"/>
                <a:cs typeface="Calibri" panose="020F0502020204030204" pitchFamily="34" charset="0"/>
              </a:rPr>
              <a:t>Legnaro</a:t>
            </a:r>
            <a:r>
              <a:rPr lang="en-US" dirty="0" smtClean="0">
                <a:latin typeface="Calibri" panose="020F0502020204030204" pitchFamily="34" charset="0"/>
                <a:cs typeface="Calibri" panose="020F0502020204030204" pitchFamily="34" charset="0"/>
              </a:rPr>
              <a:t>, aligned and vacuum tested.</a:t>
            </a:r>
          </a:p>
          <a:p>
            <a:r>
              <a:rPr lang="en-US" dirty="0" smtClean="0">
                <a:latin typeface="Calibri" panose="020F0502020204030204" pitchFamily="34" charset="0"/>
                <a:cs typeface="Calibri" panose="020F0502020204030204" pitchFamily="34" charset="0"/>
              </a:rPr>
              <a:t>Then shipped to Japan.</a:t>
            </a:r>
            <a:endParaRPr lang="en-US" dirty="0">
              <a:latin typeface="Calibri" panose="020F0502020204030204" pitchFamily="34" charset="0"/>
              <a:cs typeface="Calibri" panose="020F0502020204030204" pitchFamily="34" charset="0"/>
            </a:endParaRPr>
          </a:p>
        </p:txBody>
      </p:sp>
      <p:sp>
        <p:nvSpPr>
          <p:cNvPr id="4" name="Segnaposto piè di pagina 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1179854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Assembly a 10 m long RFQ</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484784"/>
            <a:ext cx="748665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4271809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Assembly a 10 m long RFQ</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 y="1556792"/>
            <a:ext cx="757237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3253246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Tuning</a:t>
            </a:r>
            <a:r>
              <a:rPr lang="it-IT" dirty="0" smtClean="0"/>
              <a:t> a 10 m long RFQ</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2" y="1484784"/>
            <a:ext cx="7153275"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egnaposto piè di pagina 2"/>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507975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Tuning</a:t>
            </a:r>
            <a:r>
              <a:rPr lang="it-IT" dirty="0" smtClean="0"/>
              <a:t> a 10 m long RFQ</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928" y="1415474"/>
            <a:ext cx="7139464" cy="460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79512" y="5949280"/>
            <a:ext cx="8964488" cy="923330"/>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Tuning performed without couplers </a:t>
            </a:r>
            <a:r>
              <a:rPr lang="en-US" dirty="0">
                <a:latin typeface="Calibri" panose="020F0502020204030204" pitchFamily="34" charset="0"/>
                <a:cs typeface="Calibri" panose="020F0502020204030204" pitchFamily="34" charset="0"/>
              </a:rPr>
              <a:t>and 3 m away from the </a:t>
            </a:r>
            <a:r>
              <a:rPr lang="en-US" dirty="0" smtClean="0">
                <a:latin typeface="Calibri" panose="020F0502020204030204" pitchFamily="34" charset="0"/>
                <a:cs typeface="Calibri" panose="020F0502020204030204" pitchFamily="34" charset="0"/>
              </a:rPr>
              <a:t>LEBT in order to allow the conclusion of the LEBT beam characterization.</a:t>
            </a:r>
          </a:p>
          <a:p>
            <a:r>
              <a:rPr lang="en-US" dirty="0" smtClean="0">
                <a:latin typeface="Calibri" panose="020F0502020204030204" pitchFamily="34" charset="0"/>
                <a:cs typeface="Calibri" panose="020F0502020204030204" pitchFamily="34" charset="0"/>
              </a:rPr>
              <a:t>Coupler perturbation modeled with dedicated tuner penetration calculated with HFSS.</a:t>
            </a:r>
            <a:endParaRPr lang="en-US" dirty="0">
              <a:latin typeface="Calibri" panose="020F0502020204030204" pitchFamily="34" charset="0"/>
              <a:cs typeface="Calibri" panose="020F0502020204030204" pitchFamily="34" charset="0"/>
            </a:endParaRPr>
          </a:p>
        </p:txBody>
      </p:sp>
      <p:sp>
        <p:nvSpPr>
          <p:cNvPr id="4" name="Segnaposto piè di pagina 3"/>
          <p:cNvSpPr>
            <a:spLocks noGrp="1"/>
          </p:cNvSpPr>
          <p:nvPr>
            <p:ph type="ftr" sz="quarter" idx="10"/>
          </p:nvPr>
        </p:nvSpPr>
        <p:spPr/>
        <p:txBody>
          <a:bodyPr/>
          <a:lstStyle/>
          <a:p>
            <a:r>
              <a:rPr lang="en-GB" smtClean="0"/>
              <a:t>F.Grespan</a:t>
            </a:r>
            <a:endParaRPr lang="en-GB"/>
          </a:p>
        </p:txBody>
      </p:sp>
    </p:spTree>
    <p:extLst>
      <p:ext uri="{BB962C8B-B14F-4D97-AF65-F5344CB8AC3E}">
        <p14:creationId xmlns:p14="http://schemas.microsoft.com/office/powerpoint/2010/main" val="1231091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INFN-ESS">
  <a:themeElements>
    <a:clrScheme name="1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lnDef>
  </a:objectDefaults>
  <a:extraClrSchemeLst>
    <a:extraClrScheme>
      <a:clrScheme name="1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imi">
  <a:themeElements>
    <a:clrScheme name="1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lnDef>
  </a:objectDefaults>
  <a:extraClrSchemeLst>
    <a:extraClrScheme>
      <a:clrScheme name="1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imi_ifmif">
  <a:themeElements>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lnDef>
  </a:objectDefaults>
  <a:extraClrSchemeLst>
    <a:extraClrScheme>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imi_cern">
  <a:themeElements>
    <a:clrScheme name="1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ersonalizza struttur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lnDef>
  </a:objectDefaults>
  <a:extraClrSchemeLst>
    <a:extraClrScheme>
      <a:clrScheme name="1_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201901217 DTL assemblaggio riunione LNL</Template>
  <TotalTime>5891</TotalTime>
  <Words>3804</Words>
  <Application>Microsoft Office PowerPoint</Application>
  <PresentationFormat>Presentazione su schermo (4:3)</PresentationFormat>
  <Paragraphs>427</Paragraphs>
  <Slides>48</Slides>
  <Notes>3</Notes>
  <HiddenSlides>0</HiddenSlides>
  <MMClips>0</MMClips>
  <ScaleCrop>false</ScaleCrop>
  <HeadingPairs>
    <vt:vector size="4" baseType="variant">
      <vt:variant>
        <vt:lpstr>Tema</vt:lpstr>
      </vt:variant>
      <vt:variant>
        <vt:i4>5</vt:i4>
      </vt:variant>
      <vt:variant>
        <vt:lpstr>Titoli diapositive</vt:lpstr>
      </vt:variant>
      <vt:variant>
        <vt:i4>48</vt:i4>
      </vt:variant>
    </vt:vector>
  </HeadingPairs>
  <TitlesOfParts>
    <vt:vector size="53" baseType="lpstr">
      <vt:lpstr>INFN-ESS</vt:lpstr>
      <vt:lpstr>1_unimi</vt:lpstr>
      <vt:lpstr>unimi_ifmif</vt:lpstr>
      <vt:lpstr>unimi_cern</vt:lpstr>
      <vt:lpstr>Custom Design</vt:lpstr>
      <vt:lpstr>Experience from the IFMIF RFQ Commissioning</vt:lpstr>
      <vt:lpstr>Outline</vt:lpstr>
      <vt:lpstr>IFMIF-Lipac RFQ parameters</vt:lpstr>
      <vt:lpstr>Assembly a 10 m long RFQ</vt:lpstr>
      <vt:lpstr>Assembly a 10 m long RFQ</vt:lpstr>
      <vt:lpstr>Assembly a 10 m long RFQ</vt:lpstr>
      <vt:lpstr>Assembly a 10 m long RFQ</vt:lpstr>
      <vt:lpstr>Tuning a 10 m long RFQ</vt:lpstr>
      <vt:lpstr>Tuning a 10 m long RFQ</vt:lpstr>
      <vt:lpstr>Tuning a 10 m long RFQ</vt:lpstr>
      <vt:lpstr>RF properties summary</vt:lpstr>
      <vt:lpstr>RFQ RF conditioning</vt:lpstr>
      <vt:lpstr>Phasing 8 RF chains</vt:lpstr>
      <vt:lpstr>Phasing 8 RF chains</vt:lpstr>
      <vt:lpstr>1° part of the conditioning (2017-2018)</vt:lpstr>
      <vt:lpstr>Slow down of the conditioning</vt:lpstr>
      <vt:lpstr>2° part of RF conditioning (2019)</vt:lpstr>
      <vt:lpstr>Main feedbacks from conditioning</vt:lpstr>
      <vt:lpstr>Conditioning status and toward RF CW</vt:lpstr>
      <vt:lpstr>Phase-B beam commissioning of LIPAc</vt:lpstr>
      <vt:lpstr>2 main milestones (1)</vt:lpstr>
      <vt:lpstr>2 main milestones (2)</vt:lpstr>
      <vt:lpstr>Diagnostic, repeller, chopper</vt:lpstr>
      <vt:lpstr>Diagnostic, repeller, chopper</vt:lpstr>
      <vt:lpstr>Energy out by TOF</vt:lpstr>
      <vt:lpstr>RFQ Transmission vs.Voltage</vt:lpstr>
      <vt:lpstr>Some other interesting results from TOF</vt:lpstr>
      <vt:lpstr>Beam loading</vt:lpstr>
      <vt:lpstr>Beam Loading</vt:lpstr>
      <vt:lpstr>Beam Loading</vt:lpstr>
      <vt:lpstr>Beam Loading</vt:lpstr>
      <vt:lpstr>Beam Loading</vt:lpstr>
      <vt:lpstr>Some focus on Beam input matching</vt:lpstr>
      <vt:lpstr>IFMIF-EVEDA Injector commissioning</vt:lpstr>
      <vt:lpstr>Commissioning steps</vt:lpstr>
      <vt:lpstr>Model and software's</vt:lpstr>
      <vt:lpstr>ϕ_tot(z) along axis</vt:lpstr>
      <vt:lpstr>Example of results</vt:lpstr>
      <vt:lpstr>Simulation-experimental criteria for RFQ input beam</vt:lpstr>
      <vt:lpstr>Procedure for first “easy” beam injection </vt:lpstr>
      <vt:lpstr>Procedure followed for each RFQ injection point</vt:lpstr>
      <vt:lpstr>1/3 perveance proton current</vt:lpstr>
      <vt:lpstr>Nominal deuteron current (124 mA)</vt:lpstr>
      <vt:lpstr>Final considerations on simulations and experiments</vt:lpstr>
      <vt:lpstr>Conclusions</vt:lpstr>
      <vt:lpstr>Back up</vt:lpstr>
      <vt:lpstr>Example of results (2)</vt:lpstr>
      <vt:lpstr>Solenoid and steerer scan routine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Experience from the IFMIF RFQ Commissioning</dc:title>
  <dc:creator>Utente Windows</dc:creator>
  <cp:lastModifiedBy>Utente Windows</cp:lastModifiedBy>
  <cp:revision>97</cp:revision>
  <dcterms:created xsi:type="dcterms:W3CDTF">2020-01-23T15:49:42Z</dcterms:created>
  <dcterms:modified xsi:type="dcterms:W3CDTF">2020-01-29T07:40:06Z</dcterms:modified>
</cp:coreProperties>
</file>