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
  </p:notesMasterIdLst>
  <p:sldIdLst>
    <p:sldId id="468" r:id="rId2"/>
    <p:sldId id="297" r:id="rId3"/>
    <p:sldId id="701" r:id="rId4"/>
    <p:sldId id="1030" r:id="rId5"/>
    <p:sldId id="703" r:id="rId6"/>
    <p:sldId id="481" r:id="rId7"/>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li Tchelidze" initials="MOU" lastIdx="2" clrIdx="0">
    <p:extLst>
      <p:ext uri="{19B8F6BF-5375-455C-9EA6-DF929625EA0E}">
        <p15:presenceInfo xmlns:p15="http://schemas.microsoft.com/office/powerpoint/2012/main" userId="Lali Tchelidz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50A7E1"/>
    <a:srgbClr val="5F9AE1"/>
    <a:srgbClr val="217A17"/>
    <a:srgbClr val="FFFFFF"/>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05" autoAdjust="0"/>
    <p:restoredTop sz="50000" autoAdjust="0"/>
  </p:normalViewPr>
  <p:slideViewPr>
    <p:cSldViewPr>
      <p:cViewPr varScale="1">
        <p:scale>
          <a:sx n="94" d="100"/>
          <a:sy n="94" d="100"/>
        </p:scale>
        <p:origin x="1312"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2020-01-30</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2020-01-30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7"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6EB99CB0-346B-43FA-9EE6-F90C3F3BC0BA}" type="datetime1">
              <a:rPr lang="sv-SE" smtClean="0"/>
              <a:t>2020-01-30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8" name="Bildobjekt 5"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42E66B7F-8271-49DA-A25A-F4BB9F476347}" type="datetime1">
              <a:rPr lang="sv-SE" smtClean="0"/>
              <a:t>2020-01-30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a:p>
        </p:txBody>
      </p:sp>
      <p:pic>
        <p:nvPicPr>
          <p:cNvPr id="9"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2020-01-30</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6DC40F-55C4-384F-A14E-20FF4C53AB90}"/>
              </a:ext>
            </a:extLst>
          </p:cNvPr>
          <p:cNvSpPr/>
          <p:nvPr userDrawn="1"/>
        </p:nvSpPr>
        <p:spPr>
          <a:xfrm>
            <a:off x="0" y="0"/>
            <a:ext cx="9144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pic>
        <p:nvPicPr>
          <p:cNvPr id="9" name="Picture 8">
            <a:extLst>
              <a:ext uri="{FF2B5EF4-FFF2-40B4-BE49-F238E27FC236}">
                <a16:creationId xmlns:a16="http://schemas.microsoft.com/office/drawing/2014/main" id="{C7D684BB-AC49-4844-95DA-6540E04D6D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375" b="16409"/>
          <a:stretch/>
        </p:blipFill>
        <p:spPr>
          <a:xfrm>
            <a:off x="7596336" y="256034"/>
            <a:ext cx="1513752" cy="894048"/>
          </a:xfrm>
          <a:prstGeom prst="rect">
            <a:avLst/>
          </a:prstGeom>
          <a:solidFill>
            <a:srgbClr val="0094CA"/>
          </a:solidFill>
        </p:spPr>
      </p:pic>
      <p:sp>
        <p:nvSpPr>
          <p:cNvPr id="2" name="Title 1"/>
          <p:cNvSpPr>
            <a:spLocks noGrp="1"/>
          </p:cNvSpPr>
          <p:nvPr>
            <p:ph type="title" hasCustomPrompt="1"/>
          </p:nvPr>
        </p:nvSpPr>
        <p:spPr>
          <a:xfrm>
            <a:off x="457200" y="346646"/>
            <a:ext cx="7139136" cy="562074"/>
          </a:xfrm>
        </p:spPr>
        <p:txBody>
          <a:bodyPr lIns="90000" anchor="b">
            <a:noAutofit/>
          </a:bodyPr>
          <a:lstStyle>
            <a:lvl1pPr algn="l">
              <a:defRPr sz="24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sp>
        <p:nvSpPr>
          <p:cNvPr id="3" name="Content Placeholder 2"/>
          <p:cNvSpPr>
            <a:spLocks noGrp="1"/>
          </p:cNvSpPr>
          <p:nvPr>
            <p:ph idx="1" hasCustomPrompt="1"/>
          </p:nvPr>
        </p:nvSpPr>
        <p:spPr>
          <a:xfrm>
            <a:off x="457200" y="1781000"/>
            <a:ext cx="8229600" cy="4345166"/>
          </a:xfrm>
        </p:spPr>
        <p:txBody>
          <a:bodyPr lIns="90000">
            <a:noAutofit/>
          </a:bodyPr>
          <a:lstStyle>
            <a:lvl1pPr marL="257175" indent="-257175">
              <a:buFont typeface="Arial" panose="020B0604020202020204" pitchFamily="34" charset="0"/>
              <a:buChar char="•"/>
              <a:defRPr/>
            </a:lvl1pPr>
          </a:lstStyle>
          <a:p>
            <a:pPr lvl="0"/>
            <a:r>
              <a:rPr lang="en-US" noProof="0" dirty="0"/>
              <a:t>Avoid text less than 16 points.  Always use Calibri font</a:t>
            </a:r>
          </a:p>
        </p:txBody>
      </p:sp>
      <p:sp>
        <p:nvSpPr>
          <p:cNvPr id="5" name="Footer Placeholder 4"/>
          <p:cNvSpPr>
            <a:spLocks noGrp="1"/>
          </p:cNvSpPr>
          <p:nvPr>
            <p:ph type="ftr" sz="quarter" idx="11"/>
          </p:nvPr>
        </p:nvSpPr>
        <p:spPr>
          <a:xfrm>
            <a:off x="3124200" y="6453337"/>
            <a:ext cx="2895600" cy="365125"/>
          </a:xfrm>
        </p:spPr>
        <p:txBody>
          <a:bodyPr anchor="b"/>
          <a:lstStyle>
            <a:lvl1pPr>
              <a:defRPr>
                <a:solidFill>
                  <a:schemeClr val="tx1">
                    <a:lumMod val="65000"/>
                    <a:lumOff val="35000"/>
                  </a:schemeClr>
                </a:solidFill>
              </a:defRPr>
            </a:lvl1pPr>
          </a:lstStyle>
          <a:p>
            <a:r>
              <a:rPr lang="en-GB" dirty="0"/>
              <a:t>© European Spallation Source ERIC</a:t>
            </a:r>
          </a:p>
        </p:txBody>
      </p:sp>
      <p:sp>
        <p:nvSpPr>
          <p:cNvPr id="6" name="Slide Number Placeholder 5"/>
          <p:cNvSpPr>
            <a:spLocks noGrp="1"/>
          </p:cNvSpPr>
          <p:nvPr>
            <p:ph type="sldNum" sz="quarter" idx="12"/>
          </p:nvPr>
        </p:nvSpPr>
        <p:spPr>
          <a:xfrm>
            <a:off x="6553200" y="6453337"/>
            <a:ext cx="2133600" cy="365125"/>
          </a:xfrm>
        </p:spPr>
        <p:txBody>
          <a:bodyPr anchor="b"/>
          <a:lstStyle>
            <a:lvl1pPr>
              <a:defRPr>
                <a:solidFill>
                  <a:schemeClr val="tx1">
                    <a:lumMod val="65000"/>
                    <a:lumOff val="35000"/>
                  </a:schemeClr>
                </a:solidFill>
              </a:defRPr>
            </a:lvl1pPr>
          </a:lstStyle>
          <a:p>
            <a:fld id="{551115BC-487E-4422-894C-CB7CD3E79223}" type="slidenum">
              <a:rPr lang="en-GB" smtClean="0"/>
              <a:pPr/>
              <a:t>‹#›</a:t>
            </a:fld>
            <a:endParaRPr lang="en-GB" dirty="0"/>
          </a:p>
        </p:txBody>
      </p:sp>
      <p:sp>
        <p:nvSpPr>
          <p:cNvPr id="17" name="Text Placeholder 16">
            <a:extLst>
              <a:ext uri="{FF2B5EF4-FFF2-40B4-BE49-F238E27FC236}">
                <a16:creationId xmlns:a16="http://schemas.microsoft.com/office/drawing/2014/main" id="{38011E48-F5AC-104B-BB7F-6322AAB1F2D8}"/>
              </a:ext>
            </a:extLst>
          </p:cNvPr>
          <p:cNvSpPr>
            <a:spLocks noGrp="1"/>
          </p:cNvSpPr>
          <p:nvPr>
            <p:ph type="body" sz="quarter" idx="13" hasCustomPrompt="1"/>
          </p:nvPr>
        </p:nvSpPr>
        <p:spPr>
          <a:xfrm>
            <a:off x="457200" y="797780"/>
            <a:ext cx="7139136" cy="590550"/>
          </a:xfrm>
        </p:spPr>
        <p:txBody>
          <a:bodyPr lIns="90000">
            <a:noAutofit/>
          </a:bodyPr>
          <a:lstStyle>
            <a:lvl1pPr marL="0" indent="0">
              <a:buNone/>
              <a:defRPr lang="sv-SE" sz="18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22788944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dirty="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2020-01-30</a:t>
            </a:fld>
            <a:endParaRPr lang="sv-S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2"/>
            <a:ext cx="7772400" cy="1800200"/>
          </a:xfrm>
        </p:spPr>
        <p:txBody>
          <a:bodyPr>
            <a:normAutofit/>
          </a:bodyPr>
          <a:lstStyle/>
          <a:p>
            <a:pPr algn="ctr"/>
            <a:r>
              <a:rPr lang="sv-SE" dirty="0"/>
              <a:t>Operations Planning</a:t>
            </a:r>
            <a:br>
              <a:rPr lang="sv-SE" dirty="0"/>
            </a:br>
            <a:r>
              <a:rPr lang="sv-SE" dirty="0"/>
              <a:t>(</a:t>
            </a:r>
            <a:r>
              <a:rPr lang="sv-SE" dirty="0" err="1"/>
              <a:t>Scope</a:t>
            </a:r>
            <a:r>
              <a:rPr lang="sv-SE" dirty="0"/>
              <a:t>: </a:t>
            </a:r>
            <a:r>
              <a:rPr lang="sv-SE" dirty="0" err="1"/>
              <a:t>main</a:t>
            </a:r>
            <a:r>
              <a:rPr lang="sv-SE" dirty="0"/>
              <a:t> </a:t>
            </a:r>
            <a:r>
              <a:rPr lang="sv-SE" dirty="0" err="1"/>
              <a:t>control</a:t>
            </a:r>
            <a:r>
              <a:rPr lang="sv-SE" dirty="0"/>
              <a:t> </a:t>
            </a:r>
            <a:r>
              <a:rPr lang="sv-SE" dirty="0" err="1"/>
              <a:t>room</a:t>
            </a:r>
            <a:r>
              <a:rPr lang="sv-SE" dirty="0"/>
              <a:t> </a:t>
            </a:r>
            <a:r>
              <a:rPr lang="sv-SE" dirty="0" err="1"/>
              <a:t>activities</a:t>
            </a:r>
            <a:r>
              <a:rPr lang="sv-SE" dirty="0"/>
              <a:t>)</a:t>
            </a:r>
            <a:endParaRPr lang="en-GB" sz="4000" dirty="0"/>
          </a:p>
        </p:txBody>
      </p:sp>
      <p:sp>
        <p:nvSpPr>
          <p:cNvPr id="3" name="Subtitle 2"/>
          <p:cNvSpPr>
            <a:spLocks noGrp="1"/>
          </p:cNvSpPr>
          <p:nvPr>
            <p:ph type="subTitle" idx="1"/>
          </p:nvPr>
        </p:nvSpPr>
        <p:spPr>
          <a:xfrm>
            <a:off x="611560" y="3501008"/>
            <a:ext cx="7776864" cy="838944"/>
          </a:xfrm>
        </p:spPr>
        <p:txBody>
          <a:bodyPr>
            <a:noAutofit/>
          </a:bodyPr>
          <a:lstStyle/>
          <a:p>
            <a:r>
              <a:rPr lang="sv-SE" sz="2000" dirty="0">
                <a:solidFill>
                  <a:schemeClr val="bg1"/>
                </a:solidFill>
              </a:rPr>
              <a:t>Lali Tchelidze</a:t>
            </a:r>
          </a:p>
          <a:p>
            <a:r>
              <a:rPr lang="sv-SE" sz="2000" dirty="0">
                <a:solidFill>
                  <a:schemeClr val="bg1"/>
                </a:solidFill>
              </a:rPr>
              <a:t>Operations </a:t>
            </a:r>
            <a:r>
              <a:rPr lang="sv-SE" sz="2000" dirty="0" err="1">
                <a:solidFill>
                  <a:schemeClr val="bg1"/>
                </a:solidFill>
              </a:rPr>
              <a:t>Section</a:t>
            </a:r>
            <a:r>
              <a:rPr lang="sv-SE" sz="2000" dirty="0">
                <a:solidFill>
                  <a:schemeClr val="bg1"/>
                </a:solidFill>
              </a:rPr>
              <a:t> </a:t>
            </a:r>
            <a:r>
              <a:rPr lang="sv-SE" sz="2000" dirty="0" err="1">
                <a:solidFill>
                  <a:schemeClr val="bg1"/>
                </a:solidFill>
              </a:rPr>
              <a:t>Leader</a:t>
            </a:r>
            <a:endParaRPr lang="sv-SE" sz="2000" dirty="0">
              <a:solidFill>
                <a:schemeClr val="bg1"/>
              </a:solidFill>
            </a:endParaRPr>
          </a:p>
          <a:p>
            <a:endParaRPr lang="sv-SE" sz="2000" dirty="0">
              <a:solidFill>
                <a:schemeClr val="bg1"/>
              </a:solidFill>
            </a:endParaRPr>
          </a:p>
          <a:p>
            <a:endParaRPr lang="sv-SE" sz="2000" dirty="0">
              <a:solidFill>
                <a:schemeClr val="bg1"/>
              </a:solidFill>
            </a:endParaRPr>
          </a:p>
          <a:p>
            <a:r>
              <a:rPr lang="sv-SE" sz="2000" dirty="0" err="1">
                <a:solidFill>
                  <a:schemeClr val="bg1"/>
                </a:solidFill>
              </a:rPr>
              <a:t>January</a:t>
            </a:r>
            <a:r>
              <a:rPr lang="sv-SE" sz="2000" dirty="0">
                <a:solidFill>
                  <a:schemeClr val="bg1"/>
                </a:solidFill>
              </a:rPr>
              <a:t> 30, 2020</a:t>
            </a:r>
          </a:p>
        </p:txBody>
      </p:sp>
    </p:spTree>
    <p:extLst>
      <p:ext uri="{BB962C8B-B14F-4D97-AF65-F5344CB8AC3E}">
        <p14:creationId xmlns:p14="http://schemas.microsoft.com/office/powerpoint/2010/main" val="2822686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64274" tIns="32138" rIns="64274" bIns="32138" rtlCol="0" anchor="ctr">
            <a:normAutofit/>
          </a:bodyPr>
          <a:lstStyle/>
          <a:p>
            <a:pPr marL="270272" indent="-270272"/>
            <a:r>
              <a:rPr lang="en-GB" dirty="0"/>
              <a:t>ESS Initial operations - organisation</a:t>
            </a:r>
            <a:endParaRPr lang="en-GB" dirty="0">
              <a:solidFill>
                <a:srgbClr val="FF0000"/>
              </a:solidFill>
            </a:endParaRPr>
          </a:p>
        </p:txBody>
      </p:sp>
      <p:sp>
        <p:nvSpPr>
          <p:cNvPr id="3" name="Content Placeholder 2"/>
          <p:cNvSpPr>
            <a:spLocks noGrp="1"/>
          </p:cNvSpPr>
          <p:nvPr>
            <p:ph idx="1"/>
          </p:nvPr>
        </p:nvSpPr>
        <p:spPr>
          <a:xfrm>
            <a:off x="251520" y="1542356"/>
            <a:ext cx="8640960" cy="5559052"/>
          </a:xfrm>
        </p:spPr>
        <p:txBody>
          <a:bodyPr vert="horz" lIns="64274" tIns="32138" rIns="64274" bIns="32138" rtlCol="0">
            <a:noAutofit/>
          </a:bodyPr>
          <a:lstStyle/>
          <a:p>
            <a:pPr marL="300030" indent="-257175">
              <a:buFont typeface="Arial"/>
              <a:buChar char="•"/>
            </a:pPr>
            <a:r>
              <a:rPr lang="en-GB" sz="2000" dirty="0">
                <a:solidFill>
                  <a:schemeClr val="tx1"/>
                </a:solidFill>
              </a:rPr>
              <a:t>ESS is in initial operations since 2019 and is gradually transitioning towards the operations.</a:t>
            </a:r>
          </a:p>
          <a:p>
            <a:pPr marL="300030" indent="-257175">
              <a:buFont typeface="Arial"/>
              <a:buChar char="•"/>
            </a:pPr>
            <a:r>
              <a:rPr lang="en-GB" sz="2000" dirty="0">
                <a:solidFill>
                  <a:schemeClr val="tx1"/>
                </a:solidFill>
              </a:rPr>
              <a:t>ESS re-organisation occurred on October 1, 2019 mainly to strengthen ways to support installation work but also to establish a pre-operations and operations division led by the deputy technical director, Carlo </a:t>
            </a:r>
            <a:r>
              <a:rPr lang="en-GB" sz="2000" dirty="0" err="1">
                <a:solidFill>
                  <a:schemeClr val="tx1"/>
                </a:solidFill>
              </a:rPr>
              <a:t>Bocchetta</a:t>
            </a:r>
            <a:r>
              <a:rPr lang="en-GB" sz="2000" dirty="0">
                <a:solidFill>
                  <a:schemeClr val="tx1"/>
                </a:solidFill>
              </a:rPr>
              <a:t>.</a:t>
            </a:r>
          </a:p>
          <a:p>
            <a:pPr marL="300030" indent="-257175">
              <a:buFont typeface="Arial"/>
              <a:buChar char="•"/>
            </a:pPr>
            <a:r>
              <a:rPr lang="en-GB" sz="2000" dirty="0">
                <a:solidFill>
                  <a:schemeClr val="tx1"/>
                </a:solidFill>
              </a:rPr>
              <a:t>Operations section is established (currently part of AD, but in charge of all activities in the ESS Main Control Room (MCR), e.g. operation of the neutron source and technical infrastructure). Note: the team is mostly new having four of the staff employed in the last four months.</a:t>
            </a:r>
          </a:p>
          <a:p>
            <a:pPr marL="700080" lvl="1" indent="-257175">
              <a:buFont typeface="Arial"/>
              <a:buChar char="•"/>
            </a:pPr>
            <a:r>
              <a:rPr lang="en-GB" sz="1600" dirty="0">
                <a:solidFill>
                  <a:schemeClr val="tx1"/>
                </a:solidFill>
              </a:rPr>
              <a:t>MCR coordinator – Marc Munoz</a:t>
            </a:r>
          </a:p>
          <a:p>
            <a:pPr marL="700080" lvl="1" indent="-257175">
              <a:buFont typeface="Arial"/>
              <a:buChar char="•"/>
            </a:pPr>
            <a:r>
              <a:rPr lang="en-GB" sz="1600" dirty="0">
                <a:solidFill>
                  <a:schemeClr val="tx1"/>
                </a:solidFill>
              </a:rPr>
              <a:t>MCR shift leader – Benjamin </a:t>
            </a:r>
            <a:r>
              <a:rPr lang="en-GB" sz="1600" dirty="0" err="1">
                <a:solidFill>
                  <a:schemeClr val="tx1"/>
                </a:solidFill>
              </a:rPr>
              <a:t>Bolling</a:t>
            </a:r>
            <a:endParaRPr lang="en-GB" sz="1600" dirty="0">
              <a:solidFill>
                <a:schemeClr val="tx1"/>
              </a:solidFill>
            </a:endParaRPr>
          </a:p>
          <a:p>
            <a:pPr marL="700080" lvl="1" indent="-257175">
              <a:buFont typeface="Arial"/>
              <a:buChar char="•"/>
            </a:pPr>
            <a:r>
              <a:rPr lang="en-GB" sz="1600" dirty="0">
                <a:solidFill>
                  <a:schemeClr val="tx1"/>
                </a:solidFill>
              </a:rPr>
              <a:t>MCR shift leader – Joe Christie</a:t>
            </a:r>
          </a:p>
          <a:p>
            <a:pPr marL="700080" lvl="1" indent="-257175">
              <a:buFont typeface="Arial"/>
              <a:buChar char="•"/>
            </a:pPr>
            <a:r>
              <a:rPr lang="en-GB" sz="1600" dirty="0">
                <a:solidFill>
                  <a:schemeClr val="tx1"/>
                </a:solidFill>
              </a:rPr>
              <a:t>MCR shift leader – currently hiring</a:t>
            </a:r>
          </a:p>
          <a:p>
            <a:pPr marL="700080" lvl="1" indent="-257175">
              <a:buFont typeface="Arial"/>
              <a:buChar char="•"/>
            </a:pPr>
            <a:r>
              <a:rPr lang="en-GB" sz="1600" dirty="0">
                <a:solidFill>
                  <a:schemeClr val="tx1"/>
                </a:solidFill>
              </a:rPr>
              <a:t>MCR operator – Peyman </a:t>
            </a:r>
            <a:r>
              <a:rPr lang="en-GB" sz="1600" dirty="0" err="1">
                <a:solidFill>
                  <a:schemeClr val="tx1"/>
                </a:solidFill>
              </a:rPr>
              <a:t>Ghaforian</a:t>
            </a:r>
            <a:endParaRPr lang="en-GB" sz="1600" dirty="0">
              <a:solidFill>
                <a:schemeClr val="tx1"/>
              </a:solidFill>
            </a:endParaRPr>
          </a:p>
          <a:p>
            <a:pPr marL="700080" lvl="1" indent="-257175">
              <a:buFont typeface="Arial"/>
              <a:buChar char="•"/>
            </a:pPr>
            <a:r>
              <a:rPr lang="en-GB" sz="1600" dirty="0">
                <a:solidFill>
                  <a:schemeClr val="tx1"/>
                </a:solidFill>
              </a:rPr>
              <a:t>MCR operator – Julien </a:t>
            </a:r>
            <a:r>
              <a:rPr lang="en-GB" sz="1600" dirty="0" err="1">
                <a:solidFill>
                  <a:schemeClr val="tx1"/>
                </a:solidFill>
              </a:rPr>
              <a:t>Riegert</a:t>
            </a:r>
            <a:endParaRPr lang="en-GB" sz="1600" dirty="0">
              <a:solidFill>
                <a:schemeClr val="tx1"/>
              </a:solidFill>
            </a:endParaRPr>
          </a:p>
          <a:p>
            <a:pPr marL="700080" lvl="1" indent="-257175">
              <a:buFont typeface="Arial"/>
              <a:buChar char="•"/>
            </a:pPr>
            <a:r>
              <a:rPr lang="en-GB" sz="1600" dirty="0">
                <a:solidFill>
                  <a:schemeClr val="tx1"/>
                </a:solidFill>
              </a:rPr>
              <a:t>MCR operator/shift leader – hiring again 2022 onwards</a:t>
            </a:r>
          </a:p>
          <a:p>
            <a:pPr marL="700080" lvl="1" indent="-257175">
              <a:buFont typeface="Arial"/>
              <a:buChar char="•"/>
            </a:pPr>
            <a:r>
              <a:rPr lang="en-GB" sz="1600" dirty="0">
                <a:solidFill>
                  <a:schemeClr val="tx1"/>
                </a:solidFill>
              </a:rPr>
              <a:t>Operations section leader – Lali Tchelidze</a:t>
            </a:r>
          </a:p>
        </p:txBody>
      </p:sp>
      <p:sp>
        <p:nvSpPr>
          <p:cNvPr id="4" name="Slide Number Placeholder 3"/>
          <p:cNvSpPr>
            <a:spLocks noGrp="1"/>
          </p:cNvSpPr>
          <p:nvPr>
            <p:ph type="sldNum" sz="quarter" idx="12"/>
          </p:nvPr>
        </p:nvSpPr>
        <p:spPr/>
        <p:txBody>
          <a:bodyPr/>
          <a:lstStyle/>
          <a:p>
            <a:fld id="{038C62C7-F79B-CD4A-A5DF-5683BBEC4A65}" type="slidenum">
              <a:rPr lang="sv-SE" smtClean="0"/>
              <a:t>2</a:t>
            </a:fld>
            <a:endParaRPr lang="sv-SE"/>
          </a:p>
        </p:txBody>
      </p:sp>
      <p:pic>
        <p:nvPicPr>
          <p:cNvPr id="6" name="Picture 5">
            <a:extLst>
              <a:ext uri="{FF2B5EF4-FFF2-40B4-BE49-F238E27FC236}">
                <a16:creationId xmlns:a16="http://schemas.microsoft.com/office/drawing/2014/main" id="{BCC57C05-1459-864D-AFFB-F46F7239D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336" y="144975"/>
            <a:ext cx="7313638" cy="4113921"/>
          </a:xfrm>
          <a:prstGeom prst="rect">
            <a:avLst/>
          </a:prstGeom>
        </p:spPr>
      </p:pic>
    </p:spTree>
    <p:extLst>
      <p:ext uri="{BB962C8B-B14F-4D97-AF65-F5344CB8AC3E}">
        <p14:creationId xmlns:p14="http://schemas.microsoft.com/office/powerpoint/2010/main" val="258317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2C197-36BF-D047-8208-DF8D2A100FB9}"/>
              </a:ext>
            </a:extLst>
          </p:cNvPr>
          <p:cNvSpPr>
            <a:spLocks noGrp="1"/>
          </p:cNvSpPr>
          <p:nvPr>
            <p:ph type="title"/>
          </p:nvPr>
        </p:nvSpPr>
        <p:spPr/>
        <p:txBody>
          <a:bodyPr/>
          <a:lstStyle/>
          <a:p>
            <a:r>
              <a:rPr lang="en-US" dirty="0"/>
              <a:t>Typical tasks (for operations section) </a:t>
            </a:r>
          </a:p>
        </p:txBody>
      </p:sp>
      <p:sp>
        <p:nvSpPr>
          <p:cNvPr id="4" name="Slide Number Placeholder 3">
            <a:extLst>
              <a:ext uri="{FF2B5EF4-FFF2-40B4-BE49-F238E27FC236}">
                <a16:creationId xmlns:a16="http://schemas.microsoft.com/office/drawing/2014/main" id="{CF5A4FBD-161C-494E-9417-B4F8BA53A5C6}"/>
              </a:ext>
            </a:extLst>
          </p:cNvPr>
          <p:cNvSpPr>
            <a:spLocks noGrp="1"/>
          </p:cNvSpPr>
          <p:nvPr>
            <p:ph type="sldNum" sz="quarter" idx="12"/>
          </p:nvPr>
        </p:nvSpPr>
        <p:spPr/>
        <p:txBody>
          <a:bodyPr/>
          <a:lstStyle/>
          <a:p>
            <a:fld id="{551115BC-487E-4422-894C-CB7CD3E79223}" type="slidenum">
              <a:rPr lang="sv-SE" smtClean="0"/>
              <a:t>3</a:t>
            </a:fld>
            <a:endParaRPr lang="sv-SE" dirty="0"/>
          </a:p>
        </p:txBody>
      </p:sp>
      <p:sp>
        <p:nvSpPr>
          <p:cNvPr id="5" name="Content Placeholder 2">
            <a:extLst>
              <a:ext uri="{FF2B5EF4-FFF2-40B4-BE49-F238E27FC236}">
                <a16:creationId xmlns:a16="http://schemas.microsoft.com/office/drawing/2014/main" id="{570CEEBE-1967-A942-BF99-5ADD6139A2EE}"/>
              </a:ext>
            </a:extLst>
          </p:cNvPr>
          <p:cNvSpPr txBox="1">
            <a:spLocks/>
          </p:cNvSpPr>
          <p:nvPr/>
        </p:nvSpPr>
        <p:spPr>
          <a:xfrm>
            <a:off x="457200" y="1600200"/>
            <a:ext cx="8229600" cy="452596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tx1"/>
                </a:solidFill>
              </a:rPr>
              <a:t>When in shut-down</a:t>
            </a:r>
          </a:p>
          <a:p>
            <a:pPr lvl="1"/>
            <a:r>
              <a:rPr lang="en-US" dirty="0">
                <a:solidFill>
                  <a:schemeClr val="tx1"/>
                </a:solidFill>
              </a:rPr>
              <a:t>Support the technical system teams as required (e.g. installation work, local/integrated tests, documentation, operating procedures).</a:t>
            </a:r>
          </a:p>
          <a:p>
            <a:pPr lvl="1"/>
            <a:r>
              <a:rPr lang="en-US" dirty="0">
                <a:solidFill>
                  <a:schemeClr val="tx1"/>
                </a:solidFill>
              </a:rPr>
              <a:t>Gain knowledge related to the technical systems.</a:t>
            </a:r>
          </a:p>
          <a:p>
            <a:pPr lvl="1"/>
            <a:r>
              <a:rPr lang="en-US" dirty="0">
                <a:solidFill>
                  <a:schemeClr val="tx1"/>
                </a:solidFill>
              </a:rPr>
              <a:t>Train operators/shift leaders for their main duties in control room.</a:t>
            </a:r>
          </a:p>
          <a:p>
            <a:pPr lvl="1"/>
            <a:r>
              <a:rPr lang="en-US" dirty="0">
                <a:solidFill>
                  <a:schemeClr val="tx1"/>
                </a:solidFill>
              </a:rPr>
              <a:t>Prepare control room tools for NC linac commissioning.</a:t>
            </a:r>
          </a:p>
          <a:p>
            <a:r>
              <a:rPr lang="en-US" dirty="0">
                <a:solidFill>
                  <a:schemeClr val="tx1"/>
                </a:solidFill>
              </a:rPr>
              <a:t>When in operation (including test and commissioning) </a:t>
            </a:r>
          </a:p>
          <a:p>
            <a:pPr lvl="1"/>
            <a:r>
              <a:rPr lang="en-US" dirty="0">
                <a:solidFill>
                  <a:schemeClr val="tx1"/>
                </a:solidFill>
              </a:rPr>
              <a:t>Staff the control room with 1 shift leader + 1 operator as required (note: minimum 1 authorized person is required for RF tests and 2 for beam commissioning).</a:t>
            </a:r>
          </a:p>
          <a:p>
            <a:pPr lvl="1"/>
            <a:r>
              <a:rPr lang="en-US" dirty="0">
                <a:solidFill>
                  <a:schemeClr val="tx1"/>
                </a:solidFill>
              </a:rPr>
              <a:t>Be responsible for operation of the safety systems from the start. Be responsible for operation of the systems gradually, as they get fully verified with the beam and declared operational.</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528480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Transition</a:t>
            </a:r>
            <a:r>
              <a:rPr lang="sv-SE" dirty="0"/>
              <a:t> to operations</a:t>
            </a:r>
          </a:p>
        </p:txBody>
      </p:sp>
      <p:sp>
        <p:nvSpPr>
          <p:cNvPr id="5" name="Text Placeholder 4"/>
          <p:cNvSpPr>
            <a:spLocks noGrp="1"/>
          </p:cNvSpPr>
          <p:nvPr>
            <p:ph type="body" sz="quarter" idx="13"/>
          </p:nvPr>
        </p:nvSpPr>
        <p:spPr/>
        <p:txBody>
          <a:bodyPr/>
          <a:lstStyle/>
          <a:p>
            <a:r>
              <a:rPr lang="sv-SE" dirty="0"/>
              <a:t>Installation to </a:t>
            </a:r>
            <a:r>
              <a:rPr lang="sv-SE" dirty="0" err="1"/>
              <a:t>test&amp;commissioning</a:t>
            </a:r>
            <a:r>
              <a:rPr lang="sv-SE" dirty="0"/>
              <a:t> to operations</a:t>
            </a:r>
          </a:p>
        </p:txBody>
      </p:sp>
      <p:sp>
        <p:nvSpPr>
          <p:cNvPr id="50" name="Flowchart: Decision 49">
            <a:extLst>
              <a:ext uri="{FF2B5EF4-FFF2-40B4-BE49-F238E27FC236}">
                <a16:creationId xmlns:a16="http://schemas.microsoft.com/office/drawing/2014/main" id="{CC9E5788-CADE-44A2-9322-CADABE04A020}"/>
              </a:ext>
            </a:extLst>
          </p:cNvPr>
          <p:cNvSpPr/>
          <p:nvPr/>
        </p:nvSpPr>
        <p:spPr>
          <a:xfrm>
            <a:off x="5408941" y="3401455"/>
            <a:ext cx="242798" cy="353549"/>
          </a:xfrm>
          <a:prstGeom prst="flowChartDecision">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51" name="Circular Arrow 11">
            <a:extLst>
              <a:ext uri="{FF2B5EF4-FFF2-40B4-BE49-F238E27FC236}">
                <a16:creationId xmlns:a16="http://schemas.microsoft.com/office/drawing/2014/main" id="{2CE3BB4D-7462-44E0-8DAA-12632F2FFA35}"/>
              </a:ext>
            </a:extLst>
          </p:cNvPr>
          <p:cNvSpPr/>
          <p:nvPr/>
        </p:nvSpPr>
        <p:spPr>
          <a:xfrm>
            <a:off x="5109943" y="3118622"/>
            <a:ext cx="877128" cy="1313537"/>
          </a:xfrm>
          <a:prstGeom prst="circularArrow">
            <a:avLst>
              <a:gd name="adj1" fmla="val 12500"/>
              <a:gd name="adj2" fmla="val 1094220"/>
              <a:gd name="adj3" fmla="val 20457681"/>
              <a:gd name="adj4" fmla="val 10792201"/>
              <a:gd name="adj5" fmla="val 13637"/>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52" name="TextBox 51">
            <a:extLst>
              <a:ext uri="{FF2B5EF4-FFF2-40B4-BE49-F238E27FC236}">
                <a16:creationId xmlns:a16="http://schemas.microsoft.com/office/drawing/2014/main" id="{324820B8-8DF8-4018-9CF9-080C6F64BD8D}"/>
              </a:ext>
            </a:extLst>
          </p:cNvPr>
          <p:cNvSpPr txBox="1"/>
          <p:nvPr/>
        </p:nvSpPr>
        <p:spPr>
          <a:xfrm>
            <a:off x="5109943" y="3744308"/>
            <a:ext cx="976954" cy="300082"/>
          </a:xfrm>
          <a:prstGeom prst="rect">
            <a:avLst/>
          </a:prstGeom>
          <a:noFill/>
        </p:spPr>
        <p:txBody>
          <a:bodyPr wrap="square" rtlCol="0">
            <a:spAutoFit/>
          </a:bodyPr>
          <a:lstStyle/>
          <a:p>
            <a:pPr defTabSz="685800">
              <a:defRPr/>
            </a:pPr>
            <a:r>
              <a:rPr lang="en-US" sz="1350" dirty="0">
                <a:solidFill>
                  <a:prstClr val="white"/>
                </a:solidFill>
                <a:latin typeface="Calibri" panose="020F0502020204030204"/>
              </a:rPr>
              <a:t>Handover</a:t>
            </a:r>
          </a:p>
        </p:txBody>
      </p:sp>
      <p:sp>
        <p:nvSpPr>
          <p:cNvPr id="53" name="Flowchart: Decision 52">
            <a:extLst>
              <a:ext uri="{FF2B5EF4-FFF2-40B4-BE49-F238E27FC236}">
                <a16:creationId xmlns:a16="http://schemas.microsoft.com/office/drawing/2014/main" id="{0E6AC09B-84B9-4D44-97A5-F7C6B39A2B6B}"/>
              </a:ext>
            </a:extLst>
          </p:cNvPr>
          <p:cNvSpPr/>
          <p:nvPr/>
        </p:nvSpPr>
        <p:spPr>
          <a:xfrm>
            <a:off x="2633235" y="3451092"/>
            <a:ext cx="196652" cy="240884"/>
          </a:xfrm>
          <a:prstGeom prst="flowChartDecision">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54" name="Flowchart: Decision 53">
            <a:extLst>
              <a:ext uri="{FF2B5EF4-FFF2-40B4-BE49-F238E27FC236}">
                <a16:creationId xmlns:a16="http://schemas.microsoft.com/office/drawing/2014/main" id="{73E36B74-F5D4-46DF-AF00-AFF7FB2075B3}"/>
              </a:ext>
            </a:extLst>
          </p:cNvPr>
          <p:cNvSpPr/>
          <p:nvPr/>
        </p:nvSpPr>
        <p:spPr>
          <a:xfrm>
            <a:off x="6809593" y="3452475"/>
            <a:ext cx="196652" cy="240884"/>
          </a:xfrm>
          <a:prstGeom prst="flowChartDecision">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55" name="Arrow: Chevron 36">
            <a:extLst>
              <a:ext uri="{FF2B5EF4-FFF2-40B4-BE49-F238E27FC236}">
                <a16:creationId xmlns:a16="http://schemas.microsoft.com/office/drawing/2014/main" id="{A5C70C4F-9328-441B-85E2-A4F53CC03487}"/>
              </a:ext>
            </a:extLst>
          </p:cNvPr>
          <p:cNvSpPr/>
          <p:nvPr/>
        </p:nvSpPr>
        <p:spPr>
          <a:xfrm>
            <a:off x="549516" y="3862781"/>
            <a:ext cx="2226365" cy="265170"/>
          </a:xfrm>
          <a:prstGeom prst="chevron">
            <a:avLst/>
          </a:prstGeom>
          <a:solidFill>
            <a:srgbClr val="13A1D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prstClr val="white"/>
                </a:solidFill>
                <a:latin typeface="Calibri" panose="020F0502020204030204"/>
              </a:rPr>
              <a:t>Design</a:t>
            </a:r>
            <a:endParaRPr lang="en-US" sz="1350" dirty="0">
              <a:solidFill>
                <a:prstClr val="white"/>
              </a:solidFill>
              <a:latin typeface="Calibri" panose="020F0502020204030204"/>
            </a:endParaRPr>
          </a:p>
        </p:txBody>
      </p:sp>
      <p:sp>
        <p:nvSpPr>
          <p:cNvPr id="56" name="Arrow: Chevron 44">
            <a:extLst>
              <a:ext uri="{FF2B5EF4-FFF2-40B4-BE49-F238E27FC236}">
                <a16:creationId xmlns:a16="http://schemas.microsoft.com/office/drawing/2014/main" id="{DA235B6F-45B5-4533-8981-3C6A22BDD7C8}"/>
              </a:ext>
            </a:extLst>
          </p:cNvPr>
          <p:cNvSpPr/>
          <p:nvPr/>
        </p:nvSpPr>
        <p:spPr>
          <a:xfrm>
            <a:off x="2792161" y="3862781"/>
            <a:ext cx="2616779" cy="265170"/>
          </a:xfrm>
          <a:prstGeom prst="chevron">
            <a:avLst/>
          </a:prstGeom>
          <a:solidFill>
            <a:srgbClr val="13A1D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latin typeface="Calibri" panose="020F0502020204030204"/>
              </a:rPr>
              <a:t>Installation</a:t>
            </a:r>
          </a:p>
        </p:txBody>
      </p:sp>
      <p:sp>
        <p:nvSpPr>
          <p:cNvPr id="57" name="Arrow: Chevron 45">
            <a:extLst>
              <a:ext uri="{FF2B5EF4-FFF2-40B4-BE49-F238E27FC236}">
                <a16:creationId xmlns:a16="http://schemas.microsoft.com/office/drawing/2014/main" id="{3B5755F3-4F47-4A5A-A929-3459AF84E7FC}"/>
              </a:ext>
            </a:extLst>
          </p:cNvPr>
          <p:cNvSpPr/>
          <p:nvPr/>
        </p:nvSpPr>
        <p:spPr>
          <a:xfrm>
            <a:off x="5521779" y="3872646"/>
            <a:ext cx="2786979" cy="265170"/>
          </a:xfrm>
          <a:prstGeom prst="chevron">
            <a:avLst/>
          </a:prstGeom>
          <a:solidFill>
            <a:srgbClr val="13A1D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prstClr val="white"/>
                </a:solidFill>
                <a:latin typeface="Calibri" panose="020F0502020204030204"/>
              </a:rPr>
              <a:t>Operat</a:t>
            </a:r>
            <a:r>
              <a:rPr lang="en-US" sz="1350" dirty="0">
                <a:solidFill>
                  <a:prstClr val="white"/>
                </a:solidFill>
                <a:latin typeface="Calibri" panose="020F0502020204030204"/>
              </a:rPr>
              <a:t>e</a:t>
            </a:r>
          </a:p>
        </p:txBody>
      </p:sp>
      <p:sp>
        <p:nvSpPr>
          <p:cNvPr id="58" name="Circular Arrow 11">
            <a:extLst>
              <a:ext uri="{FF2B5EF4-FFF2-40B4-BE49-F238E27FC236}">
                <a16:creationId xmlns:a16="http://schemas.microsoft.com/office/drawing/2014/main" id="{33F048B8-9625-4F90-ABFB-3C763F2B8093}"/>
              </a:ext>
            </a:extLst>
          </p:cNvPr>
          <p:cNvSpPr/>
          <p:nvPr/>
        </p:nvSpPr>
        <p:spPr>
          <a:xfrm>
            <a:off x="2291027" y="3047104"/>
            <a:ext cx="877128" cy="1422617"/>
          </a:xfrm>
          <a:prstGeom prst="circularArrow">
            <a:avLst>
              <a:gd name="adj1" fmla="val 12500"/>
              <a:gd name="adj2" fmla="val 1094220"/>
              <a:gd name="adj3" fmla="val 20457681"/>
              <a:gd name="adj4" fmla="val 10792201"/>
              <a:gd name="adj5" fmla="val 13637"/>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59" name="TextBox 58">
            <a:extLst>
              <a:ext uri="{FF2B5EF4-FFF2-40B4-BE49-F238E27FC236}">
                <a16:creationId xmlns:a16="http://schemas.microsoft.com/office/drawing/2014/main" id="{69D8D06A-FA54-4A2F-9DE1-A3991E07F6B2}"/>
              </a:ext>
            </a:extLst>
          </p:cNvPr>
          <p:cNvSpPr txBox="1"/>
          <p:nvPr/>
        </p:nvSpPr>
        <p:spPr>
          <a:xfrm>
            <a:off x="2302987" y="2901609"/>
            <a:ext cx="883382" cy="199835"/>
          </a:xfrm>
          <a:prstGeom prst="rect">
            <a:avLst/>
          </a:prstGeom>
        </p:spPr>
        <p:txBody>
          <a:bodyPr vert="horz" wrap="square" lIns="68580" tIns="34290" rIns="68580" bIns="34290" rtlCol="0" anchor="t">
            <a:noAutofit/>
          </a:bodyPr>
          <a:lstStyle/>
          <a:p>
            <a:pPr algn="l"/>
            <a:r>
              <a:rPr lang="en-US" sz="900" dirty="0">
                <a:solidFill>
                  <a:srgbClr val="00B050"/>
                </a:solidFill>
              </a:rPr>
              <a:t>Design to Build</a:t>
            </a:r>
          </a:p>
        </p:txBody>
      </p:sp>
      <p:sp>
        <p:nvSpPr>
          <p:cNvPr id="60" name="TextBox 59">
            <a:extLst>
              <a:ext uri="{FF2B5EF4-FFF2-40B4-BE49-F238E27FC236}">
                <a16:creationId xmlns:a16="http://schemas.microsoft.com/office/drawing/2014/main" id="{604C082A-DC76-43B4-832F-0749C4BC7D1E}"/>
              </a:ext>
            </a:extLst>
          </p:cNvPr>
          <p:cNvSpPr txBox="1"/>
          <p:nvPr/>
        </p:nvSpPr>
        <p:spPr>
          <a:xfrm>
            <a:off x="5059872" y="2780928"/>
            <a:ext cx="1183733" cy="338644"/>
          </a:xfrm>
          <a:prstGeom prst="rect">
            <a:avLst/>
          </a:prstGeom>
        </p:spPr>
        <p:txBody>
          <a:bodyPr vert="horz" wrap="square" lIns="68580" tIns="34290" rIns="68580" bIns="34290" rtlCol="0" anchor="t">
            <a:noAutofit/>
          </a:bodyPr>
          <a:lstStyle/>
          <a:p>
            <a:pPr algn="l"/>
            <a:r>
              <a:rPr lang="en-US" sz="900" dirty="0">
                <a:solidFill>
                  <a:srgbClr val="00B050"/>
                </a:solidFill>
              </a:rPr>
              <a:t>Installation to Test/</a:t>
            </a:r>
          </a:p>
          <a:p>
            <a:pPr algn="l"/>
            <a:r>
              <a:rPr lang="en-US" sz="900" dirty="0">
                <a:solidFill>
                  <a:srgbClr val="00B050"/>
                </a:solidFill>
              </a:rPr>
              <a:t>Commissioning</a:t>
            </a:r>
          </a:p>
        </p:txBody>
      </p:sp>
      <p:sp>
        <p:nvSpPr>
          <p:cNvPr id="61" name="TextBox 60">
            <a:extLst>
              <a:ext uri="{FF2B5EF4-FFF2-40B4-BE49-F238E27FC236}">
                <a16:creationId xmlns:a16="http://schemas.microsoft.com/office/drawing/2014/main" id="{BF667ACB-9495-4579-A954-727534951094}"/>
              </a:ext>
            </a:extLst>
          </p:cNvPr>
          <p:cNvSpPr txBox="1"/>
          <p:nvPr/>
        </p:nvSpPr>
        <p:spPr>
          <a:xfrm>
            <a:off x="6484113" y="3070803"/>
            <a:ext cx="1058217" cy="293249"/>
          </a:xfrm>
          <a:prstGeom prst="rect">
            <a:avLst/>
          </a:prstGeom>
        </p:spPr>
        <p:txBody>
          <a:bodyPr vert="horz" wrap="square" lIns="68580" tIns="34290" rIns="68580" bIns="34290" rtlCol="0" anchor="t">
            <a:noAutofit/>
          </a:bodyPr>
          <a:lstStyle/>
          <a:p>
            <a:pPr algn="l"/>
            <a:r>
              <a:rPr lang="en-US" sz="825" dirty="0">
                <a:solidFill>
                  <a:srgbClr val="00B050"/>
                </a:solidFill>
              </a:rPr>
              <a:t>Test/Commissioning </a:t>
            </a:r>
          </a:p>
          <a:p>
            <a:pPr algn="l"/>
            <a:r>
              <a:rPr lang="en-US" sz="825" dirty="0">
                <a:solidFill>
                  <a:srgbClr val="00B050"/>
                </a:solidFill>
              </a:rPr>
              <a:t>to Operations</a:t>
            </a:r>
          </a:p>
        </p:txBody>
      </p:sp>
      <p:grpSp>
        <p:nvGrpSpPr>
          <p:cNvPr id="62" name="Group 61">
            <a:extLst>
              <a:ext uri="{FF2B5EF4-FFF2-40B4-BE49-F238E27FC236}">
                <a16:creationId xmlns:a16="http://schemas.microsoft.com/office/drawing/2014/main" id="{6E1BF2B0-C1BC-439F-AD0F-C79F613BB130}"/>
              </a:ext>
            </a:extLst>
          </p:cNvPr>
          <p:cNvGrpSpPr/>
          <p:nvPr/>
        </p:nvGrpSpPr>
        <p:grpSpPr>
          <a:xfrm>
            <a:off x="1013055" y="1839464"/>
            <a:ext cx="1620180" cy="972108"/>
            <a:chOff x="3657583" y="3861048"/>
            <a:chExt cx="2160240" cy="1296144"/>
          </a:xfrm>
        </p:grpSpPr>
        <p:sp>
          <p:nvSpPr>
            <p:cNvPr id="63" name="Flowchart: Decision 62">
              <a:extLst>
                <a:ext uri="{FF2B5EF4-FFF2-40B4-BE49-F238E27FC236}">
                  <a16:creationId xmlns:a16="http://schemas.microsoft.com/office/drawing/2014/main" id="{606BBDE9-F71D-4702-B4FB-CD4546845097}"/>
                </a:ext>
              </a:extLst>
            </p:cNvPr>
            <p:cNvSpPr/>
            <p:nvPr/>
          </p:nvSpPr>
          <p:spPr>
            <a:xfrm>
              <a:off x="3899891" y="3971917"/>
              <a:ext cx="262203" cy="321179"/>
            </a:xfrm>
            <a:prstGeom prst="flowChartDecision">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64" name="TextBox 63">
              <a:extLst>
                <a:ext uri="{FF2B5EF4-FFF2-40B4-BE49-F238E27FC236}">
                  <a16:creationId xmlns:a16="http://schemas.microsoft.com/office/drawing/2014/main" id="{A290006E-5D47-4925-8034-CD64424F8048}"/>
                </a:ext>
              </a:extLst>
            </p:cNvPr>
            <p:cNvSpPr txBox="1"/>
            <p:nvPr/>
          </p:nvSpPr>
          <p:spPr>
            <a:xfrm>
              <a:off x="4318565" y="4011544"/>
              <a:ext cx="1499258" cy="353560"/>
            </a:xfrm>
            <a:prstGeom prst="rect">
              <a:avLst/>
            </a:prstGeom>
          </p:spPr>
          <p:txBody>
            <a:bodyPr vert="horz" wrap="square" lIns="68580" tIns="34290" rIns="68580" bIns="34290" rtlCol="0" anchor="t">
              <a:normAutofit/>
            </a:bodyPr>
            <a:lstStyle/>
            <a:p>
              <a:pPr algn="l"/>
              <a:r>
                <a:rPr lang="en-US" sz="900" dirty="0">
                  <a:solidFill>
                    <a:srgbClr val="00B050"/>
                  </a:solidFill>
                </a:rPr>
                <a:t>Transition</a:t>
              </a:r>
            </a:p>
          </p:txBody>
        </p:sp>
        <p:sp>
          <p:nvSpPr>
            <p:cNvPr id="65" name="Flowchart: Decision 64">
              <a:extLst>
                <a:ext uri="{FF2B5EF4-FFF2-40B4-BE49-F238E27FC236}">
                  <a16:creationId xmlns:a16="http://schemas.microsoft.com/office/drawing/2014/main" id="{26C4D26D-2291-4727-A491-016DD1147C1D}"/>
                </a:ext>
              </a:extLst>
            </p:cNvPr>
            <p:cNvSpPr/>
            <p:nvPr/>
          </p:nvSpPr>
          <p:spPr>
            <a:xfrm>
              <a:off x="3921103" y="4499074"/>
              <a:ext cx="179885" cy="240320"/>
            </a:xfrm>
            <a:prstGeom prst="flowChartDecision">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66" name="TextBox 65">
              <a:extLst>
                <a:ext uri="{FF2B5EF4-FFF2-40B4-BE49-F238E27FC236}">
                  <a16:creationId xmlns:a16="http://schemas.microsoft.com/office/drawing/2014/main" id="{2B725EBC-7C60-47B2-91DB-F9F8C1C3866C}"/>
                </a:ext>
              </a:extLst>
            </p:cNvPr>
            <p:cNvSpPr txBox="1"/>
            <p:nvPr/>
          </p:nvSpPr>
          <p:spPr>
            <a:xfrm>
              <a:off x="4372298" y="4437112"/>
              <a:ext cx="1229501" cy="353560"/>
            </a:xfrm>
            <a:prstGeom prst="rect">
              <a:avLst/>
            </a:prstGeom>
          </p:spPr>
          <p:txBody>
            <a:bodyPr vert="horz" wrap="square" lIns="68580" tIns="34290" rIns="68580" bIns="34290" rtlCol="0" anchor="t">
              <a:normAutofit/>
            </a:bodyPr>
            <a:lstStyle/>
            <a:p>
              <a:pPr algn="l"/>
              <a:r>
                <a:rPr lang="en-US" sz="900" dirty="0">
                  <a:solidFill>
                    <a:srgbClr val="00B050"/>
                  </a:solidFill>
                </a:rPr>
                <a:t>Handover</a:t>
              </a:r>
            </a:p>
          </p:txBody>
        </p:sp>
        <p:sp>
          <p:nvSpPr>
            <p:cNvPr id="67" name="Rectangle 66">
              <a:extLst>
                <a:ext uri="{FF2B5EF4-FFF2-40B4-BE49-F238E27FC236}">
                  <a16:creationId xmlns:a16="http://schemas.microsoft.com/office/drawing/2014/main" id="{7F9C878F-CAA6-435A-98C2-F09ADA72AF5B}"/>
                </a:ext>
              </a:extLst>
            </p:cNvPr>
            <p:cNvSpPr/>
            <p:nvPr/>
          </p:nvSpPr>
          <p:spPr>
            <a:xfrm>
              <a:off x="3657583" y="3861048"/>
              <a:ext cx="1944216" cy="1128126"/>
            </a:xfrm>
            <a:prstGeom prst="rect">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Circular Arrow 11">
              <a:extLst>
                <a:ext uri="{FF2B5EF4-FFF2-40B4-BE49-F238E27FC236}">
                  <a16:creationId xmlns:a16="http://schemas.microsoft.com/office/drawing/2014/main" id="{3F1481D2-525F-4B11-BC38-4A14B6A2E0EE}"/>
                </a:ext>
              </a:extLst>
            </p:cNvPr>
            <p:cNvSpPr/>
            <p:nvPr/>
          </p:nvSpPr>
          <p:spPr>
            <a:xfrm>
              <a:off x="3701364" y="4338731"/>
              <a:ext cx="617202" cy="818461"/>
            </a:xfrm>
            <a:prstGeom prst="circularArrow">
              <a:avLst>
                <a:gd name="adj1" fmla="val 12500"/>
                <a:gd name="adj2" fmla="val 1094220"/>
                <a:gd name="adj3" fmla="val 20457681"/>
                <a:gd name="adj4" fmla="val 10792201"/>
                <a:gd name="adj5" fmla="val 13637"/>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sp>
        <p:nvSpPr>
          <p:cNvPr id="7" name="TextBox 6">
            <a:extLst>
              <a:ext uri="{FF2B5EF4-FFF2-40B4-BE49-F238E27FC236}">
                <a16:creationId xmlns:a16="http://schemas.microsoft.com/office/drawing/2014/main" id="{4FE9A5DA-3BCA-7442-871C-2836277BD6F8}"/>
              </a:ext>
            </a:extLst>
          </p:cNvPr>
          <p:cNvSpPr txBox="1"/>
          <p:nvPr/>
        </p:nvSpPr>
        <p:spPr>
          <a:xfrm>
            <a:off x="1626896" y="4330834"/>
            <a:ext cx="2225024" cy="646331"/>
          </a:xfrm>
          <a:prstGeom prst="rect">
            <a:avLst/>
          </a:prstGeom>
          <a:noFill/>
        </p:spPr>
        <p:txBody>
          <a:bodyPr wrap="square" rtlCol="0">
            <a:spAutoFit/>
          </a:bodyPr>
          <a:lstStyle/>
          <a:p>
            <a:pPr algn="ctr"/>
            <a:r>
              <a:rPr lang="en-US" dirty="0"/>
              <a:t>IRR (Installation Readiness Review)</a:t>
            </a:r>
          </a:p>
        </p:txBody>
      </p:sp>
      <p:sp>
        <p:nvSpPr>
          <p:cNvPr id="47" name="TextBox 46">
            <a:extLst>
              <a:ext uri="{FF2B5EF4-FFF2-40B4-BE49-F238E27FC236}">
                <a16:creationId xmlns:a16="http://schemas.microsoft.com/office/drawing/2014/main" id="{7934AF7D-7837-7D44-9406-F31C2514AF1B}"/>
              </a:ext>
            </a:extLst>
          </p:cNvPr>
          <p:cNvSpPr txBox="1"/>
          <p:nvPr/>
        </p:nvSpPr>
        <p:spPr>
          <a:xfrm>
            <a:off x="4178103" y="4379740"/>
            <a:ext cx="2225024" cy="646331"/>
          </a:xfrm>
          <a:prstGeom prst="rect">
            <a:avLst/>
          </a:prstGeom>
          <a:noFill/>
        </p:spPr>
        <p:txBody>
          <a:bodyPr wrap="square" rtlCol="0">
            <a:spAutoFit/>
          </a:bodyPr>
          <a:lstStyle/>
          <a:p>
            <a:pPr algn="ctr"/>
            <a:r>
              <a:rPr lang="en-US" dirty="0"/>
              <a:t>TRR (Test Readiness Review)</a:t>
            </a:r>
          </a:p>
        </p:txBody>
      </p:sp>
      <p:sp>
        <p:nvSpPr>
          <p:cNvPr id="49" name="TextBox 48">
            <a:extLst>
              <a:ext uri="{FF2B5EF4-FFF2-40B4-BE49-F238E27FC236}">
                <a16:creationId xmlns:a16="http://schemas.microsoft.com/office/drawing/2014/main" id="{B5AC0016-BD11-2143-BEF6-126E3C2E8AD0}"/>
              </a:ext>
            </a:extLst>
          </p:cNvPr>
          <p:cNvSpPr txBox="1"/>
          <p:nvPr/>
        </p:nvSpPr>
        <p:spPr>
          <a:xfrm>
            <a:off x="6429818" y="4381116"/>
            <a:ext cx="2225024" cy="646331"/>
          </a:xfrm>
          <a:prstGeom prst="rect">
            <a:avLst/>
          </a:prstGeom>
          <a:noFill/>
        </p:spPr>
        <p:txBody>
          <a:bodyPr wrap="square" rtlCol="0">
            <a:spAutoFit/>
          </a:bodyPr>
          <a:lstStyle/>
          <a:p>
            <a:pPr algn="ctr"/>
            <a:r>
              <a:rPr lang="en-US" dirty="0"/>
              <a:t>ORR (Operations Readiness Review)</a:t>
            </a:r>
          </a:p>
        </p:txBody>
      </p:sp>
    </p:spTree>
    <p:extLst>
      <p:ext uri="{BB962C8B-B14F-4D97-AF65-F5344CB8AC3E}">
        <p14:creationId xmlns:p14="http://schemas.microsoft.com/office/powerpoint/2010/main" val="1152022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FBC44-8901-CC48-9793-3FF5F58F6EAB}"/>
              </a:ext>
            </a:extLst>
          </p:cNvPr>
          <p:cNvSpPr>
            <a:spLocks noGrp="1"/>
          </p:cNvSpPr>
          <p:nvPr>
            <p:ph type="title"/>
          </p:nvPr>
        </p:nvSpPr>
        <p:spPr/>
        <p:txBody>
          <a:bodyPr/>
          <a:lstStyle/>
          <a:p>
            <a:r>
              <a:rPr lang="en-US" dirty="0"/>
              <a:t>Operations – meetings structure (from </a:t>
            </a:r>
            <a:r>
              <a:rPr lang="en-US" dirty="0" err="1"/>
              <a:t>Isrc</a:t>
            </a:r>
            <a:r>
              <a:rPr lang="en-US" dirty="0"/>
              <a:t> and LEBT commissioning)</a:t>
            </a:r>
          </a:p>
        </p:txBody>
      </p:sp>
      <p:sp>
        <p:nvSpPr>
          <p:cNvPr id="4" name="Slide Number Placeholder 3">
            <a:extLst>
              <a:ext uri="{FF2B5EF4-FFF2-40B4-BE49-F238E27FC236}">
                <a16:creationId xmlns:a16="http://schemas.microsoft.com/office/drawing/2014/main" id="{EBB81D54-A774-CE46-BDBE-0C4AC31E770B}"/>
              </a:ext>
            </a:extLst>
          </p:cNvPr>
          <p:cNvSpPr>
            <a:spLocks noGrp="1"/>
          </p:cNvSpPr>
          <p:nvPr>
            <p:ph type="sldNum" sz="quarter" idx="12"/>
          </p:nvPr>
        </p:nvSpPr>
        <p:spPr/>
        <p:txBody>
          <a:bodyPr/>
          <a:lstStyle/>
          <a:p>
            <a:fld id="{551115BC-487E-4422-894C-CB7CD3E79223}" type="slidenum">
              <a:rPr lang="sv-SE" smtClean="0"/>
              <a:t>5</a:t>
            </a:fld>
            <a:endParaRPr lang="sv-SE"/>
          </a:p>
        </p:txBody>
      </p:sp>
      <p:sp>
        <p:nvSpPr>
          <p:cNvPr id="6" name="Content Placeholder 2">
            <a:extLst>
              <a:ext uri="{FF2B5EF4-FFF2-40B4-BE49-F238E27FC236}">
                <a16:creationId xmlns:a16="http://schemas.microsoft.com/office/drawing/2014/main" id="{CFFF33D3-8863-1E48-8F0B-4E457D9CD2A3}"/>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tx1"/>
                </a:solidFill>
              </a:rPr>
              <a:t>Daily meetings (when in “operation”) in the control room (study leader &amp; shift leader).</a:t>
            </a:r>
          </a:p>
          <a:p>
            <a:pPr lvl="1"/>
            <a:r>
              <a:rPr lang="en-US" dirty="0">
                <a:solidFill>
                  <a:schemeClr val="tx1"/>
                </a:solidFill>
              </a:rPr>
              <a:t>Typical agenda:</a:t>
            </a:r>
          </a:p>
          <a:p>
            <a:pPr lvl="2"/>
            <a:r>
              <a:rPr lang="en-US" dirty="0">
                <a:solidFill>
                  <a:schemeClr val="tx1"/>
                </a:solidFill>
              </a:rPr>
              <a:t>Summery of the last shift</a:t>
            </a:r>
          </a:p>
          <a:p>
            <a:pPr lvl="2"/>
            <a:r>
              <a:rPr lang="en-US" dirty="0">
                <a:solidFill>
                  <a:schemeClr val="tx1"/>
                </a:solidFill>
              </a:rPr>
              <a:t>Plan of the day</a:t>
            </a:r>
          </a:p>
          <a:p>
            <a:r>
              <a:rPr lang="en-US" dirty="0">
                <a:solidFill>
                  <a:schemeClr val="tx1"/>
                </a:solidFill>
              </a:rPr>
              <a:t>Weekly summary meetings (beam commissioning coordinator).</a:t>
            </a:r>
          </a:p>
          <a:p>
            <a:endParaRPr lang="en-US" dirty="0">
              <a:solidFill>
                <a:schemeClr val="tx1"/>
              </a:solidFill>
            </a:endParaRPr>
          </a:p>
          <a:p>
            <a:r>
              <a:rPr lang="en-US" dirty="0">
                <a:solidFill>
                  <a:schemeClr val="tx1"/>
                </a:solidFill>
              </a:rPr>
              <a:t>Bi-weekly Operations Coordination Team meetings (deputy technical director).</a:t>
            </a:r>
          </a:p>
          <a:p>
            <a:pPr marL="457200" lvl="1" indent="0">
              <a:buNone/>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011944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p:cNvSpPr>
          <p:nvPr/>
        </p:nvSpPr>
        <p:spPr bwMode="auto">
          <a:xfrm>
            <a:off x="3563888" y="6237312"/>
            <a:ext cx="2160240" cy="5930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57752" bIns="0"/>
          <a:lstStyle/>
          <a:p>
            <a:pPr marL="57106" algn="r"/>
            <a:r>
              <a:rPr lang="en-US" sz="3200">
                <a:solidFill>
                  <a:srgbClr val="005A7C"/>
                </a:solidFill>
                <a:latin typeface="Arial"/>
                <a:ea typeface="ＭＳ Ｐゴシック" charset="0"/>
                <a:cs typeface="Arial"/>
                <a:sym typeface="Helvetica" charset="0"/>
              </a:rPr>
              <a:t>Thank you!</a:t>
            </a:r>
          </a:p>
        </p:txBody>
      </p:sp>
      <p:pic>
        <p:nvPicPr>
          <p:cNvPr id="1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116632"/>
            <a:ext cx="1735890" cy="915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
        <p:nvSpPr>
          <p:cNvPr id="7" name="Title 1">
            <a:extLst>
              <a:ext uri="{FF2B5EF4-FFF2-40B4-BE49-F238E27FC236}">
                <a16:creationId xmlns:a16="http://schemas.microsoft.com/office/drawing/2014/main" id="{F0181FB4-314F-FC44-AD46-27C0EBA89943}"/>
              </a:ext>
            </a:extLst>
          </p:cNvPr>
          <p:cNvSpPr txBox="1">
            <a:spLocks/>
          </p:cNvSpPr>
          <p:nvPr/>
        </p:nvSpPr>
        <p:spPr>
          <a:xfrm>
            <a:off x="457200" y="274638"/>
            <a:ext cx="7139136"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r>
              <a:rPr lang="en-US"/>
              <a:t>Campus </a:t>
            </a:r>
            <a:endParaRPr lang="en-US" dirty="0"/>
          </a:p>
        </p:txBody>
      </p:sp>
      <p:sp>
        <p:nvSpPr>
          <p:cNvPr id="8" name="Slide Number Placeholder 3">
            <a:extLst>
              <a:ext uri="{FF2B5EF4-FFF2-40B4-BE49-F238E27FC236}">
                <a16:creationId xmlns:a16="http://schemas.microsoft.com/office/drawing/2014/main" id="{BCBD6D75-C4CE-654B-9B05-627152C0EF72}"/>
              </a:ext>
            </a:extLst>
          </p:cNvPr>
          <p:cNvSpPr>
            <a:spLocks noGrp="1"/>
          </p:cNvSpPr>
          <p:nvPr>
            <p:ph type="sldNum" sz="quarter" idx="1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9" name="Content Placeholder 8">
            <a:extLst>
              <a:ext uri="{FF2B5EF4-FFF2-40B4-BE49-F238E27FC236}">
                <a16:creationId xmlns:a16="http://schemas.microsoft.com/office/drawing/2014/main" id="{3661815B-3DD6-5E44-85BC-D62116F7CB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9391"/>
            <a:ext cx="9144000" cy="6192687"/>
          </a:xfrm>
          <a:prstGeom prst="rect">
            <a:avLst/>
          </a:prstGeom>
        </p:spPr>
      </p:pic>
      <p:sp>
        <p:nvSpPr>
          <p:cNvPr id="11" name="Rectangle 10">
            <a:extLst>
              <a:ext uri="{FF2B5EF4-FFF2-40B4-BE49-F238E27FC236}">
                <a16:creationId xmlns:a16="http://schemas.microsoft.com/office/drawing/2014/main" id="{08ED88D9-B587-A041-8686-CD47529F0F1E}"/>
              </a:ext>
            </a:extLst>
          </p:cNvPr>
          <p:cNvSpPr/>
          <p:nvPr/>
        </p:nvSpPr>
        <p:spPr>
          <a:xfrm>
            <a:off x="107505" y="2636912"/>
            <a:ext cx="3096344" cy="202327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Content Placeholder 4">
            <a:extLst>
              <a:ext uri="{FF2B5EF4-FFF2-40B4-BE49-F238E27FC236}">
                <a16:creationId xmlns:a16="http://schemas.microsoft.com/office/drawing/2014/main" id="{CCFA6B98-C2C5-1648-A46F-A6942EEF14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5517" y="2777601"/>
            <a:ext cx="2880320" cy="1801161"/>
          </a:xfrm>
          <a:prstGeom prst="rect">
            <a:avLst/>
          </a:prstGeom>
        </p:spPr>
      </p:pic>
    </p:spTree>
    <p:extLst>
      <p:ext uri="{BB962C8B-B14F-4D97-AF65-F5344CB8AC3E}">
        <p14:creationId xmlns:p14="http://schemas.microsoft.com/office/powerpoint/2010/main" val="4200778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61448</TotalTime>
  <Words>425</Words>
  <Application>Microsoft Macintosh PowerPoint</Application>
  <PresentationFormat>On-screen Show (4:3)</PresentationFormat>
  <Paragraphs>57</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ＭＳ Ｐゴシック</vt:lpstr>
      <vt:lpstr>Arial</vt:lpstr>
      <vt:lpstr>Calibri</vt:lpstr>
      <vt:lpstr>Helvetica</vt:lpstr>
      <vt:lpstr>Office Theme</vt:lpstr>
      <vt:lpstr>Operations Planning (Scope: main control room activities)</vt:lpstr>
      <vt:lpstr>ESS Initial operations - organisation</vt:lpstr>
      <vt:lpstr>Typical tasks (for operations section) </vt:lpstr>
      <vt:lpstr>Transition to operations</vt:lpstr>
      <vt:lpstr>Operations – meetings structure (from Isrc and LEBT commissioning)</vt:lpstr>
      <vt:lpstr>PowerPoint Presentation</vt:lpstr>
    </vt:vector>
  </TitlesOfParts>
  <Company>ESS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Lali Tchelidze</cp:lastModifiedBy>
  <cp:revision>2404</cp:revision>
  <cp:lastPrinted>2016-01-28T09:44:48Z</cp:lastPrinted>
  <dcterms:created xsi:type="dcterms:W3CDTF">2013-10-29T16:05:10Z</dcterms:created>
  <dcterms:modified xsi:type="dcterms:W3CDTF">2020-01-30T08:26:32Z</dcterms:modified>
</cp:coreProperties>
</file>