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notesMasterIdLst>
    <p:notesMasterId r:id="rId30"/>
  </p:notesMasterIdLst>
  <p:handoutMasterIdLst>
    <p:handoutMasterId r:id="rId31"/>
  </p:handoutMasterIdLst>
  <p:sldIdLst>
    <p:sldId id="412" r:id="rId2"/>
    <p:sldId id="419" r:id="rId3"/>
    <p:sldId id="434" r:id="rId4"/>
    <p:sldId id="414" r:id="rId5"/>
    <p:sldId id="415" r:id="rId6"/>
    <p:sldId id="413" r:id="rId7"/>
    <p:sldId id="397" r:id="rId8"/>
    <p:sldId id="431" r:id="rId9"/>
    <p:sldId id="409" r:id="rId10"/>
    <p:sldId id="398" r:id="rId11"/>
    <p:sldId id="391" r:id="rId12"/>
    <p:sldId id="399" r:id="rId13"/>
    <p:sldId id="422" r:id="rId14"/>
    <p:sldId id="423" r:id="rId15"/>
    <p:sldId id="424" r:id="rId16"/>
    <p:sldId id="432" r:id="rId17"/>
    <p:sldId id="425" r:id="rId18"/>
    <p:sldId id="410" r:id="rId19"/>
    <p:sldId id="435" r:id="rId20"/>
    <p:sldId id="436" r:id="rId21"/>
    <p:sldId id="437" r:id="rId22"/>
    <p:sldId id="407" r:id="rId23"/>
    <p:sldId id="400" r:id="rId24"/>
    <p:sldId id="406" r:id="rId25"/>
    <p:sldId id="405" r:id="rId26"/>
    <p:sldId id="427" r:id="rId27"/>
    <p:sldId id="408" r:id="rId28"/>
    <p:sldId id="421" r:id="rId29"/>
  </p:sldIdLst>
  <p:sldSz cx="9144000" cy="6858000" type="screen4x3"/>
  <p:notesSz cx="6811963" cy="99425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2">
          <p15:clr>
            <a:srgbClr val="A4A3A4"/>
          </p15:clr>
        </p15:guide>
        <p15:guide id="2" pos="214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0086EA"/>
    <a:srgbClr val="FFFF00"/>
    <a:srgbClr val="DBD600"/>
    <a:srgbClr val="FF3300"/>
    <a:srgbClr val="666666"/>
    <a:srgbClr val="808080"/>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Style à thème 1 - Accentuation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D083AE6-46FA-4A59-8FB0-9F97EB10719F}" styleName="Style léger 3 - Accentuation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4" autoAdjust="0"/>
    <p:restoredTop sz="94660"/>
  </p:normalViewPr>
  <p:slideViewPr>
    <p:cSldViewPr snapToGrid="0">
      <p:cViewPr varScale="1">
        <p:scale>
          <a:sx n="88" d="100"/>
          <a:sy n="88" d="100"/>
        </p:scale>
        <p:origin x="1291" y="48"/>
      </p:cViewPr>
      <p:guideLst>
        <p:guide orient="horz" pos="2160"/>
        <p:guide pos="2880"/>
      </p:guideLst>
    </p:cSldViewPr>
  </p:slideViewPr>
  <p:notesTextViewPr>
    <p:cViewPr>
      <p:scale>
        <a:sx n="100" d="100"/>
        <a:sy n="100" d="100"/>
      </p:scale>
      <p:origin x="0" y="0"/>
    </p:cViewPr>
  </p:notesTextViewPr>
  <p:notesViewPr>
    <p:cSldViewPr snapToGrid="0">
      <p:cViewPr varScale="1">
        <p:scale>
          <a:sx n="81" d="100"/>
          <a:sy n="81" d="100"/>
        </p:scale>
        <p:origin x="3990" y="114"/>
      </p:cViewPr>
      <p:guideLst>
        <p:guide orient="horz" pos="3132"/>
        <p:guide pos="214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51851" cy="49712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8536" y="0"/>
            <a:ext cx="2951851" cy="497126"/>
          </a:xfrm>
          <a:prstGeom prst="rect">
            <a:avLst/>
          </a:prstGeom>
        </p:spPr>
        <p:txBody>
          <a:bodyPr vert="horz" lIns="91440" tIns="45720" rIns="91440" bIns="45720" rtlCol="0"/>
          <a:lstStyle>
            <a:lvl1pPr algn="r">
              <a:defRPr sz="1200"/>
            </a:lvl1pPr>
          </a:lstStyle>
          <a:p>
            <a:fld id="{D14C3DA1-9BFE-4D5D-B25D-7CC592D9C3C5}" type="datetimeFigureOut">
              <a:rPr lang="fr-FR" smtClean="0"/>
              <a:t>29/01/2020</a:t>
            </a:fld>
            <a:endParaRPr lang="fr-FR"/>
          </a:p>
        </p:txBody>
      </p:sp>
      <p:sp>
        <p:nvSpPr>
          <p:cNvPr id="4" name="Espace réservé du pied de page 3"/>
          <p:cNvSpPr>
            <a:spLocks noGrp="1"/>
          </p:cNvSpPr>
          <p:nvPr>
            <p:ph type="ftr" sz="quarter" idx="2"/>
          </p:nvPr>
        </p:nvSpPr>
        <p:spPr>
          <a:xfrm>
            <a:off x="1" y="9443663"/>
            <a:ext cx="2951851" cy="497126"/>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8536" y="9443663"/>
            <a:ext cx="2951851" cy="497126"/>
          </a:xfrm>
          <a:prstGeom prst="rect">
            <a:avLst/>
          </a:prstGeom>
        </p:spPr>
        <p:txBody>
          <a:bodyPr vert="horz" lIns="91440" tIns="45720" rIns="91440" bIns="45720" rtlCol="0" anchor="b"/>
          <a:lstStyle>
            <a:lvl1pPr algn="r">
              <a:defRPr sz="1200"/>
            </a:lvl1pPr>
          </a:lstStyle>
          <a:p>
            <a:fld id="{6B21956D-7473-4ACD-A8EB-84381C2C4BE4}" type="slidenum">
              <a:rPr lang="fr-FR" smtClean="0"/>
              <a:t>‹N°›</a:t>
            </a:fld>
            <a:endParaRPr lang="fr-FR"/>
          </a:p>
        </p:txBody>
      </p:sp>
    </p:spTree>
    <p:extLst>
      <p:ext uri="{BB962C8B-B14F-4D97-AF65-F5344CB8AC3E}">
        <p14:creationId xmlns:p14="http://schemas.microsoft.com/office/powerpoint/2010/main" val="124771523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51851" cy="49712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8536" y="0"/>
            <a:ext cx="2951851" cy="497126"/>
          </a:xfrm>
          <a:prstGeom prst="rect">
            <a:avLst/>
          </a:prstGeom>
        </p:spPr>
        <p:txBody>
          <a:bodyPr vert="horz" lIns="91440" tIns="45720" rIns="91440" bIns="45720" rtlCol="0"/>
          <a:lstStyle>
            <a:lvl1pPr algn="r">
              <a:defRPr sz="1200"/>
            </a:lvl1pPr>
          </a:lstStyle>
          <a:p>
            <a:fld id="{4F3AFE2C-5007-4057-8DFB-EC24DF7E4136}" type="datetimeFigureOut">
              <a:rPr lang="fr-FR" smtClean="0"/>
              <a:pPr/>
              <a:t>29/01/2020</a:t>
            </a:fld>
            <a:endParaRPr lang="fr-FR"/>
          </a:p>
        </p:txBody>
      </p:sp>
      <p:sp>
        <p:nvSpPr>
          <p:cNvPr id="4" name="Espace réservé de l'image des diapositives 3"/>
          <p:cNvSpPr>
            <a:spLocks noGrp="1" noRot="1" noChangeAspect="1"/>
          </p:cNvSpPr>
          <p:nvPr>
            <p:ph type="sldImg" idx="2"/>
          </p:nvPr>
        </p:nvSpPr>
        <p:spPr>
          <a:xfrm>
            <a:off x="922338" y="746125"/>
            <a:ext cx="4967287" cy="372745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1197" y="4722695"/>
            <a:ext cx="5449570" cy="4474131"/>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1" y="9443663"/>
            <a:ext cx="2951851" cy="497126"/>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8536" y="9443663"/>
            <a:ext cx="2951851" cy="497126"/>
          </a:xfrm>
          <a:prstGeom prst="rect">
            <a:avLst/>
          </a:prstGeom>
        </p:spPr>
        <p:txBody>
          <a:bodyPr vert="horz" lIns="91440" tIns="45720" rIns="91440" bIns="45720" rtlCol="0" anchor="b"/>
          <a:lstStyle>
            <a:lvl1pPr algn="r">
              <a:defRPr sz="1200"/>
            </a:lvl1pPr>
          </a:lstStyle>
          <a:p>
            <a:fld id="{C625FE0B-B3A6-4AF6-B265-A109385ED237}" type="slidenum">
              <a:rPr lang="fr-FR" smtClean="0"/>
              <a:pPr/>
              <a:t>‹N°›</a:t>
            </a:fld>
            <a:endParaRPr lang="fr-FR"/>
          </a:p>
        </p:txBody>
      </p:sp>
    </p:spTree>
    <p:extLst>
      <p:ext uri="{BB962C8B-B14F-4D97-AF65-F5344CB8AC3E}">
        <p14:creationId xmlns:p14="http://schemas.microsoft.com/office/powerpoint/2010/main" val="27718974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e la date 3"/>
          <p:cNvSpPr>
            <a:spLocks noGrp="1"/>
          </p:cNvSpPr>
          <p:nvPr>
            <p:ph type="dt" idx="10"/>
          </p:nvPr>
        </p:nvSpPr>
        <p:spPr/>
        <p:txBody>
          <a:bodyPr/>
          <a:lstStyle/>
          <a:p>
            <a:pPr>
              <a:defRPr/>
            </a:pPr>
            <a:endParaRPr lang="fr-FR" dirty="0"/>
          </a:p>
        </p:txBody>
      </p:sp>
      <p:sp>
        <p:nvSpPr>
          <p:cNvPr id="5" name="Espace réservé du numéro de diapositive 4"/>
          <p:cNvSpPr>
            <a:spLocks noGrp="1"/>
          </p:cNvSpPr>
          <p:nvPr>
            <p:ph type="sldNum" sz="quarter" idx="11"/>
          </p:nvPr>
        </p:nvSpPr>
        <p:spPr/>
        <p:txBody>
          <a:bodyPr/>
          <a:lstStyle/>
          <a:p>
            <a:pPr>
              <a:defRPr/>
            </a:pPr>
            <a:fld id="{68BDF97A-C648-401A-8383-DC0E87CEF8E9}" type="slidenum">
              <a:rPr lang="fr-FR" smtClean="0"/>
              <a:pPr>
                <a:defRPr/>
              </a:pPr>
              <a:t>1</a:t>
            </a:fld>
            <a:endParaRPr lang="fr-FR" dirty="0"/>
          </a:p>
        </p:txBody>
      </p:sp>
    </p:spTree>
    <p:extLst>
      <p:ext uri="{BB962C8B-B14F-4D97-AF65-F5344CB8AC3E}">
        <p14:creationId xmlns:p14="http://schemas.microsoft.com/office/powerpoint/2010/main" val="1277602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Sommair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dirty="0"/>
          </a:p>
        </p:txBody>
      </p:sp>
      <p:sp>
        <p:nvSpPr>
          <p:cNvPr id="3" name="Espace réservé du contenu 2"/>
          <p:cNvSpPr>
            <a:spLocks noGrp="1"/>
          </p:cNvSpPr>
          <p:nvPr>
            <p:ph idx="1"/>
          </p:nvPr>
        </p:nvSpPr>
        <p:spPr/>
        <p:txBody>
          <a:bodyPr/>
          <a:lstStyle>
            <a:lvl1pPr>
              <a:spcBef>
                <a:spcPts val="2000"/>
              </a:spcBef>
              <a:spcAft>
                <a:spcPts val="1500"/>
              </a:spcAft>
              <a:defRPr/>
            </a:lvl1pPr>
            <a:lvl2pPr marL="361950" indent="0" algn="just">
              <a:lnSpc>
                <a:spcPts val="2800"/>
              </a:lnSpc>
              <a:buFont typeface="Arial" pitchFamily="34" charset="0"/>
              <a:buNone/>
              <a:tabLst>
                <a:tab pos="8077200" algn="r"/>
              </a:tabLst>
              <a:defRPr sz="2200"/>
            </a:lvl2pPr>
            <a:lvl3pPr marL="361950" indent="0" algn="just">
              <a:lnSpc>
                <a:spcPts val="2800"/>
              </a:lnSpc>
              <a:buFont typeface="Arial" pitchFamily="34" charset="0"/>
              <a:buNone/>
              <a:tabLst>
                <a:tab pos="8077200" algn="r"/>
              </a:tabLst>
              <a:defRPr sz="2200"/>
            </a:lvl3pPr>
            <a:lvl4pPr marL="361950" indent="0" algn="just">
              <a:lnSpc>
                <a:spcPts val="2800"/>
              </a:lnSpc>
              <a:buFont typeface="Arial" pitchFamily="34" charset="0"/>
              <a:buNone/>
              <a:tabLst>
                <a:tab pos="8077200" algn="r"/>
              </a:tabLst>
              <a:defRPr sz="2200"/>
            </a:lvl4pPr>
            <a:lvl5pPr marL="361950" indent="0" algn="just">
              <a:lnSpc>
                <a:spcPts val="2800"/>
              </a:lnSpc>
              <a:buNone/>
              <a:tabLst>
                <a:tab pos="8077200" algn="r"/>
              </a:tabLst>
              <a:defRPr sz="2200"/>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1" name="Espace réservé du numéro de diapositive 10"/>
          <p:cNvSpPr>
            <a:spLocks noGrp="1"/>
          </p:cNvSpPr>
          <p:nvPr>
            <p:ph type="sldNum" sz="quarter" idx="11"/>
          </p:nvPr>
        </p:nvSpPr>
        <p:spPr/>
        <p:txBody>
          <a:bodyPr/>
          <a:lstStyle/>
          <a:p>
            <a:r>
              <a:rPr lang="fr-FR" smtClean="0"/>
              <a:t>|  PAGE </a:t>
            </a:r>
            <a:fld id="{AEFB9B6D-867A-40B8-ACB0-35CC9F272C9C}" type="slidenum">
              <a:rPr lang="fr-FR" smtClean="0"/>
              <a:pPr/>
              <a:t>‹N°›</a:t>
            </a:fld>
            <a:endParaRPr lang="fr-FR" dirty="0"/>
          </a:p>
        </p:txBody>
      </p:sp>
      <p:sp>
        <p:nvSpPr>
          <p:cNvPr id="12" name="Espace réservé du pied de page 11"/>
          <p:cNvSpPr>
            <a:spLocks noGrp="1"/>
          </p:cNvSpPr>
          <p:nvPr>
            <p:ph type="ftr" sz="quarter" idx="12"/>
          </p:nvPr>
        </p:nvSpPr>
        <p:spPr/>
        <p:txBody>
          <a:bodyPr/>
          <a:lstStyle/>
          <a:p>
            <a:r>
              <a:rPr lang="fr-FR" smtClean="0"/>
              <a:t>COORD ESS ECCTD-Irfu | 11.12.2014</a:t>
            </a:r>
            <a:endParaRPr lang="fr-FR"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1_Texte">
    <p:spTree>
      <p:nvGrpSpPr>
        <p:cNvPr id="1" name=""/>
        <p:cNvGrpSpPr/>
        <p:nvPr/>
      </p:nvGrpSpPr>
      <p:grpSpPr>
        <a:xfrm>
          <a:off x="0" y="0"/>
          <a:ext cx="0" cy="0"/>
          <a:chOff x="0" y="0"/>
          <a:chExt cx="0" cy="0"/>
        </a:xfrm>
      </p:grpSpPr>
      <p:pic>
        <p:nvPicPr>
          <p:cNvPr id="8" name="Image 7" descr="bandeau_intercalaire.pn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3310128" y="0"/>
            <a:ext cx="5833872" cy="6858000"/>
          </a:xfrm>
          <a:prstGeom prst="rect">
            <a:avLst/>
          </a:prstGeom>
        </p:spPr>
      </p:pic>
      <p:pic>
        <p:nvPicPr>
          <p:cNvPr id="7" name="Image 6" descr="bandeau_dernière.png"/>
          <p:cNvPicPr>
            <a:picLocks noChangeAspect="1"/>
          </p:cNvPicPr>
          <p:nvPr userDrawn="1"/>
        </p:nvPicPr>
        <p:blipFill>
          <a:blip r:embed="rId3" cstate="screen">
            <a:extLst>
              <a:ext uri="{28A0092B-C50C-407E-A947-70E740481C1C}">
                <a14:useLocalDpi xmlns:a14="http://schemas.microsoft.com/office/drawing/2010/main" val="0"/>
              </a:ext>
            </a:extLst>
          </a:blip>
          <a:srcRect/>
          <a:stretch>
            <a:fillRect/>
          </a:stretch>
        </p:blipFill>
        <p:spPr>
          <a:xfrm>
            <a:off x="3310128" y="0"/>
            <a:ext cx="5833872" cy="5805264"/>
          </a:xfrm>
          <a:prstGeom prst="rect">
            <a:avLst/>
          </a:prstGeom>
        </p:spPr>
      </p:pic>
      <p:sp>
        <p:nvSpPr>
          <p:cNvPr id="2" name="Titre 1"/>
          <p:cNvSpPr>
            <a:spLocks noGrp="1"/>
          </p:cNvSpPr>
          <p:nvPr>
            <p:ph type="title"/>
          </p:nvPr>
        </p:nvSpPr>
        <p:spPr>
          <a:xfrm>
            <a:off x="7138800" y="5799600"/>
            <a:ext cx="1897200" cy="943200"/>
          </a:xfrm>
        </p:spPr>
        <p:txBody>
          <a:bodyPr anchor="t" anchorCtr="0"/>
          <a:lstStyle>
            <a:lvl1pPr>
              <a:lnSpc>
                <a:spcPts val="1200"/>
              </a:lnSpc>
              <a:defRPr sz="850" b="0" cap="none" baseline="0">
                <a:solidFill>
                  <a:schemeClr val="bg2"/>
                </a:solidFill>
              </a:defRPr>
            </a:lvl1pPr>
          </a:lstStyle>
          <a:p>
            <a:r>
              <a:rPr lang="fr-FR" smtClean="0"/>
              <a:t>Modifiez le style du titre</a:t>
            </a:r>
            <a:endParaRPr lang="fr-FR" dirty="0"/>
          </a:p>
        </p:txBody>
      </p:sp>
      <p:sp>
        <p:nvSpPr>
          <p:cNvPr id="3" name="Espace réservé du contenu 2"/>
          <p:cNvSpPr>
            <a:spLocks noGrp="1"/>
          </p:cNvSpPr>
          <p:nvPr>
            <p:ph idx="1"/>
          </p:nvPr>
        </p:nvSpPr>
        <p:spPr>
          <a:xfrm>
            <a:off x="3539505" y="5799600"/>
            <a:ext cx="3552775" cy="943200"/>
          </a:xfrm>
        </p:spPr>
        <p:txBody>
          <a:bodyPr/>
          <a:lstStyle>
            <a:lvl1pPr marL="0" indent="0">
              <a:lnSpc>
                <a:spcPts val="1200"/>
              </a:lnSpc>
              <a:spcAft>
                <a:spcPts val="0"/>
              </a:spcAft>
              <a:buFont typeface="Arial" pitchFamily="34" charset="0"/>
              <a:buNone/>
              <a:defRPr sz="800">
                <a:solidFill>
                  <a:schemeClr val="bg1"/>
                </a:solidFill>
              </a:defRPr>
            </a:lvl1pPr>
            <a:lvl2pPr marL="0" indent="0">
              <a:lnSpc>
                <a:spcPts val="1200"/>
              </a:lnSpc>
              <a:spcBef>
                <a:spcPts val="800"/>
              </a:spcBef>
              <a:buFont typeface="Arial" pitchFamily="34" charset="0"/>
              <a:buNone/>
              <a:defRPr sz="650">
                <a:solidFill>
                  <a:schemeClr val="bg1"/>
                </a:solidFill>
              </a:defRPr>
            </a:lvl2pPr>
            <a:lvl3pPr marL="0" indent="0">
              <a:lnSpc>
                <a:spcPts val="1200"/>
              </a:lnSpc>
              <a:buFont typeface="Arial" pitchFamily="34" charset="0"/>
              <a:buNone/>
              <a:defRPr sz="650">
                <a:solidFill>
                  <a:schemeClr val="bg1"/>
                </a:solidFill>
              </a:defRPr>
            </a:lvl3pPr>
            <a:lvl4pPr marL="0" indent="0">
              <a:lnSpc>
                <a:spcPts val="1200"/>
              </a:lnSpc>
              <a:buFont typeface="Arial" pitchFamily="34" charset="0"/>
              <a:buNone/>
              <a:defRPr sz="650">
                <a:solidFill>
                  <a:schemeClr val="bg1"/>
                </a:solidFill>
              </a:defRPr>
            </a:lvl4pPr>
            <a:lvl5pPr marL="0" indent="0">
              <a:lnSpc>
                <a:spcPts val="1200"/>
              </a:lnSpc>
              <a:buFont typeface="Arial" pitchFamily="34" charset="0"/>
              <a:buNone/>
              <a:defRPr sz="650">
                <a:solidFill>
                  <a:schemeClr val="bg1"/>
                </a:solidFil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1" name="Espace réservé du numéro de diapositive 10"/>
          <p:cNvSpPr>
            <a:spLocks noGrp="1"/>
          </p:cNvSpPr>
          <p:nvPr>
            <p:ph type="sldNum" sz="quarter" idx="11"/>
          </p:nvPr>
        </p:nvSpPr>
        <p:spPr>
          <a:xfrm>
            <a:off x="576000" y="5445224"/>
            <a:ext cx="1118696" cy="365125"/>
          </a:xfrm>
        </p:spPr>
        <p:txBody>
          <a:bodyPr/>
          <a:lstStyle>
            <a:lvl1pPr algn="l">
              <a:defRPr>
                <a:solidFill>
                  <a:schemeClr val="bg1"/>
                </a:solidFill>
              </a:defRPr>
            </a:lvl1pPr>
          </a:lstStyle>
          <a:p>
            <a:r>
              <a:rPr lang="fr-FR" dirty="0" smtClean="0"/>
              <a:t>|  PAGE </a:t>
            </a:r>
            <a:fld id="{AEFB9B6D-867A-40B8-ACB0-35CC9F272C9C}" type="slidenum">
              <a:rPr lang="fr-FR" smtClean="0"/>
              <a:pPr/>
              <a:t>‹N°›</a:t>
            </a:fld>
            <a:endParaRPr lang="fr-FR" dirty="0"/>
          </a:p>
        </p:txBody>
      </p:sp>
      <p:sp>
        <p:nvSpPr>
          <p:cNvPr id="12" name="Espace réservé du pied de page 11"/>
          <p:cNvSpPr>
            <a:spLocks noGrp="1"/>
          </p:cNvSpPr>
          <p:nvPr>
            <p:ph type="ftr" sz="quarter" idx="12"/>
          </p:nvPr>
        </p:nvSpPr>
        <p:spPr>
          <a:xfrm>
            <a:off x="576000" y="5877272"/>
            <a:ext cx="2664296" cy="365125"/>
          </a:xfrm>
        </p:spPr>
        <p:txBody>
          <a:bodyPr/>
          <a:lstStyle>
            <a:lvl1pPr algn="l">
              <a:defRPr>
                <a:solidFill>
                  <a:schemeClr val="bg1"/>
                </a:solidFill>
              </a:defRPr>
            </a:lvl1pPr>
          </a:lstStyle>
          <a:p>
            <a:r>
              <a:rPr lang="fr-FR" smtClean="0"/>
              <a:t>COORD ESS ECCTD-Irfu | 11.12.2014</a:t>
            </a:r>
            <a:endParaRPr lang="fr-FR"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71940" y="109675"/>
            <a:ext cx="1565582" cy="704385"/>
          </a:xfrm>
          <a:prstGeom prst="rect">
            <a:avLst/>
          </a:prstGeom>
        </p:spPr>
      </p:pic>
      <p:sp>
        <p:nvSpPr>
          <p:cNvPr id="3" name="Rectangle 6"/>
          <p:cNvSpPr txBox="1">
            <a:spLocks noChangeArrowheads="1"/>
          </p:cNvSpPr>
          <p:nvPr userDrawn="1"/>
        </p:nvSpPr>
        <p:spPr bwMode="auto">
          <a:xfrm>
            <a:off x="8459788" y="6667500"/>
            <a:ext cx="514350" cy="146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fr-FR"/>
            </a:defPPr>
            <a:lvl1pPr algn="r" rtl="0" fontAlgn="base">
              <a:lnSpc>
                <a:spcPct val="80000"/>
              </a:lnSpc>
              <a:spcBef>
                <a:spcPct val="20000"/>
              </a:spcBef>
              <a:spcAft>
                <a:spcPct val="0"/>
              </a:spcAft>
              <a:buChar char="•"/>
              <a:defRPr sz="1000" kern="1200">
                <a:solidFill>
                  <a:schemeClr val="tx1"/>
                </a:solidFill>
                <a:latin typeface="Arial" pitchFamily="34" charset="0"/>
                <a:ea typeface="+mn-ea"/>
                <a:cs typeface="+mn-cs"/>
              </a:defRPr>
            </a:lvl1pPr>
            <a:lvl2pPr marL="457200" algn="l" rtl="0" fontAlgn="base">
              <a:lnSpc>
                <a:spcPct val="80000"/>
              </a:lnSpc>
              <a:spcBef>
                <a:spcPct val="20000"/>
              </a:spcBef>
              <a:spcAft>
                <a:spcPct val="0"/>
              </a:spcAft>
              <a:buChar char="•"/>
              <a:defRPr kern="1200">
                <a:solidFill>
                  <a:schemeClr val="tx1"/>
                </a:solidFill>
                <a:latin typeface="Arial" charset="0"/>
                <a:ea typeface="+mn-ea"/>
                <a:cs typeface="+mn-cs"/>
              </a:defRPr>
            </a:lvl2pPr>
            <a:lvl3pPr marL="914400" algn="l" rtl="0" fontAlgn="base">
              <a:lnSpc>
                <a:spcPct val="80000"/>
              </a:lnSpc>
              <a:spcBef>
                <a:spcPct val="20000"/>
              </a:spcBef>
              <a:spcAft>
                <a:spcPct val="0"/>
              </a:spcAft>
              <a:buChar char="•"/>
              <a:defRPr kern="1200">
                <a:solidFill>
                  <a:schemeClr val="tx1"/>
                </a:solidFill>
                <a:latin typeface="Arial" charset="0"/>
                <a:ea typeface="+mn-ea"/>
                <a:cs typeface="+mn-cs"/>
              </a:defRPr>
            </a:lvl3pPr>
            <a:lvl4pPr marL="1371600" algn="l" rtl="0" fontAlgn="base">
              <a:lnSpc>
                <a:spcPct val="80000"/>
              </a:lnSpc>
              <a:spcBef>
                <a:spcPct val="20000"/>
              </a:spcBef>
              <a:spcAft>
                <a:spcPct val="0"/>
              </a:spcAft>
              <a:buChar char="•"/>
              <a:defRPr kern="1200">
                <a:solidFill>
                  <a:schemeClr val="tx1"/>
                </a:solidFill>
                <a:latin typeface="Arial" charset="0"/>
                <a:ea typeface="+mn-ea"/>
                <a:cs typeface="+mn-cs"/>
              </a:defRPr>
            </a:lvl4pPr>
            <a:lvl5pPr marL="1828800" algn="l" rtl="0" fontAlgn="base">
              <a:lnSpc>
                <a:spcPct val="80000"/>
              </a:lnSpc>
              <a:spcBef>
                <a:spcPct val="20000"/>
              </a:spcBef>
              <a:spcAft>
                <a:spcPct val="0"/>
              </a:spcAft>
              <a:buChar char="•"/>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buNone/>
              <a:defRPr/>
            </a:pPr>
            <a:fld id="{6424A34A-A9B6-40AE-A3E4-8676718D1476}" type="slidenum">
              <a:rPr lang="fr-FR" smtClean="0">
                <a:solidFill>
                  <a:srgbClr val="000000"/>
                </a:solidFill>
                <a:latin typeface="Arial" panose="020B0604020202020204" pitchFamily="34" charset="0"/>
                <a:cs typeface="Arial" panose="020B0604020202020204" pitchFamily="34" charset="0"/>
              </a:rPr>
              <a:pPr>
                <a:buNone/>
                <a:defRPr/>
              </a:pPr>
              <a:t>‹N°›</a:t>
            </a:fld>
            <a:endParaRPr lang="fr-FR"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1166980"/>
      </p:ext>
    </p:extLst>
  </p:cSld>
  <p:clrMapOvr>
    <a:masterClrMapping/>
  </p:clrMapOvr>
  <p:transition spd="slow"/>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Titre 1 visuel">
    <p:spTree>
      <p:nvGrpSpPr>
        <p:cNvPr id="1" name=""/>
        <p:cNvGrpSpPr/>
        <p:nvPr/>
      </p:nvGrpSpPr>
      <p:grpSpPr>
        <a:xfrm>
          <a:off x="0" y="0"/>
          <a:ext cx="0" cy="0"/>
          <a:chOff x="0" y="0"/>
          <a:chExt cx="0" cy="0"/>
        </a:xfrm>
      </p:grpSpPr>
      <p:pic>
        <p:nvPicPr>
          <p:cNvPr id="10" name="Image 9" descr="bandeau_titr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3310128" cy="6858000"/>
          </a:xfrm>
          <a:prstGeom prst="rect">
            <a:avLst/>
          </a:prstGeom>
        </p:spPr>
      </p:pic>
      <p:sp>
        <p:nvSpPr>
          <p:cNvPr id="2" name="Titre 1"/>
          <p:cNvSpPr>
            <a:spLocks noGrp="1"/>
          </p:cNvSpPr>
          <p:nvPr>
            <p:ph type="ctrTitle"/>
          </p:nvPr>
        </p:nvSpPr>
        <p:spPr>
          <a:xfrm>
            <a:off x="3960000" y="1855288"/>
            <a:ext cx="4788464" cy="1429696"/>
          </a:xfrm>
        </p:spPr>
        <p:txBody>
          <a:bodyPr anchor="t" anchorCtr="0"/>
          <a:lstStyle>
            <a:lvl1pPr>
              <a:lnSpc>
                <a:spcPts val="3800"/>
              </a:lnSpc>
              <a:defRPr sz="2800" b="0" cap="all" baseline="0">
                <a:solidFill>
                  <a:srgbClr val="666666"/>
                </a:solidFill>
              </a:defRPr>
            </a:lvl1pPr>
          </a:lstStyle>
          <a:p>
            <a:r>
              <a:rPr lang="fr-FR" smtClean="0"/>
              <a:t>Modifiez le style du titre</a:t>
            </a:r>
            <a:endParaRPr lang="fr-FR" dirty="0"/>
          </a:p>
        </p:txBody>
      </p:sp>
      <p:pic>
        <p:nvPicPr>
          <p:cNvPr id="28" name="Image 27"/>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6010278" y="32420"/>
            <a:ext cx="1009994" cy="1092324"/>
          </a:xfrm>
          <a:prstGeom prst="rect">
            <a:avLst/>
          </a:prstGeom>
          <a:noFill/>
        </p:spPr>
      </p:pic>
      <p:pic>
        <p:nvPicPr>
          <p:cNvPr id="29" name="Bild 9" descr="Macintosh HD:Users:mathiasbrandin:Documents:Bilder:ESS-Logos:Logo2.jpeg"/>
          <p:cNvPicPr/>
          <p:nvPr userDrawn="1"/>
        </p:nvPicPr>
        <p:blipFill>
          <a:blip r:embed="rId4">
            <a:extLst>
              <a:ext uri="{28A0092B-C50C-407E-A947-70E740481C1C}">
                <a14:useLocalDpi xmlns:a14="http://schemas.microsoft.com/office/drawing/2010/main"/>
              </a:ext>
            </a:extLst>
          </a:blip>
          <a:srcRect/>
          <a:stretch>
            <a:fillRect/>
          </a:stretch>
        </p:blipFill>
        <p:spPr bwMode="auto">
          <a:xfrm>
            <a:off x="7104182" y="32420"/>
            <a:ext cx="2004322" cy="948308"/>
          </a:xfrm>
          <a:prstGeom prst="rect">
            <a:avLst/>
          </a:prstGeom>
          <a:noFill/>
          <a:ln w="9525">
            <a:noFill/>
            <a:miter lim="800000"/>
            <a:headEnd/>
            <a:tailEnd/>
          </a:ln>
        </p:spPr>
      </p:pic>
    </p:spTree>
    <p:extLst>
      <p:ext uri="{BB962C8B-B14F-4D97-AF65-F5344CB8AC3E}">
        <p14:creationId xmlns:p14="http://schemas.microsoft.com/office/powerpoint/2010/main" val="235996504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Futur">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Tx/>
              <a:buNone/>
              <a:defRPr/>
            </a:pPr>
            <a:endParaRPr lang="en-US" dirty="0" smtClean="0">
              <a:solidFill>
                <a:srgbClr val="000000">
                  <a:tint val="75000"/>
                </a:srgbClr>
              </a:solidFill>
            </a:endParaRPr>
          </a:p>
        </p:txBody>
      </p:sp>
      <p:sp>
        <p:nvSpPr>
          <p:cNvPr id="8" name="Espace réservé du titre 1"/>
          <p:cNvSpPr>
            <a:spLocks noGrp="1"/>
          </p:cNvSpPr>
          <p:nvPr>
            <p:ph type="title"/>
          </p:nvPr>
        </p:nvSpPr>
        <p:spPr bwMode="gray">
          <a:xfrm>
            <a:off x="2195736" y="52752"/>
            <a:ext cx="6552727" cy="908720"/>
          </a:xfrm>
          <a:prstGeom prst="rect">
            <a:avLst/>
          </a:prstGeom>
        </p:spPr>
        <p:txBody>
          <a:bodyPr vert="horz" lIns="0" tIns="0" rIns="0" bIns="0" rtlCol="0" anchor="ctr" anchorCtr="0">
            <a:noAutofit/>
          </a:bodyPr>
          <a:lstStyle/>
          <a:p>
            <a:r>
              <a:rPr lang="fr-FR" dirty="0" smtClean="0"/>
              <a:t>Cliquez pour modifier le style du titre</a:t>
            </a:r>
            <a:endParaRPr lang="fr-FR" dirty="0"/>
          </a:p>
        </p:txBody>
      </p:sp>
      <p:sp>
        <p:nvSpPr>
          <p:cNvPr id="4" name="Rectangle 6"/>
          <p:cNvSpPr txBox="1">
            <a:spLocks noChangeArrowheads="1"/>
          </p:cNvSpPr>
          <p:nvPr userDrawn="1"/>
        </p:nvSpPr>
        <p:spPr bwMode="auto">
          <a:xfrm>
            <a:off x="8459788" y="6667500"/>
            <a:ext cx="514350" cy="146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fr-FR"/>
            </a:defPPr>
            <a:lvl1pPr algn="r" rtl="0" fontAlgn="base">
              <a:lnSpc>
                <a:spcPct val="80000"/>
              </a:lnSpc>
              <a:spcBef>
                <a:spcPct val="20000"/>
              </a:spcBef>
              <a:spcAft>
                <a:spcPct val="0"/>
              </a:spcAft>
              <a:buChar char="•"/>
              <a:defRPr sz="1000" kern="1200">
                <a:solidFill>
                  <a:schemeClr val="tx1"/>
                </a:solidFill>
                <a:latin typeface="Arial" pitchFamily="34" charset="0"/>
                <a:ea typeface="+mn-ea"/>
                <a:cs typeface="+mn-cs"/>
              </a:defRPr>
            </a:lvl1pPr>
            <a:lvl2pPr marL="457200" algn="l" rtl="0" fontAlgn="base">
              <a:lnSpc>
                <a:spcPct val="80000"/>
              </a:lnSpc>
              <a:spcBef>
                <a:spcPct val="20000"/>
              </a:spcBef>
              <a:spcAft>
                <a:spcPct val="0"/>
              </a:spcAft>
              <a:buChar char="•"/>
              <a:defRPr kern="1200">
                <a:solidFill>
                  <a:schemeClr val="tx1"/>
                </a:solidFill>
                <a:latin typeface="Arial" charset="0"/>
                <a:ea typeface="+mn-ea"/>
                <a:cs typeface="+mn-cs"/>
              </a:defRPr>
            </a:lvl2pPr>
            <a:lvl3pPr marL="914400" algn="l" rtl="0" fontAlgn="base">
              <a:lnSpc>
                <a:spcPct val="80000"/>
              </a:lnSpc>
              <a:spcBef>
                <a:spcPct val="20000"/>
              </a:spcBef>
              <a:spcAft>
                <a:spcPct val="0"/>
              </a:spcAft>
              <a:buChar char="•"/>
              <a:defRPr kern="1200">
                <a:solidFill>
                  <a:schemeClr val="tx1"/>
                </a:solidFill>
                <a:latin typeface="Arial" charset="0"/>
                <a:ea typeface="+mn-ea"/>
                <a:cs typeface="+mn-cs"/>
              </a:defRPr>
            </a:lvl3pPr>
            <a:lvl4pPr marL="1371600" algn="l" rtl="0" fontAlgn="base">
              <a:lnSpc>
                <a:spcPct val="80000"/>
              </a:lnSpc>
              <a:spcBef>
                <a:spcPct val="20000"/>
              </a:spcBef>
              <a:spcAft>
                <a:spcPct val="0"/>
              </a:spcAft>
              <a:buChar char="•"/>
              <a:defRPr kern="1200">
                <a:solidFill>
                  <a:schemeClr val="tx1"/>
                </a:solidFill>
                <a:latin typeface="Arial" charset="0"/>
                <a:ea typeface="+mn-ea"/>
                <a:cs typeface="+mn-cs"/>
              </a:defRPr>
            </a:lvl4pPr>
            <a:lvl5pPr marL="1828800" algn="l" rtl="0" fontAlgn="base">
              <a:lnSpc>
                <a:spcPct val="80000"/>
              </a:lnSpc>
              <a:spcBef>
                <a:spcPct val="20000"/>
              </a:spcBef>
              <a:spcAft>
                <a:spcPct val="0"/>
              </a:spcAft>
              <a:buChar char="•"/>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buNone/>
              <a:defRPr/>
            </a:pPr>
            <a:fld id="{6424A34A-A9B6-40AE-A3E4-8676718D1476}" type="slidenum">
              <a:rPr lang="fr-FR" smtClean="0">
                <a:solidFill>
                  <a:srgbClr val="000000"/>
                </a:solidFill>
                <a:latin typeface="Arial" panose="020B0604020202020204" pitchFamily="34" charset="0"/>
                <a:cs typeface="Arial" panose="020B0604020202020204" pitchFamily="34" charset="0"/>
              </a:rPr>
              <a:pPr>
                <a:buNone/>
                <a:defRPr/>
              </a:pPr>
              <a:t>‹N°›</a:t>
            </a:fld>
            <a:endParaRPr lang="fr-FR"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02268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exte">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1" name="Espace réservé du numéro de diapositive 10"/>
          <p:cNvSpPr>
            <a:spLocks noGrp="1"/>
          </p:cNvSpPr>
          <p:nvPr>
            <p:ph type="sldNum" sz="quarter" idx="11"/>
          </p:nvPr>
        </p:nvSpPr>
        <p:spPr/>
        <p:txBody>
          <a:bodyPr/>
          <a:lstStyle/>
          <a:p>
            <a:r>
              <a:rPr lang="fr-FR" dirty="0" smtClean="0"/>
              <a:t>|  PAGE </a:t>
            </a:r>
            <a:fld id="{AEFB9B6D-867A-40B8-ACB0-35CC9F272C9C}" type="slidenum">
              <a:rPr lang="fr-FR" smtClean="0"/>
              <a:pPr/>
              <a:t>‹N°›</a:t>
            </a:fld>
            <a:endParaRPr lang="fr-FR" dirty="0"/>
          </a:p>
        </p:txBody>
      </p:sp>
      <p:sp>
        <p:nvSpPr>
          <p:cNvPr id="12" name="Espace réservé du pied de page 11"/>
          <p:cNvSpPr>
            <a:spLocks noGrp="1"/>
          </p:cNvSpPr>
          <p:nvPr>
            <p:ph type="ftr" sz="quarter" idx="12"/>
          </p:nvPr>
        </p:nvSpPr>
        <p:spPr/>
        <p:txBody>
          <a:bodyPr/>
          <a:lstStyle/>
          <a:p>
            <a:r>
              <a:rPr lang="fr-FR" smtClean="0"/>
              <a:t>Didier CHIRPAZ-CERBAT | RFQ Installation Requirements | 09 June 2016</a:t>
            </a:r>
            <a:endParaRPr lang="fr-FR" dirty="0"/>
          </a:p>
        </p:txBody>
      </p:sp>
      <p:sp>
        <p:nvSpPr>
          <p:cNvPr id="4" name="Titre 3"/>
          <p:cNvSpPr>
            <a:spLocks noGrp="1"/>
          </p:cNvSpPr>
          <p:nvPr>
            <p:ph type="title"/>
          </p:nvPr>
        </p:nvSpPr>
        <p:spPr/>
        <p:txBody>
          <a:bodyPr/>
          <a:lstStyle/>
          <a:p>
            <a:r>
              <a:rPr lang="fr-FR" smtClean="0"/>
              <a:t>Modifiez le style du titre</a:t>
            </a:r>
            <a:endParaRPr lang="fr-FR"/>
          </a:p>
        </p:txBody>
      </p:sp>
    </p:spTree>
    <p:extLst>
      <p:ext uri="{BB962C8B-B14F-4D97-AF65-F5344CB8AC3E}">
        <p14:creationId xmlns:p14="http://schemas.microsoft.com/office/powerpoint/2010/main" val="146676104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pn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Image 7" descr="bandeau_texte.png"/>
          <p:cNvPicPr>
            <a:picLocks noChangeAspect="1"/>
          </p:cNvPicPr>
          <p:nvPr userDrawn="1"/>
        </p:nvPicPr>
        <p:blipFill>
          <a:blip r:embed="rId8" cstate="screen">
            <a:extLst>
              <a:ext uri="{28A0092B-C50C-407E-A947-70E740481C1C}">
                <a14:useLocalDpi xmlns:a14="http://schemas.microsoft.com/office/drawing/2010/main" val="0"/>
              </a:ext>
            </a:extLst>
          </a:blip>
          <a:stretch>
            <a:fillRect/>
          </a:stretch>
        </p:blipFill>
        <p:spPr>
          <a:xfrm>
            <a:off x="797" y="-830"/>
            <a:ext cx="9144000" cy="955548"/>
          </a:xfrm>
          <a:prstGeom prst="rect">
            <a:avLst/>
          </a:prstGeom>
        </p:spPr>
      </p:pic>
      <p:sp>
        <p:nvSpPr>
          <p:cNvPr id="2" name="Espace réservé du titre 1"/>
          <p:cNvSpPr>
            <a:spLocks noGrp="1"/>
          </p:cNvSpPr>
          <p:nvPr>
            <p:ph type="title"/>
          </p:nvPr>
        </p:nvSpPr>
        <p:spPr>
          <a:xfrm>
            <a:off x="1115616" y="52752"/>
            <a:ext cx="6727983" cy="908720"/>
          </a:xfrm>
          <a:prstGeom prst="rect">
            <a:avLst/>
          </a:prstGeom>
        </p:spPr>
        <p:txBody>
          <a:bodyPr vert="horz" lIns="0" tIns="0" rIns="0" bIns="0" rtlCol="0" anchor="ctr" anchorCtr="0">
            <a:noAutofit/>
          </a:bodyPr>
          <a:lstStyle/>
          <a:p>
            <a:r>
              <a:rPr lang="fr-FR" dirty="0" smtClean="0"/>
              <a:t>Cliquez pour modifier le style du titre</a:t>
            </a:r>
            <a:endParaRPr lang="fr-FR" dirty="0"/>
          </a:p>
        </p:txBody>
      </p:sp>
      <p:sp>
        <p:nvSpPr>
          <p:cNvPr id="3" name="Espace réservé du texte 2"/>
          <p:cNvSpPr>
            <a:spLocks noGrp="1"/>
          </p:cNvSpPr>
          <p:nvPr>
            <p:ph type="body" idx="1"/>
          </p:nvPr>
        </p:nvSpPr>
        <p:spPr>
          <a:xfrm>
            <a:off x="576000" y="1268760"/>
            <a:ext cx="8172464" cy="4968552"/>
          </a:xfrm>
          <a:prstGeom prst="rect">
            <a:avLst/>
          </a:prstGeom>
        </p:spPr>
        <p:txBody>
          <a:bodyPr vert="horz" lIns="0" tIns="0" rIns="0" bIns="0" rtlCol="0">
            <a:no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pied de page 4"/>
          <p:cNvSpPr>
            <a:spLocks noGrp="1"/>
          </p:cNvSpPr>
          <p:nvPr>
            <p:ph type="ftr" sz="quarter" idx="3"/>
          </p:nvPr>
        </p:nvSpPr>
        <p:spPr>
          <a:xfrm>
            <a:off x="2051720" y="6305192"/>
            <a:ext cx="5939824" cy="365125"/>
          </a:xfrm>
          <a:prstGeom prst="rect">
            <a:avLst/>
          </a:prstGeom>
        </p:spPr>
        <p:txBody>
          <a:bodyPr vert="horz" lIns="0" tIns="0" rIns="0" bIns="0" rtlCol="0" anchor="ctr"/>
          <a:lstStyle>
            <a:lvl1pPr algn="r">
              <a:defRPr sz="1000">
                <a:solidFill>
                  <a:srgbClr val="666666"/>
                </a:solidFill>
              </a:defRPr>
            </a:lvl1pPr>
          </a:lstStyle>
          <a:p>
            <a:r>
              <a:rPr lang="fr-FR" dirty="0" smtClean="0"/>
              <a:t>COORD ESS ECCTD-</a:t>
            </a:r>
            <a:r>
              <a:rPr lang="fr-FR" dirty="0" err="1" smtClean="0"/>
              <a:t>Irfu</a:t>
            </a:r>
            <a:r>
              <a:rPr lang="fr-FR" dirty="0" smtClean="0"/>
              <a:t> | 11.12.2014</a:t>
            </a:r>
            <a:endParaRPr lang="fr-FR" dirty="0"/>
          </a:p>
        </p:txBody>
      </p:sp>
      <p:sp>
        <p:nvSpPr>
          <p:cNvPr id="6" name="Espace réservé du numéro de diapositive 5"/>
          <p:cNvSpPr>
            <a:spLocks noGrp="1"/>
          </p:cNvSpPr>
          <p:nvPr>
            <p:ph type="sldNum" sz="quarter" idx="4"/>
          </p:nvPr>
        </p:nvSpPr>
        <p:spPr>
          <a:xfrm>
            <a:off x="8025304" y="6303598"/>
            <a:ext cx="1118696" cy="365125"/>
          </a:xfrm>
          <a:prstGeom prst="rect">
            <a:avLst/>
          </a:prstGeom>
        </p:spPr>
        <p:txBody>
          <a:bodyPr vert="horz" lIns="0" tIns="0" rIns="0" bIns="0" rtlCol="0" anchor="ctr"/>
          <a:lstStyle>
            <a:lvl1pPr algn="l">
              <a:defRPr sz="1000">
                <a:solidFill>
                  <a:srgbClr val="666666"/>
                </a:solidFill>
              </a:defRPr>
            </a:lvl1pPr>
          </a:lstStyle>
          <a:p>
            <a:r>
              <a:rPr lang="fr-FR" dirty="0" smtClean="0"/>
              <a:t>|  PAGE </a:t>
            </a:r>
            <a:fld id="{AEFB9B6D-867A-40B8-ACB0-35CC9F272C9C}" type="slidenum">
              <a:rPr lang="fr-FR" smtClean="0"/>
              <a:pPr/>
              <a:t>‹N°›</a:t>
            </a:fld>
            <a:endParaRPr lang="fr-FR" dirty="0"/>
          </a:p>
        </p:txBody>
      </p:sp>
      <p:pic>
        <p:nvPicPr>
          <p:cNvPr id="7" name="Picture 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471940" y="109675"/>
            <a:ext cx="1565582" cy="704385"/>
          </a:xfrm>
          <a:prstGeom prst="rect">
            <a:avLst/>
          </a:prstGeom>
        </p:spPr>
      </p:pic>
    </p:spTree>
  </p:cSld>
  <p:clrMap bg1="lt1" tx1="dk1" bg2="lt2" tx2="dk2" accent1="accent1" accent2="accent2" accent3="accent3" accent4="accent4" accent5="accent5" accent6="accent6" hlink="hlink" folHlink="folHlink"/>
  <p:sldLayoutIdLst>
    <p:sldLayoutId id="2147483666" r:id="rId1"/>
    <p:sldLayoutId id="2147483668" r:id="rId2"/>
    <p:sldLayoutId id="2147483670" r:id="rId3"/>
    <p:sldLayoutId id="2147483671" r:id="rId4"/>
    <p:sldLayoutId id="2147483672" r:id="rId5"/>
    <p:sldLayoutId id="2147483673" r:id="rId6"/>
  </p:sldLayoutIdLst>
  <p:timing>
    <p:tnLst>
      <p:par>
        <p:cTn id="1" dur="indefinite" restart="never" nodeType="tmRoot"/>
      </p:par>
    </p:tnLst>
  </p:timing>
  <p:hf hdr="0" dt="0"/>
  <p:txStyles>
    <p:titleStyle>
      <a:lvl1pPr algn="l" defTabSz="914400" rtl="0" eaLnBrk="1" latinLnBrk="0" hangingPunct="1">
        <a:spcBef>
          <a:spcPct val="0"/>
        </a:spcBef>
        <a:buNone/>
        <a:defRPr sz="2200" b="1" kern="1200" cap="all" baseline="0">
          <a:solidFill>
            <a:schemeClr val="bg1"/>
          </a:solidFill>
          <a:latin typeface="+mj-lt"/>
          <a:ea typeface="+mj-ea"/>
          <a:cs typeface="+mj-cs"/>
        </a:defRPr>
      </a:lvl1pPr>
    </p:titleStyle>
    <p:bodyStyle>
      <a:lvl1pPr marL="923925" indent="0" algn="l" defTabSz="914400" rtl="0" eaLnBrk="1" latinLnBrk="0" hangingPunct="1">
        <a:lnSpc>
          <a:spcPct val="100000"/>
        </a:lnSpc>
        <a:spcBef>
          <a:spcPts val="0"/>
        </a:spcBef>
        <a:spcAft>
          <a:spcPts val="400"/>
        </a:spcAft>
        <a:buFont typeface="Arial" pitchFamily="34" charset="0"/>
        <a:buNone/>
        <a:defRPr sz="2200" kern="1200">
          <a:solidFill>
            <a:schemeClr val="tx2"/>
          </a:solidFill>
          <a:latin typeface="+mn-lt"/>
          <a:ea typeface="+mn-ea"/>
          <a:cs typeface="+mn-cs"/>
        </a:defRPr>
      </a:lvl1pPr>
      <a:lvl2pPr marL="360363" indent="-360363" algn="l" defTabSz="914400" rtl="0" eaLnBrk="1" latinLnBrk="0" hangingPunct="1">
        <a:lnSpc>
          <a:spcPts val="2000"/>
        </a:lnSpc>
        <a:spcBef>
          <a:spcPts val="0"/>
        </a:spcBef>
        <a:buSzPct val="90000"/>
        <a:buFontTx/>
        <a:buBlip>
          <a:blip r:embed="rId10"/>
        </a:buBlip>
        <a:defRPr sz="1600" kern="1200">
          <a:solidFill>
            <a:srgbClr val="666666"/>
          </a:solidFill>
          <a:latin typeface="+mn-lt"/>
          <a:ea typeface="+mn-ea"/>
          <a:cs typeface="+mn-cs"/>
        </a:defRPr>
      </a:lvl2pPr>
      <a:lvl3pPr marL="361950" indent="0" algn="l" defTabSz="914400" rtl="0" eaLnBrk="1" latinLnBrk="0" hangingPunct="1">
        <a:lnSpc>
          <a:spcPts val="2000"/>
        </a:lnSpc>
        <a:spcBef>
          <a:spcPts val="0"/>
        </a:spcBef>
        <a:buSzPct val="36000"/>
        <a:buFont typeface="Arial" pitchFamily="34" charset="0"/>
        <a:buNone/>
        <a:defRPr sz="1600" kern="1200">
          <a:solidFill>
            <a:srgbClr val="666666"/>
          </a:solidFill>
          <a:latin typeface="+mn-lt"/>
          <a:ea typeface="+mn-ea"/>
          <a:cs typeface="+mn-cs"/>
        </a:defRPr>
      </a:lvl3pPr>
      <a:lvl4pPr marL="1009650" indent="-238125" algn="l" defTabSz="914400" rtl="0" eaLnBrk="1" latinLnBrk="0" hangingPunct="1">
        <a:lnSpc>
          <a:spcPts val="2000"/>
        </a:lnSpc>
        <a:spcBef>
          <a:spcPts val="0"/>
        </a:spcBef>
        <a:buClr>
          <a:srgbClr val="666666"/>
        </a:buClr>
        <a:buSzPct val="36000"/>
        <a:buFontTx/>
        <a:buBlip>
          <a:blip r:embed="rId11"/>
        </a:buBlip>
        <a:defRPr sz="1600" kern="1200">
          <a:solidFill>
            <a:srgbClr val="666666"/>
          </a:solidFill>
          <a:latin typeface="+mn-lt"/>
          <a:ea typeface="+mn-ea"/>
          <a:cs typeface="+mn-cs"/>
        </a:defRPr>
      </a:lvl4pPr>
      <a:lvl5pPr marL="1133475" indent="-114300" algn="l" defTabSz="914400" rtl="0" eaLnBrk="1" latinLnBrk="0" hangingPunct="1">
        <a:lnSpc>
          <a:spcPts val="2000"/>
        </a:lnSpc>
        <a:spcBef>
          <a:spcPts val="0"/>
        </a:spcBef>
        <a:buClr>
          <a:srgbClr val="666666"/>
        </a:buClr>
        <a:buFont typeface="Arial" pitchFamily="34" charset="0"/>
        <a:buChar char="-"/>
        <a:defRPr sz="1600" kern="1200">
          <a:solidFill>
            <a:srgbClr val="66666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8.png"/><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tiff"/><Relationship Id="rId2" Type="http://schemas.openxmlformats.org/officeDocument/2006/relationships/image" Target="../media/image10.jpeg"/><Relationship Id="rId1" Type="http://schemas.openxmlformats.org/officeDocument/2006/relationships/slideLayout" Target="../slideLayouts/slideLayout5.xml"/><Relationship Id="rId6" Type="http://schemas.openxmlformats.org/officeDocument/2006/relationships/image" Target="../media/image14.tiff"/><Relationship Id="rId5" Type="http://schemas.openxmlformats.org/officeDocument/2006/relationships/image" Target="../media/image13.tiff"/><Relationship Id="rId4" Type="http://schemas.openxmlformats.org/officeDocument/2006/relationships/image" Target="../media/image12.tiff"/></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5.xml"/><Relationship Id="rId5" Type="http://schemas.openxmlformats.org/officeDocument/2006/relationships/image" Target="../media/image19.jpe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945932" y="2627552"/>
            <a:ext cx="4788464" cy="1429696"/>
          </a:xfrm>
        </p:spPr>
        <p:txBody>
          <a:bodyPr/>
          <a:lstStyle/>
          <a:p>
            <a:pPr algn="ctr"/>
            <a:r>
              <a:rPr lang="fr-FR" sz="4000" dirty="0" smtClean="0">
                <a:solidFill>
                  <a:schemeClr val="tx1"/>
                </a:solidFill>
              </a:rPr>
              <a:t>ESS </a:t>
            </a:r>
            <a:r>
              <a:rPr lang="fr-FR" sz="4000" dirty="0">
                <a:solidFill>
                  <a:schemeClr val="tx1"/>
                </a:solidFill>
              </a:rPr>
              <a:t>RFQ </a:t>
            </a:r>
            <a:r>
              <a:rPr lang="en-US" sz="4000" dirty="0" smtClean="0">
                <a:solidFill>
                  <a:schemeClr val="tx1"/>
                </a:solidFill>
              </a:rPr>
              <a:t>Conditioning</a:t>
            </a:r>
            <a:r>
              <a:rPr lang="fr-FR" sz="4000" dirty="0" smtClean="0">
                <a:solidFill>
                  <a:schemeClr val="tx1"/>
                </a:solidFill>
              </a:rPr>
              <a:t> </a:t>
            </a:r>
            <a:r>
              <a:rPr lang="fr-FR" sz="4000" dirty="0" err="1">
                <a:solidFill>
                  <a:schemeClr val="tx1"/>
                </a:solidFill>
              </a:rPr>
              <a:t>Overview</a:t>
            </a:r>
            <a:r>
              <a:rPr lang="fr-FR" sz="4000" dirty="0">
                <a:solidFill>
                  <a:schemeClr val="tx1"/>
                </a:solidFill>
              </a:rPr>
              <a:t/>
            </a:r>
            <a:br>
              <a:rPr lang="fr-FR" sz="4000" dirty="0">
                <a:solidFill>
                  <a:schemeClr val="tx1"/>
                </a:solidFill>
              </a:rPr>
            </a:br>
            <a:r>
              <a:rPr lang="fr-FR" sz="1400" dirty="0" smtClean="0">
                <a:solidFill>
                  <a:schemeClr val="tx1"/>
                </a:solidFill>
              </a:rPr>
              <a:t>O. P</a:t>
            </a:r>
            <a:r>
              <a:rPr lang="fr-FR" sz="1400" cap="none" dirty="0" smtClean="0">
                <a:solidFill>
                  <a:schemeClr val="tx1"/>
                </a:solidFill>
              </a:rPr>
              <a:t>iquet</a:t>
            </a:r>
            <a:br>
              <a:rPr lang="fr-FR" sz="1400" cap="none" dirty="0" smtClean="0">
                <a:solidFill>
                  <a:schemeClr val="tx1"/>
                </a:solidFill>
              </a:rPr>
            </a:br>
            <a:r>
              <a:rPr lang="fr-FR" sz="1400" cap="none" dirty="0" smtClean="0">
                <a:solidFill>
                  <a:schemeClr val="tx1"/>
                </a:solidFill>
              </a:rPr>
              <a:t>29/01/2020</a:t>
            </a:r>
            <a:endParaRPr lang="fr-FR" sz="1400" dirty="0">
              <a:solidFill>
                <a:schemeClr val="tx1"/>
              </a:solidFill>
            </a:endParaRPr>
          </a:p>
        </p:txBody>
      </p:sp>
    </p:spTree>
    <p:extLst>
      <p:ext uri="{BB962C8B-B14F-4D97-AF65-F5344CB8AC3E}">
        <p14:creationId xmlns:p14="http://schemas.microsoft.com/office/powerpoint/2010/main" val="34548218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19" descr="\\Dapdc5\opiquet\Desktop\RFQ-ESS\TAC\003.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02278" y="1483812"/>
            <a:ext cx="6970713" cy="376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Ellipse 1"/>
          <p:cNvSpPr>
            <a:spLocks noChangeArrowheads="1"/>
          </p:cNvSpPr>
          <p:nvPr/>
        </p:nvSpPr>
        <p:spPr bwMode="auto">
          <a:xfrm>
            <a:off x="1800891" y="2499812"/>
            <a:ext cx="4948237" cy="2087562"/>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defTabSz="4321175">
              <a:defRPr sz="5800">
                <a:solidFill>
                  <a:schemeClr val="tx1"/>
                </a:solidFill>
                <a:latin typeface="Arial" charset="0"/>
              </a:defRPr>
            </a:lvl1pPr>
            <a:lvl2pPr defTabSz="4321175">
              <a:defRPr sz="5800">
                <a:solidFill>
                  <a:schemeClr val="tx1"/>
                </a:solidFill>
                <a:latin typeface="Arial" charset="0"/>
              </a:defRPr>
            </a:lvl2pPr>
            <a:lvl3pPr defTabSz="4321175">
              <a:defRPr sz="5800">
                <a:solidFill>
                  <a:schemeClr val="tx1"/>
                </a:solidFill>
                <a:latin typeface="Arial" charset="0"/>
              </a:defRPr>
            </a:lvl3pPr>
            <a:lvl4pPr defTabSz="4321175">
              <a:defRPr sz="5800">
                <a:solidFill>
                  <a:schemeClr val="tx1"/>
                </a:solidFill>
                <a:latin typeface="Arial" charset="0"/>
              </a:defRPr>
            </a:lvl4pPr>
            <a:lvl5pPr defTabSz="4321175">
              <a:defRPr sz="5800">
                <a:solidFill>
                  <a:schemeClr val="tx1"/>
                </a:solidFill>
                <a:latin typeface="Arial" charset="0"/>
              </a:defRPr>
            </a:lvl5pPr>
            <a:lvl6pPr marL="1704975" indent="581025" defTabSz="4321175" eaLnBrk="0" fontAlgn="base" hangingPunct="0">
              <a:spcBef>
                <a:spcPct val="0"/>
              </a:spcBef>
              <a:spcAft>
                <a:spcPct val="0"/>
              </a:spcAft>
              <a:defRPr sz="5800">
                <a:solidFill>
                  <a:schemeClr val="tx1"/>
                </a:solidFill>
                <a:latin typeface="Arial" charset="0"/>
              </a:defRPr>
            </a:lvl6pPr>
            <a:lvl7pPr marL="2162175" indent="581025" defTabSz="4321175" eaLnBrk="0" fontAlgn="base" hangingPunct="0">
              <a:spcBef>
                <a:spcPct val="0"/>
              </a:spcBef>
              <a:spcAft>
                <a:spcPct val="0"/>
              </a:spcAft>
              <a:defRPr sz="5800">
                <a:solidFill>
                  <a:schemeClr val="tx1"/>
                </a:solidFill>
                <a:latin typeface="Arial" charset="0"/>
              </a:defRPr>
            </a:lvl7pPr>
            <a:lvl8pPr marL="2619375" indent="581025" defTabSz="4321175" eaLnBrk="0" fontAlgn="base" hangingPunct="0">
              <a:spcBef>
                <a:spcPct val="0"/>
              </a:spcBef>
              <a:spcAft>
                <a:spcPct val="0"/>
              </a:spcAft>
              <a:defRPr sz="5800">
                <a:solidFill>
                  <a:schemeClr val="tx1"/>
                </a:solidFill>
                <a:latin typeface="Arial" charset="0"/>
              </a:defRPr>
            </a:lvl8pPr>
            <a:lvl9pPr marL="3076575" indent="581025" defTabSz="4321175" eaLnBrk="0" fontAlgn="base" hangingPunct="0">
              <a:spcBef>
                <a:spcPct val="0"/>
              </a:spcBef>
              <a:spcAft>
                <a:spcPct val="0"/>
              </a:spcAft>
              <a:defRPr sz="5800">
                <a:solidFill>
                  <a:schemeClr val="tx1"/>
                </a:solidFill>
                <a:latin typeface="Arial" charset="0"/>
              </a:defRPr>
            </a:lvl9pPr>
          </a:lstStyle>
          <a:p>
            <a:pPr marL="0" marR="0" lvl="0" indent="0" defTabSz="4321175" eaLnBrk="1" fontAlgn="auto" latinLnBrk="0" hangingPunct="1">
              <a:lnSpc>
                <a:spcPct val="100000"/>
              </a:lnSpc>
              <a:spcBef>
                <a:spcPct val="0"/>
              </a:spcBef>
              <a:spcAft>
                <a:spcPts val="0"/>
              </a:spcAft>
              <a:buClrTx/>
              <a:buSzTx/>
              <a:buFontTx/>
              <a:buNone/>
              <a:tabLst/>
              <a:defRPr/>
            </a:pPr>
            <a:endParaRPr kumimoji="0" lang="en-US" altLang="fr-FR" sz="8500" b="0" i="0" u="none" strike="noStrike" kern="0" cap="none" spc="0" normalizeH="0" baseline="0" dirty="0" smtClean="0">
              <a:ln>
                <a:noFill/>
              </a:ln>
              <a:solidFill>
                <a:srgbClr val="000000"/>
              </a:solidFill>
              <a:effectLst/>
              <a:uLnTx/>
              <a:uFillTx/>
              <a:latin typeface="Arial" charset="0"/>
            </a:endParaRPr>
          </a:p>
        </p:txBody>
      </p:sp>
      <p:sp>
        <p:nvSpPr>
          <p:cNvPr id="44" name="ZoneTexte 2"/>
          <p:cNvSpPr txBox="1">
            <a:spLocks noChangeArrowheads="1"/>
          </p:cNvSpPr>
          <p:nvPr/>
        </p:nvSpPr>
        <p:spPr bwMode="auto">
          <a:xfrm>
            <a:off x="3201066" y="1680920"/>
            <a:ext cx="30972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defTabSz="914400" eaLnBrk="0" fontAlgn="auto" latinLnBrk="0" hangingPunct="0">
              <a:lnSpc>
                <a:spcPct val="100000"/>
              </a:lnSpc>
              <a:spcBef>
                <a:spcPct val="0"/>
              </a:spcBef>
              <a:spcAft>
                <a:spcPts val="0"/>
              </a:spcAft>
              <a:buClrTx/>
              <a:buSzTx/>
              <a:buFontTx/>
              <a:buNone/>
              <a:tabLst/>
              <a:defRPr/>
            </a:pPr>
            <a:r>
              <a:rPr kumimoji="0" lang="en-US" altLang="fr-FR" sz="1400" b="0" i="0" u="none" strike="noStrike" kern="0" cap="none" spc="0" normalizeH="0" baseline="0" dirty="0" smtClean="0">
                <a:ln>
                  <a:noFill/>
                </a:ln>
                <a:solidFill>
                  <a:srgbClr val="000000"/>
                </a:solidFill>
                <a:effectLst/>
                <a:uLnTx/>
                <a:uFillTx/>
              </a:rPr>
              <a:t>Electron current measurement +</a:t>
            </a:r>
          </a:p>
          <a:p>
            <a:pPr marL="0" marR="0" lvl="0" indent="0" defTabSz="914400" eaLnBrk="0" fontAlgn="auto" latinLnBrk="0" hangingPunct="0">
              <a:lnSpc>
                <a:spcPct val="100000"/>
              </a:lnSpc>
              <a:spcBef>
                <a:spcPct val="0"/>
              </a:spcBef>
              <a:spcAft>
                <a:spcPts val="0"/>
              </a:spcAft>
              <a:buClrTx/>
              <a:buSzTx/>
              <a:buFontTx/>
              <a:buNone/>
              <a:tabLst/>
              <a:defRPr/>
            </a:pPr>
            <a:r>
              <a:rPr kumimoji="0" lang="en-US" altLang="fr-FR" sz="1400" b="0" i="0" u="none" strike="noStrike" kern="0" cap="none" spc="0" normalizeH="0" baseline="0" dirty="0" smtClean="0">
                <a:ln>
                  <a:noFill/>
                </a:ln>
                <a:solidFill>
                  <a:srgbClr val="000000"/>
                </a:solidFill>
                <a:effectLst/>
                <a:uLnTx/>
                <a:uFillTx/>
              </a:rPr>
              <a:t>Vacuum gauge</a:t>
            </a:r>
          </a:p>
        </p:txBody>
      </p:sp>
      <p:sp>
        <p:nvSpPr>
          <p:cNvPr id="45" name="ZoneTexte 3"/>
          <p:cNvSpPr txBox="1">
            <a:spLocks noChangeArrowheads="1"/>
          </p:cNvSpPr>
          <p:nvPr/>
        </p:nvSpPr>
        <p:spPr bwMode="auto">
          <a:xfrm>
            <a:off x="1411953" y="4347662"/>
            <a:ext cx="13335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defTabSz="914400" eaLnBrk="0" fontAlgn="auto" latinLnBrk="0" hangingPunct="0">
              <a:lnSpc>
                <a:spcPct val="100000"/>
              </a:lnSpc>
              <a:spcBef>
                <a:spcPct val="0"/>
              </a:spcBef>
              <a:spcAft>
                <a:spcPts val="0"/>
              </a:spcAft>
              <a:buClrTx/>
              <a:buSzTx/>
              <a:buFontTx/>
              <a:buNone/>
              <a:tabLst/>
              <a:defRPr/>
            </a:pPr>
            <a:r>
              <a:rPr kumimoji="0" lang="en-US" altLang="fr-FR" sz="1400" b="0" i="0" u="none" strike="noStrike" kern="0" cap="none" spc="0" normalizeH="0" baseline="0" dirty="0" smtClean="0">
                <a:ln>
                  <a:noFill/>
                </a:ln>
                <a:solidFill>
                  <a:srgbClr val="000000"/>
                </a:solidFill>
                <a:effectLst/>
                <a:uLnTx/>
                <a:uFillTx/>
              </a:rPr>
              <a:t>Air side arc-detector</a:t>
            </a:r>
          </a:p>
        </p:txBody>
      </p:sp>
      <p:sp>
        <p:nvSpPr>
          <p:cNvPr id="46" name="ZoneTexte 4"/>
          <p:cNvSpPr txBox="1">
            <a:spLocks noChangeArrowheads="1"/>
          </p:cNvSpPr>
          <p:nvPr/>
        </p:nvSpPr>
        <p:spPr bwMode="auto">
          <a:xfrm>
            <a:off x="7493699" y="2884998"/>
            <a:ext cx="16891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5800">
                <a:solidFill>
                  <a:schemeClr val="tx1"/>
                </a:solidFill>
                <a:latin typeface="Arial" charset="0"/>
              </a:defRPr>
            </a:lvl1pPr>
            <a:lvl2pPr>
              <a:defRPr sz="5800">
                <a:solidFill>
                  <a:schemeClr val="tx1"/>
                </a:solidFill>
                <a:latin typeface="Arial" charset="0"/>
              </a:defRPr>
            </a:lvl2pPr>
            <a:lvl3pPr>
              <a:defRPr sz="5800">
                <a:solidFill>
                  <a:schemeClr val="tx1"/>
                </a:solidFill>
                <a:latin typeface="Arial" charset="0"/>
              </a:defRPr>
            </a:lvl3pPr>
            <a:lvl4pPr>
              <a:defRPr sz="5800">
                <a:solidFill>
                  <a:schemeClr val="tx1"/>
                </a:solidFill>
                <a:latin typeface="Arial" charset="0"/>
              </a:defRPr>
            </a:lvl4pPr>
            <a:lvl5pPr>
              <a:defRPr sz="5800">
                <a:solidFill>
                  <a:schemeClr val="tx1"/>
                </a:solidFill>
                <a:latin typeface="Arial" charset="0"/>
              </a:defRPr>
            </a:lvl5pPr>
            <a:lvl6pPr marL="1704975" indent="581025" eaLnBrk="0" fontAlgn="base" hangingPunct="0">
              <a:spcBef>
                <a:spcPct val="0"/>
              </a:spcBef>
              <a:spcAft>
                <a:spcPct val="0"/>
              </a:spcAft>
              <a:defRPr sz="5800">
                <a:solidFill>
                  <a:schemeClr val="tx1"/>
                </a:solidFill>
                <a:latin typeface="Arial" charset="0"/>
              </a:defRPr>
            </a:lvl6pPr>
            <a:lvl7pPr marL="2162175" indent="581025" eaLnBrk="0" fontAlgn="base" hangingPunct="0">
              <a:spcBef>
                <a:spcPct val="0"/>
              </a:spcBef>
              <a:spcAft>
                <a:spcPct val="0"/>
              </a:spcAft>
              <a:defRPr sz="5800">
                <a:solidFill>
                  <a:schemeClr val="tx1"/>
                </a:solidFill>
                <a:latin typeface="Arial" charset="0"/>
              </a:defRPr>
            </a:lvl7pPr>
            <a:lvl8pPr marL="2619375" indent="581025" eaLnBrk="0" fontAlgn="base" hangingPunct="0">
              <a:spcBef>
                <a:spcPct val="0"/>
              </a:spcBef>
              <a:spcAft>
                <a:spcPct val="0"/>
              </a:spcAft>
              <a:defRPr sz="5800">
                <a:solidFill>
                  <a:schemeClr val="tx1"/>
                </a:solidFill>
                <a:latin typeface="Arial" charset="0"/>
              </a:defRPr>
            </a:lvl8pPr>
            <a:lvl9pPr marL="3076575" indent="581025" eaLnBrk="0" fontAlgn="base" hangingPunct="0">
              <a:spcBef>
                <a:spcPct val="0"/>
              </a:spcBef>
              <a:spcAft>
                <a:spcPct val="0"/>
              </a:spcAft>
              <a:defRPr sz="5800">
                <a:solidFill>
                  <a:schemeClr val="tx1"/>
                </a:solidFill>
                <a:latin typeface="Arial" charset="0"/>
              </a:defRPr>
            </a:lvl9pPr>
          </a:lstStyle>
          <a:p>
            <a:pPr marL="0" marR="0" lvl="1" indent="0" defTabSz="914400" eaLnBrk="0" fontAlgn="auto" latinLnBrk="0" hangingPunct="0">
              <a:lnSpc>
                <a:spcPct val="100000"/>
              </a:lnSpc>
              <a:spcBef>
                <a:spcPct val="0"/>
              </a:spcBef>
              <a:spcAft>
                <a:spcPts val="0"/>
              </a:spcAft>
              <a:buClrTx/>
              <a:buSzTx/>
              <a:buFontTx/>
              <a:buNone/>
              <a:tabLst/>
              <a:defRPr/>
            </a:pPr>
            <a:r>
              <a:rPr kumimoji="0" lang="en-US" altLang="fr-FR" sz="1400" b="0" i="0" u="none" strike="noStrike" kern="0" cap="none" spc="0" normalizeH="0" baseline="0" dirty="0" smtClean="0">
                <a:ln>
                  <a:noFill/>
                </a:ln>
                <a:solidFill>
                  <a:srgbClr val="000000"/>
                </a:solidFill>
                <a:effectLst/>
                <a:uLnTx/>
                <a:uFillTx/>
                <a:latin typeface="Arial" charset="0"/>
              </a:rPr>
              <a:t>Coupling performed by rotating the coupler around its rotation axis</a:t>
            </a:r>
          </a:p>
        </p:txBody>
      </p:sp>
      <p:sp>
        <p:nvSpPr>
          <p:cNvPr id="47" name="ZoneTexte 29"/>
          <p:cNvSpPr txBox="1">
            <a:spLocks noChangeArrowheads="1"/>
          </p:cNvSpPr>
          <p:nvPr/>
        </p:nvSpPr>
        <p:spPr bwMode="auto">
          <a:xfrm>
            <a:off x="7288878" y="4507999"/>
            <a:ext cx="18097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defTabSz="914400" eaLnBrk="0" fontAlgn="auto" latinLnBrk="0" hangingPunct="0">
              <a:lnSpc>
                <a:spcPct val="100000"/>
              </a:lnSpc>
              <a:spcBef>
                <a:spcPct val="0"/>
              </a:spcBef>
              <a:spcAft>
                <a:spcPts val="0"/>
              </a:spcAft>
              <a:buClrTx/>
              <a:buSzTx/>
              <a:buFontTx/>
              <a:buNone/>
              <a:tabLst/>
              <a:defRPr/>
            </a:pPr>
            <a:r>
              <a:rPr kumimoji="0" lang="en-US" altLang="fr-FR" sz="1400" b="0" i="0" u="none" strike="noStrike" kern="0" cap="none" spc="0" normalizeH="0" baseline="0" dirty="0" smtClean="0">
                <a:ln>
                  <a:noFill/>
                </a:ln>
                <a:solidFill>
                  <a:srgbClr val="000000"/>
                </a:solidFill>
                <a:effectLst/>
                <a:uLnTx/>
                <a:uFillTx/>
              </a:rPr>
              <a:t>Vacuum side arc-detector</a:t>
            </a:r>
          </a:p>
        </p:txBody>
      </p:sp>
      <p:cxnSp>
        <p:nvCxnSpPr>
          <p:cNvPr id="48" name="Connecteur droit avec flèche 6"/>
          <p:cNvCxnSpPr>
            <a:cxnSpLocks noChangeShapeType="1"/>
          </p:cNvCxnSpPr>
          <p:nvPr/>
        </p:nvCxnSpPr>
        <p:spPr bwMode="auto">
          <a:xfrm flipV="1">
            <a:off x="2413666" y="4082549"/>
            <a:ext cx="714375" cy="306224"/>
          </a:xfrm>
          <a:prstGeom prst="straightConnector1">
            <a:avLst/>
          </a:prstGeom>
          <a:noFill/>
          <a:ln w="9525" algn="ctr">
            <a:solidFill>
              <a:srgbClr val="0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Connecteur droit avec flèche 9"/>
          <p:cNvCxnSpPr>
            <a:cxnSpLocks noChangeShapeType="1"/>
            <a:stCxn id="47" idx="1"/>
          </p:cNvCxnSpPr>
          <p:nvPr/>
        </p:nvCxnSpPr>
        <p:spPr bwMode="auto">
          <a:xfrm flipH="1" flipV="1">
            <a:off x="5066378" y="4007937"/>
            <a:ext cx="2222500" cy="761672"/>
          </a:xfrm>
          <a:prstGeom prst="straightConnector1">
            <a:avLst/>
          </a:prstGeom>
          <a:noFill/>
          <a:ln w="9525" algn="ctr">
            <a:solidFill>
              <a:srgbClr val="0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Connecteur droit avec flèche 11"/>
          <p:cNvCxnSpPr>
            <a:cxnSpLocks noChangeShapeType="1"/>
          </p:cNvCxnSpPr>
          <p:nvPr/>
        </p:nvCxnSpPr>
        <p:spPr bwMode="auto">
          <a:xfrm flipH="1" flipV="1">
            <a:off x="6603078" y="3422151"/>
            <a:ext cx="912913" cy="23305"/>
          </a:xfrm>
          <a:prstGeom prst="straightConnector1">
            <a:avLst/>
          </a:prstGeom>
          <a:noFill/>
          <a:ln w="9525" algn="ctr">
            <a:solidFill>
              <a:srgbClr val="0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Connecteur droit avec flèche 13"/>
          <p:cNvCxnSpPr>
            <a:cxnSpLocks noChangeShapeType="1"/>
          </p:cNvCxnSpPr>
          <p:nvPr/>
        </p:nvCxnSpPr>
        <p:spPr bwMode="auto">
          <a:xfrm flipH="1">
            <a:off x="4688553" y="2029912"/>
            <a:ext cx="139700" cy="363537"/>
          </a:xfrm>
          <a:prstGeom prst="straightConnector1">
            <a:avLst/>
          </a:prstGeom>
          <a:noFill/>
          <a:ln w="9525" algn="ctr">
            <a:solidFill>
              <a:srgbClr val="0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2" name="ZoneTexte 19"/>
          <p:cNvSpPr txBox="1">
            <a:spLocks noChangeArrowheads="1"/>
          </p:cNvSpPr>
          <p:nvPr/>
        </p:nvSpPr>
        <p:spPr bwMode="auto">
          <a:xfrm>
            <a:off x="1067466" y="1885449"/>
            <a:ext cx="146843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defTabSz="914400" eaLnBrk="0" fontAlgn="auto" latinLnBrk="0" hangingPunct="0">
              <a:lnSpc>
                <a:spcPct val="100000"/>
              </a:lnSpc>
              <a:spcBef>
                <a:spcPct val="0"/>
              </a:spcBef>
              <a:spcAft>
                <a:spcPts val="0"/>
              </a:spcAft>
              <a:buClrTx/>
              <a:buSzTx/>
              <a:buFontTx/>
              <a:buNone/>
              <a:tabLst/>
              <a:defRPr/>
            </a:pPr>
            <a:r>
              <a:rPr kumimoji="0" lang="en-US" altLang="fr-FR" sz="1400" b="0" i="0" u="none" strike="noStrike" kern="0" cap="none" spc="0" normalizeH="0" baseline="0" dirty="0" smtClean="0">
                <a:ln>
                  <a:noFill/>
                </a:ln>
                <a:solidFill>
                  <a:srgbClr val="000000"/>
                </a:solidFill>
                <a:effectLst/>
                <a:uLnTx/>
                <a:uFillTx/>
              </a:rPr>
              <a:t>Cooling for ceramic window</a:t>
            </a:r>
          </a:p>
          <a:p>
            <a:pPr marL="0" marR="0" lvl="0" indent="0" defTabSz="914400" eaLnBrk="0" fontAlgn="auto" latinLnBrk="0" hangingPunct="0">
              <a:lnSpc>
                <a:spcPct val="100000"/>
              </a:lnSpc>
              <a:spcBef>
                <a:spcPct val="0"/>
              </a:spcBef>
              <a:spcAft>
                <a:spcPts val="0"/>
              </a:spcAft>
              <a:buClrTx/>
              <a:buSzTx/>
              <a:buFontTx/>
              <a:buNone/>
              <a:tabLst/>
              <a:defRPr/>
            </a:pPr>
            <a:r>
              <a:rPr lang="en-US" altLang="fr-FR" sz="1400" kern="0" dirty="0">
                <a:solidFill>
                  <a:srgbClr val="000000"/>
                </a:solidFill>
              </a:rPr>
              <a:t>w</a:t>
            </a:r>
            <a:r>
              <a:rPr lang="en-US" altLang="fr-FR" sz="1400" kern="0" dirty="0" smtClean="0">
                <a:solidFill>
                  <a:srgbClr val="000000"/>
                </a:solidFill>
              </a:rPr>
              <a:t>ith flowmeter</a:t>
            </a:r>
            <a:endParaRPr kumimoji="0" lang="en-US" altLang="fr-FR" sz="1400" b="0" i="0" u="none" strike="noStrike" kern="0" cap="none" spc="0" normalizeH="0" baseline="0" dirty="0" smtClean="0">
              <a:ln>
                <a:noFill/>
              </a:ln>
              <a:solidFill>
                <a:srgbClr val="000000"/>
              </a:solidFill>
              <a:effectLst/>
              <a:uLnTx/>
              <a:uFillTx/>
            </a:endParaRPr>
          </a:p>
        </p:txBody>
      </p:sp>
      <p:cxnSp>
        <p:nvCxnSpPr>
          <p:cNvPr id="53" name="Connecteur droit avec flèche 24"/>
          <p:cNvCxnSpPr>
            <a:cxnSpLocks noChangeShapeType="1"/>
          </p:cNvCxnSpPr>
          <p:nvPr/>
        </p:nvCxnSpPr>
        <p:spPr bwMode="auto">
          <a:xfrm>
            <a:off x="2330605" y="2401248"/>
            <a:ext cx="1414973" cy="482739"/>
          </a:xfrm>
          <a:prstGeom prst="straightConnector1">
            <a:avLst/>
          </a:prstGeom>
          <a:noFill/>
          <a:ln w="9525" algn="ctr">
            <a:solidFill>
              <a:srgbClr val="0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Connecteur droit avec flèche 27"/>
          <p:cNvCxnSpPr>
            <a:cxnSpLocks noChangeShapeType="1"/>
          </p:cNvCxnSpPr>
          <p:nvPr/>
        </p:nvCxnSpPr>
        <p:spPr bwMode="auto">
          <a:xfrm flipH="1">
            <a:off x="5298153" y="2010862"/>
            <a:ext cx="2443163" cy="873125"/>
          </a:xfrm>
          <a:prstGeom prst="straightConnector1">
            <a:avLst/>
          </a:prstGeom>
          <a:noFill/>
          <a:ln w="9525" algn="ctr">
            <a:solidFill>
              <a:srgbClr val="0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5" name="ZoneTexte 71"/>
          <p:cNvSpPr txBox="1">
            <a:spLocks noChangeArrowheads="1"/>
          </p:cNvSpPr>
          <p:nvPr/>
        </p:nvSpPr>
        <p:spPr bwMode="auto">
          <a:xfrm>
            <a:off x="7806849" y="1700084"/>
            <a:ext cx="146843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defTabSz="914400" eaLnBrk="0" fontAlgn="auto" latinLnBrk="0" hangingPunct="0">
              <a:lnSpc>
                <a:spcPct val="100000"/>
              </a:lnSpc>
              <a:spcBef>
                <a:spcPct val="0"/>
              </a:spcBef>
              <a:spcAft>
                <a:spcPts val="0"/>
              </a:spcAft>
              <a:buClrTx/>
              <a:buSzTx/>
              <a:buFontTx/>
              <a:buNone/>
              <a:tabLst/>
              <a:defRPr/>
            </a:pPr>
            <a:r>
              <a:rPr kumimoji="0" lang="en-US" altLang="fr-FR" sz="1400" b="0" i="0" u="none" strike="noStrike" kern="0" cap="none" spc="0" normalizeH="0" baseline="0" dirty="0" smtClean="0">
                <a:ln>
                  <a:noFill/>
                </a:ln>
                <a:solidFill>
                  <a:srgbClr val="000000"/>
                </a:solidFill>
                <a:effectLst/>
                <a:uLnTx/>
                <a:uFillTx/>
              </a:rPr>
              <a:t>Cooling for RF loop with Flowmeter</a:t>
            </a:r>
          </a:p>
        </p:txBody>
      </p:sp>
      <p:sp>
        <p:nvSpPr>
          <p:cNvPr id="56" name="ZoneTexte 55"/>
          <p:cNvSpPr txBox="1"/>
          <p:nvPr/>
        </p:nvSpPr>
        <p:spPr>
          <a:xfrm>
            <a:off x="172623" y="1499735"/>
            <a:ext cx="1933543" cy="307777"/>
          </a:xfrm>
          <a:prstGeom prst="rect">
            <a:avLst/>
          </a:prstGeom>
          <a:noFill/>
          <a:ln w="50800">
            <a:noFill/>
          </a:ln>
        </p:spPr>
        <p:txBody>
          <a:bodyPr wrap="none" rtlCol="0">
            <a:spAutoFit/>
          </a:bodyPr>
          <a:lstStyle/>
          <a:p>
            <a:pPr algn="ctr" fontAlgn="auto">
              <a:lnSpc>
                <a:spcPct val="100000"/>
              </a:lnSpc>
              <a:spcBef>
                <a:spcPts val="0"/>
              </a:spcBef>
              <a:spcAft>
                <a:spcPts val="0"/>
              </a:spcAft>
              <a:buFontTx/>
              <a:buNone/>
            </a:pPr>
            <a:r>
              <a:rPr lang="en-US" sz="1400" b="1" u="sng" dirty="0" smtClean="0">
                <a:latin typeface="Arial"/>
              </a:rPr>
              <a:t>Coupler description:</a:t>
            </a:r>
          </a:p>
        </p:txBody>
      </p:sp>
      <p:sp>
        <p:nvSpPr>
          <p:cNvPr id="5" name="ZoneTexte 4"/>
          <p:cNvSpPr txBox="1"/>
          <p:nvPr/>
        </p:nvSpPr>
        <p:spPr>
          <a:xfrm>
            <a:off x="109005" y="1024393"/>
            <a:ext cx="7462299" cy="369332"/>
          </a:xfrm>
          <a:prstGeom prst="rect">
            <a:avLst/>
          </a:prstGeom>
          <a:noFill/>
        </p:spPr>
        <p:txBody>
          <a:bodyPr wrap="none" rtlCol="0">
            <a:spAutoFit/>
          </a:bodyPr>
          <a:lstStyle/>
          <a:p>
            <a:pPr marL="285750" indent="-285750">
              <a:buFont typeface="Wingdings" panose="05000000000000000000" pitchFamily="2" charset="2"/>
              <a:buChar char="Ø"/>
            </a:pPr>
            <a:r>
              <a:rPr lang="en-US" dirty="0">
                <a:solidFill>
                  <a:srgbClr val="FF0000"/>
                </a:solidFill>
              </a:rPr>
              <a:t> </a:t>
            </a:r>
            <a:r>
              <a:rPr lang="en-US" dirty="0" smtClean="0"/>
              <a:t>Couplers:</a:t>
            </a:r>
            <a:r>
              <a:rPr lang="en-US" dirty="0" smtClean="0">
                <a:solidFill>
                  <a:srgbClr val="FF0000"/>
                </a:solidFill>
              </a:rPr>
              <a:t> </a:t>
            </a:r>
            <a:r>
              <a:rPr lang="en-US" dirty="0"/>
              <a:t>m</a:t>
            </a:r>
            <a:r>
              <a:rPr lang="en-US" dirty="0" smtClean="0"/>
              <a:t>ost breakable part of RFQ (windows and vacuum seals)</a:t>
            </a:r>
            <a:endParaRPr lang="en-US" dirty="0"/>
          </a:p>
        </p:txBody>
      </p:sp>
      <p:sp>
        <p:nvSpPr>
          <p:cNvPr id="57" name="Rectangle 56"/>
          <p:cNvSpPr/>
          <p:nvPr/>
        </p:nvSpPr>
        <p:spPr>
          <a:xfrm>
            <a:off x="894796" y="5350962"/>
            <a:ext cx="7587513" cy="1477328"/>
          </a:xfrm>
          <a:prstGeom prst="rect">
            <a:avLst/>
          </a:prstGeom>
        </p:spPr>
        <p:txBody>
          <a:bodyPr wrap="square">
            <a:spAutoFit/>
          </a:bodyPr>
          <a:lstStyle/>
          <a:p>
            <a:pPr marL="285750" indent="-285750">
              <a:buFontTx/>
              <a:buChar char="-"/>
            </a:pPr>
            <a:r>
              <a:rPr lang="en-US" dirty="0" smtClean="0"/>
              <a:t>2 </a:t>
            </a:r>
            <a:r>
              <a:rPr lang="en-US" dirty="0"/>
              <a:t>arc detectors: </a:t>
            </a:r>
            <a:r>
              <a:rPr lang="en-US" dirty="0" smtClean="0"/>
              <a:t>one </a:t>
            </a:r>
            <a:r>
              <a:rPr lang="en-US" dirty="0"/>
              <a:t>for vacuum side and one for air side </a:t>
            </a:r>
          </a:p>
          <a:p>
            <a:pPr marL="285750" indent="-285750">
              <a:buFontTx/>
              <a:buChar char="-"/>
            </a:pPr>
            <a:r>
              <a:rPr lang="en-US" dirty="0" smtClean="0"/>
              <a:t>1 </a:t>
            </a:r>
            <a:r>
              <a:rPr lang="en-US" dirty="0"/>
              <a:t>electron </a:t>
            </a:r>
            <a:r>
              <a:rPr lang="en-US" dirty="0" smtClean="0"/>
              <a:t>pick-up</a:t>
            </a:r>
            <a:endParaRPr lang="en-US" dirty="0" smtClean="0"/>
          </a:p>
          <a:p>
            <a:pPr marL="285750" indent="-285750">
              <a:buFontTx/>
              <a:buChar char="-"/>
            </a:pPr>
            <a:r>
              <a:rPr lang="en-US" dirty="0" smtClean="0"/>
              <a:t>vacuum measurement</a:t>
            </a:r>
          </a:p>
          <a:p>
            <a:pPr marL="285750" indent="-285750">
              <a:buFontTx/>
              <a:buChar char="-"/>
            </a:pPr>
            <a:r>
              <a:rPr lang="en-US" dirty="0"/>
              <a:t>f</a:t>
            </a:r>
            <a:r>
              <a:rPr lang="en-US" dirty="0" smtClean="0"/>
              <a:t>lowmeter </a:t>
            </a:r>
            <a:r>
              <a:rPr lang="en-US" dirty="0" smtClean="0"/>
              <a:t>for each cooling channel (2)</a:t>
            </a:r>
          </a:p>
          <a:p>
            <a:pPr marL="285750" indent="-285750">
              <a:buFontTx/>
              <a:buChar char="-"/>
            </a:pPr>
            <a:r>
              <a:rPr lang="en-US" dirty="0" smtClean="0"/>
              <a:t>2 temperature probes PT100</a:t>
            </a:r>
            <a:endParaRPr lang="en-US" dirty="0"/>
          </a:p>
        </p:txBody>
      </p:sp>
      <p:sp>
        <p:nvSpPr>
          <p:cNvPr id="58" name="Accolade fermante 57"/>
          <p:cNvSpPr/>
          <p:nvPr/>
        </p:nvSpPr>
        <p:spPr>
          <a:xfrm>
            <a:off x="7053708" y="5446278"/>
            <a:ext cx="117644" cy="822830"/>
          </a:xfrm>
          <a:prstGeom prst="rightBrace">
            <a:avLst/>
          </a:prstGeom>
          <a:ln>
            <a:solidFill>
              <a:schemeClr val="tx2"/>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59" name="ZoneTexte 58"/>
          <p:cNvSpPr txBox="1"/>
          <p:nvPr/>
        </p:nvSpPr>
        <p:spPr>
          <a:xfrm>
            <a:off x="7171352" y="5684416"/>
            <a:ext cx="1556836" cy="369332"/>
          </a:xfrm>
          <a:prstGeom prst="rect">
            <a:avLst/>
          </a:prstGeom>
          <a:noFill/>
        </p:spPr>
        <p:txBody>
          <a:bodyPr wrap="none" rtlCol="0">
            <a:spAutoFit/>
          </a:bodyPr>
          <a:lstStyle/>
          <a:p>
            <a:r>
              <a:rPr lang="en-US" dirty="0" smtClean="0">
                <a:solidFill>
                  <a:schemeClr val="tx2"/>
                </a:solidFill>
              </a:rPr>
              <a:t>Fast interlock</a:t>
            </a:r>
            <a:endParaRPr lang="en-US" dirty="0">
              <a:solidFill>
                <a:schemeClr val="tx2"/>
              </a:solidFill>
            </a:endParaRPr>
          </a:p>
        </p:txBody>
      </p:sp>
      <p:sp>
        <p:nvSpPr>
          <p:cNvPr id="61" name="Accolade fermante 60"/>
          <p:cNvSpPr/>
          <p:nvPr/>
        </p:nvSpPr>
        <p:spPr>
          <a:xfrm>
            <a:off x="7085412" y="6304553"/>
            <a:ext cx="45719" cy="448171"/>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62" name="ZoneTexte 61"/>
          <p:cNvSpPr txBox="1"/>
          <p:nvPr/>
        </p:nvSpPr>
        <p:spPr>
          <a:xfrm>
            <a:off x="7171352" y="6304553"/>
            <a:ext cx="1608133" cy="369332"/>
          </a:xfrm>
          <a:prstGeom prst="rect">
            <a:avLst/>
          </a:prstGeom>
          <a:noFill/>
        </p:spPr>
        <p:txBody>
          <a:bodyPr wrap="none" rtlCol="0">
            <a:spAutoFit/>
          </a:bodyPr>
          <a:lstStyle/>
          <a:p>
            <a:r>
              <a:rPr lang="en-US" dirty="0" smtClean="0"/>
              <a:t>Slow interlock</a:t>
            </a:r>
            <a:endParaRPr lang="en-US" dirty="0"/>
          </a:p>
        </p:txBody>
      </p:sp>
      <p:sp>
        <p:nvSpPr>
          <p:cNvPr id="63" name="Text Box 18"/>
          <p:cNvSpPr txBox="1">
            <a:spLocks noChangeArrowheads="1"/>
          </p:cNvSpPr>
          <p:nvPr/>
        </p:nvSpPr>
        <p:spPr bwMode="auto">
          <a:xfrm>
            <a:off x="880166" y="153715"/>
            <a:ext cx="6408712" cy="548680"/>
          </a:xfrm>
          <a:prstGeom prst="rect">
            <a:avLst/>
          </a:prstGeom>
          <a:noFill/>
          <a:ln w="9525">
            <a:noFill/>
            <a:miter lim="800000"/>
            <a:headEnd/>
            <a:tailEnd/>
          </a:ln>
        </p:spPr>
        <p:txBody>
          <a:bodyPr/>
          <a:lstStyle/>
          <a:p>
            <a:pPr algn="ctr">
              <a:spcAft>
                <a:spcPts val="0"/>
              </a:spcAft>
              <a:tabLst>
                <a:tab pos="806450" algn="l"/>
              </a:tabLst>
              <a:defRPr/>
            </a:pPr>
            <a:r>
              <a:rPr lang="fr-FR" sz="3200" b="1" dirty="0" smtClean="0">
                <a:solidFill>
                  <a:schemeClr val="bg1"/>
                </a:solidFill>
                <a:latin typeface="+mj-lt"/>
              </a:rPr>
              <a:t>COUPLER INSTRUMENTION</a:t>
            </a:r>
            <a:endParaRPr lang="en-US" sz="3200" b="1" dirty="0" smtClean="0">
              <a:solidFill>
                <a:schemeClr val="bg1"/>
              </a:solidFill>
              <a:latin typeface="+mj-lt"/>
            </a:endParaRPr>
          </a:p>
        </p:txBody>
      </p:sp>
    </p:spTree>
    <p:extLst>
      <p:ext uri="{BB962C8B-B14F-4D97-AF65-F5344CB8AC3E}">
        <p14:creationId xmlns:p14="http://schemas.microsoft.com/office/powerpoint/2010/main" val="1149661205"/>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34216" y="1178136"/>
            <a:ext cx="8915060" cy="369332"/>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solidFill>
                  <a:schemeClr val="tx2"/>
                </a:solidFill>
              </a:rPr>
              <a:t> </a:t>
            </a:r>
            <a:r>
              <a:rPr lang="en-US" dirty="0" smtClean="0"/>
              <a:t>Detection of the electron current (</a:t>
            </a:r>
            <a:r>
              <a:rPr lang="en-US" dirty="0" err="1"/>
              <a:t>m</a:t>
            </a:r>
            <a:r>
              <a:rPr lang="en-US" dirty="0" err="1" smtClean="0"/>
              <a:t>ultipactor</a:t>
            </a:r>
            <a:r>
              <a:rPr lang="en-US" dirty="0" smtClean="0"/>
              <a:t>) close to the coupler windows</a:t>
            </a:r>
            <a:endParaRPr lang="en-US" dirty="0"/>
          </a:p>
        </p:txBody>
      </p:sp>
      <p:sp>
        <p:nvSpPr>
          <p:cNvPr id="3" name="ZoneTexte 2"/>
          <p:cNvSpPr txBox="1"/>
          <p:nvPr/>
        </p:nvSpPr>
        <p:spPr>
          <a:xfrm>
            <a:off x="741452" y="1695321"/>
            <a:ext cx="1928733" cy="369332"/>
          </a:xfrm>
          <a:prstGeom prst="rect">
            <a:avLst/>
          </a:prstGeom>
          <a:noFill/>
        </p:spPr>
        <p:txBody>
          <a:bodyPr wrap="none" rtlCol="0">
            <a:spAutoFit/>
          </a:bodyPr>
          <a:lstStyle/>
          <a:p>
            <a:r>
              <a:rPr lang="en-US" dirty="0"/>
              <a:t>2</a:t>
            </a:r>
            <a:r>
              <a:rPr lang="en-US" dirty="0" smtClean="0"/>
              <a:t> main functions:</a:t>
            </a:r>
            <a:endParaRPr lang="en-US" dirty="0"/>
          </a:p>
        </p:txBody>
      </p:sp>
      <p:sp>
        <p:nvSpPr>
          <p:cNvPr id="4" name="ZoneTexte 3"/>
          <p:cNvSpPr txBox="1"/>
          <p:nvPr/>
        </p:nvSpPr>
        <p:spPr>
          <a:xfrm>
            <a:off x="1163386" y="2161315"/>
            <a:ext cx="7727390" cy="923330"/>
          </a:xfrm>
          <a:prstGeom prst="rect">
            <a:avLst/>
          </a:prstGeom>
          <a:noFill/>
        </p:spPr>
        <p:txBody>
          <a:bodyPr wrap="square" rtlCol="0">
            <a:spAutoFit/>
          </a:bodyPr>
          <a:lstStyle/>
          <a:p>
            <a:pPr marL="285750" indent="-285750">
              <a:buFontTx/>
              <a:buChar char="-"/>
            </a:pPr>
            <a:r>
              <a:rPr lang="en-US" dirty="0"/>
              <a:t>p</a:t>
            </a:r>
            <a:r>
              <a:rPr lang="en-US" dirty="0" smtClean="0"/>
              <a:t>rovide </a:t>
            </a:r>
            <a:r>
              <a:rPr lang="en-US" dirty="0"/>
              <a:t>measurement of electron </a:t>
            </a:r>
            <a:r>
              <a:rPr lang="en-US" dirty="0" smtClean="0"/>
              <a:t>current</a:t>
            </a:r>
          </a:p>
          <a:p>
            <a:pPr marL="285750" indent="-285750">
              <a:buFontTx/>
              <a:buChar char="-"/>
            </a:pPr>
            <a:r>
              <a:rPr lang="en-US" dirty="0" smtClean="0"/>
              <a:t>c</a:t>
            </a:r>
            <a:r>
              <a:rPr lang="en-US" dirty="0" smtClean="0"/>
              <a:t>ompared </a:t>
            </a:r>
            <a:r>
              <a:rPr lang="en-US" dirty="0" smtClean="0"/>
              <a:t>the measured electron current with threshold and send a fast interlock in order to stop RF power in less than 20 µs.</a:t>
            </a:r>
          </a:p>
        </p:txBody>
      </p:sp>
      <p:sp>
        <p:nvSpPr>
          <p:cNvPr id="5" name="ZoneTexte 4"/>
          <p:cNvSpPr txBox="1"/>
          <p:nvPr/>
        </p:nvSpPr>
        <p:spPr>
          <a:xfrm>
            <a:off x="134217" y="6012709"/>
            <a:ext cx="8915060" cy="369332"/>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solidFill>
                  <a:srgbClr val="FF0000"/>
                </a:solidFill>
              </a:rPr>
              <a:t> </a:t>
            </a:r>
            <a:r>
              <a:rPr lang="en-US" dirty="0" smtClean="0"/>
              <a:t>Thresholds will be defined during RFQ conditioning</a:t>
            </a:r>
            <a:endParaRPr lang="en-US" dirty="0"/>
          </a:p>
        </p:txBody>
      </p:sp>
      <p:sp>
        <p:nvSpPr>
          <p:cNvPr id="19" name="ZoneTexte 18"/>
          <p:cNvSpPr txBox="1"/>
          <p:nvPr/>
        </p:nvSpPr>
        <p:spPr>
          <a:xfrm>
            <a:off x="134216" y="3732775"/>
            <a:ext cx="8915060" cy="369332"/>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solidFill>
                  <a:schemeClr val="tx2"/>
                </a:solidFill>
              </a:rPr>
              <a:t> </a:t>
            </a:r>
            <a:r>
              <a:rPr lang="en-US" dirty="0" smtClean="0"/>
              <a:t>Detection of the light (arc) close to the coupler windows</a:t>
            </a:r>
            <a:endParaRPr lang="en-US" dirty="0"/>
          </a:p>
        </p:txBody>
      </p:sp>
      <p:sp>
        <p:nvSpPr>
          <p:cNvPr id="20" name="ZoneTexte 19"/>
          <p:cNvSpPr txBox="1"/>
          <p:nvPr/>
        </p:nvSpPr>
        <p:spPr>
          <a:xfrm>
            <a:off x="741452" y="4249960"/>
            <a:ext cx="1928733" cy="369332"/>
          </a:xfrm>
          <a:prstGeom prst="rect">
            <a:avLst/>
          </a:prstGeom>
          <a:noFill/>
        </p:spPr>
        <p:txBody>
          <a:bodyPr wrap="none" rtlCol="0">
            <a:spAutoFit/>
          </a:bodyPr>
          <a:lstStyle/>
          <a:p>
            <a:r>
              <a:rPr lang="en-US" dirty="0"/>
              <a:t>2</a:t>
            </a:r>
            <a:r>
              <a:rPr lang="en-US" dirty="0" smtClean="0"/>
              <a:t> main functions:</a:t>
            </a:r>
            <a:endParaRPr lang="en-US" dirty="0"/>
          </a:p>
        </p:txBody>
      </p:sp>
      <p:sp>
        <p:nvSpPr>
          <p:cNvPr id="21" name="ZoneTexte 20"/>
          <p:cNvSpPr txBox="1"/>
          <p:nvPr/>
        </p:nvSpPr>
        <p:spPr>
          <a:xfrm>
            <a:off x="1163386" y="4715954"/>
            <a:ext cx="7727390" cy="923330"/>
          </a:xfrm>
          <a:prstGeom prst="rect">
            <a:avLst/>
          </a:prstGeom>
          <a:noFill/>
        </p:spPr>
        <p:txBody>
          <a:bodyPr wrap="square" rtlCol="0">
            <a:spAutoFit/>
          </a:bodyPr>
          <a:lstStyle/>
          <a:p>
            <a:pPr marL="285750" indent="-285750">
              <a:buFontTx/>
              <a:buChar char="-"/>
            </a:pPr>
            <a:r>
              <a:rPr lang="en-US" dirty="0"/>
              <a:t>p</a:t>
            </a:r>
            <a:r>
              <a:rPr lang="en-US" dirty="0" smtClean="0"/>
              <a:t>rovide </a:t>
            </a:r>
            <a:r>
              <a:rPr lang="en-US" dirty="0"/>
              <a:t>light </a:t>
            </a:r>
            <a:r>
              <a:rPr lang="en-US" dirty="0" smtClean="0"/>
              <a:t>measurement</a:t>
            </a:r>
          </a:p>
          <a:p>
            <a:pPr marL="285750" indent="-285750">
              <a:buFontTx/>
              <a:buChar char="-"/>
            </a:pPr>
            <a:r>
              <a:rPr lang="en-US" dirty="0"/>
              <a:t>c</a:t>
            </a:r>
            <a:r>
              <a:rPr lang="en-US" dirty="0" smtClean="0"/>
              <a:t>ompared </a:t>
            </a:r>
            <a:r>
              <a:rPr lang="en-US" dirty="0" smtClean="0"/>
              <a:t>the measured light with threshold and send a fast interlock in order to stop RF power in less than 20 µs.</a:t>
            </a:r>
          </a:p>
        </p:txBody>
      </p:sp>
      <p:sp>
        <p:nvSpPr>
          <p:cNvPr id="7" name="ZoneTexte 6"/>
          <p:cNvSpPr txBox="1"/>
          <p:nvPr/>
        </p:nvSpPr>
        <p:spPr>
          <a:xfrm>
            <a:off x="6642087" y="3523955"/>
            <a:ext cx="2373728" cy="954107"/>
          </a:xfrm>
          <a:prstGeom prst="rect">
            <a:avLst/>
          </a:prstGeom>
          <a:noFill/>
          <a:ln>
            <a:solidFill>
              <a:schemeClr val="tx2"/>
            </a:solidFill>
          </a:ln>
        </p:spPr>
        <p:txBody>
          <a:bodyPr wrap="square" rtlCol="0">
            <a:spAutoFit/>
          </a:bodyPr>
          <a:lstStyle/>
          <a:p>
            <a:r>
              <a:rPr lang="en-US" sz="1400" dirty="0" smtClean="0"/>
              <a:t>How will be measured the light?</a:t>
            </a:r>
          </a:p>
          <a:p>
            <a:r>
              <a:rPr lang="en-US" sz="1400" dirty="0" smtClean="0"/>
              <a:t>Which will the lowest measured level of light?</a:t>
            </a:r>
            <a:endParaRPr lang="en-US" sz="1400" dirty="0"/>
          </a:p>
        </p:txBody>
      </p:sp>
      <p:sp>
        <p:nvSpPr>
          <p:cNvPr id="22" name="Text Box 18"/>
          <p:cNvSpPr txBox="1">
            <a:spLocks noChangeArrowheads="1"/>
          </p:cNvSpPr>
          <p:nvPr/>
        </p:nvSpPr>
        <p:spPr bwMode="auto">
          <a:xfrm>
            <a:off x="880166" y="153715"/>
            <a:ext cx="6408712" cy="548680"/>
          </a:xfrm>
          <a:prstGeom prst="rect">
            <a:avLst/>
          </a:prstGeom>
          <a:noFill/>
          <a:ln w="9525">
            <a:noFill/>
            <a:miter lim="800000"/>
            <a:headEnd/>
            <a:tailEnd/>
          </a:ln>
        </p:spPr>
        <p:txBody>
          <a:bodyPr/>
          <a:lstStyle/>
          <a:p>
            <a:pPr algn="ctr">
              <a:spcAft>
                <a:spcPts val="0"/>
              </a:spcAft>
              <a:tabLst>
                <a:tab pos="806450" algn="l"/>
              </a:tabLst>
              <a:defRPr/>
            </a:pPr>
            <a:r>
              <a:rPr lang="fr-FR" sz="3200" b="1" dirty="0" smtClean="0">
                <a:solidFill>
                  <a:schemeClr val="bg1"/>
                </a:solidFill>
                <a:latin typeface="+mj-lt"/>
              </a:rPr>
              <a:t>COUPLER INSTRUMENTION</a:t>
            </a:r>
            <a:endParaRPr lang="en-US" sz="3200" b="1" dirty="0" smtClean="0">
              <a:solidFill>
                <a:schemeClr val="bg1"/>
              </a:solidFill>
              <a:latin typeface="+mj-lt"/>
            </a:endParaRPr>
          </a:p>
        </p:txBody>
      </p:sp>
    </p:spTree>
    <p:extLst>
      <p:ext uri="{BB962C8B-B14F-4D97-AF65-F5344CB8AC3E}">
        <p14:creationId xmlns:p14="http://schemas.microsoft.com/office/powerpoint/2010/main" val="108950941"/>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423666" y="161243"/>
            <a:ext cx="3720057" cy="584775"/>
          </a:xfrm>
          <a:prstGeom prst="rect">
            <a:avLst/>
          </a:prstGeom>
          <a:noFill/>
        </p:spPr>
        <p:txBody>
          <a:bodyPr wrap="none" rtlCol="0">
            <a:spAutoFit/>
          </a:bodyPr>
          <a:lstStyle/>
          <a:p>
            <a:r>
              <a:rPr lang="en-US" sz="3200" b="1" dirty="0" smtClean="0">
                <a:solidFill>
                  <a:schemeClr val="bg1"/>
                </a:solidFill>
              </a:rPr>
              <a:t>VACUUM ASPECT</a:t>
            </a:r>
            <a:endParaRPr lang="en-US" sz="3200" b="1" dirty="0">
              <a:solidFill>
                <a:schemeClr val="bg1"/>
              </a:solidFill>
            </a:endParaRPr>
          </a:p>
        </p:txBody>
      </p:sp>
      <p:sp>
        <p:nvSpPr>
          <p:cNvPr id="4" name="ZoneTexte 3"/>
          <p:cNvSpPr txBox="1"/>
          <p:nvPr/>
        </p:nvSpPr>
        <p:spPr>
          <a:xfrm>
            <a:off x="201019" y="1066296"/>
            <a:ext cx="8907062" cy="2031325"/>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solidFill>
                  <a:srgbClr val="FF0000"/>
                </a:solidFill>
              </a:rPr>
              <a:t> </a:t>
            </a:r>
            <a:r>
              <a:rPr lang="en-US" dirty="0" smtClean="0"/>
              <a:t>4 </a:t>
            </a:r>
            <a:r>
              <a:rPr lang="en-US" dirty="0"/>
              <a:t>vacuum measurements: </a:t>
            </a:r>
            <a:r>
              <a:rPr lang="en-US" dirty="0" smtClean="0"/>
              <a:t>1 on each coupler and 2 on the RFQ</a:t>
            </a:r>
            <a:endParaRPr lang="en-US" dirty="0"/>
          </a:p>
          <a:p>
            <a:endParaRPr lang="en-US" dirty="0"/>
          </a:p>
          <a:p>
            <a:pPr marL="285750" indent="-285750">
              <a:buFont typeface="Wingdings" panose="05000000000000000000" pitchFamily="2" charset="2"/>
              <a:buChar char="Ø"/>
            </a:pPr>
            <a:r>
              <a:rPr lang="en-US" dirty="0">
                <a:solidFill>
                  <a:schemeClr val="tx2"/>
                </a:solidFill>
              </a:rPr>
              <a:t> </a:t>
            </a:r>
            <a:r>
              <a:rPr lang="en-US" dirty="0" smtClean="0"/>
              <a:t>Gauges </a:t>
            </a:r>
            <a:r>
              <a:rPr lang="en-US" dirty="0"/>
              <a:t>connected to a </a:t>
            </a:r>
            <a:r>
              <a:rPr lang="en-US" dirty="0" smtClean="0"/>
              <a:t>controller </a:t>
            </a:r>
          </a:p>
          <a:p>
            <a:pPr marL="742950" lvl="1" indent="-285750">
              <a:buFontTx/>
              <a:buChar char="-"/>
            </a:pPr>
            <a:r>
              <a:rPr lang="en-US" dirty="0" smtClean="0"/>
              <a:t>Provide a vacuum measurements (required for </a:t>
            </a:r>
          </a:p>
          <a:p>
            <a:pPr lvl="1"/>
            <a:r>
              <a:rPr lang="en-US" dirty="0" smtClean="0"/>
              <a:t>automatic conditioning procedure)</a:t>
            </a:r>
          </a:p>
          <a:p>
            <a:pPr marL="742950" lvl="1" indent="-285750">
              <a:buFontTx/>
              <a:buChar char="-"/>
            </a:pPr>
            <a:r>
              <a:rPr lang="en-US" dirty="0" smtClean="0"/>
              <a:t>Use </a:t>
            </a:r>
            <a:r>
              <a:rPr lang="en-US" dirty="0"/>
              <a:t>of relay </a:t>
            </a:r>
            <a:r>
              <a:rPr lang="en-US" dirty="0" smtClean="0"/>
              <a:t>for ‘’fast’’ interlock: 2 </a:t>
            </a:r>
            <a:r>
              <a:rPr lang="en-US" dirty="0"/>
              <a:t>hardware </a:t>
            </a:r>
            <a:endParaRPr lang="en-US" dirty="0" smtClean="0"/>
          </a:p>
          <a:p>
            <a:pPr lvl="1"/>
            <a:r>
              <a:rPr lang="en-US" dirty="0" smtClean="0"/>
              <a:t>thresholds</a:t>
            </a: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561" t="52136" r="14022" b="9295"/>
          <a:stretch/>
        </p:blipFill>
        <p:spPr bwMode="auto">
          <a:xfrm>
            <a:off x="640712" y="3248806"/>
            <a:ext cx="5213580" cy="2309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257685" y="2192420"/>
            <a:ext cx="2483196" cy="251446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ZoneTexte 6"/>
          <p:cNvSpPr txBox="1"/>
          <p:nvPr/>
        </p:nvSpPr>
        <p:spPr>
          <a:xfrm>
            <a:off x="6955329" y="1841517"/>
            <a:ext cx="1008100" cy="307777"/>
          </a:xfrm>
          <a:prstGeom prst="rect">
            <a:avLst/>
          </a:prstGeom>
          <a:noFill/>
        </p:spPr>
        <p:txBody>
          <a:bodyPr wrap="square" rtlCol="0">
            <a:spAutoFit/>
          </a:bodyPr>
          <a:lstStyle/>
          <a:p>
            <a:pPr algn="ctr"/>
            <a:r>
              <a:rPr lang="fr-FR" sz="1400" b="1" u="sng" dirty="0" smtClean="0">
                <a:ea typeface="Tahoma" panose="020B0604030504040204" pitchFamily="34" charset="0"/>
                <a:cs typeface="Tahoma" panose="020B0604030504040204" pitchFamily="34" charset="0"/>
              </a:rPr>
              <a:t>Coupler</a:t>
            </a:r>
            <a:endParaRPr lang="fr-FR" sz="1000" b="1" u="sng" dirty="0" smtClean="0">
              <a:ea typeface="Tahoma" panose="020B0604030504040204" pitchFamily="34" charset="0"/>
              <a:cs typeface="Tahoma" panose="020B0604030504040204" pitchFamily="34" charset="0"/>
            </a:endParaRPr>
          </a:p>
        </p:txBody>
      </p:sp>
      <p:cxnSp>
        <p:nvCxnSpPr>
          <p:cNvPr id="8" name="Connecteur droit avec flèche 7"/>
          <p:cNvCxnSpPr/>
          <p:nvPr/>
        </p:nvCxnSpPr>
        <p:spPr>
          <a:xfrm flipH="1" flipV="1">
            <a:off x="8236831" y="3158839"/>
            <a:ext cx="504050" cy="50633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ZoneTexte 1"/>
          <p:cNvSpPr txBox="1"/>
          <p:nvPr/>
        </p:nvSpPr>
        <p:spPr>
          <a:xfrm>
            <a:off x="253367" y="5816356"/>
            <a:ext cx="7206012" cy="923330"/>
          </a:xfrm>
          <a:prstGeom prst="rect">
            <a:avLst/>
          </a:prstGeom>
          <a:noFill/>
        </p:spPr>
        <p:txBody>
          <a:bodyPr wrap="none" rtlCol="0">
            <a:spAutoFit/>
          </a:bodyPr>
          <a:lstStyle/>
          <a:p>
            <a:pPr marL="285750" indent="-285750">
              <a:buFont typeface="Wingdings" panose="05000000000000000000" pitchFamily="2" charset="2"/>
              <a:buChar char="Ø"/>
            </a:pPr>
            <a:r>
              <a:rPr lang="en-US" dirty="0">
                <a:solidFill>
                  <a:srgbClr val="FF0000"/>
                </a:solidFill>
              </a:rPr>
              <a:t> </a:t>
            </a:r>
            <a:r>
              <a:rPr lang="en-US" dirty="0"/>
              <a:t>Valves closed on LEBT and MEBT sides during RFQ </a:t>
            </a:r>
            <a:r>
              <a:rPr lang="en-US" dirty="0" smtClean="0"/>
              <a:t>conditioning</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smtClean="0">
                <a:solidFill>
                  <a:schemeClr val="tx2"/>
                </a:solidFill>
                <a:ea typeface="Calibri" panose="020F0502020204030204" pitchFamily="34" charset="0"/>
                <a:cs typeface="Times New Roman" panose="02020603050405020304" pitchFamily="18" charset="0"/>
              </a:rPr>
              <a:t> </a:t>
            </a:r>
            <a:r>
              <a:rPr lang="en-US" dirty="0" smtClean="0">
                <a:ea typeface="Calibri" panose="020F0502020204030204" pitchFamily="34" charset="0"/>
                <a:cs typeface="Times New Roman" panose="02020603050405020304" pitchFamily="18" charset="0"/>
              </a:rPr>
              <a:t>RGA connected on RFQ during conditioning (remote control)</a:t>
            </a:r>
            <a:endParaRPr lang="en-US" dirty="0"/>
          </a:p>
        </p:txBody>
      </p:sp>
      <p:sp>
        <p:nvSpPr>
          <p:cNvPr id="11" name="ZoneTexte 10"/>
          <p:cNvSpPr txBox="1"/>
          <p:nvPr/>
        </p:nvSpPr>
        <p:spPr>
          <a:xfrm>
            <a:off x="8223608" y="3715176"/>
            <a:ext cx="1008100" cy="307777"/>
          </a:xfrm>
          <a:prstGeom prst="rect">
            <a:avLst/>
          </a:prstGeom>
          <a:noFill/>
        </p:spPr>
        <p:txBody>
          <a:bodyPr wrap="square" rtlCol="0">
            <a:spAutoFit/>
          </a:bodyPr>
          <a:lstStyle/>
          <a:p>
            <a:pPr algn="ctr"/>
            <a:r>
              <a:rPr lang="fr-FR" sz="1400" dirty="0" smtClean="0">
                <a:latin typeface="Tahoma" panose="020B0604030504040204" pitchFamily="34" charset="0"/>
                <a:ea typeface="Tahoma" panose="020B0604030504040204" pitchFamily="34" charset="0"/>
                <a:cs typeface="Tahoma" panose="020B0604030504040204" pitchFamily="34" charset="0"/>
              </a:rPr>
              <a:t>Gauge</a:t>
            </a:r>
            <a:endParaRPr lang="fr-FR" sz="1000" dirty="0" smtClean="0">
              <a:latin typeface="Tahoma" panose="020B0604030504040204" pitchFamily="34" charset="0"/>
              <a:ea typeface="Tahoma" panose="020B0604030504040204" pitchFamily="34" charset="0"/>
              <a:cs typeface="Tahoma" panose="020B0604030504040204" pitchFamily="34" charset="0"/>
            </a:endParaRPr>
          </a:p>
        </p:txBody>
      </p:sp>
      <p:sp>
        <p:nvSpPr>
          <p:cNvPr id="12" name="ZoneTexte 11"/>
          <p:cNvSpPr txBox="1"/>
          <p:nvPr/>
        </p:nvSpPr>
        <p:spPr>
          <a:xfrm>
            <a:off x="6612673" y="4793132"/>
            <a:ext cx="1447983" cy="523220"/>
          </a:xfrm>
          <a:prstGeom prst="rect">
            <a:avLst/>
          </a:prstGeom>
          <a:noFill/>
        </p:spPr>
        <p:txBody>
          <a:bodyPr wrap="square" rtlCol="0">
            <a:spAutoFit/>
          </a:bodyPr>
          <a:lstStyle/>
          <a:p>
            <a:r>
              <a:rPr lang="en-US" altLang="fr-FR" sz="1400" kern="0" dirty="0">
                <a:solidFill>
                  <a:srgbClr val="000000"/>
                </a:solidFill>
              </a:rPr>
              <a:t>Electron current measurement</a:t>
            </a:r>
            <a:endParaRPr lang="en-US" sz="1400" dirty="0"/>
          </a:p>
        </p:txBody>
      </p:sp>
      <p:cxnSp>
        <p:nvCxnSpPr>
          <p:cNvPr id="14" name="Connecteur droit avec flèche 13"/>
          <p:cNvCxnSpPr>
            <a:stCxn id="12" idx="0"/>
          </p:cNvCxnSpPr>
          <p:nvPr/>
        </p:nvCxnSpPr>
        <p:spPr>
          <a:xfrm flipV="1">
            <a:off x="7336665" y="3573311"/>
            <a:ext cx="245429" cy="121982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075815" y="1841517"/>
            <a:ext cx="2934370" cy="3565985"/>
          </a:xfrm>
          <a:prstGeom prst="rect">
            <a:avLst/>
          </a:prstGeom>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3719632988"/>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 4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2612285">
            <a:off x="6810214" y="3714342"/>
            <a:ext cx="2032374" cy="1133147"/>
          </a:xfrm>
          <a:prstGeom prst="rect">
            <a:avLst/>
          </a:prstGeom>
        </p:spPr>
      </p:pic>
      <p:sp>
        <p:nvSpPr>
          <p:cNvPr id="11" name="Titre 10"/>
          <p:cNvSpPr>
            <a:spLocks noGrp="1"/>
          </p:cNvSpPr>
          <p:nvPr>
            <p:ph type="title"/>
          </p:nvPr>
        </p:nvSpPr>
        <p:spPr>
          <a:xfrm>
            <a:off x="1412174" y="17176"/>
            <a:ext cx="3989929" cy="908720"/>
          </a:xfrm>
        </p:spPr>
        <p:txBody>
          <a:bodyPr/>
          <a:lstStyle/>
          <a:p>
            <a:r>
              <a:rPr lang="fr-FR" sz="3200" dirty="0" smtClean="0"/>
              <a:t>RF Distribution</a:t>
            </a:r>
            <a:endParaRPr lang="fr-FR" sz="3200" dirty="0"/>
          </a:p>
        </p:txBody>
      </p:sp>
      <p:pic>
        <p:nvPicPr>
          <p:cNvPr id="50"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47238" y="1397114"/>
            <a:ext cx="1826882" cy="1542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3" name="Connecteur droit avec flèche 52"/>
          <p:cNvCxnSpPr/>
          <p:nvPr/>
        </p:nvCxnSpPr>
        <p:spPr>
          <a:xfrm>
            <a:off x="6978770" y="1315144"/>
            <a:ext cx="212862" cy="274759"/>
          </a:xfrm>
          <a:prstGeom prst="straightConnector1">
            <a:avLst/>
          </a:prstGeom>
          <a:ln w="1905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54" name="ZoneTexte 53"/>
          <p:cNvSpPr txBox="1"/>
          <p:nvPr/>
        </p:nvSpPr>
        <p:spPr>
          <a:xfrm>
            <a:off x="5988244" y="956786"/>
            <a:ext cx="1317990" cy="307777"/>
          </a:xfrm>
          <a:prstGeom prst="rect">
            <a:avLst/>
          </a:prstGeom>
          <a:noFill/>
        </p:spPr>
        <p:txBody>
          <a:bodyPr wrap="none" rtlCol="0">
            <a:spAutoFit/>
          </a:bodyPr>
          <a:lstStyle/>
          <a:p>
            <a:pPr algn="ctr"/>
            <a:r>
              <a:rPr lang="fr-FR" sz="1400" dirty="0" err="1" smtClean="0">
                <a:solidFill>
                  <a:srgbClr val="0000FF"/>
                </a:solidFill>
                <a:ea typeface="Tahoma" panose="020B0604030504040204" pitchFamily="34" charset="0"/>
                <a:cs typeface="Tahoma" panose="020B0604030504040204" pitchFamily="34" charset="0"/>
              </a:rPr>
              <a:t>Foward</a:t>
            </a:r>
            <a:r>
              <a:rPr lang="fr-FR" sz="1400" dirty="0">
                <a:solidFill>
                  <a:srgbClr val="0000FF"/>
                </a:solidFill>
                <a:ea typeface="Tahoma" panose="020B0604030504040204" pitchFamily="34" charset="0"/>
                <a:cs typeface="Tahoma" panose="020B0604030504040204" pitchFamily="34" charset="0"/>
              </a:rPr>
              <a:t> power</a:t>
            </a:r>
            <a:endParaRPr lang="fr-FR" sz="1400" dirty="0" smtClean="0">
              <a:solidFill>
                <a:srgbClr val="0000FF"/>
              </a:solidFill>
              <a:ea typeface="Tahoma" panose="020B0604030504040204" pitchFamily="34" charset="0"/>
              <a:cs typeface="Tahoma" panose="020B0604030504040204" pitchFamily="34" charset="0"/>
            </a:endParaRPr>
          </a:p>
        </p:txBody>
      </p:sp>
      <p:cxnSp>
        <p:nvCxnSpPr>
          <p:cNvPr id="55" name="Connecteur droit avec flèche 54"/>
          <p:cNvCxnSpPr/>
          <p:nvPr/>
        </p:nvCxnSpPr>
        <p:spPr>
          <a:xfrm flipH="1">
            <a:off x="7826401" y="1264563"/>
            <a:ext cx="198903" cy="292388"/>
          </a:xfrm>
          <a:prstGeom prst="straightConnector1">
            <a:avLst/>
          </a:prstGeom>
          <a:ln w="19050">
            <a:solidFill>
              <a:srgbClr val="0000FF"/>
            </a:solidFill>
            <a:tailEnd type="arrow"/>
          </a:ln>
        </p:spPr>
        <p:style>
          <a:lnRef idx="1">
            <a:schemeClr val="accent1"/>
          </a:lnRef>
          <a:fillRef idx="0">
            <a:schemeClr val="accent1"/>
          </a:fillRef>
          <a:effectRef idx="0">
            <a:schemeClr val="accent1"/>
          </a:effectRef>
          <a:fontRef idx="minor">
            <a:schemeClr val="tx1"/>
          </a:fontRef>
        </p:style>
      </p:cxnSp>
      <p:pic>
        <p:nvPicPr>
          <p:cNvPr id="57" name="Image 5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07339" y="1256366"/>
            <a:ext cx="5733914" cy="3248677"/>
          </a:xfrm>
          <a:prstGeom prst="rect">
            <a:avLst/>
          </a:prstGeom>
          <a:ln>
            <a:noFill/>
          </a:ln>
          <a:effectLst>
            <a:softEdge rad="112500"/>
          </a:effectLst>
        </p:spPr>
      </p:pic>
      <p:sp>
        <p:nvSpPr>
          <p:cNvPr id="58" name="Rectangle 57"/>
          <p:cNvSpPr/>
          <p:nvPr/>
        </p:nvSpPr>
        <p:spPr>
          <a:xfrm>
            <a:off x="125163" y="1049277"/>
            <a:ext cx="4051844" cy="369332"/>
          </a:xfrm>
          <a:prstGeom prst="rect">
            <a:avLst/>
          </a:prstGeom>
        </p:spPr>
        <p:txBody>
          <a:bodyPr wrap="square">
            <a:spAutoFit/>
          </a:bodyPr>
          <a:lstStyle/>
          <a:p>
            <a:pPr marL="285750" indent="-285750" algn="ctr">
              <a:buFont typeface="Wingdings" panose="05000000000000000000" pitchFamily="2" charset="2"/>
              <a:buChar char="Ø"/>
            </a:pPr>
            <a:r>
              <a:rPr lang="fr-FR" dirty="0" smtClean="0">
                <a:solidFill>
                  <a:schemeClr val="tx2"/>
                </a:solidFill>
                <a:ea typeface="Tahoma" panose="020B0604030504040204" pitchFamily="34" charset="0"/>
                <a:cs typeface="Tahoma" panose="020B0604030504040204" pitchFamily="34" charset="0"/>
              </a:rPr>
              <a:t> </a:t>
            </a:r>
            <a:r>
              <a:rPr lang="fr-FR" dirty="0" smtClean="0">
                <a:ea typeface="Tahoma" panose="020B0604030504040204" pitchFamily="34" charset="0"/>
                <a:cs typeface="Tahoma" panose="020B0604030504040204" pitchFamily="34" charset="0"/>
              </a:rPr>
              <a:t>Power RFQ RF distribution</a:t>
            </a:r>
            <a:endParaRPr lang="fr-FR" u="sng" dirty="0">
              <a:ea typeface="Tahoma" panose="020B0604030504040204" pitchFamily="34" charset="0"/>
              <a:cs typeface="Tahoma" panose="020B0604030504040204" pitchFamily="34" charset="0"/>
            </a:endParaRPr>
          </a:p>
        </p:txBody>
      </p:sp>
      <p:sp>
        <p:nvSpPr>
          <p:cNvPr id="62" name="ZoneTexte 61"/>
          <p:cNvSpPr txBox="1"/>
          <p:nvPr/>
        </p:nvSpPr>
        <p:spPr>
          <a:xfrm>
            <a:off x="2360904" y="4298571"/>
            <a:ext cx="2684392" cy="307777"/>
          </a:xfrm>
          <a:prstGeom prst="rect">
            <a:avLst/>
          </a:prstGeom>
          <a:noFill/>
        </p:spPr>
        <p:txBody>
          <a:bodyPr wrap="square" rtlCol="0">
            <a:spAutoFit/>
          </a:bodyPr>
          <a:lstStyle/>
          <a:p>
            <a:pPr algn="ctr"/>
            <a:r>
              <a:rPr lang="fr-FR" sz="1400" dirty="0" err="1" smtClean="0">
                <a:ea typeface="Tahoma" panose="020B0604030504040204" pitchFamily="34" charset="0"/>
                <a:cs typeface="Tahoma" panose="020B0604030504040204" pitchFamily="34" charset="0"/>
              </a:rPr>
              <a:t>Bidirectional</a:t>
            </a:r>
            <a:r>
              <a:rPr lang="fr-FR" sz="1400" dirty="0" smtClean="0">
                <a:ea typeface="Tahoma" panose="020B0604030504040204" pitchFamily="34" charset="0"/>
                <a:cs typeface="Tahoma" panose="020B0604030504040204" pitchFamily="34" charset="0"/>
              </a:rPr>
              <a:t> Coupler</a:t>
            </a:r>
            <a:endParaRPr lang="fr-FR" sz="1000" dirty="0" smtClean="0">
              <a:solidFill>
                <a:srgbClr val="0000FF"/>
              </a:solidFill>
              <a:ea typeface="Tahoma" panose="020B0604030504040204" pitchFamily="34" charset="0"/>
              <a:cs typeface="Tahoma" panose="020B0604030504040204" pitchFamily="34" charset="0"/>
            </a:endParaRPr>
          </a:p>
        </p:txBody>
      </p:sp>
      <p:cxnSp>
        <p:nvCxnSpPr>
          <p:cNvPr id="68" name="Connecteur droit avec flèche 67"/>
          <p:cNvCxnSpPr>
            <a:stCxn id="62" idx="0"/>
          </p:cNvCxnSpPr>
          <p:nvPr/>
        </p:nvCxnSpPr>
        <p:spPr>
          <a:xfrm flipV="1">
            <a:off x="3703100" y="3612315"/>
            <a:ext cx="66818" cy="6862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9" name="Connecteur droit avec flèche 68"/>
          <p:cNvCxnSpPr/>
          <p:nvPr/>
        </p:nvCxnSpPr>
        <p:spPr>
          <a:xfrm flipH="1">
            <a:off x="4233651" y="2039705"/>
            <a:ext cx="1183401" cy="56927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0" name="ZoneTexte 69"/>
          <p:cNvSpPr txBox="1"/>
          <p:nvPr/>
        </p:nvSpPr>
        <p:spPr>
          <a:xfrm>
            <a:off x="4787578" y="1520449"/>
            <a:ext cx="1229050" cy="523220"/>
          </a:xfrm>
          <a:prstGeom prst="rect">
            <a:avLst/>
          </a:prstGeom>
          <a:noFill/>
        </p:spPr>
        <p:txBody>
          <a:bodyPr wrap="square" rtlCol="0">
            <a:spAutoFit/>
          </a:bodyPr>
          <a:lstStyle/>
          <a:p>
            <a:pPr algn="ctr"/>
            <a:r>
              <a:rPr lang="fr-FR" sz="1400" dirty="0" smtClean="0">
                <a:ea typeface="Tahoma" panose="020B0604030504040204" pitchFamily="34" charset="0"/>
                <a:cs typeface="Tahoma" panose="020B0604030504040204" pitchFamily="34" charset="0"/>
              </a:rPr>
              <a:t>Flexible </a:t>
            </a:r>
            <a:r>
              <a:rPr lang="fr-FR" sz="1400" dirty="0" err="1" smtClean="0">
                <a:ea typeface="Tahoma" panose="020B0604030504040204" pitchFamily="34" charset="0"/>
                <a:cs typeface="Tahoma" panose="020B0604030504040204" pitchFamily="34" charset="0"/>
              </a:rPr>
              <a:t>waveguide</a:t>
            </a:r>
            <a:endParaRPr lang="fr-FR" sz="1000" dirty="0" smtClean="0">
              <a:ea typeface="Tahoma" panose="020B0604030504040204" pitchFamily="34" charset="0"/>
              <a:cs typeface="Tahoma" panose="020B0604030504040204" pitchFamily="34" charset="0"/>
            </a:endParaRPr>
          </a:p>
        </p:txBody>
      </p:sp>
      <p:cxnSp>
        <p:nvCxnSpPr>
          <p:cNvPr id="72" name="Connecteur droit avec flèche 71"/>
          <p:cNvCxnSpPr/>
          <p:nvPr/>
        </p:nvCxnSpPr>
        <p:spPr>
          <a:xfrm flipV="1">
            <a:off x="1163701" y="3762943"/>
            <a:ext cx="787623" cy="24971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ZoneTexte 30"/>
          <p:cNvSpPr txBox="1"/>
          <p:nvPr/>
        </p:nvSpPr>
        <p:spPr>
          <a:xfrm>
            <a:off x="6551824" y="2979899"/>
            <a:ext cx="2017710" cy="307777"/>
          </a:xfrm>
          <a:prstGeom prst="rect">
            <a:avLst/>
          </a:prstGeom>
          <a:noFill/>
        </p:spPr>
        <p:txBody>
          <a:bodyPr wrap="square" rtlCol="0">
            <a:spAutoFit/>
          </a:bodyPr>
          <a:lstStyle/>
          <a:p>
            <a:pPr algn="ctr"/>
            <a:r>
              <a:rPr lang="fr-FR" sz="1400" dirty="0" err="1" smtClean="0">
                <a:ea typeface="Tahoma" panose="020B0604030504040204" pitchFamily="34" charset="0"/>
                <a:cs typeface="Tahoma" panose="020B0604030504040204" pitchFamily="34" charset="0"/>
              </a:rPr>
              <a:t>Bidirectional</a:t>
            </a:r>
            <a:r>
              <a:rPr lang="fr-FR" sz="1400" dirty="0" smtClean="0">
                <a:ea typeface="Tahoma" panose="020B0604030504040204" pitchFamily="34" charset="0"/>
                <a:cs typeface="Tahoma" panose="020B0604030504040204" pitchFamily="34" charset="0"/>
              </a:rPr>
              <a:t> coupler</a:t>
            </a:r>
            <a:endParaRPr lang="fr-FR" sz="1000" dirty="0" smtClean="0">
              <a:ea typeface="Tahoma" panose="020B0604030504040204" pitchFamily="34" charset="0"/>
              <a:cs typeface="Tahoma" panose="020B0604030504040204" pitchFamily="34" charset="0"/>
            </a:endParaRPr>
          </a:p>
        </p:txBody>
      </p:sp>
      <p:sp>
        <p:nvSpPr>
          <p:cNvPr id="40" name="ZoneTexte 39"/>
          <p:cNvSpPr txBox="1"/>
          <p:nvPr/>
        </p:nvSpPr>
        <p:spPr>
          <a:xfrm>
            <a:off x="7419739" y="965803"/>
            <a:ext cx="1478290" cy="307777"/>
          </a:xfrm>
          <a:prstGeom prst="rect">
            <a:avLst/>
          </a:prstGeom>
          <a:noFill/>
        </p:spPr>
        <p:txBody>
          <a:bodyPr wrap="none" rtlCol="0">
            <a:spAutoFit/>
          </a:bodyPr>
          <a:lstStyle/>
          <a:p>
            <a:pPr algn="ctr"/>
            <a:r>
              <a:rPr lang="fr-FR" sz="1400" dirty="0" err="1" smtClean="0">
                <a:solidFill>
                  <a:srgbClr val="0000FF"/>
                </a:solidFill>
                <a:ea typeface="Tahoma" panose="020B0604030504040204" pitchFamily="34" charset="0"/>
                <a:cs typeface="Tahoma" panose="020B0604030504040204" pitchFamily="34" charset="0"/>
              </a:rPr>
              <a:t>Reflected</a:t>
            </a:r>
            <a:r>
              <a:rPr lang="fr-FR" sz="1400" dirty="0" smtClean="0">
                <a:solidFill>
                  <a:srgbClr val="0000FF"/>
                </a:solidFill>
                <a:ea typeface="Tahoma" panose="020B0604030504040204" pitchFamily="34" charset="0"/>
                <a:cs typeface="Tahoma" panose="020B0604030504040204" pitchFamily="34" charset="0"/>
              </a:rPr>
              <a:t> power</a:t>
            </a:r>
          </a:p>
        </p:txBody>
      </p:sp>
      <p:sp>
        <p:nvSpPr>
          <p:cNvPr id="6" name="ZoneTexte 5"/>
          <p:cNvSpPr txBox="1"/>
          <p:nvPr/>
        </p:nvSpPr>
        <p:spPr>
          <a:xfrm>
            <a:off x="368484" y="4809102"/>
            <a:ext cx="8206093" cy="1754326"/>
          </a:xfrm>
          <a:prstGeom prst="rect">
            <a:avLst/>
          </a:prstGeom>
          <a:noFill/>
        </p:spPr>
        <p:txBody>
          <a:bodyPr wrap="none" rtlCol="0">
            <a:spAutoFit/>
          </a:bodyPr>
          <a:lstStyle/>
          <a:p>
            <a:pPr marL="285750" indent="-285750">
              <a:buFont typeface="Wingdings" panose="05000000000000000000" pitchFamily="2" charset="2"/>
              <a:buChar char="Ø"/>
            </a:pPr>
            <a:r>
              <a:rPr lang="en-US" dirty="0" smtClean="0">
                <a:solidFill>
                  <a:srgbClr val="FF0000"/>
                </a:solidFill>
              </a:rPr>
              <a:t> </a:t>
            </a:r>
            <a:r>
              <a:rPr lang="en-US" dirty="0" smtClean="0"/>
              <a:t>Measurement of forward and reflected power for the 2 bidirectional couplers</a:t>
            </a:r>
          </a:p>
          <a:p>
            <a:r>
              <a:rPr lang="en-US" dirty="0" smtClean="0"/>
              <a:t>	Fast </a:t>
            </a:r>
            <a:r>
              <a:rPr lang="en-US" dirty="0" smtClean="0"/>
              <a:t>interlock in case of reflected power</a:t>
            </a:r>
          </a:p>
          <a:p>
            <a:endParaRPr lang="en-US" dirty="0" smtClean="0"/>
          </a:p>
          <a:p>
            <a:pPr marL="285750" indent="-285750">
              <a:buFont typeface="Wingdings" panose="05000000000000000000" pitchFamily="2" charset="2"/>
              <a:buChar char="Ø"/>
            </a:pPr>
            <a:r>
              <a:rPr lang="en-US" dirty="0" smtClean="0">
                <a:solidFill>
                  <a:srgbClr val="FF0000"/>
                </a:solidFill>
              </a:rPr>
              <a:t> </a:t>
            </a:r>
            <a:r>
              <a:rPr lang="en-US" dirty="0" smtClean="0"/>
              <a:t>Measurement of the power returned to the load on the magic tee</a:t>
            </a:r>
          </a:p>
          <a:p>
            <a:r>
              <a:rPr lang="en-US" dirty="0" smtClean="0"/>
              <a:t>	Fast </a:t>
            </a:r>
            <a:r>
              <a:rPr lang="en-US" dirty="0" smtClean="0"/>
              <a:t>interlock in case of power</a:t>
            </a:r>
          </a:p>
          <a:p>
            <a:endParaRPr lang="en-US" dirty="0" smtClean="0"/>
          </a:p>
        </p:txBody>
      </p:sp>
      <p:sp>
        <p:nvSpPr>
          <p:cNvPr id="42" name="ZoneTexte 41"/>
          <p:cNvSpPr txBox="1"/>
          <p:nvPr/>
        </p:nvSpPr>
        <p:spPr>
          <a:xfrm>
            <a:off x="6115503" y="3447415"/>
            <a:ext cx="1317990" cy="307777"/>
          </a:xfrm>
          <a:prstGeom prst="rect">
            <a:avLst/>
          </a:prstGeom>
          <a:noFill/>
        </p:spPr>
        <p:txBody>
          <a:bodyPr wrap="none" rtlCol="0">
            <a:spAutoFit/>
          </a:bodyPr>
          <a:lstStyle/>
          <a:p>
            <a:pPr algn="ctr"/>
            <a:r>
              <a:rPr lang="fr-FR" sz="1400" dirty="0" err="1" smtClean="0">
                <a:solidFill>
                  <a:srgbClr val="0000FF"/>
                </a:solidFill>
                <a:ea typeface="Tahoma" panose="020B0604030504040204" pitchFamily="34" charset="0"/>
                <a:cs typeface="Tahoma" panose="020B0604030504040204" pitchFamily="34" charset="0"/>
              </a:rPr>
              <a:t>Foward</a:t>
            </a:r>
            <a:r>
              <a:rPr lang="fr-FR" sz="1400" dirty="0">
                <a:solidFill>
                  <a:srgbClr val="0000FF"/>
                </a:solidFill>
                <a:ea typeface="Tahoma" panose="020B0604030504040204" pitchFamily="34" charset="0"/>
                <a:cs typeface="Tahoma" panose="020B0604030504040204" pitchFamily="34" charset="0"/>
              </a:rPr>
              <a:t> power</a:t>
            </a:r>
            <a:endParaRPr lang="fr-FR" sz="1400" dirty="0" smtClean="0">
              <a:solidFill>
                <a:srgbClr val="0000FF"/>
              </a:solidFill>
              <a:ea typeface="Tahoma" panose="020B0604030504040204" pitchFamily="34" charset="0"/>
              <a:cs typeface="Tahoma" panose="020B0604030504040204" pitchFamily="34" charset="0"/>
            </a:endParaRPr>
          </a:p>
        </p:txBody>
      </p:sp>
      <p:cxnSp>
        <p:nvCxnSpPr>
          <p:cNvPr id="8" name="Connecteur droit avec flèche 7"/>
          <p:cNvCxnSpPr/>
          <p:nvPr/>
        </p:nvCxnSpPr>
        <p:spPr>
          <a:xfrm>
            <a:off x="6728998" y="3821631"/>
            <a:ext cx="376612" cy="13244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3" name="ZoneTexte 12"/>
          <p:cNvSpPr txBox="1"/>
          <p:nvPr/>
        </p:nvSpPr>
        <p:spPr>
          <a:xfrm>
            <a:off x="1868708" y="6350178"/>
            <a:ext cx="5216493" cy="369332"/>
          </a:xfrm>
          <a:prstGeom prst="rect">
            <a:avLst/>
          </a:prstGeom>
          <a:noFill/>
        </p:spPr>
        <p:txBody>
          <a:bodyPr wrap="none" rtlCol="0">
            <a:spAutoFit/>
          </a:bodyPr>
          <a:lstStyle/>
          <a:p>
            <a:r>
              <a:rPr lang="en-US" dirty="0" smtClean="0">
                <a:solidFill>
                  <a:schemeClr val="tx2"/>
                </a:solidFill>
              </a:rPr>
              <a:t>Fast interlock: RF must be stop in less than 20µs</a:t>
            </a:r>
            <a:endParaRPr lang="en-US" dirty="0">
              <a:solidFill>
                <a:schemeClr val="tx2"/>
              </a:solidFill>
            </a:endParaRPr>
          </a:p>
        </p:txBody>
      </p:sp>
    </p:spTree>
    <p:extLst>
      <p:ext uri="{BB962C8B-B14F-4D97-AF65-F5344CB8AC3E}">
        <p14:creationId xmlns:p14="http://schemas.microsoft.com/office/powerpoint/2010/main" val="16924964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ZoneTexte 17"/>
          <p:cNvSpPr txBox="1"/>
          <p:nvPr/>
        </p:nvSpPr>
        <p:spPr>
          <a:xfrm>
            <a:off x="239651" y="1199659"/>
            <a:ext cx="4955510" cy="646331"/>
          </a:xfrm>
          <a:prstGeom prst="rect">
            <a:avLst/>
          </a:prstGeom>
          <a:solidFill>
            <a:schemeClr val="bg1"/>
          </a:solidFill>
          <a:ln>
            <a:noFill/>
          </a:ln>
        </p:spPr>
        <p:txBody>
          <a:bodyPr wrap="square" rtlCol="0">
            <a:spAutoFit/>
          </a:bodyPr>
          <a:lstStyle/>
          <a:p>
            <a:pPr marL="285750" indent="-285750">
              <a:buFont typeface="Wingdings" panose="05000000000000000000" pitchFamily="2" charset="2"/>
              <a:buChar char="Ø"/>
            </a:pPr>
            <a:r>
              <a:rPr lang="en-US" dirty="0" smtClean="0">
                <a:solidFill>
                  <a:srgbClr val="FF0000"/>
                </a:solidFill>
                <a:latin typeface="+mj-lt"/>
                <a:ea typeface="Tahoma" panose="020B0604030504040204" pitchFamily="34" charset="0"/>
                <a:cs typeface="Tahoma" panose="020B0604030504040204" pitchFamily="34" charset="0"/>
              </a:rPr>
              <a:t> </a:t>
            </a:r>
            <a:r>
              <a:rPr lang="en-US" dirty="0" smtClean="0">
                <a:latin typeface="+mj-lt"/>
                <a:ea typeface="Tahoma" panose="020B0604030504040204" pitchFamily="34" charset="0"/>
                <a:cs typeface="Tahoma" panose="020B0604030504040204" pitchFamily="34" charset="0"/>
              </a:rPr>
              <a:t>22 pick-ups with female N connector are installed on the RFQ</a:t>
            </a:r>
          </a:p>
        </p:txBody>
      </p:sp>
      <p:sp>
        <p:nvSpPr>
          <p:cNvPr id="16" name="ZoneTexte 15"/>
          <p:cNvSpPr txBox="1"/>
          <p:nvPr/>
        </p:nvSpPr>
        <p:spPr>
          <a:xfrm>
            <a:off x="3500038" y="4657654"/>
            <a:ext cx="4805064" cy="292388"/>
          </a:xfrm>
          <a:prstGeom prst="rect">
            <a:avLst/>
          </a:prstGeom>
          <a:solidFill>
            <a:schemeClr val="bg1"/>
          </a:solidFill>
        </p:spPr>
        <p:txBody>
          <a:bodyPr wrap="square" rtlCol="0">
            <a:spAutoFit/>
          </a:bodyPr>
          <a:lstStyle/>
          <a:p>
            <a:pPr algn="ctr"/>
            <a:r>
              <a:rPr lang="fr-FR" sz="1300" dirty="0" smtClean="0">
                <a:latin typeface="+mj-lt"/>
                <a:ea typeface="Tahoma" panose="020B0604030504040204" pitchFamily="34" charset="0"/>
                <a:cs typeface="Tahoma" panose="020B0604030504040204" pitchFamily="34" charset="0"/>
              </a:rPr>
              <a:t>Pick</a:t>
            </a:r>
            <a:r>
              <a:rPr lang="fr-FR" sz="1300" dirty="0">
                <a:latin typeface="+mj-lt"/>
                <a:ea typeface="Tahoma" panose="020B0604030504040204" pitchFamily="34" charset="0"/>
                <a:cs typeface="Tahoma" panose="020B0604030504040204" pitchFamily="34" charset="0"/>
              </a:rPr>
              <a:t>-</a:t>
            </a:r>
            <a:r>
              <a:rPr lang="fr-FR" sz="1300" dirty="0" smtClean="0">
                <a:latin typeface="+mj-lt"/>
                <a:ea typeface="Tahoma" panose="020B0604030504040204" pitchFamily="34" charset="0"/>
                <a:cs typeface="Tahoma" panose="020B0604030504040204" pitchFamily="34" charset="0"/>
              </a:rPr>
              <a:t>up position for </a:t>
            </a:r>
            <a:r>
              <a:rPr lang="fr-FR" sz="1300" dirty="0" err="1" smtClean="0">
                <a:latin typeface="+mj-lt"/>
                <a:ea typeface="Tahoma" panose="020B0604030504040204" pitchFamily="34" charset="0"/>
                <a:cs typeface="Tahoma" panose="020B0604030504040204" pitchFamily="34" charset="0"/>
              </a:rPr>
              <a:t>field</a:t>
            </a:r>
            <a:r>
              <a:rPr lang="fr-FR" sz="1300" dirty="0" smtClean="0">
                <a:latin typeface="+mj-lt"/>
                <a:ea typeface="Tahoma" panose="020B0604030504040204" pitchFamily="34" charset="0"/>
                <a:cs typeface="Tahoma" panose="020B0604030504040204" pitchFamily="34" charset="0"/>
              </a:rPr>
              <a:t> monitoring / </a:t>
            </a:r>
            <a:r>
              <a:rPr lang="fr-FR" sz="1300" dirty="0" smtClean="0">
                <a:solidFill>
                  <a:srgbClr val="7030A0"/>
                </a:solidFill>
                <a:latin typeface="+mj-lt"/>
                <a:ea typeface="Tahoma" panose="020B0604030504040204" pitchFamily="34" charset="0"/>
                <a:cs typeface="Tahoma" panose="020B0604030504040204" pitchFamily="34" charset="0"/>
              </a:rPr>
              <a:t>Pick</a:t>
            </a:r>
            <a:r>
              <a:rPr lang="fr-FR" sz="1300" dirty="0">
                <a:solidFill>
                  <a:srgbClr val="7030A0"/>
                </a:solidFill>
                <a:latin typeface="+mj-lt"/>
                <a:ea typeface="Tahoma" panose="020B0604030504040204" pitchFamily="34" charset="0"/>
                <a:cs typeface="Tahoma" panose="020B0604030504040204" pitchFamily="34" charset="0"/>
              </a:rPr>
              <a:t>-</a:t>
            </a:r>
            <a:r>
              <a:rPr lang="fr-FR" sz="1300" dirty="0" smtClean="0">
                <a:solidFill>
                  <a:srgbClr val="7030A0"/>
                </a:solidFill>
                <a:latin typeface="+mj-lt"/>
                <a:ea typeface="Tahoma" panose="020B0604030504040204" pitchFamily="34" charset="0"/>
                <a:cs typeface="Tahoma" panose="020B0604030504040204" pitchFamily="34" charset="0"/>
              </a:rPr>
              <a:t>up position for LLRF</a:t>
            </a:r>
          </a:p>
        </p:txBody>
      </p:sp>
      <p:grpSp>
        <p:nvGrpSpPr>
          <p:cNvPr id="19" name="Groupe 18"/>
          <p:cNvGrpSpPr/>
          <p:nvPr/>
        </p:nvGrpSpPr>
        <p:grpSpPr>
          <a:xfrm>
            <a:off x="2888963" y="4991018"/>
            <a:ext cx="5951122" cy="1886329"/>
            <a:chOff x="3724311" y="4787220"/>
            <a:chExt cx="5124378" cy="1624276"/>
          </a:xfrm>
        </p:grpSpPr>
        <p:pic>
          <p:nvPicPr>
            <p:cNvPr id="5" name="Imag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flipH="1">
              <a:off x="3724311" y="4864154"/>
              <a:ext cx="5124378" cy="1547342"/>
            </a:xfrm>
            <a:prstGeom prst="rect">
              <a:avLst/>
            </a:prstGeom>
            <a:ln>
              <a:noFill/>
            </a:ln>
            <a:effectLst>
              <a:softEdge rad="112500"/>
            </a:effectLst>
          </p:spPr>
        </p:pic>
        <p:cxnSp>
          <p:nvCxnSpPr>
            <p:cNvPr id="17" name="Connecteur droit avec flèche 16"/>
            <p:cNvCxnSpPr/>
            <p:nvPr/>
          </p:nvCxnSpPr>
          <p:spPr>
            <a:xfrm>
              <a:off x="4250494" y="4787220"/>
              <a:ext cx="575" cy="36077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a:off x="5234037" y="4793920"/>
              <a:ext cx="575" cy="36077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a:off x="6220580" y="4793920"/>
              <a:ext cx="575" cy="36077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a:off x="7201124" y="4787221"/>
              <a:ext cx="575" cy="36077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p:nvPr/>
          </p:nvCxnSpPr>
          <p:spPr>
            <a:xfrm>
              <a:off x="8310947" y="4793920"/>
              <a:ext cx="575" cy="360775"/>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p:nvPr/>
          </p:nvCxnSpPr>
          <p:spPr>
            <a:xfrm>
              <a:off x="8201884" y="4793920"/>
              <a:ext cx="575" cy="36077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aphicFrame>
        <p:nvGraphicFramePr>
          <p:cNvPr id="28" name="Tableau 27"/>
          <p:cNvGraphicFramePr>
            <a:graphicFrameLocks noGrp="1"/>
          </p:cNvGraphicFramePr>
          <p:nvPr>
            <p:extLst>
              <p:ext uri="{D42A27DB-BD31-4B8C-83A1-F6EECF244321}">
                <p14:modId xmlns:p14="http://schemas.microsoft.com/office/powerpoint/2010/main" val="3460149594"/>
              </p:ext>
            </p:extLst>
          </p:nvPr>
        </p:nvGraphicFramePr>
        <p:xfrm>
          <a:off x="329629" y="5057342"/>
          <a:ext cx="2113828" cy="1554480"/>
        </p:xfrm>
        <a:graphic>
          <a:graphicData uri="http://schemas.openxmlformats.org/drawingml/2006/table">
            <a:tbl>
              <a:tblPr/>
              <a:tblGrid>
                <a:gridCol w="755461">
                  <a:extLst>
                    <a:ext uri="{9D8B030D-6E8A-4147-A177-3AD203B41FA5}">
                      <a16:colId xmlns:a16="http://schemas.microsoft.com/office/drawing/2014/main" val="20000"/>
                    </a:ext>
                  </a:extLst>
                </a:gridCol>
                <a:gridCol w="577427">
                  <a:extLst>
                    <a:ext uri="{9D8B030D-6E8A-4147-A177-3AD203B41FA5}">
                      <a16:colId xmlns:a16="http://schemas.microsoft.com/office/drawing/2014/main" val="20001"/>
                    </a:ext>
                  </a:extLst>
                </a:gridCol>
                <a:gridCol w="780940">
                  <a:extLst>
                    <a:ext uri="{9D8B030D-6E8A-4147-A177-3AD203B41FA5}">
                      <a16:colId xmlns:a16="http://schemas.microsoft.com/office/drawing/2014/main" val="20002"/>
                    </a:ext>
                  </a:extLst>
                </a:gridCol>
              </a:tblGrid>
              <a:tr h="198120">
                <a:tc>
                  <a:txBody>
                    <a:bodyPr/>
                    <a:lstStyle/>
                    <a:p>
                      <a:pPr algn="ctr" rtl="0" fontAlgn="ctr"/>
                      <a:r>
                        <a:rPr lang="fr-FR" sz="1200" b="0" i="0" u="none" strike="noStrike" dirty="0" err="1">
                          <a:solidFill>
                            <a:srgbClr val="000000"/>
                          </a:solidFill>
                          <a:effectLst/>
                          <a:latin typeface="Tahoma" panose="020B0604030504040204" pitchFamily="34" charset="0"/>
                        </a:rPr>
                        <a:t>Pick</a:t>
                      </a:r>
                      <a:r>
                        <a:rPr lang="fr-FR" sz="1200" b="0" i="0" u="none" strike="noStrike" dirty="0">
                          <a:solidFill>
                            <a:srgbClr val="000000"/>
                          </a:solidFill>
                          <a:effectLst/>
                          <a:latin typeface="Tahoma" panose="020B0604030504040204" pitchFamily="34" charset="0"/>
                        </a:rPr>
                        <a:t> up</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fr-FR" sz="1200" b="0" i="0" u="none" strike="noStrike">
                          <a:solidFill>
                            <a:srgbClr val="000000"/>
                          </a:solidFill>
                          <a:effectLst/>
                          <a:latin typeface="Tahoma" panose="020B0604030504040204" pitchFamily="34" charset="0"/>
                        </a:rPr>
                        <a:t>z (m)</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fr-FR" sz="1200" b="0" i="0" u="none" strike="noStrike">
                          <a:solidFill>
                            <a:srgbClr val="000000"/>
                          </a:solidFill>
                          <a:effectLst/>
                          <a:latin typeface="Tahoma" panose="020B0604030504040204" pitchFamily="34" charset="0"/>
                        </a:rPr>
                        <a:t>Quantity</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98120">
                <a:tc rowSpan="5">
                  <a:txBody>
                    <a:bodyPr/>
                    <a:lstStyle/>
                    <a:p>
                      <a:pPr algn="ctr" rtl="0" fontAlgn="ctr"/>
                      <a:r>
                        <a:rPr lang="fr-FR" sz="1200" b="0" i="0" u="none" strike="noStrike">
                          <a:solidFill>
                            <a:srgbClr val="000000"/>
                          </a:solidFill>
                          <a:effectLst/>
                          <a:latin typeface="Tahoma" panose="020B0604030504040204" pitchFamily="34" charset="0"/>
                        </a:rPr>
                        <a:t>Field Monitoring</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fr-FR" sz="1200" b="0" i="0" u="none" strike="noStrike">
                          <a:solidFill>
                            <a:srgbClr val="000000"/>
                          </a:solidFill>
                          <a:effectLst/>
                          <a:latin typeface="Tahoma" panose="020B0604030504040204" pitchFamily="34" charset="0"/>
                        </a:rPr>
                        <a:t>0.366</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fr-FR" sz="1200" b="0" i="0" u="none" strike="noStrike">
                          <a:solidFill>
                            <a:srgbClr val="000000"/>
                          </a:solidFill>
                          <a:effectLst/>
                          <a:latin typeface="Tahoma" panose="020B0604030504040204" pitchFamily="34" charset="0"/>
                        </a:rPr>
                        <a:t>4</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98120">
                <a:tc vMerge="1">
                  <a:txBody>
                    <a:bodyPr/>
                    <a:lstStyle/>
                    <a:p>
                      <a:endParaRPr lang="fr-FR"/>
                    </a:p>
                  </a:txBody>
                  <a:tcPr/>
                </a:tc>
                <a:tc>
                  <a:txBody>
                    <a:bodyPr/>
                    <a:lstStyle/>
                    <a:p>
                      <a:pPr algn="ctr" rtl="0" fontAlgn="ctr"/>
                      <a:r>
                        <a:rPr lang="fr-FR" sz="1200" b="0" i="0" u="none" strike="noStrike">
                          <a:solidFill>
                            <a:srgbClr val="000000"/>
                          </a:solidFill>
                          <a:effectLst/>
                          <a:latin typeface="Tahoma" panose="020B0604030504040204" pitchFamily="34" charset="0"/>
                        </a:rPr>
                        <a:t>1.281</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fr-FR" sz="1200" b="0" i="0" u="none" strike="noStrike">
                          <a:solidFill>
                            <a:srgbClr val="000000"/>
                          </a:solidFill>
                          <a:effectLst/>
                          <a:latin typeface="Tahoma" panose="020B0604030504040204" pitchFamily="34" charset="0"/>
                        </a:rPr>
                        <a:t>4</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98120">
                <a:tc vMerge="1">
                  <a:txBody>
                    <a:bodyPr/>
                    <a:lstStyle/>
                    <a:p>
                      <a:endParaRPr lang="fr-FR"/>
                    </a:p>
                  </a:txBody>
                  <a:tcPr/>
                </a:tc>
                <a:tc>
                  <a:txBody>
                    <a:bodyPr/>
                    <a:lstStyle/>
                    <a:p>
                      <a:pPr algn="ctr" rtl="0" fontAlgn="ctr"/>
                      <a:r>
                        <a:rPr lang="fr-FR" sz="1200" b="0" i="0" u="none" strike="noStrike">
                          <a:solidFill>
                            <a:srgbClr val="000000"/>
                          </a:solidFill>
                          <a:effectLst/>
                          <a:latin typeface="Tahoma" panose="020B0604030504040204" pitchFamily="34" charset="0"/>
                        </a:rPr>
                        <a:t>2.196</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fr-FR" sz="1200" b="0" i="0" u="none" strike="noStrike">
                          <a:solidFill>
                            <a:srgbClr val="000000"/>
                          </a:solidFill>
                          <a:effectLst/>
                          <a:latin typeface="Tahoma" panose="020B0604030504040204" pitchFamily="34" charset="0"/>
                        </a:rPr>
                        <a:t>4</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90500">
                <a:tc vMerge="1">
                  <a:txBody>
                    <a:bodyPr/>
                    <a:lstStyle/>
                    <a:p>
                      <a:endParaRPr lang="fr-FR"/>
                    </a:p>
                  </a:txBody>
                  <a:tcPr/>
                </a:tc>
                <a:tc>
                  <a:txBody>
                    <a:bodyPr/>
                    <a:lstStyle/>
                    <a:p>
                      <a:pPr algn="ctr" rtl="0" fontAlgn="ctr"/>
                      <a:r>
                        <a:rPr lang="fr-FR" sz="1200" b="0" i="0" u="none" strike="noStrike">
                          <a:solidFill>
                            <a:srgbClr val="000000"/>
                          </a:solidFill>
                          <a:effectLst/>
                          <a:latin typeface="Tahoma" panose="020B0604030504040204" pitchFamily="34" charset="0"/>
                        </a:rPr>
                        <a:t>3.111</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fr-FR" sz="1200" b="0" i="0" u="none" strike="noStrike">
                          <a:solidFill>
                            <a:srgbClr val="000000"/>
                          </a:solidFill>
                          <a:effectLst/>
                          <a:latin typeface="Tahoma" panose="020B0604030504040204" pitchFamily="34" charset="0"/>
                        </a:rPr>
                        <a:t>4</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98120">
                <a:tc vMerge="1">
                  <a:txBody>
                    <a:bodyPr/>
                    <a:lstStyle/>
                    <a:p>
                      <a:endParaRPr lang="fr-FR"/>
                    </a:p>
                  </a:txBody>
                  <a:tcPr/>
                </a:tc>
                <a:tc>
                  <a:txBody>
                    <a:bodyPr/>
                    <a:lstStyle/>
                    <a:p>
                      <a:pPr algn="ctr" rtl="0" fontAlgn="ctr"/>
                      <a:r>
                        <a:rPr lang="fr-FR" sz="1200" b="0" i="0" u="none" strike="noStrike">
                          <a:solidFill>
                            <a:srgbClr val="000000"/>
                          </a:solidFill>
                          <a:effectLst/>
                          <a:latin typeface="Tahoma" panose="020B0604030504040204" pitchFamily="34" charset="0"/>
                        </a:rPr>
                        <a:t>4.026</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fr-FR" sz="1200" b="0" i="0" u="none" strike="noStrike">
                          <a:solidFill>
                            <a:srgbClr val="000000"/>
                          </a:solidFill>
                          <a:effectLst/>
                          <a:latin typeface="Tahoma" panose="020B0604030504040204" pitchFamily="34" charset="0"/>
                        </a:rPr>
                        <a:t>4</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198120">
                <a:tc>
                  <a:txBody>
                    <a:bodyPr/>
                    <a:lstStyle/>
                    <a:p>
                      <a:pPr algn="ctr" rtl="0" fontAlgn="ctr"/>
                      <a:r>
                        <a:rPr lang="fr-FR" sz="1200" b="0" i="0" u="none" strike="noStrike">
                          <a:solidFill>
                            <a:srgbClr val="000000"/>
                          </a:solidFill>
                          <a:effectLst/>
                          <a:latin typeface="Tahoma" panose="020B0604030504040204" pitchFamily="34" charset="0"/>
                        </a:rPr>
                        <a:t>LLRF</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fr-FR" sz="1200" b="0" i="0" u="none" strike="noStrike" dirty="0">
                          <a:solidFill>
                            <a:srgbClr val="000000"/>
                          </a:solidFill>
                          <a:effectLst/>
                          <a:latin typeface="Tahoma" panose="020B0604030504040204" pitchFamily="34" charset="0"/>
                        </a:rPr>
                        <a:t>4.179</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fr-FR" sz="1200" b="0" i="0" u="none" strike="noStrike" dirty="0" smtClean="0">
                          <a:solidFill>
                            <a:srgbClr val="000000"/>
                          </a:solidFill>
                          <a:effectLst/>
                          <a:latin typeface="Tahoma" panose="020B0604030504040204" pitchFamily="34" charset="0"/>
                        </a:rPr>
                        <a:t>2</a:t>
                      </a:r>
                      <a:r>
                        <a:rPr lang="fr-FR" sz="1200" b="0" i="0" u="none" strike="noStrike" baseline="0" dirty="0" smtClean="0">
                          <a:solidFill>
                            <a:srgbClr val="000000"/>
                          </a:solidFill>
                          <a:effectLst/>
                          <a:latin typeface="Tahoma" panose="020B0604030504040204" pitchFamily="34" charset="0"/>
                        </a:rPr>
                        <a:t> (1 for </a:t>
                      </a:r>
                      <a:r>
                        <a:rPr lang="fr-FR" sz="1200" b="0" i="0" u="none" strike="noStrike" baseline="0" dirty="0" err="1" smtClean="0">
                          <a:solidFill>
                            <a:srgbClr val="000000"/>
                          </a:solidFill>
                          <a:effectLst/>
                          <a:latin typeface="Tahoma" panose="020B0604030504040204" pitchFamily="34" charset="0"/>
                        </a:rPr>
                        <a:t>spare</a:t>
                      </a:r>
                      <a:r>
                        <a:rPr lang="fr-FR" sz="1200" b="0" i="0" u="none" strike="noStrike" baseline="0" dirty="0" smtClean="0">
                          <a:solidFill>
                            <a:srgbClr val="000000"/>
                          </a:solidFill>
                          <a:effectLst/>
                          <a:latin typeface="Tahoma" panose="020B0604030504040204" pitchFamily="34" charset="0"/>
                        </a:rPr>
                        <a:t>)</a:t>
                      </a:r>
                      <a:endParaRPr lang="fr-FR" sz="1200" b="0" i="0" u="none" strike="noStrike" dirty="0">
                        <a:solidFill>
                          <a:srgbClr val="000000"/>
                        </a:solidFill>
                        <a:effectLst/>
                        <a:latin typeface="Tahoma" panose="020B060403050404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pic>
        <p:nvPicPr>
          <p:cNvPr id="27"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1940" y="109675"/>
            <a:ext cx="1565582" cy="704385"/>
          </a:xfrm>
          <a:prstGeom prst="rect">
            <a:avLst/>
          </a:prstGeom>
        </p:spPr>
      </p:pic>
      <p:sp>
        <p:nvSpPr>
          <p:cNvPr id="3" name="ZoneTexte 2"/>
          <p:cNvSpPr txBox="1"/>
          <p:nvPr/>
        </p:nvSpPr>
        <p:spPr>
          <a:xfrm>
            <a:off x="795819" y="1950736"/>
            <a:ext cx="3909858" cy="646331"/>
          </a:xfrm>
          <a:prstGeom prst="rect">
            <a:avLst/>
          </a:prstGeom>
          <a:noFill/>
        </p:spPr>
        <p:txBody>
          <a:bodyPr wrap="square" rtlCol="0">
            <a:spAutoFit/>
          </a:bodyPr>
          <a:lstStyle/>
          <a:p>
            <a:r>
              <a:rPr lang="en-US" dirty="0" smtClean="0">
                <a:latin typeface="+mj-lt"/>
              </a:rPr>
              <a:t>With about 30dBm at the nominal cavity voltage</a:t>
            </a:r>
            <a:endParaRPr lang="en-US" dirty="0">
              <a:latin typeface="+mj-lt"/>
            </a:endParaRPr>
          </a:p>
        </p:txBody>
      </p:sp>
      <p:pic>
        <p:nvPicPr>
          <p:cNvPr id="6" name="Image 5"/>
          <p:cNvPicPr>
            <a:picLocks noChangeAspect="1"/>
          </p:cNvPicPr>
          <p:nvPr/>
        </p:nvPicPr>
        <p:blipFill rotWithShape="1">
          <a:blip r:embed="rId4" cstate="print">
            <a:extLst>
              <a:ext uri="{28A0092B-C50C-407E-A947-70E740481C1C}">
                <a14:useLocalDpi xmlns:a14="http://schemas.microsoft.com/office/drawing/2010/main" val="0"/>
              </a:ext>
            </a:extLst>
          </a:blip>
          <a:srcRect l="27367" t="30890" r="30474" b="18235"/>
          <a:stretch/>
        </p:blipFill>
        <p:spPr>
          <a:xfrm>
            <a:off x="5185342" y="1037504"/>
            <a:ext cx="3482734" cy="2364058"/>
          </a:xfrm>
          <a:prstGeom prst="rect">
            <a:avLst/>
          </a:prstGeom>
        </p:spPr>
      </p:pic>
      <p:sp>
        <p:nvSpPr>
          <p:cNvPr id="7" name="ZoneTexte 6"/>
          <p:cNvSpPr txBox="1"/>
          <p:nvPr/>
        </p:nvSpPr>
        <p:spPr>
          <a:xfrm>
            <a:off x="3986677" y="2732898"/>
            <a:ext cx="1069524" cy="369332"/>
          </a:xfrm>
          <a:prstGeom prst="rect">
            <a:avLst/>
          </a:prstGeom>
          <a:noFill/>
        </p:spPr>
        <p:txBody>
          <a:bodyPr wrap="none" rtlCol="0">
            <a:spAutoFit/>
          </a:bodyPr>
          <a:lstStyle/>
          <a:p>
            <a:r>
              <a:rPr lang="en-US" dirty="0" smtClean="0">
                <a:latin typeface="+mj-lt"/>
              </a:rPr>
              <a:t>Pick-ups</a:t>
            </a:r>
            <a:endParaRPr lang="en-US" dirty="0">
              <a:latin typeface="+mj-lt"/>
            </a:endParaRPr>
          </a:p>
        </p:txBody>
      </p:sp>
      <p:cxnSp>
        <p:nvCxnSpPr>
          <p:cNvPr id="9" name="Connecteur droit avec flèche 8"/>
          <p:cNvCxnSpPr>
            <a:stCxn id="7" idx="3"/>
          </p:cNvCxnSpPr>
          <p:nvPr/>
        </p:nvCxnSpPr>
        <p:spPr>
          <a:xfrm flipV="1">
            <a:off x="5056201" y="2893609"/>
            <a:ext cx="2530830" cy="2395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1" name="Connecteur droit avec flèche 10"/>
          <p:cNvCxnSpPr>
            <a:stCxn id="7" idx="3"/>
          </p:cNvCxnSpPr>
          <p:nvPr/>
        </p:nvCxnSpPr>
        <p:spPr>
          <a:xfrm flipV="1">
            <a:off x="5056201" y="1424964"/>
            <a:ext cx="1131886" cy="149260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2" name="ZoneTexte 11"/>
          <p:cNvSpPr txBox="1"/>
          <p:nvPr/>
        </p:nvSpPr>
        <p:spPr>
          <a:xfrm>
            <a:off x="670460" y="4630223"/>
            <a:ext cx="1449436" cy="307777"/>
          </a:xfrm>
          <a:prstGeom prst="rect">
            <a:avLst/>
          </a:prstGeom>
          <a:noFill/>
        </p:spPr>
        <p:txBody>
          <a:bodyPr wrap="none" rtlCol="0">
            <a:spAutoFit/>
          </a:bodyPr>
          <a:lstStyle/>
          <a:p>
            <a:r>
              <a:rPr lang="en-US" sz="1400" u="sng" dirty="0" smtClean="0"/>
              <a:t>Pick-up location</a:t>
            </a:r>
            <a:endParaRPr lang="en-US" sz="1400" u="sng" dirty="0"/>
          </a:p>
        </p:txBody>
      </p:sp>
      <p:sp>
        <p:nvSpPr>
          <p:cNvPr id="13" name="ZoneTexte 12"/>
          <p:cNvSpPr txBox="1"/>
          <p:nvPr/>
        </p:nvSpPr>
        <p:spPr>
          <a:xfrm>
            <a:off x="239651" y="3525788"/>
            <a:ext cx="6064481" cy="923330"/>
          </a:xfrm>
          <a:prstGeom prst="rect">
            <a:avLst/>
          </a:prstGeom>
          <a:noFill/>
        </p:spPr>
        <p:txBody>
          <a:bodyPr wrap="none" rtlCol="0">
            <a:spAutoFit/>
          </a:bodyPr>
          <a:lstStyle/>
          <a:p>
            <a:pPr marL="285750" indent="-285750">
              <a:buFont typeface="Wingdings" panose="05000000000000000000" pitchFamily="2" charset="2"/>
              <a:buChar char="Ø"/>
            </a:pPr>
            <a:r>
              <a:rPr lang="en-US" dirty="0" smtClean="0">
                <a:solidFill>
                  <a:srgbClr val="FF0000"/>
                </a:solidFill>
              </a:rPr>
              <a:t> </a:t>
            </a:r>
            <a:r>
              <a:rPr lang="en-US" dirty="0" smtClean="0"/>
              <a:t>1 pick-up (and 1 spare) for LLRF and sparks detection</a:t>
            </a:r>
          </a:p>
          <a:p>
            <a:endParaRPr lang="en-US" dirty="0" smtClean="0"/>
          </a:p>
          <a:p>
            <a:pPr marL="285750" indent="-285750">
              <a:buFont typeface="Wingdings" panose="05000000000000000000" pitchFamily="2" charset="2"/>
              <a:buChar char="Ø"/>
            </a:pPr>
            <a:r>
              <a:rPr lang="en-US" dirty="0" smtClean="0">
                <a:solidFill>
                  <a:srgbClr val="FF0000"/>
                </a:solidFill>
              </a:rPr>
              <a:t> </a:t>
            </a:r>
            <a:r>
              <a:rPr lang="en-US" dirty="0" smtClean="0"/>
              <a:t>20 pick-ups for cavity field monitoring</a:t>
            </a:r>
            <a:endParaRPr lang="en-US" dirty="0"/>
          </a:p>
        </p:txBody>
      </p:sp>
      <p:sp>
        <p:nvSpPr>
          <p:cNvPr id="30" name="Titre 10"/>
          <p:cNvSpPr>
            <a:spLocks noGrp="1"/>
          </p:cNvSpPr>
          <p:nvPr>
            <p:ph type="title"/>
          </p:nvPr>
        </p:nvSpPr>
        <p:spPr>
          <a:xfrm>
            <a:off x="1412174" y="17176"/>
            <a:ext cx="3989929" cy="908720"/>
          </a:xfrm>
        </p:spPr>
        <p:txBody>
          <a:bodyPr/>
          <a:lstStyle/>
          <a:p>
            <a:r>
              <a:rPr lang="fr-FR" sz="3200" dirty="0" smtClean="0"/>
              <a:t>RF MEASURMENTS</a:t>
            </a:r>
            <a:endParaRPr lang="fr-FR" sz="3200" dirty="0"/>
          </a:p>
        </p:txBody>
      </p:sp>
    </p:spTree>
    <p:extLst>
      <p:ext uri="{BB962C8B-B14F-4D97-AF65-F5344CB8AC3E}">
        <p14:creationId xmlns:p14="http://schemas.microsoft.com/office/powerpoint/2010/main" val="4895034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D:\[1] Projets\1 ESS\7 RFQ Réfrigiration\6 Vues de supervision\Screenshots\Screenshot from 2018-06-07 10-26-01.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67078" y="4278873"/>
            <a:ext cx="4509033" cy="2512639"/>
          </a:xfrm>
          <a:prstGeom prst="rect">
            <a:avLst/>
          </a:prstGeom>
          <a:noFill/>
          <a:ln>
            <a:noFill/>
          </a:ln>
        </p:spPr>
      </p:pic>
      <p:pic>
        <p:nvPicPr>
          <p:cNvPr id="3" name="Image 2"/>
          <p:cNvPicPr>
            <a:picLocks noChangeAspect="1"/>
          </p:cNvPicPr>
          <p:nvPr/>
        </p:nvPicPr>
        <p:blipFill rotWithShape="1">
          <a:blip r:embed="rId3" cstate="print">
            <a:extLst>
              <a:ext uri="{28A0092B-C50C-407E-A947-70E740481C1C}">
                <a14:useLocalDpi xmlns:a14="http://schemas.microsoft.com/office/drawing/2010/main" val="0"/>
              </a:ext>
            </a:extLst>
          </a:blip>
          <a:srcRect l="12749" t="15731" r="13405" b="3585"/>
          <a:stretch/>
        </p:blipFill>
        <p:spPr>
          <a:xfrm>
            <a:off x="234935" y="4312326"/>
            <a:ext cx="4044462" cy="2485659"/>
          </a:xfrm>
          <a:prstGeom prst="rect">
            <a:avLst/>
          </a:prstGeom>
        </p:spPr>
      </p:pic>
      <p:sp>
        <p:nvSpPr>
          <p:cNvPr id="5" name="Titre 1"/>
          <p:cNvSpPr txBox="1">
            <a:spLocks/>
          </p:cNvSpPr>
          <p:nvPr/>
        </p:nvSpPr>
        <p:spPr bwMode="gray">
          <a:xfrm>
            <a:off x="1566217" y="0"/>
            <a:ext cx="2157361" cy="908720"/>
          </a:xfrm>
          <a:prstGeom prst="rect">
            <a:avLst/>
          </a:prstGeom>
        </p:spPr>
        <p:txBody>
          <a:bodyPr vert="horz" lIns="0" tIns="0" rIns="0" bIns="0" rtlCol="0" anchor="ctr" anchorCtr="0">
            <a:noAutofit/>
          </a:bodyPr>
          <a:lstStyle>
            <a:lvl1pPr algn="l" defTabSz="914400" rtl="0" eaLnBrk="1" latinLnBrk="0" hangingPunct="1">
              <a:spcBef>
                <a:spcPct val="0"/>
              </a:spcBef>
              <a:buNone/>
              <a:defRPr sz="2200" b="1" kern="1200" cap="all" baseline="0">
                <a:solidFill>
                  <a:schemeClr val="bg1"/>
                </a:solidFill>
                <a:latin typeface="+mj-lt"/>
                <a:ea typeface="+mj-ea"/>
                <a:cs typeface="+mj-cs"/>
              </a:defRPr>
            </a:lvl1pPr>
          </a:lstStyle>
          <a:p>
            <a:r>
              <a:rPr lang="fr-FR" sz="3200" dirty="0" smtClean="0">
                <a:latin typeface="Arial" panose="020B0604020202020204" pitchFamily="34" charset="0"/>
                <a:cs typeface="Arial" panose="020B0604020202020204" pitchFamily="34" charset="0"/>
              </a:rPr>
              <a:t>RFQ </a:t>
            </a:r>
            <a:r>
              <a:rPr lang="fr-FR" sz="3200" dirty="0" err="1" smtClean="0">
                <a:latin typeface="Arial" panose="020B0604020202020204" pitchFamily="34" charset="0"/>
                <a:cs typeface="Arial" panose="020B0604020202020204" pitchFamily="34" charset="0"/>
              </a:rPr>
              <a:t>skid</a:t>
            </a:r>
            <a:endParaRPr lang="fr-FR" sz="3200" dirty="0">
              <a:latin typeface="Arial" panose="020B0604020202020204" pitchFamily="34" charset="0"/>
              <a:cs typeface="Arial" panose="020B0604020202020204" pitchFamily="34" charset="0"/>
            </a:endParaRPr>
          </a:p>
        </p:txBody>
      </p:sp>
      <p:sp>
        <p:nvSpPr>
          <p:cNvPr id="6" name="ZoneTexte 5"/>
          <p:cNvSpPr txBox="1"/>
          <p:nvPr/>
        </p:nvSpPr>
        <p:spPr>
          <a:xfrm>
            <a:off x="503487" y="1018092"/>
            <a:ext cx="6795450" cy="1477328"/>
          </a:xfrm>
          <a:prstGeom prst="rect">
            <a:avLst/>
          </a:prstGeom>
          <a:noFill/>
        </p:spPr>
        <p:txBody>
          <a:bodyPr wrap="none" rtlCol="0">
            <a:spAutoFit/>
          </a:bodyPr>
          <a:lstStyle/>
          <a:p>
            <a:pPr marL="285750" indent="-285750">
              <a:buFont typeface="Wingdings" panose="05000000000000000000" pitchFamily="2" charset="2"/>
              <a:buChar char="Ø"/>
            </a:pPr>
            <a:r>
              <a:rPr lang="en-US" dirty="0" smtClean="0">
                <a:solidFill>
                  <a:schemeClr val="tx2"/>
                </a:solidFill>
              </a:rPr>
              <a:t> </a:t>
            </a:r>
            <a:r>
              <a:rPr lang="en-US" dirty="0" smtClean="0"/>
              <a:t>Control the temperature of the RFQ (and couplers)</a:t>
            </a:r>
          </a:p>
          <a:p>
            <a:pPr marL="742950" lvl="1" indent="-285750">
              <a:buFontTx/>
              <a:buChar char="-"/>
            </a:pPr>
            <a:r>
              <a:rPr lang="en-US" dirty="0" smtClean="0"/>
              <a:t>3 body circuits: Temperature regulation</a:t>
            </a:r>
          </a:p>
          <a:p>
            <a:pPr marL="742950" lvl="1" indent="-285750">
              <a:buFontTx/>
              <a:buChar char="-"/>
            </a:pPr>
            <a:r>
              <a:rPr lang="en-US" dirty="0" smtClean="0"/>
              <a:t>1 vane circuit: Temperature or frequency regulation</a:t>
            </a:r>
          </a:p>
          <a:p>
            <a:endParaRPr lang="en-US" dirty="0" smtClean="0"/>
          </a:p>
          <a:p>
            <a:pPr marL="285750" indent="-285750">
              <a:buFont typeface="Wingdings" panose="05000000000000000000" pitchFamily="2" charset="2"/>
              <a:buChar char="Ø"/>
            </a:pPr>
            <a:r>
              <a:rPr lang="en-US" dirty="0">
                <a:solidFill>
                  <a:schemeClr val="tx2"/>
                </a:solidFill>
              </a:rPr>
              <a:t> </a:t>
            </a:r>
            <a:r>
              <a:rPr lang="en-US" dirty="0" smtClean="0"/>
              <a:t>Control flowmeters for the RFQ couplers ( 2 for each coupler)</a:t>
            </a:r>
          </a:p>
        </p:txBody>
      </p:sp>
      <p:sp>
        <p:nvSpPr>
          <p:cNvPr id="7" name="ZoneTexte 6"/>
          <p:cNvSpPr txBox="1"/>
          <p:nvPr/>
        </p:nvSpPr>
        <p:spPr>
          <a:xfrm>
            <a:off x="514638" y="2531464"/>
            <a:ext cx="8461473" cy="1754326"/>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solidFill>
                  <a:schemeClr val="tx2"/>
                </a:solidFill>
              </a:rPr>
              <a:t> </a:t>
            </a:r>
            <a:r>
              <a:rPr lang="en-US" dirty="0" smtClean="0"/>
              <a:t>Provide the information SKIDREADY to permit RF power</a:t>
            </a:r>
          </a:p>
          <a:p>
            <a:pPr marL="285750" indent="-285750">
              <a:buFont typeface="Wingdings" panose="05000000000000000000" pitchFamily="2" charset="2"/>
              <a:buChar char="Ø"/>
            </a:pPr>
            <a:endParaRPr lang="en-US" dirty="0" smtClean="0"/>
          </a:p>
          <a:p>
            <a:pPr marL="285750" indent="-285750">
              <a:buFont typeface="Wingdings" panose="05000000000000000000" pitchFamily="2" charset="2"/>
              <a:buChar char="Ø"/>
            </a:pPr>
            <a:r>
              <a:rPr lang="en-US" dirty="0">
                <a:solidFill>
                  <a:schemeClr val="tx2"/>
                </a:solidFill>
              </a:rPr>
              <a:t> </a:t>
            </a:r>
            <a:r>
              <a:rPr lang="en-US" dirty="0" smtClean="0"/>
              <a:t>Use the</a:t>
            </a:r>
            <a:r>
              <a:rPr lang="en-US" dirty="0"/>
              <a:t> </a:t>
            </a:r>
            <a:r>
              <a:rPr lang="en-US" dirty="0" smtClean="0"/>
              <a:t>frequency error provided by the LLRF (EPICS data) for the frequency regulation mode</a:t>
            </a:r>
          </a:p>
          <a:p>
            <a:pPr marL="285750" indent="-285750">
              <a:buFont typeface="Wingdings" panose="05000000000000000000" pitchFamily="2" charset="2"/>
              <a:buChar char="Ø"/>
            </a:pPr>
            <a:endParaRPr lang="en-US" dirty="0" smtClean="0"/>
          </a:p>
          <a:p>
            <a:pPr marL="285750" indent="-285750">
              <a:buFont typeface="Wingdings" panose="05000000000000000000" pitchFamily="2" charset="2"/>
              <a:buChar char="Ø"/>
            </a:pPr>
            <a:r>
              <a:rPr lang="en-US" dirty="0" smtClean="0">
                <a:solidFill>
                  <a:schemeClr val="tx2"/>
                </a:solidFill>
              </a:rPr>
              <a:t> </a:t>
            </a:r>
            <a:r>
              <a:rPr lang="en-US" dirty="0" smtClean="0"/>
              <a:t>EPICS views must be done </a:t>
            </a:r>
            <a:r>
              <a:rPr lang="en-US" dirty="0"/>
              <a:t>by </a:t>
            </a:r>
            <a:r>
              <a:rPr lang="en-US" dirty="0" smtClean="0"/>
              <a:t>ESS</a:t>
            </a:r>
            <a:endParaRPr lang="en-US" dirty="0"/>
          </a:p>
        </p:txBody>
      </p:sp>
    </p:spTree>
    <p:extLst>
      <p:ext uri="{BB962C8B-B14F-4D97-AF65-F5344CB8AC3E}">
        <p14:creationId xmlns:p14="http://schemas.microsoft.com/office/powerpoint/2010/main" val="448199282"/>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949890" y="2386152"/>
            <a:ext cx="6976590" cy="3539430"/>
          </a:xfrm>
          <a:prstGeom prst="rect">
            <a:avLst/>
          </a:prstGeom>
          <a:noFill/>
        </p:spPr>
        <p:txBody>
          <a:bodyPr wrap="none" rtlCol="0">
            <a:spAutoFit/>
          </a:bodyPr>
          <a:lstStyle/>
          <a:p>
            <a:pPr marL="457200" indent="-457200">
              <a:buFont typeface="Wingdings" panose="05000000000000000000" pitchFamily="2" charset="2"/>
              <a:buChar char="Ø"/>
            </a:pPr>
            <a:r>
              <a:rPr lang="en-US" sz="3200" dirty="0" smtClean="0">
                <a:solidFill>
                  <a:schemeClr val="bg1">
                    <a:lumMod val="85000"/>
                  </a:schemeClr>
                </a:solidFill>
              </a:rPr>
              <a:t> Status of RFQ </a:t>
            </a:r>
          </a:p>
          <a:p>
            <a:pPr marL="457200" indent="-457200">
              <a:buFont typeface="Wingdings" panose="05000000000000000000" pitchFamily="2" charset="2"/>
              <a:buChar char="Ø"/>
            </a:pPr>
            <a:endParaRPr lang="en-US" sz="3200" dirty="0">
              <a:solidFill>
                <a:schemeClr val="bg1">
                  <a:lumMod val="85000"/>
                </a:schemeClr>
              </a:solidFill>
            </a:endParaRPr>
          </a:p>
          <a:p>
            <a:pPr marL="457200" indent="-457200">
              <a:buFont typeface="Wingdings" panose="05000000000000000000" pitchFamily="2" charset="2"/>
              <a:buChar char="Ø"/>
            </a:pPr>
            <a:r>
              <a:rPr lang="en-US" sz="3200" dirty="0" smtClean="0">
                <a:solidFill>
                  <a:schemeClr val="bg1">
                    <a:lumMod val="85000"/>
                  </a:schemeClr>
                </a:solidFill>
              </a:rPr>
              <a:t> Instrumentation for RFQ</a:t>
            </a:r>
          </a:p>
          <a:p>
            <a:pPr marL="457200" indent="-457200">
              <a:buFont typeface="Wingdings" panose="05000000000000000000" pitchFamily="2" charset="2"/>
              <a:buChar char="Ø"/>
            </a:pPr>
            <a:endParaRPr lang="en-US" sz="3200" dirty="0" smtClean="0"/>
          </a:p>
          <a:p>
            <a:pPr marL="457200" indent="-457200">
              <a:buFont typeface="Wingdings" panose="05000000000000000000" pitchFamily="2" charset="2"/>
              <a:buChar char="Ø"/>
            </a:pPr>
            <a:r>
              <a:rPr lang="en-US" sz="3200" dirty="0" smtClean="0">
                <a:solidFill>
                  <a:srgbClr val="FF0000"/>
                </a:solidFill>
              </a:rPr>
              <a:t> </a:t>
            </a:r>
            <a:r>
              <a:rPr lang="en-US" sz="3200" dirty="0" smtClean="0"/>
              <a:t>Requirement </a:t>
            </a:r>
            <a:r>
              <a:rPr lang="en-US" sz="3200" dirty="0"/>
              <a:t>for RFQ </a:t>
            </a:r>
            <a:r>
              <a:rPr lang="en-US" sz="3200" dirty="0" smtClean="0"/>
              <a:t>conditioning</a:t>
            </a:r>
          </a:p>
          <a:p>
            <a:endParaRPr lang="en-US" sz="3200" dirty="0" smtClean="0">
              <a:solidFill>
                <a:schemeClr val="bg1">
                  <a:lumMod val="85000"/>
                </a:schemeClr>
              </a:solidFill>
            </a:endParaRPr>
          </a:p>
          <a:p>
            <a:endParaRPr lang="en-US" sz="3200" dirty="0"/>
          </a:p>
        </p:txBody>
      </p:sp>
      <p:sp>
        <p:nvSpPr>
          <p:cNvPr id="6" name="Titre 2"/>
          <p:cNvSpPr txBox="1">
            <a:spLocks/>
          </p:cNvSpPr>
          <p:nvPr/>
        </p:nvSpPr>
        <p:spPr bwMode="gray">
          <a:xfrm>
            <a:off x="2162283" y="0"/>
            <a:ext cx="2275902" cy="908720"/>
          </a:xfrm>
          <a:prstGeom prst="rect">
            <a:avLst/>
          </a:prstGeom>
        </p:spPr>
        <p:txBody>
          <a:bodyPr vert="horz" lIns="0" tIns="0" rIns="0" bIns="0" rtlCol="0" anchor="ctr" anchorCtr="0">
            <a:noAutofit/>
          </a:bodyPr>
          <a:lstStyle>
            <a:lvl1pPr algn="l" defTabSz="914400" rtl="0" eaLnBrk="1" latinLnBrk="0" hangingPunct="1">
              <a:spcBef>
                <a:spcPct val="0"/>
              </a:spcBef>
              <a:buNone/>
              <a:defRPr sz="2200" b="1" kern="1200" cap="all" baseline="0">
                <a:solidFill>
                  <a:schemeClr val="bg1"/>
                </a:solidFill>
                <a:latin typeface="+mj-lt"/>
                <a:ea typeface="+mj-ea"/>
                <a:cs typeface="+mj-cs"/>
              </a:defRPr>
            </a:lvl1pPr>
          </a:lstStyle>
          <a:p>
            <a:r>
              <a:rPr lang="en-US" sz="3200" smtClean="0"/>
              <a:t>OUTLINE</a:t>
            </a:r>
            <a:endParaRPr lang="en-US" sz="3200" dirty="0"/>
          </a:p>
        </p:txBody>
      </p:sp>
    </p:spTree>
    <p:extLst>
      <p:ext uri="{BB962C8B-B14F-4D97-AF65-F5344CB8AC3E}">
        <p14:creationId xmlns:p14="http://schemas.microsoft.com/office/powerpoint/2010/main" val="38256911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18863" y="5894943"/>
            <a:ext cx="8405590" cy="702527"/>
          </a:xfrm>
          <a:prstGeom prst="rect">
            <a:avLst/>
          </a:prstGeom>
          <a:ln>
            <a:solidFill>
              <a:srgbClr val="00CC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 name="Rectangle 5"/>
          <p:cNvSpPr/>
          <p:nvPr/>
        </p:nvSpPr>
        <p:spPr>
          <a:xfrm>
            <a:off x="5255451" y="3375539"/>
            <a:ext cx="2079239" cy="1947289"/>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p>
          <a:p>
            <a:pPr algn="ctr"/>
            <a:endParaRPr lang="en-US" dirty="0"/>
          </a:p>
        </p:txBody>
      </p:sp>
      <p:sp>
        <p:nvSpPr>
          <p:cNvPr id="7" name="Rectangle 6"/>
          <p:cNvSpPr/>
          <p:nvPr/>
        </p:nvSpPr>
        <p:spPr>
          <a:xfrm>
            <a:off x="2738853" y="1722054"/>
            <a:ext cx="1232020" cy="970156"/>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Flèche droite 7"/>
          <p:cNvSpPr/>
          <p:nvPr/>
        </p:nvSpPr>
        <p:spPr>
          <a:xfrm>
            <a:off x="3970873" y="2098409"/>
            <a:ext cx="1167007" cy="205660"/>
          </a:xfrm>
          <a:prstGeom prst="rightArrow">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Rectangle 8"/>
          <p:cNvSpPr/>
          <p:nvPr/>
        </p:nvSpPr>
        <p:spPr>
          <a:xfrm>
            <a:off x="280025" y="1788131"/>
            <a:ext cx="843514" cy="799419"/>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Rectangle 9"/>
          <p:cNvSpPr/>
          <p:nvPr/>
        </p:nvSpPr>
        <p:spPr>
          <a:xfrm>
            <a:off x="1577204" y="1899814"/>
            <a:ext cx="785127" cy="625398"/>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ZoneTexte 10"/>
          <p:cNvSpPr txBox="1"/>
          <p:nvPr/>
        </p:nvSpPr>
        <p:spPr>
          <a:xfrm>
            <a:off x="7372656" y="1523690"/>
            <a:ext cx="671979" cy="369332"/>
          </a:xfrm>
          <a:prstGeom prst="rect">
            <a:avLst/>
          </a:prstGeom>
          <a:noFill/>
        </p:spPr>
        <p:txBody>
          <a:bodyPr wrap="none" rtlCol="0">
            <a:spAutoFit/>
          </a:bodyPr>
          <a:lstStyle/>
          <a:p>
            <a:r>
              <a:rPr lang="en-US" b="1" dirty="0" smtClean="0"/>
              <a:t>RFQ</a:t>
            </a:r>
            <a:endParaRPr lang="en-US" b="1" dirty="0"/>
          </a:p>
        </p:txBody>
      </p:sp>
      <p:sp>
        <p:nvSpPr>
          <p:cNvPr id="12" name="ZoneTexte 11"/>
          <p:cNvSpPr txBox="1"/>
          <p:nvPr/>
        </p:nvSpPr>
        <p:spPr>
          <a:xfrm>
            <a:off x="3998207" y="1637745"/>
            <a:ext cx="1050288" cy="523220"/>
          </a:xfrm>
          <a:prstGeom prst="rect">
            <a:avLst/>
          </a:prstGeom>
          <a:noFill/>
        </p:spPr>
        <p:txBody>
          <a:bodyPr wrap="none" rtlCol="0">
            <a:spAutoFit/>
          </a:bodyPr>
          <a:lstStyle/>
          <a:p>
            <a:pPr algn="ctr"/>
            <a:r>
              <a:rPr lang="en-US" sz="1400" dirty="0" smtClean="0"/>
              <a:t>RF </a:t>
            </a:r>
          </a:p>
          <a:p>
            <a:pPr algn="ctr"/>
            <a:r>
              <a:rPr lang="en-US" sz="1400" dirty="0" smtClean="0"/>
              <a:t>distribution</a:t>
            </a:r>
            <a:endParaRPr lang="en-US" sz="1400" dirty="0"/>
          </a:p>
        </p:txBody>
      </p:sp>
      <p:sp>
        <p:nvSpPr>
          <p:cNvPr id="14" name="ZoneTexte 13"/>
          <p:cNvSpPr txBox="1"/>
          <p:nvPr/>
        </p:nvSpPr>
        <p:spPr>
          <a:xfrm>
            <a:off x="318862" y="1994234"/>
            <a:ext cx="748923" cy="369332"/>
          </a:xfrm>
          <a:prstGeom prst="rect">
            <a:avLst/>
          </a:prstGeom>
          <a:noFill/>
        </p:spPr>
        <p:txBody>
          <a:bodyPr wrap="none" rtlCol="0">
            <a:spAutoFit/>
          </a:bodyPr>
          <a:lstStyle/>
          <a:p>
            <a:r>
              <a:rPr lang="en-US" dirty="0" smtClean="0"/>
              <a:t>LLRF</a:t>
            </a:r>
            <a:endParaRPr lang="en-US" dirty="0"/>
          </a:p>
        </p:txBody>
      </p:sp>
      <p:sp>
        <p:nvSpPr>
          <p:cNvPr id="15" name="ZoneTexte 14"/>
          <p:cNvSpPr txBox="1"/>
          <p:nvPr/>
        </p:nvSpPr>
        <p:spPr>
          <a:xfrm>
            <a:off x="5220781" y="3397002"/>
            <a:ext cx="2077813" cy="338554"/>
          </a:xfrm>
          <a:prstGeom prst="rect">
            <a:avLst/>
          </a:prstGeom>
          <a:noFill/>
        </p:spPr>
        <p:txBody>
          <a:bodyPr wrap="none" rtlCol="0">
            <a:spAutoFit/>
          </a:bodyPr>
          <a:lstStyle/>
          <a:p>
            <a:r>
              <a:rPr lang="en-US" sz="1600" u="sng" dirty="0" smtClean="0"/>
              <a:t>RFQ instrumentation</a:t>
            </a:r>
            <a:endParaRPr lang="en-US" sz="1600" u="sng" dirty="0"/>
          </a:p>
        </p:txBody>
      </p:sp>
      <p:sp>
        <p:nvSpPr>
          <p:cNvPr id="16" name="ZoneTexte 15"/>
          <p:cNvSpPr txBox="1"/>
          <p:nvPr/>
        </p:nvSpPr>
        <p:spPr>
          <a:xfrm>
            <a:off x="8473418" y="2286135"/>
            <a:ext cx="723275" cy="369332"/>
          </a:xfrm>
          <a:prstGeom prst="rect">
            <a:avLst/>
          </a:prstGeom>
          <a:noFill/>
        </p:spPr>
        <p:txBody>
          <a:bodyPr wrap="none" rtlCol="0">
            <a:spAutoFit/>
          </a:bodyPr>
          <a:lstStyle/>
          <a:p>
            <a:r>
              <a:rPr lang="en-US" dirty="0" smtClean="0"/>
              <a:t>SKID</a:t>
            </a:r>
            <a:endParaRPr lang="en-US" dirty="0"/>
          </a:p>
        </p:txBody>
      </p:sp>
      <p:cxnSp>
        <p:nvCxnSpPr>
          <p:cNvPr id="18" name="Connecteur droit 17"/>
          <p:cNvCxnSpPr>
            <a:stCxn id="109" idx="3"/>
          </p:cNvCxnSpPr>
          <p:nvPr/>
        </p:nvCxnSpPr>
        <p:spPr>
          <a:xfrm flipV="1">
            <a:off x="7372656" y="2160965"/>
            <a:ext cx="1002329" cy="10876"/>
          </a:xfrm>
          <a:prstGeom prst="line">
            <a:avLst/>
          </a:prstGeom>
          <a:ln>
            <a:headEnd type="triangle" w="med" len="med"/>
            <a:tailEnd type="none" w="med" len="med"/>
          </a:ln>
        </p:spPr>
        <p:style>
          <a:lnRef idx="2">
            <a:schemeClr val="dk1"/>
          </a:lnRef>
          <a:fillRef idx="0">
            <a:schemeClr val="dk1"/>
          </a:fillRef>
          <a:effectRef idx="1">
            <a:schemeClr val="dk1"/>
          </a:effectRef>
          <a:fontRef idx="minor">
            <a:schemeClr val="tx1"/>
          </a:fontRef>
        </p:style>
      </p:cxnSp>
      <p:cxnSp>
        <p:nvCxnSpPr>
          <p:cNvPr id="20" name="Connecteur droit 19"/>
          <p:cNvCxnSpPr/>
          <p:nvPr/>
        </p:nvCxnSpPr>
        <p:spPr>
          <a:xfrm>
            <a:off x="8385493" y="2160965"/>
            <a:ext cx="0" cy="442386"/>
          </a:xfrm>
          <a:prstGeom prst="line">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22" name="Connecteur droit avec flèche 21"/>
          <p:cNvCxnSpPr/>
          <p:nvPr/>
        </p:nvCxnSpPr>
        <p:spPr>
          <a:xfrm>
            <a:off x="8349263" y="3544435"/>
            <a:ext cx="0" cy="2354071"/>
          </a:xfrm>
          <a:prstGeom prst="straightConnector1">
            <a:avLst/>
          </a:prstGeom>
          <a:ln>
            <a:solidFill>
              <a:srgbClr val="00CC00"/>
            </a:solidFill>
            <a:headEnd type="triangle" w="med" len="med"/>
            <a:tailEnd type="triangle" w="med" len="med"/>
          </a:ln>
        </p:spPr>
        <p:style>
          <a:lnRef idx="2">
            <a:schemeClr val="dk1"/>
          </a:lnRef>
          <a:fillRef idx="0">
            <a:schemeClr val="dk1"/>
          </a:fillRef>
          <a:effectRef idx="1">
            <a:schemeClr val="dk1"/>
          </a:effectRef>
          <a:fontRef idx="minor">
            <a:schemeClr val="tx1"/>
          </a:fontRef>
        </p:style>
      </p:cxnSp>
      <p:cxnSp>
        <p:nvCxnSpPr>
          <p:cNvPr id="23" name="Connecteur droit avec flèche 22"/>
          <p:cNvCxnSpPr/>
          <p:nvPr/>
        </p:nvCxnSpPr>
        <p:spPr>
          <a:xfrm flipH="1">
            <a:off x="6348479" y="5294245"/>
            <a:ext cx="2" cy="572123"/>
          </a:xfrm>
          <a:prstGeom prst="straightConnector1">
            <a:avLst/>
          </a:prstGeom>
          <a:ln>
            <a:solidFill>
              <a:srgbClr val="00CC00"/>
            </a:solidFill>
            <a:headEnd type="triangle" w="med" len="med"/>
            <a:tailEnd type="triangle" w="med" len="med"/>
          </a:ln>
        </p:spPr>
        <p:style>
          <a:lnRef idx="2">
            <a:schemeClr val="dk1"/>
          </a:lnRef>
          <a:fillRef idx="0">
            <a:schemeClr val="dk1"/>
          </a:fillRef>
          <a:effectRef idx="1">
            <a:schemeClr val="dk1"/>
          </a:effectRef>
          <a:fontRef idx="minor">
            <a:schemeClr val="tx1"/>
          </a:fontRef>
        </p:style>
      </p:cxnSp>
      <p:cxnSp>
        <p:nvCxnSpPr>
          <p:cNvPr id="26" name="Connecteur droit 25"/>
          <p:cNvCxnSpPr/>
          <p:nvPr/>
        </p:nvCxnSpPr>
        <p:spPr>
          <a:xfrm flipH="1">
            <a:off x="1956683" y="4309553"/>
            <a:ext cx="3309737" cy="0"/>
          </a:xfrm>
          <a:prstGeom prst="line">
            <a:avLst/>
          </a:prstGeom>
        </p:spPr>
        <p:style>
          <a:lnRef idx="2">
            <a:schemeClr val="dk1"/>
          </a:lnRef>
          <a:fillRef idx="0">
            <a:schemeClr val="dk1"/>
          </a:fillRef>
          <a:effectRef idx="1">
            <a:schemeClr val="dk1"/>
          </a:effectRef>
          <a:fontRef idx="minor">
            <a:schemeClr val="tx1"/>
          </a:fontRef>
        </p:style>
      </p:cxnSp>
      <p:cxnSp>
        <p:nvCxnSpPr>
          <p:cNvPr id="29" name="Connecteur droit avec flèche 28"/>
          <p:cNvCxnSpPr/>
          <p:nvPr/>
        </p:nvCxnSpPr>
        <p:spPr>
          <a:xfrm flipV="1">
            <a:off x="1949399" y="2500541"/>
            <a:ext cx="1422" cy="181704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1" name="Connecteur droit avec flèche 30"/>
          <p:cNvCxnSpPr>
            <a:stCxn id="9" idx="3"/>
          </p:cNvCxnSpPr>
          <p:nvPr/>
        </p:nvCxnSpPr>
        <p:spPr>
          <a:xfrm flipV="1">
            <a:off x="1123539" y="2187840"/>
            <a:ext cx="436284" cy="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5" name="Connecteur droit avec flèche 34"/>
          <p:cNvCxnSpPr>
            <a:stCxn id="10" idx="3"/>
            <a:endCxn id="7" idx="1"/>
          </p:cNvCxnSpPr>
          <p:nvPr/>
        </p:nvCxnSpPr>
        <p:spPr>
          <a:xfrm flipV="1">
            <a:off x="2362331" y="2207132"/>
            <a:ext cx="376522" cy="538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3" name="Connecteur droit avec flèche 42"/>
          <p:cNvCxnSpPr/>
          <p:nvPr/>
        </p:nvCxnSpPr>
        <p:spPr>
          <a:xfrm flipV="1">
            <a:off x="572767" y="2587551"/>
            <a:ext cx="0" cy="3328876"/>
          </a:xfrm>
          <a:prstGeom prst="straightConnector1">
            <a:avLst/>
          </a:prstGeom>
          <a:ln>
            <a:solidFill>
              <a:srgbClr val="00CC00"/>
            </a:solidFill>
            <a:headEnd type="triangle" w="med" len="med"/>
            <a:tailEnd type="triangle" w="med" len="med"/>
          </a:ln>
        </p:spPr>
        <p:style>
          <a:lnRef idx="2">
            <a:schemeClr val="dk1"/>
          </a:lnRef>
          <a:fillRef idx="0">
            <a:schemeClr val="dk1"/>
          </a:fillRef>
          <a:effectRef idx="1">
            <a:schemeClr val="dk1"/>
          </a:effectRef>
          <a:fontRef idx="minor">
            <a:schemeClr val="tx1"/>
          </a:fontRef>
        </p:style>
      </p:cxnSp>
      <p:cxnSp>
        <p:nvCxnSpPr>
          <p:cNvPr id="46" name="Connecteur droit avec flèche 45"/>
          <p:cNvCxnSpPr/>
          <p:nvPr/>
        </p:nvCxnSpPr>
        <p:spPr>
          <a:xfrm flipH="1" flipV="1">
            <a:off x="3348317" y="2683496"/>
            <a:ext cx="24052" cy="3232931"/>
          </a:xfrm>
          <a:prstGeom prst="straightConnector1">
            <a:avLst/>
          </a:prstGeom>
          <a:ln>
            <a:solidFill>
              <a:srgbClr val="00CC00"/>
            </a:solidFill>
            <a:headEnd type="triangle" w="med" len="med"/>
            <a:tailEnd type="triangle" w="med" len="med"/>
          </a:ln>
        </p:spPr>
        <p:style>
          <a:lnRef idx="2">
            <a:schemeClr val="dk1"/>
          </a:lnRef>
          <a:fillRef idx="0">
            <a:schemeClr val="dk1"/>
          </a:fillRef>
          <a:effectRef idx="1">
            <a:schemeClr val="dk1"/>
          </a:effectRef>
          <a:fontRef idx="minor">
            <a:schemeClr val="tx1"/>
          </a:fontRef>
        </p:style>
      </p:cxnSp>
      <p:cxnSp>
        <p:nvCxnSpPr>
          <p:cNvPr id="47" name="Connecteur droit avec flèche 46"/>
          <p:cNvCxnSpPr/>
          <p:nvPr/>
        </p:nvCxnSpPr>
        <p:spPr>
          <a:xfrm flipV="1">
            <a:off x="6236930" y="2810483"/>
            <a:ext cx="6518" cy="558440"/>
          </a:xfrm>
          <a:prstGeom prst="straightConnector1">
            <a:avLst/>
          </a:prstGeom>
          <a:ln>
            <a:headEnd type="triangle" w="med" len="med"/>
            <a:tailEnd type="triangle" w="med" len="med"/>
          </a:ln>
        </p:spPr>
        <p:style>
          <a:lnRef idx="2">
            <a:schemeClr val="dk1"/>
          </a:lnRef>
          <a:fillRef idx="0">
            <a:schemeClr val="dk1"/>
          </a:fillRef>
          <a:effectRef idx="1">
            <a:schemeClr val="dk1"/>
          </a:effectRef>
          <a:fontRef idx="minor">
            <a:schemeClr val="tx1"/>
          </a:fontRef>
        </p:style>
      </p:cxnSp>
      <p:sp>
        <p:nvSpPr>
          <p:cNvPr id="51" name="ZoneTexte 50"/>
          <p:cNvSpPr txBox="1"/>
          <p:nvPr/>
        </p:nvSpPr>
        <p:spPr>
          <a:xfrm>
            <a:off x="5196729" y="3735556"/>
            <a:ext cx="2255398" cy="1815882"/>
          </a:xfrm>
          <a:prstGeom prst="rect">
            <a:avLst/>
          </a:prstGeom>
          <a:noFill/>
        </p:spPr>
        <p:txBody>
          <a:bodyPr wrap="square" rtlCol="0">
            <a:spAutoFit/>
          </a:bodyPr>
          <a:lstStyle/>
          <a:p>
            <a:r>
              <a:rPr lang="en-US" sz="1400" dirty="0"/>
              <a:t>vacuum</a:t>
            </a:r>
          </a:p>
          <a:p>
            <a:r>
              <a:rPr lang="en-US" sz="1400" dirty="0" smtClean="0"/>
              <a:t>electron pick-ups</a:t>
            </a:r>
          </a:p>
          <a:p>
            <a:r>
              <a:rPr lang="en-US" sz="1400" dirty="0" smtClean="0"/>
              <a:t>arc detectors</a:t>
            </a:r>
            <a:endParaRPr lang="en-US" sz="1400" dirty="0"/>
          </a:p>
          <a:p>
            <a:r>
              <a:rPr lang="en-US" sz="1400" dirty="0"/>
              <a:t>RF pick-ups</a:t>
            </a:r>
          </a:p>
          <a:p>
            <a:r>
              <a:rPr lang="en-US" sz="1400" dirty="0"/>
              <a:t>RF power </a:t>
            </a:r>
            <a:r>
              <a:rPr lang="en-US" sz="1400" dirty="0" smtClean="0"/>
              <a:t>measurements</a:t>
            </a:r>
            <a:endParaRPr lang="en-US" sz="1400" dirty="0"/>
          </a:p>
          <a:p>
            <a:r>
              <a:rPr lang="en-US" sz="1400" dirty="0" smtClean="0"/>
              <a:t>temperature </a:t>
            </a:r>
            <a:r>
              <a:rPr lang="en-US" sz="1400" dirty="0"/>
              <a:t>probes</a:t>
            </a:r>
          </a:p>
          <a:p>
            <a:r>
              <a:rPr lang="en-US" sz="1400" dirty="0"/>
              <a:t>….</a:t>
            </a:r>
          </a:p>
          <a:p>
            <a:endParaRPr lang="en-US" sz="1400" dirty="0"/>
          </a:p>
        </p:txBody>
      </p:sp>
      <p:sp>
        <p:nvSpPr>
          <p:cNvPr id="59" name="ZoneTexte 58"/>
          <p:cNvSpPr txBox="1"/>
          <p:nvPr/>
        </p:nvSpPr>
        <p:spPr>
          <a:xfrm>
            <a:off x="1533484" y="1930133"/>
            <a:ext cx="859531" cy="461665"/>
          </a:xfrm>
          <a:prstGeom prst="rect">
            <a:avLst/>
          </a:prstGeom>
          <a:noFill/>
        </p:spPr>
        <p:txBody>
          <a:bodyPr wrap="none" rtlCol="0">
            <a:spAutoFit/>
          </a:bodyPr>
          <a:lstStyle/>
          <a:p>
            <a:pPr algn="ctr"/>
            <a:r>
              <a:rPr lang="en-US" sz="1200" dirty="0" smtClean="0"/>
              <a:t>Fast</a:t>
            </a:r>
          </a:p>
          <a:p>
            <a:pPr algn="ctr"/>
            <a:r>
              <a:rPr lang="en-US" sz="1200" dirty="0" smtClean="0"/>
              <a:t>RF switch</a:t>
            </a:r>
            <a:endParaRPr lang="en-US" sz="1200" dirty="0"/>
          </a:p>
        </p:txBody>
      </p:sp>
      <p:cxnSp>
        <p:nvCxnSpPr>
          <p:cNvPr id="60" name="Connecteur droit 59"/>
          <p:cNvCxnSpPr/>
          <p:nvPr/>
        </p:nvCxnSpPr>
        <p:spPr>
          <a:xfrm flipH="1">
            <a:off x="936206" y="4805726"/>
            <a:ext cx="4338266" cy="0"/>
          </a:xfrm>
          <a:prstGeom prst="line">
            <a:avLst/>
          </a:prstGeom>
        </p:spPr>
        <p:style>
          <a:lnRef idx="2">
            <a:schemeClr val="dk1"/>
          </a:lnRef>
          <a:fillRef idx="0">
            <a:schemeClr val="dk1"/>
          </a:fillRef>
          <a:effectRef idx="1">
            <a:schemeClr val="dk1"/>
          </a:effectRef>
          <a:fontRef idx="minor">
            <a:schemeClr val="tx1"/>
          </a:fontRef>
        </p:style>
      </p:cxnSp>
      <p:cxnSp>
        <p:nvCxnSpPr>
          <p:cNvPr id="62" name="Connecteur droit avec flèche 61"/>
          <p:cNvCxnSpPr/>
          <p:nvPr/>
        </p:nvCxnSpPr>
        <p:spPr>
          <a:xfrm flipH="1" flipV="1">
            <a:off x="904815" y="2603352"/>
            <a:ext cx="16544" cy="222027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65" name="ZoneTexte 64"/>
          <p:cNvSpPr txBox="1"/>
          <p:nvPr/>
        </p:nvSpPr>
        <p:spPr>
          <a:xfrm>
            <a:off x="1201053" y="6049345"/>
            <a:ext cx="569387" cy="369332"/>
          </a:xfrm>
          <a:prstGeom prst="rect">
            <a:avLst/>
          </a:prstGeom>
          <a:noFill/>
        </p:spPr>
        <p:txBody>
          <a:bodyPr wrap="none" rtlCol="0">
            <a:spAutoFit/>
          </a:bodyPr>
          <a:lstStyle/>
          <a:p>
            <a:r>
              <a:rPr lang="en-US" b="1" u="sng" dirty="0" smtClean="0">
                <a:solidFill>
                  <a:srgbClr val="00CC00"/>
                </a:solidFill>
              </a:rPr>
              <a:t>ICS</a:t>
            </a:r>
            <a:endParaRPr lang="en-US" b="1" u="sng" dirty="0">
              <a:solidFill>
                <a:srgbClr val="00CC00"/>
              </a:solidFill>
            </a:endParaRPr>
          </a:p>
        </p:txBody>
      </p:sp>
      <p:sp>
        <p:nvSpPr>
          <p:cNvPr id="66" name="ZoneTexte 65"/>
          <p:cNvSpPr txBox="1"/>
          <p:nvPr/>
        </p:nvSpPr>
        <p:spPr>
          <a:xfrm rot="16200000">
            <a:off x="111069" y="4161461"/>
            <a:ext cx="646331" cy="276999"/>
          </a:xfrm>
          <a:prstGeom prst="rect">
            <a:avLst/>
          </a:prstGeom>
          <a:noFill/>
        </p:spPr>
        <p:txBody>
          <a:bodyPr wrap="none" rtlCol="0">
            <a:spAutoFit/>
          </a:bodyPr>
          <a:lstStyle/>
          <a:p>
            <a:r>
              <a:rPr lang="en-US" sz="1200" dirty="0" smtClean="0">
                <a:solidFill>
                  <a:srgbClr val="00CC00"/>
                </a:solidFill>
              </a:rPr>
              <a:t>EPICS</a:t>
            </a:r>
            <a:endParaRPr lang="en-US" sz="1200" dirty="0">
              <a:solidFill>
                <a:srgbClr val="00CC00"/>
              </a:solidFill>
            </a:endParaRPr>
          </a:p>
        </p:txBody>
      </p:sp>
      <p:sp>
        <p:nvSpPr>
          <p:cNvPr id="67" name="ZoneTexte 66"/>
          <p:cNvSpPr txBox="1"/>
          <p:nvPr/>
        </p:nvSpPr>
        <p:spPr>
          <a:xfrm rot="16200000">
            <a:off x="2878285" y="3847888"/>
            <a:ext cx="646331" cy="276999"/>
          </a:xfrm>
          <a:prstGeom prst="rect">
            <a:avLst/>
          </a:prstGeom>
          <a:noFill/>
        </p:spPr>
        <p:txBody>
          <a:bodyPr wrap="none" rtlCol="0">
            <a:spAutoFit/>
          </a:bodyPr>
          <a:lstStyle/>
          <a:p>
            <a:r>
              <a:rPr lang="en-US" sz="1200" dirty="0" smtClean="0">
                <a:solidFill>
                  <a:srgbClr val="00CC00"/>
                </a:solidFill>
              </a:rPr>
              <a:t>EPICS</a:t>
            </a:r>
            <a:endParaRPr lang="en-US" sz="1200" dirty="0">
              <a:solidFill>
                <a:srgbClr val="00CC00"/>
              </a:solidFill>
            </a:endParaRPr>
          </a:p>
        </p:txBody>
      </p:sp>
      <p:sp>
        <p:nvSpPr>
          <p:cNvPr id="68" name="ZoneTexte 67"/>
          <p:cNvSpPr txBox="1"/>
          <p:nvPr/>
        </p:nvSpPr>
        <p:spPr>
          <a:xfrm rot="16200000">
            <a:off x="5886814" y="5454762"/>
            <a:ext cx="646331" cy="276999"/>
          </a:xfrm>
          <a:prstGeom prst="rect">
            <a:avLst/>
          </a:prstGeom>
          <a:noFill/>
        </p:spPr>
        <p:txBody>
          <a:bodyPr wrap="none" rtlCol="0">
            <a:spAutoFit/>
          </a:bodyPr>
          <a:lstStyle/>
          <a:p>
            <a:r>
              <a:rPr lang="en-US" sz="1200" dirty="0" smtClean="0">
                <a:solidFill>
                  <a:srgbClr val="00CC00"/>
                </a:solidFill>
              </a:rPr>
              <a:t>EPICS</a:t>
            </a:r>
            <a:endParaRPr lang="en-US" sz="1200" dirty="0">
              <a:solidFill>
                <a:srgbClr val="00CC00"/>
              </a:solidFill>
            </a:endParaRPr>
          </a:p>
        </p:txBody>
      </p:sp>
      <p:sp>
        <p:nvSpPr>
          <p:cNvPr id="69" name="ZoneTexte 68"/>
          <p:cNvSpPr txBox="1"/>
          <p:nvPr/>
        </p:nvSpPr>
        <p:spPr>
          <a:xfrm rot="16200000">
            <a:off x="7913320" y="4502252"/>
            <a:ext cx="646331" cy="276999"/>
          </a:xfrm>
          <a:prstGeom prst="rect">
            <a:avLst/>
          </a:prstGeom>
          <a:noFill/>
        </p:spPr>
        <p:txBody>
          <a:bodyPr wrap="none" rtlCol="0">
            <a:spAutoFit/>
          </a:bodyPr>
          <a:lstStyle/>
          <a:p>
            <a:r>
              <a:rPr lang="en-US" sz="1200" dirty="0" smtClean="0">
                <a:solidFill>
                  <a:srgbClr val="00CC00"/>
                </a:solidFill>
              </a:rPr>
              <a:t>EPICS</a:t>
            </a:r>
            <a:endParaRPr lang="en-US" sz="1200" dirty="0">
              <a:solidFill>
                <a:srgbClr val="00CC00"/>
              </a:solidFill>
            </a:endParaRPr>
          </a:p>
        </p:txBody>
      </p:sp>
      <p:sp>
        <p:nvSpPr>
          <p:cNvPr id="70" name="ZoneTexte 69"/>
          <p:cNvSpPr txBox="1"/>
          <p:nvPr/>
        </p:nvSpPr>
        <p:spPr>
          <a:xfrm>
            <a:off x="3317461" y="4053993"/>
            <a:ext cx="2005677" cy="307777"/>
          </a:xfrm>
          <a:prstGeom prst="rect">
            <a:avLst/>
          </a:prstGeom>
          <a:noFill/>
        </p:spPr>
        <p:txBody>
          <a:bodyPr wrap="none" rtlCol="0">
            <a:spAutoFit/>
          </a:bodyPr>
          <a:lstStyle/>
          <a:p>
            <a:r>
              <a:rPr lang="en-US" sz="1400" dirty="0" smtClean="0"/>
              <a:t>Fast and slow interlock</a:t>
            </a:r>
            <a:endParaRPr lang="en-US" sz="1400" dirty="0"/>
          </a:p>
        </p:txBody>
      </p:sp>
      <p:sp>
        <p:nvSpPr>
          <p:cNvPr id="71" name="ZoneTexte 70"/>
          <p:cNvSpPr txBox="1"/>
          <p:nvPr/>
        </p:nvSpPr>
        <p:spPr>
          <a:xfrm>
            <a:off x="1783578" y="4554469"/>
            <a:ext cx="2840842" cy="307777"/>
          </a:xfrm>
          <a:prstGeom prst="rect">
            <a:avLst/>
          </a:prstGeom>
          <a:noFill/>
        </p:spPr>
        <p:txBody>
          <a:bodyPr wrap="none" rtlCol="0">
            <a:spAutoFit/>
          </a:bodyPr>
          <a:lstStyle/>
          <a:p>
            <a:r>
              <a:rPr lang="en-US" sz="1400" dirty="0" smtClean="0"/>
              <a:t>Cavity voltage and forward power</a:t>
            </a:r>
            <a:endParaRPr lang="en-US" sz="1400" dirty="0"/>
          </a:p>
        </p:txBody>
      </p:sp>
      <p:sp>
        <p:nvSpPr>
          <p:cNvPr id="93" name="ZoneTexte 92"/>
          <p:cNvSpPr txBox="1"/>
          <p:nvPr/>
        </p:nvSpPr>
        <p:spPr>
          <a:xfrm>
            <a:off x="2776309" y="1901901"/>
            <a:ext cx="1184941" cy="923330"/>
          </a:xfrm>
          <a:prstGeom prst="rect">
            <a:avLst/>
          </a:prstGeom>
          <a:noFill/>
        </p:spPr>
        <p:txBody>
          <a:bodyPr wrap="none" rtlCol="0">
            <a:spAutoFit/>
          </a:bodyPr>
          <a:lstStyle/>
          <a:p>
            <a:pPr algn="ctr"/>
            <a:r>
              <a:rPr lang="en-US" dirty="0"/>
              <a:t>RF power</a:t>
            </a:r>
          </a:p>
          <a:p>
            <a:pPr algn="ctr"/>
            <a:r>
              <a:rPr lang="en-US" dirty="0"/>
              <a:t>source</a:t>
            </a:r>
          </a:p>
          <a:p>
            <a:endParaRPr lang="en-US" dirty="0"/>
          </a:p>
        </p:txBody>
      </p:sp>
      <p:sp>
        <p:nvSpPr>
          <p:cNvPr id="105" name="Titre 1"/>
          <p:cNvSpPr txBox="1">
            <a:spLocks/>
          </p:cNvSpPr>
          <p:nvPr/>
        </p:nvSpPr>
        <p:spPr bwMode="gray">
          <a:xfrm>
            <a:off x="978609" y="-6263"/>
            <a:ext cx="4242172" cy="908720"/>
          </a:xfrm>
          <a:prstGeom prst="rect">
            <a:avLst/>
          </a:prstGeom>
        </p:spPr>
        <p:txBody>
          <a:bodyPr vert="horz" lIns="0" tIns="0" rIns="0" bIns="0" rtlCol="0" anchor="ctr" anchorCtr="0">
            <a:noAutofit/>
          </a:bodyPr>
          <a:lstStyle>
            <a:lvl1pPr algn="l" defTabSz="914400" rtl="0" eaLnBrk="1" latinLnBrk="0" hangingPunct="1">
              <a:spcBef>
                <a:spcPct val="0"/>
              </a:spcBef>
              <a:buNone/>
              <a:defRPr sz="2200" b="1" kern="1200" cap="all" baseline="0">
                <a:solidFill>
                  <a:schemeClr val="bg1"/>
                </a:solidFill>
                <a:latin typeface="+mj-lt"/>
                <a:ea typeface="+mj-ea"/>
                <a:cs typeface="+mj-cs"/>
              </a:defRPr>
            </a:lvl1pPr>
          </a:lstStyle>
          <a:p>
            <a:pPr algn="ctr"/>
            <a:r>
              <a:rPr lang="fr-FR" sz="3200" dirty="0" smtClean="0">
                <a:latin typeface="Arial" panose="020B0604020202020204" pitchFamily="34" charset="0"/>
                <a:cs typeface="Arial" panose="020B0604020202020204" pitchFamily="34" charset="0"/>
              </a:rPr>
              <a:t>RFQ SYSTEM</a:t>
            </a:r>
            <a:endParaRPr lang="fr-FR" sz="3200" dirty="0">
              <a:latin typeface="Arial" panose="020B0604020202020204" pitchFamily="34" charset="0"/>
              <a:cs typeface="Arial" panose="020B0604020202020204" pitchFamily="34" charset="0"/>
            </a:endParaRPr>
          </a:p>
        </p:txBody>
      </p:sp>
      <p:sp>
        <p:nvSpPr>
          <p:cNvPr id="106" name="ZoneTexte 105"/>
          <p:cNvSpPr txBox="1"/>
          <p:nvPr/>
        </p:nvSpPr>
        <p:spPr>
          <a:xfrm>
            <a:off x="2133702" y="5885649"/>
            <a:ext cx="2113079" cy="738664"/>
          </a:xfrm>
          <a:prstGeom prst="rect">
            <a:avLst/>
          </a:prstGeom>
          <a:noFill/>
        </p:spPr>
        <p:txBody>
          <a:bodyPr wrap="none" rtlCol="0">
            <a:spAutoFit/>
          </a:bodyPr>
          <a:lstStyle/>
          <a:p>
            <a:r>
              <a:rPr lang="en-US" sz="1400" dirty="0" smtClean="0">
                <a:solidFill>
                  <a:srgbClr val="00CC00"/>
                </a:solidFill>
              </a:rPr>
              <a:t>- Instrumentation control</a:t>
            </a:r>
          </a:p>
          <a:p>
            <a:r>
              <a:rPr lang="en-US" sz="1400" dirty="0" smtClean="0">
                <a:solidFill>
                  <a:srgbClr val="00CC00"/>
                </a:solidFill>
              </a:rPr>
              <a:t>- RF control</a:t>
            </a:r>
          </a:p>
          <a:p>
            <a:r>
              <a:rPr lang="en-US" sz="1400" dirty="0" smtClean="0">
                <a:solidFill>
                  <a:srgbClr val="00CC00"/>
                </a:solidFill>
              </a:rPr>
              <a:t>- Skid control</a:t>
            </a:r>
          </a:p>
        </p:txBody>
      </p:sp>
      <p:pic>
        <p:nvPicPr>
          <p:cNvPr id="107" name="Image 106"/>
          <p:cNvPicPr>
            <a:picLocks noChangeAspect="1"/>
          </p:cNvPicPr>
          <p:nvPr/>
        </p:nvPicPr>
        <p:blipFill rotWithShape="1">
          <a:blip r:embed="rId2" cstate="print">
            <a:extLst>
              <a:ext uri="{28A0092B-C50C-407E-A947-70E740481C1C}">
                <a14:useLocalDpi xmlns:a14="http://schemas.microsoft.com/office/drawing/2010/main" val="0"/>
              </a:ext>
            </a:extLst>
          </a:blip>
          <a:srcRect l="14521" t="15731" r="17135" b="3585"/>
          <a:stretch/>
        </p:blipFill>
        <p:spPr>
          <a:xfrm>
            <a:off x="7658426" y="2609473"/>
            <a:ext cx="1454133" cy="934962"/>
          </a:xfrm>
          <a:prstGeom prst="rect">
            <a:avLst/>
          </a:prstGeom>
        </p:spPr>
      </p:pic>
      <p:pic>
        <p:nvPicPr>
          <p:cNvPr id="109" name="Image 108"/>
          <p:cNvPicPr/>
          <p:nvPr/>
        </p:nvPicPr>
        <p:blipFill rotWithShape="1">
          <a:blip r:embed="rId3" cstate="print">
            <a:extLst>
              <a:ext uri="{28A0092B-C50C-407E-A947-70E740481C1C}">
                <a14:useLocalDpi xmlns:a14="http://schemas.microsoft.com/office/drawing/2010/main" val="0"/>
              </a:ext>
            </a:extLst>
          </a:blip>
          <a:srcRect l="6605" t="6040"/>
          <a:stretch/>
        </p:blipFill>
        <p:spPr bwMode="auto">
          <a:xfrm>
            <a:off x="5127171" y="1537313"/>
            <a:ext cx="2245485" cy="1269055"/>
          </a:xfrm>
          <a:prstGeom prst="rect">
            <a:avLst/>
          </a:prstGeom>
          <a:noFill/>
          <a:ln>
            <a:noFill/>
          </a:ln>
          <a:extLst>
            <a:ext uri="{53640926-AAD7-44D8-BBD7-CCE9431645EC}">
              <a14:shadowObscured xmlns:a14="http://schemas.microsoft.com/office/drawing/2010/main"/>
            </a:ext>
          </a:extLst>
        </p:spPr>
      </p:pic>
      <p:sp>
        <p:nvSpPr>
          <p:cNvPr id="135" name="Rectangle 134"/>
          <p:cNvSpPr/>
          <p:nvPr/>
        </p:nvSpPr>
        <p:spPr>
          <a:xfrm>
            <a:off x="294862" y="1157508"/>
            <a:ext cx="4487126" cy="369332"/>
          </a:xfrm>
          <a:prstGeom prst="rect">
            <a:avLst/>
          </a:prstGeom>
        </p:spPr>
        <p:txBody>
          <a:bodyPr wrap="none">
            <a:spAutoFit/>
          </a:bodyPr>
          <a:lstStyle/>
          <a:p>
            <a:pPr marL="285750" indent="-285750">
              <a:buFont typeface="Wingdings" panose="05000000000000000000" pitchFamily="2" charset="2"/>
              <a:buChar char="Ø"/>
            </a:pPr>
            <a:r>
              <a:rPr lang="en-US" dirty="0" smtClean="0">
                <a:solidFill>
                  <a:srgbClr val="FF0000"/>
                </a:solidFill>
              </a:rPr>
              <a:t> </a:t>
            </a:r>
            <a:r>
              <a:rPr lang="en-US" dirty="0" smtClean="0"/>
              <a:t>Functional diagram </a:t>
            </a:r>
            <a:r>
              <a:rPr lang="en-US" dirty="0"/>
              <a:t>of the </a:t>
            </a:r>
            <a:r>
              <a:rPr lang="en-US" dirty="0" smtClean="0"/>
              <a:t>RFQ system</a:t>
            </a:r>
            <a:endParaRPr lang="fr-FR" dirty="0"/>
          </a:p>
        </p:txBody>
      </p:sp>
      <p:sp>
        <p:nvSpPr>
          <p:cNvPr id="136" name="ZoneTexte 135"/>
          <p:cNvSpPr txBox="1"/>
          <p:nvPr/>
        </p:nvSpPr>
        <p:spPr>
          <a:xfrm>
            <a:off x="4428068" y="5882623"/>
            <a:ext cx="3677610" cy="954107"/>
          </a:xfrm>
          <a:prstGeom prst="rect">
            <a:avLst/>
          </a:prstGeom>
          <a:noFill/>
        </p:spPr>
        <p:txBody>
          <a:bodyPr wrap="none" rtlCol="0">
            <a:spAutoFit/>
          </a:bodyPr>
          <a:lstStyle/>
          <a:p>
            <a:r>
              <a:rPr lang="en-US" sz="1400" dirty="0" smtClean="0">
                <a:solidFill>
                  <a:srgbClr val="00CC00"/>
                </a:solidFill>
              </a:rPr>
              <a:t>- Automatic </a:t>
            </a:r>
            <a:r>
              <a:rPr lang="en-US" sz="1400" dirty="0">
                <a:solidFill>
                  <a:srgbClr val="00CC00"/>
                </a:solidFill>
              </a:rPr>
              <a:t>RF Conditioning </a:t>
            </a:r>
            <a:r>
              <a:rPr lang="en-US" sz="1400" dirty="0" smtClean="0">
                <a:solidFill>
                  <a:srgbClr val="00CC00"/>
                </a:solidFill>
              </a:rPr>
              <a:t>application</a:t>
            </a:r>
          </a:p>
          <a:p>
            <a:r>
              <a:rPr lang="en-US" sz="1400" dirty="0" smtClean="0">
                <a:solidFill>
                  <a:srgbClr val="00CC00"/>
                </a:solidFill>
              </a:rPr>
              <a:t>- Field monitoring</a:t>
            </a:r>
          </a:p>
          <a:p>
            <a:r>
              <a:rPr lang="en-US" sz="1400" dirty="0" smtClean="0">
                <a:solidFill>
                  <a:srgbClr val="00CC00"/>
                </a:solidFill>
              </a:rPr>
              <a:t>- Data acquisition and Post mortem analysis</a:t>
            </a:r>
          </a:p>
          <a:p>
            <a:pPr marL="285750" indent="-285750">
              <a:buFontTx/>
              <a:buChar char="-"/>
            </a:pPr>
            <a:endParaRPr lang="en-US" sz="1400" dirty="0">
              <a:solidFill>
                <a:srgbClr val="00CC00"/>
              </a:solidFill>
            </a:endParaRPr>
          </a:p>
        </p:txBody>
      </p:sp>
    </p:spTree>
    <p:extLst>
      <p:ext uri="{BB962C8B-B14F-4D97-AF65-F5344CB8AC3E}">
        <p14:creationId xmlns:p14="http://schemas.microsoft.com/office/powerpoint/2010/main" val="1278236368"/>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801824" y="166747"/>
            <a:ext cx="3831498" cy="584775"/>
          </a:xfrm>
          <a:prstGeom prst="rect">
            <a:avLst/>
          </a:prstGeom>
          <a:noFill/>
        </p:spPr>
        <p:txBody>
          <a:bodyPr wrap="none" rtlCol="0">
            <a:spAutoFit/>
          </a:bodyPr>
          <a:lstStyle/>
          <a:p>
            <a:r>
              <a:rPr lang="en-US" sz="3200" b="1" dirty="0" smtClean="0">
                <a:solidFill>
                  <a:schemeClr val="bg1"/>
                </a:solidFill>
              </a:rPr>
              <a:t>RFQ INTERLOCKS</a:t>
            </a:r>
            <a:endParaRPr lang="en-US" sz="3200" b="1" dirty="0">
              <a:solidFill>
                <a:schemeClr val="bg1"/>
              </a:solidFill>
            </a:endParaRPr>
          </a:p>
        </p:txBody>
      </p:sp>
      <p:sp>
        <p:nvSpPr>
          <p:cNvPr id="3" name="ZoneTexte 2"/>
          <p:cNvSpPr txBox="1"/>
          <p:nvPr/>
        </p:nvSpPr>
        <p:spPr>
          <a:xfrm>
            <a:off x="496384" y="1178399"/>
            <a:ext cx="8391139" cy="3139321"/>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solidFill>
                  <a:srgbClr val="FF0000"/>
                </a:solidFill>
              </a:rPr>
              <a:t> </a:t>
            </a:r>
            <a:r>
              <a:rPr lang="en-US" dirty="0" smtClean="0"/>
              <a:t>RF stop done by fast RF switch (less than 20µs)</a:t>
            </a:r>
          </a:p>
          <a:p>
            <a:pPr marL="285750" indent="-285750">
              <a:buFont typeface="Wingdings" panose="05000000000000000000" pitchFamily="2" charset="2"/>
              <a:buChar char="Ø"/>
            </a:pPr>
            <a:endParaRPr lang="en-US" dirty="0" smtClean="0"/>
          </a:p>
          <a:p>
            <a:pPr marL="285750" indent="-285750">
              <a:buFont typeface="Wingdings" panose="05000000000000000000" pitchFamily="2" charset="2"/>
              <a:buChar char="Ø"/>
            </a:pPr>
            <a:r>
              <a:rPr lang="en-US" dirty="0" smtClean="0">
                <a:solidFill>
                  <a:srgbClr val="FF0000"/>
                </a:solidFill>
              </a:rPr>
              <a:t> </a:t>
            </a:r>
            <a:r>
              <a:rPr lang="en-US" dirty="0" smtClean="0"/>
              <a:t>Fast interlocks: </a:t>
            </a:r>
          </a:p>
          <a:p>
            <a:pPr lvl="1"/>
            <a:r>
              <a:rPr lang="en-US" dirty="0"/>
              <a:t>	</a:t>
            </a:r>
            <a:r>
              <a:rPr lang="en-US" dirty="0" smtClean="0"/>
              <a:t>- </a:t>
            </a:r>
            <a:r>
              <a:rPr lang="en-US" dirty="0"/>
              <a:t>e</a:t>
            </a:r>
            <a:r>
              <a:rPr lang="en-US" dirty="0" smtClean="0"/>
              <a:t>lectron current on coupler (*2)</a:t>
            </a:r>
          </a:p>
          <a:p>
            <a:r>
              <a:rPr lang="en-US" dirty="0"/>
              <a:t>	</a:t>
            </a:r>
            <a:r>
              <a:rPr lang="en-US" dirty="0" smtClean="0"/>
              <a:t>- arc detection on coupler (*4)</a:t>
            </a:r>
          </a:p>
          <a:p>
            <a:r>
              <a:rPr lang="en-US" dirty="0"/>
              <a:t>	</a:t>
            </a:r>
            <a:r>
              <a:rPr lang="en-US" dirty="0" smtClean="0"/>
              <a:t>- reflected power (*2)</a:t>
            </a:r>
          </a:p>
          <a:p>
            <a:r>
              <a:rPr lang="en-US" dirty="0"/>
              <a:t>	</a:t>
            </a:r>
            <a:r>
              <a:rPr lang="en-US" dirty="0" smtClean="0"/>
              <a:t>- power on the load of the magic tee</a:t>
            </a:r>
          </a:p>
          <a:p>
            <a:r>
              <a:rPr lang="en-US" dirty="0"/>
              <a:t>	</a:t>
            </a:r>
            <a:r>
              <a:rPr lang="en-US" dirty="0" smtClean="0"/>
              <a:t>- vacuum</a:t>
            </a:r>
            <a:r>
              <a:rPr lang="en-US" dirty="0"/>
              <a:t>: coupler (*2) and RFQ (*2</a:t>
            </a:r>
            <a:r>
              <a:rPr lang="en-US" dirty="0" smtClean="0"/>
              <a:t>) (depends of the speed of the relay)</a:t>
            </a:r>
          </a:p>
          <a:p>
            <a:r>
              <a:rPr lang="en-US" dirty="0"/>
              <a:t>	</a:t>
            </a:r>
            <a:r>
              <a:rPr lang="en-US" dirty="0" smtClean="0"/>
              <a:t>- sparks detection inside the RFQ (done by fast acquisition of RFQ 	voltage </a:t>
            </a:r>
            <a:r>
              <a:rPr lang="en-US" dirty="0"/>
              <a:t>= </a:t>
            </a:r>
            <a:r>
              <a:rPr lang="en-US" dirty="0" smtClean="0"/>
              <a:t>RF system </a:t>
            </a:r>
            <a:r>
              <a:rPr lang="en-US" dirty="0"/>
              <a:t>must detect a drop of cavity voltage faster than the </a:t>
            </a:r>
            <a:r>
              <a:rPr lang="en-US" dirty="0" smtClean="0"/>
              <a:t>	normal </a:t>
            </a:r>
            <a:r>
              <a:rPr lang="en-US" dirty="0"/>
              <a:t>falling </a:t>
            </a:r>
            <a:r>
              <a:rPr lang="en-US" dirty="0" smtClean="0"/>
              <a:t>time)</a:t>
            </a:r>
            <a:endParaRPr lang="en-US" dirty="0"/>
          </a:p>
        </p:txBody>
      </p:sp>
      <p:sp>
        <p:nvSpPr>
          <p:cNvPr id="4" name="ZoneTexte 3"/>
          <p:cNvSpPr txBox="1"/>
          <p:nvPr/>
        </p:nvSpPr>
        <p:spPr>
          <a:xfrm>
            <a:off x="496384" y="6169807"/>
            <a:ext cx="3880229" cy="646331"/>
          </a:xfrm>
          <a:prstGeom prst="rect">
            <a:avLst/>
          </a:prstGeom>
          <a:noFill/>
        </p:spPr>
        <p:txBody>
          <a:bodyPr wrap="none" rtlCol="0">
            <a:spAutoFit/>
          </a:bodyPr>
          <a:lstStyle/>
          <a:p>
            <a:pPr marL="285750" indent="-285750">
              <a:buFont typeface="Wingdings" panose="05000000000000000000" pitchFamily="2" charset="2"/>
              <a:buChar char="Ø"/>
            </a:pPr>
            <a:r>
              <a:rPr lang="en-US" dirty="0" smtClean="0">
                <a:solidFill>
                  <a:srgbClr val="FF0000"/>
                </a:solidFill>
              </a:rPr>
              <a:t> </a:t>
            </a:r>
            <a:r>
              <a:rPr lang="en-US" dirty="0" smtClean="0"/>
              <a:t>Thresholds must be set remotely</a:t>
            </a:r>
          </a:p>
          <a:p>
            <a:endParaRPr lang="en-US" dirty="0"/>
          </a:p>
        </p:txBody>
      </p:sp>
      <p:sp>
        <p:nvSpPr>
          <p:cNvPr id="5" name="ZoneTexte 4"/>
          <p:cNvSpPr txBox="1"/>
          <p:nvPr/>
        </p:nvSpPr>
        <p:spPr>
          <a:xfrm>
            <a:off x="496384" y="4371555"/>
            <a:ext cx="5186035" cy="1754326"/>
          </a:xfrm>
          <a:prstGeom prst="rect">
            <a:avLst/>
          </a:prstGeom>
          <a:noFill/>
          <a:ln>
            <a:noFill/>
          </a:ln>
        </p:spPr>
        <p:txBody>
          <a:bodyPr wrap="none" rtlCol="0">
            <a:spAutoFit/>
          </a:bodyPr>
          <a:lstStyle/>
          <a:p>
            <a:pPr marL="285750" indent="-285750">
              <a:buFont typeface="Wingdings" panose="05000000000000000000" pitchFamily="2" charset="2"/>
              <a:buChar char="Ø"/>
            </a:pPr>
            <a:r>
              <a:rPr lang="en-US" dirty="0" smtClean="0">
                <a:solidFill>
                  <a:srgbClr val="FF0000"/>
                </a:solidFill>
              </a:rPr>
              <a:t> </a:t>
            </a:r>
            <a:r>
              <a:rPr lang="en-US" dirty="0" smtClean="0"/>
              <a:t>S</a:t>
            </a:r>
            <a:r>
              <a:rPr lang="en-US" dirty="0"/>
              <a:t>l</a:t>
            </a:r>
            <a:r>
              <a:rPr lang="en-US" dirty="0" smtClean="0"/>
              <a:t>ow interlocks:</a:t>
            </a:r>
          </a:p>
          <a:p>
            <a:r>
              <a:rPr lang="en-US" dirty="0"/>
              <a:t>	</a:t>
            </a:r>
            <a:r>
              <a:rPr lang="en-US" dirty="0" smtClean="0"/>
              <a:t>- </a:t>
            </a:r>
            <a:r>
              <a:rPr lang="en-US" dirty="0"/>
              <a:t>t</a:t>
            </a:r>
            <a:r>
              <a:rPr lang="en-US" dirty="0" smtClean="0"/>
              <a:t>emperatures </a:t>
            </a:r>
            <a:r>
              <a:rPr lang="en-US" dirty="0"/>
              <a:t>of the </a:t>
            </a:r>
            <a:r>
              <a:rPr lang="en-US" dirty="0" smtClean="0"/>
              <a:t>couplers and RFQ</a:t>
            </a:r>
          </a:p>
          <a:p>
            <a:r>
              <a:rPr lang="en-US" dirty="0"/>
              <a:t>	</a:t>
            </a:r>
            <a:r>
              <a:rPr lang="en-US" dirty="0" smtClean="0"/>
              <a:t>- </a:t>
            </a:r>
            <a:r>
              <a:rPr lang="en-US" dirty="0" smtClean="0"/>
              <a:t>skid </a:t>
            </a:r>
            <a:r>
              <a:rPr lang="en-US" dirty="0" smtClean="0"/>
              <a:t>(OK)</a:t>
            </a:r>
          </a:p>
          <a:p>
            <a:r>
              <a:rPr lang="en-US" dirty="0"/>
              <a:t>	</a:t>
            </a:r>
            <a:r>
              <a:rPr lang="en-US" dirty="0" smtClean="0"/>
              <a:t>- RF systems (OK</a:t>
            </a:r>
            <a:r>
              <a:rPr lang="en-US" dirty="0" smtClean="0"/>
              <a:t>)</a:t>
            </a:r>
          </a:p>
          <a:p>
            <a:r>
              <a:rPr lang="en-US" dirty="0"/>
              <a:t>	</a:t>
            </a:r>
            <a:r>
              <a:rPr lang="en-US" dirty="0" smtClean="0"/>
              <a:t>- vacuum system(OK)</a:t>
            </a:r>
            <a:endParaRPr lang="en-US" dirty="0" smtClean="0"/>
          </a:p>
          <a:p>
            <a:r>
              <a:rPr lang="en-US" dirty="0"/>
              <a:t>	</a:t>
            </a:r>
            <a:r>
              <a:rPr lang="en-US" dirty="0" smtClean="0"/>
              <a:t>- …</a:t>
            </a:r>
            <a:endParaRPr lang="en-US" dirty="0"/>
          </a:p>
        </p:txBody>
      </p:sp>
    </p:spTree>
    <p:extLst>
      <p:ext uri="{BB962C8B-B14F-4D97-AF65-F5344CB8AC3E}">
        <p14:creationId xmlns:p14="http://schemas.microsoft.com/office/powerpoint/2010/main" val="2082208320"/>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58791" y="1216324"/>
            <a:ext cx="8562991" cy="6186309"/>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solidFill>
                  <a:srgbClr val="FF0000"/>
                </a:solidFill>
              </a:rPr>
              <a:t> </a:t>
            </a:r>
            <a:r>
              <a:rPr lang="en-US" dirty="0" smtClean="0"/>
              <a:t>Display of RF pulses (Forward and reflected powers for each bidirectional coupler, cavity voltage…), electron current, light… (1Hz refresh rate)</a:t>
            </a:r>
          </a:p>
          <a:p>
            <a:endParaRPr lang="en-US" dirty="0" smtClean="0"/>
          </a:p>
          <a:p>
            <a:pPr marL="742950" lvl="1" indent="-285750">
              <a:buFontTx/>
              <a:buChar char="-"/>
            </a:pPr>
            <a:r>
              <a:rPr lang="en-US" dirty="0"/>
              <a:t>c</a:t>
            </a:r>
            <a:r>
              <a:rPr lang="en-US" dirty="0" smtClean="0"/>
              <a:t>alculation </a:t>
            </a:r>
            <a:r>
              <a:rPr lang="en-US" dirty="0" smtClean="0"/>
              <a:t>of average value during RF pulse ( for archiver)</a:t>
            </a:r>
          </a:p>
          <a:p>
            <a:pPr lvl="1"/>
            <a:endParaRPr lang="en-US" dirty="0"/>
          </a:p>
          <a:p>
            <a:pPr marL="285750" indent="-285750">
              <a:buFont typeface="Wingdings" panose="05000000000000000000" pitchFamily="2" charset="2"/>
              <a:buChar char="Ø"/>
            </a:pPr>
            <a:r>
              <a:rPr lang="en-US" dirty="0">
                <a:solidFill>
                  <a:srgbClr val="FF0000"/>
                </a:solidFill>
              </a:rPr>
              <a:t> </a:t>
            </a:r>
            <a:r>
              <a:rPr lang="en-US" dirty="0"/>
              <a:t>Digital scope (RF </a:t>
            </a:r>
            <a:r>
              <a:rPr lang="en-US" dirty="0" smtClean="0"/>
              <a:t>signals, </a:t>
            </a:r>
            <a:r>
              <a:rPr lang="en-US" dirty="0"/>
              <a:t>electron current… on the same display</a:t>
            </a:r>
            <a:r>
              <a:rPr lang="en-US" dirty="0" smtClean="0"/>
              <a:t>)</a:t>
            </a:r>
          </a:p>
          <a:p>
            <a:endParaRPr lang="en-US" dirty="0" smtClean="0"/>
          </a:p>
          <a:p>
            <a:pPr marL="285750" indent="-285750">
              <a:buFont typeface="Wingdings" panose="05000000000000000000" pitchFamily="2" charset="2"/>
              <a:buChar char="Ø"/>
            </a:pPr>
            <a:r>
              <a:rPr lang="en-US" dirty="0" smtClean="0">
                <a:solidFill>
                  <a:srgbClr val="FF0000"/>
                </a:solidFill>
              </a:rPr>
              <a:t> </a:t>
            </a:r>
            <a:r>
              <a:rPr lang="en-US" dirty="0" smtClean="0"/>
              <a:t>Display of field monitoring (acquisition of the 20 pick-ups during the same pulse (average value or measurement </a:t>
            </a:r>
            <a:r>
              <a:rPr lang="en-US" dirty="0"/>
              <a:t>at </a:t>
            </a:r>
            <a:r>
              <a:rPr lang="en-US" dirty="0" smtClean="0"/>
              <a:t>one synchronized time</a:t>
            </a:r>
            <a:r>
              <a:rPr lang="en-US" dirty="0"/>
              <a:t>)), </a:t>
            </a:r>
            <a:r>
              <a:rPr lang="en-US" dirty="0" smtClean="0"/>
              <a:t>calculation according data processing then display)</a:t>
            </a:r>
          </a:p>
          <a:p>
            <a:endParaRPr lang="en-US" dirty="0"/>
          </a:p>
          <a:p>
            <a:pPr marL="285750" indent="-285750">
              <a:buFont typeface="Wingdings" panose="05000000000000000000" pitchFamily="2" charset="2"/>
              <a:buChar char="Ø"/>
            </a:pPr>
            <a:r>
              <a:rPr lang="en-US" dirty="0">
                <a:solidFill>
                  <a:srgbClr val="FF0000"/>
                </a:solidFill>
              </a:rPr>
              <a:t> </a:t>
            </a:r>
            <a:r>
              <a:rPr lang="en-US" dirty="0"/>
              <a:t>Access to </a:t>
            </a:r>
            <a:r>
              <a:rPr lang="en-US" dirty="0" smtClean="0"/>
              <a:t>raw data </a:t>
            </a:r>
            <a:r>
              <a:rPr lang="en-US" dirty="0"/>
              <a:t>for the different signals if needed</a:t>
            </a:r>
          </a:p>
          <a:p>
            <a:endParaRPr lang="en-US" dirty="0"/>
          </a:p>
          <a:p>
            <a:pPr marL="285750" indent="-285750">
              <a:buFont typeface="Wingdings" panose="05000000000000000000" pitchFamily="2" charset="2"/>
              <a:buChar char="Ø"/>
            </a:pPr>
            <a:r>
              <a:rPr lang="en-US" dirty="0">
                <a:solidFill>
                  <a:srgbClr val="FF0000"/>
                </a:solidFill>
              </a:rPr>
              <a:t> </a:t>
            </a:r>
            <a:r>
              <a:rPr lang="en-US" dirty="0" smtClean="0"/>
              <a:t>Post </a:t>
            </a:r>
            <a:r>
              <a:rPr lang="en-US" dirty="0"/>
              <a:t>mortem analysis with trigger done by fast </a:t>
            </a:r>
            <a:r>
              <a:rPr lang="en-US" dirty="0" smtClean="0"/>
              <a:t>interlock  (fast interlock counter)</a:t>
            </a:r>
            <a:endParaRPr lang="en-US" dirty="0" smtClean="0"/>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smtClean="0">
                <a:solidFill>
                  <a:srgbClr val="FF0000"/>
                </a:solidFill>
              </a:rPr>
              <a:t> </a:t>
            </a:r>
            <a:r>
              <a:rPr lang="en-US" dirty="0" smtClean="0"/>
              <a:t>Setting of all thresholds (vacuum, arc, electron current, temperature, reflected power, Maximum of power klystron…)</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smtClean="0">
                <a:solidFill>
                  <a:srgbClr val="FF0000"/>
                </a:solidFill>
              </a:rPr>
              <a:t> </a:t>
            </a:r>
            <a:r>
              <a:rPr lang="en-US" dirty="0" smtClean="0"/>
              <a:t>Application for automatic conditioning procedure (Power, Pulse definition, Sequence…)  </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a:p>
        </p:txBody>
      </p:sp>
      <p:sp>
        <p:nvSpPr>
          <p:cNvPr id="4" name="ZoneTexte 3"/>
          <p:cNvSpPr txBox="1"/>
          <p:nvPr/>
        </p:nvSpPr>
        <p:spPr>
          <a:xfrm>
            <a:off x="1801824" y="166747"/>
            <a:ext cx="3558988" cy="584775"/>
          </a:xfrm>
          <a:prstGeom prst="rect">
            <a:avLst/>
          </a:prstGeom>
          <a:noFill/>
        </p:spPr>
        <p:txBody>
          <a:bodyPr wrap="none" rtlCol="0">
            <a:spAutoFit/>
          </a:bodyPr>
          <a:lstStyle/>
          <a:p>
            <a:r>
              <a:rPr lang="en-US" sz="3200" b="1" dirty="0" smtClean="0">
                <a:solidFill>
                  <a:schemeClr val="bg1"/>
                </a:solidFill>
              </a:rPr>
              <a:t>EPICS CONTROL</a:t>
            </a:r>
            <a:endParaRPr lang="en-US" sz="3200" b="1" dirty="0">
              <a:solidFill>
                <a:schemeClr val="bg1"/>
              </a:solidFill>
            </a:endParaRPr>
          </a:p>
        </p:txBody>
      </p:sp>
    </p:spTree>
    <p:extLst>
      <p:ext uri="{BB962C8B-B14F-4D97-AF65-F5344CB8AC3E}">
        <p14:creationId xmlns:p14="http://schemas.microsoft.com/office/powerpoint/2010/main" val="1491136170"/>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949890" y="2453060"/>
            <a:ext cx="6976590" cy="3046988"/>
          </a:xfrm>
          <a:prstGeom prst="rect">
            <a:avLst/>
          </a:prstGeom>
          <a:noFill/>
        </p:spPr>
        <p:txBody>
          <a:bodyPr wrap="none" rtlCol="0">
            <a:spAutoFit/>
          </a:bodyPr>
          <a:lstStyle/>
          <a:p>
            <a:pPr marL="457200" indent="-457200">
              <a:buFont typeface="Wingdings" panose="05000000000000000000" pitchFamily="2" charset="2"/>
              <a:buChar char="Ø"/>
            </a:pPr>
            <a:r>
              <a:rPr lang="en-US" sz="3200" dirty="0" smtClean="0">
                <a:solidFill>
                  <a:schemeClr val="tx2"/>
                </a:solidFill>
              </a:rPr>
              <a:t> </a:t>
            </a:r>
            <a:r>
              <a:rPr lang="en-US" sz="3200" dirty="0" smtClean="0"/>
              <a:t>Status of RFQ </a:t>
            </a:r>
          </a:p>
          <a:p>
            <a:pPr marL="457200" indent="-457200">
              <a:buFont typeface="Wingdings" panose="05000000000000000000" pitchFamily="2" charset="2"/>
              <a:buChar char="Ø"/>
            </a:pPr>
            <a:endParaRPr lang="en-US" sz="3200" dirty="0"/>
          </a:p>
          <a:p>
            <a:pPr marL="457200" indent="-457200">
              <a:buFont typeface="Wingdings" panose="05000000000000000000" pitchFamily="2" charset="2"/>
              <a:buChar char="Ø"/>
            </a:pPr>
            <a:r>
              <a:rPr lang="en-US" sz="3200" dirty="0" smtClean="0">
                <a:solidFill>
                  <a:schemeClr val="tx2"/>
                </a:solidFill>
              </a:rPr>
              <a:t> </a:t>
            </a:r>
            <a:r>
              <a:rPr lang="en-US" sz="3200" dirty="0" smtClean="0"/>
              <a:t>Instrumentation for RFQ</a:t>
            </a:r>
          </a:p>
          <a:p>
            <a:pPr marL="457200" indent="-457200">
              <a:buFont typeface="Wingdings" panose="05000000000000000000" pitchFamily="2" charset="2"/>
              <a:buChar char="Ø"/>
            </a:pPr>
            <a:endParaRPr lang="en-US" sz="3200" dirty="0" smtClean="0"/>
          </a:p>
          <a:p>
            <a:pPr marL="457200" indent="-457200">
              <a:buFont typeface="Wingdings" panose="05000000000000000000" pitchFamily="2" charset="2"/>
              <a:buChar char="Ø"/>
            </a:pPr>
            <a:r>
              <a:rPr lang="en-US" sz="3200" dirty="0" smtClean="0">
                <a:solidFill>
                  <a:srgbClr val="FF0000"/>
                </a:solidFill>
              </a:rPr>
              <a:t> </a:t>
            </a:r>
            <a:r>
              <a:rPr lang="en-US" sz="3200" dirty="0" smtClean="0"/>
              <a:t>Requirement </a:t>
            </a:r>
            <a:r>
              <a:rPr lang="en-US" sz="3200" dirty="0"/>
              <a:t>for RFQ </a:t>
            </a:r>
            <a:r>
              <a:rPr lang="en-US" sz="3200" dirty="0" smtClean="0"/>
              <a:t>conditioning</a:t>
            </a:r>
          </a:p>
          <a:p>
            <a:endParaRPr lang="en-US" sz="3200" dirty="0"/>
          </a:p>
        </p:txBody>
      </p:sp>
      <p:sp>
        <p:nvSpPr>
          <p:cNvPr id="6" name="Titre 2"/>
          <p:cNvSpPr txBox="1">
            <a:spLocks/>
          </p:cNvSpPr>
          <p:nvPr/>
        </p:nvSpPr>
        <p:spPr bwMode="gray">
          <a:xfrm>
            <a:off x="2162283" y="0"/>
            <a:ext cx="2275902" cy="908720"/>
          </a:xfrm>
          <a:prstGeom prst="rect">
            <a:avLst/>
          </a:prstGeom>
        </p:spPr>
        <p:txBody>
          <a:bodyPr vert="horz" lIns="0" tIns="0" rIns="0" bIns="0" rtlCol="0" anchor="ctr" anchorCtr="0">
            <a:noAutofit/>
          </a:bodyPr>
          <a:lstStyle>
            <a:lvl1pPr algn="l" defTabSz="914400" rtl="0" eaLnBrk="1" latinLnBrk="0" hangingPunct="1">
              <a:spcBef>
                <a:spcPct val="0"/>
              </a:spcBef>
              <a:buNone/>
              <a:defRPr sz="2200" b="1" kern="1200" cap="all" baseline="0">
                <a:solidFill>
                  <a:schemeClr val="bg1"/>
                </a:solidFill>
                <a:latin typeface="+mj-lt"/>
                <a:ea typeface="+mj-ea"/>
                <a:cs typeface="+mj-cs"/>
              </a:defRPr>
            </a:lvl1pPr>
          </a:lstStyle>
          <a:p>
            <a:r>
              <a:rPr lang="en-US" sz="3200" smtClean="0"/>
              <a:t>OUTLINE</a:t>
            </a:r>
            <a:endParaRPr lang="en-US" sz="3200" dirty="0"/>
          </a:p>
        </p:txBody>
      </p:sp>
    </p:spTree>
    <p:extLst>
      <p:ext uri="{BB962C8B-B14F-4D97-AF65-F5344CB8AC3E}">
        <p14:creationId xmlns:p14="http://schemas.microsoft.com/office/powerpoint/2010/main" val="6390428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801824" y="166747"/>
            <a:ext cx="3558988" cy="584775"/>
          </a:xfrm>
          <a:prstGeom prst="rect">
            <a:avLst/>
          </a:prstGeom>
          <a:noFill/>
        </p:spPr>
        <p:txBody>
          <a:bodyPr wrap="none" rtlCol="0">
            <a:spAutoFit/>
          </a:bodyPr>
          <a:lstStyle/>
          <a:p>
            <a:r>
              <a:rPr lang="en-US" sz="3200" b="1" dirty="0" smtClean="0">
                <a:solidFill>
                  <a:schemeClr val="bg1"/>
                </a:solidFill>
              </a:rPr>
              <a:t>EPICS CONTROL</a:t>
            </a:r>
            <a:endParaRPr lang="en-US" sz="3200" b="1" dirty="0">
              <a:solidFill>
                <a:schemeClr val="bg1"/>
              </a:solidFill>
            </a:endParaRPr>
          </a:p>
        </p:txBody>
      </p:sp>
      <p:sp>
        <p:nvSpPr>
          <p:cNvPr id="7" name="ZoneTexte 6"/>
          <p:cNvSpPr txBox="1"/>
          <p:nvPr/>
        </p:nvSpPr>
        <p:spPr>
          <a:xfrm>
            <a:off x="253933" y="1085218"/>
            <a:ext cx="8890068" cy="1754326"/>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solidFill>
                  <a:srgbClr val="FF0000"/>
                </a:solidFill>
              </a:rPr>
              <a:t> </a:t>
            </a:r>
            <a:r>
              <a:rPr lang="en-US" dirty="0" smtClean="0"/>
              <a:t>Typical display: digital scope</a:t>
            </a:r>
          </a:p>
          <a:p>
            <a:pPr marL="742950" lvl="1" indent="-285750">
              <a:buFontTx/>
              <a:buChar char="-"/>
            </a:pPr>
            <a:r>
              <a:rPr lang="en-US" dirty="0"/>
              <a:t>c</a:t>
            </a:r>
            <a:r>
              <a:rPr lang="en-US" dirty="0" smtClean="0"/>
              <a:t>hoice </a:t>
            </a:r>
            <a:r>
              <a:rPr lang="en-US" dirty="0" smtClean="0"/>
              <a:t>of display several signals in the same screen (RF signals, electron current….) with different axis</a:t>
            </a:r>
          </a:p>
          <a:p>
            <a:pPr marL="742950" lvl="1" indent="-285750">
              <a:buFontTx/>
              <a:buChar char="-"/>
            </a:pPr>
            <a:r>
              <a:rPr lang="en-US" dirty="0"/>
              <a:t>d</a:t>
            </a:r>
            <a:r>
              <a:rPr lang="en-US" dirty="0" smtClean="0"/>
              <a:t>efinition </a:t>
            </a:r>
            <a:r>
              <a:rPr lang="en-US" dirty="0" smtClean="0"/>
              <a:t>of the range for the average value</a:t>
            </a:r>
          </a:p>
          <a:p>
            <a:pPr marL="742950" lvl="1" indent="-285750">
              <a:buFontTx/>
              <a:buChar char="-"/>
            </a:pPr>
            <a:r>
              <a:rPr lang="en-US" dirty="0"/>
              <a:t>m</a:t>
            </a:r>
            <a:r>
              <a:rPr lang="en-US" dirty="0" smtClean="0"/>
              <a:t>easurement </a:t>
            </a:r>
            <a:r>
              <a:rPr lang="en-US" dirty="0"/>
              <a:t>at one </a:t>
            </a:r>
            <a:r>
              <a:rPr lang="en-US" dirty="0" smtClean="0"/>
              <a:t>defined </a:t>
            </a:r>
            <a:r>
              <a:rPr lang="en-US" dirty="0"/>
              <a:t>time</a:t>
            </a:r>
            <a:endParaRPr lang="en-US" dirty="0" smtClean="0"/>
          </a:p>
          <a:p>
            <a:pPr marL="285750" indent="-285750">
              <a:buFontTx/>
              <a:buChar char="-"/>
            </a:pPr>
            <a:endParaRPr lang="en-US" dirty="0"/>
          </a:p>
        </p:txBody>
      </p:sp>
      <p:pic>
        <p:nvPicPr>
          <p:cNvPr id="9" name="Image 8"/>
          <p:cNvPicPr>
            <a:picLocks noChangeAspect="1"/>
          </p:cNvPicPr>
          <p:nvPr/>
        </p:nvPicPr>
        <p:blipFill rotWithShape="1">
          <a:blip r:embed="rId2" cstate="print">
            <a:extLst>
              <a:ext uri="{28A0092B-C50C-407E-A947-70E740481C1C}">
                <a14:useLocalDpi xmlns:a14="http://schemas.microsoft.com/office/drawing/2010/main" val="0"/>
              </a:ext>
            </a:extLst>
          </a:blip>
          <a:srcRect l="51509" t="54655" r="20889" b="3752"/>
          <a:stretch/>
        </p:blipFill>
        <p:spPr>
          <a:xfrm>
            <a:off x="844876" y="2638843"/>
            <a:ext cx="4652454" cy="3943542"/>
          </a:xfrm>
          <a:prstGeom prst="rect">
            <a:avLst/>
          </a:prstGeom>
        </p:spPr>
      </p:pic>
      <p:cxnSp>
        <p:nvCxnSpPr>
          <p:cNvPr id="13" name="Connecteur droit 12"/>
          <p:cNvCxnSpPr/>
          <p:nvPr/>
        </p:nvCxnSpPr>
        <p:spPr>
          <a:xfrm>
            <a:off x="1876595" y="3425995"/>
            <a:ext cx="0" cy="2268748"/>
          </a:xfrm>
          <a:prstGeom prst="line">
            <a:avLst/>
          </a:prstGeom>
          <a:ln w="19050">
            <a:solidFill>
              <a:srgbClr val="FF0000"/>
            </a:solidFill>
          </a:ln>
        </p:spPr>
        <p:style>
          <a:lnRef idx="2">
            <a:schemeClr val="dk1"/>
          </a:lnRef>
          <a:fillRef idx="0">
            <a:schemeClr val="dk1"/>
          </a:fillRef>
          <a:effectRef idx="1">
            <a:schemeClr val="dk1"/>
          </a:effectRef>
          <a:fontRef idx="minor">
            <a:schemeClr val="tx1"/>
          </a:fontRef>
        </p:style>
      </p:cxnSp>
      <p:cxnSp>
        <p:nvCxnSpPr>
          <p:cNvPr id="15" name="Connecteur droit 14"/>
          <p:cNvCxnSpPr/>
          <p:nvPr/>
        </p:nvCxnSpPr>
        <p:spPr>
          <a:xfrm flipH="1">
            <a:off x="2573871" y="3440169"/>
            <a:ext cx="37294" cy="2268748"/>
          </a:xfrm>
          <a:prstGeom prst="line">
            <a:avLst/>
          </a:prstGeom>
          <a:ln w="19050">
            <a:solidFill>
              <a:srgbClr val="FF0000"/>
            </a:solidFill>
          </a:ln>
        </p:spPr>
        <p:style>
          <a:lnRef idx="2">
            <a:schemeClr val="dk1"/>
          </a:lnRef>
          <a:fillRef idx="0">
            <a:schemeClr val="dk1"/>
          </a:fillRef>
          <a:effectRef idx="1">
            <a:schemeClr val="dk1"/>
          </a:effectRef>
          <a:fontRef idx="minor">
            <a:schemeClr val="tx1"/>
          </a:fontRef>
        </p:style>
      </p:cxnSp>
      <p:cxnSp>
        <p:nvCxnSpPr>
          <p:cNvPr id="18" name="Connecteur droit avec flèche 17"/>
          <p:cNvCxnSpPr/>
          <p:nvPr/>
        </p:nvCxnSpPr>
        <p:spPr>
          <a:xfrm flipH="1">
            <a:off x="2562139" y="5053403"/>
            <a:ext cx="1069676" cy="236322"/>
          </a:xfrm>
          <a:prstGeom prst="straightConnector1">
            <a:avLst/>
          </a:prstGeom>
          <a:ln w="12700">
            <a:tailEnd type="triangle"/>
          </a:ln>
        </p:spPr>
        <p:style>
          <a:lnRef idx="2">
            <a:schemeClr val="dk1"/>
          </a:lnRef>
          <a:fillRef idx="0">
            <a:schemeClr val="dk1"/>
          </a:fillRef>
          <a:effectRef idx="1">
            <a:schemeClr val="dk1"/>
          </a:effectRef>
          <a:fontRef idx="minor">
            <a:schemeClr val="tx1"/>
          </a:fontRef>
        </p:style>
      </p:cxnSp>
      <p:cxnSp>
        <p:nvCxnSpPr>
          <p:cNvPr id="20" name="Connecteur droit avec flèche 19"/>
          <p:cNvCxnSpPr/>
          <p:nvPr/>
        </p:nvCxnSpPr>
        <p:spPr>
          <a:xfrm flipH="1" flipV="1">
            <a:off x="1888703" y="4907222"/>
            <a:ext cx="1743112" cy="146181"/>
          </a:xfrm>
          <a:prstGeom prst="straightConnector1">
            <a:avLst/>
          </a:prstGeom>
          <a:ln w="12700">
            <a:tailEnd type="triangle"/>
          </a:ln>
        </p:spPr>
        <p:style>
          <a:lnRef idx="2">
            <a:schemeClr val="dk1"/>
          </a:lnRef>
          <a:fillRef idx="0">
            <a:schemeClr val="dk1"/>
          </a:fillRef>
          <a:effectRef idx="1">
            <a:schemeClr val="dk1"/>
          </a:effectRef>
          <a:fontRef idx="minor">
            <a:schemeClr val="tx1"/>
          </a:fontRef>
        </p:style>
      </p:cxnSp>
      <p:sp>
        <p:nvSpPr>
          <p:cNvPr id="23" name="ZoneTexte 22"/>
          <p:cNvSpPr txBox="1"/>
          <p:nvPr/>
        </p:nvSpPr>
        <p:spPr>
          <a:xfrm>
            <a:off x="3631815" y="4730237"/>
            <a:ext cx="3174521" cy="646331"/>
          </a:xfrm>
          <a:prstGeom prst="rect">
            <a:avLst/>
          </a:prstGeom>
          <a:noFill/>
        </p:spPr>
        <p:txBody>
          <a:bodyPr wrap="square" rtlCol="0">
            <a:spAutoFit/>
          </a:bodyPr>
          <a:lstStyle/>
          <a:p>
            <a:r>
              <a:rPr lang="en-US" dirty="0" smtClean="0"/>
              <a:t>Cursor to defined duration for average calculatio</a:t>
            </a:r>
            <a:r>
              <a:rPr lang="en-US" dirty="0"/>
              <a:t>n</a:t>
            </a:r>
          </a:p>
        </p:txBody>
      </p:sp>
      <p:sp>
        <p:nvSpPr>
          <p:cNvPr id="27" name="Rectangle 26"/>
          <p:cNvSpPr/>
          <p:nvPr/>
        </p:nvSpPr>
        <p:spPr>
          <a:xfrm>
            <a:off x="4522277" y="3465721"/>
            <a:ext cx="721082" cy="361053"/>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378</a:t>
            </a:r>
            <a:endParaRPr lang="en-US" dirty="0"/>
          </a:p>
        </p:txBody>
      </p:sp>
      <p:sp>
        <p:nvSpPr>
          <p:cNvPr id="29" name="ZoneTexte 28"/>
          <p:cNvSpPr txBox="1"/>
          <p:nvPr/>
        </p:nvSpPr>
        <p:spPr>
          <a:xfrm>
            <a:off x="5360812" y="3344303"/>
            <a:ext cx="2104845" cy="646331"/>
          </a:xfrm>
          <a:prstGeom prst="rect">
            <a:avLst/>
          </a:prstGeom>
          <a:noFill/>
        </p:spPr>
        <p:txBody>
          <a:bodyPr wrap="square" rtlCol="0">
            <a:spAutoFit/>
          </a:bodyPr>
          <a:lstStyle/>
          <a:p>
            <a:r>
              <a:rPr lang="en-US" dirty="0" smtClean="0"/>
              <a:t>Display of  Value for selected time</a:t>
            </a:r>
            <a:endParaRPr lang="en-US" dirty="0"/>
          </a:p>
        </p:txBody>
      </p:sp>
      <p:cxnSp>
        <p:nvCxnSpPr>
          <p:cNvPr id="30" name="Connecteur droit avec flèche 29"/>
          <p:cNvCxnSpPr/>
          <p:nvPr/>
        </p:nvCxnSpPr>
        <p:spPr>
          <a:xfrm flipH="1">
            <a:off x="2278731" y="3583885"/>
            <a:ext cx="2223186" cy="164978"/>
          </a:xfrm>
          <a:prstGeom prst="straightConnector1">
            <a:avLst/>
          </a:prstGeom>
          <a:ln w="12700">
            <a:tailEnd type="triangle"/>
          </a:ln>
        </p:spPr>
        <p:style>
          <a:lnRef idx="2">
            <a:schemeClr val="dk1"/>
          </a:lnRef>
          <a:fillRef idx="0">
            <a:schemeClr val="dk1"/>
          </a:fillRef>
          <a:effectRef idx="1">
            <a:schemeClr val="dk1"/>
          </a:effectRef>
          <a:fontRef idx="minor">
            <a:schemeClr val="tx1"/>
          </a:fontRef>
        </p:style>
      </p:cxnSp>
      <p:sp>
        <p:nvSpPr>
          <p:cNvPr id="35" name="Rectangle 34"/>
          <p:cNvSpPr/>
          <p:nvPr/>
        </p:nvSpPr>
        <p:spPr>
          <a:xfrm>
            <a:off x="4354770" y="6236899"/>
            <a:ext cx="777949" cy="224286"/>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37" name="Connecteur droit avec flèche 36"/>
          <p:cNvCxnSpPr>
            <a:endCxn id="35" idx="3"/>
          </p:cNvCxnSpPr>
          <p:nvPr/>
        </p:nvCxnSpPr>
        <p:spPr>
          <a:xfrm flipH="1">
            <a:off x="5132719" y="6280031"/>
            <a:ext cx="543464" cy="6901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8" name="ZoneTexte 37"/>
          <p:cNvSpPr txBox="1"/>
          <p:nvPr/>
        </p:nvSpPr>
        <p:spPr>
          <a:xfrm>
            <a:off x="5717335" y="5818366"/>
            <a:ext cx="1673525" cy="923330"/>
          </a:xfrm>
          <a:prstGeom prst="rect">
            <a:avLst/>
          </a:prstGeom>
          <a:noFill/>
        </p:spPr>
        <p:txBody>
          <a:bodyPr wrap="square" rtlCol="0">
            <a:spAutoFit/>
          </a:bodyPr>
          <a:lstStyle/>
          <a:p>
            <a:r>
              <a:rPr lang="en-US" dirty="0" smtClean="0"/>
              <a:t>Access of raw data for post processing</a:t>
            </a:r>
            <a:endParaRPr lang="en-US" dirty="0"/>
          </a:p>
        </p:txBody>
      </p:sp>
      <p:sp>
        <p:nvSpPr>
          <p:cNvPr id="39" name="ZoneTexte 38"/>
          <p:cNvSpPr txBox="1"/>
          <p:nvPr/>
        </p:nvSpPr>
        <p:spPr>
          <a:xfrm>
            <a:off x="4309484" y="6164376"/>
            <a:ext cx="851515" cy="369332"/>
          </a:xfrm>
          <a:prstGeom prst="rect">
            <a:avLst/>
          </a:prstGeom>
          <a:noFill/>
        </p:spPr>
        <p:txBody>
          <a:bodyPr wrap="none" rtlCol="0">
            <a:spAutoFit/>
          </a:bodyPr>
          <a:lstStyle/>
          <a:p>
            <a:r>
              <a:rPr lang="en-US" dirty="0" smtClean="0"/>
              <a:t>Export</a:t>
            </a:r>
            <a:endParaRPr lang="en-US" dirty="0"/>
          </a:p>
        </p:txBody>
      </p:sp>
      <p:sp>
        <p:nvSpPr>
          <p:cNvPr id="40" name="Rectangle 39"/>
          <p:cNvSpPr/>
          <p:nvPr/>
        </p:nvSpPr>
        <p:spPr>
          <a:xfrm>
            <a:off x="5773865" y="5092249"/>
            <a:ext cx="721082" cy="361053"/>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377</a:t>
            </a:r>
            <a:endParaRPr lang="en-US" dirty="0"/>
          </a:p>
        </p:txBody>
      </p:sp>
      <p:cxnSp>
        <p:nvCxnSpPr>
          <p:cNvPr id="47" name="Connecteur droit avec flèche 46"/>
          <p:cNvCxnSpPr/>
          <p:nvPr/>
        </p:nvCxnSpPr>
        <p:spPr>
          <a:xfrm flipH="1">
            <a:off x="6512249" y="4980312"/>
            <a:ext cx="714076" cy="263562"/>
          </a:xfrm>
          <a:prstGeom prst="straightConnector1">
            <a:avLst/>
          </a:prstGeom>
          <a:ln w="12700">
            <a:tailEnd type="triangle"/>
          </a:ln>
        </p:spPr>
        <p:style>
          <a:lnRef idx="2">
            <a:schemeClr val="dk1"/>
          </a:lnRef>
          <a:fillRef idx="0">
            <a:schemeClr val="dk1"/>
          </a:fillRef>
          <a:effectRef idx="1">
            <a:schemeClr val="dk1"/>
          </a:effectRef>
          <a:fontRef idx="minor">
            <a:schemeClr val="tx1"/>
          </a:fontRef>
        </p:style>
      </p:cxnSp>
      <p:sp>
        <p:nvSpPr>
          <p:cNvPr id="49" name="ZoneTexte 48"/>
          <p:cNvSpPr txBox="1"/>
          <p:nvPr/>
        </p:nvSpPr>
        <p:spPr>
          <a:xfrm>
            <a:off x="7226325" y="4574543"/>
            <a:ext cx="1890261" cy="646331"/>
          </a:xfrm>
          <a:prstGeom prst="rect">
            <a:avLst/>
          </a:prstGeom>
          <a:noFill/>
        </p:spPr>
        <p:txBody>
          <a:bodyPr wrap="none" rtlCol="0">
            <a:spAutoFit/>
          </a:bodyPr>
          <a:lstStyle/>
          <a:p>
            <a:r>
              <a:rPr lang="en-US" dirty="0" smtClean="0"/>
              <a:t>Process variable</a:t>
            </a:r>
          </a:p>
          <a:p>
            <a:r>
              <a:rPr lang="en-US" dirty="0" smtClean="0"/>
              <a:t>for archiver</a:t>
            </a:r>
            <a:endParaRPr lang="en-US" dirty="0"/>
          </a:p>
        </p:txBody>
      </p:sp>
    </p:spTree>
    <p:extLst>
      <p:ext uri="{BB962C8B-B14F-4D97-AF65-F5344CB8AC3E}">
        <p14:creationId xmlns:p14="http://schemas.microsoft.com/office/powerpoint/2010/main" val="3825057652"/>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801824" y="166747"/>
            <a:ext cx="3558988" cy="584775"/>
          </a:xfrm>
          <a:prstGeom prst="rect">
            <a:avLst/>
          </a:prstGeom>
          <a:noFill/>
        </p:spPr>
        <p:txBody>
          <a:bodyPr wrap="none" rtlCol="0">
            <a:spAutoFit/>
          </a:bodyPr>
          <a:lstStyle/>
          <a:p>
            <a:r>
              <a:rPr lang="en-US" sz="3200" b="1" dirty="0" smtClean="0">
                <a:solidFill>
                  <a:schemeClr val="bg1"/>
                </a:solidFill>
              </a:rPr>
              <a:t>EPICS CONTROL</a:t>
            </a:r>
            <a:endParaRPr lang="en-US" sz="3200" b="1" dirty="0">
              <a:solidFill>
                <a:schemeClr val="bg1"/>
              </a:solidFill>
            </a:endParaRPr>
          </a:p>
        </p:txBody>
      </p:sp>
      <p:sp>
        <p:nvSpPr>
          <p:cNvPr id="4" name="ZoneTexte 3"/>
          <p:cNvSpPr txBox="1"/>
          <p:nvPr/>
        </p:nvSpPr>
        <p:spPr>
          <a:xfrm>
            <a:off x="391347" y="1628567"/>
            <a:ext cx="7346547" cy="3693319"/>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solidFill>
                  <a:srgbClr val="FF0000"/>
                </a:solidFill>
              </a:rPr>
              <a:t> </a:t>
            </a:r>
            <a:r>
              <a:rPr lang="en-US" dirty="0" smtClean="0"/>
              <a:t>Archiver </a:t>
            </a:r>
            <a:r>
              <a:rPr lang="en-US" dirty="0"/>
              <a:t>for </a:t>
            </a:r>
            <a:r>
              <a:rPr lang="en-US" dirty="0" smtClean="0"/>
              <a:t>:</a:t>
            </a:r>
          </a:p>
          <a:p>
            <a:endParaRPr lang="en-US" dirty="0" smtClean="0"/>
          </a:p>
          <a:p>
            <a:pPr marL="742950" lvl="1" indent="-285750">
              <a:buFontTx/>
              <a:buChar char="-"/>
            </a:pPr>
            <a:r>
              <a:rPr lang="en-US" dirty="0" smtClean="0"/>
              <a:t>average </a:t>
            </a:r>
            <a:r>
              <a:rPr lang="en-US" dirty="0"/>
              <a:t>values of power, cavity voltage, electron current</a:t>
            </a:r>
            <a:r>
              <a:rPr lang="en-US" dirty="0" smtClean="0"/>
              <a:t>, light vacuum…</a:t>
            </a:r>
          </a:p>
          <a:p>
            <a:pPr marL="742950" lvl="1" indent="-285750">
              <a:buFontTx/>
              <a:buChar char="-"/>
            </a:pPr>
            <a:r>
              <a:rPr lang="en-US" dirty="0" smtClean="0"/>
              <a:t>temperature </a:t>
            </a:r>
            <a:r>
              <a:rPr lang="en-US" dirty="0"/>
              <a:t>of </a:t>
            </a:r>
            <a:r>
              <a:rPr lang="en-US" dirty="0" smtClean="0"/>
              <a:t>RFQ</a:t>
            </a:r>
          </a:p>
          <a:p>
            <a:pPr marL="742950" lvl="1" indent="-285750">
              <a:buFontTx/>
              <a:buChar char="-"/>
            </a:pPr>
            <a:r>
              <a:rPr lang="en-US" dirty="0" smtClean="0"/>
              <a:t>field </a:t>
            </a:r>
            <a:r>
              <a:rPr lang="en-US" dirty="0"/>
              <a:t>monitoring </a:t>
            </a:r>
            <a:r>
              <a:rPr lang="en-US" dirty="0" smtClean="0"/>
              <a:t>results</a:t>
            </a:r>
          </a:p>
          <a:p>
            <a:pPr marL="742950" lvl="1" indent="-285750">
              <a:buFontTx/>
              <a:buChar char="-"/>
            </a:pPr>
            <a:r>
              <a:rPr lang="en-US" dirty="0"/>
              <a:t>t</a:t>
            </a:r>
            <a:r>
              <a:rPr lang="en-US" dirty="0" smtClean="0"/>
              <a:t>hreshold for vacuum, RF signals, temperature</a:t>
            </a:r>
            <a:r>
              <a:rPr lang="en-US" dirty="0" smtClean="0"/>
              <a:t>…</a:t>
            </a:r>
          </a:p>
          <a:p>
            <a:pPr marL="742950" lvl="1" indent="-285750">
              <a:buFontTx/>
              <a:buChar char="-"/>
            </a:pPr>
            <a:r>
              <a:rPr lang="en-US" dirty="0" smtClean="0"/>
              <a:t>fast interlock (sparks) counter</a:t>
            </a:r>
            <a:endParaRPr lang="en-US" dirty="0" smtClean="0"/>
          </a:p>
          <a:p>
            <a:pPr marL="742950" lvl="1" indent="-285750">
              <a:buFontTx/>
              <a:buChar char="-"/>
            </a:pPr>
            <a:r>
              <a:rPr lang="en-US" dirty="0" smtClean="0"/>
              <a:t>skids parameters</a:t>
            </a:r>
          </a:p>
          <a:p>
            <a:pPr marL="742950" lvl="1" indent="-285750">
              <a:buFontTx/>
              <a:buChar char="-"/>
            </a:pPr>
            <a:r>
              <a:rPr lang="en-US" dirty="0" smtClean="0"/>
              <a:t>LLRF parameters</a:t>
            </a:r>
          </a:p>
          <a:p>
            <a:pPr marL="742950" lvl="1" indent="-285750">
              <a:buFontTx/>
              <a:buChar char="-"/>
            </a:pPr>
            <a:r>
              <a:rPr lang="en-US" dirty="0" smtClean="0"/>
              <a:t>RF power sources parameters</a:t>
            </a:r>
          </a:p>
          <a:p>
            <a:pPr marL="742950" lvl="1" indent="-285750">
              <a:buFontTx/>
              <a:buChar char="-"/>
            </a:pPr>
            <a:r>
              <a:rPr lang="en-US" dirty="0" smtClean="0"/>
              <a:t>…</a:t>
            </a:r>
            <a:endParaRPr lang="en-US" dirty="0"/>
          </a:p>
          <a:p>
            <a:endParaRPr lang="en-US" dirty="0"/>
          </a:p>
        </p:txBody>
      </p:sp>
      <p:sp>
        <p:nvSpPr>
          <p:cNvPr id="5" name="ZoneTexte 4"/>
          <p:cNvSpPr txBox="1"/>
          <p:nvPr/>
        </p:nvSpPr>
        <p:spPr>
          <a:xfrm>
            <a:off x="391346" y="5212146"/>
            <a:ext cx="7346547" cy="646331"/>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solidFill>
                  <a:srgbClr val="FF0000"/>
                </a:solidFill>
              </a:rPr>
              <a:t> </a:t>
            </a:r>
            <a:r>
              <a:rPr lang="en-US" dirty="0" smtClean="0"/>
              <a:t>Display of archived </a:t>
            </a:r>
            <a:r>
              <a:rPr lang="en-US" dirty="0" smtClean="0"/>
              <a:t>data</a:t>
            </a:r>
            <a:endParaRPr lang="en-US" dirty="0" smtClean="0"/>
          </a:p>
          <a:p>
            <a:endParaRPr lang="en-US" dirty="0"/>
          </a:p>
        </p:txBody>
      </p:sp>
    </p:spTree>
    <p:extLst>
      <p:ext uri="{BB962C8B-B14F-4D97-AF65-F5344CB8AC3E}">
        <p14:creationId xmlns:p14="http://schemas.microsoft.com/office/powerpoint/2010/main" val="1856990898"/>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478437" y="159536"/>
            <a:ext cx="4711546" cy="584775"/>
          </a:xfrm>
          <a:prstGeom prst="rect">
            <a:avLst/>
          </a:prstGeom>
          <a:noFill/>
        </p:spPr>
        <p:txBody>
          <a:bodyPr wrap="none" rtlCol="0">
            <a:spAutoFit/>
          </a:bodyPr>
          <a:lstStyle/>
          <a:p>
            <a:r>
              <a:rPr lang="en-US" sz="3200" b="1" dirty="0" smtClean="0">
                <a:solidFill>
                  <a:schemeClr val="bg1"/>
                </a:solidFill>
              </a:rPr>
              <a:t>RFQ FUNCTIONALTIES</a:t>
            </a:r>
            <a:endParaRPr lang="en-US" sz="3200" b="1" dirty="0">
              <a:solidFill>
                <a:schemeClr val="bg1"/>
              </a:solidFill>
            </a:endParaRPr>
          </a:p>
        </p:txBody>
      </p:sp>
      <p:sp>
        <p:nvSpPr>
          <p:cNvPr id="3" name="ZoneTexte 2"/>
          <p:cNvSpPr txBox="1"/>
          <p:nvPr/>
        </p:nvSpPr>
        <p:spPr>
          <a:xfrm>
            <a:off x="322372" y="1803545"/>
            <a:ext cx="8294916" cy="4524315"/>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solidFill>
                  <a:srgbClr val="FF0000"/>
                </a:solidFill>
              </a:rPr>
              <a:t> </a:t>
            </a:r>
            <a:r>
              <a:rPr lang="en-US" dirty="0" smtClean="0"/>
              <a:t>Automatic conditioning process of the RFQ: same procedure defined for the couplers qualification done at </a:t>
            </a:r>
            <a:r>
              <a:rPr lang="en-US" dirty="0" err="1" smtClean="0"/>
              <a:t>Saclay</a:t>
            </a:r>
            <a:r>
              <a:rPr lang="en-US" dirty="0" smtClean="0"/>
              <a:t>, but with frequency following mode:</a:t>
            </a:r>
          </a:p>
          <a:p>
            <a:r>
              <a:rPr lang="en-US" dirty="0" smtClean="0"/>
              <a:t>	When the RF power increases, the produced heating leads to a 	cavity deformation, so a frequency detuning. The cooling system is 	not fast enough to maintain the frequency of the cavity. The LLRF 	must track this detuning and change the RF frequency of the RF 	source in order to follow the cavity frequency</a:t>
            </a:r>
          </a:p>
          <a:p>
            <a:endParaRPr lang="en-US" dirty="0" smtClean="0"/>
          </a:p>
          <a:p>
            <a:pPr marL="285750" indent="-285750">
              <a:buFont typeface="Wingdings" panose="05000000000000000000" pitchFamily="2" charset="2"/>
              <a:buChar char="Ø"/>
            </a:pPr>
            <a:r>
              <a:rPr lang="en-US" dirty="0" smtClean="0">
                <a:solidFill>
                  <a:srgbClr val="FF0000"/>
                </a:solidFill>
              </a:rPr>
              <a:t> </a:t>
            </a:r>
            <a:r>
              <a:rPr lang="en-US" dirty="0" smtClean="0"/>
              <a:t>Automatic restart in case of fast interlock. Restart with the next RF pulse (in order to avoid strong detuning)</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smtClean="0">
                <a:solidFill>
                  <a:srgbClr val="FF0000"/>
                </a:solidFill>
              </a:rPr>
              <a:t> </a:t>
            </a:r>
            <a:r>
              <a:rPr lang="en-US" dirty="0" smtClean="0"/>
              <a:t>Cavity field regulation (with LLRF and skid control)</a:t>
            </a:r>
          </a:p>
          <a:p>
            <a:pPr marL="285750" indent="-285750">
              <a:buFontTx/>
              <a:buChar char="-"/>
            </a:pPr>
            <a:endParaRPr lang="en-US" dirty="0" smtClean="0"/>
          </a:p>
          <a:p>
            <a:pPr marL="285750" indent="-285750">
              <a:buFont typeface="Wingdings" panose="05000000000000000000" pitchFamily="2" charset="2"/>
              <a:buChar char="Ø"/>
            </a:pPr>
            <a:r>
              <a:rPr lang="en-US" dirty="0" smtClean="0">
                <a:solidFill>
                  <a:srgbClr val="FF0000"/>
                </a:solidFill>
              </a:rPr>
              <a:t> </a:t>
            </a:r>
            <a:r>
              <a:rPr lang="en-US" dirty="0" smtClean="0"/>
              <a:t>Automatic startup (defined at the end on the conditioning operation)</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smtClean="0">
                <a:solidFill>
                  <a:srgbClr val="FF0000"/>
                </a:solidFill>
              </a:rPr>
              <a:t> </a:t>
            </a:r>
            <a:r>
              <a:rPr lang="en-US" dirty="0" smtClean="0"/>
              <a:t>…</a:t>
            </a:r>
          </a:p>
        </p:txBody>
      </p:sp>
      <p:sp>
        <p:nvSpPr>
          <p:cNvPr id="7" name="ZoneTexte 6"/>
          <p:cNvSpPr txBox="1"/>
          <p:nvPr/>
        </p:nvSpPr>
        <p:spPr>
          <a:xfrm>
            <a:off x="177701" y="1223634"/>
            <a:ext cx="7776552" cy="369332"/>
          </a:xfrm>
          <a:prstGeom prst="rect">
            <a:avLst/>
          </a:prstGeom>
          <a:noFill/>
        </p:spPr>
        <p:txBody>
          <a:bodyPr wrap="none" rtlCol="0">
            <a:spAutoFit/>
          </a:bodyPr>
          <a:lstStyle/>
          <a:p>
            <a:r>
              <a:rPr lang="en-US" b="1" dirty="0" smtClean="0"/>
              <a:t>Complex functionalities shared by LLRF, instrumentation, ICS, skid…</a:t>
            </a:r>
            <a:endParaRPr lang="en-US" b="1" dirty="0"/>
          </a:p>
        </p:txBody>
      </p:sp>
    </p:spTree>
    <p:extLst>
      <p:ext uri="{BB962C8B-B14F-4D97-AF65-F5344CB8AC3E}">
        <p14:creationId xmlns:p14="http://schemas.microsoft.com/office/powerpoint/2010/main" val="95664797"/>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402244" y="155674"/>
            <a:ext cx="6106159" cy="584775"/>
          </a:xfrm>
          <a:prstGeom prst="rect">
            <a:avLst/>
          </a:prstGeom>
          <a:noFill/>
        </p:spPr>
        <p:txBody>
          <a:bodyPr wrap="none" rtlCol="0">
            <a:spAutoFit/>
          </a:bodyPr>
          <a:lstStyle/>
          <a:p>
            <a:r>
              <a:rPr lang="en-US" sz="3200" b="1" dirty="0">
                <a:solidFill>
                  <a:schemeClr val="bg1"/>
                </a:solidFill>
              </a:rPr>
              <a:t>CONDITIONING PROCEDURE</a:t>
            </a:r>
          </a:p>
        </p:txBody>
      </p:sp>
      <p:sp>
        <p:nvSpPr>
          <p:cNvPr id="2" name="ZoneTexte 1"/>
          <p:cNvSpPr txBox="1"/>
          <p:nvPr/>
        </p:nvSpPr>
        <p:spPr>
          <a:xfrm>
            <a:off x="226065" y="936950"/>
            <a:ext cx="2717475" cy="369332"/>
          </a:xfrm>
          <a:prstGeom prst="rect">
            <a:avLst/>
          </a:prstGeom>
          <a:noFill/>
        </p:spPr>
        <p:txBody>
          <a:bodyPr wrap="none" rtlCol="0">
            <a:spAutoFit/>
          </a:bodyPr>
          <a:lstStyle/>
          <a:p>
            <a:pPr marL="285750" indent="-285750">
              <a:buFont typeface="Wingdings" panose="05000000000000000000" pitchFamily="2" charset="2"/>
              <a:buChar char="Ø"/>
            </a:pPr>
            <a:r>
              <a:rPr lang="en-US" dirty="0" smtClean="0">
                <a:solidFill>
                  <a:srgbClr val="FF0000"/>
                </a:solidFill>
              </a:rPr>
              <a:t> </a:t>
            </a:r>
            <a:r>
              <a:rPr lang="en-US" dirty="0" smtClean="0"/>
              <a:t>Automatic procedure:</a:t>
            </a:r>
            <a:endParaRPr lang="en-US" dirty="0"/>
          </a:p>
        </p:txBody>
      </p:sp>
      <p:sp>
        <p:nvSpPr>
          <p:cNvPr id="5" name="ZoneTexte 4"/>
          <p:cNvSpPr txBox="1"/>
          <p:nvPr/>
        </p:nvSpPr>
        <p:spPr>
          <a:xfrm>
            <a:off x="752174" y="1306282"/>
            <a:ext cx="6571030" cy="923330"/>
          </a:xfrm>
          <a:prstGeom prst="rect">
            <a:avLst/>
          </a:prstGeom>
          <a:noFill/>
        </p:spPr>
        <p:txBody>
          <a:bodyPr wrap="none" rtlCol="0">
            <a:spAutoFit/>
          </a:bodyPr>
          <a:lstStyle/>
          <a:p>
            <a:r>
              <a:rPr lang="en-US" dirty="0" smtClean="0"/>
              <a:t>Start at low power (from 10kW to 750kW (TBC))</a:t>
            </a:r>
          </a:p>
          <a:p>
            <a:r>
              <a:rPr lang="en-US" dirty="0" smtClean="0"/>
              <a:t>Start with short pulse (from 10µs to nominal pulse)</a:t>
            </a:r>
          </a:p>
          <a:p>
            <a:r>
              <a:rPr lang="en-US" dirty="0" smtClean="0"/>
              <a:t>Start at low repetition rate (from 1Hz to nominal repetition rate)</a:t>
            </a:r>
            <a:endParaRPr lang="en-US" dirty="0"/>
          </a:p>
        </p:txBody>
      </p:sp>
      <p:sp>
        <p:nvSpPr>
          <p:cNvPr id="6" name="ZoneTexte 5"/>
          <p:cNvSpPr txBox="1"/>
          <p:nvPr/>
        </p:nvSpPr>
        <p:spPr>
          <a:xfrm>
            <a:off x="239128" y="2302814"/>
            <a:ext cx="8723717" cy="646331"/>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solidFill>
                  <a:srgbClr val="FF0000"/>
                </a:solidFill>
              </a:rPr>
              <a:t> </a:t>
            </a:r>
            <a:r>
              <a:rPr lang="en-US" dirty="0" smtClean="0"/>
              <a:t>Typically and basic conditioning procedure </a:t>
            </a:r>
            <a:r>
              <a:rPr lang="en-US" dirty="0"/>
              <a:t>with 2 software </a:t>
            </a:r>
            <a:r>
              <a:rPr lang="en-US" dirty="0" smtClean="0"/>
              <a:t>thresholds for the vacuum (for each vacuum measurements : couplers and RFQ)</a:t>
            </a:r>
            <a:endParaRPr lang="en-US" dirty="0"/>
          </a:p>
        </p:txBody>
      </p:sp>
      <p:cxnSp>
        <p:nvCxnSpPr>
          <p:cNvPr id="32" name="Connecteur droit avec flèche 31"/>
          <p:cNvCxnSpPr/>
          <p:nvPr/>
        </p:nvCxnSpPr>
        <p:spPr>
          <a:xfrm>
            <a:off x="1532881" y="5005586"/>
            <a:ext cx="6438721"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4" name="Forme libre 33"/>
          <p:cNvSpPr/>
          <p:nvPr/>
        </p:nvSpPr>
        <p:spPr>
          <a:xfrm>
            <a:off x="1595953" y="3566522"/>
            <a:ext cx="5916516" cy="1305425"/>
          </a:xfrm>
          <a:custGeom>
            <a:avLst/>
            <a:gdLst>
              <a:gd name="connsiteX0" fmla="*/ 0 w 5916516"/>
              <a:gd name="connsiteY0" fmla="*/ 1189580 h 1305425"/>
              <a:gd name="connsiteX1" fmla="*/ 731520 w 5916516"/>
              <a:gd name="connsiteY1" fmla="*/ 510311 h 1305425"/>
              <a:gd name="connsiteX2" fmla="*/ 2076994 w 5916516"/>
              <a:gd name="connsiteY2" fmla="*/ 1085077 h 1305425"/>
              <a:gd name="connsiteX3" fmla="*/ 3317965 w 5916516"/>
              <a:gd name="connsiteY3" fmla="*/ 860 h 1305425"/>
              <a:gd name="connsiteX4" fmla="*/ 4310742 w 5916516"/>
              <a:gd name="connsiteY4" fmla="*/ 1294082 h 1305425"/>
              <a:gd name="connsiteX5" fmla="*/ 5734594 w 5916516"/>
              <a:gd name="connsiteY5" fmla="*/ 627877 h 1305425"/>
              <a:gd name="connsiteX6" fmla="*/ 5852160 w 5916516"/>
              <a:gd name="connsiteY6" fmla="*/ 562562 h 1305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16516" h="1305425">
                <a:moveTo>
                  <a:pt x="0" y="1189580"/>
                </a:moveTo>
                <a:cubicBezTo>
                  <a:pt x="192677" y="858654"/>
                  <a:pt x="385354" y="527728"/>
                  <a:pt x="731520" y="510311"/>
                </a:cubicBezTo>
                <a:cubicBezTo>
                  <a:pt x="1077686" y="492894"/>
                  <a:pt x="1645920" y="1169985"/>
                  <a:pt x="2076994" y="1085077"/>
                </a:cubicBezTo>
                <a:cubicBezTo>
                  <a:pt x="2508068" y="1000169"/>
                  <a:pt x="2945674" y="-33974"/>
                  <a:pt x="3317965" y="860"/>
                </a:cubicBezTo>
                <a:cubicBezTo>
                  <a:pt x="3690256" y="35694"/>
                  <a:pt x="3907971" y="1189579"/>
                  <a:pt x="4310742" y="1294082"/>
                </a:cubicBezTo>
                <a:cubicBezTo>
                  <a:pt x="4713514" y="1398585"/>
                  <a:pt x="5477691" y="749797"/>
                  <a:pt x="5734594" y="627877"/>
                </a:cubicBezTo>
                <a:cubicBezTo>
                  <a:pt x="5991497" y="505957"/>
                  <a:pt x="5921828" y="534259"/>
                  <a:pt x="5852160" y="562562"/>
                </a:cubicBezTo>
              </a:path>
            </a:pathLst>
          </a:custGeom>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36" name="Connecteur droit avec flèche 35"/>
          <p:cNvCxnSpPr/>
          <p:nvPr/>
        </p:nvCxnSpPr>
        <p:spPr>
          <a:xfrm flipV="1">
            <a:off x="1532881" y="3375409"/>
            <a:ext cx="0" cy="163017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8" name="ZoneTexte 37"/>
          <p:cNvSpPr txBox="1"/>
          <p:nvPr/>
        </p:nvSpPr>
        <p:spPr>
          <a:xfrm>
            <a:off x="673058" y="3159965"/>
            <a:ext cx="828560" cy="307777"/>
          </a:xfrm>
          <a:prstGeom prst="rect">
            <a:avLst/>
          </a:prstGeom>
          <a:noFill/>
        </p:spPr>
        <p:txBody>
          <a:bodyPr wrap="none" rtlCol="0">
            <a:spAutoFit/>
          </a:bodyPr>
          <a:lstStyle/>
          <a:p>
            <a:r>
              <a:rPr lang="en-US" sz="1400" dirty="0" smtClean="0"/>
              <a:t>Vacuum</a:t>
            </a:r>
            <a:endParaRPr lang="en-US" sz="1400" dirty="0"/>
          </a:p>
        </p:txBody>
      </p:sp>
      <p:sp>
        <p:nvSpPr>
          <p:cNvPr id="39" name="ZoneTexte 38"/>
          <p:cNvSpPr txBox="1"/>
          <p:nvPr/>
        </p:nvSpPr>
        <p:spPr>
          <a:xfrm>
            <a:off x="7694809" y="5008573"/>
            <a:ext cx="522900" cy="307777"/>
          </a:xfrm>
          <a:prstGeom prst="rect">
            <a:avLst/>
          </a:prstGeom>
          <a:noFill/>
        </p:spPr>
        <p:txBody>
          <a:bodyPr wrap="none" rtlCol="0">
            <a:spAutoFit/>
          </a:bodyPr>
          <a:lstStyle/>
          <a:p>
            <a:r>
              <a:rPr lang="en-US" sz="1400" dirty="0" smtClean="0"/>
              <a:t>time</a:t>
            </a:r>
            <a:endParaRPr lang="en-US" sz="1400" dirty="0"/>
          </a:p>
        </p:txBody>
      </p:sp>
      <p:cxnSp>
        <p:nvCxnSpPr>
          <p:cNvPr id="42" name="Connecteur droit 41"/>
          <p:cNvCxnSpPr/>
          <p:nvPr/>
        </p:nvCxnSpPr>
        <p:spPr>
          <a:xfrm>
            <a:off x="1594445" y="4247089"/>
            <a:ext cx="6247980" cy="0"/>
          </a:xfrm>
          <a:prstGeom prst="line">
            <a:avLst/>
          </a:prstGeom>
          <a:ln>
            <a:solidFill>
              <a:srgbClr val="FF0000"/>
            </a:solidFill>
            <a:prstDash val="dash"/>
          </a:ln>
        </p:spPr>
        <p:style>
          <a:lnRef idx="2">
            <a:schemeClr val="dk1"/>
          </a:lnRef>
          <a:fillRef idx="0">
            <a:schemeClr val="dk1"/>
          </a:fillRef>
          <a:effectRef idx="1">
            <a:schemeClr val="dk1"/>
          </a:effectRef>
          <a:fontRef idx="minor">
            <a:schemeClr val="tx1"/>
          </a:fontRef>
        </p:style>
      </p:cxnSp>
      <p:sp>
        <p:nvSpPr>
          <p:cNvPr id="43" name="ZoneTexte 42"/>
          <p:cNvSpPr txBox="1"/>
          <p:nvPr/>
        </p:nvSpPr>
        <p:spPr>
          <a:xfrm>
            <a:off x="115953" y="4076679"/>
            <a:ext cx="1550485" cy="523220"/>
          </a:xfrm>
          <a:prstGeom prst="rect">
            <a:avLst/>
          </a:prstGeom>
          <a:noFill/>
        </p:spPr>
        <p:txBody>
          <a:bodyPr wrap="square" rtlCol="0">
            <a:spAutoFit/>
          </a:bodyPr>
          <a:lstStyle/>
          <a:p>
            <a:r>
              <a:rPr lang="en-US" sz="1400" dirty="0" smtClean="0">
                <a:solidFill>
                  <a:srgbClr val="FF0000"/>
                </a:solidFill>
              </a:rPr>
              <a:t>Lower Software threshold</a:t>
            </a:r>
            <a:endParaRPr lang="en-US" sz="1400" dirty="0">
              <a:solidFill>
                <a:srgbClr val="FF0000"/>
              </a:solidFill>
            </a:endParaRPr>
          </a:p>
        </p:txBody>
      </p:sp>
      <p:cxnSp>
        <p:nvCxnSpPr>
          <p:cNvPr id="45" name="Connecteur droit 44"/>
          <p:cNvCxnSpPr/>
          <p:nvPr/>
        </p:nvCxnSpPr>
        <p:spPr>
          <a:xfrm>
            <a:off x="1582890" y="3566522"/>
            <a:ext cx="6375649" cy="0"/>
          </a:xfrm>
          <a:prstGeom prst="line">
            <a:avLst/>
          </a:prstGeom>
        </p:spPr>
        <p:style>
          <a:lnRef idx="2">
            <a:schemeClr val="dk1"/>
          </a:lnRef>
          <a:fillRef idx="0">
            <a:schemeClr val="dk1"/>
          </a:fillRef>
          <a:effectRef idx="1">
            <a:schemeClr val="dk1"/>
          </a:effectRef>
          <a:fontRef idx="minor">
            <a:schemeClr val="tx1"/>
          </a:fontRef>
        </p:style>
      </p:cxnSp>
      <p:sp>
        <p:nvSpPr>
          <p:cNvPr id="46" name="ZoneTexte 45"/>
          <p:cNvSpPr txBox="1"/>
          <p:nvPr/>
        </p:nvSpPr>
        <p:spPr>
          <a:xfrm>
            <a:off x="2195608" y="3301508"/>
            <a:ext cx="1983235" cy="307777"/>
          </a:xfrm>
          <a:prstGeom prst="rect">
            <a:avLst/>
          </a:prstGeom>
          <a:noFill/>
        </p:spPr>
        <p:txBody>
          <a:bodyPr wrap="none" rtlCol="0">
            <a:spAutoFit/>
          </a:bodyPr>
          <a:lstStyle/>
          <a:p>
            <a:r>
              <a:rPr lang="en-US" sz="1400" dirty="0" smtClean="0"/>
              <a:t>Hard threshold (upper)</a:t>
            </a:r>
            <a:endParaRPr lang="en-US" sz="1400" dirty="0"/>
          </a:p>
        </p:txBody>
      </p:sp>
      <p:cxnSp>
        <p:nvCxnSpPr>
          <p:cNvPr id="47" name="Connecteur droit avec flèche 46"/>
          <p:cNvCxnSpPr/>
          <p:nvPr/>
        </p:nvCxnSpPr>
        <p:spPr>
          <a:xfrm>
            <a:off x="1554650" y="6581841"/>
            <a:ext cx="6438721"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0" name="Connecteur droit avec flèche 49"/>
          <p:cNvCxnSpPr/>
          <p:nvPr/>
        </p:nvCxnSpPr>
        <p:spPr>
          <a:xfrm flipV="1">
            <a:off x="1538499" y="5292972"/>
            <a:ext cx="0" cy="129185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52" name="ZoneTexte 51"/>
          <p:cNvSpPr txBox="1"/>
          <p:nvPr/>
        </p:nvSpPr>
        <p:spPr>
          <a:xfrm>
            <a:off x="604150" y="5108306"/>
            <a:ext cx="692818" cy="307777"/>
          </a:xfrm>
          <a:prstGeom prst="rect">
            <a:avLst/>
          </a:prstGeom>
          <a:noFill/>
        </p:spPr>
        <p:txBody>
          <a:bodyPr wrap="none" rtlCol="0">
            <a:spAutoFit/>
          </a:bodyPr>
          <a:lstStyle/>
          <a:p>
            <a:r>
              <a:rPr lang="en-US" sz="1400" dirty="0" smtClean="0"/>
              <a:t>Power</a:t>
            </a:r>
            <a:endParaRPr lang="en-US" sz="1400" dirty="0"/>
          </a:p>
        </p:txBody>
      </p:sp>
      <p:cxnSp>
        <p:nvCxnSpPr>
          <p:cNvPr id="53" name="Connecteur droit 52"/>
          <p:cNvCxnSpPr/>
          <p:nvPr/>
        </p:nvCxnSpPr>
        <p:spPr>
          <a:xfrm flipV="1">
            <a:off x="1532881" y="5938900"/>
            <a:ext cx="446452" cy="281537"/>
          </a:xfrm>
          <a:prstGeom prst="line">
            <a:avLst/>
          </a:prstGeom>
          <a:ln>
            <a:solidFill>
              <a:srgbClr val="0070C0"/>
            </a:solidFill>
          </a:ln>
        </p:spPr>
        <p:style>
          <a:lnRef idx="2">
            <a:schemeClr val="dk1"/>
          </a:lnRef>
          <a:fillRef idx="0">
            <a:schemeClr val="dk1"/>
          </a:fillRef>
          <a:effectRef idx="1">
            <a:schemeClr val="dk1"/>
          </a:effectRef>
          <a:fontRef idx="minor">
            <a:schemeClr val="tx1"/>
          </a:fontRef>
        </p:style>
      </p:cxnSp>
      <p:cxnSp>
        <p:nvCxnSpPr>
          <p:cNvPr id="54" name="Connecteur droit 53"/>
          <p:cNvCxnSpPr/>
          <p:nvPr/>
        </p:nvCxnSpPr>
        <p:spPr>
          <a:xfrm>
            <a:off x="1992991" y="4247089"/>
            <a:ext cx="0" cy="2334752"/>
          </a:xfrm>
          <a:prstGeom prst="line">
            <a:avLst/>
          </a:prstGeom>
          <a:ln>
            <a:prstDash val="dash"/>
          </a:ln>
        </p:spPr>
        <p:style>
          <a:lnRef idx="2">
            <a:schemeClr val="dk1"/>
          </a:lnRef>
          <a:fillRef idx="0">
            <a:schemeClr val="dk1"/>
          </a:fillRef>
          <a:effectRef idx="1">
            <a:schemeClr val="dk1"/>
          </a:effectRef>
          <a:fontRef idx="minor">
            <a:schemeClr val="tx1"/>
          </a:fontRef>
        </p:style>
      </p:cxnSp>
      <p:cxnSp>
        <p:nvCxnSpPr>
          <p:cNvPr id="56" name="Connecteur droit 55"/>
          <p:cNvCxnSpPr/>
          <p:nvPr/>
        </p:nvCxnSpPr>
        <p:spPr>
          <a:xfrm>
            <a:off x="2733220" y="4250077"/>
            <a:ext cx="0" cy="2334752"/>
          </a:xfrm>
          <a:prstGeom prst="line">
            <a:avLst/>
          </a:prstGeom>
          <a:ln>
            <a:prstDash val="dash"/>
          </a:ln>
        </p:spPr>
        <p:style>
          <a:lnRef idx="2">
            <a:schemeClr val="dk1"/>
          </a:lnRef>
          <a:fillRef idx="0">
            <a:schemeClr val="dk1"/>
          </a:fillRef>
          <a:effectRef idx="1">
            <a:schemeClr val="dk1"/>
          </a:effectRef>
          <a:fontRef idx="minor">
            <a:schemeClr val="tx1"/>
          </a:fontRef>
        </p:style>
      </p:cxnSp>
      <p:cxnSp>
        <p:nvCxnSpPr>
          <p:cNvPr id="57" name="Connecteur droit 56"/>
          <p:cNvCxnSpPr/>
          <p:nvPr/>
        </p:nvCxnSpPr>
        <p:spPr>
          <a:xfrm>
            <a:off x="1992991" y="5938900"/>
            <a:ext cx="740229" cy="0"/>
          </a:xfrm>
          <a:prstGeom prst="line">
            <a:avLst/>
          </a:prstGeom>
          <a:ln>
            <a:solidFill>
              <a:srgbClr val="0070C0"/>
            </a:solidFill>
          </a:ln>
        </p:spPr>
        <p:style>
          <a:lnRef idx="2">
            <a:schemeClr val="dk1"/>
          </a:lnRef>
          <a:fillRef idx="0">
            <a:schemeClr val="dk1"/>
          </a:fillRef>
          <a:effectRef idx="1">
            <a:schemeClr val="dk1"/>
          </a:effectRef>
          <a:fontRef idx="minor">
            <a:schemeClr val="tx1"/>
          </a:fontRef>
        </p:style>
      </p:cxnSp>
      <p:cxnSp>
        <p:nvCxnSpPr>
          <p:cNvPr id="58" name="Connecteur droit 57"/>
          <p:cNvCxnSpPr/>
          <p:nvPr/>
        </p:nvCxnSpPr>
        <p:spPr>
          <a:xfrm flipV="1">
            <a:off x="2738473" y="5162461"/>
            <a:ext cx="1445623" cy="783261"/>
          </a:xfrm>
          <a:prstGeom prst="line">
            <a:avLst/>
          </a:prstGeom>
          <a:ln>
            <a:solidFill>
              <a:srgbClr val="0070C0"/>
            </a:solidFill>
          </a:ln>
        </p:spPr>
        <p:style>
          <a:lnRef idx="2">
            <a:schemeClr val="dk1"/>
          </a:lnRef>
          <a:fillRef idx="0">
            <a:schemeClr val="dk1"/>
          </a:fillRef>
          <a:effectRef idx="1">
            <a:schemeClr val="dk1"/>
          </a:effectRef>
          <a:fontRef idx="minor">
            <a:schemeClr val="tx1"/>
          </a:fontRef>
        </p:style>
      </p:cxnSp>
      <p:cxnSp>
        <p:nvCxnSpPr>
          <p:cNvPr id="60" name="Connecteur droit 59"/>
          <p:cNvCxnSpPr/>
          <p:nvPr/>
        </p:nvCxnSpPr>
        <p:spPr>
          <a:xfrm>
            <a:off x="4178843" y="4247089"/>
            <a:ext cx="0" cy="2334752"/>
          </a:xfrm>
          <a:prstGeom prst="line">
            <a:avLst/>
          </a:prstGeom>
          <a:ln>
            <a:prstDash val="dash"/>
          </a:ln>
        </p:spPr>
        <p:style>
          <a:lnRef idx="2">
            <a:schemeClr val="dk1"/>
          </a:lnRef>
          <a:fillRef idx="0">
            <a:schemeClr val="dk1"/>
          </a:fillRef>
          <a:effectRef idx="1">
            <a:schemeClr val="dk1"/>
          </a:effectRef>
          <a:fontRef idx="minor">
            <a:schemeClr val="tx1"/>
          </a:fontRef>
        </p:style>
      </p:cxnSp>
      <p:cxnSp>
        <p:nvCxnSpPr>
          <p:cNvPr id="62" name="Connecteur droit 61"/>
          <p:cNvCxnSpPr/>
          <p:nvPr/>
        </p:nvCxnSpPr>
        <p:spPr>
          <a:xfrm>
            <a:off x="4184096" y="5170336"/>
            <a:ext cx="185057" cy="0"/>
          </a:xfrm>
          <a:prstGeom prst="line">
            <a:avLst/>
          </a:prstGeom>
          <a:ln>
            <a:solidFill>
              <a:srgbClr val="0070C0"/>
            </a:solidFill>
          </a:ln>
        </p:spPr>
        <p:style>
          <a:lnRef idx="2">
            <a:schemeClr val="dk1"/>
          </a:lnRef>
          <a:fillRef idx="0">
            <a:schemeClr val="dk1"/>
          </a:fillRef>
          <a:effectRef idx="1">
            <a:schemeClr val="dk1"/>
          </a:effectRef>
          <a:fontRef idx="minor">
            <a:schemeClr val="tx1"/>
          </a:fontRef>
        </p:style>
      </p:cxnSp>
      <p:cxnSp>
        <p:nvCxnSpPr>
          <p:cNvPr id="63" name="Connecteur droit 62"/>
          <p:cNvCxnSpPr/>
          <p:nvPr/>
        </p:nvCxnSpPr>
        <p:spPr>
          <a:xfrm>
            <a:off x="4919072" y="3604148"/>
            <a:ext cx="0" cy="2968984"/>
          </a:xfrm>
          <a:prstGeom prst="line">
            <a:avLst/>
          </a:prstGeom>
          <a:ln>
            <a:prstDash val="dash"/>
          </a:ln>
        </p:spPr>
        <p:style>
          <a:lnRef idx="2">
            <a:schemeClr val="dk1"/>
          </a:lnRef>
          <a:fillRef idx="0">
            <a:schemeClr val="dk1"/>
          </a:fillRef>
          <a:effectRef idx="1">
            <a:schemeClr val="dk1"/>
          </a:effectRef>
          <a:fontRef idx="minor">
            <a:schemeClr val="tx1"/>
          </a:fontRef>
        </p:style>
      </p:cxnSp>
      <p:cxnSp>
        <p:nvCxnSpPr>
          <p:cNvPr id="64" name="Connecteur droit 63"/>
          <p:cNvCxnSpPr/>
          <p:nvPr/>
        </p:nvCxnSpPr>
        <p:spPr>
          <a:xfrm>
            <a:off x="4369153" y="5170336"/>
            <a:ext cx="549919" cy="501461"/>
          </a:xfrm>
          <a:prstGeom prst="line">
            <a:avLst/>
          </a:prstGeom>
          <a:ln>
            <a:solidFill>
              <a:srgbClr val="0070C0"/>
            </a:solidFill>
          </a:ln>
        </p:spPr>
        <p:style>
          <a:lnRef idx="2">
            <a:schemeClr val="dk1"/>
          </a:lnRef>
          <a:fillRef idx="0">
            <a:schemeClr val="dk1"/>
          </a:fillRef>
          <a:effectRef idx="1">
            <a:schemeClr val="dk1"/>
          </a:effectRef>
          <a:fontRef idx="minor">
            <a:schemeClr val="tx1"/>
          </a:fontRef>
        </p:style>
      </p:cxnSp>
      <p:cxnSp>
        <p:nvCxnSpPr>
          <p:cNvPr id="66" name="Connecteur droit 65"/>
          <p:cNvCxnSpPr/>
          <p:nvPr/>
        </p:nvCxnSpPr>
        <p:spPr>
          <a:xfrm flipV="1">
            <a:off x="5437407" y="5354444"/>
            <a:ext cx="1946366" cy="1227398"/>
          </a:xfrm>
          <a:prstGeom prst="line">
            <a:avLst/>
          </a:prstGeom>
          <a:ln>
            <a:solidFill>
              <a:srgbClr val="0070C0"/>
            </a:solidFill>
          </a:ln>
        </p:spPr>
        <p:style>
          <a:lnRef idx="2">
            <a:schemeClr val="dk1"/>
          </a:lnRef>
          <a:fillRef idx="0">
            <a:schemeClr val="dk1"/>
          </a:fillRef>
          <a:effectRef idx="1">
            <a:schemeClr val="dk1"/>
          </a:effectRef>
          <a:fontRef idx="minor">
            <a:schemeClr val="tx1"/>
          </a:fontRef>
        </p:style>
      </p:cxnSp>
      <p:cxnSp>
        <p:nvCxnSpPr>
          <p:cNvPr id="67" name="Connecteur droit 66"/>
          <p:cNvCxnSpPr/>
          <p:nvPr/>
        </p:nvCxnSpPr>
        <p:spPr>
          <a:xfrm>
            <a:off x="4919072" y="6573132"/>
            <a:ext cx="518335" cy="0"/>
          </a:xfrm>
          <a:prstGeom prst="line">
            <a:avLst/>
          </a:prstGeom>
          <a:ln>
            <a:solidFill>
              <a:srgbClr val="0070C0"/>
            </a:solidFill>
          </a:ln>
        </p:spPr>
        <p:style>
          <a:lnRef idx="2">
            <a:schemeClr val="dk1"/>
          </a:lnRef>
          <a:fillRef idx="0">
            <a:schemeClr val="dk1"/>
          </a:fillRef>
          <a:effectRef idx="1">
            <a:schemeClr val="dk1"/>
          </a:effectRef>
          <a:fontRef idx="minor">
            <a:schemeClr val="tx1"/>
          </a:fontRef>
        </p:style>
      </p:cxnSp>
      <p:sp>
        <p:nvSpPr>
          <p:cNvPr id="68" name="ZoneTexte 67"/>
          <p:cNvSpPr txBox="1"/>
          <p:nvPr/>
        </p:nvSpPr>
        <p:spPr>
          <a:xfrm>
            <a:off x="7383773" y="3553459"/>
            <a:ext cx="1954381" cy="307777"/>
          </a:xfrm>
          <a:prstGeom prst="rect">
            <a:avLst/>
          </a:prstGeom>
          <a:noFill/>
        </p:spPr>
        <p:txBody>
          <a:bodyPr wrap="none" rtlCol="0">
            <a:spAutoFit/>
          </a:bodyPr>
          <a:lstStyle/>
          <a:p>
            <a:r>
              <a:rPr lang="en-US" sz="1400" dirty="0" smtClean="0"/>
              <a:t>Hard threshold (lower)</a:t>
            </a:r>
            <a:endParaRPr lang="en-US" sz="1400" dirty="0"/>
          </a:p>
        </p:txBody>
      </p:sp>
      <p:cxnSp>
        <p:nvCxnSpPr>
          <p:cNvPr id="69" name="Connecteur droit 68"/>
          <p:cNvCxnSpPr/>
          <p:nvPr/>
        </p:nvCxnSpPr>
        <p:spPr>
          <a:xfrm>
            <a:off x="1532881" y="3804254"/>
            <a:ext cx="6360306" cy="0"/>
          </a:xfrm>
          <a:prstGeom prst="line">
            <a:avLst/>
          </a:prstGeom>
          <a:ln>
            <a:prstDash val="sysDot"/>
          </a:ln>
        </p:spPr>
        <p:style>
          <a:lnRef idx="2">
            <a:schemeClr val="dk1"/>
          </a:lnRef>
          <a:fillRef idx="0">
            <a:schemeClr val="dk1"/>
          </a:fillRef>
          <a:effectRef idx="1">
            <a:schemeClr val="dk1"/>
          </a:effectRef>
          <a:fontRef idx="minor">
            <a:schemeClr val="tx1"/>
          </a:fontRef>
        </p:style>
      </p:cxnSp>
      <p:cxnSp>
        <p:nvCxnSpPr>
          <p:cNvPr id="70" name="Connecteur droit 69"/>
          <p:cNvCxnSpPr/>
          <p:nvPr/>
        </p:nvCxnSpPr>
        <p:spPr>
          <a:xfrm>
            <a:off x="5450294" y="4250077"/>
            <a:ext cx="0" cy="2383546"/>
          </a:xfrm>
          <a:prstGeom prst="line">
            <a:avLst/>
          </a:prstGeom>
          <a:ln>
            <a:prstDash val="dash"/>
          </a:ln>
        </p:spPr>
        <p:style>
          <a:lnRef idx="2">
            <a:schemeClr val="dk1"/>
          </a:lnRef>
          <a:fillRef idx="0">
            <a:schemeClr val="dk1"/>
          </a:fillRef>
          <a:effectRef idx="1">
            <a:schemeClr val="dk1"/>
          </a:effectRef>
          <a:fontRef idx="minor">
            <a:schemeClr val="tx1"/>
          </a:fontRef>
        </p:style>
      </p:cxnSp>
      <p:cxnSp>
        <p:nvCxnSpPr>
          <p:cNvPr id="71" name="Connecteur droit 70"/>
          <p:cNvCxnSpPr/>
          <p:nvPr/>
        </p:nvCxnSpPr>
        <p:spPr>
          <a:xfrm>
            <a:off x="1446829" y="4022444"/>
            <a:ext cx="6770880" cy="0"/>
          </a:xfrm>
          <a:prstGeom prst="line">
            <a:avLst/>
          </a:prstGeom>
          <a:ln>
            <a:solidFill>
              <a:srgbClr val="00B050"/>
            </a:solidFill>
            <a:prstDash val="dash"/>
          </a:ln>
        </p:spPr>
        <p:style>
          <a:lnRef idx="2">
            <a:schemeClr val="dk1"/>
          </a:lnRef>
          <a:fillRef idx="0">
            <a:schemeClr val="dk1"/>
          </a:fillRef>
          <a:effectRef idx="1">
            <a:schemeClr val="dk1"/>
          </a:effectRef>
          <a:fontRef idx="minor">
            <a:schemeClr val="tx1"/>
          </a:fontRef>
        </p:style>
      </p:cxnSp>
      <p:sp>
        <p:nvSpPr>
          <p:cNvPr id="72" name="ZoneTexte 71"/>
          <p:cNvSpPr txBox="1"/>
          <p:nvPr/>
        </p:nvSpPr>
        <p:spPr>
          <a:xfrm>
            <a:off x="115953" y="3615055"/>
            <a:ext cx="1550485" cy="523220"/>
          </a:xfrm>
          <a:prstGeom prst="rect">
            <a:avLst/>
          </a:prstGeom>
          <a:noFill/>
        </p:spPr>
        <p:txBody>
          <a:bodyPr wrap="square" rtlCol="0">
            <a:spAutoFit/>
          </a:bodyPr>
          <a:lstStyle/>
          <a:p>
            <a:r>
              <a:rPr lang="en-US" sz="1400" dirty="0" smtClean="0">
                <a:solidFill>
                  <a:srgbClr val="00B050"/>
                </a:solidFill>
              </a:rPr>
              <a:t>higher Software threshold</a:t>
            </a:r>
            <a:endParaRPr lang="en-US" sz="1400" dirty="0">
              <a:solidFill>
                <a:srgbClr val="00B050"/>
              </a:solidFill>
            </a:endParaRPr>
          </a:p>
        </p:txBody>
      </p:sp>
      <p:cxnSp>
        <p:nvCxnSpPr>
          <p:cNvPr id="73" name="Connecteur droit 72"/>
          <p:cNvCxnSpPr/>
          <p:nvPr/>
        </p:nvCxnSpPr>
        <p:spPr>
          <a:xfrm>
            <a:off x="4331243" y="4022444"/>
            <a:ext cx="0" cy="2550688"/>
          </a:xfrm>
          <a:prstGeom prst="line">
            <a:avLst/>
          </a:prstGeom>
          <a:ln>
            <a:prstDash val="dash"/>
          </a:ln>
        </p:spPr>
        <p:style>
          <a:lnRef idx="2">
            <a:schemeClr val="dk1"/>
          </a:lnRef>
          <a:fillRef idx="0">
            <a:schemeClr val="dk1"/>
          </a:fillRef>
          <a:effectRef idx="1">
            <a:schemeClr val="dk1"/>
          </a:effectRef>
          <a:fontRef idx="minor">
            <a:schemeClr val="tx1"/>
          </a:fontRef>
        </p:style>
      </p:cxnSp>
      <p:cxnSp>
        <p:nvCxnSpPr>
          <p:cNvPr id="74" name="Connecteur droit 73"/>
          <p:cNvCxnSpPr/>
          <p:nvPr/>
        </p:nvCxnSpPr>
        <p:spPr>
          <a:xfrm>
            <a:off x="4919072" y="5717412"/>
            <a:ext cx="0" cy="855720"/>
          </a:xfrm>
          <a:prstGeom prst="line">
            <a:avLst/>
          </a:prstGeom>
          <a:ln>
            <a:solidFill>
              <a:srgbClr val="0070C0"/>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946361524"/>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419496" y="155674"/>
            <a:ext cx="6106159" cy="584775"/>
          </a:xfrm>
          <a:prstGeom prst="rect">
            <a:avLst/>
          </a:prstGeom>
          <a:noFill/>
        </p:spPr>
        <p:txBody>
          <a:bodyPr wrap="none" rtlCol="0">
            <a:spAutoFit/>
          </a:bodyPr>
          <a:lstStyle/>
          <a:p>
            <a:r>
              <a:rPr lang="en-US" sz="3200" b="1" dirty="0">
                <a:solidFill>
                  <a:schemeClr val="bg1"/>
                </a:solidFill>
              </a:rPr>
              <a:t>CONDITIONING PROCEDURE</a:t>
            </a:r>
          </a:p>
        </p:txBody>
      </p:sp>
      <p:sp>
        <p:nvSpPr>
          <p:cNvPr id="3" name="ZoneTexte 2"/>
          <p:cNvSpPr txBox="1"/>
          <p:nvPr/>
        </p:nvSpPr>
        <p:spPr>
          <a:xfrm>
            <a:off x="189009" y="982793"/>
            <a:ext cx="8832327" cy="5632311"/>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solidFill>
                  <a:srgbClr val="FF0000"/>
                </a:solidFill>
              </a:rPr>
              <a:t> </a:t>
            </a:r>
            <a:r>
              <a:rPr lang="en-US" dirty="0" smtClean="0"/>
              <a:t>Different parameters have to be defined for RFQ protection or/and conditioning </a:t>
            </a:r>
            <a:r>
              <a:rPr lang="en-US" dirty="0"/>
              <a:t>procedure </a:t>
            </a:r>
            <a:r>
              <a:rPr lang="en-US" dirty="0" smtClean="0"/>
              <a:t>optimization</a:t>
            </a:r>
          </a:p>
          <a:p>
            <a:pPr marL="742950" lvl="1" indent="-285750">
              <a:buFontTx/>
              <a:buChar char="-"/>
            </a:pPr>
            <a:r>
              <a:rPr lang="en-US" dirty="0" smtClean="0"/>
              <a:t>duration </a:t>
            </a:r>
            <a:r>
              <a:rPr lang="en-US" dirty="0"/>
              <a:t>step, power step, pulse length, repetition </a:t>
            </a:r>
            <a:r>
              <a:rPr lang="en-US" dirty="0" smtClean="0"/>
              <a:t>rate… </a:t>
            </a:r>
          </a:p>
          <a:p>
            <a:pPr marL="742950" lvl="1" indent="-285750">
              <a:buFontTx/>
              <a:buChar char="-"/>
            </a:pPr>
            <a:r>
              <a:rPr lang="en-US" dirty="0" smtClean="0"/>
              <a:t>vacuum thresholds for each vacuum measurement</a:t>
            </a:r>
          </a:p>
          <a:p>
            <a:pPr marL="742950" lvl="1" indent="-285750">
              <a:buFontTx/>
              <a:buChar char="-"/>
            </a:pPr>
            <a:r>
              <a:rPr lang="en-US" dirty="0"/>
              <a:t>t</a:t>
            </a:r>
            <a:r>
              <a:rPr lang="en-US" dirty="0" smtClean="0"/>
              <a:t>hreshold for each electron current and arc detector measurements</a:t>
            </a:r>
          </a:p>
          <a:p>
            <a:pPr marL="742950" lvl="1" indent="-285750">
              <a:buFontTx/>
              <a:buChar char="-"/>
            </a:pPr>
            <a:r>
              <a:rPr lang="en-US" dirty="0"/>
              <a:t>l</a:t>
            </a:r>
            <a:r>
              <a:rPr lang="en-US" dirty="0" smtClean="0"/>
              <a:t>evel of reflected power and power returned to the load</a:t>
            </a:r>
          </a:p>
          <a:p>
            <a:pPr marL="742950" lvl="1" indent="-285750">
              <a:buFontTx/>
              <a:buChar char="-"/>
            </a:pPr>
            <a:r>
              <a:rPr lang="en-US" dirty="0"/>
              <a:t>l</a:t>
            </a:r>
            <a:r>
              <a:rPr lang="en-US" dirty="0" smtClean="0"/>
              <a:t>imitation of the klystron power (hardware if possible)</a:t>
            </a:r>
          </a:p>
          <a:p>
            <a:pPr marL="742950" lvl="1" indent="-285750">
              <a:buFontTx/>
              <a:buChar char="-"/>
            </a:pPr>
            <a:r>
              <a:rPr lang="en-US" dirty="0" smtClean="0"/>
              <a:t>temperatures measured on RFQ and couplers are used as interlock</a:t>
            </a:r>
          </a:p>
          <a:p>
            <a:pPr marL="742950" lvl="1" indent="-285750">
              <a:buFontTx/>
              <a:buChar char="-"/>
            </a:pPr>
            <a:r>
              <a:rPr lang="en-US" dirty="0" smtClean="0"/>
              <a:t>…</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solidFill>
                  <a:srgbClr val="FF0000"/>
                </a:solidFill>
              </a:rPr>
              <a:t> </a:t>
            </a:r>
            <a:r>
              <a:rPr lang="en-US" dirty="0"/>
              <a:t>Some fast interlocks require automatic reset (by </a:t>
            </a:r>
            <a:r>
              <a:rPr lang="en-US" dirty="0" smtClean="0"/>
              <a:t>the next </a:t>
            </a:r>
            <a:r>
              <a:rPr lang="en-US" dirty="0"/>
              <a:t>RF pulse </a:t>
            </a:r>
            <a:r>
              <a:rPr lang="en-US" dirty="0" smtClean="0"/>
              <a:t>in </a:t>
            </a:r>
            <a:r>
              <a:rPr lang="en-US" dirty="0"/>
              <a:t>order to minimize conditioning </a:t>
            </a:r>
            <a:r>
              <a:rPr lang="en-US" dirty="0" smtClean="0"/>
              <a:t>duration)</a:t>
            </a:r>
            <a:endParaRPr lang="en-US" dirty="0"/>
          </a:p>
          <a:p>
            <a:pPr marL="1200150" lvl="2" indent="-285750">
              <a:buFontTx/>
              <a:buChar char="-"/>
            </a:pPr>
            <a:r>
              <a:rPr lang="en-US" dirty="0"/>
              <a:t>Vacuum side arc detector</a:t>
            </a:r>
          </a:p>
          <a:p>
            <a:pPr marL="1200150" lvl="2" indent="-285750">
              <a:buFontTx/>
              <a:buChar char="-"/>
            </a:pPr>
            <a:r>
              <a:rPr lang="en-US" dirty="0"/>
              <a:t>Electron current measurement</a:t>
            </a:r>
          </a:p>
          <a:p>
            <a:pPr marL="1200150" lvl="2" indent="-285750">
              <a:buFontTx/>
              <a:buChar char="-"/>
            </a:pPr>
            <a:r>
              <a:rPr lang="en-US" dirty="0"/>
              <a:t>Reflected </a:t>
            </a:r>
            <a:r>
              <a:rPr lang="en-US" dirty="0" smtClean="0"/>
              <a:t>power</a:t>
            </a:r>
          </a:p>
          <a:p>
            <a:pPr marL="1200150" lvl="2" indent="-285750">
              <a:buFontTx/>
              <a:buChar char="-"/>
            </a:pPr>
            <a:r>
              <a:rPr lang="en-US" dirty="0" smtClean="0"/>
              <a:t>Sparks into RFQ</a:t>
            </a:r>
            <a:endParaRPr lang="en-US" dirty="0"/>
          </a:p>
          <a:p>
            <a:pPr marL="1200150" lvl="2" indent="-285750">
              <a:buFontTx/>
              <a:buChar char="-"/>
            </a:pPr>
            <a:r>
              <a:rPr lang="en-US" dirty="0"/>
              <a:t>Vacuum </a:t>
            </a:r>
          </a:p>
          <a:p>
            <a:endParaRPr lang="en-US" dirty="0"/>
          </a:p>
          <a:p>
            <a:pPr marL="285750" indent="-285750">
              <a:buFont typeface="Wingdings" panose="05000000000000000000" pitchFamily="2" charset="2"/>
              <a:buChar char="Ø"/>
            </a:pPr>
            <a:r>
              <a:rPr lang="en-US" dirty="0" smtClean="0">
                <a:solidFill>
                  <a:schemeClr val="tx2"/>
                </a:solidFill>
              </a:rPr>
              <a:t> </a:t>
            </a:r>
            <a:r>
              <a:rPr lang="en-US" dirty="0" smtClean="0"/>
              <a:t>All the final </a:t>
            </a:r>
            <a:r>
              <a:rPr lang="en-US" dirty="0"/>
              <a:t>thresholds </a:t>
            </a:r>
            <a:r>
              <a:rPr lang="en-US" dirty="0" smtClean="0"/>
              <a:t>used for RFQ protection will </a:t>
            </a:r>
            <a:r>
              <a:rPr lang="en-US" dirty="0"/>
              <a:t>be </a:t>
            </a:r>
            <a:r>
              <a:rPr lang="en-US" dirty="0" smtClean="0"/>
              <a:t>validated </a:t>
            </a:r>
            <a:r>
              <a:rPr lang="en-US" dirty="0"/>
              <a:t>at the end of the RFQ </a:t>
            </a:r>
            <a:r>
              <a:rPr lang="en-US" dirty="0" smtClean="0"/>
              <a:t>conditioning</a:t>
            </a:r>
            <a:endParaRPr lang="en-US" dirty="0"/>
          </a:p>
        </p:txBody>
      </p:sp>
    </p:spTree>
    <p:extLst>
      <p:ext uri="{BB962C8B-B14F-4D97-AF65-F5344CB8AC3E}">
        <p14:creationId xmlns:p14="http://schemas.microsoft.com/office/powerpoint/2010/main" val="4281832202"/>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628633" y="1482355"/>
            <a:ext cx="5830198" cy="1569660"/>
          </a:xfrm>
          <a:prstGeom prst="rect">
            <a:avLst/>
          </a:prstGeom>
          <a:noFill/>
        </p:spPr>
        <p:txBody>
          <a:bodyPr wrap="square" rtlCol="0">
            <a:spAutoFit/>
          </a:bodyPr>
          <a:lstStyle/>
          <a:p>
            <a:pPr>
              <a:lnSpc>
                <a:spcPct val="100000"/>
              </a:lnSpc>
              <a:buNone/>
            </a:pPr>
            <a:r>
              <a:rPr lang="en-US" sz="1600" dirty="0" smtClean="0"/>
              <a:t>Check of no </a:t>
            </a:r>
            <a:r>
              <a:rPr lang="en-US" sz="1600" dirty="0"/>
              <a:t>degradation o</a:t>
            </a:r>
            <a:r>
              <a:rPr lang="en-US" sz="1600" dirty="0" smtClean="0"/>
              <a:t>f the voltage law obtained after the RF tuning (</a:t>
            </a:r>
            <a:r>
              <a:rPr lang="en-US" sz="1600" dirty="0" err="1" smtClean="0"/>
              <a:t>Beadpull</a:t>
            </a:r>
            <a:r>
              <a:rPr lang="en-US" sz="1600" dirty="0" smtClean="0"/>
              <a:t>)</a:t>
            </a:r>
          </a:p>
          <a:p>
            <a:pPr>
              <a:lnSpc>
                <a:spcPct val="100000"/>
              </a:lnSpc>
              <a:buNone/>
            </a:pPr>
            <a:r>
              <a:rPr lang="en-US" sz="1600" dirty="0" smtClean="0"/>
              <a:t>Measurements done during RF conditioning and along RFQ operation</a:t>
            </a:r>
            <a:endParaRPr lang="en-US" sz="1600" dirty="0"/>
          </a:p>
          <a:p>
            <a:pPr>
              <a:lnSpc>
                <a:spcPct val="100000"/>
              </a:lnSpc>
              <a:buNone/>
            </a:pPr>
            <a:r>
              <a:rPr lang="en-US" sz="1600" dirty="0" smtClean="0"/>
              <a:t>Skid </a:t>
            </a:r>
            <a:r>
              <a:rPr lang="en-US" sz="1600" dirty="0" smtClean="0"/>
              <a:t>Triple </a:t>
            </a:r>
            <a:r>
              <a:rPr lang="en-US" sz="1600" dirty="0"/>
              <a:t>Body </a:t>
            </a:r>
            <a:r>
              <a:rPr lang="en-US" sz="1600" dirty="0" smtClean="0"/>
              <a:t>Circuits would </a:t>
            </a:r>
            <a:r>
              <a:rPr lang="en-US" sz="1600" dirty="0"/>
              <a:t>help to correct the </a:t>
            </a:r>
            <a:r>
              <a:rPr lang="en-US" sz="1600" dirty="0" smtClean="0"/>
              <a:t>voltage profile (LINAC4 @ CERN)</a:t>
            </a:r>
          </a:p>
        </p:txBody>
      </p:sp>
      <p:pic>
        <p:nvPicPr>
          <p:cNvPr id="4" name="Image 3"/>
          <p:cNvPicPr>
            <a:picLocks noChangeAspect="1"/>
          </p:cNvPicPr>
          <p:nvPr/>
        </p:nvPicPr>
        <p:blipFill rotWithShape="1">
          <a:blip r:embed="rId2"/>
          <a:srcRect l="864" t="1760" r="1731" b="3277"/>
          <a:stretch/>
        </p:blipFill>
        <p:spPr>
          <a:xfrm>
            <a:off x="2780537" y="3316939"/>
            <a:ext cx="6235524" cy="3466640"/>
          </a:xfrm>
          <a:prstGeom prst="rect">
            <a:avLst/>
          </a:prstGeom>
        </p:spPr>
      </p:pic>
      <p:sp>
        <p:nvSpPr>
          <p:cNvPr id="5" name="ZoneTexte 4"/>
          <p:cNvSpPr txBox="1"/>
          <p:nvPr/>
        </p:nvSpPr>
        <p:spPr>
          <a:xfrm>
            <a:off x="144016" y="4866292"/>
            <a:ext cx="2545975" cy="523220"/>
          </a:xfrm>
          <a:prstGeom prst="rect">
            <a:avLst/>
          </a:prstGeom>
          <a:noFill/>
        </p:spPr>
        <p:txBody>
          <a:bodyPr wrap="square" lIns="0" rIns="0" rtlCol="0">
            <a:spAutoFit/>
          </a:bodyPr>
          <a:lstStyle/>
          <a:p>
            <a:pPr marL="182563" indent="-182563">
              <a:lnSpc>
                <a:spcPct val="100000"/>
              </a:lnSpc>
            </a:pPr>
            <a:r>
              <a:rPr lang="fr-FR" sz="1400" dirty="0">
                <a:latin typeface="Arial" panose="020B0604020202020204" pitchFamily="34" charset="0"/>
                <a:cs typeface="Arial" panose="020B0604020202020204" pitchFamily="34" charset="0"/>
              </a:rPr>
              <a:t>V</a:t>
            </a:r>
            <a:r>
              <a:rPr lang="fr-FR" sz="1400" dirty="0" smtClean="0">
                <a:latin typeface="Arial" panose="020B0604020202020204" pitchFamily="34" charset="0"/>
                <a:cs typeface="Arial" panose="020B0604020202020204" pitchFamily="34" charset="0"/>
              </a:rPr>
              <a:t>oltage reconstruction </a:t>
            </a:r>
            <a:r>
              <a:rPr lang="fr-FR" sz="1400" dirty="0" err="1" smtClean="0">
                <a:latin typeface="Arial" panose="020B0604020202020204" pitchFamily="34" charset="0"/>
                <a:cs typeface="Arial" panose="020B0604020202020204" pitchFamily="34" charset="0"/>
              </a:rPr>
              <a:t>using</a:t>
            </a:r>
            <a:r>
              <a:rPr lang="fr-FR" sz="1400" dirty="0" smtClean="0">
                <a:latin typeface="Arial" panose="020B0604020202020204" pitchFamily="34" charset="0"/>
                <a:cs typeface="Arial" panose="020B0604020202020204" pitchFamily="34" charset="0"/>
              </a:rPr>
              <a:t> the TLM </a:t>
            </a:r>
            <a:endParaRPr lang="fr-FR" sz="1400" dirty="0">
              <a:latin typeface="Arial" panose="020B0604020202020204" pitchFamily="34" charset="0"/>
              <a:cs typeface="Arial" panose="020B0604020202020204" pitchFamily="34" charset="0"/>
            </a:endParaRPr>
          </a:p>
        </p:txBody>
      </p:sp>
      <p:sp>
        <p:nvSpPr>
          <p:cNvPr id="6" name="ZoneTexte 5"/>
          <p:cNvSpPr txBox="1"/>
          <p:nvPr/>
        </p:nvSpPr>
        <p:spPr>
          <a:xfrm>
            <a:off x="144016" y="3934004"/>
            <a:ext cx="2915816" cy="954107"/>
          </a:xfrm>
          <a:prstGeom prst="rect">
            <a:avLst/>
          </a:prstGeom>
          <a:noFill/>
        </p:spPr>
        <p:txBody>
          <a:bodyPr wrap="square" rtlCol="0">
            <a:spAutoFit/>
          </a:bodyPr>
          <a:lstStyle/>
          <a:p>
            <a:pPr>
              <a:lnSpc>
                <a:spcPct val="100000"/>
              </a:lnSpc>
            </a:pPr>
            <a:r>
              <a:rPr lang="en-US" sz="1400" dirty="0" smtClean="0">
                <a:latin typeface="Arial" panose="020B0604020202020204" pitchFamily="34" charset="0"/>
                <a:cs typeface="Arial" panose="020B0604020202020204" pitchFamily="34" charset="0"/>
              </a:rPr>
              <a:t> Calibration of pick-ups measurement at low power (according the last bead-pull measurement )</a:t>
            </a:r>
            <a:endParaRPr lang="en-US" sz="1400" dirty="0">
              <a:latin typeface="Arial" panose="020B0604020202020204" pitchFamily="34" charset="0"/>
              <a:cs typeface="Arial" panose="020B0604020202020204" pitchFamily="34" charset="0"/>
            </a:endParaRPr>
          </a:p>
        </p:txBody>
      </p:sp>
      <p:sp>
        <p:nvSpPr>
          <p:cNvPr id="7" name="ZoneTexte 6"/>
          <p:cNvSpPr txBox="1"/>
          <p:nvPr/>
        </p:nvSpPr>
        <p:spPr>
          <a:xfrm>
            <a:off x="169759" y="5751884"/>
            <a:ext cx="2586112" cy="954107"/>
          </a:xfrm>
          <a:prstGeom prst="rect">
            <a:avLst/>
          </a:prstGeom>
          <a:noFill/>
        </p:spPr>
        <p:txBody>
          <a:bodyPr wrap="square" rtlCol="0">
            <a:spAutoFit/>
          </a:bodyPr>
          <a:lstStyle/>
          <a:p>
            <a:pPr>
              <a:lnSpc>
                <a:spcPct val="100000"/>
              </a:lnSpc>
              <a:buNone/>
            </a:pPr>
            <a:r>
              <a:rPr lang="en-US" sz="1400" dirty="0" smtClean="0">
                <a:latin typeface="Arial" panose="020B0604020202020204" pitchFamily="34" charset="0"/>
                <a:cs typeface="Arial" panose="020B0604020202020204" pitchFamily="34" charset="0"/>
              </a:rPr>
              <a:t>A variation of </a:t>
            </a:r>
            <a:r>
              <a:rPr lang="en-US" sz="1400" dirty="0" smtClean="0">
                <a:latin typeface="Arial" panose="020B0604020202020204" pitchFamily="34" charset="0"/>
                <a:cs typeface="Arial" panose="020B0604020202020204" pitchFamily="34" charset="0"/>
                <a:sym typeface="Symbol" panose="05050102010706020507" pitchFamily="18" charset="2"/>
              </a:rPr>
              <a:t>0.2% for the voltage law is measured when the voltage changes from 20 kV to 120 kV.</a:t>
            </a:r>
            <a:endParaRPr lang="en-US" sz="1400" dirty="0" smtClean="0"/>
          </a:p>
        </p:txBody>
      </p:sp>
      <p:sp>
        <p:nvSpPr>
          <p:cNvPr id="8" name="Flèche vers le bas 7"/>
          <p:cNvSpPr/>
          <p:nvPr/>
        </p:nvSpPr>
        <p:spPr bwMode="auto">
          <a:xfrm>
            <a:off x="1343306" y="5369348"/>
            <a:ext cx="258618" cy="332510"/>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600" b="0" i="0" u="none" strike="noStrike" cap="none" normalizeH="0" baseline="0" smtClean="0">
              <a:ln>
                <a:noFill/>
              </a:ln>
              <a:solidFill>
                <a:schemeClr val="tx1"/>
              </a:solidFill>
              <a:effectLst/>
              <a:latin typeface="Times New Roman" pitchFamily="18" charset="0"/>
            </a:endParaRPr>
          </a:p>
        </p:txBody>
      </p:sp>
      <p:sp>
        <p:nvSpPr>
          <p:cNvPr id="9" name="Flèche droite 8"/>
          <p:cNvSpPr/>
          <p:nvPr/>
        </p:nvSpPr>
        <p:spPr>
          <a:xfrm>
            <a:off x="157731" y="2145254"/>
            <a:ext cx="360040" cy="288032"/>
          </a:xfrm>
          <a:prstGeom prst="rightArrow">
            <a:avLst/>
          </a:prstGeom>
          <a:solidFill>
            <a:srgbClr val="FF0000"/>
          </a:solidFill>
        </p:spPr>
        <p:txBody>
          <a:bodyPr wrap="square" rtlCol="0" anchor="ctr">
            <a:spAutoFit/>
          </a:bodyPr>
          <a:lstStyle/>
          <a:p>
            <a:pPr algn="ctr">
              <a:buNone/>
            </a:pPr>
            <a:endParaRPr lang="fr-FR" dirty="0" smtClean="0">
              <a:solidFill>
                <a:srgbClr val="FF0000"/>
              </a:solidFill>
            </a:endParaRPr>
          </a:p>
        </p:txBody>
      </p:sp>
      <p:sp>
        <p:nvSpPr>
          <p:cNvPr id="10" name="ZoneTexte 9"/>
          <p:cNvSpPr txBox="1"/>
          <p:nvPr/>
        </p:nvSpPr>
        <p:spPr>
          <a:xfrm>
            <a:off x="144016" y="3442339"/>
            <a:ext cx="2915816" cy="523220"/>
          </a:xfrm>
          <a:prstGeom prst="rect">
            <a:avLst/>
          </a:prstGeom>
          <a:noFill/>
        </p:spPr>
        <p:txBody>
          <a:bodyPr wrap="square" rtlCol="0">
            <a:spAutoFit/>
          </a:bodyPr>
          <a:lstStyle/>
          <a:p>
            <a:pPr>
              <a:lnSpc>
                <a:spcPct val="100000"/>
              </a:lnSpc>
            </a:pPr>
            <a:r>
              <a:rPr lang="en-US" sz="1400" dirty="0" smtClean="0">
                <a:latin typeface="Arial" panose="020B0604020202020204" pitchFamily="34" charset="0"/>
                <a:cs typeface="Arial" panose="020B0604020202020204" pitchFamily="34" charset="0"/>
              </a:rPr>
              <a:t> 16 pick-ups along the RFQ in order to measure the voltage law</a:t>
            </a:r>
            <a:endParaRPr lang="en-US" sz="1400" dirty="0">
              <a:latin typeface="Arial" panose="020B0604020202020204" pitchFamily="34" charset="0"/>
              <a:cs typeface="Arial" panose="020B0604020202020204" pitchFamily="34" charset="0"/>
            </a:endParaRPr>
          </a:p>
        </p:txBody>
      </p:sp>
      <p:sp>
        <p:nvSpPr>
          <p:cNvPr id="11" name="ZoneTexte 10"/>
          <p:cNvSpPr txBox="1"/>
          <p:nvPr/>
        </p:nvSpPr>
        <p:spPr>
          <a:xfrm>
            <a:off x="169759" y="1081028"/>
            <a:ext cx="4108586" cy="369332"/>
          </a:xfrm>
          <a:prstGeom prst="rect">
            <a:avLst/>
          </a:prstGeom>
          <a:noFill/>
        </p:spPr>
        <p:txBody>
          <a:bodyPr wrap="square" rtlCol="0">
            <a:spAutoFit/>
          </a:bodyPr>
          <a:lstStyle/>
          <a:p>
            <a:r>
              <a:rPr lang="en-US" b="1" dirty="0" smtClean="0"/>
              <a:t>Why field monitoring?</a:t>
            </a:r>
          </a:p>
        </p:txBody>
      </p:sp>
      <p:sp>
        <p:nvSpPr>
          <p:cNvPr id="13" name="Titre 1"/>
          <p:cNvSpPr txBox="1">
            <a:spLocks/>
          </p:cNvSpPr>
          <p:nvPr/>
        </p:nvSpPr>
        <p:spPr>
          <a:xfrm>
            <a:off x="1314250" y="163561"/>
            <a:ext cx="4601613" cy="587829"/>
          </a:xfrm>
          <a:prstGeom prst="rect">
            <a:avLst/>
          </a:prstGeom>
        </p:spPr>
        <p:txBody>
          <a:bodyPr/>
          <a:lstStyle>
            <a:lvl1pPr algn="l" defTabSz="914400" rtl="0" eaLnBrk="1" latinLnBrk="0" hangingPunct="1">
              <a:spcBef>
                <a:spcPct val="0"/>
              </a:spcBef>
              <a:buNone/>
              <a:defRPr sz="2200" b="1" kern="1200" cap="all" baseline="0">
                <a:solidFill>
                  <a:schemeClr val="bg1"/>
                </a:solidFill>
                <a:latin typeface="+mj-lt"/>
                <a:ea typeface="+mj-ea"/>
                <a:cs typeface="+mj-cs"/>
              </a:defRPr>
            </a:lvl1pPr>
          </a:lstStyle>
          <a:p>
            <a:r>
              <a:rPr lang="fr-FR" sz="3200" dirty="0" smtClean="0"/>
              <a:t>Field monitoring</a:t>
            </a:r>
            <a:endParaRPr lang="fr-FR" sz="3200" dirty="0"/>
          </a:p>
        </p:txBody>
      </p:sp>
      <p:pic>
        <p:nvPicPr>
          <p:cNvPr id="14" name="Picture 2" descr="D:\SPIRAL2\RFQ_SPIRAL2\Photos_images\2015_09\IMG_6786-dxo.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267523" y="1272558"/>
            <a:ext cx="2748538" cy="1832481"/>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4043837" y="3000956"/>
            <a:ext cx="2223686" cy="369332"/>
          </a:xfrm>
          <a:prstGeom prst="rect">
            <a:avLst/>
          </a:prstGeom>
          <a:noFill/>
        </p:spPr>
        <p:txBody>
          <a:bodyPr wrap="none" rtlCol="0">
            <a:spAutoFit/>
          </a:bodyPr>
          <a:lstStyle/>
          <a:p>
            <a:r>
              <a:rPr lang="en-US" b="1" u="sng" dirty="0"/>
              <a:t>SPIRAL2 </a:t>
            </a:r>
            <a:r>
              <a:rPr lang="en-US" b="1" u="sng" dirty="0" smtClean="0"/>
              <a:t>example</a:t>
            </a:r>
            <a:endParaRPr lang="en-US" b="1" u="sng" dirty="0"/>
          </a:p>
        </p:txBody>
      </p:sp>
    </p:spTree>
    <p:extLst>
      <p:ext uri="{BB962C8B-B14F-4D97-AF65-F5344CB8AC3E}">
        <p14:creationId xmlns:p14="http://schemas.microsoft.com/office/powerpoint/2010/main" val="2886572201"/>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57755" y="999016"/>
            <a:ext cx="2852063" cy="369332"/>
          </a:xfrm>
          <a:prstGeom prst="rect">
            <a:avLst/>
          </a:prstGeom>
          <a:noFill/>
        </p:spPr>
        <p:txBody>
          <a:bodyPr wrap="none" rtlCol="0">
            <a:spAutoFit/>
          </a:bodyPr>
          <a:lstStyle/>
          <a:p>
            <a:r>
              <a:rPr lang="en-US" b="1" dirty="0" smtClean="0"/>
              <a:t>Plan for the RFQ startup</a:t>
            </a:r>
            <a:endParaRPr lang="en-US" b="1" dirty="0"/>
          </a:p>
        </p:txBody>
      </p:sp>
      <p:pic>
        <p:nvPicPr>
          <p:cNvPr id="3" name="Image 2"/>
          <p:cNvPicPr>
            <a:picLocks noChangeAspect="1"/>
          </p:cNvPicPr>
          <p:nvPr/>
        </p:nvPicPr>
        <p:blipFill>
          <a:blip r:embed="rId2"/>
          <a:stretch>
            <a:fillRect/>
          </a:stretch>
        </p:blipFill>
        <p:spPr>
          <a:xfrm>
            <a:off x="4612142" y="1155207"/>
            <a:ext cx="4420346" cy="2636592"/>
          </a:xfrm>
          <a:prstGeom prst="rect">
            <a:avLst/>
          </a:prstGeom>
        </p:spPr>
      </p:pic>
      <p:sp>
        <p:nvSpPr>
          <p:cNvPr id="4" name="Multiplication 3"/>
          <p:cNvSpPr/>
          <p:nvPr/>
        </p:nvSpPr>
        <p:spPr>
          <a:xfrm>
            <a:off x="6541511" y="1290104"/>
            <a:ext cx="312234" cy="388951"/>
          </a:xfrm>
          <a:prstGeom prst="mathMultiply">
            <a:avLst/>
          </a:prstGeom>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ZoneTexte 5"/>
          <p:cNvSpPr txBox="1"/>
          <p:nvPr/>
        </p:nvSpPr>
        <p:spPr>
          <a:xfrm>
            <a:off x="315197" y="1471378"/>
            <a:ext cx="9368733" cy="3970318"/>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solidFill>
                  <a:srgbClr val="FF0000"/>
                </a:solidFill>
              </a:rPr>
              <a:t> </a:t>
            </a:r>
            <a:r>
              <a:rPr lang="en-US" dirty="0" smtClean="0"/>
              <a:t>Validation of the instrumentation</a:t>
            </a:r>
          </a:p>
          <a:p>
            <a:pPr marL="742950" lvl="1" indent="-285750">
              <a:buFontTx/>
              <a:buChar char="-"/>
            </a:pPr>
            <a:r>
              <a:rPr lang="en-US" dirty="0"/>
              <a:t>c</a:t>
            </a:r>
            <a:r>
              <a:rPr lang="en-US" dirty="0" smtClean="0"/>
              <a:t>ontrol and setting of thresholds</a:t>
            </a:r>
          </a:p>
          <a:p>
            <a:pPr marL="742950" lvl="1" indent="-285750">
              <a:buFontTx/>
              <a:buChar char="-"/>
            </a:pPr>
            <a:r>
              <a:rPr lang="en-US" dirty="0"/>
              <a:t>s</a:t>
            </a:r>
            <a:r>
              <a:rPr lang="en-US" dirty="0" smtClean="0"/>
              <a:t>peed of fast interlock</a:t>
            </a:r>
          </a:p>
          <a:p>
            <a:pPr lvl="1"/>
            <a:endParaRPr lang="en-US" dirty="0" smtClean="0"/>
          </a:p>
          <a:p>
            <a:pPr marL="285750" indent="-285750">
              <a:buFont typeface="Wingdings" panose="05000000000000000000" pitchFamily="2" charset="2"/>
              <a:buChar char="Ø"/>
            </a:pPr>
            <a:r>
              <a:rPr lang="en-US" dirty="0" smtClean="0">
                <a:solidFill>
                  <a:srgbClr val="FF0000"/>
                </a:solidFill>
              </a:rPr>
              <a:t> </a:t>
            </a:r>
            <a:r>
              <a:rPr lang="en-US" dirty="0" smtClean="0"/>
              <a:t>Validation of skid control</a:t>
            </a:r>
          </a:p>
          <a:p>
            <a:pPr marL="742950" lvl="1" indent="-285750">
              <a:buFontTx/>
              <a:buChar char="-"/>
            </a:pPr>
            <a:r>
              <a:rPr lang="en-US" dirty="0" smtClean="0"/>
              <a:t>temperature mode</a:t>
            </a:r>
          </a:p>
          <a:p>
            <a:pPr marL="742950" lvl="1" indent="-285750">
              <a:buFontTx/>
              <a:buChar char="-"/>
            </a:pPr>
            <a:r>
              <a:rPr lang="en-US" dirty="0" smtClean="0"/>
              <a:t>frequency mode</a:t>
            </a:r>
          </a:p>
          <a:p>
            <a:pPr lvl="1"/>
            <a:endParaRPr lang="en-US" dirty="0" smtClean="0"/>
          </a:p>
          <a:p>
            <a:pPr marL="285750" indent="-285750">
              <a:buFont typeface="Wingdings" panose="05000000000000000000" pitchFamily="2" charset="2"/>
              <a:buChar char="Ø"/>
            </a:pPr>
            <a:r>
              <a:rPr lang="en-US" dirty="0" smtClean="0">
                <a:solidFill>
                  <a:srgbClr val="FF0000"/>
                </a:solidFill>
              </a:rPr>
              <a:t> </a:t>
            </a:r>
            <a:r>
              <a:rPr lang="en-US" dirty="0" smtClean="0"/>
              <a:t>Validation of temperature acquisition</a:t>
            </a:r>
          </a:p>
          <a:p>
            <a:endParaRPr lang="en-US" dirty="0" smtClean="0"/>
          </a:p>
          <a:p>
            <a:pPr marL="285750" indent="-285750">
              <a:buFont typeface="Wingdings" panose="05000000000000000000" pitchFamily="2" charset="2"/>
              <a:buChar char="Ø"/>
            </a:pPr>
            <a:r>
              <a:rPr lang="en-US" dirty="0" smtClean="0">
                <a:solidFill>
                  <a:srgbClr val="FF0000"/>
                </a:solidFill>
              </a:rPr>
              <a:t> </a:t>
            </a:r>
            <a:r>
              <a:rPr lang="en-US" dirty="0" smtClean="0"/>
              <a:t>Validation of the RF systems (power source, LLRF, RF acquisitions…)</a:t>
            </a:r>
          </a:p>
          <a:p>
            <a:endParaRPr lang="en-US" dirty="0"/>
          </a:p>
          <a:p>
            <a:pPr marL="285750" indent="-285750">
              <a:buFont typeface="Wingdings" panose="05000000000000000000" pitchFamily="2" charset="2"/>
              <a:buChar char="Ø"/>
            </a:pPr>
            <a:r>
              <a:rPr lang="en-US" dirty="0" smtClean="0">
                <a:solidFill>
                  <a:srgbClr val="FF0000"/>
                </a:solidFill>
              </a:rPr>
              <a:t> </a:t>
            </a:r>
            <a:r>
              <a:rPr lang="en-US" dirty="0" smtClean="0"/>
              <a:t>Validation of ICS</a:t>
            </a:r>
            <a:endParaRPr lang="en-US" dirty="0"/>
          </a:p>
          <a:p>
            <a:pPr lvl="1"/>
            <a:r>
              <a:rPr lang="en-US" dirty="0" smtClean="0"/>
              <a:t>- displays, data acquisition, post mortem analysis…</a:t>
            </a:r>
          </a:p>
        </p:txBody>
      </p:sp>
      <p:sp>
        <p:nvSpPr>
          <p:cNvPr id="7" name="ZoneTexte 6"/>
          <p:cNvSpPr txBox="1"/>
          <p:nvPr/>
        </p:nvSpPr>
        <p:spPr>
          <a:xfrm>
            <a:off x="635620" y="5544726"/>
            <a:ext cx="8682890" cy="1200329"/>
          </a:xfrm>
          <a:prstGeom prst="rect">
            <a:avLst/>
          </a:prstGeom>
          <a:noFill/>
        </p:spPr>
        <p:txBody>
          <a:bodyPr wrap="none" rtlCol="0">
            <a:spAutoFit/>
          </a:bodyPr>
          <a:lstStyle/>
          <a:p>
            <a:r>
              <a:rPr lang="en-US" dirty="0"/>
              <a:t>Test of conditioning procedure WITHOUT RF CONNECTION (short </a:t>
            </a:r>
            <a:r>
              <a:rPr lang="en-US" dirty="0" smtClean="0"/>
              <a:t>circuit or load)</a:t>
            </a:r>
            <a:endParaRPr lang="en-US" dirty="0"/>
          </a:p>
          <a:p>
            <a:r>
              <a:rPr lang="en-US" dirty="0"/>
              <a:t>	- </a:t>
            </a:r>
            <a:r>
              <a:rPr lang="en-US" dirty="0" smtClean="0"/>
              <a:t>automatic </a:t>
            </a:r>
            <a:r>
              <a:rPr lang="en-US" dirty="0"/>
              <a:t>procedure</a:t>
            </a:r>
          </a:p>
          <a:p>
            <a:r>
              <a:rPr lang="en-US" dirty="0"/>
              <a:t>	- </a:t>
            </a:r>
            <a:r>
              <a:rPr lang="en-US" dirty="0" smtClean="0"/>
              <a:t>fast </a:t>
            </a:r>
            <a:r>
              <a:rPr lang="en-US" dirty="0"/>
              <a:t>interlock</a:t>
            </a:r>
          </a:p>
          <a:p>
            <a:r>
              <a:rPr lang="en-US" dirty="0"/>
              <a:t>	- </a:t>
            </a:r>
            <a:r>
              <a:rPr lang="en-US" dirty="0" smtClean="0"/>
              <a:t>frequency </a:t>
            </a:r>
            <a:r>
              <a:rPr lang="en-US" dirty="0"/>
              <a:t>following mode of </a:t>
            </a:r>
            <a:r>
              <a:rPr lang="en-US" dirty="0" smtClean="0"/>
              <a:t>LLRF…</a:t>
            </a:r>
            <a:endParaRPr lang="en-US" dirty="0"/>
          </a:p>
        </p:txBody>
      </p:sp>
      <p:sp>
        <p:nvSpPr>
          <p:cNvPr id="8" name="Flèche droite 7"/>
          <p:cNvSpPr/>
          <p:nvPr/>
        </p:nvSpPr>
        <p:spPr>
          <a:xfrm>
            <a:off x="275580" y="5602700"/>
            <a:ext cx="360040" cy="288032"/>
          </a:xfrm>
          <a:prstGeom prst="rightArrow">
            <a:avLst/>
          </a:prstGeom>
          <a:solidFill>
            <a:srgbClr val="FF0000"/>
          </a:solidFill>
        </p:spPr>
        <p:txBody>
          <a:bodyPr wrap="square" rtlCol="0" anchor="ctr">
            <a:spAutoFit/>
          </a:bodyPr>
          <a:lstStyle/>
          <a:p>
            <a:pPr algn="ctr">
              <a:buNone/>
            </a:pPr>
            <a:endParaRPr lang="fr-FR" dirty="0" smtClean="0">
              <a:solidFill>
                <a:srgbClr val="FF0000"/>
              </a:solidFill>
            </a:endParaRPr>
          </a:p>
        </p:txBody>
      </p:sp>
      <p:sp>
        <p:nvSpPr>
          <p:cNvPr id="11" name="ZoneTexte 10"/>
          <p:cNvSpPr txBox="1"/>
          <p:nvPr/>
        </p:nvSpPr>
        <p:spPr>
          <a:xfrm>
            <a:off x="1649960" y="164977"/>
            <a:ext cx="4195379" cy="584775"/>
          </a:xfrm>
          <a:prstGeom prst="rect">
            <a:avLst/>
          </a:prstGeom>
          <a:noFill/>
        </p:spPr>
        <p:txBody>
          <a:bodyPr wrap="none" rtlCol="0">
            <a:spAutoFit/>
          </a:bodyPr>
          <a:lstStyle/>
          <a:p>
            <a:r>
              <a:rPr lang="en-US" sz="3200" b="1" dirty="0" smtClean="0">
                <a:solidFill>
                  <a:schemeClr val="bg1"/>
                </a:solidFill>
              </a:rPr>
              <a:t>RFQ CONDITIONING</a:t>
            </a:r>
            <a:endParaRPr lang="en-US" sz="3200" b="1" dirty="0">
              <a:solidFill>
                <a:schemeClr val="bg1"/>
              </a:solidFill>
            </a:endParaRPr>
          </a:p>
        </p:txBody>
      </p:sp>
    </p:spTree>
    <p:extLst>
      <p:ext uri="{BB962C8B-B14F-4D97-AF65-F5344CB8AC3E}">
        <p14:creationId xmlns:p14="http://schemas.microsoft.com/office/powerpoint/2010/main" val="826112348"/>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649960" y="164977"/>
            <a:ext cx="4195379" cy="584775"/>
          </a:xfrm>
          <a:prstGeom prst="rect">
            <a:avLst/>
          </a:prstGeom>
          <a:noFill/>
        </p:spPr>
        <p:txBody>
          <a:bodyPr wrap="none" rtlCol="0">
            <a:spAutoFit/>
          </a:bodyPr>
          <a:lstStyle/>
          <a:p>
            <a:r>
              <a:rPr lang="en-US" sz="3200" b="1" dirty="0" smtClean="0">
                <a:solidFill>
                  <a:schemeClr val="bg1"/>
                </a:solidFill>
              </a:rPr>
              <a:t>RFQ CONDITIONING</a:t>
            </a:r>
            <a:endParaRPr lang="en-US" sz="3200" b="1" dirty="0">
              <a:solidFill>
                <a:schemeClr val="bg1"/>
              </a:solidFill>
            </a:endParaRPr>
          </a:p>
        </p:txBody>
      </p:sp>
      <p:sp>
        <p:nvSpPr>
          <p:cNvPr id="7" name="ZoneTexte 6"/>
          <p:cNvSpPr txBox="1"/>
          <p:nvPr/>
        </p:nvSpPr>
        <p:spPr>
          <a:xfrm>
            <a:off x="201350" y="1176407"/>
            <a:ext cx="8530055" cy="5078313"/>
          </a:xfrm>
          <a:prstGeom prst="rect">
            <a:avLst/>
          </a:prstGeom>
          <a:noFill/>
        </p:spPr>
        <p:txBody>
          <a:bodyPr wrap="square" rtlCol="0">
            <a:spAutoFit/>
          </a:bodyPr>
          <a:lstStyle/>
          <a:p>
            <a:pPr marL="285750" indent="-285750">
              <a:buFont typeface="Wingdings" panose="05000000000000000000" pitchFamily="2" charset="2"/>
              <a:buChar char="Ø"/>
            </a:pPr>
            <a:r>
              <a:rPr lang="en-US" dirty="0">
                <a:solidFill>
                  <a:srgbClr val="FF0000"/>
                </a:solidFill>
              </a:rPr>
              <a:t> </a:t>
            </a:r>
            <a:r>
              <a:rPr lang="en-US" dirty="0" smtClean="0"/>
              <a:t>Conditioning starting point</a:t>
            </a:r>
          </a:p>
          <a:p>
            <a:r>
              <a:rPr lang="en-US" dirty="0"/>
              <a:t>	</a:t>
            </a:r>
            <a:endParaRPr lang="en-US" dirty="0" smtClean="0"/>
          </a:p>
          <a:p>
            <a:pPr marL="742950" lvl="1" indent="-285750">
              <a:buFontTx/>
              <a:buChar char="-"/>
            </a:pPr>
            <a:r>
              <a:rPr lang="en-US" dirty="0"/>
              <a:t>s</a:t>
            </a:r>
            <a:r>
              <a:rPr lang="en-US" dirty="0" smtClean="0"/>
              <a:t>et </a:t>
            </a:r>
            <a:r>
              <a:rPr lang="en-US" dirty="0"/>
              <a:t>the maximum power at </a:t>
            </a:r>
            <a:r>
              <a:rPr lang="en-US" dirty="0" smtClean="0"/>
              <a:t>≈723kW </a:t>
            </a:r>
            <a:r>
              <a:rPr lang="en-US" dirty="0" smtClean="0"/>
              <a:t>for the RF source (nominal </a:t>
            </a:r>
            <a:r>
              <a:rPr lang="en-US" dirty="0"/>
              <a:t>power defined during coupler tuning) </a:t>
            </a:r>
            <a:endParaRPr lang="en-US" dirty="0" smtClean="0"/>
          </a:p>
          <a:p>
            <a:pPr marL="742950" lvl="1" indent="-285750">
              <a:buFontTx/>
              <a:buChar char="-"/>
            </a:pPr>
            <a:r>
              <a:rPr lang="en-US" dirty="0" smtClean="0"/>
              <a:t>at low power, find the RFQ frequency with the help of cooling system and LLRF following mode</a:t>
            </a:r>
          </a:p>
          <a:p>
            <a:pPr marL="742950" lvl="1" indent="-285750">
              <a:buFontTx/>
              <a:buChar char="-"/>
            </a:pPr>
            <a:r>
              <a:rPr lang="en-US" dirty="0"/>
              <a:t>c</a:t>
            </a:r>
            <a:r>
              <a:rPr lang="en-US" dirty="0" smtClean="0"/>
              <a:t>alibration </a:t>
            </a:r>
            <a:r>
              <a:rPr lang="en-US" dirty="0" smtClean="0"/>
              <a:t>of pick-ups for field monitoring compared to the last beadpull measurement</a:t>
            </a:r>
          </a:p>
          <a:p>
            <a:pPr lvl="1"/>
            <a:endParaRPr lang="en-US" dirty="0" smtClean="0"/>
          </a:p>
          <a:p>
            <a:endParaRPr lang="en-US" dirty="0"/>
          </a:p>
          <a:p>
            <a:pPr marL="285750" indent="-285750">
              <a:buFont typeface="Wingdings" panose="05000000000000000000" pitchFamily="2" charset="2"/>
              <a:buChar char="Ø"/>
            </a:pPr>
            <a:r>
              <a:rPr lang="en-US" dirty="0" smtClean="0">
                <a:solidFill>
                  <a:srgbClr val="FF0000"/>
                </a:solidFill>
              </a:rPr>
              <a:t> </a:t>
            </a:r>
            <a:r>
              <a:rPr lang="en-US" dirty="0" smtClean="0"/>
              <a:t>Conditioning target</a:t>
            </a:r>
          </a:p>
          <a:p>
            <a:endParaRPr lang="en-US" dirty="0"/>
          </a:p>
          <a:p>
            <a:pPr marL="742950" lvl="1" indent="-285750">
              <a:buFontTx/>
              <a:buChar char="-"/>
            </a:pPr>
            <a:r>
              <a:rPr lang="en-US" dirty="0"/>
              <a:t>c</a:t>
            </a:r>
            <a:r>
              <a:rPr lang="en-US" dirty="0" smtClean="0"/>
              <a:t>avity </a:t>
            </a:r>
            <a:r>
              <a:rPr lang="en-US" dirty="0" smtClean="0"/>
              <a:t>voltage (+5%) (TBC) with </a:t>
            </a:r>
            <a:r>
              <a:rPr lang="en-US" dirty="0"/>
              <a:t>low spark </a:t>
            </a:r>
            <a:r>
              <a:rPr lang="en-US" dirty="0" smtClean="0"/>
              <a:t>rate (TBD)</a:t>
            </a:r>
          </a:p>
          <a:p>
            <a:pPr marL="1200150" lvl="2" indent="-285750">
              <a:buFontTx/>
              <a:buChar char="-"/>
            </a:pPr>
            <a:r>
              <a:rPr lang="en-US" dirty="0"/>
              <a:t>i</a:t>
            </a:r>
            <a:r>
              <a:rPr lang="en-US" dirty="0" smtClean="0"/>
              <a:t>f </a:t>
            </a:r>
            <a:r>
              <a:rPr lang="en-US" dirty="0" smtClean="0"/>
              <a:t>possible, voltage will be checked with </a:t>
            </a:r>
            <a:r>
              <a:rPr lang="en-US" dirty="0"/>
              <a:t>X-rays measurement </a:t>
            </a:r>
            <a:r>
              <a:rPr lang="en-US" dirty="0" smtClean="0"/>
              <a:t>(X-rays </a:t>
            </a:r>
            <a:r>
              <a:rPr lang="en-US" dirty="0"/>
              <a:t>detectors working in the </a:t>
            </a:r>
            <a:r>
              <a:rPr lang="en-US" dirty="0" smtClean="0"/>
              <a:t>10keV-150keV range)</a:t>
            </a:r>
          </a:p>
          <a:p>
            <a:pPr marL="742950" lvl="1" indent="-285750">
              <a:buFontTx/>
              <a:buChar char="-"/>
            </a:pPr>
            <a:r>
              <a:rPr lang="en-US" dirty="0" smtClean="0"/>
              <a:t>LLRF operation (cavity field control with fast and slow feedback)</a:t>
            </a:r>
            <a:endParaRPr lang="en-US" dirty="0"/>
          </a:p>
          <a:p>
            <a:pPr marL="742950" lvl="1" indent="-285750">
              <a:buFontTx/>
              <a:buChar char="-"/>
            </a:pPr>
            <a:r>
              <a:rPr lang="en-US" dirty="0"/>
              <a:t>c</a:t>
            </a:r>
            <a:r>
              <a:rPr lang="en-US" dirty="0" smtClean="0"/>
              <a:t>avity </a:t>
            </a:r>
            <a:r>
              <a:rPr lang="en-US" dirty="0" smtClean="0"/>
              <a:t>field </a:t>
            </a:r>
            <a:r>
              <a:rPr lang="en-US" dirty="0" smtClean="0"/>
              <a:t>profile ( and tuning of </a:t>
            </a:r>
            <a:r>
              <a:rPr lang="en-US" dirty="0" smtClean="0"/>
              <a:t>the temperatures </a:t>
            </a:r>
            <a:r>
              <a:rPr lang="en-US" dirty="0" smtClean="0"/>
              <a:t>for </a:t>
            </a:r>
            <a:r>
              <a:rPr lang="en-US" dirty="0" smtClean="0"/>
              <a:t>the different cooling </a:t>
            </a:r>
            <a:r>
              <a:rPr lang="en-US" dirty="0" smtClean="0"/>
              <a:t>systems, if </a:t>
            </a:r>
            <a:r>
              <a:rPr lang="en-US" dirty="0" smtClean="0"/>
              <a:t>required)</a:t>
            </a:r>
            <a:endParaRPr lang="en-US" dirty="0"/>
          </a:p>
        </p:txBody>
      </p:sp>
    </p:spTree>
    <p:extLst>
      <p:ext uri="{BB962C8B-B14F-4D97-AF65-F5344CB8AC3E}">
        <p14:creationId xmlns:p14="http://schemas.microsoft.com/office/powerpoint/2010/main" val="116210171"/>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4690" y="1125109"/>
            <a:ext cx="6102953" cy="369332"/>
          </a:xfrm>
          <a:prstGeom prst="rect">
            <a:avLst/>
          </a:prstGeom>
        </p:spPr>
        <p:txBody>
          <a:bodyPr wrap="none">
            <a:spAutoFit/>
          </a:bodyPr>
          <a:lstStyle/>
          <a:p>
            <a:pPr marL="285750" indent="-285750">
              <a:buFont typeface="Wingdings" panose="05000000000000000000" pitchFamily="2" charset="2"/>
              <a:buChar char="Ø"/>
            </a:pPr>
            <a:r>
              <a:rPr lang="en-US" dirty="0" smtClean="0">
                <a:solidFill>
                  <a:srgbClr val="FF0000"/>
                </a:solidFill>
              </a:rPr>
              <a:t> </a:t>
            </a:r>
            <a:r>
              <a:rPr lang="en-US" dirty="0" smtClean="0"/>
              <a:t>Definition of an automatic startup procedure (example)</a:t>
            </a:r>
            <a:endParaRPr lang="en-US" dirty="0"/>
          </a:p>
        </p:txBody>
      </p:sp>
      <p:sp>
        <p:nvSpPr>
          <p:cNvPr id="5" name="ZoneTexte 4"/>
          <p:cNvSpPr txBox="1"/>
          <p:nvPr/>
        </p:nvSpPr>
        <p:spPr>
          <a:xfrm>
            <a:off x="973226" y="1817606"/>
            <a:ext cx="7579576" cy="2862322"/>
          </a:xfrm>
          <a:prstGeom prst="rect">
            <a:avLst/>
          </a:prstGeom>
          <a:noFill/>
        </p:spPr>
        <p:txBody>
          <a:bodyPr wrap="square" rtlCol="0">
            <a:spAutoFit/>
          </a:bodyPr>
          <a:lstStyle/>
          <a:p>
            <a:pPr marL="285750" indent="-285750">
              <a:buFontTx/>
              <a:buChar char="-"/>
            </a:pPr>
            <a:r>
              <a:rPr lang="en-US" dirty="0"/>
              <a:t>s</a:t>
            </a:r>
            <a:r>
              <a:rPr lang="en-US" dirty="0" smtClean="0"/>
              <a:t>et </a:t>
            </a:r>
            <a:r>
              <a:rPr lang="en-US" dirty="0" smtClean="0"/>
              <a:t>the temperature of the different water circuits</a:t>
            </a:r>
          </a:p>
          <a:p>
            <a:pPr marL="285750" indent="-285750">
              <a:buFontTx/>
              <a:buChar char="-"/>
            </a:pPr>
            <a:r>
              <a:rPr lang="en-US" dirty="0"/>
              <a:t>w</a:t>
            </a:r>
            <a:r>
              <a:rPr lang="en-US" dirty="0" smtClean="0"/>
              <a:t>ater </a:t>
            </a:r>
            <a:r>
              <a:rPr lang="en-US" dirty="0" smtClean="0"/>
              <a:t>circuits are in temperature mode</a:t>
            </a:r>
          </a:p>
          <a:p>
            <a:pPr marL="285750" indent="-285750">
              <a:buFontTx/>
              <a:buChar char="-"/>
            </a:pPr>
            <a:r>
              <a:rPr lang="en-US" dirty="0"/>
              <a:t>i</a:t>
            </a:r>
            <a:r>
              <a:rPr lang="en-US" dirty="0" smtClean="0"/>
              <a:t>ncrease </a:t>
            </a:r>
            <a:r>
              <a:rPr lang="en-US" dirty="0" smtClean="0"/>
              <a:t>of RF power to the nominal value with the help </a:t>
            </a:r>
            <a:r>
              <a:rPr lang="en-US" dirty="0"/>
              <a:t>of </a:t>
            </a:r>
            <a:r>
              <a:rPr lang="en-US" dirty="0" smtClean="0"/>
              <a:t>the frequency </a:t>
            </a:r>
            <a:r>
              <a:rPr lang="en-US" dirty="0"/>
              <a:t>following mode </a:t>
            </a:r>
            <a:r>
              <a:rPr lang="en-US" dirty="0" smtClean="0"/>
              <a:t>(RFQ at the nominal voltage but not at the nominal frequency)</a:t>
            </a:r>
          </a:p>
          <a:p>
            <a:pPr marL="285750" indent="-285750">
              <a:buFontTx/>
              <a:buChar char="-"/>
            </a:pPr>
            <a:r>
              <a:rPr lang="en-US" dirty="0"/>
              <a:t>a</a:t>
            </a:r>
            <a:r>
              <a:rPr lang="en-US" dirty="0" smtClean="0"/>
              <a:t>djust </a:t>
            </a:r>
            <a:r>
              <a:rPr lang="en-US" dirty="0" smtClean="0"/>
              <a:t>the temperature of the vane circuit </a:t>
            </a:r>
            <a:r>
              <a:rPr lang="en-US" dirty="0"/>
              <a:t>in order to tune the cavity to the nominal </a:t>
            </a:r>
            <a:r>
              <a:rPr lang="en-US" dirty="0" smtClean="0"/>
              <a:t>frequency</a:t>
            </a:r>
          </a:p>
          <a:p>
            <a:pPr marL="285750" indent="-285750">
              <a:buFontTx/>
              <a:buChar char="-"/>
            </a:pPr>
            <a:r>
              <a:rPr lang="en-US" dirty="0"/>
              <a:t>v</a:t>
            </a:r>
            <a:r>
              <a:rPr lang="en-US" dirty="0" smtClean="0"/>
              <a:t>ane </a:t>
            </a:r>
            <a:r>
              <a:rPr lang="en-US" dirty="0" smtClean="0"/>
              <a:t>circuit is set in frequency mode</a:t>
            </a:r>
          </a:p>
          <a:p>
            <a:pPr marL="285750" indent="-285750">
              <a:buFontTx/>
              <a:buChar char="-"/>
            </a:pPr>
            <a:r>
              <a:rPr lang="en-US" dirty="0"/>
              <a:t>c</a:t>
            </a:r>
            <a:r>
              <a:rPr lang="en-US" dirty="0" smtClean="0"/>
              <a:t>ontrol </a:t>
            </a:r>
            <a:r>
              <a:rPr lang="en-US" dirty="0"/>
              <a:t>of cavity voltage by LLRF</a:t>
            </a:r>
          </a:p>
          <a:p>
            <a:endParaRPr lang="en-US" dirty="0"/>
          </a:p>
        </p:txBody>
      </p:sp>
      <p:sp>
        <p:nvSpPr>
          <p:cNvPr id="6" name="ZoneTexte 5"/>
          <p:cNvSpPr txBox="1"/>
          <p:nvPr/>
        </p:nvSpPr>
        <p:spPr>
          <a:xfrm>
            <a:off x="1127939" y="4726094"/>
            <a:ext cx="7893398" cy="646331"/>
          </a:xfrm>
          <a:prstGeom prst="rect">
            <a:avLst/>
          </a:prstGeom>
          <a:noFill/>
        </p:spPr>
        <p:txBody>
          <a:bodyPr wrap="square" rtlCol="0">
            <a:spAutoFit/>
          </a:bodyPr>
          <a:lstStyle/>
          <a:p>
            <a:r>
              <a:rPr lang="en-US" b="1" dirty="0" smtClean="0"/>
              <a:t>This procedure will be defined after the </a:t>
            </a:r>
            <a:r>
              <a:rPr lang="en-US" b="1" smtClean="0"/>
              <a:t>conditioning step. </a:t>
            </a:r>
            <a:r>
              <a:rPr lang="en-US" b="1" dirty="0" smtClean="0"/>
              <a:t>The main goal will be to minimize the startup duration</a:t>
            </a:r>
            <a:endParaRPr lang="en-US" b="1" dirty="0"/>
          </a:p>
        </p:txBody>
      </p:sp>
      <p:sp>
        <p:nvSpPr>
          <p:cNvPr id="7" name="Flèche droite 6"/>
          <p:cNvSpPr/>
          <p:nvPr/>
        </p:nvSpPr>
        <p:spPr>
          <a:xfrm>
            <a:off x="520907" y="4905243"/>
            <a:ext cx="360040" cy="288032"/>
          </a:xfrm>
          <a:prstGeom prst="rightArrow">
            <a:avLst/>
          </a:prstGeom>
          <a:solidFill>
            <a:srgbClr val="FF0000"/>
          </a:solidFill>
        </p:spPr>
        <p:txBody>
          <a:bodyPr wrap="square" rtlCol="0" anchor="ctr">
            <a:spAutoFit/>
          </a:bodyPr>
          <a:lstStyle/>
          <a:p>
            <a:pPr algn="ctr">
              <a:buNone/>
            </a:pPr>
            <a:endParaRPr lang="fr-FR" dirty="0" smtClean="0">
              <a:solidFill>
                <a:srgbClr val="FF0000"/>
              </a:solidFill>
            </a:endParaRPr>
          </a:p>
        </p:txBody>
      </p:sp>
      <p:sp>
        <p:nvSpPr>
          <p:cNvPr id="9" name="ZoneTexte 8"/>
          <p:cNvSpPr txBox="1"/>
          <p:nvPr/>
        </p:nvSpPr>
        <p:spPr>
          <a:xfrm>
            <a:off x="224690" y="5695590"/>
            <a:ext cx="8540169"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solidFill>
                  <a:srgbClr val="FF0000"/>
                </a:solidFill>
              </a:rPr>
              <a:t> </a:t>
            </a:r>
            <a:r>
              <a:rPr lang="en-US" dirty="0" smtClean="0"/>
              <a:t>Cavity voltage checked with the commissioning step ( beam transmission according cavity voltage)</a:t>
            </a:r>
          </a:p>
          <a:p>
            <a:pPr lvl="1"/>
            <a:r>
              <a:rPr lang="en-US" smtClean="0"/>
              <a:t>- </a:t>
            </a:r>
            <a:r>
              <a:rPr lang="en-US" smtClean="0"/>
              <a:t>if </a:t>
            </a:r>
            <a:r>
              <a:rPr lang="en-US" dirty="0" smtClean="0"/>
              <a:t>the nominal cavity voltage is not reached, conditioning step </a:t>
            </a:r>
            <a:r>
              <a:rPr lang="en-US" smtClean="0"/>
              <a:t>has to go on.</a:t>
            </a:r>
            <a:endParaRPr lang="en-US" dirty="0"/>
          </a:p>
        </p:txBody>
      </p:sp>
      <p:sp>
        <p:nvSpPr>
          <p:cNvPr id="10" name="ZoneTexte 9"/>
          <p:cNvSpPr txBox="1"/>
          <p:nvPr/>
        </p:nvSpPr>
        <p:spPr>
          <a:xfrm>
            <a:off x="1649960" y="164977"/>
            <a:ext cx="4195379" cy="584775"/>
          </a:xfrm>
          <a:prstGeom prst="rect">
            <a:avLst/>
          </a:prstGeom>
          <a:noFill/>
        </p:spPr>
        <p:txBody>
          <a:bodyPr wrap="none" rtlCol="0">
            <a:spAutoFit/>
          </a:bodyPr>
          <a:lstStyle/>
          <a:p>
            <a:r>
              <a:rPr lang="en-US" sz="3200" b="1" dirty="0" smtClean="0">
                <a:solidFill>
                  <a:schemeClr val="bg1"/>
                </a:solidFill>
              </a:rPr>
              <a:t>RFQ CONDITIONING</a:t>
            </a:r>
            <a:endParaRPr lang="en-US" sz="3200" b="1" dirty="0">
              <a:solidFill>
                <a:schemeClr val="bg1"/>
              </a:solidFill>
            </a:endParaRPr>
          </a:p>
        </p:txBody>
      </p:sp>
    </p:spTree>
    <p:extLst>
      <p:ext uri="{BB962C8B-B14F-4D97-AF65-F5344CB8AC3E}">
        <p14:creationId xmlns:p14="http://schemas.microsoft.com/office/powerpoint/2010/main" val="104136161"/>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949890" y="2453060"/>
            <a:ext cx="6976590" cy="3046988"/>
          </a:xfrm>
          <a:prstGeom prst="rect">
            <a:avLst/>
          </a:prstGeom>
          <a:noFill/>
        </p:spPr>
        <p:txBody>
          <a:bodyPr wrap="none" rtlCol="0">
            <a:spAutoFit/>
          </a:bodyPr>
          <a:lstStyle/>
          <a:p>
            <a:pPr marL="457200" indent="-457200">
              <a:buFont typeface="Wingdings" panose="05000000000000000000" pitchFamily="2" charset="2"/>
              <a:buChar char="Ø"/>
            </a:pPr>
            <a:r>
              <a:rPr lang="en-US" sz="3200" dirty="0" smtClean="0">
                <a:solidFill>
                  <a:schemeClr val="tx2"/>
                </a:solidFill>
              </a:rPr>
              <a:t> </a:t>
            </a:r>
            <a:r>
              <a:rPr lang="en-US" sz="3200" dirty="0" smtClean="0"/>
              <a:t>Status of RFQ </a:t>
            </a:r>
          </a:p>
          <a:p>
            <a:pPr marL="457200" indent="-457200">
              <a:buFont typeface="Wingdings" panose="05000000000000000000" pitchFamily="2" charset="2"/>
              <a:buChar char="Ø"/>
            </a:pPr>
            <a:endParaRPr lang="en-US" sz="3200" dirty="0">
              <a:solidFill>
                <a:schemeClr val="bg1">
                  <a:lumMod val="85000"/>
                </a:schemeClr>
              </a:solidFill>
            </a:endParaRPr>
          </a:p>
          <a:p>
            <a:pPr marL="457200" indent="-457200">
              <a:buFont typeface="Wingdings" panose="05000000000000000000" pitchFamily="2" charset="2"/>
              <a:buChar char="Ø"/>
            </a:pPr>
            <a:r>
              <a:rPr lang="en-US" sz="3200" dirty="0" smtClean="0">
                <a:solidFill>
                  <a:schemeClr val="bg1">
                    <a:lumMod val="85000"/>
                  </a:schemeClr>
                </a:solidFill>
              </a:rPr>
              <a:t> Instrumentation for RFQ</a:t>
            </a:r>
          </a:p>
          <a:p>
            <a:pPr marL="457200" indent="-457200">
              <a:buFont typeface="Wingdings" panose="05000000000000000000" pitchFamily="2" charset="2"/>
              <a:buChar char="Ø"/>
            </a:pPr>
            <a:endParaRPr lang="en-US" sz="3200" dirty="0" smtClean="0">
              <a:solidFill>
                <a:schemeClr val="bg1">
                  <a:lumMod val="85000"/>
                </a:schemeClr>
              </a:solidFill>
            </a:endParaRPr>
          </a:p>
          <a:p>
            <a:pPr marL="457200" indent="-457200">
              <a:buFont typeface="Wingdings" panose="05000000000000000000" pitchFamily="2" charset="2"/>
              <a:buChar char="Ø"/>
            </a:pPr>
            <a:r>
              <a:rPr lang="en-US" sz="3200" dirty="0" smtClean="0">
                <a:solidFill>
                  <a:schemeClr val="bg1">
                    <a:lumMod val="85000"/>
                  </a:schemeClr>
                </a:solidFill>
              </a:rPr>
              <a:t> Requirement </a:t>
            </a:r>
            <a:r>
              <a:rPr lang="en-US" sz="3200" dirty="0">
                <a:solidFill>
                  <a:schemeClr val="bg1">
                    <a:lumMod val="85000"/>
                  </a:schemeClr>
                </a:solidFill>
              </a:rPr>
              <a:t>for RFQ </a:t>
            </a:r>
            <a:r>
              <a:rPr lang="en-US" sz="3200" dirty="0" smtClean="0">
                <a:solidFill>
                  <a:schemeClr val="bg1">
                    <a:lumMod val="85000"/>
                  </a:schemeClr>
                </a:solidFill>
              </a:rPr>
              <a:t>conditioning</a:t>
            </a:r>
          </a:p>
          <a:p>
            <a:endParaRPr lang="en-US" sz="3200" dirty="0">
              <a:solidFill>
                <a:schemeClr val="bg1">
                  <a:lumMod val="85000"/>
                </a:schemeClr>
              </a:solidFill>
            </a:endParaRPr>
          </a:p>
        </p:txBody>
      </p:sp>
      <p:sp>
        <p:nvSpPr>
          <p:cNvPr id="6" name="Titre 2"/>
          <p:cNvSpPr txBox="1">
            <a:spLocks/>
          </p:cNvSpPr>
          <p:nvPr/>
        </p:nvSpPr>
        <p:spPr bwMode="gray">
          <a:xfrm>
            <a:off x="2162283" y="0"/>
            <a:ext cx="2275902" cy="908720"/>
          </a:xfrm>
          <a:prstGeom prst="rect">
            <a:avLst/>
          </a:prstGeom>
        </p:spPr>
        <p:txBody>
          <a:bodyPr vert="horz" lIns="0" tIns="0" rIns="0" bIns="0" rtlCol="0" anchor="ctr" anchorCtr="0">
            <a:noAutofit/>
          </a:bodyPr>
          <a:lstStyle>
            <a:lvl1pPr algn="l" defTabSz="914400" rtl="0" eaLnBrk="1" latinLnBrk="0" hangingPunct="1">
              <a:spcBef>
                <a:spcPct val="0"/>
              </a:spcBef>
              <a:buNone/>
              <a:defRPr sz="2200" b="1" kern="1200" cap="all" baseline="0">
                <a:solidFill>
                  <a:schemeClr val="bg1"/>
                </a:solidFill>
                <a:latin typeface="+mj-lt"/>
                <a:ea typeface="+mj-ea"/>
                <a:cs typeface="+mj-cs"/>
              </a:defRPr>
            </a:lvl1pPr>
          </a:lstStyle>
          <a:p>
            <a:r>
              <a:rPr lang="en-US" sz="3200" smtClean="0"/>
              <a:t>OUTLINE</a:t>
            </a:r>
            <a:endParaRPr lang="en-US" sz="3200" dirty="0"/>
          </a:p>
        </p:txBody>
      </p:sp>
    </p:spTree>
    <p:extLst>
      <p:ext uri="{BB962C8B-B14F-4D97-AF65-F5344CB8AC3E}">
        <p14:creationId xmlns:p14="http://schemas.microsoft.com/office/powerpoint/2010/main" val="41287880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2575706" y="1793312"/>
            <a:ext cx="4680044" cy="2998699"/>
          </a:xfrm>
          <a:prstGeom prst="rect">
            <a:avLst/>
          </a:prstGeom>
        </p:spPr>
      </p:pic>
      <p:sp>
        <p:nvSpPr>
          <p:cNvPr id="4" name="Titre 1"/>
          <p:cNvSpPr>
            <a:spLocks noGrp="1"/>
          </p:cNvSpPr>
          <p:nvPr>
            <p:ph type="title"/>
          </p:nvPr>
        </p:nvSpPr>
        <p:spPr>
          <a:xfrm>
            <a:off x="2169232" y="-256"/>
            <a:ext cx="6552727" cy="908720"/>
          </a:xfrm>
        </p:spPr>
        <p:txBody>
          <a:bodyPr/>
          <a:lstStyle/>
          <a:p>
            <a:r>
              <a:rPr lang="fr-FR" sz="3200" dirty="0" smtClean="0">
                <a:latin typeface="Arial" panose="020B0604020202020204" pitchFamily="34" charset="0"/>
                <a:cs typeface="Arial" panose="020B0604020202020204" pitchFamily="34" charset="0"/>
              </a:rPr>
              <a:t>ESS RFQ</a:t>
            </a:r>
            <a:endParaRPr lang="fr-FR" sz="3200" dirty="0">
              <a:latin typeface="Arial" panose="020B0604020202020204" pitchFamily="34" charset="0"/>
              <a:cs typeface="Arial" panose="020B0604020202020204" pitchFamily="34" charset="0"/>
            </a:endParaRPr>
          </a:p>
        </p:txBody>
      </p:sp>
      <p:sp>
        <p:nvSpPr>
          <p:cNvPr id="6" name="ZoneTexte 5"/>
          <p:cNvSpPr txBox="1"/>
          <p:nvPr/>
        </p:nvSpPr>
        <p:spPr>
          <a:xfrm>
            <a:off x="7255750" y="4788276"/>
            <a:ext cx="1027545" cy="437043"/>
          </a:xfrm>
          <a:prstGeom prst="rect">
            <a:avLst/>
          </a:prstGeom>
          <a:noFill/>
          <a:ln>
            <a:noFill/>
          </a:ln>
        </p:spPr>
        <p:txBody>
          <a:bodyPr wrap="square" rtlCol="0">
            <a:spAutoFit/>
          </a:bodyPr>
          <a:lstStyle/>
          <a:p>
            <a:pPr algn="ctr">
              <a:buNone/>
            </a:pPr>
            <a:r>
              <a:rPr lang="fr-FR" sz="1400" dirty="0" smtClean="0">
                <a:ea typeface="Tahoma" panose="020B0604030504040204" pitchFamily="34" charset="0"/>
                <a:cs typeface="Tahoma" panose="020B0604030504040204" pitchFamily="34" charset="0"/>
              </a:rPr>
              <a:t>Tuners x60</a:t>
            </a:r>
            <a:endParaRPr lang="fr-FR" sz="1400" dirty="0">
              <a:ea typeface="Tahoma" panose="020B0604030504040204" pitchFamily="34" charset="0"/>
              <a:cs typeface="Tahoma" panose="020B0604030504040204" pitchFamily="34" charset="0"/>
            </a:endParaRPr>
          </a:p>
        </p:txBody>
      </p:sp>
      <p:sp>
        <p:nvSpPr>
          <p:cNvPr id="8" name="ZoneTexte 7"/>
          <p:cNvSpPr txBox="1"/>
          <p:nvPr/>
        </p:nvSpPr>
        <p:spPr>
          <a:xfrm>
            <a:off x="5817486" y="5644456"/>
            <a:ext cx="1174295" cy="437043"/>
          </a:xfrm>
          <a:prstGeom prst="rect">
            <a:avLst/>
          </a:prstGeom>
          <a:noFill/>
          <a:ln>
            <a:noFill/>
          </a:ln>
        </p:spPr>
        <p:txBody>
          <a:bodyPr wrap="square" rtlCol="0">
            <a:spAutoFit/>
          </a:bodyPr>
          <a:lstStyle/>
          <a:p>
            <a:pPr algn="ctr">
              <a:buNone/>
            </a:pPr>
            <a:r>
              <a:rPr lang="fr-FR" sz="1400" dirty="0" smtClean="0">
                <a:ea typeface="Tahoma" panose="020B0604030504040204" pitchFamily="34" charset="0"/>
                <a:cs typeface="Tahoma" panose="020B0604030504040204" pitchFamily="34" charset="0"/>
              </a:rPr>
              <a:t>Power couplersx2</a:t>
            </a:r>
            <a:endParaRPr lang="fr-FR" sz="1400" dirty="0">
              <a:ea typeface="Tahoma" panose="020B0604030504040204" pitchFamily="34" charset="0"/>
              <a:cs typeface="Tahoma" panose="020B0604030504040204" pitchFamily="34" charset="0"/>
            </a:endParaRPr>
          </a:p>
        </p:txBody>
      </p:sp>
      <p:cxnSp>
        <p:nvCxnSpPr>
          <p:cNvPr id="9" name="Connecteur droit avec flèche 8"/>
          <p:cNvCxnSpPr/>
          <p:nvPr/>
        </p:nvCxnSpPr>
        <p:spPr>
          <a:xfrm flipV="1">
            <a:off x="3417977" y="3841693"/>
            <a:ext cx="717293" cy="754883"/>
          </a:xfrm>
          <a:prstGeom prst="straightConnector1">
            <a:avLst/>
          </a:prstGeom>
          <a:ln w="25400">
            <a:solidFill>
              <a:srgbClr val="2B2BFF"/>
            </a:solidFill>
            <a:tailEnd type="triangle"/>
          </a:ln>
          <a:scene3d>
            <a:camera prst="orthographicFront"/>
            <a:lightRig rig="threePt" dir="t"/>
          </a:scene3d>
          <a:sp3d contourW="6350">
            <a:contourClr>
              <a:schemeClr val="bg1"/>
            </a:contourClr>
          </a:sp3d>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flipH="1" flipV="1">
            <a:off x="6941094" y="2922375"/>
            <a:ext cx="588588" cy="331888"/>
          </a:xfrm>
          <a:prstGeom prst="straightConnector1">
            <a:avLst/>
          </a:prstGeom>
          <a:ln w="25400">
            <a:solidFill>
              <a:srgbClr val="2B2BFF"/>
            </a:solidFill>
            <a:tailEnd type="triangle"/>
          </a:ln>
          <a:scene3d>
            <a:camera prst="orthographicFront"/>
            <a:lightRig rig="threePt" dir="t"/>
          </a:scene3d>
          <a:sp3d contourW="6350">
            <a:contourClr>
              <a:schemeClr val="bg1"/>
            </a:contourClr>
          </a:sp3d>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5182661" y="1860912"/>
            <a:ext cx="1368415" cy="307777"/>
          </a:xfrm>
          <a:prstGeom prst="rect">
            <a:avLst/>
          </a:prstGeom>
          <a:noFill/>
        </p:spPr>
        <p:txBody>
          <a:bodyPr wrap="square" rtlCol="0">
            <a:spAutoFit/>
          </a:bodyPr>
          <a:lstStyle/>
          <a:p>
            <a:pPr>
              <a:buNone/>
            </a:pPr>
            <a:r>
              <a:rPr lang="fr-FR" sz="1400" dirty="0" smtClean="0"/>
              <a:t>Pick-ups (x22)</a:t>
            </a:r>
            <a:endParaRPr lang="fr-FR" sz="1400" dirty="0"/>
          </a:p>
        </p:txBody>
      </p:sp>
      <p:cxnSp>
        <p:nvCxnSpPr>
          <p:cNvPr id="13" name="Connecteur droit avec flèche 12"/>
          <p:cNvCxnSpPr/>
          <p:nvPr/>
        </p:nvCxnSpPr>
        <p:spPr>
          <a:xfrm>
            <a:off x="2527024" y="2282269"/>
            <a:ext cx="723824" cy="51134"/>
          </a:xfrm>
          <a:prstGeom prst="straightConnector1">
            <a:avLst/>
          </a:prstGeom>
          <a:ln w="25400">
            <a:solidFill>
              <a:srgbClr val="2B2BFF"/>
            </a:solidFill>
            <a:tailEnd type="triangle" w="lg" len="med"/>
          </a:ln>
          <a:scene3d>
            <a:camera prst="orthographicFront"/>
            <a:lightRig rig="threePt" dir="t"/>
          </a:scene3d>
          <a:sp3d contourW="6350">
            <a:contourClr>
              <a:schemeClr val="bg1"/>
            </a:contourClr>
          </a:sp3d>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2428800" y="1671384"/>
            <a:ext cx="1458948" cy="264688"/>
          </a:xfrm>
          <a:prstGeom prst="rect">
            <a:avLst/>
          </a:prstGeom>
          <a:noFill/>
        </p:spPr>
        <p:txBody>
          <a:bodyPr wrap="square" rtlCol="0">
            <a:spAutoFit/>
          </a:bodyPr>
          <a:lstStyle/>
          <a:p>
            <a:pPr>
              <a:buNone/>
            </a:pPr>
            <a:r>
              <a:rPr lang="fr-FR" sz="1400" dirty="0" smtClean="0"/>
              <a:t>5 RFQ sections</a:t>
            </a:r>
            <a:endParaRPr lang="fr-FR" sz="1400" dirty="0"/>
          </a:p>
        </p:txBody>
      </p:sp>
      <p:sp>
        <p:nvSpPr>
          <p:cNvPr id="16" name="Rectangle à coins arrondis 15"/>
          <p:cNvSpPr/>
          <p:nvPr/>
        </p:nvSpPr>
        <p:spPr>
          <a:xfrm>
            <a:off x="726495" y="1388954"/>
            <a:ext cx="7654431" cy="500174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endParaRPr lang="en-GB" sz="1100" dirty="0">
              <a:solidFill>
                <a:srgbClr val="3131FF"/>
              </a:solidFill>
            </a:endParaRPr>
          </a:p>
        </p:txBody>
      </p:sp>
      <p:pic>
        <p:nvPicPr>
          <p:cNvPr id="18" name="Image 17"/>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6551076" y="1595054"/>
            <a:ext cx="978606" cy="769833"/>
          </a:xfrm>
          <a:prstGeom prst="ellipse">
            <a:avLst/>
          </a:prstGeom>
        </p:spPr>
      </p:pic>
      <p:pic>
        <p:nvPicPr>
          <p:cNvPr id="19" name="Image 18"/>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2164527">
            <a:off x="4981768" y="4312772"/>
            <a:ext cx="1431742" cy="2258158"/>
          </a:xfrm>
          <a:prstGeom prst="rect">
            <a:avLst/>
          </a:prstGeom>
        </p:spPr>
      </p:pic>
      <p:pic>
        <p:nvPicPr>
          <p:cNvPr id="20" name="Image 19"/>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7397656" y="2598144"/>
            <a:ext cx="983270" cy="2203804"/>
          </a:xfrm>
          <a:prstGeom prst="rect">
            <a:avLst/>
          </a:prstGeom>
        </p:spPr>
      </p:pic>
      <p:cxnSp>
        <p:nvCxnSpPr>
          <p:cNvPr id="21" name="Connecteur droit avec flèche 20"/>
          <p:cNvCxnSpPr/>
          <p:nvPr/>
        </p:nvCxnSpPr>
        <p:spPr>
          <a:xfrm flipH="1">
            <a:off x="5980083" y="2214706"/>
            <a:ext cx="475138" cy="285936"/>
          </a:xfrm>
          <a:prstGeom prst="straightConnector1">
            <a:avLst/>
          </a:prstGeom>
          <a:ln w="25400">
            <a:solidFill>
              <a:srgbClr val="2B2BFF"/>
            </a:solidFill>
            <a:tailEnd type="triangle" w="lg" len="med"/>
          </a:ln>
          <a:scene3d>
            <a:camera prst="orthographicFront"/>
            <a:lightRig rig="threePt" dir="t"/>
          </a:scene3d>
          <a:sp3d contourW="6350">
            <a:contourClr>
              <a:schemeClr val="bg1"/>
            </a:contourClr>
          </a:sp3d>
        </p:spPr>
        <p:style>
          <a:lnRef idx="1">
            <a:schemeClr val="accent1"/>
          </a:lnRef>
          <a:fillRef idx="0">
            <a:schemeClr val="accent1"/>
          </a:fillRef>
          <a:effectRef idx="0">
            <a:schemeClr val="accent1"/>
          </a:effectRef>
          <a:fontRef idx="minor">
            <a:schemeClr val="tx1"/>
          </a:fontRef>
        </p:style>
      </p:cxnSp>
      <p:pic>
        <p:nvPicPr>
          <p:cNvPr id="22" name="Image 21"/>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82438" y="1565310"/>
            <a:ext cx="1544586" cy="2905400"/>
          </a:xfrm>
          <a:prstGeom prst="rect">
            <a:avLst/>
          </a:prstGeom>
        </p:spPr>
      </p:pic>
      <p:pic>
        <p:nvPicPr>
          <p:cNvPr id="23" name="Image 22"/>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460925" y="4478110"/>
            <a:ext cx="2856022" cy="1603389"/>
          </a:xfrm>
          <a:prstGeom prst="rect">
            <a:avLst/>
          </a:prstGeom>
        </p:spPr>
      </p:pic>
      <p:cxnSp>
        <p:nvCxnSpPr>
          <p:cNvPr id="24" name="Connecteur droit avec flèche 23"/>
          <p:cNvCxnSpPr/>
          <p:nvPr/>
        </p:nvCxnSpPr>
        <p:spPr>
          <a:xfrm flipH="1" flipV="1">
            <a:off x="4819981" y="3292661"/>
            <a:ext cx="725360" cy="1670274"/>
          </a:xfrm>
          <a:prstGeom prst="straightConnector1">
            <a:avLst/>
          </a:prstGeom>
          <a:ln w="25400">
            <a:solidFill>
              <a:srgbClr val="2B2BFF"/>
            </a:solidFill>
            <a:tailEnd type="triangle"/>
          </a:ln>
          <a:scene3d>
            <a:camera prst="orthographicFront"/>
            <a:lightRig rig="threePt" dir="t"/>
          </a:scene3d>
          <a:sp3d contourW="6350">
            <a:contourClr>
              <a:schemeClr val="bg1"/>
            </a:contourClr>
          </a:sp3d>
        </p:spPr>
        <p:style>
          <a:lnRef idx="1">
            <a:schemeClr val="accent1"/>
          </a:lnRef>
          <a:fillRef idx="0">
            <a:schemeClr val="accent1"/>
          </a:fillRef>
          <a:effectRef idx="0">
            <a:schemeClr val="accent1"/>
          </a:effectRef>
          <a:fontRef idx="minor">
            <a:schemeClr val="tx1"/>
          </a:fontRef>
        </p:style>
      </p:cxnSp>
      <p:sp>
        <p:nvSpPr>
          <p:cNvPr id="25" name="ZoneTexte 24"/>
          <p:cNvSpPr txBox="1"/>
          <p:nvPr/>
        </p:nvSpPr>
        <p:spPr>
          <a:xfrm>
            <a:off x="2428800" y="5850968"/>
            <a:ext cx="1174295" cy="437043"/>
          </a:xfrm>
          <a:prstGeom prst="rect">
            <a:avLst/>
          </a:prstGeom>
          <a:noFill/>
          <a:ln>
            <a:noFill/>
          </a:ln>
        </p:spPr>
        <p:txBody>
          <a:bodyPr wrap="square" rtlCol="0">
            <a:spAutoFit/>
          </a:bodyPr>
          <a:lstStyle/>
          <a:p>
            <a:pPr algn="ctr">
              <a:buNone/>
            </a:pPr>
            <a:r>
              <a:rPr lang="fr-FR" sz="1400" dirty="0" smtClean="0">
                <a:ea typeface="Tahoma" panose="020B0604030504040204" pitchFamily="34" charset="0"/>
                <a:cs typeface="Tahoma" panose="020B0604030504040204" pitchFamily="34" charset="0"/>
              </a:rPr>
              <a:t>RFQ support</a:t>
            </a:r>
            <a:endParaRPr lang="fr-FR" sz="1400" dirty="0">
              <a:ea typeface="Tahoma" panose="020B0604030504040204" pitchFamily="34" charset="0"/>
              <a:cs typeface="Tahoma" panose="020B0604030504040204" pitchFamily="34" charset="0"/>
            </a:endParaRPr>
          </a:p>
        </p:txBody>
      </p:sp>
      <p:sp>
        <p:nvSpPr>
          <p:cNvPr id="2" name="Ellipse 1"/>
          <p:cNvSpPr/>
          <p:nvPr/>
        </p:nvSpPr>
        <p:spPr>
          <a:xfrm>
            <a:off x="692298" y="1368025"/>
            <a:ext cx="2087454" cy="3297154"/>
          </a:xfrm>
          <a:prstGeom prst="ellipse">
            <a:avLst/>
          </a:prstGeom>
          <a:ln w="38100">
            <a:solidFill>
              <a:srgbClr val="FF0000"/>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None/>
            </a:pPr>
            <a:endParaRPr lang="en-US" dirty="0" smtClean="0">
              <a:solidFill>
                <a:srgbClr val="FF0000"/>
              </a:solidFill>
            </a:endParaRPr>
          </a:p>
        </p:txBody>
      </p:sp>
      <p:sp>
        <p:nvSpPr>
          <p:cNvPr id="26" name="Ellipse 25"/>
          <p:cNvSpPr/>
          <p:nvPr/>
        </p:nvSpPr>
        <p:spPr>
          <a:xfrm>
            <a:off x="6845564" y="2364887"/>
            <a:ext cx="1929945" cy="2971968"/>
          </a:xfrm>
          <a:prstGeom prst="ellipse">
            <a:avLst/>
          </a:prstGeom>
          <a:ln w="38100">
            <a:solidFill>
              <a:srgbClr val="FF0000"/>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None/>
            </a:pPr>
            <a:endParaRPr lang="en-US" dirty="0" smtClean="0">
              <a:solidFill>
                <a:srgbClr val="FF0000"/>
              </a:solidFill>
            </a:endParaRPr>
          </a:p>
        </p:txBody>
      </p:sp>
      <p:sp>
        <p:nvSpPr>
          <p:cNvPr id="27" name="Ellipse 26"/>
          <p:cNvSpPr/>
          <p:nvPr/>
        </p:nvSpPr>
        <p:spPr>
          <a:xfrm>
            <a:off x="4454183" y="4219134"/>
            <a:ext cx="2700195" cy="2345288"/>
          </a:xfrm>
          <a:prstGeom prst="ellipse">
            <a:avLst/>
          </a:prstGeom>
          <a:ln w="38100">
            <a:solidFill>
              <a:srgbClr val="FF0000"/>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None/>
            </a:pPr>
            <a:endParaRPr lang="en-US" dirty="0" smtClean="0">
              <a:solidFill>
                <a:srgbClr val="FF0000"/>
              </a:solidFill>
            </a:endParaRPr>
          </a:p>
        </p:txBody>
      </p:sp>
    </p:spTree>
    <p:extLst>
      <p:ext uri="{BB962C8B-B14F-4D97-AF65-F5344CB8AC3E}">
        <p14:creationId xmlns:p14="http://schemas.microsoft.com/office/powerpoint/2010/main" val="35126751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bwMode="gray">
          <a:xfrm>
            <a:off x="1755788" y="0"/>
            <a:ext cx="6552727" cy="908720"/>
          </a:xfrm>
          <a:prstGeom prst="rect">
            <a:avLst/>
          </a:prstGeom>
        </p:spPr>
        <p:txBody>
          <a:bodyPr vert="horz" lIns="0" tIns="0" rIns="0" bIns="0" rtlCol="0" anchor="ctr" anchorCtr="0">
            <a:noAutofit/>
          </a:bodyPr>
          <a:lstStyle>
            <a:lvl1pPr algn="l" defTabSz="914400" rtl="0" eaLnBrk="1" latinLnBrk="0" hangingPunct="1">
              <a:spcBef>
                <a:spcPct val="0"/>
              </a:spcBef>
              <a:buNone/>
              <a:defRPr sz="2200" b="1" kern="1200" cap="all" baseline="0">
                <a:solidFill>
                  <a:schemeClr val="bg1"/>
                </a:solidFill>
                <a:latin typeface="+mj-lt"/>
                <a:ea typeface="+mj-ea"/>
                <a:cs typeface="+mj-cs"/>
              </a:defRPr>
            </a:lvl1pPr>
          </a:lstStyle>
          <a:p>
            <a:r>
              <a:rPr lang="fr-FR" sz="3200" dirty="0" smtClean="0">
                <a:latin typeface="Arial" panose="020B0604020202020204" pitchFamily="34" charset="0"/>
                <a:cs typeface="Arial" panose="020B0604020202020204" pitchFamily="34" charset="0"/>
              </a:rPr>
              <a:t>RFQ installation at ESS</a:t>
            </a:r>
            <a:endParaRPr lang="fr-FR" sz="3200" dirty="0">
              <a:latin typeface="Arial" panose="020B0604020202020204" pitchFamily="34" charset="0"/>
              <a:cs typeface="Arial" panose="020B0604020202020204" pitchFamily="34" charset="0"/>
            </a:endParaRPr>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7659" y="4821115"/>
            <a:ext cx="3400085" cy="1912548"/>
          </a:xfrm>
          <a:prstGeom prst="rect">
            <a:avLst/>
          </a:prstGeom>
        </p:spPr>
      </p:pic>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095" y="4837444"/>
            <a:ext cx="3371055" cy="1896219"/>
          </a:xfrm>
          <a:prstGeom prst="rect">
            <a:avLst/>
          </a:prstGeom>
        </p:spPr>
      </p:pic>
      <p:pic>
        <p:nvPicPr>
          <p:cNvPr id="9" name="Image 8"/>
          <p:cNvPicPr>
            <a:picLocks noChangeAspect="1"/>
          </p:cNvPicPr>
          <p:nvPr/>
        </p:nvPicPr>
        <p:blipFill rotWithShape="1">
          <a:blip r:embed="rId4" cstate="print">
            <a:extLst>
              <a:ext uri="{28A0092B-C50C-407E-A947-70E740481C1C}">
                <a14:useLocalDpi xmlns:a14="http://schemas.microsoft.com/office/drawing/2010/main" val="0"/>
              </a:ext>
            </a:extLst>
          </a:blip>
          <a:srcRect l="5195" t="24095" r="2947" b="19052"/>
          <a:stretch/>
        </p:blipFill>
        <p:spPr>
          <a:xfrm>
            <a:off x="5180479" y="2490650"/>
            <a:ext cx="2697292" cy="2225863"/>
          </a:xfrm>
          <a:prstGeom prst="rect">
            <a:avLst/>
          </a:prstGeom>
        </p:spPr>
      </p:pic>
      <p:pic>
        <p:nvPicPr>
          <p:cNvPr id="10" name="Image 9"/>
          <p:cNvPicPr>
            <a:picLocks noChangeAspect="1"/>
          </p:cNvPicPr>
          <p:nvPr/>
        </p:nvPicPr>
        <p:blipFill rotWithShape="1">
          <a:blip r:embed="rId5" cstate="print">
            <a:extLst>
              <a:ext uri="{28A0092B-C50C-407E-A947-70E740481C1C}">
                <a14:useLocalDpi xmlns:a14="http://schemas.microsoft.com/office/drawing/2010/main" val="0"/>
              </a:ext>
            </a:extLst>
          </a:blip>
          <a:srcRect r="6849" b="31594"/>
          <a:stretch/>
        </p:blipFill>
        <p:spPr>
          <a:xfrm>
            <a:off x="452630" y="2506373"/>
            <a:ext cx="4013984" cy="2210746"/>
          </a:xfrm>
          <a:prstGeom prst="rect">
            <a:avLst/>
          </a:prstGeom>
        </p:spPr>
      </p:pic>
      <p:sp>
        <p:nvSpPr>
          <p:cNvPr id="13" name="Rectangle 12"/>
          <p:cNvSpPr/>
          <p:nvPr/>
        </p:nvSpPr>
        <p:spPr>
          <a:xfrm>
            <a:off x="335317" y="951850"/>
            <a:ext cx="7042124" cy="1477328"/>
          </a:xfrm>
          <a:prstGeom prst="rect">
            <a:avLst/>
          </a:prstGeom>
        </p:spPr>
        <p:txBody>
          <a:bodyPr wrap="square">
            <a:spAutoFit/>
          </a:bodyPr>
          <a:lstStyle/>
          <a:p>
            <a:pPr marL="285750" indent="-285750">
              <a:buFont typeface="Wingdings" panose="05000000000000000000" pitchFamily="2" charset="2"/>
              <a:buChar char="Ø"/>
            </a:pPr>
            <a:r>
              <a:rPr lang="en-US" dirty="0" smtClean="0">
                <a:solidFill>
                  <a:srgbClr val="FF0000"/>
                </a:solidFill>
              </a:rPr>
              <a:t> </a:t>
            </a:r>
            <a:r>
              <a:rPr lang="en-US" dirty="0" smtClean="0"/>
              <a:t>Start of installation at ESS:  August 29</a:t>
            </a:r>
            <a:r>
              <a:rPr lang="en-US" baseline="30000" dirty="0" smtClean="0"/>
              <a:t>th</a:t>
            </a:r>
            <a:r>
              <a:rPr lang="en-US" dirty="0" smtClean="0"/>
              <a:t> : </a:t>
            </a:r>
          </a:p>
          <a:p>
            <a:pPr marL="285750" indent="-285750">
              <a:buFont typeface="Wingdings" panose="05000000000000000000" pitchFamily="2" charset="2"/>
              <a:buChar char="Ø"/>
            </a:pPr>
            <a:r>
              <a:rPr lang="en-US" dirty="0" smtClean="0">
                <a:solidFill>
                  <a:srgbClr val="FF0000"/>
                </a:solidFill>
              </a:rPr>
              <a:t> </a:t>
            </a:r>
            <a:r>
              <a:rPr lang="en-US" dirty="0" smtClean="0"/>
              <a:t>End of assembly: September 28</a:t>
            </a:r>
            <a:r>
              <a:rPr lang="en-US" baseline="30000" dirty="0" smtClean="0"/>
              <a:t>th</a:t>
            </a:r>
          </a:p>
          <a:p>
            <a:pPr marL="285750" indent="-285750">
              <a:buFont typeface="Wingdings" panose="05000000000000000000" pitchFamily="2" charset="2"/>
              <a:buChar char="Ø"/>
            </a:pPr>
            <a:r>
              <a:rPr lang="en-US" dirty="0" smtClean="0">
                <a:solidFill>
                  <a:srgbClr val="FF0000"/>
                </a:solidFill>
              </a:rPr>
              <a:t> </a:t>
            </a:r>
            <a:r>
              <a:rPr lang="en-US" dirty="0" smtClean="0"/>
              <a:t>First </a:t>
            </a:r>
            <a:r>
              <a:rPr lang="en-US" dirty="0" err="1" smtClean="0"/>
              <a:t>beadpulll</a:t>
            </a:r>
            <a:r>
              <a:rPr lang="en-US" dirty="0" smtClean="0"/>
              <a:t>: October 8</a:t>
            </a:r>
            <a:r>
              <a:rPr lang="en-US" baseline="30000" dirty="0" smtClean="0"/>
              <a:t>th</a:t>
            </a:r>
            <a:r>
              <a:rPr lang="en-US" dirty="0" smtClean="0"/>
              <a:t> for the RFQ extremities tuning</a:t>
            </a:r>
          </a:p>
          <a:p>
            <a:pPr marL="285750" indent="-285750">
              <a:buFont typeface="Wingdings" panose="05000000000000000000" pitchFamily="2" charset="2"/>
              <a:buChar char="Ø"/>
            </a:pPr>
            <a:r>
              <a:rPr lang="en-US" dirty="0" smtClean="0">
                <a:solidFill>
                  <a:srgbClr val="FF0000"/>
                </a:solidFill>
              </a:rPr>
              <a:t> </a:t>
            </a:r>
            <a:r>
              <a:rPr lang="en-US" dirty="0" smtClean="0"/>
              <a:t>Tuning of slugs and couplers: From November 4</a:t>
            </a:r>
            <a:r>
              <a:rPr lang="en-US" baseline="30000" dirty="0" smtClean="0"/>
              <a:t>th</a:t>
            </a:r>
            <a:r>
              <a:rPr lang="en-US" dirty="0" smtClean="0"/>
              <a:t> to 8</a:t>
            </a:r>
            <a:r>
              <a:rPr lang="en-US" baseline="30000" dirty="0" smtClean="0"/>
              <a:t>th</a:t>
            </a:r>
          </a:p>
          <a:p>
            <a:pPr marL="285750" indent="-285750">
              <a:buFont typeface="Wingdings" panose="05000000000000000000" pitchFamily="2" charset="2"/>
              <a:buChar char="Ø"/>
            </a:pPr>
            <a:r>
              <a:rPr lang="en-US" dirty="0" smtClean="0">
                <a:solidFill>
                  <a:srgbClr val="FF0000"/>
                </a:solidFill>
              </a:rPr>
              <a:t> </a:t>
            </a:r>
            <a:r>
              <a:rPr lang="en-US" dirty="0" smtClean="0"/>
              <a:t>Final </a:t>
            </a:r>
            <a:r>
              <a:rPr lang="en-US" dirty="0" err="1" smtClean="0"/>
              <a:t>beadpull</a:t>
            </a:r>
            <a:r>
              <a:rPr lang="en-US" dirty="0" smtClean="0"/>
              <a:t> (after vacuum system installation): December 4</a:t>
            </a:r>
            <a:r>
              <a:rPr lang="en-US" baseline="30000" dirty="0" smtClean="0"/>
              <a:t>th</a:t>
            </a:r>
            <a:endParaRPr lang="en-US" baseline="30000" dirty="0"/>
          </a:p>
        </p:txBody>
      </p:sp>
    </p:spTree>
    <p:extLst>
      <p:ext uri="{BB962C8B-B14F-4D97-AF65-F5344CB8AC3E}">
        <p14:creationId xmlns:p14="http://schemas.microsoft.com/office/powerpoint/2010/main" val="26360013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469056" y="1664664"/>
            <a:ext cx="8123863" cy="4510514"/>
          </a:xfrm>
          <a:prstGeom prst="rect">
            <a:avLst/>
          </a:prstGeom>
        </p:spPr>
      </p:pic>
      <p:sp>
        <p:nvSpPr>
          <p:cNvPr id="6" name="Titre 1"/>
          <p:cNvSpPr txBox="1">
            <a:spLocks/>
          </p:cNvSpPr>
          <p:nvPr/>
        </p:nvSpPr>
        <p:spPr bwMode="gray">
          <a:xfrm>
            <a:off x="1588519" y="0"/>
            <a:ext cx="6552727" cy="908720"/>
          </a:xfrm>
          <a:prstGeom prst="rect">
            <a:avLst/>
          </a:prstGeom>
        </p:spPr>
        <p:txBody>
          <a:bodyPr vert="horz" lIns="0" tIns="0" rIns="0" bIns="0" rtlCol="0" anchor="ctr" anchorCtr="0">
            <a:noAutofit/>
          </a:bodyPr>
          <a:lstStyle>
            <a:lvl1pPr algn="l" defTabSz="914400" rtl="0" eaLnBrk="1" latinLnBrk="0" hangingPunct="1">
              <a:spcBef>
                <a:spcPct val="0"/>
              </a:spcBef>
              <a:buNone/>
              <a:defRPr sz="2200" b="1" kern="1200" cap="all" baseline="0">
                <a:solidFill>
                  <a:schemeClr val="bg1"/>
                </a:solidFill>
                <a:latin typeface="+mj-lt"/>
                <a:ea typeface="+mj-ea"/>
                <a:cs typeface="+mj-cs"/>
              </a:defRPr>
            </a:lvl1pPr>
          </a:lstStyle>
          <a:p>
            <a:r>
              <a:rPr lang="fr-FR" sz="3200" dirty="0" smtClean="0">
                <a:latin typeface="Arial" panose="020B0604020202020204" pitchFamily="34" charset="0"/>
                <a:cs typeface="Arial" panose="020B0604020202020204" pitchFamily="34" charset="0"/>
              </a:rPr>
              <a:t>Final </a:t>
            </a:r>
            <a:r>
              <a:rPr lang="fr-FR" sz="3200" dirty="0" err="1" smtClean="0">
                <a:latin typeface="Arial" panose="020B0604020202020204" pitchFamily="34" charset="0"/>
                <a:cs typeface="Arial" panose="020B0604020202020204" pitchFamily="34" charset="0"/>
              </a:rPr>
              <a:t>Tuning</a:t>
            </a:r>
            <a:endParaRPr lang="fr-FR" sz="3200" dirty="0">
              <a:latin typeface="Arial" panose="020B0604020202020204" pitchFamily="34" charset="0"/>
              <a:cs typeface="Arial" panose="020B0604020202020204" pitchFamily="34" charset="0"/>
            </a:endParaRPr>
          </a:p>
        </p:txBody>
      </p:sp>
      <p:sp>
        <p:nvSpPr>
          <p:cNvPr id="7" name="ZoneTexte 6"/>
          <p:cNvSpPr txBox="1"/>
          <p:nvPr/>
        </p:nvSpPr>
        <p:spPr>
          <a:xfrm>
            <a:off x="253395" y="1157897"/>
            <a:ext cx="7654660" cy="369332"/>
          </a:xfrm>
          <a:prstGeom prst="rect">
            <a:avLst/>
          </a:prstGeom>
          <a:noFill/>
        </p:spPr>
        <p:txBody>
          <a:bodyPr wrap="none" rtlCol="0">
            <a:spAutoFit/>
          </a:bodyPr>
          <a:lstStyle/>
          <a:p>
            <a:pPr marL="285750" indent="-285750">
              <a:buFont typeface="Wingdings" panose="05000000000000000000" pitchFamily="2" charset="2"/>
              <a:buChar char="Ø"/>
            </a:pPr>
            <a:r>
              <a:rPr lang="en-US" dirty="0" smtClean="0">
                <a:solidFill>
                  <a:srgbClr val="FF0000"/>
                </a:solidFill>
              </a:rPr>
              <a:t> </a:t>
            </a:r>
            <a:r>
              <a:rPr lang="en-US" dirty="0" smtClean="0"/>
              <a:t>RFQ voltage law tuned with tolerances less than 1% (requirement 2%)</a:t>
            </a:r>
            <a:endParaRPr lang="en-US" dirty="0"/>
          </a:p>
        </p:txBody>
      </p:sp>
      <p:sp>
        <p:nvSpPr>
          <p:cNvPr id="5" name="ZoneTexte 4"/>
          <p:cNvSpPr txBox="1"/>
          <p:nvPr/>
        </p:nvSpPr>
        <p:spPr>
          <a:xfrm>
            <a:off x="1046700" y="6312613"/>
            <a:ext cx="7840608" cy="369332"/>
          </a:xfrm>
          <a:prstGeom prst="rect">
            <a:avLst/>
          </a:prstGeom>
          <a:noFill/>
        </p:spPr>
        <p:txBody>
          <a:bodyPr wrap="none" rtlCol="0">
            <a:spAutoFit/>
          </a:bodyPr>
          <a:lstStyle/>
          <a:p>
            <a:r>
              <a:rPr lang="en-US" dirty="0" smtClean="0"/>
              <a:t>RFQ ready for conditioning (only pipes of cooling system must be installed)</a:t>
            </a:r>
            <a:endParaRPr lang="en-US" dirty="0"/>
          </a:p>
        </p:txBody>
      </p:sp>
      <p:sp>
        <p:nvSpPr>
          <p:cNvPr id="8" name="Flèche droite 7"/>
          <p:cNvSpPr/>
          <p:nvPr/>
        </p:nvSpPr>
        <p:spPr>
          <a:xfrm>
            <a:off x="586131" y="6353263"/>
            <a:ext cx="360040" cy="288032"/>
          </a:xfrm>
          <a:prstGeom prst="rightArrow">
            <a:avLst/>
          </a:prstGeom>
          <a:solidFill>
            <a:srgbClr val="FF0000"/>
          </a:solidFill>
        </p:spPr>
        <p:txBody>
          <a:bodyPr wrap="square" rtlCol="0" anchor="ctr">
            <a:spAutoFit/>
          </a:bodyPr>
          <a:lstStyle/>
          <a:p>
            <a:pPr algn="ctr">
              <a:buNone/>
            </a:pPr>
            <a:endParaRPr lang="fr-FR" dirty="0" smtClean="0">
              <a:solidFill>
                <a:srgbClr val="FF0000"/>
              </a:solidFill>
            </a:endParaRPr>
          </a:p>
        </p:txBody>
      </p:sp>
      <p:sp>
        <p:nvSpPr>
          <p:cNvPr id="2" name="ZoneTexte 1"/>
          <p:cNvSpPr txBox="1"/>
          <p:nvPr/>
        </p:nvSpPr>
        <p:spPr>
          <a:xfrm>
            <a:off x="5742770" y="3212044"/>
            <a:ext cx="2099968" cy="523220"/>
          </a:xfrm>
          <a:prstGeom prst="rect">
            <a:avLst/>
          </a:prstGeom>
          <a:noFill/>
          <a:ln>
            <a:solidFill>
              <a:schemeClr val="tx2"/>
            </a:solidFill>
          </a:ln>
        </p:spPr>
        <p:txBody>
          <a:bodyPr wrap="square" rtlCol="0">
            <a:spAutoFit/>
          </a:bodyPr>
          <a:lstStyle/>
          <a:p>
            <a:pPr algn="ctr"/>
            <a:r>
              <a:rPr lang="en-US" sz="1400" dirty="0" smtClean="0"/>
              <a:t>Estimated RF power for nominal voltage=723kW</a:t>
            </a:r>
            <a:endParaRPr lang="en-US" sz="1400" dirty="0"/>
          </a:p>
        </p:txBody>
      </p:sp>
    </p:spTree>
    <p:extLst>
      <p:ext uri="{BB962C8B-B14F-4D97-AF65-F5344CB8AC3E}">
        <p14:creationId xmlns:p14="http://schemas.microsoft.com/office/powerpoint/2010/main" val="3646487789"/>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rotWithShape="1">
          <a:blip r:embed="rId2" cstate="screen">
            <a:extLst>
              <a:ext uri="{28A0092B-C50C-407E-A947-70E740481C1C}">
                <a14:useLocalDpi xmlns:a14="http://schemas.microsoft.com/office/drawing/2010/main" val="0"/>
              </a:ext>
            </a:extLst>
          </a:blip>
          <a:srcRect/>
          <a:stretch/>
        </p:blipFill>
        <p:spPr bwMode="auto">
          <a:xfrm>
            <a:off x="639632" y="1600306"/>
            <a:ext cx="7713488" cy="4655528"/>
          </a:xfrm>
          <a:prstGeom prst="rect">
            <a:avLst/>
          </a:prstGeom>
          <a:noFill/>
          <a:ln>
            <a:noFill/>
          </a:ln>
          <a:extLst>
            <a:ext uri="{53640926-AAD7-44D8-BBD7-CCE9431645EC}">
              <a14:shadowObscured xmlns:a14="http://schemas.microsoft.com/office/drawing/2010/main"/>
            </a:ext>
          </a:extLst>
        </p:spPr>
      </p:pic>
      <p:sp>
        <p:nvSpPr>
          <p:cNvPr id="5" name="Titre 1"/>
          <p:cNvSpPr txBox="1">
            <a:spLocks/>
          </p:cNvSpPr>
          <p:nvPr/>
        </p:nvSpPr>
        <p:spPr bwMode="gray">
          <a:xfrm>
            <a:off x="1521613" y="0"/>
            <a:ext cx="6552727" cy="908720"/>
          </a:xfrm>
          <a:prstGeom prst="rect">
            <a:avLst/>
          </a:prstGeom>
        </p:spPr>
        <p:txBody>
          <a:bodyPr vert="horz" lIns="0" tIns="0" rIns="0" bIns="0" rtlCol="0" anchor="ctr" anchorCtr="0">
            <a:noAutofit/>
          </a:bodyPr>
          <a:lstStyle>
            <a:lvl1pPr algn="l" defTabSz="914400" rtl="0" eaLnBrk="1" latinLnBrk="0" hangingPunct="1">
              <a:spcBef>
                <a:spcPct val="0"/>
              </a:spcBef>
              <a:buNone/>
              <a:defRPr sz="2200" b="1" kern="1200" cap="all" baseline="0">
                <a:solidFill>
                  <a:schemeClr val="bg1"/>
                </a:solidFill>
                <a:latin typeface="+mj-lt"/>
                <a:ea typeface="+mj-ea"/>
                <a:cs typeface="+mj-cs"/>
              </a:defRPr>
            </a:lvl1pPr>
          </a:lstStyle>
          <a:p>
            <a:r>
              <a:rPr lang="fr-FR" sz="3200" dirty="0" smtClean="0">
                <a:latin typeface="Arial" panose="020B0604020202020204" pitchFamily="34" charset="0"/>
                <a:cs typeface="Arial" panose="020B0604020202020204" pitchFamily="34" charset="0"/>
              </a:rPr>
              <a:t>RFQ installation at ESS</a:t>
            </a:r>
            <a:endParaRPr lang="fr-FR"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2597241"/>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2162283" y="0"/>
            <a:ext cx="2275902" cy="908720"/>
          </a:xfrm>
        </p:spPr>
        <p:txBody>
          <a:bodyPr/>
          <a:lstStyle/>
          <a:p>
            <a:r>
              <a:rPr lang="en-US" sz="3200" dirty="0" smtClean="0"/>
              <a:t>OUTLINE</a:t>
            </a:r>
            <a:endParaRPr lang="en-US" sz="3200" dirty="0"/>
          </a:p>
        </p:txBody>
      </p:sp>
      <p:sp>
        <p:nvSpPr>
          <p:cNvPr id="4" name="ZoneTexte 3"/>
          <p:cNvSpPr txBox="1"/>
          <p:nvPr/>
        </p:nvSpPr>
        <p:spPr>
          <a:xfrm>
            <a:off x="949890" y="2296942"/>
            <a:ext cx="6976590" cy="3046988"/>
          </a:xfrm>
          <a:prstGeom prst="rect">
            <a:avLst/>
          </a:prstGeom>
          <a:noFill/>
        </p:spPr>
        <p:txBody>
          <a:bodyPr wrap="none" rtlCol="0">
            <a:spAutoFit/>
          </a:bodyPr>
          <a:lstStyle/>
          <a:p>
            <a:pPr marL="457200" indent="-457200">
              <a:buFont typeface="Wingdings" panose="05000000000000000000" pitchFamily="2" charset="2"/>
              <a:buChar char="Ø"/>
            </a:pPr>
            <a:r>
              <a:rPr lang="en-US" sz="3200" dirty="0" smtClean="0">
                <a:solidFill>
                  <a:schemeClr val="bg1">
                    <a:lumMod val="85000"/>
                  </a:schemeClr>
                </a:solidFill>
              </a:rPr>
              <a:t> Status of RFQ </a:t>
            </a:r>
          </a:p>
          <a:p>
            <a:pPr marL="457200" indent="-457200">
              <a:buFont typeface="Wingdings" panose="05000000000000000000" pitchFamily="2" charset="2"/>
              <a:buChar char="Ø"/>
            </a:pPr>
            <a:endParaRPr lang="en-US" sz="3200" dirty="0"/>
          </a:p>
          <a:p>
            <a:pPr marL="457200" indent="-457200">
              <a:buFont typeface="Wingdings" panose="05000000000000000000" pitchFamily="2" charset="2"/>
              <a:buChar char="Ø"/>
            </a:pPr>
            <a:r>
              <a:rPr lang="en-US" sz="3200" dirty="0" smtClean="0">
                <a:solidFill>
                  <a:schemeClr val="tx2"/>
                </a:solidFill>
              </a:rPr>
              <a:t> </a:t>
            </a:r>
            <a:r>
              <a:rPr lang="en-US" sz="3200" dirty="0" smtClean="0"/>
              <a:t>Instrumentation for RFQ</a:t>
            </a:r>
          </a:p>
          <a:p>
            <a:pPr marL="457200" indent="-457200">
              <a:buFont typeface="Wingdings" panose="05000000000000000000" pitchFamily="2" charset="2"/>
              <a:buChar char="Ø"/>
            </a:pPr>
            <a:endParaRPr lang="en-US" sz="3200" dirty="0" smtClean="0"/>
          </a:p>
          <a:p>
            <a:pPr marL="457200" indent="-457200">
              <a:buFont typeface="Wingdings" panose="05000000000000000000" pitchFamily="2" charset="2"/>
              <a:buChar char="Ø"/>
            </a:pPr>
            <a:r>
              <a:rPr lang="en-US" sz="3200" dirty="0" smtClean="0">
                <a:solidFill>
                  <a:schemeClr val="bg1">
                    <a:lumMod val="85000"/>
                  </a:schemeClr>
                </a:solidFill>
              </a:rPr>
              <a:t> Requirement </a:t>
            </a:r>
            <a:r>
              <a:rPr lang="en-US" sz="3200" dirty="0">
                <a:solidFill>
                  <a:schemeClr val="bg1">
                    <a:lumMod val="85000"/>
                  </a:schemeClr>
                </a:solidFill>
              </a:rPr>
              <a:t>for RFQ </a:t>
            </a:r>
            <a:r>
              <a:rPr lang="en-US" sz="3200" dirty="0" smtClean="0">
                <a:solidFill>
                  <a:schemeClr val="bg1">
                    <a:lumMod val="85000"/>
                  </a:schemeClr>
                </a:solidFill>
              </a:rPr>
              <a:t>conditioning</a:t>
            </a:r>
          </a:p>
          <a:p>
            <a:endParaRPr lang="en-US" sz="3200" dirty="0"/>
          </a:p>
        </p:txBody>
      </p:sp>
    </p:spTree>
    <p:extLst>
      <p:ext uri="{BB962C8B-B14F-4D97-AF65-F5344CB8AC3E}">
        <p14:creationId xmlns:p14="http://schemas.microsoft.com/office/powerpoint/2010/main" val="2976370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8"/>
          <p:cNvSpPr txBox="1">
            <a:spLocks noChangeArrowheads="1"/>
          </p:cNvSpPr>
          <p:nvPr/>
        </p:nvSpPr>
        <p:spPr bwMode="auto">
          <a:xfrm>
            <a:off x="971575" y="156415"/>
            <a:ext cx="6408712" cy="548680"/>
          </a:xfrm>
          <a:prstGeom prst="rect">
            <a:avLst/>
          </a:prstGeom>
          <a:noFill/>
          <a:ln w="9525">
            <a:noFill/>
            <a:miter lim="800000"/>
            <a:headEnd/>
            <a:tailEnd/>
          </a:ln>
        </p:spPr>
        <p:txBody>
          <a:bodyPr/>
          <a:lstStyle/>
          <a:p>
            <a:pPr algn="ctr">
              <a:spcAft>
                <a:spcPts val="0"/>
              </a:spcAft>
              <a:tabLst>
                <a:tab pos="806450" algn="l"/>
              </a:tabLst>
              <a:defRPr/>
            </a:pPr>
            <a:r>
              <a:rPr lang="fr-FR" sz="3200" b="1" dirty="0" smtClean="0">
                <a:solidFill>
                  <a:schemeClr val="bg1"/>
                </a:solidFill>
                <a:latin typeface="+mj-lt"/>
              </a:rPr>
              <a:t>RFQ INSTRUMENTION</a:t>
            </a:r>
            <a:endParaRPr lang="en-US" sz="3200" b="1" dirty="0" smtClean="0">
              <a:solidFill>
                <a:schemeClr val="bg1"/>
              </a:solidFill>
              <a:latin typeface="+mj-lt"/>
            </a:endParaRPr>
          </a:p>
        </p:txBody>
      </p:sp>
      <p:sp>
        <p:nvSpPr>
          <p:cNvPr id="4" name="Rectangle 3"/>
          <p:cNvSpPr/>
          <p:nvPr/>
        </p:nvSpPr>
        <p:spPr>
          <a:xfrm>
            <a:off x="454963" y="1539393"/>
            <a:ext cx="8111009" cy="5078313"/>
          </a:xfrm>
          <a:prstGeom prst="rect">
            <a:avLst/>
          </a:prstGeom>
        </p:spPr>
        <p:txBody>
          <a:bodyPr wrap="square">
            <a:spAutoFit/>
          </a:bodyPr>
          <a:lstStyle/>
          <a:p>
            <a:pPr marL="285750" indent="-285750">
              <a:buFontTx/>
              <a:buChar char="-"/>
            </a:pPr>
            <a:r>
              <a:rPr lang="en-US" dirty="0" smtClean="0"/>
              <a:t>4 arc detectors: for each coupler, one for vacuum </a:t>
            </a:r>
            <a:r>
              <a:rPr lang="en-US" dirty="0"/>
              <a:t>side </a:t>
            </a:r>
            <a:r>
              <a:rPr lang="en-US" dirty="0" smtClean="0"/>
              <a:t>and one for air </a:t>
            </a:r>
            <a:r>
              <a:rPr lang="en-US" dirty="0"/>
              <a:t>side </a:t>
            </a:r>
            <a:endParaRPr lang="en-US" dirty="0" smtClean="0"/>
          </a:p>
          <a:p>
            <a:pPr marL="285750" indent="-285750">
              <a:buFontTx/>
              <a:buChar char="-"/>
            </a:pPr>
            <a:endParaRPr lang="en-US" dirty="0" smtClean="0"/>
          </a:p>
          <a:p>
            <a:pPr marL="285750" indent="-285750">
              <a:buFontTx/>
              <a:buChar char="-"/>
            </a:pPr>
            <a:r>
              <a:rPr lang="en-US" dirty="0" smtClean="0"/>
              <a:t>2 </a:t>
            </a:r>
            <a:r>
              <a:rPr lang="en-US" dirty="0"/>
              <a:t>electron </a:t>
            </a:r>
            <a:r>
              <a:rPr lang="en-US" dirty="0" smtClean="0"/>
              <a:t>pick-ups (one per coupler)</a:t>
            </a:r>
          </a:p>
          <a:p>
            <a:pPr marL="285750" indent="-285750">
              <a:buFontTx/>
              <a:buChar char="-"/>
            </a:pPr>
            <a:endParaRPr lang="en-US" dirty="0" smtClean="0"/>
          </a:p>
          <a:p>
            <a:pPr marL="285750" indent="-285750">
              <a:buFontTx/>
              <a:buChar char="-"/>
            </a:pPr>
            <a:r>
              <a:rPr lang="en-US" dirty="0"/>
              <a:t>4</a:t>
            </a:r>
            <a:r>
              <a:rPr lang="en-US" dirty="0" smtClean="0"/>
              <a:t> vacuum gauges (1 per coupler + 2 for RFQ ) </a:t>
            </a:r>
          </a:p>
          <a:p>
            <a:pPr lvl="1"/>
            <a:endParaRPr lang="en-US" dirty="0" smtClean="0"/>
          </a:p>
          <a:p>
            <a:pPr marL="285750" indent="-285750">
              <a:buFontTx/>
              <a:buChar char="-"/>
            </a:pPr>
            <a:r>
              <a:rPr lang="en-US" dirty="0"/>
              <a:t>32 </a:t>
            </a:r>
            <a:r>
              <a:rPr lang="en-US" dirty="0" smtClean="0"/>
              <a:t>temperature probes (PT100):</a:t>
            </a:r>
            <a:endParaRPr lang="en-US" dirty="0"/>
          </a:p>
          <a:p>
            <a:pPr marL="742950" lvl="1" indent="-285750">
              <a:buFontTx/>
              <a:buChar char="-"/>
            </a:pPr>
            <a:r>
              <a:rPr lang="en-US" dirty="0" smtClean="0"/>
              <a:t>20 </a:t>
            </a:r>
            <a:r>
              <a:rPr lang="en-US" dirty="0"/>
              <a:t>on RFQ’s </a:t>
            </a:r>
            <a:r>
              <a:rPr lang="en-US" dirty="0" smtClean="0"/>
              <a:t>section: 4 </a:t>
            </a:r>
            <a:r>
              <a:rPr lang="en-US" dirty="0"/>
              <a:t>on each section = 1 per </a:t>
            </a:r>
            <a:r>
              <a:rPr lang="en-US" dirty="0" smtClean="0"/>
              <a:t>quadrant</a:t>
            </a:r>
            <a:endParaRPr lang="en-US" dirty="0"/>
          </a:p>
          <a:p>
            <a:pPr marL="742950" lvl="1" indent="-285750">
              <a:buFontTx/>
              <a:buChar char="-"/>
            </a:pPr>
            <a:r>
              <a:rPr lang="en-US" dirty="0"/>
              <a:t>4 on i</a:t>
            </a:r>
            <a:r>
              <a:rPr lang="en-US" dirty="0" smtClean="0"/>
              <a:t>nput </a:t>
            </a:r>
            <a:r>
              <a:rPr lang="en-US" dirty="0"/>
              <a:t>plate</a:t>
            </a:r>
          </a:p>
          <a:p>
            <a:pPr marL="742950" lvl="1" indent="-285750">
              <a:buFontTx/>
              <a:buChar char="-"/>
            </a:pPr>
            <a:r>
              <a:rPr lang="en-US" dirty="0"/>
              <a:t>4 on </a:t>
            </a:r>
            <a:r>
              <a:rPr lang="en-US" dirty="0" smtClean="0"/>
              <a:t>output </a:t>
            </a:r>
            <a:r>
              <a:rPr lang="en-US" dirty="0"/>
              <a:t>plate</a:t>
            </a:r>
          </a:p>
          <a:p>
            <a:pPr marL="742950" lvl="1" indent="-285750">
              <a:buFontTx/>
              <a:buChar char="-"/>
            </a:pPr>
            <a:r>
              <a:rPr lang="en-US" dirty="0"/>
              <a:t>4 on </a:t>
            </a:r>
            <a:r>
              <a:rPr lang="en-US" dirty="0" smtClean="0"/>
              <a:t>couplers (2 </a:t>
            </a:r>
            <a:r>
              <a:rPr lang="en-US" dirty="0"/>
              <a:t>on each </a:t>
            </a:r>
            <a:r>
              <a:rPr lang="en-US" dirty="0" smtClean="0"/>
              <a:t>coupler and close to the ceramic windows)</a:t>
            </a:r>
            <a:endParaRPr lang="en-US" dirty="0"/>
          </a:p>
          <a:p>
            <a:pPr marL="285750" indent="-285750">
              <a:buFontTx/>
              <a:buChar char="-"/>
            </a:pPr>
            <a:endParaRPr lang="en-US" dirty="0"/>
          </a:p>
          <a:p>
            <a:pPr marL="285750" indent="-285750">
              <a:buFontTx/>
              <a:buChar char="-"/>
            </a:pPr>
            <a:r>
              <a:rPr lang="en-US" dirty="0" smtClean="0"/>
              <a:t>4 </a:t>
            </a:r>
            <a:r>
              <a:rPr lang="en-US" dirty="0"/>
              <a:t>RF signals: </a:t>
            </a:r>
            <a:r>
              <a:rPr lang="en-US" dirty="0" smtClean="0"/>
              <a:t>forward and reflected </a:t>
            </a:r>
            <a:r>
              <a:rPr lang="en-US" dirty="0"/>
              <a:t>powers for each </a:t>
            </a:r>
            <a:r>
              <a:rPr lang="en-US" dirty="0" smtClean="0"/>
              <a:t>bidirectional </a:t>
            </a:r>
            <a:r>
              <a:rPr lang="en-US" dirty="0"/>
              <a:t>coupler </a:t>
            </a:r>
            <a:endParaRPr lang="en-US" dirty="0" smtClean="0"/>
          </a:p>
          <a:p>
            <a:pPr marL="285750" indent="-285750">
              <a:buFontTx/>
              <a:buChar char="-"/>
            </a:pPr>
            <a:endParaRPr lang="en-US" dirty="0" smtClean="0"/>
          </a:p>
          <a:p>
            <a:pPr marL="285750" indent="-285750">
              <a:buFontTx/>
              <a:buChar char="-"/>
            </a:pPr>
            <a:r>
              <a:rPr lang="en-US" dirty="0" smtClean="0"/>
              <a:t>22 pick-ups (1 for LLRF (1 spare) and 20 for the field monitoring)</a:t>
            </a:r>
          </a:p>
          <a:p>
            <a:pPr marL="285750" indent="-285750">
              <a:buFontTx/>
              <a:buChar char="-"/>
            </a:pPr>
            <a:endParaRPr lang="en-US" dirty="0" smtClean="0"/>
          </a:p>
          <a:p>
            <a:pPr marL="285750" indent="-285750">
              <a:buFontTx/>
              <a:buChar char="-"/>
            </a:pPr>
            <a:r>
              <a:rPr lang="en-US" dirty="0" smtClean="0"/>
              <a:t>4 Flowmeters for the couplers (one for each coupler’s channel)</a:t>
            </a:r>
          </a:p>
          <a:p>
            <a:endParaRPr lang="en-US" dirty="0" smtClean="0"/>
          </a:p>
        </p:txBody>
      </p:sp>
      <p:sp>
        <p:nvSpPr>
          <p:cNvPr id="3" name="ZoneTexte 2"/>
          <p:cNvSpPr txBox="1"/>
          <p:nvPr/>
        </p:nvSpPr>
        <p:spPr>
          <a:xfrm>
            <a:off x="189570" y="1023418"/>
            <a:ext cx="3012363" cy="369332"/>
          </a:xfrm>
          <a:prstGeom prst="rect">
            <a:avLst/>
          </a:prstGeom>
          <a:noFill/>
        </p:spPr>
        <p:txBody>
          <a:bodyPr wrap="none" rtlCol="0">
            <a:spAutoFit/>
          </a:bodyPr>
          <a:lstStyle/>
          <a:p>
            <a:pPr marL="285750" indent="-285750">
              <a:buFont typeface="Wingdings" panose="05000000000000000000" pitchFamily="2" charset="2"/>
              <a:buChar char="Ø"/>
            </a:pPr>
            <a:r>
              <a:rPr lang="en-US" dirty="0" smtClean="0">
                <a:solidFill>
                  <a:srgbClr val="FF0000"/>
                </a:solidFill>
              </a:rPr>
              <a:t> </a:t>
            </a:r>
            <a:r>
              <a:rPr lang="en-US" dirty="0" smtClean="0"/>
              <a:t>Instrumentation </a:t>
            </a:r>
            <a:r>
              <a:rPr lang="en-US" dirty="0" smtClean="0"/>
              <a:t>for </a:t>
            </a:r>
            <a:r>
              <a:rPr lang="en-US" dirty="0" smtClean="0"/>
              <a:t>RFQ</a:t>
            </a:r>
            <a:endParaRPr lang="en-US" dirty="0"/>
          </a:p>
        </p:txBody>
      </p:sp>
    </p:spTree>
    <p:extLst>
      <p:ext uri="{BB962C8B-B14F-4D97-AF65-F5344CB8AC3E}">
        <p14:creationId xmlns:p14="http://schemas.microsoft.com/office/powerpoint/2010/main" val="3380117801"/>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Mod_powerpoint_CEA_Irfu (1)">
  <a:themeElements>
    <a:clrScheme name="CEA">
      <a:dk1>
        <a:sysClr val="windowText" lastClr="000000"/>
      </a:dk1>
      <a:lt1>
        <a:sysClr val="window" lastClr="FFFFFF"/>
      </a:lt1>
      <a:dk2>
        <a:srgbClr val="DC0528"/>
      </a:dk2>
      <a:lt2>
        <a:srgbClr val="96C31E"/>
      </a:lt2>
      <a:accent1>
        <a:srgbClr val="781469"/>
      </a:accent1>
      <a:accent2>
        <a:srgbClr val="F08728"/>
      </a:accent2>
      <a:accent3>
        <a:srgbClr val="FAB45F"/>
      </a:accent3>
      <a:accent4>
        <a:srgbClr val="0091C3"/>
      </a:accent4>
      <a:accent5>
        <a:srgbClr val="006937"/>
      </a:accent5>
      <a:accent6>
        <a:srgbClr val="87000A"/>
      </a:accent6>
      <a:hlink>
        <a:srgbClr val="0000FF"/>
      </a:hlink>
      <a:folHlink>
        <a:srgbClr val="800080"/>
      </a:folHlink>
    </a:clrScheme>
    <a:fontScheme name="CE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pPr>
      <a:bodyPr rtlCol="0" anchor="ctr"/>
      <a:lstStyle>
        <a:defPPr algn="ctr">
          <a:defRPr/>
        </a:defPPr>
      </a:lstStyle>
      <a:style>
        <a:lnRef idx="2">
          <a:schemeClr val="dk1"/>
        </a:lnRef>
        <a:fillRef idx="1">
          <a:schemeClr val="lt1"/>
        </a:fillRef>
        <a:effectRef idx="0">
          <a:schemeClr val="dk1"/>
        </a:effectRef>
        <a:fontRef idx="minor">
          <a:schemeClr val="dk1"/>
        </a:fontRef>
      </a:style>
    </a:spDef>
    <a:lnDef>
      <a:spPr/>
      <a:bodyPr/>
      <a:lstStyle/>
      <a:style>
        <a:lnRef idx="2">
          <a:schemeClr val="dk1"/>
        </a:lnRef>
        <a:fillRef idx="0">
          <a:schemeClr val="dk1"/>
        </a:fillRef>
        <a:effectRef idx="1">
          <a:schemeClr val="dk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Mod_powerpoint_CEA_Irfu (1)</Template>
  <TotalTime>28206</TotalTime>
  <Words>2119</Words>
  <Application>Microsoft Office PowerPoint</Application>
  <PresentationFormat>Affichage à l'écran (4:3)</PresentationFormat>
  <Paragraphs>346</Paragraphs>
  <Slides>28</Slides>
  <Notes>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28</vt:i4>
      </vt:variant>
    </vt:vector>
  </HeadingPairs>
  <TitlesOfParts>
    <vt:vector size="35" baseType="lpstr">
      <vt:lpstr>Arial</vt:lpstr>
      <vt:lpstr>Calibri</vt:lpstr>
      <vt:lpstr>Symbol</vt:lpstr>
      <vt:lpstr>Tahoma</vt:lpstr>
      <vt:lpstr>Times New Roman</vt:lpstr>
      <vt:lpstr>Wingdings</vt:lpstr>
      <vt:lpstr>Mod_powerpoint_CEA_Irfu (1)</vt:lpstr>
      <vt:lpstr>ESS RFQ Conditioning Overview O. Piquet 29/01/2020</vt:lpstr>
      <vt:lpstr>Présentation PowerPoint</vt:lpstr>
      <vt:lpstr>Présentation PowerPoint</vt:lpstr>
      <vt:lpstr>ESS RFQ</vt:lpstr>
      <vt:lpstr>Présentation PowerPoint</vt:lpstr>
      <vt:lpstr>Présentation PowerPoint</vt:lpstr>
      <vt:lpstr>Présentation PowerPoint</vt:lpstr>
      <vt:lpstr>OUTLINE</vt:lpstr>
      <vt:lpstr>Présentation PowerPoint</vt:lpstr>
      <vt:lpstr>Présentation PowerPoint</vt:lpstr>
      <vt:lpstr>Présentation PowerPoint</vt:lpstr>
      <vt:lpstr>Présentation PowerPoint</vt:lpstr>
      <vt:lpstr>RF Distribution</vt:lpstr>
      <vt:lpstr>RF MEASURMENTS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CEA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dc:title>
  <dc:creator>BRUNIQUEL Anais</dc:creator>
  <cp:lastModifiedBy>PIQUET Olivier</cp:lastModifiedBy>
  <cp:revision>812</cp:revision>
  <cp:lastPrinted>2020-01-22T06:47:14Z</cp:lastPrinted>
  <dcterms:created xsi:type="dcterms:W3CDTF">2014-11-05T13:53:23Z</dcterms:created>
  <dcterms:modified xsi:type="dcterms:W3CDTF">2020-01-29T06:14:10Z</dcterms:modified>
</cp:coreProperties>
</file>