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15" r:id="rId4"/>
    <p:sldId id="344" r:id="rId5"/>
    <p:sldId id="314" r:id="rId6"/>
    <p:sldId id="346" r:id="rId7"/>
    <p:sldId id="317" r:id="rId8"/>
    <p:sldId id="343" r:id="rId9"/>
    <p:sldId id="318" r:id="rId10"/>
    <p:sldId id="342" r:id="rId11"/>
    <p:sldId id="347" r:id="rId12"/>
    <p:sldId id="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/>
    <p:restoredTop sz="94643"/>
  </p:normalViewPr>
  <p:slideViewPr>
    <p:cSldViewPr snapToGrid="0" snapToObjects="1">
      <p:cViewPr varScale="1">
        <p:scale>
          <a:sx n="102" d="100"/>
          <a:sy n="102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C7E5F-1AFB-2544-BBC6-DFB26C236E0E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B744-4D7D-AF45-ABD3-62A1C50A2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7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DF3C-FEBB-4BC2-95CB-B82DFCC54B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38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51EC-1E80-E443-A57E-153BE51E9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1E745-A37D-D24B-923A-D69CB52D8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BB357-F526-9646-A127-D28AAACE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4F8-16ED-FC42-A45D-9B14824A4F1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EFD82-2190-8D48-8810-866878C8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C4AC8-6488-634C-8E85-85A1A245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B54E-481F-4C48-AB25-D5888082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8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3CA3-EAC5-A340-A29F-7FBCE4A2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3B6F7-6F6F-3044-885F-D53FC1A73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43A3D-FB62-2347-AF20-E7A9F176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4F8-16ED-FC42-A45D-9B14824A4F1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EDB9-1690-AE43-AA97-90D7F65F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F46FA-DD8C-7148-A2A1-8A118F2C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B54E-481F-4C48-AB25-D5888082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3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BF916-4420-FB45-BA37-F39A39CD7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2C51E-FF6D-CD4F-A22B-D2C728C31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E1E2F-B150-B44F-9DD5-C8B29AE4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4F8-16ED-FC42-A45D-9B14824A4F1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E4BA0-4781-DE4C-A2F9-EE3FF9AA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9A7A2-53E9-AA4D-9DD2-A4D953E3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B54E-481F-4C48-AB25-D5888082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4BB3-3823-2441-98F6-359C2496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DD564-3D98-374A-B35A-753A9AE10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C207B-233B-5A40-BC51-55478730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4F8-16ED-FC42-A45D-9B14824A4F1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F1C7A-831D-A743-A7F0-814E8DDF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2ECF6-3050-1D45-9E05-564920EE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B54E-481F-4C48-AB25-D5888082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7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19FF-E6D4-E345-B389-D83D9FAB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7CFE4-BFA4-7E4D-A291-CF92C7504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A5636-9C53-5041-B0BD-660361BE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4F8-16ED-FC42-A45D-9B14824A4F1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14FBE-C587-6949-8E8C-54643B0F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3E9E9-384B-C646-800A-AA00D541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B54E-481F-4C48-AB25-D5888082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4A5A-2F74-0F4A-916B-4A69C5B2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3BAB-D3E8-C84C-88FA-78CF73BCE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3A955-FFF8-C540-BA2A-0B3D66A08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256C4-6F7E-CE4D-836B-C3E01EFD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4F8-16ED-FC42-A45D-9B14824A4F1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4D5C-BC04-9C46-8561-ADAD2D04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73141-3A34-094E-A1E1-8CB5EEDC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B54E-481F-4C48-AB25-D5888082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5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E73E-B6D6-7A4D-B7A8-6768996F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2DDD7-9551-9C4C-A88C-4D7A116B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5FB39-3058-7045-85C3-E8952792C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883C4-8ECC-3F4F-A9CC-B7ECCEEDE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4AA6F-17CE-0E4B-89CA-BB903E16D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139B8-D4D1-5643-B758-B508F653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4F8-16ED-FC42-A45D-9B14824A4F1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7B363-2AD7-3543-8B8C-7BD884C8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CB64A3-47C0-4643-8BBF-37147A9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B54E-481F-4C48-AB25-D5888082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19FB-FCCF-9F4E-8EF0-1F597D5D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F3493-1227-B941-80F0-E221BCA5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4F8-16ED-FC42-A45D-9B14824A4F1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BC7B0-4C4D-424D-8C2B-E5DA6B42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18A72-BF91-4349-83AE-D9F5A54C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B54E-481F-4C48-AB25-D5888082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8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A2043-5F60-F049-9A24-A9F59F41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4F8-16ED-FC42-A45D-9B14824A4F1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488C1-CC9E-014B-AE8D-4D3A8545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FFC58-0EF8-AE48-AA03-1FD98252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B54E-481F-4C48-AB25-D5888082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DF72F-0132-9D4F-A39F-F25CA954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31856-EF85-9049-B5D5-D173E94C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A57CA-8D1C-2847-9A35-215EB47BB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93418-6773-DE48-982B-92C06AD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4F8-16ED-FC42-A45D-9B14824A4F1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4796D-1ECA-AA4E-AF24-A56C6527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A805F-1E03-254E-98BF-3F0643EF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B54E-481F-4C48-AB25-D5888082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0171-13C8-3E4B-A67F-583E9FDE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D0698-DE22-FF46-B41E-F6B834916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73502-5290-6340-8256-B9A29339F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7B646-1603-B549-ACE9-5F7595BD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4F8-16ED-FC42-A45D-9B14824A4F1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96AB9-9847-3D49-8857-A0AE5A97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EF1EC-ADBA-A448-B742-D6C03A08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B54E-481F-4C48-AB25-D5888082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0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58446F-A6F9-894D-9F14-9A66DAFD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94EB1-CED7-1941-8F45-C6A525682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8FF54-E8F7-1948-B450-5F755ED14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E4F8-16ED-FC42-A45D-9B14824A4F1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948C5-0AEC-5D49-ACE5-2EDBB0EB2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F8291-87EA-5548-BD45-EA50420CB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FB54E-481F-4C48-AB25-D5888082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ESS-0779005/21308.51166.45569.2957/valid" TargetMode="External"/><Relationship Id="rId2" Type="http://schemas.openxmlformats.org/officeDocument/2006/relationships/hyperlink" Target="https://chess.esss.lu.se/enovia/link/ESS-0680585/21308.51166.39424.56863/vali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ira.esss.lu.se/browse/BPWP-540" TargetMode="External"/><Relationship Id="rId4" Type="http://schemas.openxmlformats.org/officeDocument/2006/relationships/hyperlink" Target="http://accelconf.web.cern.ch/AccelConf/ipac2019/papers/mopts08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11A1-C667-6446-92B5-11BC563920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Collaboration</a:t>
            </a:r>
            <a:r>
              <a:rPr lang="zh-CN" altLang="en-US" b="1" dirty="0"/>
              <a:t> </a:t>
            </a:r>
            <a:r>
              <a:rPr lang="en-US" altLang="zh-CN" b="1" dirty="0"/>
              <a:t>Progress</a:t>
            </a:r>
            <a:r>
              <a:rPr lang="zh-CN" altLang="en-US" b="1" dirty="0"/>
              <a:t> </a:t>
            </a:r>
            <a:r>
              <a:rPr lang="en-US" altLang="zh-CN" b="1" dirty="0"/>
              <a:t>Between</a:t>
            </a:r>
            <a:r>
              <a:rPr lang="zh-CN" altLang="en-US" b="1" dirty="0"/>
              <a:t> </a:t>
            </a:r>
            <a:r>
              <a:rPr lang="en-US" altLang="zh-CN" b="1" dirty="0"/>
              <a:t>IMP-ESS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01D2B-8A47-C348-B475-4170461E9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Rihua</a:t>
            </a:r>
            <a:r>
              <a:rPr lang="zh-CN" altLang="en-US" dirty="0"/>
              <a:t> </a:t>
            </a:r>
            <a:r>
              <a:rPr lang="en-US" altLang="zh-CN" dirty="0"/>
              <a:t>Zeng</a:t>
            </a:r>
          </a:p>
          <a:p>
            <a:r>
              <a:rPr lang="en-US" altLang="zh-CN" dirty="0"/>
              <a:t>2019-12-09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4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C:\Users\hp\AppData\Roaming\Tencent\Users\305537289\QQ\WinTemp\RichOle\~OO4A)_SGW1Y4N)I`O{PC.png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316150" y="152400"/>
            <a:ext cx="8043545" cy="6464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Grid and APTM</a:t>
            </a:r>
            <a:r>
              <a:rPr lang="zh-CN" alt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316150" y="745526"/>
            <a:ext cx="11612497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The Grid and APTM monitor prototype was successfully installed online  last year and the test was successfully completed.</a:t>
            </a:r>
            <a:endParaRPr lang="zh-CN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图片 5" descr="图片包含 人员, 室内&#10;&#10;已生成极高可信度的说明">
            <a:extLst>
              <a:ext uri="{FF2B5EF4-FFF2-40B4-BE49-F238E27FC236}">
                <a16:creationId xmlns:a16="http://schemas.microsoft.com/office/drawing/2014/main" id="{CC90F122-24E4-F94B-B061-A13A394F4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" y="1999297"/>
            <a:ext cx="2107164" cy="1612400"/>
          </a:xfrm>
          <a:prstGeom prst="rect">
            <a:avLst/>
          </a:prstGeom>
        </p:spPr>
      </p:pic>
      <p:pic>
        <p:nvPicPr>
          <p:cNvPr id="11" name="图片 7" descr="图片包含 人员, 切割, 使用, 手&#10;&#10;已生成极高可信度的说明">
            <a:extLst>
              <a:ext uri="{FF2B5EF4-FFF2-40B4-BE49-F238E27FC236}">
                <a16:creationId xmlns:a16="http://schemas.microsoft.com/office/drawing/2014/main" id="{4E573554-DF9C-754D-AA78-67E30E02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0" y="3733620"/>
            <a:ext cx="2111122" cy="1596311"/>
          </a:xfrm>
          <a:prstGeom prst="rect">
            <a:avLst/>
          </a:prstGeom>
        </p:spPr>
      </p:pic>
      <p:pic>
        <p:nvPicPr>
          <p:cNvPr id="12" name="图片 9" descr="图片包含 就坐, 地面&#10;&#10;已生成高可信度的说明">
            <a:extLst>
              <a:ext uri="{FF2B5EF4-FFF2-40B4-BE49-F238E27FC236}">
                <a16:creationId xmlns:a16="http://schemas.microsoft.com/office/drawing/2014/main" id="{15232E6A-93E1-DA4A-87B1-3E58CD0287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4" y="1927450"/>
            <a:ext cx="4840224" cy="2817772"/>
          </a:xfrm>
          <a:prstGeom prst="rect">
            <a:avLst/>
          </a:prstGeom>
        </p:spPr>
      </p:pic>
      <p:pic>
        <p:nvPicPr>
          <p:cNvPr id="9" name="图片 10" descr="图片包含 缝纫机, 用具, 室内&#10;&#10;已生成极高可信度的说明">
            <a:extLst>
              <a:ext uri="{FF2B5EF4-FFF2-40B4-BE49-F238E27FC236}">
                <a16:creationId xmlns:a16="http://schemas.microsoft.com/office/drawing/2014/main" id="{CBDF87EF-1A75-A544-ACF2-FB9C9C27FF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05" y="4011168"/>
            <a:ext cx="6501582" cy="25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0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FD0C-2473-BC46-A2F8-C33C9B8D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Testing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and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Commissioning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in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RF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Section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47BF4-5B05-2642-A305-C6774414F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Zheng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Gao,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work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at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ESS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as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visiting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scholar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2019.07.30~</a:t>
            </a:r>
            <a:r>
              <a:rPr lang="zh-CN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</a:rPr>
              <a:t>2020.01.26</a:t>
            </a:r>
            <a:r>
              <a:rPr lang="zh-CN" altLang="en-US" sz="2400" b="1" dirty="0">
                <a:solidFill>
                  <a:srgbClr val="0070C0"/>
                </a:solidFill>
              </a:rPr>
              <a:t>  </a:t>
            </a:r>
            <a:endParaRPr lang="en-GB" altLang="zh-CN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0070C0"/>
              </a:solidFill>
            </a:endParaRPr>
          </a:p>
          <a:p>
            <a:r>
              <a:rPr lang="en-US" altLang="zh-CN" sz="2400" dirty="0"/>
              <a:t>Develop</a:t>
            </a:r>
            <a:r>
              <a:rPr lang="zh-CN" altLang="en-US" sz="2400" dirty="0"/>
              <a:t> </a:t>
            </a:r>
            <a:r>
              <a:rPr lang="en-US" altLang="zh-CN" sz="2400" dirty="0"/>
              <a:t>auto-testing</a:t>
            </a:r>
            <a:r>
              <a:rPr lang="zh-CN" altLang="en-US" sz="2400" dirty="0"/>
              <a:t> </a:t>
            </a:r>
            <a:r>
              <a:rPr lang="en-US" altLang="zh-CN" sz="2400" dirty="0"/>
              <a:t>devices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LLRF</a:t>
            </a:r>
            <a:r>
              <a:rPr lang="zh-CN" altLang="en-US" sz="2400" dirty="0"/>
              <a:t> </a:t>
            </a:r>
            <a:r>
              <a:rPr lang="en-US" altLang="zh-CN" sz="2400" dirty="0"/>
              <a:t>systems</a:t>
            </a:r>
          </a:p>
          <a:p>
            <a:r>
              <a:rPr lang="en-US" altLang="zh-CN" sz="2400" dirty="0"/>
              <a:t>Procedures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guidelines</a:t>
            </a:r>
            <a:r>
              <a:rPr lang="zh-CN" altLang="en-US" sz="2400" dirty="0"/>
              <a:t> </a:t>
            </a:r>
            <a:r>
              <a:rPr lang="en-US" altLang="zh-CN" sz="2400" dirty="0"/>
              <a:t>Development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Phase</a:t>
            </a:r>
            <a:r>
              <a:rPr lang="zh-CN" altLang="en-US" sz="2400" dirty="0"/>
              <a:t> </a:t>
            </a:r>
            <a:r>
              <a:rPr lang="en-US" altLang="zh-CN" sz="2400" dirty="0"/>
              <a:t>Reference</a:t>
            </a:r>
            <a:r>
              <a:rPr lang="zh-CN" altLang="en-US" sz="2400" dirty="0"/>
              <a:t> </a:t>
            </a:r>
            <a:r>
              <a:rPr lang="en-US" altLang="zh-CN" sz="2400" dirty="0"/>
              <a:t>Line</a:t>
            </a:r>
          </a:p>
          <a:p>
            <a:r>
              <a:rPr lang="en-US" altLang="zh-CN" sz="2400" dirty="0"/>
              <a:t>Practical</a:t>
            </a:r>
            <a:r>
              <a:rPr lang="zh-CN" altLang="en-US" sz="2400" dirty="0"/>
              <a:t> </a:t>
            </a:r>
            <a:r>
              <a:rPr lang="en-US" altLang="zh-CN" sz="2400" dirty="0"/>
              <a:t>work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RF</a:t>
            </a:r>
            <a:r>
              <a:rPr lang="zh-CN" altLang="en-US" sz="2400" dirty="0"/>
              <a:t> </a:t>
            </a:r>
            <a:r>
              <a:rPr lang="en-US" altLang="zh-CN" sz="2400" dirty="0"/>
              <a:t>lab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TS2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3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E0DC-7524-1F4A-A30D-D272FF18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</a:rPr>
              <a:t>ICS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Software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Development</a:t>
            </a:r>
            <a:br>
              <a:rPr lang="en-US" altLang="zh-CN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D9AC3-82D7-A947-A2EC-AFB7203D2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err="1">
                <a:solidFill>
                  <a:srgbClr val="0070C0"/>
                </a:solidFill>
              </a:rPr>
              <a:t>HaiTao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Liu,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GB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arrived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</a:p>
          <a:p>
            <a:pPr lvl="1"/>
            <a:r>
              <a:rPr lang="en-US" altLang="zh-CN" dirty="0"/>
              <a:t>ICS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9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D296-3C46-7741-98BB-E84BF05F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65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From Early Common Interests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FAD56F-D162-BF4B-BC68-DC95391F0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7" y="1454275"/>
            <a:ext cx="5063126" cy="2252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2E9BA7-D7F9-2A43-AD35-652890F95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337" y="3799136"/>
            <a:ext cx="5677598" cy="2282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8C0FCC-C0E1-1141-9B8C-BE1A59905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85" y="1566857"/>
            <a:ext cx="3664828" cy="48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67EE-C940-4E4F-AD18-5A9E7342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335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Effort to Pave the Collaboration Path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6AC280-C56F-0140-9908-61DF466D082F}"/>
              </a:ext>
            </a:extLst>
          </p:cNvPr>
          <p:cNvSpPr txBox="1">
            <a:spLocks/>
          </p:cNvSpPr>
          <p:nvPr/>
        </p:nvSpPr>
        <p:spPr>
          <a:xfrm>
            <a:off x="371472" y="1034416"/>
            <a:ext cx="10748963" cy="1472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llaboration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meetings and more than 20 mutual intensive visits since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2015,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covering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common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interesting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collaboration:</a:t>
            </a:r>
          </a:p>
          <a:p>
            <a:pPr lvl="1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identify technical challenges of both sides</a:t>
            </a:r>
          </a:p>
          <a:p>
            <a:pPr lvl="1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make concrete collaboration proposals</a:t>
            </a:r>
          </a:p>
          <a:p>
            <a:pPr lvl="1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documents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made,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covering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accelerator,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target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ICS</a:t>
            </a:r>
          </a:p>
          <a:p>
            <a:pPr lvl="1"/>
            <a:endParaRPr lang="en-GB" altLang="zh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9C63F-7052-3C46-ABFE-CD809FD0D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900" y="2684357"/>
            <a:ext cx="3271844" cy="407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9D7024-47C8-1B4D-BCFC-D4489A3C1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06"/>
          <a:stretch/>
        </p:blipFill>
        <p:spPr>
          <a:xfrm>
            <a:off x="42373" y="2684357"/>
            <a:ext cx="3081688" cy="404746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0A7B43D1-D301-5E40-BCA3-74CE5DFDC32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" r="-4684"/>
          <a:stretch/>
        </p:blipFill>
        <p:spPr>
          <a:xfrm>
            <a:off x="8975047" y="2931305"/>
            <a:ext cx="3169231" cy="3811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8CDA71-FFBF-034D-B269-4079FB499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588" y="2847147"/>
            <a:ext cx="2926459" cy="38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3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978A-0ABB-FD46-9471-EECBA495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365125"/>
            <a:ext cx="11207496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</a:rPr>
              <a:t>Collaboration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Projects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5862-8307-7549-AAA9-C54E64D1A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Four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Projects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Complete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B</a:t>
            </a:r>
            <a:r>
              <a:rPr lang="sv-SE" dirty="0" err="1">
                <a:solidFill>
                  <a:srgbClr val="0070C0"/>
                </a:solidFill>
              </a:rPr>
              <a:t>eam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commissioning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</a:t>
            </a:r>
            <a:r>
              <a:rPr lang="sv-SE" dirty="0" err="1">
                <a:solidFill>
                  <a:srgbClr val="0070C0"/>
                </a:solidFill>
              </a:rPr>
              <a:t>ctivities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of</a:t>
            </a:r>
            <a:r>
              <a:rPr lang="sv-SE" dirty="0">
                <a:solidFill>
                  <a:srgbClr val="0070C0"/>
                </a:solidFill>
              </a:rPr>
              <a:t> the </a:t>
            </a:r>
            <a:r>
              <a:rPr lang="sv-SE" dirty="0" err="1">
                <a:solidFill>
                  <a:srgbClr val="0070C0"/>
                </a:solidFill>
              </a:rPr>
              <a:t>Spoke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</a:t>
            </a:r>
            <a:r>
              <a:rPr lang="sv-SE" dirty="0" err="1">
                <a:solidFill>
                  <a:srgbClr val="0070C0"/>
                </a:solidFill>
              </a:rPr>
              <a:t>ection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of</a:t>
            </a:r>
            <a:r>
              <a:rPr lang="sv-SE" dirty="0">
                <a:solidFill>
                  <a:srgbClr val="0070C0"/>
                </a:solidFill>
              </a:rPr>
              <a:t> ESS </a:t>
            </a:r>
            <a:r>
              <a:rPr lang="sv-SE" dirty="0" err="1">
                <a:solidFill>
                  <a:srgbClr val="0070C0"/>
                </a:solidFill>
              </a:rPr>
              <a:t>linac</a:t>
            </a:r>
            <a:endParaRPr lang="sv-SE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SRF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Cavity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Testing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Conditioning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Beam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Diagnostics Calculation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Simulation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Quick Radioactivity Transport Evaluation with Transport Matrix Method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r>
              <a:rPr lang="en-US" altLang="zh-CN" b="1" dirty="0">
                <a:solidFill>
                  <a:srgbClr val="0070C0"/>
                </a:solidFill>
              </a:rPr>
              <a:t>Four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Projects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Ongoing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APTM&amp;GRID Development</a:t>
            </a:r>
            <a:r>
              <a:rPr lang="zh-CN" alt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zh-CN" alt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Manufacture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Key Issues in High Energy Beam Transport Line and Cavity Failure in High Power Proton Accelerators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ICS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Software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Development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Testing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Commissioning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support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for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RF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Section</a:t>
            </a:r>
          </a:p>
          <a:p>
            <a:pPr lvl="1"/>
            <a:endParaRPr lang="en-US" altLang="zh-CN" dirty="0">
              <a:solidFill>
                <a:srgbClr val="000000"/>
              </a:solidFill>
            </a:endParaRP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099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F988-0E30-7C4D-B5B2-DB1D0F92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04165"/>
            <a:ext cx="10256520" cy="1077913"/>
          </a:xfrm>
        </p:spPr>
        <p:txBody>
          <a:bodyPr>
            <a:normAutofit/>
          </a:bodyPr>
          <a:lstStyle/>
          <a:p>
            <a:pPr lvl="1"/>
            <a:r>
              <a:rPr lang="en-US" altLang="zh-CN" sz="3200" b="1" dirty="0">
                <a:solidFill>
                  <a:srgbClr val="0070C0"/>
                </a:solidFill>
              </a:rPr>
              <a:t>B</a:t>
            </a:r>
            <a:r>
              <a:rPr lang="sv-SE" sz="3200" b="1" dirty="0" err="1">
                <a:solidFill>
                  <a:srgbClr val="0070C0"/>
                </a:solidFill>
              </a:rPr>
              <a:t>eam</a:t>
            </a:r>
            <a:r>
              <a:rPr lang="sv-SE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C</a:t>
            </a:r>
            <a:r>
              <a:rPr lang="en-GB" sz="3200" b="1" dirty="0" err="1">
                <a:solidFill>
                  <a:srgbClr val="0070C0"/>
                </a:solidFill>
              </a:rPr>
              <a:t>ommissioning</a:t>
            </a:r>
            <a:r>
              <a:rPr lang="sv-SE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A</a:t>
            </a:r>
            <a:r>
              <a:rPr lang="sv-SE" sz="3200" b="1" dirty="0" err="1">
                <a:solidFill>
                  <a:srgbClr val="0070C0"/>
                </a:solidFill>
              </a:rPr>
              <a:t>ctivities</a:t>
            </a:r>
            <a:r>
              <a:rPr lang="sv-SE" sz="3200" b="1" dirty="0">
                <a:solidFill>
                  <a:srgbClr val="0070C0"/>
                </a:solidFill>
              </a:rPr>
              <a:t> </a:t>
            </a:r>
            <a:r>
              <a:rPr lang="sv-SE" sz="3200" b="1" dirty="0" err="1">
                <a:solidFill>
                  <a:srgbClr val="0070C0"/>
                </a:solidFill>
              </a:rPr>
              <a:t>of</a:t>
            </a:r>
            <a:r>
              <a:rPr lang="sv-SE" sz="3200" b="1" dirty="0">
                <a:solidFill>
                  <a:srgbClr val="0070C0"/>
                </a:solidFill>
              </a:rPr>
              <a:t> the </a:t>
            </a:r>
            <a:r>
              <a:rPr lang="sv-SE" sz="3200" b="1" dirty="0" err="1">
                <a:solidFill>
                  <a:srgbClr val="0070C0"/>
                </a:solidFill>
              </a:rPr>
              <a:t>Spoke</a:t>
            </a:r>
            <a:r>
              <a:rPr lang="sv-SE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L</a:t>
            </a:r>
            <a:r>
              <a:rPr lang="sv-SE" sz="3200" b="1" dirty="0" err="1">
                <a:solidFill>
                  <a:srgbClr val="0070C0"/>
                </a:solidFill>
              </a:rPr>
              <a:t>inac</a:t>
            </a:r>
            <a:endParaRPr lang="sv-SE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1AB5-E9D6-0844-8F61-488808D64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Zhijun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Wang,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 work in ESS as visiting scholar: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2018.04.01-2018.9.30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preliminary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commissioning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Spoke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detailed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longitudinal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BSM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BPM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issues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Transient</a:t>
            </a:r>
            <a:r>
              <a:rPr lang="zh-CN" altLang="en-US" dirty="0"/>
              <a:t> </a:t>
            </a:r>
            <a:r>
              <a:rPr lang="en-US" altLang="zh-CN" dirty="0"/>
              <a:t>study(not</a:t>
            </a:r>
            <a:r>
              <a:rPr lang="zh-CN" altLang="en-US" dirty="0"/>
              <a:t> </a:t>
            </a:r>
            <a:r>
              <a:rPr lang="en-US" altLang="zh-CN" dirty="0"/>
              <a:t>finished</a:t>
            </a:r>
            <a:r>
              <a:rPr lang="zh-CN" altLang="en-US" dirty="0"/>
              <a:t> </a:t>
            </a:r>
            <a:r>
              <a:rPr lang="en-US" altLang="zh-CN" dirty="0"/>
              <a:t>yet)</a:t>
            </a:r>
          </a:p>
          <a:p>
            <a:pPr lvl="2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cavities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situation</a:t>
            </a:r>
          </a:p>
          <a:p>
            <a:pPr lvl="2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trip</a:t>
            </a:r>
            <a:r>
              <a:rPr lang="zh-CN" altLang="en-US" dirty="0"/>
              <a:t> </a:t>
            </a:r>
            <a:r>
              <a:rPr lang="en-US" altLang="zh-CN" dirty="0"/>
              <a:t>situation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ramp-up</a:t>
            </a:r>
            <a:r>
              <a:rPr lang="zh-CN" altLang="en-US" dirty="0"/>
              <a:t> </a:t>
            </a:r>
            <a:r>
              <a:rPr lang="en-US" altLang="zh-CN" dirty="0"/>
              <a:t>situation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loading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</a:p>
          <a:p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useful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various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  </a:t>
            </a:r>
            <a:endParaRPr lang="en-US" altLang="zh-CN" dirty="0"/>
          </a:p>
          <a:p>
            <a:r>
              <a:rPr lang="en-US" altLang="zh-CN" dirty="0"/>
              <a:t>Deeper</a:t>
            </a:r>
            <a:r>
              <a:rPr lang="zh-CN" altLang="en-US" dirty="0"/>
              <a:t> </a:t>
            </a:r>
            <a:r>
              <a:rPr lang="en-US" altLang="zh-CN" dirty="0"/>
              <a:t>understanding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ESS</a:t>
            </a:r>
            <a:r>
              <a:rPr lang="zh-CN" altLang="en-US" dirty="0"/>
              <a:t> </a:t>
            </a:r>
            <a:r>
              <a:rPr lang="en-US" altLang="zh-CN" dirty="0"/>
              <a:t>project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7F7F3-4059-DC4D-A271-CF715E89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937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C6D8-8A41-9D4B-950E-19CBB7AB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25539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SRF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Cavity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Testing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and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Conditioning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413F3-CFD6-864D-965F-7A874869B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745"/>
            <a:ext cx="10515600" cy="1482407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err="1">
                <a:solidFill>
                  <a:srgbClr val="0070C0"/>
                </a:solidFill>
              </a:rPr>
              <a:t>Weiming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Yue,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work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ESS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visiting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scholar</a:t>
            </a:r>
            <a:endParaRPr lang="en-GB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2018.04.16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~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2019.04.16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ED8DC-4944-8F4F-9C86-597B44DB3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496" y="2269863"/>
            <a:ext cx="5210312" cy="42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7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E2F3-B95C-CF4A-A925-33227555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82245"/>
            <a:ext cx="10515600" cy="1134491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Beam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Diagnostics Calculation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and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Simulation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EBADB-8F56-9A4C-9AD5-ABAB825F6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24" y="148424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 err="1">
                <a:solidFill>
                  <a:srgbClr val="0070C0"/>
                </a:solidFill>
              </a:rPr>
              <a:t>Hongming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 err="1">
                <a:solidFill>
                  <a:srgbClr val="0070C0"/>
                </a:solidFill>
              </a:rPr>
              <a:t>Xie</a:t>
            </a:r>
            <a:r>
              <a:rPr lang="en-US" altLang="zh-CN" dirty="0">
                <a:solidFill>
                  <a:srgbClr val="0070C0"/>
                </a:solidFill>
              </a:rPr>
              <a:t>,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work in ESS as visiting scholar: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2019.06.01-2019.11.26</a:t>
            </a:r>
          </a:p>
          <a:p>
            <a:endParaRPr lang="en-US" altLang="zh-CN" dirty="0"/>
          </a:p>
          <a:p>
            <a:r>
              <a:rPr lang="en-US" altLang="zh-CN" dirty="0"/>
              <a:t>1.Calculation and simulation about ESS IPMs.</a:t>
            </a:r>
          </a:p>
          <a:p>
            <a:endParaRPr lang="en-US" altLang="zh-CN" dirty="0"/>
          </a:p>
          <a:p>
            <a:r>
              <a:rPr lang="en-US" altLang="zh-CN" dirty="0"/>
              <a:t>2.Thermal simulations about ESS grids.</a:t>
            </a:r>
          </a:p>
          <a:p>
            <a:endParaRPr lang="en-US" altLang="zh-CN" dirty="0"/>
          </a:p>
          <a:p>
            <a:r>
              <a:rPr lang="en-US" altLang="zh-CN" dirty="0"/>
              <a:t>3.Bias potential simulation about APTM tests in J-</a:t>
            </a:r>
            <a:r>
              <a:rPr lang="en-US" altLang="zh-CN" dirty="0" err="1"/>
              <a:t>parc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4.Help </a:t>
            </a:r>
            <a:r>
              <a:rPr lang="en-US" altLang="zh-CN" dirty="0" err="1"/>
              <a:t>Cyrille</a:t>
            </a:r>
            <a:r>
              <a:rPr lang="en-US" altLang="zh-CN" dirty="0"/>
              <a:t> with near target APTMs and Grid</a:t>
            </a:r>
            <a:r>
              <a:rPr lang="en-US" altLang="zh-CN" dirty="0">
                <a:solidFill>
                  <a:srgbClr val="7030A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2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356D-B60D-4F42-B548-0F3CCC4B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" y="365125"/>
            <a:ext cx="10863072" cy="1325563"/>
          </a:xfrm>
        </p:spPr>
        <p:txBody>
          <a:bodyPr>
            <a:normAutofit fontScale="90000"/>
          </a:bodyPr>
          <a:lstStyle/>
          <a:p>
            <a:pPr lvl="1"/>
            <a:r>
              <a:rPr lang="en-US" altLang="zh-CN" sz="3600" b="1" dirty="0">
                <a:solidFill>
                  <a:srgbClr val="0070C0"/>
                </a:solidFill>
              </a:rPr>
              <a:t>Quick Radioactivity Transport Evaluation with Transport Matrix Method</a:t>
            </a:r>
            <a:br>
              <a:rPr lang="en-US" altLang="zh-CN" dirty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D995C6-8602-5B4A-BFD0-3C0F6214E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733" y="1690688"/>
            <a:ext cx="8397088" cy="488517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DF2726-39B5-7549-9F65-4633998E5B7B}"/>
              </a:ext>
            </a:extLst>
          </p:cNvPr>
          <p:cNvSpPr txBox="1"/>
          <p:nvPr/>
        </p:nvSpPr>
        <p:spPr>
          <a:xfrm>
            <a:off x="314866" y="1703183"/>
            <a:ext cx="378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0070C0"/>
                </a:solidFill>
              </a:rPr>
              <a:t>Xuezhi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Zhang,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work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for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target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and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radiation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safety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from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time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to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time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7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2446-79C7-7D4A-93D7-CFF2C036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04165"/>
            <a:ext cx="8887968" cy="744347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Key Issues in High Energy Beam Transport Line and Cavity Failure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EB14-E3B5-1144-B26C-04385E6D9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545209"/>
            <a:ext cx="10052304" cy="42703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sz="3100" b="1" dirty="0" err="1">
                <a:solidFill>
                  <a:srgbClr val="0070C0"/>
                </a:solidFill>
              </a:rPr>
              <a:t>Yuanshuai</a:t>
            </a:r>
            <a:r>
              <a:rPr lang="zh-CN" altLang="en-US" sz="3100" b="1" dirty="0">
                <a:solidFill>
                  <a:srgbClr val="0070C0"/>
                </a:solidFill>
              </a:rPr>
              <a:t> </a:t>
            </a:r>
            <a:r>
              <a:rPr lang="en-US" altLang="zh-CN" sz="3100" b="1" dirty="0">
                <a:solidFill>
                  <a:srgbClr val="0070C0"/>
                </a:solidFill>
              </a:rPr>
              <a:t>Qin,</a:t>
            </a:r>
            <a:r>
              <a:rPr lang="zh-CN" altLang="en-US" sz="3100" b="1" dirty="0">
                <a:solidFill>
                  <a:srgbClr val="0070C0"/>
                </a:solidFill>
              </a:rPr>
              <a:t> </a:t>
            </a:r>
            <a:r>
              <a:rPr lang="en-US" altLang="zh-CN" sz="3100" b="1" dirty="0">
                <a:solidFill>
                  <a:srgbClr val="0070C0"/>
                </a:solidFill>
              </a:rPr>
              <a:t>Main work in ESS as Joint-PhD:</a:t>
            </a:r>
            <a:r>
              <a:rPr lang="zh-CN" altLang="en-US" sz="3100" b="1" dirty="0">
                <a:solidFill>
                  <a:srgbClr val="0070C0"/>
                </a:solidFill>
              </a:rPr>
              <a:t> </a:t>
            </a:r>
            <a:endParaRPr lang="en-US" altLang="zh-CN" sz="31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3100" b="1" dirty="0">
                <a:solidFill>
                  <a:srgbClr val="0070C0"/>
                </a:solidFill>
              </a:rPr>
              <a:t>2017.12.15-2019.12.15</a:t>
            </a:r>
          </a:p>
          <a:p>
            <a:pPr marL="0" indent="0"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Study on Key Issues in High Energy Beam Transport Line and Cavity Failure in High Power Proton Accelerators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Different beam current and beam energy at the tuning dump and the target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  <a:hlinkClick r:id="rId2"/>
              </a:rPr>
              <a:t>ESS-0680585</a:t>
            </a: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Design of the Transfer line to the ESS Target and Beam Dump at Reduced Beam Energy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  <a:hlinkClick r:id="rId3"/>
              </a:rPr>
              <a:t>ESS-0779005</a:t>
            </a:r>
            <a:r>
              <a:rPr lang="en-US" altLang="zh-CN" dirty="0">
                <a:solidFill>
                  <a:srgbClr val="000000"/>
                </a:solidFill>
              </a:rPr>
              <a:t> and </a:t>
            </a:r>
            <a:r>
              <a:rPr lang="en-US" altLang="zh-CN" dirty="0">
                <a:solidFill>
                  <a:srgbClr val="000000"/>
                </a:solidFill>
                <a:hlinkClick r:id="rId4"/>
              </a:rPr>
              <a:t>IPAC2019-MOPTS081</a:t>
            </a: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Study of possible errant orbits in A2T area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  <a:hlinkClick r:id="rId5"/>
              </a:rPr>
              <a:t>BPWP-540</a:t>
            </a: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Study on power loss at A2T with errors and raster scan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60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480</Words>
  <Application>Microsoft Macintosh PowerPoint</Application>
  <PresentationFormat>Widescreen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Calibri</vt:lpstr>
      <vt:lpstr>Calibri Light</vt:lpstr>
      <vt:lpstr>Office Theme</vt:lpstr>
      <vt:lpstr>Collaboration Progress Between IMP-ESS</vt:lpstr>
      <vt:lpstr>From Early Common Interests</vt:lpstr>
      <vt:lpstr>Effort to Pave the Collaboration Path</vt:lpstr>
      <vt:lpstr>Collaboration Projects</vt:lpstr>
      <vt:lpstr>Beam Commissioning Activities of the Spoke Linac</vt:lpstr>
      <vt:lpstr>SRF Cavity Testing and Conditioning</vt:lpstr>
      <vt:lpstr>Beam Diagnostics Calculation and Simulation</vt:lpstr>
      <vt:lpstr>Quick Radioactivity Transport Evaluation with Transport Matrix Method </vt:lpstr>
      <vt:lpstr>Key Issues in High Energy Beam Transport Line and Cavity Failure</vt:lpstr>
      <vt:lpstr>PowerPoint Presentation</vt:lpstr>
      <vt:lpstr>Testing and Commissioning in RF Section</vt:lpstr>
      <vt:lpstr>ICS Software Development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Rihua Zeng</dc:creator>
  <cp:lastModifiedBy>Rihua Zeng</cp:lastModifiedBy>
  <cp:revision>45</cp:revision>
  <cp:lastPrinted>2019-12-09T12:12:03Z</cp:lastPrinted>
  <dcterms:created xsi:type="dcterms:W3CDTF">2019-12-09T05:22:36Z</dcterms:created>
  <dcterms:modified xsi:type="dcterms:W3CDTF">2019-12-09T13:04:07Z</dcterms:modified>
</cp:coreProperties>
</file>