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17" r:id="rId2"/>
  </p:sldMasterIdLst>
  <p:notesMasterIdLst>
    <p:notesMasterId r:id="rId21"/>
  </p:notesMasterIdLst>
  <p:handoutMasterIdLst>
    <p:handoutMasterId r:id="rId22"/>
  </p:handoutMasterIdLst>
  <p:sldIdLst>
    <p:sldId id="256" r:id="rId3"/>
    <p:sldId id="439" r:id="rId4"/>
    <p:sldId id="577" r:id="rId5"/>
    <p:sldId id="605" r:id="rId6"/>
    <p:sldId id="665" r:id="rId7"/>
    <p:sldId id="610" r:id="rId8"/>
    <p:sldId id="676" r:id="rId9"/>
    <p:sldId id="612" r:id="rId10"/>
    <p:sldId id="630" r:id="rId11"/>
    <p:sldId id="614" r:id="rId12"/>
    <p:sldId id="664" r:id="rId13"/>
    <p:sldId id="669" r:id="rId14"/>
    <p:sldId id="670" r:id="rId15"/>
    <p:sldId id="606" r:id="rId16"/>
    <p:sldId id="616" r:id="rId17"/>
    <p:sldId id="671" r:id="rId18"/>
    <p:sldId id="672" r:id="rId19"/>
    <p:sldId id="675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0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orient="horz" pos="3997">
          <p15:clr>
            <a:srgbClr val="A4A3A4"/>
          </p15:clr>
        </p15:guide>
        <p15:guide id="4" pos="249">
          <p15:clr>
            <a:srgbClr val="A4A3A4"/>
          </p15:clr>
        </p15:guide>
        <p15:guide id="5" pos="5511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0033CC"/>
    <a:srgbClr val="57257D"/>
    <a:srgbClr val="66FFFF"/>
    <a:srgbClr val="F5F5F5"/>
    <a:srgbClr val="33CCFF"/>
    <a:srgbClr val="99FF99"/>
    <a:srgbClr val="99FFCC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/>
    <p:restoredTop sz="67531" autoAdjust="0"/>
  </p:normalViewPr>
  <p:slideViewPr>
    <p:cSldViewPr snapToObjects="1">
      <p:cViewPr varScale="1">
        <p:scale>
          <a:sx n="71" d="100"/>
          <a:sy n="71" d="100"/>
        </p:scale>
        <p:origin x="1544" y="160"/>
      </p:cViewPr>
      <p:guideLst>
        <p:guide orient="horz" pos="550"/>
        <p:guide orient="horz" pos="663"/>
        <p:guide orient="horz" pos="3997"/>
        <p:guide pos="249"/>
        <p:guide pos="551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70"/>
    </p:cViewPr>
  </p:sorterViewPr>
  <p:notesViewPr>
    <p:cSldViewPr snapToObjects="1">
      <p:cViewPr varScale="1">
        <p:scale>
          <a:sx n="82" d="100"/>
          <a:sy n="82" d="100"/>
        </p:scale>
        <p:origin x="1296" y="16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727666-1B96-4A24-B527-163C8BA324D7}" type="doc">
      <dgm:prSet loTypeId="urn:microsoft.com/office/officeart/2008/layout/HorizontalMultiLevelHierarchy#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4022DC4-56EE-479B-BB0D-E129FD0D1596}">
      <dgm:prSet phldrT="[文本]" custT="1"/>
      <dgm:spPr>
        <a:xfrm rot="16200000">
          <a:off x="-1463415" y="2582871"/>
          <a:ext cx="4097667" cy="378603"/>
        </a:xfrm>
        <a:solidFill>
          <a:srgbClr val="FF0000"/>
        </a:solidFill>
      </dgm:spPr>
      <dgm:t>
        <a:bodyPr vert="vert"/>
        <a:lstStyle/>
        <a:p>
          <a:pPr algn="ctr"/>
          <a:r>
            <a:rPr lang="en-US" altLang="zh-CN" sz="2000" b="1" dirty="0" smtClean="0">
              <a:latin typeface="华文细黑" pitchFamily="2" charset="-122"/>
              <a:ea typeface="华文细黑" pitchFamily="2" charset="-122"/>
            </a:rPr>
            <a:t>Spallation</a:t>
          </a:r>
          <a:r>
            <a:rPr lang="en-US" altLang="zh-CN" sz="2000" b="1" baseline="0" dirty="0" smtClean="0">
              <a:latin typeface="华文细黑" pitchFamily="2" charset="-122"/>
              <a:ea typeface="华文细黑" pitchFamily="2" charset="-122"/>
            </a:rPr>
            <a:t> target</a:t>
          </a:r>
          <a:endParaRPr lang="zh-CN" altLang="en-US" sz="2000" b="1" dirty="0">
            <a:latin typeface="华文细黑" pitchFamily="2" charset="-122"/>
            <a:ea typeface="华文细黑" pitchFamily="2" charset="-122"/>
          </a:endParaRPr>
        </a:p>
      </dgm:t>
    </dgm:pt>
    <dgm:pt modelId="{DC58E24A-C3D4-46E9-96A7-C26981AB90E1}" type="parTrans" cxnId="{0D2D2097-4AC2-4568-9677-09353B21AB7E}">
      <dgm:prSet/>
      <dgm:spPr/>
      <dgm:t>
        <a:bodyPr/>
        <a:lstStyle/>
        <a:p>
          <a:pPr algn="ctr"/>
          <a:endParaRPr lang="zh-CN" altLang="en-US" sz="1800" b="1">
            <a:latin typeface="华文细黑" pitchFamily="2" charset="-122"/>
            <a:ea typeface="华文细黑" pitchFamily="2" charset="-122"/>
          </a:endParaRPr>
        </a:p>
      </dgm:t>
    </dgm:pt>
    <dgm:pt modelId="{3F2C414E-98B7-47FF-BD27-D1D650038A15}" type="sibTrans" cxnId="{0D2D2097-4AC2-4568-9677-09353B21AB7E}">
      <dgm:prSet/>
      <dgm:spPr/>
      <dgm:t>
        <a:bodyPr/>
        <a:lstStyle/>
        <a:p>
          <a:pPr algn="ctr"/>
          <a:endParaRPr lang="zh-CN" altLang="en-US" sz="1800" b="1">
            <a:latin typeface="华文细黑" pitchFamily="2" charset="-122"/>
            <a:ea typeface="华文细黑" pitchFamily="2" charset="-122"/>
          </a:endParaRPr>
        </a:p>
      </dgm:t>
    </dgm:pt>
    <dgm:pt modelId="{6FE1116C-3F3F-4F96-B653-694DF31BE460}">
      <dgm:prSet phldrT="[文本]" custT="1"/>
      <dgm:spPr>
        <a:xfrm>
          <a:off x="1270298" y="580281"/>
          <a:ext cx="1732443" cy="720923"/>
        </a:xfrm>
        <a:solidFill>
          <a:srgbClr val="800080"/>
        </a:solidFill>
      </dgm:spPr>
      <dgm:t>
        <a:bodyPr/>
        <a:lstStyle/>
        <a:p>
          <a:pPr algn="ctr"/>
          <a:r>
            <a:rPr lang="en-US" altLang="zh-CN" sz="2000" b="1" dirty="0" smtClean="0">
              <a:latin typeface="华文细黑" pitchFamily="2" charset="-122"/>
              <a:ea typeface="华文细黑" pitchFamily="2" charset="-122"/>
              <a:cs typeface="Hiragino Sans GB W3"/>
            </a:rPr>
            <a:t>Beam-Target interface</a:t>
          </a:r>
          <a:endParaRPr lang="zh-CN" altLang="en-US" sz="2000" b="1" dirty="0">
            <a:latin typeface="华文细黑" pitchFamily="2" charset="-122"/>
            <a:ea typeface="华文细黑" pitchFamily="2" charset="-122"/>
            <a:cs typeface="Hiragino Sans GB W3"/>
          </a:endParaRPr>
        </a:p>
      </dgm:t>
    </dgm:pt>
    <dgm:pt modelId="{0CB64A5F-BE14-4B47-B133-3C94E6DD9C98}" type="parTrans" cxnId="{58AE7E08-BA0A-4AF5-B0E1-299036A2D74C}">
      <dgm:prSet custT="1"/>
      <dgm:spPr>
        <a:xfrm>
          <a:off x="774719" y="940743"/>
          <a:ext cx="495578" cy="1831430"/>
        </a:xfrm>
      </dgm:spPr>
      <dgm:t>
        <a:bodyPr/>
        <a:lstStyle/>
        <a:p>
          <a:pPr algn="ctr"/>
          <a:endParaRPr lang="zh-CN" altLang="en-US" sz="5400" b="1">
            <a:latin typeface="华文细黑" pitchFamily="2" charset="-122"/>
            <a:ea typeface="华文细黑" pitchFamily="2" charset="-122"/>
          </a:endParaRPr>
        </a:p>
      </dgm:t>
    </dgm:pt>
    <dgm:pt modelId="{9939AE5B-2CB5-4CB1-93DF-64E67DB2AD4D}" type="sibTrans" cxnId="{58AE7E08-BA0A-4AF5-B0E1-299036A2D74C}">
      <dgm:prSet/>
      <dgm:spPr/>
      <dgm:t>
        <a:bodyPr/>
        <a:lstStyle/>
        <a:p>
          <a:pPr algn="ctr"/>
          <a:endParaRPr lang="zh-CN" altLang="en-US" sz="1800" b="1">
            <a:latin typeface="华文细黑" pitchFamily="2" charset="-122"/>
            <a:ea typeface="华文细黑" pitchFamily="2" charset="-122"/>
          </a:endParaRPr>
        </a:p>
      </dgm:t>
    </dgm:pt>
    <dgm:pt modelId="{D5B4506B-2421-40AF-8FEB-A089EB094A5E}">
      <dgm:prSet phldrT="[文本]" custT="1"/>
      <dgm:spPr>
        <a:xfrm>
          <a:off x="1270298" y="4243142"/>
          <a:ext cx="1484108" cy="720923"/>
        </a:xfrm>
        <a:solidFill>
          <a:srgbClr val="800080"/>
        </a:solidFill>
      </dgm:spPr>
      <dgm:t>
        <a:bodyPr/>
        <a:lstStyle/>
        <a:p>
          <a:pPr algn="ctr"/>
          <a:r>
            <a:rPr lang="en-US" altLang="zh-CN" sz="2000" b="1" dirty="0" smtClean="0">
              <a:latin typeface="华文细黑" pitchFamily="2" charset="-122"/>
              <a:ea typeface="华文细黑" pitchFamily="2" charset="-122"/>
              <a:cs typeface="Hiragino Sans GB W3"/>
            </a:rPr>
            <a:t>Electromagnetic lift</a:t>
          </a:r>
          <a:endParaRPr lang="zh-CN" altLang="en-US" sz="2000" b="1" dirty="0">
            <a:latin typeface="华文细黑" pitchFamily="2" charset="-122"/>
            <a:ea typeface="华文细黑" pitchFamily="2" charset="-122"/>
            <a:cs typeface="Hiragino Sans GB W3"/>
          </a:endParaRPr>
        </a:p>
      </dgm:t>
    </dgm:pt>
    <dgm:pt modelId="{84DBBC94-D0B2-49D3-9127-D762757FC6CA}" type="parTrans" cxnId="{56D6D58A-895A-4800-BA18-28ACF4C25A80}">
      <dgm:prSet custT="1"/>
      <dgm:spPr>
        <a:xfrm>
          <a:off x="774719" y="2772173"/>
          <a:ext cx="495578" cy="1831430"/>
        </a:xfrm>
      </dgm:spPr>
      <dgm:t>
        <a:bodyPr/>
        <a:lstStyle/>
        <a:p>
          <a:pPr algn="ctr"/>
          <a:endParaRPr lang="zh-CN" altLang="en-US" sz="4800" b="1">
            <a:latin typeface="华文细黑" pitchFamily="2" charset="-122"/>
            <a:ea typeface="华文细黑" pitchFamily="2" charset="-122"/>
          </a:endParaRPr>
        </a:p>
      </dgm:t>
    </dgm:pt>
    <dgm:pt modelId="{02185A79-DE50-4076-876E-F09C148C9C49}" type="sibTrans" cxnId="{56D6D58A-895A-4800-BA18-28ACF4C25A80}">
      <dgm:prSet/>
      <dgm:spPr/>
      <dgm:t>
        <a:bodyPr/>
        <a:lstStyle/>
        <a:p>
          <a:pPr algn="ctr"/>
          <a:endParaRPr lang="zh-CN" altLang="en-US" sz="1800" b="1">
            <a:latin typeface="华文细黑" pitchFamily="2" charset="-122"/>
            <a:ea typeface="华文细黑" pitchFamily="2" charset="-122"/>
          </a:endParaRPr>
        </a:p>
      </dgm:t>
    </dgm:pt>
    <dgm:pt modelId="{7B85EA2F-76B5-4244-82BD-C17EF6F49AEA}">
      <dgm:prSet phldrT="[文本]" custT="1"/>
      <dgm:spPr>
        <a:xfrm>
          <a:off x="1270298" y="4243142"/>
          <a:ext cx="1484108" cy="720923"/>
        </a:xfrm>
        <a:solidFill>
          <a:srgbClr val="800080"/>
        </a:solidFill>
      </dgm:spPr>
      <dgm:t>
        <a:bodyPr/>
        <a:lstStyle/>
        <a:p>
          <a:pPr algn="ctr"/>
          <a:r>
            <a:rPr lang="en-US" altLang="zh-CN" sz="2000" b="1" dirty="0" smtClean="0">
              <a:latin typeface="华文细黑" pitchFamily="2" charset="-122"/>
              <a:ea typeface="华文细黑" pitchFamily="2" charset="-122"/>
              <a:cs typeface="Hiragino Sans GB W3"/>
            </a:rPr>
            <a:t>Heat</a:t>
          </a:r>
          <a:r>
            <a:rPr lang="en-US" altLang="zh-CN" sz="2000" b="1" baseline="0" dirty="0" smtClean="0">
              <a:latin typeface="华文细黑" pitchFamily="2" charset="-122"/>
              <a:ea typeface="华文细黑" pitchFamily="2" charset="-122"/>
              <a:cs typeface="Hiragino Sans GB W3"/>
            </a:rPr>
            <a:t> Exchanger</a:t>
          </a:r>
          <a:endParaRPr lang="zh-CN" altLang="en-US" sz="2000" b="1" dirty="0">
            <a:latin typeface="华文细黑" pitchFamily="2" charset="-122"/>
            <a:ea typeface="华文细黑" pitchFamily="2" charset="-122"/>
            <a:cs typeface="Hiragino Sans GB W3"/>
          </a:endParaRPr>
        </a:p>
      </dgm:t>
    </dgm:pt>
    <dgm:pt modelId="{C21F6B97-F870-8047-9866-849201C10B6A}" type="parTrans" cxnId="{F89FF2B3-ACA3-0B4E-AD9F-787DD04FC7F2}">
      <dgm:prSet custT="1"/>
      <dgm:spPr/>
      <dgm:t>
        <a:bodyPr/>
        <a:lstStyle/>
        <a:p>
          <a:pPr algn="ctr"/>
          <a:endParaRPr lang="zh-CN" altLang="en-US" sz="5400" b="1">
            <a:latin typeface="华文细黑" pitchFamily="2" charset="-122"/>
            <a:ea typeface="华文细黑" pitchFamily="2" charset="-122"/>
          </a:endParaRPr>
        </a:p>
      </dgm:t>
    </dgm:pt>
    <dgm:pt modelId="{76360EBE-9D5A-3A47-8BAF-9C7E056899EE}" type="sibTrans" cxnId="{F89FF2B3-ACA3-0B4E-AD9F-787DD04FC7F2}">
      <dgm:prSet/>
      <dgm:spPr/>
      <dgm:t>
        <a:bodyPr/>
        <a:lstStyle/>
        <a:p>
          <a:pPr algn="ctr"/>
          <a:endParaRPr lang="zh-CN" altLang="en-US" sz="1800" b="1">
            <a:latin typeface="华文细黑" pitchFamily="2" charset="-122"/>
            <a:ea typeface="华文细黑" pitchFamily="2" charset="-122"/>
          </a:endParaRPr>
        </a:p>
      </dgm:t>
    </dgm:pt>
    <dgm:pt modelId="{844DE22B-DC6F-8C44-B084-267F91A89432}">
      <dgm:prSet phldrT="[文本]" custT="1"/>
      <dgm:spPr>
        <a:xfrm>
          <a:off x="1270298" y="4243142"/>
          <a:ext cx="1484108" cy="720923"/>
        </a:xfrm>
        <a:solidFill>
          <a:srgbClr val="800080"/>
        </a:solidFill>
      </dgm:spPr>
      <dgm:t>
        <a:bodyPr/>
        <a:lstStyle/>
        <a:p>
          <a:pPr algn="ctr"/>
          <a:r>
            <a:rPr lang="en-US" altLang="zh-CN" sz="2000" b="1" dirty="0" smtClean="0">
              <a:latin typeface="华文细黑" pitchFamily="2" charset="-122"/>
              <a:ea typeface="华文细黑" pitchFamily="2" charset="-122"/>
              <a:cs typeface="Hiragino Sans GB W3"/>
            </a:rPr>
            <a:t>Remote handling system </a:t>
          </a:r>
          <a:endParaRPr lang="zh-CN" altLang="en-US" sz="2000" b="1" dirty="0">
            <a:latin typeface="华文细黑" pitchFamily="2" charset="-122"/>
            <a:ea typeface="华文细黑" pitchFamily="2" charset="-122"/>
            <a:cs typeface="Hiragino Sans GB W3"/>
          </a:endParaRPr>
        </a:p>
      </dgm:t>
    </dgm:pt>
    <dgm:pt modelId="{F4160016-2332-354B-AE9A-DA07DF2F1206}" type="parTrans" cxnId="{AED00760-5AAD-8747-96D0-3FD38BB92702}">
      <dgm:prSet custT="1"/>
      <dgm:spPr/>
      <dgm:t>
        <a:bodyPr/>
        <a:lstStyle/>
        <a:p>
          <a:pPr algn="ctr"/>
          <a:endParaRPr lang="zh-CN" altLang="en-US" sz="5400" b="1">
            <a:latin typeface="华文细黑" pitchFamily="2" charset="-122"/>
            <a:ea typeface="华文细黑" pitchFamily="2" charset="-122"/>
          </a:endParaRPr>
        </a:p>
      </dgm:t>
    </dgm:pt>
    <dgm:pt modelId="{403FBE75-3CBF-5D44-BFDF-69CD2D180BD3}" type="sibTrans" cxnId="{AED00760-5AAD-8747-96D0-3FD38BB92702}">
      <dgm:prSet/>
      <dgm:spPr/>
      <dgm:t>
        <a:bodyPr/>
        <a:lstStyle/>
        <a:p>
          <a:pPr algn="ctr"/>
          <a:endParaRPr lang="zh-CN" altLang="en-US" sz="1800" b="1">
            <a:latin typeface="华文细黑" pitchFamily="2" charset="-122"/>
            <a:ea typeface="华文细黑" pitchFamily="2" charset="-122"/>
          </a:endParaRPr>
        </a:p>
      </dgm:t>
    </dgm:pt>
    <dgm:pt modelId="{E5267B96-24DA-4BD0-8B4E-E9D0470B936C}">
      <dgm:prSet phldrT="[文本]" custT="1"/>
      <dgm:spPr>
        <a:xfrm>
          <a:off x="1270298" y="4243142"/>
          <a:ext cx="1484108" cy="720923"/>
        </a:xfrm>
        <a:solidFill>
          <a:srgbClr val="800080"/>
        </a:solidFill>
      </dgm:spPr>
      <dgm:t>
        <a:bodyPr/>
        <a:lstStyle/>
        <a:p>
          <a:pPr algn="ctr"/>
          <a:r>
            <a:rPr lang="en-US" altLang="zh-CN" sz="2000" b="1" dirty="0" smtClean="0">
              <a:latin typeface="华文细黑" pitchFamily="2" charset="-122"/>
              <a:ea typeface="华文细黑" pitchFamily="2" charset="-122"/>
              <a:cs typeface="Hiragino Sans GB W3"/>
            </a:rPr>
            <a:t>Target safety system</a:t>
          </a:r>
          <a:r>
            <a:rPr lang="en-US" altLang="zh-CN" sz="2000" b="1" baseline="0" dirty="0" smtClean="0">
              <a:latin typeface="华文细黑" pitchFamily="2" charset="-122"/>
              <a:ea typeface="华文细黑" pitchFamily="2" charset="-122"/>
              <a:cs typeface="Hiragino Sans GB W3"/>
            </a:rPr>
            <a:t> </a:t>
          </a:r>
          <a:endParaRPr lang="zh-CN" altLang="en-US" sz="2000" b="1" dirty="0">
            <a:latin typeface="华文细黑" pitchFamily="2" charset="-122"/>
            <a:ea typeface="华文细黑" pitchFamily="2" charset="-122"/>
            <a:cs typeface="Hiragino Sans GB W3"/>
          </a:endParaRPr>
        </a:p>
      </dgm:t>
    </dgm:pt>
    <dgm:pt modelId="{0CD6A05B-6BB0-46F1-B747-C143094E229D}" type="parTrans" cxnId="{839F6291-A998-4CDA-8324-04D2E0D9048D}">
      <dgm:prSet custT="1"/>
      <dgm:spPr/>
      <dgm:t>
        <a:bodyPr/>
        <a:lstStyle/>
        <a:p>
          <a:pPr algn="ctr"/>
          <a:endParaRPr lang="zh-CN" altLang="en-US" sz="500" b="1"/>
        </a:p>
      </dgm:t>
    </dgm:pt>
    <dgm:pt modelId="{77A6EB37-B396-4A76-9669-24C66A5EBBEA}" type="sibTrans" cxnId="{839F6291-A998-4CDA-8324-04D2E0D9048D}">
      <dgm:prSet/>
      <dgm:spPr/>
      <dgm:t>
        <a:bodyPr/>
        <a:lstStyle/>
        <a:p>
          <a:pPr algn="ctr"/>
          <a:endParaRPr lang="zh-CN" altLang="en-US" sz="1800" b="1"/>
        </a:p>
      </dgm:t>
    </dgm:pt>
    <dgm:pt modelId="{9BBCE9C1-54F8-4517-B544-72A75946290D}">
      <dgm:prSet phldrT="[文本]" custT="1"/>
      <dgm:spPr>
        <a:xfrm>
          <a:off x="1270298" y="2577289"/>
          <a:ext cx="1821325" cy="720923"/>
        </a:xfrm>
        <a:solidFill>
          <a:srgbClr val="800080"/>
        </a:solidFill>
      </dgm:spPr>
      <dgm:t>
        <a:bodyPr/>
        <a:lstStyle/>
        <a:p>
          <a:pPr algn="ctr"/>
          <a:r>
            <a:rPr lang="en-US" altLang="zh-CN" sz="2000" b="1" dirty="0" smtClean="0">
              <a:latin typeface="华文细黑" pitchFamily="2" charset="-122"/>
              <a:ea typeface="华文细黑" pitchFamily="2" charset="-122"/>
              <a:cs typeface="Hiragino Sans GB W3"/>
            </a:rPr>
            <a:t> Granular flow loop</a:t>
          </a:r>
          <a:endParaRPr lang="zh-CN" altLang="en-US" sz="2000" b="1" dirty="0">
            <a:latin typeface="华文细黑" pitchFamily="2" charset="-122"/>
            <a:ea typeface="华文细黑" pitchFamily="2" charset="-122"/>
            <a:cs typeface="Hiragino Sans GB W3"/>
          </a:endParaRPr>
        </a:p>
      </dgm:t>
    </dgm:pt>
    <dgm:pt modelId="{B3FB2E69-3A23-4B15-A786-53A16425137C}" type="parTrans" cxnId="{78D739DD-1022-4355-B1E2-FF584DD05914}">
      <dgm:prSet custT="1"/>
      <dgm:spPr/>
      <dgm:t>
        <a:bodyPr/>
        <a:lstStyle/>
        <a:p>
          <a:pPr algn="ctr"/>
          <a:endParaRPr lang="zh-CN" altLang="en-US" sz="500" b="1"/>
        </a:p>
      </dgm:t>
    </dgm:pt>
    <dgm:pt modelId="{18CC7D61-DD52-4D72-B622-2B4B21EEDBB0}" type="sibTrans" cxnId="{78D739DD-1022-4355-B1E2-FF584DD05914}">
      <dgm:prSet/>
      <dgm:spPr/>
      <dgm:t>
        <a:bodyPr/>
        <a:lstStyle/>
        <a:p>
          <a:pPr algn="ctr"/>
          <a:endParaRPr lang="zh-CN" altLang="en-US" sz="1800" b="1"/>
        </a:p>
      </dgm:t>
    </dgm:pt>
    <dgm:pt modelId="{F1569505-B141-42F3-A6DD-7A767FAD3A55}" type="pres">
      <dgm:prSet presAssocID="{36727666-1B96-4A24-B527-163C8BA324D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B7B3B4F-2AC6-47A2-AB26-B307C105254C}" type="pres">
      <dgm:prSet presAssocID="{44022DC4-56EE-479B-BB0D-E129FD0D1596}" presName="root1" presStyleCnt="0"/>
      <dgm:spPr/>
    </dgm:pt>
    <dgm:pt modelId="{5FBE5823-819E-4206-933B-D9ABCBF90FE6}" type="pres">
      <dgm:prSet presAssocID="{44022DC4-56EE-479B-BB0D-E129FD0D1596}" presName="LevelOneTextNode" presStyleLbl="node0" presStyleIdx="0" presStyleCnt="1" custScaleX="262075" custScaleY="232427" custLinFactNeighborX="-47482" custLinFactNeighborY="-437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5BD56CB-F7A8-4454-8D4E-3ADB7B57B18A}" type="pres">
      <dgm:prSet presAssocID="{44022DC4-56EE-479B-BB0D-E129FD0D1596}" presName="level2hierChild" presStyleCnt="0"/>
      <dgm:spPr/>
    </dgm:pt>
    <dgm:pt modelId="{0BB2FE48-C49F-4E29-AEC6-681D23FBD873}" type="pres">
      <dgm:prSet presAssocID="{0CB64A5F-BE14-4B47-B133-3C94E6DD9C98}" presName="conn2-1" presStyleLbl="parChTrans1D2" presStyleIdx="0" presStyleCnt="6" custScaleY="2000000"/>
      <dgm:spPr/>
      <dgm:t>
        <a:bodyPr/>
        <a:lstStyle/>
        <a:p>
          <a:endParaRPr lang="zh-CN" altLang="en-US"/>
        </a:p>
      </dgm:t>
    </dgm:pt>
    <dgm:pt modelId="{F85731A3-E2D8-44EC-BE43-7FAAB8444CF4}" type="pres">
      <dgm:prSet presAssocID="{0CB64A5F-BE14-4B47-B133-3C94E6DD9C98}" presName="connTx" presStyleLbl="parChTrans1D2" presStyleIdx="0" presStyleCnt="6"/>
      <dgm:spPr/>
      <dgm:t>
        <a:bodyPr/>
        <a:lstStyle/>
        <a:p>
          <a:endParaRPr lang="zh-CN" altLang="en-US"/>
        </a:p>
      </dgm:t>
    </dgm:pt>
    <dgm:pt modelId="{600092F1-F002-40AF-BAE5-F2DBA9B478D0}" type="pres">
      <dgm:prSet presAssocID="{6FE1116C-3F3F-4F96-B653-694DF31BE460}" presName="root2" presStyleCnt="0"/>
      <dgm:spPr/>
    </dgm:pt>
    <dgm:pt modelId="{719F2604-C984-46CD-9859-2288719074BA}" type="pres">
      <dgm:prSet presAssocID="{6FE1116C-3F3F-4F96-B653-694DF31BE460}" presName="LevelTwoTextNode" presStyleLbl="node2" presStyleIdx="0" presStyleCnt="6" custScaleX="250314" custScaleY="182871" custLinFactNeighborX="-395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5FF4DD1-2599-463A-9258-1D62A6F9F104}" type="pres">
      <dgm:prSet presAssocID="{6FE1116C-3F3F-4F96-B653-694DF31BE460}" presName="level3hierChild" presStyleCnt="0"/>
      <dgm:spPr/>
    </dgm:pt>
    <dgm:pt modelId="{1373F6A2-61E4-4A7C-A43E-4F2370A3D3F7}" type="pres">
      <dgm:prSet presAssocID="{84DBBC94-D0B2-49D3-9127-D762757FC6CA}" presName="conn2-1" presStyleLbl="parChTrans1D2" presStyleIdx="1" presStyleCnt="6" custScaleY="833289"/>
      <dgm:spPr/>
      <dgm:t>
        <a:bodyPr/>
        <a:lstStyle/>
        <a:p>
          <a:endParaRPr lang="zh-CN" altLang="en-US"/>
        </a:p>
      </dgm:t>
    </dgm:pt>
    <dgm:pt modelId="{032CDD41-32A3-4951-9F5D-9E5013F67D5C}" type="pres">
      <dgm:prSet presAssocID="{84DBBC94-D0B2-49D3-9127-D762757FC6CA}" presName="connTx" presStyleLbl="parChTrans1D2" presStyleIdx="1" presStyleCnt="6"/>
      <dgm:spPr/>
      <dgm:t>
        <a:bodyPr/>
        <a:lstStyle/>
        <a:p>
          <a:endParaRPr lang="zh-CN" altLang="en-US"/>
        </a:p>
      </dgm:t>
    </dgm:pt>
    <dgm:pt modelId="{85215F70-F683-437D-ABDE-8D0668DA3051}" type="pres">
      <dgm:prSet presAssocID="{D5B4506B-2421-40AF-8FEB-A089EB094A5E}" presName="root2" presStyleCnt="0"/>
      <dgm:spPr/>
    </dgm:pt>
    <dgm:pt modelId="{DA60359D-1EC9-40BF-A24C-B67C5730A1DA}" type="pres">
      <dgm:prSet presAssocID="{D5B4506B-2421-40AF-8FEB-A089EB094A5E}" presName="LevelTwoTextNode" presStyleLbl="node2" presStyleIdx="1" presStyleCnt="6" custScaleX="249705" custScaleY="182871" custLinFactNeighborX="-395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1555B7B-9E61-4B9A-81AC-BBC70CC80AA5}" type="pres">
      <dgm:prSet presAssocID="{D5B4506B-2421-40AF-8FEB-A089EB094A5E}" presName="level3hierChild" presStyleCnt="0"/>
      <dgm:spPr/>
    </dgm:pt>
    <dgm:pt modelId="{E83B9E46-9260-BC43-9BD1-69357C9229C9}" type="pres">
      <dgm:prSet presAssocID="{C21F6B97-F870-8047-9866-849201C10B6A}" presName="conn2-1" presStyleLbl="parChTrans1D2" presStyleIdx="2" presStyleCnt="6" custScaleY="2000000"/>
      <dgm:spPr/>
      <dgm:t>
        <a:bodyPr/>
        <a:lstStyle/>
        <a:p>
          <a:endParaRPr lang="zh-CN" altLang="en-US"/>
        </a:p>
      </dgm:t>
    </dgm:pt>
    <dgm:pt modelId="{09D8B298-9FF9-C449-AF28-0F2FC1F43DEA}" type="pres">
      <dgm:prSet presAssocID="{C21F6B97-F870-8047-9866-849201C10B6A}" presName="connTx" presStyleLbl="parChTrans1D2" presStyleIdx="2" presStyleCnt="6"/>
      <dgm:spPr/>
      <dgm:t>
        <a:bodyPr/>
        <a:lstStyle/>
        <a:p>
          <a:endParaRPr lang="zh-CN" altLang="en-US"/>
        </a:p>
      </dgm:t>
    </dgm:pt>
    <dgm:pt modelId="{32261766-9717-E642-AB9D-76BCB05F777F}" type="pres">
      <dgm:prSet presAssocID="{7B85EA2F-76B5-4244-82BD-C17EF6F49AEA}" presName="root2" presStyleCnt="0"/>
      <dgm:spPr/>
    </dgm:pt>
    <dgm:pt modelId="{325C225C-2914-1444-943B-66342EDADDBA}" type="pres">
      <dgm:prSet presAssocID="{7B85EA2F-76B5-4244-82BD-C17EF6F49AEA}" presName="LevelTwoTextNode" presStyleLbl="node2" presStyleIdx="2" presStyleCnt="6" custScaleX="249705" custScaleY="182871" custLinFactNeighborX="-395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FA62EC0-5602-6643-AC9B-1169DFB26E74}" type="pres">
      <dgm:prSet presAssocID="{7B85EA2F-76B5-4244-82BD-C17EF6F49AEA}" presName="level3hierChild" presStyleCnt="0"/>
      <dgm:spPr/>
    </dgm:pt>
    <dgm:pt modelId="{5A488032-77AB-4B04-B0A0-AE87CDD9A181}" type="pres">
      <dgm:prSet presAssocID="{B3FB2E69-3A23-4B15-A786-53A16425137C}" presName="conn2-1" presStyleLbl="parChTrans1D2" presStyleIdx="3" presStyleCnt="6"/>
      <dgm:spPr/>
      <dgm:t>
        <a:bodyPr/>
        <a:lstStyle/>
        <a:p>
          <a:endParaRPr lang="zh-CN" altLang="en-US"/>
        </a:p>
      </dgm:t>
    </dgm:pt>
    <dgm:pt modelId="{81EE8BC2-D5E8-406C-849A-721D816F91A2}" type="pres">
      <dgm:prSet presAssocID="{B3FB2E69-3A23-4B15-A786-53A16425137C}" presName="connTx" presStyleLbl="parChTrans1D2" presStyleIdx="3" presStyleCnt="6"/>
      <dgm:spPr/>
      <dgm:t>
        <a:bodyPr/>
        <a:lstStyle/>
        <a:p>
          <a:endParaRPr lang="zh-CN" altLang="en-US"/>
        </a:p>
      </dgm:t>
    </dgm:pt>
    <dgm:pt modelId="{A41977BD-4A1F-4DB1-B370-1077A926CC19}" type="pres">
      <dgm:prSet presAssocID="{9BBCE9C1-54F8-4517-B544-72A75946290D}" presName="root2" presStyleCnt="0"/>
      <dgm:spPr/>
    </dgm:pt>
    <dgm:pt modelId="{410DE2F2-E2C0-4532-9E7B-4631601F6371}" type="pres">
      <dgm:prSet presAssocID="{9BBCE9C1-54F8-4517-B544-72A75946290D}" presName="LevelTwoTextNode" presStyleLbl="node2" presStyleIdx="3" presStyleCnt="6" custScaleX="249705" custScaleY="182871" custLinFactNeighborX="-612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A97AE33-72B3-4F6D-B331-27C01A044151}" type="pres">
      <dgm:prSet presAssocID="{9BBCE9C1-54F8-4517-B544-72A75946290D}" presName="level3hierChild" presStyleCnt="0"/>
      <dgm:spPr/>
    </dgm:pt>
    <dgm:pt modelId="{08FCF6DB-AD7A-42F4-8241-0795DF47BC3A}" type="pres">
      <dgm:prSet presAssocID="{0CD6A05B-6BB0-46F1-B747-C143094E229D}" presName="conn2-1" presStyleLbl="parChTrans1D2" presStyleIdx="4" presStyleCnt="6"/>
      <dgm:spPr/>
      <dgm:t>
        <a:bodyPr/>
        <a:lstStyle/>
        <a:p>
          <a:endParaRPr lang="zh-CN" altLang="en-US"/>
        </a:p>
      </dgm:t>
    </dgm:pt>
    <dgm:pt modelId="{A7171809-B923-47DF-A283-058404DF0B31}" type="pres">
      <dgm:prSet presAssocID="{0CD6A05B-6BB0-46F1-B747-C143094E229D}" presName="connTx" presStyleLbl="parChTrans1D2" presStyleIdx="4" presStyleCnt="6"/>
      <dgm:spPr/>
      <dgm:t>
        <a:bodyPr/>
        <a:lstStyle/>
        <a:p>
          <a:endParaRPr lang="zh-CN" altLang="en-US"/>
        </a:p>
      </dgm:t>
    </dgm:pt>
    <dgm:pt modelId="{486CADBC-CC71-4305-86E4-9A27401D7CCF}" type="pres">
      <dgm:prSet presAssocID="{E5267B96-24DA-4BD0-8B4E-E9D0470B936C}" presName="root2" presStyleCnt="0"/>
      <dgm:spPr/>
    </dgm:pt>
    <dgm:pt modelId="{D3A0134A-436C-45FC-80C7-06892565A9CF}" type="pres">
      <dgm:prSet presAssocID="{E5267B96-24DA-4BD0-8B4E-E9D0470B936C}" presName="LevelTwoTextNode" presStyleLbl="node2" presStyleIdx="4" presStyleCnt="6" custScaleX="249704" custScaleY="182707" custLinFactNeighborX="-325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A1E63FC-CA26-4B1A-9F6B-049B016C0DD4}" type="pres">
      <dgm:prSet presAssocID="{E5267B96-24DA-4BD0-8B4E-E9D0470B936C}" presName="level3hierChild" presStyleCnt="0"/>
      <dgm:spPr/>
    </dgm:pt>
    <dgm:pt modelId="{2825C1F3-9A44-7A46-84CB-724E84C03ACE}" type="pres">
      <dgm:prSet presAssocID="{F4160016-2332-354B-AE9A-DA07DF2F1206}" presName="conn2-1" presStyleLbl="parChTrans1D2" presStyleIdx="5" presStyleCnt="6" custScaleY="2000000"/>
      <dgm:spPr/>
      <dgm:t>
        <a:bodyPr/>
        <a:lstStyle/>
        <a:p>
          <a:endParaRPr lang="zh-CN" altLang="en-US"/>
        </a:p>
      </dgm:t>
    </dgm:pt>
    <dgm:pt modelId="{4D37A535-5BD7-A546-828C-1809639400DE}" type="pres">
      <dgm:prSet presAssocID="{F4160016-2332-354B-AE9A-DA07DF2F1206}" presName="connTx" presStyleLbl="parChTrans1D2" presStyleIdx="5" presStyleCnt="6"/>
      <dgm:spPr/>
      <dgm:t>
        <a:bodyPr/>
        <a:lstStyle/>
        <a:p>
          <a:endParaRPr lang="zh-CN" altLang="en-US"/>
        </a:p>
      </dgm:t>
    </dgm:pt>
    <dgm:pt modelId="{06B276E3-B59A-4844-A416-E4AEF15020A6}" type="pres">
      <dgm:prSet presAssocID="{844DE22B-DC6F-8C44-B084-267F91A89432}" presName="root2" presStyleCnt="0"/>
      <dgm:spPr/>
    </dgm:pt>
    <dgm:pt modelId="{86B87371-27F7-1E42-B880-C1696EE7F549}" type="pres">
      <dgm:prSet presAssocID="{844DE22B-DC6F-8C44-B084-267F91A89432}" presName="LevelTwoTextNode" presStyleLbl="node2" presStyleIdx="5" presStyleCnt="6" custScaleX="249705" custScaleY="182871" custLinFactNeighborX="-395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81A29B1-740B-C94F-B663-4A9C71A69FE8}" type="pres">
      <dgm:prSet presAssocID="{844DE22B-DC6F-8C44-B084-267F91A89432}" presName="level3hierChild" presStyleCnt="0"/>
      <dgm:spPr/>
    </dgm:pt>
  </dgm:ptLst>
  <dgm:cxnLst>
    <dgm:cxn modelId="{3AC65AC5-5205-9846-A1D7-E7E6B128C448}" type="presOf" srcId="{84DBBC94-D0B2-49D3-9127-D762757FC6CA}" destId="{1373F6A2-61E4-4A7C-A43E-4F2370A3D3F7}" srcOrd="0" destOrd="0" presId="urn:microsoft.com/office/officeart/2008/layout/HorizontalMultiLevelHierarchy#1"/>
    <dgm:cxn modelId="{0D2D2097-4AC2-4568-9677-09353B21AB7E}" srcId="{36727666-1B96-4A24-B527-163C8BA324D7}" destId="{44022DC4-56EE-479B-BB0D-E129FD0D1596}" srcOrd="0" destOrd="0" parTransId="{DC58E24A-C3D4-46E9-96A7-C26981AB90E1}" sibTransId="{3F2C414E-98B7-47FF-BD27-D1D650038A15}"/>
    <dgm:cxn modelId="{5294B8F4-6741-5943-8BC4-7B5894ABF0C5}" type="presOf" srcId="{7B85EA2F-76B5-4244-82BD-C17EF6F49AEA}" destId="{325C225C-2914-1444-943B-66342EDADDBA}" srcOrd="0" destOrd="0" presId="urn:microsoft.com/office/officeart/2008/layout/HorizontalMultiLevelHierarchy#1"/>
    <dgm:cxn modelId="{839F6291-A998-4CDA-8324-04D2E0D9048D}" srcId="{44022DC4-56EE-479B-BB0D-E129FD0D1596}" destId="{E5267B96-24DA-4BD0-8B4E-E9D0470B936C}" srcOrd="4" destOrd="0" parTransId="{0CD6A05B-6BB0-46F1-B747-C143094E229D}" sibTransId="{77A6EB37-B396-4A76-9669-24C66A5EBBEA}"/>
    <dgm:cxn modelId="{FF87D8EB-77F8-7547-939A-235A39BEE817}" type="presOf" srcId="{B3FB2E69-3A23-4B15-A786-53A16425137C}" destId="{5A488032-77AB-4B04-B0A0-AE87CDD9A181}" srcOrd="0" destOrd="0" presId="urn:microsoft.com/office/officeart/2008/layout/HorizontalMultiLevelHierarchy#1"/>
    <dgm:cxn modelId="{BCF29245-0EE0-9D40-9993-CA008ABC8E31}" type="presOf" srcId="{B3FB2E69-3A23-4B15-A786-53A16425137C}" destId="{81EE8BC2-D5E8-406C-849A-721D816F91A2}" srcOrd="1" destOrd="0" presId="urn:microsoft.com/office/officeart/2008/layout/HorizontalMultiLevelHierarchy#1"/>
    <dgm:cxn modelId="{52D1BD89-5A9A-2F4C-85F1-3E1989F3DB12}" type="presOf" srcId="{0CD6A05B-6BB0-46F1-B747-C143094E229D}" destId="{A7171809-B923-47DF-A283-058404DF0B31}" srcOrd="1" destOrd="0" presId="urn:microsoft.com/office/officeart/2008/layout/HorizontalMultiLevelHierarchy#1"/>
    <dgm:cxn modelId="{56D6D58A-895A-4800-BA18-28ACF4C25A80}" srcId="{44022DC4-56EE-479B-BB0D-E129FD0D1596}" destId="{D5B4506B-2421-40AF-8FEB-A089EB094A5E}" srcOrd="1" destOrd="0" parTransId="{84DBBC94-D0B2-49D3-9127-D762757FC6CA}" sibTransId="{02185A79-DE50-4076-876E-F09C148C9C49}"/>
    <dgm:cxn modelId="{3B95E4C1-6530-1747-AE20-26C67D31C628}" type="presOf" srcId="{D5B4506B-2421-40AF-8FEB-A089EB094A5E}" destId="{DA60359D-1EC9-40BF-A24C-B67C5730A1DA}" srcOrd="0" destOrd="0" presId="urn:microsoft.com/office/officeart/2008/layout/HorizontalMultiLevelHierarchy#1"/>
    <dgm:cxn modelId="{7E478086-E460-484D-9CEF-057B37C62E85}" type="presOf" srcId="{F4160016-2332-354B-AE9A-DA07DF2F1206}" destId="{2825C1F3-9A44-7A46-84CB-724E84C03ACE}" srcOrd="0" destOrd="0" presId="urn:microsoft.com/office/officeart/2008/layout/HorizontalMultiLevelHierarchy#1"/>
    <dgm:cxn modelId="{D7EF58A6-DCD5-794E-AB24-FDEF64209D90}" type="presOf" srcId="{844DE22B-DC6F-8C44-B084-267F91A89432}" destId="{86B87371-27F7-1E42-B880-C1696EE7F549}" srcOrd="0" destOrd="0" presId="urn:microsoft.com/office/officeart/2008/layout/HorizontalMultiLevelHierarchy#1"/>
    <dgm:cxn modelId="{F89FF2B3-ACA3-0B4E-AD9F-787DD04FC7F2}" srcId="{44022DC4-56EE-479B-BB0D-E129FD0D1596}" destId="{7B85EA2F-76B5-4244-82BD-C17EF6F49AEA}" srcOrd="2" destOrd="0" parTransId="{C21F6B97-F870-8047-9866-849201C10B6A}" sibTransId="{76360EBE-9D5A-3A47-8BAF-9C7E056899EE}"/>
    <dgm:cxn modelId="{4F562424-B7B0-AB46-8CA0-FCE395437B9B}" type="presOf" srcId="{F4160016-2332-354B-AE9A-DA07DF2F1206}" destId="{4D37A535-5BD7-A546-828C-1809639400DE}" srcOrd="1" destOrd="0" presId="urn:microsoft.com/office/officeart/2008/layout/HorizontalMultiLevelHierarchy#1"/>
    <dgm:cxn modelId="{EAD89FCF-C323-284F-874A-19C644ABB78B}" type="presOf" srcId="{C21F6B97-F870-8047-9866-849201C10B6A}" destId="{E83B9E46-9260-BC43-9BD1-69357C9229C9}" srcOrd="0" destOrd="0" presId="urn:microsoft.com/office/officeart/2008/layout/HorizontalMultiLevelHierarchy#1"/>
    <dgm:cxn modelId="{AED00760-5AAD-8747-96D0-3FD38BB92702}" srcId="{44022DC4-56EE-479B-BB0D-E129FD0D1596}" destId="{844DE22B-DC6F-8C44-B084-267F91A89432}" srcOrd="5" destOrd="0" parTransId="{F4160016-2332-354B-AE9A-DA07DF2F1206}" sibTransId="{403FBE75-3CBF-5D44-BFDF-69CD2D180BD3}"/>
    <dgm:cxn modelId="{F5156FEE-BC73-AE43-804B-AFB42B7E5155}" type="presOf" srcId="{84DBBC94-D0B2-49D3-9127-D762757FC6CA}" destId="{032CDD41-32A3-4951-9F5D-9E5013F67D5C}" srcOrd="1" destOrd="0" presId="urn:microsoft.com/office/officeart/2008/layout/HorizontalMultiLevelHierarchy#1"/>
    <dgm:cxn modelId="{E89142D5-2D06-A54E-A1F8-15415475C921}" type="presOf" srcId="{6FE1116C-3F3F-4F96-B653-694DF31BE460}" destId="{719F2604-C984-46CD-9859-2288719074BA}" srcOrd="0" destOrd="0" presId="urn:microsoft.com/office/officeart/2008/layout/HorizontalMultiLevelHierarchy#1"/>
    <dgm:cxn modelId="{ABDD0EDD-9A5E-B34D-B388-CC957CEFD31E}" type="presOf" srcId="{0CB64A5F-BE14-4B47-B133-3C94E6DD9C98}" destId="{0BB2FE48-C49F-4E29-AEC6-681D23FBD873}" srcOrd="0" destOrd="0" presId="urn:microsoft.com/office/officeart/2008/layout/HorizontalMultiLevelHierarchy#1"/>
    <dgm:cxn modelId="{58AE7E08-BA0A-4AF5-B0E1-299036A2D74C}" srcId="{44022DC4-56EE-479B-BB0D-E129FD0D1596}" destId="{6FE1116C-3F3F-4F96-B653-694DF31BE460}" srcOrd="0" destOrd="0" parTransId="{0CB64A5F-BE14-4B47-B133-3C94E6DD9C98}" sibTransId="{9939AE5B-2CB5-4CB1-93DF-64E67DB2AD4D}"/>
    <dgm:cxn modelId="{1F483A54-B228-E242-945F-28395DB4B0B9}" type="presOf" srcId="{44022DC4-56EE-479B-BB0D-E129FD0D1596}" destId="{5FBE5823-819E-4206-933B-D9ABCBF90FE6}" srcOrd="0" destOrd="0" presId="urn:microsoft.com/office/officeart/2008/layout/HorizontalMultiLevelHierarchy#1"/>
    <dgm:cxn modelId="{08A7ABFC-BDBF-B543-B243-7C7C8FDC0186}" type="presOf" srcId="{36727666-1B96-4A24-B527-163C8BA324D7}" destId="{F1569505-B141-42F3-A6DD-7A767FAD3A55}" srcOrd="0" destOrd="0" presId="urn:microsoft.com/office/officeart/2008/layout/HorizontalMultiLevelHierarchy#1"/>
    <dgm:cxn modelId="{C261073F-BFAB-EE4A-BC0B-3FFE952EAD74}" type="presOf" srcId="{0CB64A5F-BE14-4B47-B133-3C94E6DD9C98}" destId="{F85731A3-E2D8-44EC-BE43-7FAAB8444CF4}" srcOrd="1" destOrd="0" presId="urn:microsoft.com/office/officeart/2008/layout/HorizontalMultiLevelHierarchy#1"/>
    <dgm:cxn modelId="{78D739DD-1022-4355-B1E2-FF584DD05914}" srcId="{44022DC4-56EE-479B-BB0D-E129FD0D1596}" destId="{9BBCE9C1-54F8-4517-B544-72A75946290D}" srcOrd="3" destOrd="0" parTransId="{B3FB2E69-3A23-4B15-A786-53A16425137C}" sibTransId="{18CC7D61-DD52-4D72-B622-2B4B21EEDBB0}"/>
    <dgm:cxn modelId="{92D86866-95BD-E244-8E83-79EE70BDDA99}" type="presOf" srcId="{C21F6B97-F870-8047-9866-849201C10B6A}" destId="{09D8B298-9FF9-C449-AF28-0F2FC1F43DEA}" srcOrd="1" destOrd="0" presId="urn:microsoft.com/office/officeart/2008/layout/HorizontalMultiLevelHierarchy#1"/>
    <dgm:cxn modelId="{5B615BEB-182E-EC47-97F9-E6032FBD53E0}" type="presOf" srcId="{9BBCE9C1-54F8-4517-B544-72A75946290D}" destId="{410DE2F2-E2C0-4532-9E7B-4631601F6371}" srcOrd="0" destOrd="0" presId="urn:microsoft.com/office/officeart/2008/layout/HorizontalMultiLevelHierarchy#1"/>
    <dgm:cxn modelId="{B1C41BBB-362C-6445-AA8D-62CC19907B3A}" type="presOf" srcId="{0CD6A05B-6BB0-46F1-B747-C143094E229D}" destId="{08FCF6DB-AD7A-42F4-8241-0795DF47BC3A}" srcOrd="0" destOrd="0" presId="urn:microsoft.com/office/officeart/2008/layout/HorizontalMultiLevelHierarchy#1"/>
    <dgm:cxn modelId="{24E74D9A-0876-FF42-B61A-A65EDF81F7F8}" type="presOf" srcId="{E5267B96-24DA-4BD0-8B4E-E9D0470B936C}" destId="{D3A0134A-436C-45FC-80C7-06892565A9CF}" srcOrd="0" destOrd="0" presId="urn:microsoft.com/office/officeart/2008/layout/HorizontalMultiLevelHierarchy#1"/>
    <dgm:cxn modelId="{D0380A5C-4085-3342-9B12-D582CEF83D15}" type="presParOf" srcId="{F1569505-B141-42F3-A6DD-7A767FAD3A55}" destId="{4B7B3B4F-2AC6-47A2-AB26-B307C105254C}" srcOrd="0" destOrd="0" presId="urn:microsoft.com/office/officeart/2008/layout/HorizontalMultiLevelHierarchy#1"/>
    <dgm:cxn modelId="{CA72EA04-EDD3-2940-85D6-A043CEE8FF9A}" type="presParOf" srcId="{4B7B3B4F-2AC6-47A2-AB26-B307C105254C}" destId="{5FBE5823-819E-4206-933B-D9ABCBF90FE6}" srcOrd="0" destOrd="0" presId="urn:microsoft.com/office/officeart/2008/layout/HorizontalMultiLevelHierarchy#1"/>
    <dgm:cxn modelId="{9B2D5892-8146-1948-9847-8CB2A9C9CECA}" type="presParOf" srcId="{4B7B3B4F-2AC6-47A2-AB26-B307C105254C}" destId="{35BD56CB-F7A8-4454-8D4E-3ADB7B57B18A}" srcOrd="1" destOrd="0" presId="urn:microsoft.com/office/officeart/2008/layout/HorizontalMultiLevelHierarchy#1"/>
    <dgm:cxn modelId="{714107FC-2AC9-CD46-A8A7-B97B69360AE5}" type="presParOf" srcId="{35BD56CB-F7A8-4454-8D4E-3ADB7B57B18A}" destId="{0BB2FE48-C49F-4E29-AEC6-681D23FBD873}" srcOrd="0" destOrd="0" presId="urn:microsoft.com/office/officeart/2008/layout/HorizontalMultiLevelHierarchy#1"/>
    <dgm:cxn modelId="{B0A705D8-1221-004D-874B-72360C74492C}" type="presParOf" srcId="{0BB2FE48-C49F-4E29-AEC6-681D23FBD873}" destId="{F85731A3-E2D8-44EC-BE43-7FAAB8444CF4}" srcOrd="0" destOrd="0" presId="urn:microsoft.com/office/officeart/2008/layout/HorizontalMultiLevelHierarchy#1"/>
    <dgm:cxn modelId="{B6BB064C-8E23-8A49-9F1A-8F010EE12ADF}" type="presParOf" srcId="{35BD56CB-F7A8-4454-8D4E-3ADB7B57B18A}" destId="{600092F1-F002-40AF-BAE5-F2DBA9B478D0}" srcOrd="1" destOrd="0" presId="urn:microsoft.com/office/officeart/2008/layout/HorizontalMultiLevelHierarchy#1"/>
    <dgm:cxn modelId="{12D40319-1DDD-8D44-BAD0-8303166AA0A3}" type="presParOf" srcId="{600092F1-F002-40AF-BAE5-F2DBA9B478D0}" destId="{719F2604-C984-46CD-9859-2288719074BA}" srcOrd="0" destOrd="0" presId="urn:microsoft.com/office/officeart/2008/layout/HorizontalMultiLevelHierarchy#1"/>
    <dgm:cxn modelId="{2D4D349C-39D1-9447-8C89-68B91A196D64}" type="presParOf" srcId="{600092F1-F002-40AF-BAE5-F2DBA9B478D0}" destId="{15FF4DD1-2599-463A-9258-1D62A6F9F104}" srcOrd="1" destOrd="0" presId="urn:microsoft.com/office/officeart/2008/layout/HorizontalMultiLevelHierarchy#1"/>
    <dgm:cxn modelId="{5C614B73-FD19-0C47-8D07-4EBBC3171229}" type="presParOf" srcId="{35BD56CB-F7A8-4454-8D4E-3ADB7B57B18A}" destId="{1373F6A2-61E4-4A7C-A43E-4F2370A3D3F7}" srcOrd="2" destOrd="0" presId="urn:microsoft.com/office/officeart/2008/layout/HorizontalMultiLevelHierarchy#1"/>
    <dgm:cxn modelId="{0AF6CC28-7AA0-BD41-A5CD-2B89379ACB89}" type="presParOf" srcId="{1373F6A2-61E4-4A7C-A43E-4F2370A3D3F7}" destId="{032CDD41-32A3-4951-9F5D-9E5013F67D5C}" srcOrd="0" destOrd="0" presId="urn:microsoft.com/office/officeart/2008/layout/HorizontalMultiLevelHierarchy#1"/>
    <dgm:cxn modelId="{07FBB747-F010-E246-912C-94828E55A522}" type="presParOf" srcId="{35BD56CB-F7A8-4454-8D4E-3ADB7B57B18A}" destId="{85215F70-F683-437D-ABDE-8D0668DA3051}" srcOrd="3" destOrd="0" presId="urn:microsoft.com/office/officeart/2008/layout/HorizontalMultiLevelHierarchy#1"/>
    <dgm:cxn modelId="{236A1299-82AC-FC43-8494-5BCA6CDB8EA8}" type="presParOf" srcId="{85215F70-F683-437D-ABDE-8D0668DA3051}" destId="{DA60359D-1EC9-40BF-A24C-B67C5730A1DA}" srcOrd="0" destOrd="0" presId="urn:microsoft.com/office/officeart/2008/layout/HorizontalMultiLevelHierarchy#1"/>
    <dgm:cxn modelId="{2107B12F-E23C-8B43-9512-1442069F77EA}" type="presParOf" srcId="{85215F70-F683-437D-ABDE-8D0668DA3051}" destId="{C1555B7B-9E61-4B9A-81AC-BBC70CC80AA5}" srcOrd="1" destOrd="0" presId="urn:microsoft.com/office/officeart/2008/layout/HorizontalMultiLevelHierarchy#1"/>
    <dgm:cxn modelId="{CCC0A40D-C377-1C4E-9050-08D1BC6F3246}" type="presParOf" srcId="{35BD56CB-F7A8-4454-8D4E-3ADB7B57B18A}" destId="{E83B9E46-9260-BC43-9BD1-69357C9229C9}" srcOrd="4" destOrd="0" presId="urn:microsoft.com/office/officeart/2008/layout/HorizontalMultiLevelHierarchy#1"/>
    <dgm:cxn modelId="{4342ABDA-8034-044B-96DC-C4EF2E55C8A1}" type="presParOf" srcId="{E83B9E46-9260-BC43-9BD1-69357C9229C9}" destId="{09D8B298-9FF9-C449-AF28-0F2FC1F43DEA}" srcOrd="0" destOrd="0" presId="urn:microsoft.com/office/officeart/2008/layout/HorizontalMultiLevelHierarchy#1"/>
    <dgm:cxn modelId="{FBE6637D-F7E9-504F-9462-C72866A1346D}" type="presParOf" srcId="{35BD56CB-F7A8-4454-8D4E-3ADB7B57B18A}" destId="{32261766-9717-E642-AB9D-76BCB05F777F}" srcOrd="5" destOrd="0" presId="urn:microsoft.com/office/officeart/2008/layout/HorizontalMultiLevelHierarchy#1"/>
    <dgm:cxn modelId="{1091CB14-7863-734F-BB6D-EC08C3BEE2F7}" type="presParOf" srcId="{32261766-9717-E642-AB9D-76BCB05F777F}" destId="{325C225C-2914-1444-943B-66342EDADDBA}" srcOrd="0" destOrd="0" presId="urn:microsoft.com/office/officeart/2008/layout/HorizontalMultiLevelHierarchy#1"/>
    <dgm:cxn modelId="{4033F858-739D-444D-B9DE-441ECC6D5A44}" type="presParOf" srcId="{32261766-9717-E642-AB9D-76BCB05F777F}" destId="{3FA62EC0-5602-6643-AC9B-1169DFB26E74}" srcOrd="1" destOrd="0" presId="urn:microsoft.com/office/officeart/2008/layout/HorizontalMultiLevelHierarchy#1"/>
    <dgm:cxn modelId="{7B2879A4-C97A-4C4E-A1AA-98798F33CD53}" type="presParOf" srcId="{35BD56CB-F7A8-4454-8D4E-3ADB7B57B18A}" destId="{5A488032-77AB-4B04-B0A0-AE87CDD9A181}" srcOrd="6" destOrd="0" presId="urn:microsoft.com/office/officeart/2008/layout/HorizontalMultiLevelHierarchy#1"/>
    <dgm:cxn modelId="{762A3FBE-62A9-0645-B059-F16ED458E5BD}" type="presParOf" srcId="{5A488032-77AB-4B04-B0A0-AE87CDD9A181}" destId="{81EE8BC2-D5E8-406C-849A-721D816F91A2}" srcOrd="0" destOrd="0" presId="urn:microsoft.com/office/officeart/2008/layout/HorizontalMultiLevelHierarchy#1"/>
    <dgm:cxn modelId="{534B6C45-2686-B446-83C1-8B5896847FD0}" type="presParOf" srcId="{35BD56CB-F7A8-4454-8D4E-3ADB7B57B18A}" destId="{A41977BD-4A1F-4DB1-B370-1077A926CC19}" srcOrd="7" destOrd="0" presId="urn:microsoft.com/office/officeart/2008/layout/HorizontalMultiLevelHierarchy#1"/>
    <dgm:cxn modelId="{05766352-08D7-2F48-AB4C-E181D6F46838}" type="presParOf" srcId="{A41977BD-4A1F-4DB1-B370-1077A926CC19}" destId="{410DE2F2-E2C0-4532-9E7B-4631601F6371}" srcOrd="0" destOrd="0" presId="urn:microsoft.com/office/officeart/2008/layout/HorizontalMultiLevelHierarchy#1"/>
    <dgm:cxn modelId="{D395090E-48E9-274C-96AA-D61AD5065D1D}" type="presParOf" srcId="{A41977BD-4A1F-4DB1-B370-1077A926CC19}" destId="{6A97AE33-72B3-4F6D-B331-27C01A044151}" srcOrd="1" destOrd="0" presId="urn:microsoft.com/office/officeart/2008/layout/HorizontalMultiLevelHierarchy#1"/>
    <dgm:cxn modelId="{322C4886-61D6-914B-BD27-DCBDC04C5742}" type="presParOf" srcId="{35BD56CB-F7A8-4454-8D4E-3ADB7B57B18A}" destId="{08FCF6DB-AD7A-42F4-8241-0795DF47BC3A}" srcOrd="8" destOrd="0" presId="urn:microsoft.com/office/officeart/2008/layout/HorizontalMultiLevelHierarchy#1"/>
    <dgm:cxn modelId="{29E8F3C5-4B1F-9E4F-AE47-06730B64BEF6}" type="presParOf" srcId="{08FCF6DB-AD7A-42F4-8241-0795DF47BC3A}" destId="{A7171809-B923-47DF-A283-058404DF0B31}" srcOrd="0" destOrd="0" presId="urn:microsoft.com/office/officeart/2008/layout/HorizontalMultiLevelHierarchy#1"/>
    <dgm:cxn modelId="{5109BBB0-0717-5547-8840-4B62B26C3267}" type="presParOf" srcId="{35BD56CB-F7A8-4454-8D4E-3ADB7B57B18A}" destId="{486CADBC-CC71-4305-86E4-9A27401D7CCF}" srcOrd="9" destOrd="0" presId="urn:microsoft.com/office/officeart/2008/layout/HorizontalMultiLevelHierarchy#1"/>
    <dgm:cxn modelId="{6F953EB3-51B5-0E4C-A7AA-63A6A50D3858}" type="presParOf" srcId="{486CADBC-CC71-4305-86E4-9A27401D7CCF}" destId="{D3A0134A-436C-45FC-80C7-06892565A9CF}" srcOrd="0" destOrd="0" presId="urn:microsoft.com/office/officeart/2008/layout/HorizontalMultiLevelHierarchy#1"/>
    <dgm:cxn modelId="{847973E7-F32B-C744-B3C8-186C4A78BE5D}" type="presParOf" srcId="{486CADBC-CC71-4305-86E4-9A27401D7CCF}" destId="{9A1E63FC-CA26-4B1A-9F6B-049B016C0DD4}" srcOrd="1" destOrd="0" presId="urn:microsoft.com/office/officeart/2008/layout/HorizontalMultiLevelHierarchy#1"/>
    <dgm:cxn modelId="{2EB79620-4DDC-E441-BD06-E458CBED8D27}" type="presParOf" srcId="{35BD56CB-F7A8-4454-8D4E-3ADB7B57B18A}" destId="{2825C1F3-9A44-7A46-84CB-724E84C03ACE}" srcOrd="10" destOrd="0" presId="urn:microsoft.com/office/officeart/2008/layout/HorizontalMultiLevelHierarchy#1"/>
    <dgm:cxn modelId="{85AFFB5A-65EB-6549-BA28-EC2B581D9856}" type="presParOf" srcId="{2825C1F3-9A44-7A46-84CB-724E84C03ACE}" destId="{4D37A535-5BD7-A546-828C-1809639400DE}" srcOrd="0" destOrd="0" presId="urn:microsoft.com/office/officeart/2008/layout/HorizontalMultiLevelHierarchy#1"/>
    <dgm:cxn modelId="{7A4D49C6-4011-5F4A-A20C-942BE2948B49}" type="presParOf" srcId="{35BD56CB-F7A8-4454-8D4E-3ADB7B57B18A}" destId="{06B276E3-B59A-4844-A416-E4AEF15020A6}" srcOrd="11" destOrd="0" presId="urn:microsoft.com/office/officeart/2008/layout/HorizontalMultiLevelHierarchy#1"/>
    <dgm:cxn modelId="{E448A590-A9CC-E04E-8E47-92D7BE8D77CB}" type="presParOf" srcId="{06B276E3-B59A-4844-A416-E4AEF15020A6}" destId="{86B87371-27F7-1E42-B880-C1696EE7F549}" srcOrd="0" destOrd="0" presId="urn:microsoft.com/office/officeart/2008/layout/HorizontalMultiLevelHierarchy#1"/>
    <dgm:cxn modelId="{C555C72E-A5E4-3540-B14A-1A1DF58C1926}" type="presParOf" srcId="{06B276E3-B59A-4844-A416-E4AEF15020A6}" destId="{181A29B1-740B-C94F-B663-4A9C71A69FE8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5C1F3-9A44-7A46-84CB-724E84C03ACE}">
      <dsp:nvSpPr>
        <dsp:cNvPr id="0" name=""/>
        <dsp:cNvSpPr/>
      </dsp:nvSpPr>
      <dsp:spPr>
        <a:xfrm>
          <a:off x="872959" y="2037378"/>
          <a:ext cx="177295" cy="1756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8647" y="0"/>
              </a:lnTo>
              <a:lnTo>
                <a:pt x="88647" y="1756475"/>
              </a:lnTo>
              <a:lnTo>
                <a:pt x="177295" y="17564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400" b="1" kern="1200">
            <a:latin typeface="华文细黑" pitchFamily="2" charset="-122"/>
            <a:ea typeface="华文细黑" pitchFamily="2" charset="-122"/>
          </a:endParaRPr>
        </a:p>
      </dsp:txBody>
      <dsp:txXfrm>
        <a:off x="917472" y="2032915"/>
        <a:ext cx="88270" cy="1765400"/>
      </dsp:txXfrm>
    </dsp:sp>
    <dsp:sp modelId="{08FCF6DB-AD7A-42F4-8241-0795DF47BC3A}">
      <dsp:nvSpPr>
        <dsp:cNvPr id="0" name=""/>
        <dsp:cNvSpPr/>
      </dsp:nvSpPr>
      <dsp:spPr>
        <a:xfrm>
          <a:off x="872959" y="2037378"/>
          <a:ext cx="184987" cy="1064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2493" y="0"/>
              </a:lnTo>
              <a:lnTo>
                <a:pt x="92493" y="1064339"/>
              </a:lnTo>
              <a:lnTo>
                <a:pt x="184987" y="10643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b="1" kern="1200"/>
        </a:p>
      </dsp:txBody>
      <dsp:txXfrm>
        <a:off x="938446" y="2542540"/>
        <a:ext cx="54014" cy="54014"/>
      </dsp:txXfrm>
    </dsp:sp>
    <dsp:sp modelId="{5A488032-77AB-4B04-B0A0-AE87CDD9A181}">
      <dsp:nvSpPr>
        <dsp:cNvPr id="0" name=""/>
        <dsp:cNvSpPr/>
      </dsp:nvSpPr>
      <dsp:spPr>
        <a:xfrm>
          <a:off x="872959" y="2037378"/>
          <a:ext cx="153653" cy="372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826" y="0"/>
              </a:lnTo>
              <a:lnTo>
                <a:pt x="76826" y="372203"/>
              </a:lnTo>
              <a:lnTo>
                <a:pt x="153653" y="3722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b="1" kern="1200"/>
        </a:p>
      </dsp:txBody>
      <dsp:txXfrm>
        <a:off x="939719" y="2213413"/>
        <a:ext cx="20133" cy="20133"/>
      </dsp:txXfrm>
    </dsp:sp>
    <dsp:sp modelId="{E83B9E46-9260-BC43-9BD1-69357C9229C9}">
      <dsp:nvSpPr>
        <dsp:cNvPr id="0" name=""/>
        <dsp:cNvSpPr/>
      </dsp:nvSpPr>
      <dsp:spPr>
        <a:xfrm>
          <a:off x="872959" y="1717173"/>
          <a:ext cx="177295" cy="320205"/>
        </a:xfrm>
        <a:custGeom>
          <a:avLst/>
          <a:gdLst/>
          <a:ahLst/>
          <a:cxnLst/>
          <a:rect l="0" t="0" r="0" b="0"/>
          <a:pathLst>
            <a:path>
              <a:moveTo>
                <a:pt x="0" y="320205"/>
              </a:moveTo>
              <a:lnTo>
                <a:pt x="88647" y="320205"/>
              </a:lnTo>
              <a:lnTo>
                <a:pt x="88647" y="0"/>
              </a:lnTo>
              <a:lnTo>
                <a:pt x="17729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400" b="1" kern="1200">
            <a:latin typeface="华文细黑" pitchFamily="2" charset="-122"/>
            <a:ea typeface="华文细黑" pitchFamily="2" charset="-122"/>
          </a:endParaRPr>
        </a:p>
      </dsp:txBody>
      <dsp:txXfrm>
        <a:off x="952457" y="1694269"/>
        <a:ext cx="18300" cy="366012"/>
      </dsp:txXfrm>
    </dsp:sp>
    <dsp:sp modelId="{1373F6A2-61E4-4A7C-A43E-4F2370A3D3F7}">
      <dsp:nvSpPr>
        <dsp:cNvPr id="0" name=""/>
        <dsp:cNvSpPr/>
      </dsp:nvSpPr>
      <dsp:spPr>
        <a:xfrm>
          <a:off x="872959" y="1024764"/>
          <a:ext cx="177295" cy="1012613"/>
        </a:xfrm>
        <a:custGeom>
          <a:avLst/>
          <a:gdLst/>
          <a:ahLst/>
          <a:cxnLst/>
          <a:rect l="0" t="0" r="0" b="0"/>
          <a:pathLst>
            <a:path>
              <a:moveTo>
                <a:pt x="0" y="1012613"/>
              </a:moveTo>
              <a:lnTo>
                <a:pt x="88647" y="1012613"/>
              </a:lnTo>
              <a:lnTo>
                <a:pt x="88647" y="0"/>
              </a:lnTo>
              <a:lnTo>
                <a:pt x="17729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4800" b="1" kern="1200">
            <a:latin typeface="华文细黑" pitchFamily="2" charset="-122"/>
            <a:ea typeface="华文细黑" pitchFamily="2" charset="-122"/>
          </a:endParaRPr>
        </a:p>
      </dsp:txBody>
      <dsp:txXfrm>
        <a:off x="935907" y="1316912"/>
        <a:ext cx="51400" cy="428318"/>
      </dsp:txXfrm>
    </dsp:sp>
    <dsp:sp modelId="{0BB2FE48-C49F-4E29-AEC6-681D23FBD873}">
      <dsp:nvSpPr>
        <dsp:cNvPr id="0" name=""/>
        <dsp:cNvSpPr/>
      </dsp:nvSpPr>
      <dsp:spPr>
        <a:xfrm>
          <a:off x="872959" y="332355"/>
          <a:ext cx="177295" cy="1705022"/>
        </a:xfrm>
        <a:custGeom>
          <a:avLst/>
          <a:gdLst/>
          <a:ahLst/>
          <a:cxnLst/>
          <a:rect l="0" t="0" r="0" b="0"/>
          <a:pathLst>
            <a:path>
              <a:moveTo>
                <a:pt x="0" y="1705022"/>
              </a:moveTo>
              <a:lnTo>
                <a:pt x="88647" y="1705022"/>
              </a:lnTo>
              <a:lnTo>
                <a:pt x="88647" y="0"/>
              </a:lnTo>
              <a:lnTo>
                <a:pt x="17729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400" b="1" kern="1200">
            <a:latin typeface="华文细黑" pitchFamily="2" charset="-122"/>
            <a:ea typeface="华文细黑" pitchFamily="2" charset="-122"/>
          </a:endParaRPr>
        </a:p>
      </dsp:txBody>
      <dsp:txXfrm>
        <a:off x="918752" y="327758"/>
        <a:ext cx="85710" cy="1714216"/>
      </dsp:txXfrm>
    </dsp:sp>
    <dsp:sp modelId="{5FBE5823-819E-4206-933B-D9ABCBF90FE6}">
      <dsp:nvSpPr>
        <dsp:cNvPr id="0" name=""/>
        <dsp:cNvSpPr/>
      </dsp:nvSpPr>
      <dsp:spPr>
        <a:xfrm rot="16200000">
          <a:off x="-1600898" y="1600898"/>
          <a:ext cx="4074756" cy="872959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dirty="0" smtClean="0">
              <a:latin typeface="华文细黑" pitchFamily="2" charset="-122"/>
              <a:ea typeface="华文细黑" pitchFamily="2" charset="-122"/>
            </a:rPr>
            <a:t>Spallation</a:t>
          </a:r>
          <a:r>
            <a:rPr lang="en-US" altLang="zh-CN" sz="2000" b="1" kern="1200" baseline="0" dirty="0" smtClean="0">
              <a:latin typeface="华文细黑" pitchFamily="2" charset="-122"/>
              <a:ea typeface="华文细黑" pitchFamily="2" charset="-122"/>
            </a:rPr>
            <a:t> target</a:t>
          </a:r>
          <a:endParaRPr lang="zh-CN" altLang="en-US" sz="2000" b="1" kern="1200" dirty="0">
            <a:latin typeface="华文细黑" pitchFamily="2" charset="-122"/>
            <a:ea typeface="华文细黑" pitchFamily="2" charset="-122"/>
          </a:endParaRPr>
        </a:p>
      </dsp:txBody>
      <dsp:txXfrm>
        <a:off x="-1600898" y="1600898"/>
        <a:ext cx="4074756" cy="872959"/>
      </dsp:txXfrm>
    </dsp:sp>
    <dsp:sp modelId="{719F2604-C984-46CD-9859-2288719074BA}">
      <dsp:nvSpPr>
        <dsp:cNvPr id="0" name=""/>
        <dsp:cNvSpPr/>
      </dsp:nvSpPr>
      <dsp:spPr>
        <a:xfrm>
          <a:off x="1050255" y="27788"/>
          <a:ext cx="2734813" cy="609134"/>
        </a:xfrm>
        <a:prstGeom prst="rect">
          <a:avLst/>
        </a:prstGeom>
        <a:solidFill>
          <a:srgbClr val="80008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dirty="0" smtClean="0">
              <a:latin typeface="华文细黑" pitchFamily="2" charset="-122"/>
              <a:ea typeface="华文细黑" pitchFamily="2" charset="-122"/>
              <a:cs typeface="Hiragino Sans GB W3"/>
            </a:rPr>
            <a:t>Beam-Target interface</a:t>
          </a:r>
          <a:endParaRPr lang="zh-CN" altLang="en-US" sz="2000" b="1" kern="1200" dirty="0">
            <a:latin typeface="华文细黑" pitchFamily="2" charset="-122"/>
            <a:ea typeface="华文细黑" pitchFamily="2" charset="-122"/>
            <a:cs typeface="Hiragino Sans GB W3"/>
          </a:endParaRPr>
        </a:p>
      </dsp:txBody>
      <dsp:txXfrm>
        <a:off x="1050255" y="27788"/>
        <a:ext cx="2734813" cy="609134"/>
      </dsp:txXfrm>
    </dsp:sp>
    <dsp:sp modelId="{DA60359D-1EC9-40BF-A24C-B67C5730A1DA}">
      <dsp:nvSpPr>
        <dsp:cNvPr id="0" name=""/>
        <dsp:cNvSpPr/>
      </dsp:nvSpPr>
      <dsp:spPr>
        <a:xfrm>
          <a:off x="1050255" y="720196"/>
          <a:ext cx="2728159" cy="609134"/>
        </a:xfrm>
        <a:prstGeom prst="rect">
          <a:avLst/>
        </a:prstGeom>
        <a:solidFill>
          <a:srgbClr val="80008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dirty="0" smtClean="0">
              <a:latin typeface="华文细黑" pitchFamily="2" charset="-122"/>
              <a:ea typeface="华文细黑" pitchFamily="2" charset="-122"/>
              <a:cs typeface="Hiragino Sans GB W3"/>
            </a:rPr>
            <a:t>Electromagnetic lift</a:t>
          </a:r>
          <a:endParaRPr lang="zh-CN" altLang="en-US" sz="2000" b="1" kern="1200" dirty="0">
            <a:latin typeface="华文细黑" pitchFamily="2" charset="-122"/>
            <a:ea typeface="华文细黑" pitchFamily="2" charset="-122"/>
            <a:cs typeface="Hiragino Sans GB W3"/>
          </a:endParaRPr>
        </a:p>
      </dsp:txBody>
      <dsp:txXfrm>
        <a:off x="1050255" y="720196"/>
        <a:ext cx="2728159" cy="609134"/>
      </dsp:txXfrm>
    </dsp:sp>
    <dsp:sp modelId="{325C225C-2914-1444-943B-66342EDADDBA}">
      <dsp:nvSpPr>
        <dsp:cNvPr id="0" name=""/>
        <dsp:cNvSpPr/>
      </dsp:nvSpPr>
      <dsp:spPr>
        <a:xfrm>
          <a:off x="1050255" y="1412605"/>
          <a:ext cx="2728159" cy="609134"/>
        </a:xfrm>
        <a:prstGeom prst="rect">
          <a:avLst/>
        </a:prstGeom>
        <a:solidFill>
          <a:srgbClr val="80008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dirty="0" smtClean="0">
              <a:latin typeface="华文细黑" pitchFamily="2" charset="-122"/>
              <a:ea typeface="华文细黑" pitchFamily="2" charset="-122"/>
              <a:cs typeface="Hiragino Sans GB W3"/>
            </a:rPr>
            <a:t>Heat</a:t>
          </a:r>
          <a:r>
            <a:rPr lang="en-US" altLang="zh-CN" sz="2000" b="1" kern="1200" baseline="0" dirty="0" smtClean="0">
              <a:latin typeface="华文细黑" pitchFamily="2" charset="-122"/>
              <a:ea typeface="华文细黑" pitchFamily="2" charset="-122"/>
              <a:cs typeface="Hiragino Sans GB W3"/>
            </a:rPr>
            <a:t> Exchanger</a:t>
          </a:r>
          <a:endParaRPr lang="zh-CN" altLang="en-US" sz="2000" b="1" kern="1200" dirty="0">
            <a:latin typeface="华文细黑" pitchFamily="2" charset="-122"/>
            <a:ea typeface="华文细黑" pitchFamily="2" charset="-122"/>
            <a:cs typeface="Hiragino Sans GB W3"/>
          </a:endParaRPr>
        </a:p>
      </dsp:txBody>
      <dsp:txXfrm>
        <a:off x="1050255" y="1412605"/>
        <a:ext cx="2728159" cy="609134"/>
      </dsp:txXfrm>
    </dsp:sp>
    <dsp:sp modelId="{410DE2F2-E2C0-4532-9E7B-4631601F6371}">
      <dsp:nvSpPr>
        <dsp:cNvPr id="0" name=""/>
        <dsp:cNvSpPr/>
      </dsp:nvSpPr>
      <dsp:spPr>
        <a:xfrm>
          <a:off x="1026612" y="2105014"/>
          <a:ext cx="2728159" cy="609134"/>
        </a:xfrm>
        <a:prstGeom prst="rect">
          <a:avLst/>
        </a:prstGeom>
        <a:solidFill>
          <a:srgbClr val="80008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dirty="0" smtClean="0">
              <a:latin typeface="华文细黑" pitchFamily="2" charset="-122"/>
              <a:ea typeface="华文细黑" pitchFamily="2" charset="-122"/>
              <a:cs typeface="Hiragino Sans GB W3"/>
            </a:rPr>
            <a:t> Granular flow loop</a:t>
          </a:r>
          <a:endParaRPr lang="zh-CN" altLang="en-US" sz="2000" b="1" kern="1200" dirty="0">
            <a:latin typeface="华文细黑" pitchFamily="2" charset="-122"/>
            <a:ea typeface="华文细黑" pitchFamily="2" charset="-122"/>
            <a:cs typeface="Hiragino Sans GB W3"/>
          </a:endParaRPr>
        </a:p>
      </dsp:txBody>
      <dsp:txXfrm>
        <a:off x="1026612" y="2105014"/>
        <a:ext cx="2728159" cy="609134"/>
      </dsp:txXfrm>
    </dsp:sp>
    <dsp:sp modelId="{D3A0134A-436C-45FC-80C7-06892565A9CF}">
      <dsp:nvSpPr>
        <dsp:cNvPr id="0" name=""/>
        <dsp:cNvSpPr/>
      </dsp:nvSpPr>
      <dsp:spPr>
        <a:xfrm>
          <a:off x="1057947" y="2797423"/>
          <a:ext cx="2728148" cy="608588"/>
        </a:xfrm>
        <a:prstGeom prst="rect">
          <a:avLst/>
        </a:prstGeom>
        <a:solidFill>
          <a:srgbClr val="80008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dirty="0" smtClean="0">
              <a:latin typeface="华文细黑" pitchFamily="2" charset="-122"/>
              <a:ea typeface="华文细黑" pitchFamily="2" charset="-122"/>
              <a:cs typeface="Hiragino Sans GB W3"/>
            </a:rPr>
            <a:t>Target safety system</a:t>
          </a:r>
          <a:r>
            <a:rPr lang="en-US" altLang="zh-CN" sz="2000" b="1" kern="1200" baseline="0" dirty="0" smtClean="0">
              <a:latin typeface="华文细黑" pitchFamily="2" charset="-122"/>
              <a:ea typeface="华文细黑" pitchFamily="2" charset="-122"/>
              <a:cs typeface="Hiragino Sans GB W3"/>
            </a:rPr>
            <a:t> </a:t>
          </a:r>
          <a:endParaRPr lang="zh-CN" altLang="en-US" sz="2000" b="1" kern="1200" dirty="0">
            <a:latin typeface="华文细黑" pitchFamily="2" charset="-122"/>
            <a:ea typeface="华文细黑" pitchFamily="2" charset="-122"/>
            <a:cs typeface="Hiragino Sans GB W3"/>
          </a:endParaRPr>
        </a:p>
      </dsp:txBody>
      <dsp:txXfrm>
        <a:off x="1057947" y="2797423"/>
        <a:ext cx="2728148" cy="608588"/>
      </dsp:txXfrm>
    </dsp:sp>
    <dsp:sp modelId="{86B87371-27F7-1E42-B880-C1696EE7F549}">
      <dsp:nvSpPr>
        <dsp:cNvPr id="0" name=""/>
        <dsp:cNvSpPr/>
      </dsp:nvSpPr>
      <dsp:spPr>
        <a:xfrm>
          <a:off x="1050255" y="3489285"/>
          <a:ext cx="2728159" cy="609134"/>
        </a:xfrm>
        <a:prstGeom prst="rect">
          <a:avLst/>
        </a:prstGeom>
        <a:solidFill>
          <a:srgbClr val="80008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dirty="0" smtClean="0">
              <a:latin typeface="华文细黑" pitchFamily="2" charset="-122"/>
              <a:ea typeface="华文细黑" pitchFamily="2" charset="-122"/>
              <a:cs typeface="Hiragino Sans GB W3"/>
            </a:rPr>
            <a:t>Remote handling system </a:t>
          </a:r>
          <a:endParaRPr lang="zh-CN" altLang="en-US" sz="2000" b="1" kern="1200" dirty="0">
            <a:latin typeface="华文细黑" pitchFamily="2" charset="-122"/>
            <a:ea typeface="华文细黑" pitchFamily="2" charset="-122"/>
            <a:cs typeface="Hiragino Sans GB W3"/>
          </a:endParaRPr>
        </a:p>
      </dsp:txBody>
      <dsp:txXfrm>
        <a:off x="1050255" y="3489285"/>
        <a:ext cx="2728159" cy="609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E14E961-D66A-4F2B-998C-0BCAA1CF74B1}" type="datetimeFigureOut">
              <a:rPr lang="zh-CN" altLang="en-US"/>
              <a:pPr>
                <a:defRPr/>
              </a:pPr>
              <a:t>2019/12/11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EFD0154-1321-478A-99C6-6F65DB042C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4807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DF982C6-4384-4B9D-84F3-23CFEF82FECA}" type="datetimeFigureOut">
              <a:rPr lang="zh-CN" altLang="en-US"/>
              <a:pPr>
                <a:defRPr/>
              </a:pPr>
              <a:t>2019/12/11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EEEC13D-34EA-48CB-A2A4-8AB09C1BE07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605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861573-2E29-43BA-854F-686C2E7747B2}" type="slidenum">
              <a:rPr lang="zh-CN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zh-CN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875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EEC13D-34EA-48CB-A2A4-8AB09C1BE071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7314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EEC13D-34EA-48CB-A2A4-8AB09C1BE071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838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4853EF-67B8-4CF0-BC01-304CE29B925A}" type="slidenum">
              <a:rPr lang="zh-CN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zh-CN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876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EEC13D-34EA-48CB-A2A4-8AB09C1BE071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475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>
              <a:latin typeface="Calibri" panose="020F0502020204030204" pitchFamily="34" charset="0"/>
              <a:ea typeface="黑体" pitchFamily="49" charset="-122"/>
            </a:endParaRP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EEC13D-34EA-48CB-A2A4-8AB09C1BE071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316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4853EF-67B8-4CF0-BC01-304CE29B925A}" type="slidenum">
              <a:rPr lang="zh-CN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zh-CN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615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4853EF-67B8-4CF0-BC01-304CE29B925A}" type="slidenum">
              <a:rPr lang="zh-CN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zh-CN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737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err="1" smtClean="0"/>
              <a:t>Alumium</a:t>
            </a:r>
            <a:r>
              <a:rPr kumimoji="1" lang="en-US" altLang="zh-CN" dirty="0" smtClean="0"/>
              <a:t> 6061</a:t>
            </a: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95</a:t>
            </a:r>
            <a:r>
              <a:rPr kumimoji="1" lang="en-US" altLang="zh-CN" baseline="0" dirty="0" smtClean="0"/>
              <a:t> </a:t>
            </a:r>
            <a:r>
              <a:rPr kumimoji="1" lang="en-US" altLang="zh-CN" baseline="0" dirty="0" err="1" smtClean="0"/>
              <a:t>ligt</a:t>
            </a:r>
            <a:r>
              <a:rPr kumimoji="1" lang="en-US" altLang="zh-CN" baseline="0" dirty="0" smtClean="0"/>
              <a:t> limits</a:t>
            </a:r>
          </a:p>
          <a:p>
            <a:r>
              <a:rPr kumimoji="1" lang="en-US" altLang="zh-CN" baseline="0" dirty="0" smtClean="0"/>
              <a:t>25 </a:t>
            </a:r>
            <a:r>
              <a:rPr kumimoji="1" lang="en-US" altLang="zh-CN" baseline="0" dirty="0" err="1" smtClean="0"/>
              <a:t>usv</a:t>
            </a:r>
            <a:r>
              <a:rPr kumimoji="1" lang="en-US" altLang="zh-CN" baseline="0" dirty="0" smtClean="0"/>
              <a:t>/h</a:t>
            </a:r>
          </a:p>
          <a:p>
            <a:endParaRPr kumimoji="1" lang="en-US" altLang="zh-CN" baseline="0" dirty="0" smtClean="0"/>
          </a:p>
          <a:p>
            <a:r>
              <a:rPr kumimoji="1" lang="en-US" altLang="zh-CN" baseline="0" dirty="0" smtClean="0"/>
              <a:t>3 3 </a:t>
            </a:r>
            <a:r>
              <a:rPr kumimoji="1" lang="en-US" altLang="zh-CN" baseline="0" dirty="0" err="1" smtClean="0"/>
              <a:t>minits</a:t>
            </a:r>
            <a:endParaRPr kumimoji="1" lang="en-US" altLang="zh-CN" baseline="0" dirty="0" smtClean="0"/>
          </a:p>
          <a:p>
            <a:r>
              <a:rPr kumimoji="1" lang="en-US" altLang="zh-CN" dirty="0" smtClean="0"/>
              <a:t>7</a:t>
            </a:r>
            <a:r>
              <a:rPr kumimoji="1" lang="en-US" altLang="zh-CN" baseline="0" dirty="0" smtClean="0"/>
              <a:t> types casks</a:t>
            </a:r>
          </a:p>
          <a:p>
            <a:endParaRPr kumimoji="1" lang="en-US" altLang="zh-CN" baseline="0" dirty="0" smtClean="0"/>
          </a:p>
          <a:p>
            <a:r>
              <a:rPr kumimoji="1" lang="en-US" altLang="zh-CN" baseline="0" dirty="0" smtClean="0"/>
              <a:t>Double gate .</a:t>
            </a:r>
          </a:p>
          <a:p>
            <a:endParaRPr kumimoji="1" lang="en-US" altLang="zh-CN" baseline="0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EEC13D-34EA-48CB-A2A4-8AB09C1BE071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1286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390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fld id="{6BBE4391-B7B8-0941-A402-AB5060E539FA}" type="slidenum">
              <a:rPr lang="zh-CN" altLang="en-US" sz="1200">
                <a:latin typeface="Calibri" charset="0"/>
              </a:rPr>
              <a:pPr eaLnBrk="1" hangingPunct="1"/>
              <a:t>18</a:t>
            </a:fld>
            <a:endParaRPr lang="en-US" altLang="zh-CN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393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4853EF-67B8-4CF0-BC01-304CE29B925A}" type="slidenum">
              <a:rPr lang="zh-CN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zh-CN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958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4853EF-67B8-4CF0-BC01-304CE29B925A}" type="slidenum">
              <a:rPr lang="zh-CN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zh-CN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53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4853EF-67B8-4CF0-BC01-304CE29B925A}" type="slidenum">
              <a:rPr lang="zh-CN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zh-CN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161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4853EF-67B8-4CF0-BC01-304CE29B925A}" type="slidenum">
              <a:rPr lang="zh-CN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zh-CN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166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 smtClean="0"/>
          </a:p>
          <a:p>
            <a:r>
              <a:rPr kumimoji="1" lang="en-US" altLang="zh-CN" dirty="0" smtClean="0"/>
              <a:t>  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EEC13D-34EA-48CB-A2A4-8AB09C1BE071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4791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2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宋体" pitchFamily="2" charset="-122"/>
                <a:cs typeface="Arial" pitchFamily="34" charset="0"/>
              </a:rPr>
              <a:t> </a:t>
            </a:r>
            <a:r>
              <a:rPr kumimoji="1" lang="en-US" altLang="zh-CN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宋体" pitchFamily="2" charset="-122"/>
                <a:cs typeface="Arial" pitchFamily="34" charset="0"/>
              </a:rPr>
              <a:t> </a:t>
            </a:r>
            <a:endParaRPr kumimoji="1" lang="zh-CN" altLang="en-US" sz="1200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latin typeface="Arial" pitchFamily="34" charset="0"/>
              <a:ea typeface="黑体" pitchFamily="2" charset="-122"/>
              <a:cs typeface="Arial" pitchFamily="34" charset="0"/>
            </a:endParaRP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EEC13D-34EA-48CB-A2A4-8AB09C1BE071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943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EEC13D-34EA-48CB-A2A4-8AB09C1BE071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588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2FBB5-A632-4A83-9244-EDCD50DC2C49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1865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1177226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0DDB-A713-4B95-9D7D-E3D54496A1C4}" type="datetimeFigureOut">
              <a:rPr lang="zh-CN" altLang="en-US" smtClean="0"/>
              <a:pPr/>
              <a:t>2019/12/11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406C-CC4B-47E9-9DDF-34155E4F4A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02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0DDB-A713-4B95-9D7D-E3D54496A1C4}" type="datetimeFigureOut">
              <a:rPr lang="zh-CN" altLang="en-US" smtClean="0"/>
              <a:pPr/>
              <a:t>2019/12/11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406C-CC4B-47E9-9DDF-34155E4F4A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105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0DDB-A713-4B95-9D7D-E3D54496A1C4}" type="datetimeFigureOut">
              <a:rPr lang="zh-CN" altLang="en-US" smtClean="0"/>
              <a:pPr/>
              <a:t>2019/12/11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406C-CC4B-47E9-9DDF-34155E4F4A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1035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0DDB-A713-4B95-9D7D-E3D54496A1C4}" type="datetimeFigureOut">
              <a:rPr lang="zh-CN" altLang="en-US" smtClean="0"/>
              <a:pPr/>
              <a:t>2019/12/11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406C-CC4B-47E9-9DDF-34155E4F4A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411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0DDB-A713-4B95-9D7D-E3D54496A1C4}" type="datetimeFigureOut">
              <a:rPr lang="zh-CN" altLang="en-US" smtClean="0"/>
              <a:pPr/>
              <a:t>2019/12/11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406C-CC4B-47E9-9DDF-34155E4F4A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604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0DDB-A713-4B95-9D7D-E3D54496A1C4}" type="datetimeFigureOut">
              <a:rPr lang="zh-CN" altLang="en-US" smtClean="0"/>
              <a:pPr/>
              <a:t>2019/12/11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406C-CC4B-47E9-9DDF-34155E4F4A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526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0DDB-A713-4B95-9D7D-E3D54496A1C4}" type="datetimeFigureOut">
              <a:rPr lang="zh-CN" altLang="en-US" smtClean="0"/>
              <a:pPr/>
              <a:t>2019/12/11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406C-CC4B-47E9-9DDF-34155E4F4A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533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0DDB-A713-4B95-9D7D-E3D54496A1C4}" type="datetimeFigureOut">
              <a:rPr lang="zh-CN" altLang="en-US" smtClean="0"/>
              <a:pPr/>
              <a:t>2019/12/11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406C-CC4B-47E9-9DDF-34155E4F4A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012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0DDB-A713-4B95-9D7D-E3D54496A1C4}" type="datetimeFigureOut">
              <a:rPr lang="zh-CN" altLang="en-US" smtClean="0"/>
              <a:pPr/>
              <a:t>2019/12/11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406C-CC4B-47E9-9DDF-34155E4F4A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308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0DDB-A713-4B95-9D7D-E3D54496A1C4}" type="datetimeFigureOut">
              <a:rPr lang="zh-CN" altLang="en-US" smtClean="0"/>
              <a:pPr/>
              <a:t>2019/12/11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406C-CC4B-47E9-9DDF-34155E4F4A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0600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7868778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85720" y="6453810"/>
            <a:ext cx="8858280" cy="404190"/>
          </a:xfrm>
          <a:prstGeom prst="rect">
            <a:avLst/>
          </a:prstGeom>
          <a:gradFill flip="none" rotWithShape="1">
            <a:gsLst>
              <a:gs pos="4000">
                <a:schemeClr val="bg1"/>
              </a:gs>
              <a:gs pos="50000">
                <a:srgbClr val="0047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9251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F PEPSI" pitchFamily="34" charset="0"/>
                <a:ea typeface="黑体" pitchFamily="49" charset="-122"/>
              </a:rPr>
              <a:t>Progress of the China</a:t>
            </a:r>
            <a:r>
              <a:rPr lang="en-US" altLang="zh-CN" b="1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F PEPSI" pitchFamily="34" charset="0"/>
                <a:ea typeface="黑体" pitchFamily="49" charset="-122"/>
              </a:rPr>
              <a:t> </a:t>
            </a:r>
            <a:r>
              <a:rPr lang="en-US" altLang="zh-C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F PEPSI" pitchFamily="34" charset="0"/>
                <a:ea typeface="黑体" pitchFamily="49" charset="-122"/>
              </a:rPr>
              <a:t>ADS Program</a:t>
            </a:r>
            <a:endParaRPr lang="zh-CN" altLang="en-US" sz="16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748713" y="6486525"/>
            <a:ext cx="390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DD0BA283-C96C-44B3-9E14-4A5C0EC3237D}" type="slidenum">
              <a:rPr lang="zh-CN" altLang="en-US" sz="1600" i="1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pPr>
                <a:defRPr/>
              </a:pPr>
              <a:t>‹#›</a:t>
            </a:fld>
            <a:endParaRPr lang="zh-CN" altLang="en-US" sz="1600" i="1" smtClean="0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626555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5890765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6748913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550" y="579438"/>
            <a:ext cx="7956550" cy="6889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225425" y="1335088"/>
            <a:ext cx="8702675" cy="5091112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220799821"/>
      </p:ext>
    </p:extLst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399216"/>
      </p:ext>
    </p:extLst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1713836" y="-3121"/>
            <a:ext cx="6181610" cy="83983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7969" y="6562727"/>
            <a:ext cx="470388" cy="295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76C40-5224-4F93-AADC-4FD6B0457A60}" type="slidenum">
              <a:rPr lang="zh-CN" altLang="en-GB"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77377454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0DDB-A713-4B95-9D7D-E3D54496A1C4}" type="datetimeFigureOut">
              <a:rPr lang="zh-CN" altLang="en-US" smtClean="0"/>
              <a:pPr/>
              <a:t>2019/12/11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406C-CC4B-47E9-9DDF-34155E4F4A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28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2.png"/><Relationship Id="rId11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799913" y="152400"/>
            <a:ext cx="8056563" cy="720725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17" name="矩形 16"/>
          <p:cNvSpPr/>
          <p:nvPr/>
        </p:nvSpPr>
        <p:spPr>
          <a:xfrm>
            <a:off x="285720" y="6453810"/>
            <a:ext cx="8858280" cy="404190"/>
          </a:xfrm>
          <a:prstGeom prst="rect">
            <a:avLst/>
          </a:prstGeom>
          <a:gradFill flip="none" rotWithShape="1">
            <a:gsLst>
              <a:gs pos="4000">
                <a:schemeClr val="bg1"/>
              </a:gs>
              <a:gs pos="50000">
                <a:srgbClr val="0047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9251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F PEPSI" pitchFamily="34" charset="0"/>
                <a:ea typeface="黑体" pitchFamily="49" charset="-122"/>
              </a:rPr>
              <a:t>Target</a:t>
            </a:r>
            <a:r>
              <a:rPr lang="en-US" altLang="zh-CN" b="1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F PEPSI" pitchFamily="34" charset="0"/>
                <a:ea typeface="黑体" pitchFamily="49" charset="-122"/>
              </a:rPr>
              <a:t> for </a:t>
            </a:r>
            <a:r>
              <a:rPr lang="en-US" altLang="zh-CN" b="1" baseline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F PEPSI" pitchFamily="34" charset="0"/>
                <a:ea typeface="黑体" pitchFamily="49" charset="-122"/>
              </a:rPr>
              <a:t>CiADS</a:t>
            </a:r>
            <a:endParaRPr lang="zh-CN" altLang="en-US" sz="16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1588" y="873125"/>
            <a:ext cx="8858250" cy="36513"/>
          </a:xfrm>
          <a:prstGeom prst="rect">
            <a:avLst/>
          </a:prstGeom>
          <a:gradFill flip="none" rotWithShape="1">
            <a:gsLst>
              <a:gs pos="4000">
                <a:schemeClr val="bg1"/>
              </a:gs>
              <a:gs pos="50000">
                <a:srgbClr val="0047A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8428038" algn="l"/>
              </a:tabLst>
              <a:defRPr/>
            </a:pPr>
            <a:endParaRPr lang="zh-CN" altLang="en-US" sz="16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2054" name="图片 18" descr="核裂变副本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4775"/>
            <a:ext cx="7810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Box 6"/>
          <p:cNvSpPr txBox="1">
            <a:spLocks noChangeArrowheads="1"/>
          </p:cNvSpPr>
          <p:nvPr userDrawn="1"/>
        </p:nvSpPr>
        <p:spPr bwMode="auto">
          <a:xfrm>
            <a:off x="8748713" y="6486525"/>
            <a:ext cx="390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9E90AE94-72AF-445F-860B-7CA83A2D81E6}" type="slidenum">
              <a:rPr lang="zh-CN" altLang="en-US" sz="1600" i="1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pPr>
                <a:defRPr/>
              </a:pPr>
              <a:t>‹#›</a:t>
            </a:fld>
            <a:endParaRPr lang="zh-CN" altLang="en-US" sz="1600" i="1" smtClean="0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" y="188640"/>
            <a:ext cx="671132" cy="56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09" r:id="rId2"/>
    <p:sldLayoutId id="2147483812" r:id="rId3"/>
    <p:sldLayoutId id="2147483815" r:id="rId4"/>
    <p:sldLayoutId id="2147483816" r:id="rId5"/>
    <p:sldLayoutId id="2147483813" r:id="rId6"/>
    <p:sldLayoutId id="2147483831" r:id="rId7"/>
    <p:sldLayoutId id="2147483832" r:id="rId8"/>
  </p:sldLayoutIdLst>
  <p:transition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ln w="3175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Times New Roman" pitchFamily="18" charset="0"/>
          <a:ea typeface="黑体" pitchFamily="49" charset="-122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ea typeface="黑体" pitchFamily="49" charset="-122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ea typeface="黑体" pitchFamily="49" charset="-122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ea typeface="黑体" pitchFamily="49" charset="-122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ea typeface="黑体" pitchFamily="49" charset="-122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ea typeface="黑体" pitchFamily="49" charset="-122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ea typeface="黑体" pitchFamily="49" charset="-122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ea typeface="黑体" pitchFamily="49" charset="-122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ea typeface="黑体" pitchFamily="49" charset="-122"/>
          <a:cs typeface="Times New Roman" pitchFamily="18" charset="0"/>
        </a:defRPr>
      </a:lvl9pPr>
    </p:titleStyle>
    <p:bodyStyle>
      <a:lvl1pPr marL="273050" indent="-273050" algn="just" rtl="0" eaLnBrk="0" fontAlgn="base" hangingPunct="0">
        <a:spcBef>
          <a:spcPts val="1200"/>
        </a:spcBef>
        <a:spcAft>
          <a:spcPct val="0"/>
        </a:spcAft>
        <a:buClr>
          <a:srgbClr val="0047A0"/>
        </a:buClr>
        <a:buSzPct val="100000"/>
        <a:buFont typeface="Wingdings 3" pitchFamily="18" charset="2"/>
        <a:buChar char=""/>
        <a:defRPr sz="26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1pPr>
      <a:lvl2pPr marL="547688" indent="-273050" algn="just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90000"/>
        <a:buFont typeface="Wingdings 3" pitchFamily="18" charset="2"/>
        <a:buChar char=""/>
        <a:defRPr sz="2300" kern="1200">
          <a:solidFill>
            <a:schemeClr val="tx2"/>
          </a:solidFill>
          <a:latin typeface="黑体" pitchFamily="49" charset="-122"/>
          <a:ea typeface="黑体" pitchFamily="49" charset="-122"/>
          <a:cs typeface="+mn-cs"/>
        </a:defRPr>
      </a:lvl2pPr>
      <a:lvl3pPr marL="822325" indent="-228600" algn="just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80000"/>
        <a:buFont typeface="Wingdings 3" pitchFamily="18" charset="2"/>
        <a:buChar char=""/>
        <a:defRPr sz="20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6685BF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B0DDB-A713-4B95-9D7D-E3D54496A1C4}" type="datetimeFigureOut">
              <a:rPr lang="zh-CN" altLang="en-US" smtClean="0"/>
              <a:pPr/>
              <a:t>2019/12/11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6406C-CC4B-47E9-9DDF-34155E4F4A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37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5" Type="http://schemas.openxmlformats.org/officeDocument/2006/relationships/image" Target="../media/image26.gif"/><Relationship Id="rId6" Type="http://schemas.openxmlformats.org/officeDocument/2006/relationships/image" Target="../media/image27.jpeg"/><Relationship Id="rId7" Type="http://schemas.openxmlformats.org/officeDocument/2006/relationships/image" Target="../media/image28.png"/><Relationship Id="rId8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jpeg"/><Relationship Id="rId7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tiff"/><Relationship Id="rId9" Type="http://schemas.openxmlformats.org/officeDocument/2006/relationships/image" Target="../media/image13.png"/><Relationship Id="rId10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jp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1.xml"/><Relationship Id="rId12" Type="http://schemas.microsoft.com/office/2007/relationships/diagramDrawing" Target="../diagrams/drawing1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hyperlink" Target="https://www.baidu.com/link?url=pQEJXnpueKziKxTjH-72UU-AiVb3BrrRDFtr0pIaQ2NDDKL1cl7VqCNbT6yDTQ_slTHS_Al29ePIuQ6IEqhZINbAvF-wbMZI5rETKDBIGNOHzFmxZteFcpKzM_S7AKwh&amp;wd=&amp;eqid=f0c924850003db9b000000065deec92c" TargetMode="External"/><Relationship Id="rId8" Type="http://schemas.openxmlformats.org/officeDocument/2006/relationships/diagramData" Target="../diagrams/data1.xml"/><Relationship Id="rId9" Type="http://schemas.openxmlformats.org/officeDocument/2006/relationships/diagramLayout" Target="../diagrams/layout1.xml"/><Relationship Id="rId10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 idx="4294967295"/>
          </p:nvPr>
        </p:nvSpPr>
        <p:spPr>
          <a:xfrm>
            <a:off x="107504" y="2306489"/>
            <a:ext cx="8865799" cy="762471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 fontAlgn="ctr"/>
            <a:r>
              <a:rPr lang="en-US" altLang="zh-CN" sz="3600" dirty="0" smtClean="0">
                <a:solidFill>
                  <a:srgbClr val="0000FF"/>
                </a:solidFill>
              </a:rPr>
              <a:t>Spallation target for </a:t>
            </a:r>
            <a:r>
              <a:rPr lang="en-US" altLang="zh-CN" sz="3600" dirty="0" err="1" smtClean="0">
                <a:solidFill>
                  <a:srgbClr val="0000FF"/>
                </a:solidFill>
              </a:rPr>
              <a:t>CiADS</a:t>
            </a:r>
            <a:endParaRPr lang="zh-CN" altLang="zh-CN" sz="3600" dirty="0">
              <a:solidFill>
                <a:srgbClr val="0000FF"/>
              </a:solidFill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476" y="247916"/>
            <a:ext cx="1548765" cy="1303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副标题 4"/>
          <p:cNvSpPr>
            <a:spLocks/>
          </p:cNvSpPr>
          <p:nvPr/>
        </p:nvSpPr>
        <p:spPr bwMode="auto">
          <a:xfrm>
            <a:off x="1952522" y="4941168"/>
            <a:ext cx="5175761" cy="111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495300" indent="-495300">
              <a:defRPr kumimoji="1" sz="2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kumimoji="1" sz="2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kumimoji="1" sz="2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kumimoji="1" sz="2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kumimoji="1" sz="2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10000"/>
              </a:spcBef>
              <a:buClr>
                <a:srgbClr val="F1AF00"/>
              </a:buClr>
            </a:pPr>
            <a:r>
              <a:rPr kumimoji="0" lang="en-US" altLang="zh-CN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Institute of Modern Physics (IMP), CAS</a:t>
            </a:r>
          </a:p>
          <a:p>
            <a:pPr eaLnBrk="1" hangingPunct="1">
              <a:spcBef>
                <a:spcPct val="10000"/>
              </a:spcBef>
              <a:buClr>
                <a:srgbClr val="F1AF00"/>
              </a:buClr>
            </a:pPr>
            <a:r>
              <a:rPr kumimoji="0" lang="en-US" altLang="zh-CN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kumimoji="0" lang="en-US" altLang="zh-CN" sz="2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0066" y="3470570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3200" b="1" dirty="0" err="1" smtClean="0">
                <a:solidFill>
                  <a:srgbClr val="0000FF"/>
                </a:solidFill>
              </a:rPr>
              <a:t>Xueying</a:t>
            </a:r>
            <a:r>
              <a:rPr lang="en-US" altLang="zh-CN" sz="3200" b="1" dirty="0" smtClean="0">
                <a:solidFill>
                  <a:srgbClr val="0000FF"/>
                </a:solidFill>
              </a:rPr>
              <a:t> Zhang</a:t>
            </a:r>
            <a:r>
              <a:rPr lang="en-US" altLang="zh-CN" sz="2800" b="1" dirty="0">
                <a:solidFill>
                  <a:srgbClr val="0000FF"/>
                </a:solidFill>
              </a:rPr>
              <a:t/>
            </a:r>
            <a:br>
              <a:rPr lang="en-US" altLang="zh-CN" sz="2800" b="1" dirty="0">
                <a:solidFill>
                  <a:srgbClr val="0000FF"/>
                </a:solidFill>
              </a:rPr>
            </a:br>
            <a:endParaRPr lang="en-US" altLang="zh-CN" sz="800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691913" y="153125"/>
            <a:ext cx="8056800" cy="72000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zh-CN" sz="2800" smtClean="0">
                <a:ln w="3175" cmpd="sng">
                  <a:solidFill>
                    <a:srgbClr val="0047A0"/>
                  </a:solidFill>
                  <a:prstDash val="solid"/>
                </a:ln>
                <a:solidFill>
                  <a:srgbClr val="0000FF"/>
                </a:solidFill>
              </a:rPr>
              <a:t>Test </a:t>
            </a:r>
            <a:r>
              <a:rPr lang="en-US" altLang="zh-CN" sz="2800" dirty="0" smtClean="0">
                <a:ln w="3175" cmpd="sng">
                  <a:solidFill>
                    <a:srgbClr val="0047A0"/>
                  </a:solidFill>
                  <a:prstDash val="solid"/>
                </a:ln>
                <a:solidFill>
                  <a:srgbClr val="0000FF"/>
                </a:solidFill>
              </a:rPr>
              <a:t>Bench – Granular Flow</a:t>
            </a:r>
            <a:endParaRPr lang="zh-CN" altLang="en-US" sz="2800" dirty="0">
              <a:ln w="3175" cmpd="sng">
                <a:solidFill>
                  <a:srgbClr val="0047A0"/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pic>
        <p:nvPicPr>
          <p:cNvPr id="4" name="Picture 2" descr="C:\Users\MAC\AppData\Roaming\Foxmail7\Temp-3964\图片5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132146"/>
            <a:ext cx="2096876" cy="295830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8811" y="1116906"/>
            <a:ext cx="2857519" cy="46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C:\Users\MAC\Desktop\流动_clip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4232" y="4188740"/>
            <a:ext cx="2059354" cy="1544516"/>
          </a:xfrm>
          <a:prstGeom prst="rect">
            <a:avLst/>
          </a:prstGeom>
          <a:noFill/>
        </p:spPr>
      </p:pic>
      <p:sp>
        <p:nvSpPr>
          <p:cNvPr id="7" name="内容占位符 3"/>
          <p:cNvSpPr txBox="1">
            <a:spLocks/>
          </p:cNvSpPr>
          <p:nvPr/>
        </p:nvSpPr>
        <p:spPr>
          <a:xfrm>
            <a:off x="4062814" y="5733256"/>
            <a:ext cx="4865670" cy="64041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altLang="zh-CN" sz="1600" dirty="0" smtClean="0"/>
              <a:t>Coupled with electron beam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altLang="zh-CN" sz="1600" dirty="0" smtClean="0"/>
              <a:t>(2MeV@10mA, cover gas: He@1atm)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1520" y="1116905"/>
            <a:ext cx="488661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内容占位符 3"/>
          <p:cNvSpPr txBox="1">
            <a:spLocks/>
          </p:cNvSpPr>
          <p:nvPr/>
        </p:nvSpPr>
        <p:spPr>
          <a:xfrm>
            <a:off x="73155" y="5740725"/>
            <a:ext cx="3418125" cy="378667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altLang="zh-CN" sz="1600" dirty="0" smtClean="0"/>
              <a:t>Heat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exchanger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test</a:t>
            </a:r>
          </a:p>
        </p:txBody>
      </p:sp>
      <p:grpSp>
        <p:nvGrpSpPr>
          <p:cNvPr id="8" name="组 7"/>
          <p:cNvGrpSpPr/>
          <p:nvPr/>
        </p:nvGrpSpPr>
        <p:grpSpPr>
          <a:xfrm>
            <a:off x="151330" y="1196752"/>
            <a:ext cx="3769516" cy="4076392"/>
            <a:chOff x="151330" y="1196752"/>
            <a:chExt cx="3769516" cy="4076392"/>
          </a:xfrm>
        </p:grpSpPr>
        <p:pic>
          <p:nvPicPr>
            <p:cNvPr id="16" name="Picture 2" descr="E:\近物所合同\加热台架\加热台架\IMG_2659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330" y="1196752"/>
              <a:ext cx="1764313" cy="4017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 descr="C:\Users\yeyu\Desktop\红外照片\01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6043" y="1228482"/>
              <a:ext cx="1265237" cy="1861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6" descr="C:\Users\yeyu\Desktop\chuanre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6" t="6606" r="7616"/>
            <a:stretch/>
          </p:blipFill>
          <p:spPr bwMode="auto">
            <a:xfrm>
              <a:off x="1898266" y="3436426"/>
              <a:ext cx="1986482" cy="1394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"/>
            <p:cNvSpPr txBox="1">
              <a:spLocks noChangeArrowheads="1"/>
            </p:cNvSpPr>
            <p:nvPr/>
          </p:nvSpPr>
          <p:spPr bwMode="auto">
            <a:xfrm>
              <a:off x="2123727" y="4842257"/>
              <a:ext cx="1784119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100" b="1" dirty="0" smtClean="0">
                  <a:latin typeface="仿宋" pitchFamily="49" charset="-122"/>
                  <a:ea typeface="仿宋" pitchFamily="49" charset="-122"/>
                </a:rPr>
                <a:t>The</a:t>
              </a:r>
              <a:r>
                <a:rPr lang="zh-CN" altLang="en-US" sz="1100" b="1" dirty="0" smtClean="0">
                  <a:latin typeface="仿宋" pitchFamily="49" charset="-122"/>
                  <a:ea typeface="仿宋" pitchFamily="49" charset="-122"/>
                </a:rPr>
                <a:t> </a:t>
              </a:r>
              <a:r>
                <a:rPr lang="en-US" altLang="zh-CN" sz="1100" b="1" dirty="0" smtClean="0">
                  <a:latin typeface="仿宋" pitchFamily="49" charset="-122"/>
                  <a:ea typeface="仿宋" pitchFamily="49" charset="-122"/>
                </a:rPr>
                <a:t>difference</a:t>
              </a:r>
              <a:r>
                <a:rPr lang="zh-CN" altLang="en-US" sz="1100" b="1" dirty="0" smtClean="0">
                  <a:latin typeface="仿宋" pitchFamily="49" charset="-122"/>
                  <a:ea typeface="仿宋" pitchFamily="49" charset="-122"/>
                </a:rPr>
                <a:t> </a:t>
              </a:r>
              <a:r>
                <a:rPr lang="en-US" altLang="zh-CN" sz="1100" b="1" dirty="0" smtClean="0">
                  <a:latin typeface="仿宋" pitchFamily="49" charset="-122"/>
                  <a:ea typeface="仿宋" pitchFamily="49" charset="-122"/>
                </a:rPr>
                <a:t>between</a:t>
              </a:r>
              <a:r>
                <a:rPr lang="zh-CN" altLang="en-US" sz="1100" b="1" dirty="0" smtClean="0">
                  <a:latin typeface="仿宋" pitchFamily="49" charset="-122"/>
                  <a:ea typeface="仿宋" pitchFamily="49" charset="-122"/>
                </a:rPr>
                <a:t> </a:t>
              </a:r>
              <a:r>
                <a:rPr lang="en-US" altLang="zh-CN" sz="1100" b="1" dirty="0" smtClean="0">
                  <a:latin typeface="仿宋" pitchFamily="49" charset="-122"/>
                  <a:ea typeface="仿宋" pitchFamily="49" charset="-122"/>
                </a:rPr>
                <a:t>inlet</a:t>
              </a:r>
              <a:r>
                <a:rPr lang="zh-CN" altLang="en-US" sz="1100" b="1" dirty="0" smtClean="0">
                  <a:latin typeface="仿宋" pitchFamily="49" charset="-122"/>
                  <a:ea typeface="仿宋" pitchFamily="49" charset="-122"/>
                </a:rPr>
                <a:t> </a:t>
              </a:r>
              <a:r>
                <a:rPr lang="en-US" altLang="zh-CN" sz="1100" b="1" dirty="0" smtClean="0">
                  <a:latin typeface="仿宋" pitchFamily="49" charset="-122"/>
                  <a:ea typeface="仿宋" pitchFamily="49" charset="-122"/>
                </a:rPr>
                <a:t>and</a:t>
              </a:r>
              <a:r>
                <a:rPr lang="zh-CN" altLang="en-US" sz="1100" b="1" dirty="0" smtClean="0">
                  <a:latin typeface="仿宋" pitchFamily="49" charset="-122"/>
                  <a:ea typeface="仿宋" pitchFamily="49" charset="-122"/>
                </a:rPr>
                <a:t> </a:t>
              </a:r>
              <a:r>
                <a:rPr lang="en-US" altLang="zh-CN" sz="1100" b="1" dirty="0" smtClean="0">
                  <a:latin typeface="仿宋" pitchFamily="49" charset="-122"/>
                  <a:ea typeface="仿宋" pitchFamily="49" charset="-122"/>
                </a:rPr>
                <a:t>outlet</a:t>
              </a:r>
              <a:endParaRPr lang="zh-CN" altLang="en-US" sz="1100" b="1" dirty="0">
                <a:latin typeface="仿宋" pitchFamily="49" charset="-122"/>
                <a:ea typeface="仿宋" pitchFamily="49" charset="-122"/>
              </a:endParaRPr>
            </a:p>
          </p:txBody>
        </p:sp>
        <p:sp>
          <p:nvSpPr>
            <p:cNvPr id="20" name="TextBox 1"/>
            <p:cNvSpPr txBox="1">
              <a:spLocks noChangeArrowheads="1"/>
            </p:cNvSpPr>
            <p:nvPr/>
          </p:nvSpPr>
          <p:spPr bwMode="auto">
            <a:xfrm>
              <a:off x="1940817" y="3090339"/>
              <a:ext cx="198002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000" b="1" dirty="0" smtClean="0">
                  <a:latin typeface="仿宋" pitchFamily="49" charset="-122"/>
                  <a:ea typeface="仿宋" pitchFamily="49" charset="-122"/>
                </a:rPr>
                <a:t>Temperatures</a:t>
              </a:r>
              <a:r>
                <a:rPr lang="zh-CN" altLang="en-US" sz="1000" b="1" dirty="0" smtClean="0">
                  <a:latin typeface="仿宋" pitchFamily="49" charset="-122"/>
                  <a:ea typeface="仿宋" pitchFamily="49" charset="-122"/>
                </a:rPr>
                <a:t> </a:t>
              </a:r>
              <a:r>
                <a:rPr lang="en-US" altLang="zh-CN" sz="1000" b="1" dirty="0" smtClean="0">
                  <a:latin typeface="仿宋" pitchFamily="49" charset="-122"/>
                  <a:ea typeface="仿宋" pitchFamily="49" charset="-122"/>
                </a:rPr>
                <a:t>field</a:t>
              </a:r>
              <a:r>
                <a:rPr lang="zh-CN" altLang="en-US" sz="1000" b="1" dirty="0" smtClean="0">
                  <a:latin typeface="仿宋" pitchFamily="49" charset="-122"/>
                  <a:ea typeface="仿宋" pitchFamily="49" charset="-122"/>
                </a:rPr>
                <a:t> </a:t>
              </a:r>
              <a:r>
                <a:rPr lang="en-US" altLang="zh-CN" sz="1000" b="1" dirty="0" smtClean="0">
                  <a:latin typeface="仿宋" pitchFamily="49" charset="-122"/>
                  <a:ea typeface="仿宋" pitchFamily="49" charset="-122"/>
                </a:rPr>
                <a:t>of</a:t>
              </a:r>
              <a:r>
                <a:rPr lang="zh-CN" altLang="en-US" sz="1000" b="1" dirty="0" smtClean="0">
                  <a:latin typeface="仿宋" pitchFamily="49" charset="-122"/>
                  <a:ea typeface="仿宋" pitchFamily="49" charset="-122"/>
                </a:rPr>
                <a:t> </a:t>
              </a:r>
              <a:r>
                <a:rPr lang="en-US" altLang="zh-CN" sz="1000" b="1" dirty="0" smtClean="0">
                  <a:latin typeface="仿宋" pitchFamily="49" charset="-122"/>
                  <a:ea typeface="仿宋" pitchFamily="49" charset="-122"/>
                </a:rPr>
                <a:t>outlet</a:t>
              </a:r>
              <a:endParaRPr lang="zh-CN" altLang="en-US" sz="1000" b="1" dirty="0">
                <a:latin typeface="仿宋" pitchFamily="49" charset="-122"/>
                <a:ea typeface="仿宋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112989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zh-CN" sz="2800" dirty="0" smtClean="0">
                <a:ln w="3175" cmpd="sng">
                  <a:solidFill>
                    <a:srgbClr val="0047A0"/>
                  </a:solidFill>
                  <a:prstDash val="solid"/>
                </a:ln>
                <a:solidFill>
                  <a:srgbClr val="0000FF"/>
                </a:solidFill>
              </a:rPr>
              <a:t>Test Bench – Granular Flow</a:t>
            </a:r>
            <a:endParaRPr lang="zh-CN" altLang="en-US" sz="2800" dirty="0">
              <a:ln w="3175" cmpd="sng">
                <a:solidFill>
                  <a:srgbClr val="0047A0"/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35796" y="1160748"/>
            <a:ext cx="4174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arial" charset="0"/>
              </a:rPr>
              <a:t>Integrated principle prototype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2" descr="样机整体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0" t="5064"/>
          <a:stretch>
            <a:fillRect/>
          </a:stretch>
        </p:blipFill>
        <p:spPr bwMode="auto">
          <a:xfrm>
            <a:off x="800635" y="1622413"/>
            <a:ext cx="3033712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 descr="wenchai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4" t="8932" r="11073" b="4663"/>
          <a:stretch>
            <a:fillRect/>
          </a:stretch>
        </p:blipFill>
        <p:spPr bwMode="auto">
          <a:xfrm>
            <a:off x="4031941" y="3781413"/>
            <a:ext cx="2476220" cy="184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qiuwen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7" t="9787" r="11281" b="5287"/>
          <a:stretch>
            <a:fillRect/>
          </a:stretch>
        </p:blipFill>
        <p:spPr bwMode="auto">
          <a:xfrm>
            <a:off x="4031940" y="1657623"/>
            <a:ext cx="2420870" cy="167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2017\Graph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" t="10753" r="12918" b="4613"/>
          <a:stretch>
            <a:fillRect/>
          </a:stretch>
        </p:blipFill>
        <p:spPr bwMode="auto">
          <a:xfrm>
            <a:off x="6563495" y="1642174"/>
            <a:ext cx="2293719" cy="176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4230809" y="3285162"/>
            <a:ext cx="267381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1050" b="1" dirty="0">
                <a:latin typeface="仿宋" pitchFamily="49" charset="-122"/>
                <a:ea typeface="仿宋" pitchFamily="49" charset="-122"/>
              </a:rPr>
              <a:t>The</a:t>
            </a:r>
            <a:r>
              <a:rPr lang="zh-CN" altLang="en-US" sz="1050" b="1" dirty="0">
                <a:latin typeface="仿宋" pitchFamily="49" charset="-122"/>
                <a:ea typeface="仿宋" pitchFamily="49" charset="-122"/>
              </a:rPr>
              <a:t> </a:t>
            </a:r>
            <a:r>
              <a:rPr lang="en-US" altLang="zh-CN" sz="1050" b="1" dirty="0" smtClean="0">
                <a:latin typeface="仿宋" pitchFamily="49" charset="-122"/>
                <a:ea typeface="仿宋" pitchFamily="49" charset="-122"/>
              </a:rPr>
              <a:t>temperature</a:t>
            </a:r>
            <a:r>
              <a:rPr lang="zh-CN" altLang="en-US" sz="1050" b="1" dirty="0" smtClean="0">
                <a:latin typeface="仿宋" pitchFamily="49" charset="-122"/>
                <a:ea typeface="仿宋" pitchFamily="49" charset="-122"/>
              </a:rPr>
              <a:t> </a:t>
            </a:r>
            <a:r>
              <a:rPr lang="en-US" altLang="zh-CN" sz="1050" b="1" dirty="0" smtClean="0">
                <a:latin typeface="仿宋" pitchFamily="49" charset="-122"/>
                <a:ea typeface="仿宋" pitchFamily="49" charset="-122"/>
              </a:rPr>
              <a:t>of</a:t>
            </a:r>
            <a:r>
              <a:rPr lang="zh-CN" altLang="en-US" sz="1050" b="1" dirty="0" smtClean="0">
                <a:latin typeface="仿宋" pitchFamily="49" charset="-122"/>
                <a:ea typeface="仿宋" pitchFamily="49" charset="-122"/>
              </a:rPr>
              <a:t> </a:t>
            </a:r>
            <a:r>
              <a:rPr lang="en-US" altLang="zh-CN" sz="1050" b="1" dirty="0" smtClean="0">
                <a:latin typeface="仿宋" pitchFamily="49" charset="-122"/>
                <a:ea typeface="仿宋" pitchFamily="49" charset="-122"/>
              </a:rPr>
              <a:t>grain</a:t>
            </a:r>
            <a:endParaRPr lang="zh-CN" altLang="en-US" sz="1050" b="1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31234" y="5593368"/>
            <a:ext cx="267381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1050" b="1" dirty="0">
                <a:latin typeface="仿宋" pitchFamily="49" charset="-122"/>
                <a:ea typeface="仿宋" pitchFamily="49" charset="-122"/>
              </a:rPr>
              <a:t>The</a:t>
            </a:r>
            <a:r>
              <a:rPr lang="zh-CN" altLang="en-US" sz="1050" b="1" dirty="0">
                <a:latin typeface="仿宋" pitchFamily="49" charset="-122"/>
                <a:ea typeface="仿宋" pitchFamily="49" charset="-122"/>
              </a:rPr>
              <a:t> </a:t>
            </a:r>
            <a:r>
              <a:rPr lang="en-US" altLang="zh-CN" sz="1050" b="1" dirty="0" smtClean="0">
                <a:latin typeface="仿宋" pitchFamily="49" charset="-122"/>
                <a:ea typeface="仿宋" pitchFamily="49" charset="-122"/>
              </a:rPr>
              <a:t>temperature</a:t>
            </a:r>
            <a:r>
              <a:rPr lang="zh-CN" altLang="en-US" sz="1050" b="1" dirty="0" smtClean="0">
                <a:latin typeface="仿宋" pitchFamily="49" charset="-122"/>
                <a:ea typeface="仿宋" pitchFamily="49" charset="-122"/>
              </a:rPr>
              <a:t> </a:t>
            </a:r>
            <a:r>
              <a:rPr lang="en-US" altLang="zh-CN" sz="1050" b="1" dirty="0" smtClean="0">
                <a:latin typeface="仿宋" pitchFamily="49" charset="-122"/>
                <a:ea typeface="仿宋" pitchFamily="49" charset="-122"/>
              </a:rPr>
              <a:t>of</a:t>
            </a:r>
            <a:r>
              <a:rPr lang="zh-CN" altLang="en-US" sz="1050" b="1" dirty="0" smtClean="0">
                <a:latin typeface="仿宋" pitchFamily="49" charset="-122"/>
                <a:ea typeface="仿宋" pitchFamily="49" charset="-122"/>
              </a:rPr>
              <a:t> </a:t>
            </a:r>
            <a:r>
              <a:rPr lang="en-US" altLang="zh-CN" sz="1050" b="1" dirty="0" smtClean="0">
                <a:latin typeface="仿宋" pitchFamily="49" charset="-122"/>
                <a:ea typeface="仿宋" pitchFamily="49" charset="-122"/>
              </a:rPr>
              <a:t>cooling</a:t>
            </a:r>
            <a:r>
              <a:rPr lang="zh-CN" altLang="en-US" sz="1050" b="1" dirty="0" smtClean="0">
                <a:latin typeface="仿宋" pitchFamily="49" charset="-122"/>
                <a:ea typeface="仿宋" pitchFamily="49" charset="-122"/>
              </a:rPr>
              <a:t> </a:t>
            </a:r>
            <a:r>
              <a:rPr lang="en-US" altLang="zh-CN" sz="1050" b="1" dirty="0" smtClean="0">
                <a:latin typeface="仿宋" pitchFamily="49" charset="-122"/>
                <a:ea typeface="仿宋" pitchFamily="49" charset="-122"/>
              </a:rPr>
              <a:t>water</a:t>
            </a:r>
            <a:endParaRPr lang="zh-CN" altLang="en-US" sz="1050" b="1" dirty="0">
              <a:latin typeface="仿宋" pitchFamily="49" charset="-122"/>
              <a:ea typeface="仿宋" pitchFamily="49" charset="-122"/>
            </a:endParaRPr>
          </a:p>
        </p:txBody>
      </p:sp>
      <p:pic>
        <p:nvPicPr>
          <p:cNvPr id="12" name="Picture 6" descr="K:\123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048" y="3780173"/>
            <a:ext cx="2239591" cy="16796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48923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1913" y="153125"/>
            <a:ext cx="8056800" cy="720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zh-CN" sz="4000" dirty="0" smtClean="0">
                <a:ln w="3175" cmpd="sng">
                  <a:solidFill>
                    <a:srgbClr val="0047A0"/>
                  </a:solidFill>
                  <a:prstDash val="solid"/>
                </a:ln>
                <a:solidFill>
                  <a:srgbClr val="0000FF"/>
                </a:solidFill>
              </a:rPr>
              <a:t>OUTLINE</a:t>
            </a:r>
            <a:endParaRPr lang="zh-CN" altLang="en-US" sz="4000" dirty="0">
              <a:ln w="3175" cmpd="sng">
                <a:solidFill>
                  <a:srgbClr val="0047A0"/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580107" y="1628800"/>
            <a:ext cx="828041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8038" indent="-808038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zh-CN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Research Aims</a:t>
            </a:r>
          </a:p>
          <a:p>
            <a:pPr marL="808038" indent="-808038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zh-CN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Granular target</a:t>
            </a:r>
          </a:p>
          <a:p>
            <a:pPr marL="808038" indent="-808038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LBE target with window </a:t>
            </a:r>
          </a:p>
          <a:p>
            <a:pPr marL="808038" indent="-808038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zh-CN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200001118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zh-CN" dirty="0">
                <a:ln w="3175" cmpd="sng">
                  <a:solidFill>
                    <a:srgbClr val="0047A0"/>
                  </a:solidFill>
                  <a:prstDash val="solid"/>
                </a:ln>
                <a:solidFill>
                  <a:srgbClr val="0000FF"/>
                </a:solidFill>
              </a:rPr>
              <a:t>LBE Target with Windows</a:t>
            </a:r>
            <a:endParaRPr kumimoji="1" lang="zh-CN" altLang="en-US" dirty="0"/>
          </a:p>
        </p:txBody>
      </p:sp>
      <p:grpSp>
        <p:nvGrpSpPr>
          <p:cNvPr id="5" name="组合 56"/>
          <p:cNvGrpSpPr/>
          <p:nvPr/>
        </p:nvGrpSpPr>
        <p:grpSpPr>
          <a:xfrm>
            <a:off x="784169" y="1016732"/>
            <a:ext cx="2733395" cy="5400600"/>
            <a:chOff x="353385" y="668699"/>
            <a:chExt cx="2857428" cy="603461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385" y="668699"/>
              <a:ext cx="641006" cy="6034610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061255" y="1639043"/>
              <a:ext cx="1808462" cy="392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C00000"/>
                  </a:solidFill>
                </a:rPr>
                <a:t>Heat</a:t>
              </a:r>
              <a:r>
                <a:rPr lang="zh-CN" altLang="en-US" b="1" dirty="0" smtClean="0">
                  <a:solidFill>
                    <a:srgbClr val="C00000"/>
                  </a:solidFill>
                </a:rPr>
                <a:t> </a:t>
              </a:r>
              <a:r>
                <a:rPr lang="en-US" altLang="zh-CN" b="1" dirty="0" smtClean="0">
                  <a:solidFill>
                    <a:srgbClr val="C00000"/>
                  </a:solidFill>
                </a:rPr>
                <a:t>exchanger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035532" y="2402062"/>
              <a:ext cx="1245412" cy="392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70C0"/>
                  </a:solidFill>
                </a:rPr>
                <a:t>EM</a:t>
              </a:r>
              <a:r>
                <a:rPr lang="zh-CN" altLang="en-US" b="1" dirty="0" smtClean="0">
                  <a:solidFill>
                    <a:srgbClr val="0070C0"/>
                  </a:solidFill>
                </a:rPr>
                <a:t> </a:t>
              </a:r>
              <a:r>
                <a:rPr lang="en-US" altLang="zh-CN" b="1" dirty="0" smtClean="0">
                  <a:solidFill>
                    <a:srgbClr val="0070C0"/>
                  </a:solidFill>
                </a:rPr>
                <a:t>pump</a:t>
              </a:r>
              <a:endParaRPr lang="zh-CN" alt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9" name="右大括号 8"/>
            <p:cNvSpPr/>
            <p:nvPr/>
          </p:nvSpPr>
          <p:spPr>
            <a:xfrm>
              <a:off x="861236" y="1373709"/>
              <a:ext cx="180000" cy="900000"/>
            </a:xfrm>
            <a:prstGeom prst="rightBrace">
              <a:avLst>
                <a:gd name="adj1" fmla="val 0"/>
                <a:gd name="adj2" fmla="val 50000"/>
              </a:avLst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右大括号 9"/>
            <p:cNvSpPr/>
            <p:nvPr/>
          </p:nvSpPr>
          <p:spPr>
            <a:xfrm>
              <a:off x="859384" y="2293145"/>
              <a:ext cx="180000" cy="576000"/>
            </a:xfrm>
            <a:prstGeom prst="rightBrace">
              <a:avLst>
                <a:gd name="adj1" fmla="val 0"/>
                <a:gd name="adj2" fmla="val 50000"/>
              </a:avLst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30"/>
            <p:cNvCxnSpPr/>
            <p:nvPr/>
          </p:nvCxnSpPr>
          <p:spPr>
            <a:xfrm flipV="1">
              <a:off x="764649" y="1194955"/>
              <a:ext cx="296606" cy="2788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1061254" y="1010723"/>
              <a:ext cx="1091898" cy="3782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b="1" kern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shielding</a:t>
              </a:r>
              <a:endParaRPr lang="en-US" altLang="zh-CN" sz="16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直接连接符 34"/>
            <p:cNvCxnSpPr/>
            <p:nvPr/>
          </p:nvCxnSpPr>
          <p:spPr>
            <a:xfrm>
              <a:off x="736526" y="5052295"/>
              <a:ext cx="237980" cy="51438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952985" y="5492813"/>
              <a:ext cx="1200167" cy="3601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LBE</a:t>
              </a:r>
              <a:r>
                <a:rPr lang="zh-CN" altLang="en-US" sz="1600" b="1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600" b="1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vessel</a:t>
              </a:r>
              <a:endParaRPr lang="en-US" altLang="zh-CN" sz="1600" b="1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直接连接符 36"/>
            <p:cNvCxnSpPr/>
            <p:nvPr/>
          </p:nvCxnSpPr>
          <p:spPr>
            <a:xfrm flipV="1">
              <a:off x="720292" y="6428594"/>
              <a:ext cx="307531" cy="111909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 15"/>
            <p:cNvSpPr/>
            <p:nvPr/>
          </p:nvSpPr>
          <p:spPr>
            <a:xfrm>
              <a:off x="1035532" y="6146409"/>
              <a:ext cx="1741432" cy="3601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/>
                <a:t>Support</a:t>
              </a:r>
              <a:r>
                <a:rPr lang="zh-CN" altLang="en-US" sz="1600" dirty="0" smtClean="0"/>
                <a:t> </a:t>
              </a:r>
              <a:r>
                <a:rPr lang="en-US" altLang="zh-CN" sz="1600" dirty="0" smtClean="0"/>
                <a:t>structure;</a:t>
              </a:r>
              <a:endParaRPr lang="en-US" altLang="zh-CN" sz="1600" b="1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直接连接符 38"/>
            <p:cNvCxnSpPr/>
            <p:nvPr/>
          </p:nvCxnSpPr>
          <p:spPr>
            <a:xfrm>
              <a:off x="649778" y="4217226"/>
              <a:ext cx="285987" cy="59992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矩形 17"/>
            <p:cNvSpPr/>
            <p:nvPr/>
          </p:nvSpPr>
          <p:spPr>
            <a:xfrm>
              <a:off x="879520" y="4104043"/>
              <a:ext cx="2331293" cy="3601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Beam</a:t>
              </a:r>
              <a:r>
                <a:rPr lang="zh-CN" altLang="en-US" sz="1600" b="1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600" b="1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pipe</a:t>
              </a:r>
              <a:r>
                <a:rPr lang="zh-CN" altLang="en-US" sz="1600" b="1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600" b="1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</a:t>
              </a:r>
              <a:r>
                <a:rPr lang="zh-CN" altLang="en-US" sz="1600" b="1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600" b="1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window</a:t>
              </a:r>
              <a:endParaRPr lang="en-US" altLang="zh-CN" sz="1600" b="1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直接连接符 40"/>
            <p:cNvCxnSpPr/>
            <p:nvPr/>
          </p:nvCxnSpPr>
          <p:spPr>
            <a:xfrm>
              <a:off x="810584" y="5588052"/>
              <a:ext cx="207230" cy="59992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19"/>
            <p:cNvSpPr/>
            <p:nvPr/>
          </p:nvSpPr>
          <p:spPr>
            <a:xfrm>
              <a:off x="896153" y="4934456"/>
              <a:ext cx="801341" cy="3601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kern="0" dirty="0" smtClean="0">
                  <a:cs typeface="Times New Roman" panose="02020603050405020304" pitchFamily="18" charset="0"/>
                </a:rPr>
                <a:t>Nozzle</a:t>
              </a:r>
              <a:endParaRPr lang="en-US" altLang="zh-CN" sz="1600" b="1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576861"/>
              </p:ext>
            </p:extLst>
          </p:nvPr>
        </p:nvGraphicFramePr>
        <p:xfrm>
          <a:off x="4716016" y="993128"/>
          <a:ext cx="3714750" cy="5149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236"/>
                <a:gridCol w="1590514"/>
              </a:tblGrid>
              <a:tr h="425613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Main</a:t>
                      </a:r>
                      <a:r>
                        <a:rPr lang="zh-CN" altLang="en-US" sz="2000" dirty="0" smtClean="0"/>
                        <a:t> </a:t>
                      </a:r>
                      <a:r>
                        <a:rPr lang="en-US" altLang="zh-CN" sz="2000" dirty="0" smtClean="0"/>
                        <a:t>Parameters</a:t>
                      </a:r>
                      <a:endParaRPr lang="zh-CN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25613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Diameter</a:t>
                      </a:r>
                      <a:r>
                        <a:rPr lang="en-US" altLang="zh-CN" sz="1400" baseline="0" dirty="0" smtClean="0"/>
                        <a:t> of Beam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10cm</a:t>
                      </a:r>
                    </a:p>
                  </a:txBody>
                  <a:tcPr/>
                </a:tc>
              </a:tr>
              <a:tr h="4256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</a:rPr>
                        <a:t>Beam Energy</a:t>
                      </a:r>
                      <a:endParaRPr lang="zh-CN" altLang="en-US" sz="1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</a:rPr>
                        <a:t>500MeV</a:t>
                      </a:r>
                      <a:endParaRPr lang="zh-CN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25613"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</a:rPr>
                        <a:t>Beam Current</a:t>
                      </a:r>
                      <a:endParaRPr lang="zh-CN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</a:rPr>
                        <a:t>0.5mA</a:t>
                      </a:r>
                      <a:endParaRPr lang="zh-CN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25613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LBE</a:t>
                      </a:r>
                      <a:r>
                        <a:rPr lang="zh-CN" altLang="en-US" sz="1400" baseline="0" dirty="0" smtClean="0"/>
                        <a:t> </a:t>
                      </a:r>
                      <a:r>
                        <a:rPr lang="en-US" altLang="zh-CN" sz="1400" baseline="0" dirty="0" smtClean="0"/>
                        <a:t>average </a:t>
                      </a:r>
                      <a:r>
                        <a:rPr kumimoji="0" lang="en-US" altLang="zh-CN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flow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~</a:t>
                      </a:r>
                      <a:r>
                        <a:rPr lang="en-US" altLang="zh-CN" sz="1400" kern="100" dirty="0" smtClean="0">
                          <a:effectLst/>
                        </a:rPr>
                        <a:t>30</a:t>
                      </a:r>
                      <a:r>
                        <a:rPr lang="zh-CN" altLang="en-US" sz="1400" kern="100" dirty="0" smtClean="0">
                          <a:effectLst/>
                        </a:rPr>
                        <a:t> </a:t>
                      </a:r>
                      <a:r>
                        <a:rPr lang="en-US" altLang="zh-CN" sz="1400" kern="100" dirty="0" smtClean="0">
                          <a:effectLst/>
                        </a:rPr>
                        <a:t>kg/s</a:t>
                      </a:r>
                      <a:endParaRPr lang="zh-CN" altLang="zh-CN" sz="1400" kern="1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/>
                </a:tc>
              </a:tr>
              <a:tr h="425613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LBE</a:t>
                      </a:r>
                      <a:r>
                        <a:rPr lang="zh-CN" altLang="en-US" sz="1400" baseline="0" dirty="0" smtClean="0"/>
                        <a:t> </a:t>
                      </a:r>
                      <a:r>
                        <a:rPr lang="en-US" altLang="zh-CN" sz="1400" baseline="0" dirty="0" smtClean="0"/>
                        <a:t>max velocity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0.63 m/s</a:t>
                      </a:r>
                      <a:endParaRPr lang="zh-CN" altLang="en-US" sz="1400" dirty="0"/>
                    </a:p>
                  </a:txBody>
                  <a:tcPr/>
                </a:tc>
              </a:tr>
              <a:tr h="425613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Window</a:t>
                      </a:r>
                      <a:r>
                        <a:rPr lang="en-US" altLang="zh-CN" sz="1400" baseline="0" dirty="0" smtClean="0"/>
                        <a:t> Thickness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2mm</a:t>
                      </a:r>
                      <a:r>
                        <a:rPr lang="zh-CN" altLang="en-US" sz="1400" dirty="0" smtClean="0"/>
                        <a:t> （</a:t>
                      </a:r>
                      <a:r>
                        <a:rPr lang="en-US" altLang="zh-CN" sz="1400" dirty="0" smtClean="0"/>
                        <a:t>T91</a:t>
                      </a:r>
                      <a:r>
                        <a:rPr lang="zh-CN" altLang="en-US" sz="1400" dirty="0" smtClean="0"/>
                        <a:t>）</a:t>
                      </a:r>
                      <a:endParaRPr lang="zh-CN" altLang="en-US" sz="1400" dirty="0"/>
                    </a:p>
                  </a:txBody>
                  <a:tcPr/>
                </a:tc>
              </a:tr>
              <a:tr h="723541">
                <a:tc>
                  <a:txBody>
                    <a:bodyPr/>
                    <a:lstStyle/>
                    <a:p>
                      <a:r>
                        <a:rPr lang="en-US" altLang="zh-CN" sz="1400" baseline="0" dirty="0" smtClean="0"/>
                        <a:t>Temp. </a:t>
                      </a:r>
                      <a:r>
                        <a:rPr lang="en-US" altLang="zh-CN" sz="1400" dirty="0" smtClean="0"/>
                        <a:t>Difference </a:t>
                      </a:r>
                      <a:r>
                        <a:rPr lang="en-US" altLang="zh-CN" sz="1400" baseline="0" dirty="0" smtClean="0"/>
                        <a:t>of Heat Exchanger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50K</a:t>
                      </a:r>
                      <a:endParaRPr lang="zh-CN" altLang="en-US" sz="1400" dirty="0"/>
                    </a:p>
                  </a:txBody>
                  <a:tcPr/>
                </a:tc>
              </a:tr>
              <a:tr h="723541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Max velocity </a:t>
                      </a:r>
                      <a:r>
                        <a:rPr lang="en-US" altLang="zh-CN" sz="1400" baseline="0" dirty="0" smtClean="0"/>
                        <a:t> of</a:t>
                      </a:r>
                      <a:r>
                        <a:rPr lang="en-US" altLang="zh-CN" sz="1400" dirty="0" smtClean="0"/>
                        <a:t> cold fluid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1.52m/s</a:t>
                      </a:r>
                      <a:endParaRPr lang="zh-CN" altLang="en-US" sz="1400" dirty="0"/>
                    </a:p>
                  </a:txBody>
                  <a:tcPr/>
                </a:tc>
              </a:tr>
              <a:tr h="723541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Wall Thickness of Heat Exchanger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1.75mm</a:t>
                      </a:r>
                      <a:endParaRPr lang="zh-CN" alt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43619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691913" y="153125"/>
            <a:ext cx="8056800" cy="72000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zh-CN" sz="2800" dirty="0" smtClean="0">
                <a:ln w="3175" cmpd="sng">
                  <a:solidFill>
                    <a:srgbClr val="0047A0"/>
                  </a:solidFill>
                  <a:prstDash val="solid"/>
                </a:ln>
                <a:solidFill>
                  <a:srgbClr val="0000FF"/>
                </a:solidFill>
              </a:rPr>
              <a:t>LBE Target with Windows</a:t>
            </a:r>
            <a:r>
              <a:rPr lang="zh-CN" altLang="en-US" sz="2800" dirty="0" smtClean="0">
                <a:ln w="3175" cmpd="sng">
                  <a:solidFill>
                    <a:srgbClr val="0047A0"/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en-US" altLang="zh-CN" sz="2800" dirty="0" smtClean="0">
                <a:ln w="3175" cmpd="sng">
                  <a:solidFill>
                    <a:srgbClr val="0047A0"/>
                  </a:solidFill>
                  <a:prstDash val="solid"/>
                </a:ln>
                <a:solidFill>
                  <a:srgbClr val="0000FF"/>
                </a:solidFill>
              </a:rPr>
              <a:t>Design</a:t>
            </a:r>
            <a:endParaRPr lang="zh-CN" altLang="en-US" sz="2800" dirty="0">
              <a:ln w="3175" cmpd="sng">
                <a:solidFill>
                  <a:srgbClr val="0047A0"/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sp>
        <p:nvSpPr>
          <p:cNvPr id="22" name="标题 1"/>
          <p:cNvSpPr txBox="1">
            <a:spLocks/>
          </p:cNvSpPr>
          <p:nvPr/>
        </p:nvSpPr>
        <p:spPr>
          <a:xfrm>
            <a:off x="91090" y="5553236"/>
            <a:ext cx="8873398" cy="765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Calibri" panose="020F0502020204030204" pitchFamily="34" charset="0"/>
                <a:ea typeface="黑体" pitchFamily="49" charset="-122"/>
              </a:rPr>
              <a:t>IMPORTANT REMARKS:</a:t>
            </a:r>
          </a:p>
          <a:p>
            <a:pPr marL="342900" indent="-342900" fontAlgn="auto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Calibri" panose="020F0502020204030204" pitchFamily="34" charset="0"/>
                <a:ea typeface="黑体" pitchFamily="49" charset="-122"/>
              </a:rPr>
              <a:t>Temperature, </a:t>
            </a:r>
            <a:r>
              <a:rPr lang="en-US" altLang="zh-CN" dirty="0" smtClean="0">
                <a:latin typeface="Calibri" panose="020F0502020204030204" pitchFamily="34" charset="0"/>
                <a:ea typeface="黑体" pitchFamily="49" charset="-122"/>
              </a:rPr>
              <a:t>hydrodynamics </a:t>
            </a:r>
            <a:r>
              <a:rPr lang="en-US" altLang="zh-CN" dirty="0">
                <a:latin typeface="Calibri" panose="020F0502020204030204" pitchFamily="34" charset="0"/>
                <a:ea typeface="黑体" pitchFamily="49" charset="-122"/>
              </a:rPr>
              <a:t>and structure coupled analysis </a:t>
            </a:r>
            <a:r>
              <a:rPr lang="en-US" altLang="zh-CN" dirty="0" smtClean="0">
                <a:latin typeface="Calibri" panose="020F0502020204030204" pitchFamily="34" charset="0"/>
                <a:ea typeface="黑体" pitchFamily="49" charset="-122"/>
              </a:rPr>
              <a:t>employed</a:t>
            </a:r>
            <a:endParaRPr lang="en-US" altLang="zh-CN" dirty="0">
              <a:latin typeface="Calibri" panose="020F0502020204030204" pitchFamily="34" charset="0"/>
              <a:ea typeface="黑体" pitchFamily="49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dirty="0" smtClean="0">
                <a:latin typeface="Calibri" panose="020F0502020204030204" pitchFamily="34" charset="0"/>
                <a:ea typeface="黑体" pitchFamily="49" charset="-122"/>
              </a:rPr>
              <a:t>Highest beam power limited by window</a:t>
            </a:r>
            <a:endParaRPr kumimoji="0" lang="zh-CN" altLang="en-US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Calibri" panose="020F0502020204030204" pitchFamily="34" charset="0"/>
              <a:ea typeface="黑体" pitchFamily="49" charset="-122"/>
            </a:endParaRPr>
          </a:p>
        </p:txBody>
      </p:sp>
      <p:pic>
        <p:nvPicPr>
          <p:cNvPr id="9" name="图片 8"/>
          <p:cNvPicPr/>
          <p:nvPr/>
        </p:nvPicPr>
        <p:blipFill rotWithShape="1">
          <a:blip r:embed="rId3"/>
          <a:srcRect l="10312" t="2724" r="14585" b="2716"/>
          <a:stretch/>
        </p:blipFill>
        <p:spPr bwMode="auto">
          <a:xfrm>
            <a:off x="679268" y="933857"/>
            <a:ext cx="1692189" cy="46193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2" descr="C:\Users\lanzhou\Desktop\QQ截图2019101613532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11361" y="4259947"/>
            <a:ext cx="1980469" cy="89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yeyu\Desktop\QQ截图20191008102420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103" y="1239068"/>
            <a:ext cx="756642" cy="238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502" y="1239068"/>
            <a:ext cx="2531894" cy="193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541" y="3612130"/>
            <a:ext cx="2825815" cy="183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14681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说明: _DSC59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3823868"/>
            <a:ext cx="4033002" cy="237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634" y="3825044"/>
            <a:ext cx="3145786" cy="23721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332889" y="6150786"/>
            <a:ext cx="40950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/>
              <a:t>Water flow experimental loop of window target</a:t>
            </a:r>
            <a:endParaRPr lang="zh-CN" altLang="en-US" sz="1600" dirty="0"/>
          </a:p>
        </p:txBody>
      </p:sp>
      <p:sp>
        <p:nvSpPr>
          <p:cNvPr id="11" name="矩形 10"/>
          <p:cNvSpPr/>
          <p:nvPr/>
        </p:nvSpPr>
        <p:spPr>
          <a:xfrm>
            <a:off x="4876286" y="6120008"/>
            <a:ext cx="41242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S</a:t>
            </a:r>
            <a:r>
              <a:rPr lang="en-US" altLang="zh-CN" sz="1600" dirty="0"/>
              <a:t>pallation </a:t>
            </a:r>
            <a:r>
              <a:rPr lang="en-US" altLang="zh-CN" sz="1600" dirty="0">
                <a:solidFill>
                  <a:srgbClr val="FF0000"/>
                </a:solidFill>
              </a:rPr>
              <a:t>ta</a:t>
            </a:r>
            <a:r>
              <a:rPr lang="en-US" altLang="zh-CN" sz="1600" dirty="0"/>
              <a:t>rget experimental </a:t>
            </a:r>
            <a:r>
              <a:rPr lang="en-US" altLang="zh-CN" sz="1600" dirty="0">
                <a:solidFill>
                  <a:srgbClr val="FF0000"/>
                </a:solidFill>
              </a:rPr>
              <a:t>l</a:t>
            </a:r>
            <a:r>
              <a:rPr lang="en-US" altLang="zh-CN" sz="1600" dirty="0"/>
              <a:t>oop for the </a:t>
            </a:r>
            <a:r>
              <a:rPr lang="en-US" altLang="zh-CN" sz="1600" dirty="0">
                <a:solidFill>
                  <a:srgbClr val="FF0000"/>
                </a:solidFill>
              </a:rPr>
              <a:t>A</a:t>
            </a:r>
            <a:r>
              <a:rPr lang="en-US" altLang="zh-CN" sz="1600" dirty="0"/>
              <a:t>DS</a:t>
            </a:r>
            <a:endParaRPr lang="zh-CN" altLang="en-US" sz="1600" dirty="0"/>
          </a:p>
        </p:txBody>
      </p:sp>
      <p:sp>
        <p:nvSpPr>
          <p:cNvPr id="12" name="矩形 11"/>
          <p:cNvSpPr/>
          <p:nvPr/>
        </p:nvSpPr>
        <p:spPr>
          <a:xfrm>
            <a:off x="118854" y="1002856"/>
            <a:ext cx="60013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>
              <a:buClr>
                <a:srgbClr val="FF0000"/>
              </a:buClr>
              <a:buFont typeface="Wingdings" pitchFamily="2" charset="2"/>
              <a:buChar char="p"/>
            </a:pPr>
            <a:r>
              <a:rPr lang="en-US" altLang="zh-CN" sz="2000" dirty="0" smtClean="0">
                <a:latin typeface="Calibri" panose="020F0502020204030204" pitchFamily="34" charset="0"/>
              </a:rPr>
              <a:t>A water loop for window/windowless LBE target has been established, and is used to investigate flow behavior. 8.4 – 20 m</a:t>
            </a:r>
            <a:r>
              <a:rPr lang="en-US" altLang="zh-CN" sz="2000" baseline="30000" dirty="0" smtClean="0">
                <a:latin typeface="Calibri" panose="020F0502020204030204" pitchFamily="34" charset="0"/>
              </a:rPr>
              <a:t>3</a:t>
            </a:r>
            <a:r>
              <a:rPr lang="en-US" altLang="zh-CN" sz="2000" dirty="0" smtClean="0">
                <a:latin typeface="Calibri" panose="020F0502020204030204" pitchFamily="34" charset="0"/>
              </a:rPr>
              <a:t>/h flow range</a:t>
            </a:r>
          </a:p>
          <a:p>
            <a:pPr marL="449263" indent="-449263">
              <a:buClr>
                <a:srgbClr val="FF0000"/>
              </a:buClr>
              <a:buFont typeface="Wingdings" pitchFamily="2" charset="2"/>
              <a:buChar char="p"/>
            </a:pPr>
            <a:r>
              <a:rPr lang="en-US" altLang="zh-CN" sz="2000" dirty="0" smtClean="0">
                <a:latin typeface="Calibri" panose="020F0502020204030204" pitchFamily="34" charset="0"/>
                <a:ea typeface="仿宋_GB2312"/>
              </a:rPr>
              <a:t>A </a:t>
            </a:r>
            <a:r>
              <a:rPr lang="en-US" altLang="zh-CN" sz="2000" dirty="0">
                <a:latin typeface="Calibri" panose="020F0502020204030204" pitchFamily="34" charset="0"/>
                <a:ea typeface="仿宋_GB2312"/>
              </a:rPr>
              <a:t>liquid metal test </a:t>
            </a:r>
            <a:r>
              <a:rPr lang="en-US" altLang="zh-CN" sz="2000" dirty="0" smtClean="0">
                <a:latin typeface="Calibri" panose="020F0502020204030204" pitchFamily="34" charset="0"/>
                <a:ea typeface="仿宋_GB2312"/>
              </a:rPr>
              <a:t>stand, </a:t>
            </a:r>
            <a:r>
              <a:rPr lang="en-US" altLang="zh-CN" sz="2000" dirty="0" err="1" smtClean="0">
                <a:latin typeface="Calibri" panose="020F0502020204030204" pitchFamily="34" charset="0"/>
                <a:ea typeface="仿宋_GB2312"/>
              </a:rPr>
              <a:t>LiMeTS</a:t>
            </a:r>
            <a:r>
              <a:rPr lang="en-US" altLang="zh-CN" sz="2000" dirty="0" smtClean="0">
                <a:latin typeface="Calibri" panose="020F0502020204030204" pitchFamily="34" charset="0"/>
                <a:ea typeface="仿宋_GB2312"/>
              </a:rPr>
              <a:t> has been shifted to IMP from PSI</a:t>
            </a:r>
          </a:p>
          <a:p>
            <a:pPr marL="449263" indent="-449263">
              <a:buClr>
                <a:srgbClr val="FF0000"/>
              </a:buClr>
              <a:buFont typeface="Wingdings" pitchFamily="2" charset="2"/>
              <a:buChar char="p"/>
            </a:pPr>
            <a:r>
              <a:rPr lang="en-US" altLang="zh-CN" sz="2000" dirty="0" smtClean="0">
                <a:latin typeface="Calibri" panose="020F0502020204030204" pitchFamily="34" charset="0"/>
              </a:rPr>
              <a:t>A LBE test loop, STELA is built to study the thermal-hydraulics, circulation methods, measurement techniques, etc.</a:t>
            </a:r>
          </a:p>
          <a:p>
            <a:pPr marL="449263" indent="-449263">
              <a:buClr>
                <a:srgbClr val="FF0000"/>
              </a:buClr>
              <a:buFont typeface="Wingdings" pitchFamily="2" charset="2"/>
              <a:buChar char="p"/>
            </a:pPr>
            <a:r>
              <a:rPr lang="en-US" altLang="zh-CN" sz="2000" dirty="0">
                <a:latin typeface="Calibri" pitchFamily="34" charset="0"/>
                <a:cs typeface="Times New Roman" pitchFamily="18" charset="0"/>
                <a:sym typeface="Symbol" panose="05050102010706020507" pitchFamily="18" charset="2"/>
              </a:rPr>
              <a:t>Constructing a </a:t>
            </a:r>
            <a:r>
              <a:rPr lang="en-US" altLang="zh-CN" sz="2000" dirty="0" smtClean="0">
                <a:latin typeface="Calibri" pitchFamily="34" charset="0"/>
                <a:cs typeface="Times New Roman" pitchFamily="18" charset="0"/>
                <a:sym typeface="Symbol" panose="05050102010706020507" pitchFamily="18" charset="2"/>
              </a:rPr>
              <a:t>prototype</a:t>
            </a:r>
            <a:endParaRPr lang="en-US" altLang="zh-CN" sz="2000" dirty="0" smtClean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5134626" y="5689121"/>
            <a:ext cx="110799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altLang="zh-CN" sz="2200" b="1" dirty="0" smtClean="0">
                <a:solidFill>
                  <a:srgbClr val="FF0000"/>
                </a:solidFill>
                <a:latin typeface="+mn-lt"/>
                <a:ea typeface="楷体_GB2312" pitchFamily="49" charset="-122"/>
                <a:cs typeface="Times New Roman" pitchFamily="18" charset="0"/>
              </a:rPr>
              <a:t>STELA</a:t>
            </a:r>
            <a:endParaRPr lang="zh-CN" altLang="en-US" sz="2200" b="1" dirty="0" smtClean="0">
              <a:solidFill>
                <a:srgbClr val="FF0000"/>
              </a:solidFill>
              <a:latin typeface="+mn-lt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691913" y="153125"/>
            <a:ext cx="8056800" cy="72000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zh-CN" sz="2800" dirty="0" smtClean="0">
                <a:ln w="3175" cmpd="sng">
                  <a:solidFill>
                    <a:srgbClr val="0047A0"/>
                  </a:solidFill>
                  <a:prstDash val="solid"/>
                </a:ln>
                <a:solidFill>
                  <a:srgbClr val="0000FF"/>
                </a:solidFill>
              </a:rPr>
              <a:t>Test </a:t>
            </a:r>
            <a:r>
              <a:rPr lang="en-US" altLang="zh-CN" sz="2800" dirty="0">
                <a:ln w="3175" cmpd="sng">
                  <a:solidFill>
                    <a:srgbClr val="0047A0"/>
                  </a:solidFill>
                  <a:prstDash val="solid"/>
                </a:ln>
                <a:solidFill>
                  <a:srgbClr val="0000FF"/>
                </a:solidFill>
              </a:rPr>
              <a:t>Bench </a:t>
            </a:r>
            <a:r>
              <a:rPr lang="en-US" altLang="zh-CN" sz="2800" dirty="0" smtClean="0">
                <a:ln w="3175" cmpd="sng">
                  <a:solidFill>
                    <a:srgbClr val="0047A0"/>
                  </a:solidFill>
                  <a:prstDash val="solid"/>
                </a:ln>
                <a:solidFill>
                  <a:srgbClr val="0000FF"/>
                </a:solidFill>
              </a:rPr>
              <a:t>- LBE</a:t>
            </a:r>
            <a:endParaRPr lang="zh-CN" altLang="en-US" sz="2800" dirty="0">
              <a:ln w="3175" cmpd="sng">
                <a:solidFill>
                  <a:srgbClr val="0047A0"/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pic>
        <p:nvPicPr>
          <p:cNvPr id="16" name="Picture 21" descr="说明: C:\Users\Administrator\AppData\Roaming\Foxmail\FoxmailTemp(328)\1(09-17-11-19-19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44" y="1002856"/>
            <a:ext cx="1576916" cy="237661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矩形 3"/>
          <p:cNvSpPr/>
          <p:nvPr/>
        </p:nvSpPr>
        <p:spPr>
          <a:xfrm>
            <a:off x="6631823" y="3339708"/>
            <a:ext cx="16802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err="1">
                <a:ea typeface="仿宋_GB2312"/>
              </a:rPr>
              <a:t>LiMeTS</a:t>
            </a:r>
            <a:r>
              <a:rPr lang="en-US" altLang="zh-CN" sz="1600" dirty="0">
                <a:ea typeface="仿宋_GB2312"/>
              </a:rPr>
              <a:t> from PSI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17416260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1913" y="153125"/>
            <a:ext cx="8056800" cy="720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zh-CN" sz="4000" dirty="0" smtClean="0">
                <a:ln w="3175" cmpd="sng">
                  <a:solidFill>
                    <a:srgbClr val="0047A0"/>
                  </a:solidFill>
                  <a:prstDash val="solid"/>
                </a:ln>
                <a:solidFill>
                  <a:srgbClr val="0000FF"/>
                </a:solidFill>
              </a:rPr>
              <a:t>OUTLINE</a:t>
            </a:r>
            <a:endParaRPr lang="zh-CN" altLang="en-US" sz="4000" dirty="0">
              <a:ln w="3175" cmpd="sng">
                <a:solidFill>
                  <a:srgbClr val="0047A0"/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580107" y="1664804"/>
            <a:ext cx="828041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8038" indent="-808038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zh-CN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Research Aims</a:t>
            </a:r>
          </a:p>
          <a:p>
            <a:pPr marL="808038" indent="-808038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zh-CN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Granular target</a:t>
            </a:r>
          </a:p>
          <a:p>
            <a:pPr marL="808038" indent="-808038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zh-CN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LBE target with window </a:t>
            </a:r>
          </a:p>
          <a:p>
            <a:pPr marL="808038" indent="-808038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27191418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altLang="zh-CN" sz="4000" dirty="0">
                <a:ln w="3175" cmpd="sng">
                  <a:solidFill>
                    <a:srgbClr val="0047A0"/>
                  </a:solidFill>
                  <a:prstDash val="solid"/>
                </a:ln>
                <a:solidFill>
                  <a:srgbClr val="0000FF"/>
                </a:solidFill>
              </a:rPr>
              <a:t>Collaboration</a:t>
            </a:r>
            <a:endParaRPr lang="zh-CN" altLang="en-US" sz="4000" dirty="0">
              <a:ln w="3175" cmpd="sng">
                <a:solidFill>
                  <a:srgbClr val="0047A0"/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9913" y="1160748"/>
            <a:ext cx="75248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kern="0" dirty="0" smtClean="0">
                <a:solidFill>
                  <a:srgbClr val="000000"/>
                </a:solidFill>
                <a:latin typeface="Calibri" charset="0"/>
                <a:ea typeface="宋体" charset="0"/>
                <a:cs typeface="Calibri" charset="0"/>
              </a:rPr>
              <a:t>1</a:t>
            </a:r>
            <a:r>
              <a:rPr lang="zh-CN" altLang="en-US" sz="2000" b="1" kern="0" dirty="0" smtClean="0">
                <a:solidFill>
                  <a:srgbClr val="000000"/>
                </a:solidFill>
                <a:latin typeface="Calibri" charset="0"/>
                <a:ea typeface="宋体" charset="0"/>
                <a:cs typeface="Calibri" charset="0"/>
              </a:rPr>
              <a:t>  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Calibri" charset="0"/>
                <a:ea typeface="宋体" charset="0"/>
                <a:cs typeface="Calibri" charset="0"/>
              </a:rPr>
              <a:t>Remote </a:t>
            </a:r>
            <a:r>
              <a:rPr lang="en-US" altLang="zh-CN" sz="2000" b="1" kern="0" dirty="0">
                <a:solidFill>
                  <a:srgbClr val="000000"/>
                </a:solidFill>
                <a:latin typeface="Calibri" charset="0"/>
                <a:ea typeface="宋体" charset="0"/>
                <a:cs typeface="Calibri" charset="0"/>
              </a:rPr>
              <a:t>Handling Systems 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Calibri" charset="0"/>
                <a:ea typeface="宋体" charset="0"/>
                <a:cs typeface="Calibri" charset="0"/>
              </a:rPr>
              <a:t>design and</a:t>
            </a:r>
            <a:r>
              <a:rPr lang="en-US" altLang="zh-CN" sz="2000" b="1" dirty="0"/>
              <a:t> </a:t>
            </a:r>
            <a:r>
              <a:rPr lang="en-US" altLang="zh-CN" sz="2000" b="1" dirty="0" smtClean="0"/>
              <a:t>engineering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altLang="zh-CN" sz="2000" dirty="0" smtClean="0"/>
              <a:t>Active </a:t>
            </a:r>
            <a:r>
              <a:rPr lang="en-US" altLang="zh-CN" sz="2000" dirty="0"/>
              <a:t>Cells </a:t>
            </a:r>
            <a:r>
              <a:rPr lang="en-US" altLang="zh-CN" sz="2000" dirty="0" smtClean="0"/>
              <a:t>Facility</a:t>
            </a:r>
            <a:endParaRPr lang="zh-CN" altLang="en-US" sz="2000" dirty="0" smtClean="0"/>
          </a:p>
          <a:p>
            <a:pPr marL="285750" lvl="0" indent="-285750">
              <a:buFont typeface="Arial" charset="0"/>
              <a:buChar char="•"/>
            </a:pPr>
            <a:r>
              <a:rPr lang="en-US" altLang="zh-CN" sz="2000" dirty="0" smtClean="0"/>
              <a:t>Process Cell</a:t>
            </a:r>
            <a:r>
              <a:rPr lang="zh-CN" altLang="en-US" sz="2000" dirty="0"/>
              <a:t> </a:t>
            </a:r>
            <a:r>
              <a:rPr lang="en-US" altLang="zh-CN" sz="2000" dirty="0" smtClean="0"/>
              <a:t>and</a:t>
            </a:r>
            <a:r>
              <a:rPr lang="zh-CN" altLang="en-US" sz="2000" dirty="0"/>
              <a:t> </a:t>
            </a:r>
            <a:r>
              <a:rPr lang="en-US" altLang="zh-CN" sz="2000" dirty="0" smtClean="0"/>
              <a:t>Maintenance Cell</a:t>
            </a:r>
            <a:endParaRPr lang="zh-CN" altLang="en-US" sz="2000" dirty="0"/>
          </a:p>
          <a:p>
            <a:pPr marL="285750" lvl="0" indent="-285750">
              <a:buFont typeface="Arial" charset="0"/>
              <a:buChar char="•"/>
            </a:pPr>
            <a:r>
              <a:rPr lang="en-US" altLang="zh-CN" sz="2000" dirty="0" smtClean="0"/>
              <a:t>Shipment casks</a:t>
            </a:r>
            <a:endParaRPr lang="zh-CN" altLang="en-US" sz="2000" dirty="0" smtClean="0"/>
          </a:p>
          <a:p>
            <a:pPr marL="285750" lvl="0" indent="-285750">
              <a:buFont typeface="Arial" charset="0"/>
              <a:buChar char="•"/>
            </a:pPr>
            <a:r>
              <a:rPr lang="en-US" altLang="zh-CN" sz="2000" dirty="0" smtClean="0"/>
              <a:t>Changing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target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technology</a:t>
            </a:r>
            <a:endParaRPr lang="zh-CN" altLang="en-US" sz="2000" dirty="0" smtClean="0"/>
          </a:p>
          <a:p>
            <a:pPr marL="285750" lvl="0" indent="-285750">
              <a:buFont typeface="Arial" charset="0"/>
              <a:buChar char="•"/>
            </a:pPr>
            <a:r>
              <a:rPr lang="en-US" altLang="zh-CN" sz="2000" dirty="0"/>
              <a:t>Technical Galleries</a:t>
            </a:r>
            <a:r>
              <a:rPr lang="zh-CN" altLang="zh-CN" sz="2000" dirty="0"/>
              <a:t> </a:t>
            </a:r>
            <a:endParaRPr lang="en-US" altLang="zh-CN" sz="2000" dirty="0" smtClean="0"/>
          </a:p>
          <a:p>
            <a:endParaRPr lang="en-US" altLang="zh-CN" sz="2000" dirty="0"/>
          </a:p>
          <a:p>
            <a:pPr lvl="0"/>
            <a:r>
              <a:rPr lang="en-US" altLang="zh-CN" sz="2000" b="1" dirty="0" smtClean="0"/>
              <a:t>2</a:t>
            </a:r>
            <a:r>
              <a:rPr lang="zh-CN" altLang="en-US" sz="2000" b="1" dirty="0" smtClean="0"/>
              <a:t>  </a:t>
            </a:r>
            <a:r>
              <a:rPr lang="en-US" altLang="zh-CN" sz="2000" b="1" dirty="0" smtClean="0"/>
              <a:t>Accelerator-Target </a:t>
            </a:r>
            <a:r>
              <a:rPr lang="en-US" altLang="zh-CN" sz="2000" b="1" dirty="0"/>
              <a:t>Interface design and technique</a:t>
            </a:r>
            <a:endParaRPr lang="zh-CN" altLang="zh-CN" sz="2000" dirty="0"/>
          </a:p>
          <a:p>
            <a:pPr marL="285750" indent="-285750">
              <a:buFont typeface="Arial" charset="0"/>
              <a:buChar char="•"/>
            </a:pPr>
            <a:r>
              <a:rPr lang="en-US" altLang="zh-CN" sz="2000" dirty="0"/>
              <a:t>Beam </a:t>
            </a:r>
            <a:r>
              <a:rPr lang="en-US" altLang="zh-CN" sz="2000" dirty="0" smtClean="0"/>
              <a:t>window</a:t>
            </a:r>
            <a:endParaRPr lang="zh-CN" altLang="en-US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altLang="zh-CN" sz="2000" dirty="0" smtClean="0"/>
              <a:t>Beam </a:t>
            </a:r>
            <a:r>
              <a:rPr lang="en-US" altLang="zh-CN" sz="2000" dirty="0"/>
              <a:t>scan </a:t>
            </a:r>
            <a:r>
              <a:rPr lang="en-US" altLang="zh-CN" sz="2000" dirty="0" smtClean="0"/>
              <a:t>unit</a:t>
            </a:r>
            <a:endParaRPr lang="zh-CN" alt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altLang="zh-CN" sz="2000" dirty="0" smtClean="0"/>
              <a:t>Target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protecting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and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beam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diagnostics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in</a:t>
            </a:r>
            <a:r>
              <a:rPr lang="zh-CN" altLang="en-US" sz="2000" dirty="0" smtClean="0"/>
              <a:t> </a:t>
            </a:r>
            <a:r>
              <a:rPr lang="en-US" altLang="zh-CN" sz="2000" dirty="0"/>
              <a:t>front</a:t>
            </a:r>
            <a:r>
              <a:rPr lang="zh-CN" altLang="en-US" sz="2000" dirty="0"/>
              <a:t> </a:t>
            </a:r>
            <a:r>
              <a:rPr lang="en-US" altLang="zh-CN" sz="2000" dirty="0" smtClean="0"/>
              <a:t>target</a:t>
            </a:r>
          </a:p>
          <a:p>
            <a:pPr marL="285750" indent="-285750">
              <a:buFont typeface="Arial" charset="0"/>
              <a:buChar char="•"/>
            </a:pPr>
            <a:endParaRPr lang="en-US" altLang="zh-CN" sz="2000" b="1" dirty="0"/>
          </a:p>
          <a:p>
            <a:r>
              <a:rPr lang="en-US" altLang="zh-CN" sz="2000" b="1" dirty="0" smtClean="0"/>
              <a:t>3 Helium system</a:t>
            </a:r>
            <a:r>
              <a:rPr lang="en-US" altLang="zh-CN" sz="2000" b="1" dirty="0"/>
              <a:t> </a:t>
            </a:r>
            <a:endParaRPr lang="zh-CN" altLang="en-US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altLang="zh-CN" sz="2000" dirty="0" smtClean="0"/>
              <a:t>filter unit</a:t>
            </a:r>
            <a:endParaRPr lang="zh-CN" alt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altLang="zh-CN" sz="2000" dirty="0" smtClean="0"/>
              <a:t>radiation </a:t>
            </a:r>
            <a:r>
              <a:rPr lang="en-US" altLang="zh-CN" sz="2000" dirty="0"/>
              <a:t>purification </a:t>
            </a:r>
            <a:r>
              <a:rPr lang="en-US" altLang="zh-CN" sz="2000" dirty="0" smtClean="0"/>
              <a:t>unit</a:t>
            </a:r>
            <a:endParaRPr lang="zh-CN" altLang="en-US" sz="2000" dirty="0" smtClean="0"/>
          </a:p>
          <a:p>
            <a:r>
              <a:rPr lang="en-US" altLang="zh-CN" sz="2000" dirty="0" smtClean="0"/>
              <a:t>……</a:t>
            </a:r>
            <a:endParaRPr lang="zh-CN" altLang="zh-CN" sz="2000" dirty="0"/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151242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 bwMode="auto">
          <a:xfrm>
            <a:off x="1835696" y="2384884"/>
            <a:ext cx="55806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楷体_GB2312" pitchFamily="49" charset="-122"/>
                <a:cs typeface="Times New Roman" pitchFamily="18" charset="0"/>
              </a:rPr>
              <a:t>Thank   You!</a:t>
            </a:r>
            <a:endParaRPr lang="zh-CN" alt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943708" y="3789040"/>
            <a:ext cx="5364596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rgbClr val="0000FF"/>
                </a:solidFill>
                <a:ea typeface="楷体_GB2312" pitchFamily="49" charset="-122"/>
                <a:cs typeface="Times New Roman" pitchFamily="18" charset="0"/>
              </a:rPr>
              <a:t>&amp;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altLang="zh-CN" sz="3200" b="1" dirty="0" smtClean="0">
                <a:solidFill>
                  <a:srgbClr val="0000FF"/>
                </a:solidFill>
                <a:ea typeface="楷体_GB2312" pitchFamily="49" charset="-122"/>
                <a:cs typeface="Times New Roman" pitchFamily="18" charset="0"/>
              </a:rPr>
              <a:t>Welcome to Collaboration !</a:t>
            </a:r>
            <a:endParaRPr lang="zh-CN" altLang="en-US" sz="3200" b="1" dirty="0">
              <a:solidFill>
                <a:srgbClr val="0000FF"/>
              </a:solidFill>
              <a:ea typeface="楷体_GB2312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37284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1913" y="153125"/>
            <a:ext cx="8056800" cy="720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zh-CN" sz="4000" dirty="0" smtClean="0">
                <a:ln w="3175" cmpd="sng">
                  <a:solidFill>
                    <a:srgbClr val="0047A0"/>
                  </a:solidFill>
                  <a:prstDash val="solid"/>
                </a:ln>
                <a:solidFill>
                  <a:srgbClr val="0000FF"/>
                </a:solidFill>
              </a:rPr>
              <a:t>OUTLINE</a:t>
            </a:r>
            <a:endParaRPr lang="zh-CN" altLang="en-US" sz="4000" dirty="0">
              <a:ln w="3175" cmpd="sng">
                <a:solidFill>
                  <a:srgbClr val="0047A0"/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580107" y="1628800"/>
            <a:ext cx="828041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8038" indent="-808038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Research Aims</a:t>
            </a:r>
          </a:p>
          <a:p>
            <a:pPr marL="808038" indent="-808038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zh-CN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Granular target</a:t>
            </a:r>
          </a:p>
          <a:p>
            <a:pPr marL="808038" indent="-808038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zh-CN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LBE target with window </a:t>
            </a:r>
          </a:p>
          <a:p>
            <a:pPr marL="808038" indent="-808038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zh-CN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142154645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1913" y="153125"/>
            <a:ext cx="8056800" cy="72000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zh-CN" sz="2800" dirty="0" smtClean="0">
                <a:ln w="3175" cmpd="sng">
                  <a:solidFill>
                    <a:srgbClr val="0047A0"/>
                  </a:solidFill>
                  <a:prstDash val="solid"/>
                </a:ln>
                <a:solidFill>
                  <a:srgbClr val="0000FF"/>
                </a:solidFill>
              </a:rPr>
              <a:t>The </a:t>
            </a:r>
            <a:r>
              <a:rPr lang="en-US" altLang="zh-CN" sz="2800" dirty="0">
                <a:ln w="3175" cmpd="sng">
                  <a:solidFill>
                    <a:srgbClr val="0047A0"/>
                  </a:solidFill>
                  <a:prstDash val="solid"/>
                </a:ln>
                <a:solidFill>
                  <a:srgbClr val="0000FF"/>
                </a:solidFill>
              </a:rPr>
              <a:t>preliminary</a:t>
            </a:r>
            <a:r>
              <a:rPr lang="en-US" altLang="zh-CN" sz="2800" dirty="0" smtClean="0">
                <a:ln w="3175" cmpd="sng">
                  <a:solidFill>
                    <a:srgbClr val="0047A0"/>
                  </a:solidFill>
                  <a:prstDash val="solid"/>
                </a:ln>
                <a:solidFill>
                  <a:srgbClr val="0000FF"/>
                </a:solidFill>
              </a:rPr>
              <a:t> Design of </a:t>
            </a:r>
            <a:r>
              <a:rPr lang="en-US" altLang="zh-CN" sz="2800" dirty="0" err="1" smtClean="0">
                <a:ln w="3175" cmpd="sng">
                  <a:solidFill>
                    <a:srgbClr val="0047A0"/>
                  </a:solidFill>
                  <a:prstDash val="solid"/>
                </a:ln>
                <a:solidFill>
                  <a:srgbClr val="0000FF"/>
                </a:solidFill>
              </a:rPr>
              <a:t>CiADS</a:t>
            </a:r>
            <a:endParaRPr lang="zh-CN" altLang="en-US" sz="2800" dirty="0">
              <a:ln w="3175" cmpd="sng">
                <a:solidFill>
                  <a:srgbClr val="0047A0"/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4971" y="1472587"/>
            <a:ext cx="7796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en-US" altLang="zh-CN" b="1" dirty="0" smtClean="0">
                <a:latin typeface="Calibri" panose="020F0502020204030204" pitchFamily="34" charset="0"/>
              </a:rPr>
              <a:t>The overall design of </a:t>
            </a:r>
            <a:r>
              <a:rPr lang="en-US" altLang="zh-CN" b="1" dirty="0" err="1" smtClean="0">
                <a:latin typeface="Calibri" panose="020F0502020204030204" pitchFamily="34" charset="0"/>
              </a:rPr>
              <a:t>CiADS</a:t>
            </a:r>
            <a:r>
              <a:rPr lang="en-US" altLang="zh-CN" b="1" dirty="0" smtClean="0">
                <a:latin typeface="Calibri" panose="020F0502020204030204" pitchFamily="34" charset="0"/>
              </a:rPr>
              <a:t> facility has been worked out 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0000FF"/>
                </a:solidFill>
                <a:latin typeface="Calibri" panose="020F0502020204030204" pitchFamily="34" charset="0"/>
              </a:rPr>
              <a:t>LINAC: 500 MeV@5 mA with CW mode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0000FF"/>
                </a:solidFill>
                <a:latin typeface="Calibri" panose="020F0502020204030204" pitchFamily="34" charset="0"/>
              </a:rPr>
              <a:t>Spallation Target: </a:t>
            </a:r>
            <a:r>
              <a:rPr lang="en-US" altLang="zh-CN" dirty="0" smtClean="0">
                <a:solidFill>
                  <a:srgbClr val="FF0000"/>
                </a:solidFill>
                <a:latin typeface="Calibri" panose="020F0502020204030204" pitchFamily="34" charset="0"/>
              </a:rPr>
              <a:t>spallation target, 2.5 MW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0000FF"/>
                </a:solidFill>
                <a:latin typeface="Calibri" panose="020F0502020204030204" pitchFamily="34" charset="0"/>
              </a:rPr>
              <a:t>Sub-critical core: 10 </a:t>
            </a:r>
            <a:r>
              <a:rPr lang="en-US" altLang="zh-CN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MWt</a:t>
            </a:r>
            <a:r>
              <a:rPr lang="en-US" altLang="zh-CN" dirty="0" smtClean="0">
                <a:solidFill>
                  <a:srgbClr val="0000FF"/>
                </a:solidFill>
                <a:latin typeface="Calibri" panose="020F0502020204030204" pitchFamily="34" charset="0"/>
              </a:rPr>
              <a:t>, LBE cooled</a:t>
            </a:r>
            <a:endParaRPr lang="zh-CN" altLang="en-US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51497" y="1016732"/>
            <a:ext cx="63795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5300" indent="-495300">
              <a:spcBef>
                <a:spcPct val="10000"/>
              </a:spcBef>
              <a:buClr>
                <a:srgbClr val="F1AF00"/>
              </a:buClr>
            </a:pPr>
            <a:r>
              <a:rPr lang="en-US" altLang="zh-CN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China </a:t>
            </a:r>
            <a:r>
              <a:rPr lang="en-US" altLang="zh-CN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initiative </a:t>
            </a:r>
            <a:r>
              <a:rPr lang="en-US" altLang="zh-CN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Accelerator Driven </a:t>
            </a:r>
            <a:r>
              <a:rPr lang="en-US" altLang="zh-CN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System</a:t>
            </a:r>
            <a:endParaRPr lang="en-US" altLang="zh-CN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F63A4380-1095-9247-9F4A-7757260E9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71" y="2888940"/>
            <a:ext cx="8603752" cy="327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845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1913" y="153125"/>
            <a:ext cx="8056800" cy="72000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zh-CN" sz="2800" dirty="0" smtClean="0">
                <a:ln w="3175" cmpd="sng">
                  <a:solidFill>
                    <a:srgbClr val="0047A0"/>
                  </a:solidFill>
                  <a:prstDash val="solid"/>
                </a:ln>
                <a:solidFill>
                  <a:srgbClr val="0000FF"/>
                </a:solidFill>
              </a:rPr>
              <a:t>Target: Research strategy</a:t>
            </a:r>
            <a:endParaRPr lang="zh-CN" altLang="en-US" sz="2800" dirty="0">
              <a:ln w="3175" cmpd="sng">
                <a:solidFill>
                  <a:srgbClr val="0047A0"/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4971" y="1472587"/>
            <a:ext cx="85137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3888" indent="-623888"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>
                <a:latin typeface="Calibri" pitchFamily="34" charset="0"/>
                <a:cs typeface="Times New Roman" pitchFamily="18" charset="0"/>
              </a:rPr>
              <a:t>Designing platform construction </a:t>
            </a:r>
            <a:r>
              <a:rPr lang="en-US" altLang="zh-CN" sz="2400" dirty="0">
                <a:latin typeface="Calibri" pitchFamily="34" charset="0"/>
                <a:cs typeface="Times New Roman" pitchFamily="18" charset="0"/>
                <a:sym typeface="Symbol" panose="05050102010706020507" pitchFamily="18" charset="2"/>
              </a:rPr>
              <a:t> </a:t>
            </a:r>
            <a:r>
              <a:rPr lang="en-US" altLang="zh-CN" sz="2400" dirty="0">
                <a:latin typeface="Calibri" pitchFamily="34" charset="0"/>
                <a:cs typeface="Times New Roman" pitchFamily="18" charset="0"/>
              </a:rPr>
              <a:t> Conceptual </a:t>
            </a:r>
            <a:r>
              <a:rPr lang="en-US" altLang="zh-CN" sz="2400" dirty="0" smtClean="0">
                <a:latin typeface="Calibri" pitchFamily="34" charset="0"/>
                <a:cs typeface="Times New Roman" pitchFamily="18" charset="0"/>
              </a:rPr>
              <a:t>design</a:t>
            </a:r>
            <a:endParaRPr lang="en-US" altLang="zh-CN" sz="2400" dirty="0">
              <a:latin typeface="Calibri" pitchFamily="34" charset="0"/>
              <a:cs typeface="Times New Roman" pitchFamily="18" charset="0"/>
            </a:endParaRPr>
          </a:p>
          <a:p>
            <a:pPr marL="623888" indent="-623888"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>
                <a:latin typeface="Calibri" pitchFamily="34" charset="0"/>
                <a:cs typeface="Times New Roman" pitchFamily="18" charset="0"/>
              </a:rPr>
              <a:t>Comparing with the existing data and bench test experiments  </a:t>
            </a:r>
            <a:r>
              <a:rPr lang="en-US" altLang="zh-CN" sz="2400" dirty="0" smtClean="0">
                <a:latin typeface="Calibri" pitchFamily="34" charset="0"/>
                <a:cs typeface="Times New Roman" pitchFamily="18" charset="0"/>
                <a:sym typeface="Symbol" panose="05050102010706020507" pitchFamily="18" charset="2"/>
              </a:rPr>
              <a:t> Code </a:t>
            </a:r>
            <a:r>
              <a:rPr lang="en-US" altLang="zh-CN" sz="2400" dirty="0">
                <a:latin typeface="Calibri" pitchFamily="34" charset="0"/>
                <a:cs typeface="Times New Roman" pitchFamily="18" charset="0"/>
                <a:sym typeface="Symbol" panose="05050102010706020507" pitchFamily="18" charset="2"/>
              </a:rPr>
              <a:t>V </a:t>
            </a:r>
            <a:r>
              <a:rPr lang="en-US" altLang="zh-CN" sz="2400" dirty="0" smtClean="0">
                <a:latin typeface="Calibri" pitchFamily="34" charset="0"/>
                <a:cs typeface="Times New Roman" pitchFamily="18" charset="0"/>
                <a:sym typeface="Symbol" panose="05050102010706020507" pitchFamily="18" charset="2"/>
              </a:rPr>
              <a:t>&amp; V</a:t>
            </a:r>
            <a:endParaRPr lang="en-US" altLang="zh-CN" sz="2400" dirty="0">
              <a:latin typeface="Calibri" pitchFamily="34" charset="0"/>
              <a:cs typeface="Times New Roman" pitchFamily="18" charset="0"/>
              <a:sym typeface="Symbol" panose="05050102010706020507" pitchFamily="18" charset="2"/>
            </a:endParaRPr>
          </a:p>
          <a:p>
            <a:pPr marL="623888" indent="-623888"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>
                <a:latin typeface="Calibri" pitchFamily="34" charset="0"/>
                <a:cs typeface="Times New Roman" pitchFamily="18" charset="0"/>
              </a:rPr>
              <a:t>Optimizing the codes  </a:t>
            </a:r>
            <a:r>
              <a:rPr lang="en-US" altLang="zh-CN" sz="2400" dirty="0">
                <a:latin typeface="Calibri" pitchFamily="34" charset="0"/>
                <a:cs typeface="Times New Roman" pitchFamily="18" charset="0"/>
                <a:sym typeface="Symbol" panose="05050102010706020507" pitchFamily="18" charset="2"/>
              </a:rPr>
              <a:t> Optimizing the design</a:t>
            </a:r>
          </a:p>
          <a:p>
            <a:pPr marL="623888" indent="-623888"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>
                <a:latin typeface="Calibri" pitchFamily="34" charset="0"/>
                <a:cs typeface="Times New Roman" pitchFamily="18" charset="0"/>
                <a:sym typeface="Symbol" panose="05050102010706020507" pitchFamily="18" charset="2"/>
              </a:rPr>
              <a:t>Constructing a </a:t>
            </a:r>
            <a:r>
              <a:rPr lang="en-US" altLang="zh-CN" sz="2400" dirty="0" smtClean="0">
                <a:latin typeface="Calibri" pitchFamily="34" charset="0"/>
                <a:cs typeface="Times New Roman" pitchFamily="18" charset="0"/>
                <a:sym typeface="Symbol" panose="05050102010706020507" pitchFamily="18" charset="2"/>
              </a:rPr>
              <a:t>prototype</a:t>
            </a:r>
          </a:p>
          <a:p>
            <a:pPr marL="623888" indent="-623888"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 smtClean="0"/>
              <a:t>Preliminary design</a:t>
            </a:r>
            <a:endParaRPr lang="en-US" altLang="zh-CN" sz="2400" dirty="0" smtClean="0">
              <a:latin typeface="Calibri" pitchFamily="34" charset="0"/>
              <a:cs typeface="Times New Roman" pitchFamily="18" charset="0"/>
              <a:sym typeface="Symbol" panose="05050102010706020507" pitchFamily="18" charset="2"/>
            </a:endParaRPr>
          </a:p>
          <a:p>
            <a:pPr marL="623888" indent="-623888"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en-US" altLang="zh-CN" sz="2400" dirty="0" smtClean="0">
                <a:latin typeface="Calibri" pitchFamily="34" charset="0"/>
                <a:cs typeface="Times New Roman" pitchFamily="18" charset="0"/>
                <a:sym typeface="Symbol" panose="05050102010706020507" pitchFamily="18" charset="2"/>
              </a:rPr>
              <a:t>……</a:t>
            </a:r>
            <a:endParaRPr lang="zh-CN" altLang="en-US" sz="24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3508" y="4365662"/>
            <a:ext cx="900049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zh-CN" sz="2300" dirty="0">
                <a:latin typeface="Calibri" pitchFamily="34" charset="0"/>
                <a:cs typeface="Times New Roman" pitchFamily="18" charset="0"/>
              </a:rPr>
              <a:t>Starting with LBE target </a:t>
            </a:r>
            <a:r>
              <a:rPr lang="en-US" altLang="zh-CN" sz="2300" dirty="0" smtClean="0">
                <a:latin typeface="Calibri" pitchFamily="34" charset="0"/>
                <a:cs typeface="Times New Roman" pitchFamily="18" charset="0"/>
              </a:rPr>
              <a:t>design, coming </a:t>
            </a:r>
            <a:r>
              <a:rPr lang="en-US" altLang="zh-CN" sz="2300" dirty="0">
                <a:latin typeface="Calibri" pitchFamily="34" charset="0"/>
                <a:cs typeface="Times New Roman" pitchFamily="18" charset="0"/>
              </a:rPr>
              <a:t>to a new type of granular </a:t>
            </a:r>
            <a:r>
              <a:rPr lang="en-US" altLang="zh-CN" sz="2300" dirty="0" smtClean="0">
                <a:latin typeface="Calibri" pitchFamily="34" charset="0"/>
                <a:cs typeface="Times New Roman" pitchFamily="18" charset="0"/>
              </a:rPr>
              <a:t>target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zh-CN" sz="2300" dirty="0" smtClean="0">
                <a:latin typeface="Calibri" pitchFamily="34" charset="0"/>
                <a:cs typeface="Times New Roman" pitchFamily="18" charset="0"/>
              </a:rPr>
              <a:t>LBE target with window as the backup of the granular target</a:t>
            </a:r>
            <a:endParaRPr lang="zh-CN" altLang="en-US" sz="2300" dirty="0"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82592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1913" y="153125"/>
            <a:ext cx="8056800" cy="720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zh-CN" sz="4000" dirty="0" smtClean="0">
                <a:ln w="3175" cmpd="sng">
                  <a:solidFill>
                    <a:srgbClr val="0047A0"/>
                  </a:solidFill>
                  <a:prstDash val="solid"/>
                </a:ln>
                <a:solidFill>
                  <a:srgbClr val="0000FF"/>
                </a:solidFill>
              </a:rPr>
              <a:t>OUTLINE</a:t>
            </a:r>
            <a:endParaRPr lang="zh-CN" altLang="en-US" sz="4000" dirty="0">
              <a:ln w="3175" cmpd="sng">
                <a:solidFill>
                  <a:srgbClr val="0047A0"/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580107" y="1628800"/>
            <a:ext cx="828041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8038" indent="-808038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zh-CN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Research Aims</a:t>
            </a:r>
          </a:p>
          <a:p>
            <a:pPr marL="808038" indent="-808038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Granular target</a:t>
            </a:r>
          </a:p>
          <a:p>
            <a:pPr marL="808038" indent="-808038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zh-CN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LBE target with window </a:t>
            </a:r>
          </a:p>
          <a:p>
            <a:pPr marL="808038" indent="-808038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zh-CN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69363160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691913" y="153125"/>
            <a:ext cx="8056800" cy="72000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zh-CN" sz="2800" dirty="0" smtClean="0">
                <a:ln w="3175" cmpd="sng">
                  <a:solidFill>
                    <a:srgbClr val="0047A0"/>
                  </a:solidFill>
                  <a:prstDash val="solid"/>
                </a:ln>
                <a:solidFill>
                  <a:srgbClr val="0000FF"/>
                </a:solidFill>
              </a:rPr>
              <a:t>Granular Target Concept</a:t>
            </a:r>
            <a:endParaRPr lang="zh-CN" altLang="en-US" sz="2800" dirty="0">
              <a:ln w="3175" cmpd="sng">
                <a:solidFill>
                  <a:srgbClr val="0047A0"/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 bwMode="auto">
          <a:xfrm>
            <a:off x="233311" y="5661248"/>
            <a:ext cx="88031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rgbClr val="C00000"/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In principle, it can stands for tens of MW beam power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rgbClr val="C00000"/>
                </a:solidFill>
                <a:latin typeface="Calibri" panose="020F0502020204030204" pitchFamily="34" charset="0"/>
                <a:ea typeface="楷体_GB2312" pitchFamily="49" charset="-122"/>
                <a:cs typeface="Times New Roman" pitchFamily="18" charset="0"/>
              </a:rPr>
              <a:t>Increasing flexibility to use other target materials to increase the neutron yields</a:t>
            </a:r>
            <a:endParaRPr lang="zh-CN" altLang="en-US" sz="2000" dirty="0" smtClean="0">
              <a:solidFill>
                <a:srgbClr val="C00000"/>
              </a:solidFill>
              <a:latin typeface="Calibri" panose="020F0502020204030204" pitchFamily="34" charset="0"/>
              <a:ea typeface="楷体_GB2312" pitchFamily="49" charset="-122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085464"/>
            <a:ext cx="6084676" cy="437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2050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6"/>
          <p:cNvGrpSpPr>
            <a:grpSpLocks/>
          </p:cNvGrpSpPr>
          <p:nvPr/>
        </p:nvGrpSpPr>
        <p:grpSpPr bwMode="auto">
          <a:xfrm>
            <a:off x="-1056310" y="2740762"/>
            <a:ext cx="4460712" cy="3820586"/>
            <a:chOff x="3714744" y="785794"/>
            <a:chExt cx="5429256" cy="4857784"/>
          </a:xfrm>
        </p:grpSpPr>
        <p:pic>
          <p:nvPicPr>
            <p:cNvPr id="19" name="Picture 1" descr="C:\Users\MAC\Desktop\d20_20_1Ge_clip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620" y="928670"/>
              <a:ext cx="5143536" cy="456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矩形 19"/>
            <p:cNvSpPr/>
            <p:nvPr/>
          </p:nvSpPr>
          <p:spPr>
            <a:xfrm>
              <a:off x="3786182" y="785794"/>
              <a:ext cx="5357818" cy="857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3714744" y="1356624"/>
              <a:ext cx="857251" cy="42869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8072436" y="1356624"/>
              <a:ext cx="857251" cy="35404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62390" y="0"/>
            <a:ext cx="6181610" cy="839833"/>
          </a:xfrm>
        </p:spPr>
        <p:txBody>
          <a:bodyPr>
            <a:normAutofit/>
          </a:bodyPr>
          <a:lstStyle/>
          <a:p>
            <a:r>
              <a:rPr lang="en-US" altLang="zh-CN" dirty="0">
                <a:ln w="3175" cmpd="sng">
                  <a:solidFill>
                    <a:srgbClr val="0047A0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Granular Target </a:t>
            </a:r>
            <a:r>
              <a:rPr lang="en-US" altLang="zh-CN" dirty="0" smtClean="0">
                <a:ln w="3175" cmpd="sng">
                  <a:solidFill>
                    <a:srgbClr val="0047A0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Design</a:t>
            </a:r>
            <a:endParaRPr kumimoji="1"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650264" y="906195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333333"/>
                </a:solidFill>
                <a:latin typeface="arial" charset="0"/>
              </a:rPr>
              <a:t>physics design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0"/>
          <a:stretch/>
        </p:blipFill>
        <p:spPr>
          <a:xfrm>
            <a:off x="0" y="1275527"/>
            <a:ext cx="2289144" cy="1663584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8"/>
          <a:stretch>
            <a:fillRect/>
          </a:stretch>
        </p:blipFill>
        <p:spPr bwMode="auto">
          <a:xfrm rot="5400000">
            <a:off x="2068110" y="1624148"/>
            <a:ext cx="2291729" cy="137240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304119" y="2740762"/>
            <a:ext cx="23225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1600" dirty="0"/>
              <a:t>Sidewall leakage neutron spectrum</a:t>
            </a:r>
            <a:endParaRPr lang="zh-CN" altLang="en-US" sz="1600" dirty="0">
              <a:latin typeface="Calibri" charset="0"/>
            </a:endParaRPr>
          </a:p>
        </p:txBody>
      </p:sp>
      <p:sp>
        <p:nvSpPr>
          <p:cNvPr id="9" name="矩形 9"/>
          <p:cNvSpPr>
            <a:spLocks noChangeArrowheads="1"/>
          </p:cNvSpPr>
          <p:nvPr/>
        </p:nvSpPr>
        <p:spPr bwMode="auto">
          <a:xfrm>
            <a:off x="2340214" y="3381549"/>
            <a:ext cx="19872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1200"/>
              <a:t>Neutron flux distribution</a:t>
            </a:r>
            <a:endParaRPr lang="zh-CN" altLang="en-US" sz="1200" dirty="0">
              <a:latin typeface="Calibri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63" y="1454592"/>
            <a:ext cx="1989357" cy="139569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" name="矩形 10"/>
          <p:cNvSpPr/>
          <p:nvPr/>
        </p:nvSpPr>
        <p:spPr>
          <a:xfrm>
            <a:off x="4246902" y="2941648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333333"/>
                </a:solidFill>
                <a:latin typeface="arial" charset="0"/>
              </a:rPr>
              <a:t>energy deposition</a:t>
            </a:r>
            <a:endParaRPr lang="zh-CN" altLang="en-US" dirty="0"/>
          </a:p>
        </p:txBody>
      </p:sp>
      <p:pic>
        <p:nvPicPr>
          <p:cNvPr id="12" name="图片 11" descr="4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0"/>
          <a:stretch>
            <a:fillRect/>
          </a:stretch>
        </p:blipFill>
        <p:spPr bwMode="auto">
          <a:xfrm>
            <a:off x="4465436" y="3658548"/>
            <a:ext cx="1661538" cy="1495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图片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449039" y="3828968"/>
            <a:ext cx="1344863" cy="1545701"/>
          </a:xfrm>
          <a:prstGeom prst="rect">
            <a:avLst/>
          </a:prstGeom>
        </p:spPr>
      </p:pic>
      <p:sp>
        <p:nvSpPr>
          <p:cNvPr id="17" name="文本框 8"/>
          <p:cNvSpPr txBox="1">
            <a:spLocks noChangeArrowheads="1"/>
          </p:cNvSpPr>
          <p:nvPr/>
        </p:nvSpPr>
        <p:spPr bwMode="auto">
          <a:xfrm>
            <a:off x="4219321" y="5389449"/>
            <a:ext cx="25827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1600" dirty="0"/>
              <a:t>Temperature distribution (2.5MW=250MeV@10mA)</a:t>
            </a:r>
            <a:endParaRPr lang="zh-CN" altLang="en-US" sz="1600" dirty="0"/>
          </a:p>
        </p:txBody>
      </p:sp>
      <p:sp>
        <p:nvSpPr>
          <p:cNvPr id="23" name="矩形 22"/>
          <p:cNvSpPr/>
          <p:nvPr/>
        </p:nvSpPr>
        <p:spPr>
          <a:xfrm>
            <a:off x="421611" y="5992742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velocity</a:t>
            </a:r>
            <a:r>
              <a:rPr lang="en-US" altLang="zh-CN" dirty="0" smtClean="0"/>
              <a:t> </a:t>
            </a:r>
            <a:r>
              <a:rPr lang="en-US" altLang="zh-CN" dirty="0"/>
              <a:t>distribution 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2359082" y="5479221"/>
            <a:ext cx="1524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Packing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factor</a:t>
            </a:r>
            <a:endParaRPr lang="zh-CN" altLang="en-US" dirty="0"/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595" y="3562941"/>
            <a:ext cx="2255240" cy="159099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217" y="1454592"/>
            <a:ext cx="2241347" cy="1449153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6352236" y="2929975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Secondary radioactive decay</a:t>
            </a:r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6684884" y="5343282"/>
            <a:ext cx="25202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333333"/>
                </a:solidFill>
                <a:latin typeface="arial" charset="0"/>
              </a:rPr>
              <a:t>Radiation </a:t>
            </a:r>
            <a:r>
              <a:rPr lang="en-US" altLang="zh-CN" sz="1600" dirty="0" smtClean="0">
                <a:solidFill>
                  <a:srgbClr val="333333"/>
                </a:solidFill>
                <a:latin typeface="arial" charset="0"/>
              </a:rPr>
              <a:t>damage</a:t>
            </a:r>
            <a:r>
              <a:rPr lang="zh-CN" altLang="en-US" sz="1600" dirty="0" smtClean="0">
                <a:solidFill>
                  <a:srgbClr val="333333"/>
                </a:solidFill>
                <a:latin typeface="arial" charset="0"/>
              </a:rPr>
              <a:t> </a:t>
            </a:r>
            <a:r>
              <a:rPr lang="en-US" altLang="zh-CN" sz="1600" dirty="0" smtClean="0">
                <a:solidFill>
                  <a:srgbClr val="333333"/>
                </a:solidFill>
                <a:latin typeface="arial" charset="0"/>
              </a:rPr>
              <a:t>of</a:t>
            </a:r>
            <a:r>
              <a:rPr lang="zh-CN" altLang="en-US" sz="1600" dirty="0" smtClean="0">
                <a:solidFill>
                  <a:srgbClr val="333333"/>
                </a:solidFill>
                <a:latin typeface="arial" charset="0"/>
              </a:rPr>
              <a:t> </a:t>
            </a:r>
            <a:r>
              <a:rPr lang="en-US" altLang="zh-CN" sz="1600" dirty="0" smtClean="0">
                <a:solidFill>
                  <a:srgbClr val="333333"/>
                </a:solidFill>
                <a:latin typeface="arial" charset="0"/>
              </a:rPr>
              <a:t>pipe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896959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691913" y="153125"/>
            <a:ext cx="8056800" cy="72000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zh-CN" sz="2800" smtClean="0">
                <a:ln w="3175" cmpd="sng">
                  <a:solidFill>
                    <a:srgbClr val="0047A0"/>
                  </a:solidFill>
                  <a:prstDash val="solid"/>
                </a:ln>
                <a:solidFill>
                  <a:srgbClr val="0000FF"/>
                </a:solidFill>
              </a:rPr>
              <a:t>Granular </a:t>
            </a:r>
            <a:r>
              <a:rPr lang="en-US" altLang="zh-CN" sz="2800" dirty="0" smtClean="0">
                <a:ln w="3175" cmpd="sng">
                  <a:solidFill>
                    <a:srgbClr val="0047A0"/>
                  </a:solidFill>
                  <a:prstDash val="solid"/>
                </a:ln>
                <a:solidFill>
                  <a:srgbClr val="0000FF"/>
                </a:solidFill>
              </a:rPr>
              <a:t>Target Design</a:t>
            </a:r>
            <a:endParaRPr lang="zh-CN" altLang="en-US" sz="2800" dirty="0">
              <a:ln w="3175" cmpd="sng">
                <a:solidFill>
                  <a:srgbClr val="0047A0"/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pic>
        <p:nvPicPr>
          <p:cNvPr id="16" name="图片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37" y="1029199"/>
            <a:ext cx="2306331" cy="3083878"/>
          </a:xfrm>
          <a:prstGeom prst="rect">
            <a:avLst/>
          </a:prstGeom>
        </p:spPr>
      </p:pic>
      <p:pic>
        <p:nvPicPr>
          <p:cNvPr id="17" name="图片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68" y="1090737"/>
            <a:ext cx="1775589" cy="3022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图片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3337" y="4312263"/>
            <a:ext cx="2080431" cy="186139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344" y="4312263"/>
            <a:ext cx="2627020" cy="186139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7791" y="1041683"/>
            <a:ext cx="969955" cy="3106421"/>
          </a:xfrm>
          <a:prstGeom prst="rect">
            <a:avLst/>
          </a:prstGeom>
        </p:spPr>
      </p:pic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323995"/>
              </p:ext>
            </p:extLst>
          </p:nvPr>
        </p:nvGraphicFramePr>
        <p:xfrm>
          <a:off x="6071940" y="925513"/>
          <a:ext cx="3000623" cy="5242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642"/>
                <a:gridCol w="1285981"/>
              </a:tblGrid>
              <a:tr h="579050"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altLang="zh-CN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Main</a:t>
                      </a:r>
                      <a:r>
                        <a:rPr lang="zh-CN" alt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Parameters</a:t>
                      </a:r>
                      <a:endParaRPr lang="zh-CN" alt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14" marB="45714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zh-CN" altLang="en-US" dirty="0"/>
                    </a:p>
                  </a:txBody>
                  <a:tcPr/>
                </a:tc>
              </a:tr>
              <a:tr h="5180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Granular material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Tungsten/Tungsten alloy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14" marB="45714"/>
                </a:tc>
              </a:tr>
              <a:tr h="5180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Structure material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Tungsten alloy/</a:t>
                      </a:r>
                      <a:r>
                        <a:rPr lang="en-US" altLang="zh-CN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SiC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14" marB="45714"/>
                </a:tc>
              </a:tr>
              <a:tr h="4114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Granular size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~1mm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14" marB="45714"/>
                </a:tc>
              </a:tr>
              <a:tr h="4114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Inlet temperature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~250 C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14" marB="45714"/>
                </a:tc>
              </a:tr>
              <a:tr h="7314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MAX</a:t>
                      </a:r>
                      <a:r>
                        <a:rPr lang="en-US" altLang="zh-CN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Outlet temperature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~650 C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14" marB="45714"/>
                </a:tc>
              </a:tr>
              <a:tr h="5180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Proton beam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500eV@5mA=2.5MW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14" marB="45714"/>
                </a:tc>
              </a:tr>
              <a:tr h="518097">
                <a:tc>
                  <a:txBody>
                    <a:bodyPr/>
                    <a:lstStyle/>
                    <a:p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Intensity of beam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&gt;100 </a:t>
                      </a:r>
                      <a:r>
                        <a:rPr lang="en-US" altLang="zh-CN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μA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/cm^2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14" marB="45714"/>
                </a:tc>
              </a:tr>
              <a:tr h="5180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Diameter of beam spot</a:t>
                      </a:r>
                      <a:endParaRPr lang="zh-CN" alt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~10cm</a:t>
                      </a:r>
                      <a:endParaRPr lang="zh-CN" alt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14" marB="45714"/>
                </a:tc>
              </a:tr>
              <a:tr h="5180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Average velocity of granular flow</a:t>
                      </a:r>
                      <a:endParaRPr lang="zh-CN" alt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~0.5m/s</a:t>
                      </a:r>
                      <a:endParaRPr lang="zh-CN" alt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14" marB="4571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62955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740650" y="1160749"/>
            <a:ext cx="4187834" cy="4489782"/>
            <a:chOff x="1467241" y="241297"/>
            <a:chExt cx="6502682" cy="639109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4541" y="250645"/>
              <a:ext cx="3105150" cy="638175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9490" y="786144"/>
              <a:ext cx="996684" cy="683623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7241" y="2520272"/>
              <a:ext cx="1082139" cy="744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022998"/>
                  </a:solidFill>
                  <a:latin typeface="+mn-lt"/>
                  <a:ea typeface="仿宋" panose="02010609060101010101" pitchFamily="49" charset="-122"/>
                </a:rPr>
                <a:t>EM</a:t>
              </a:r>
            </a:p>
            <a:p>
              <a:r>
                <a:rPr lang="en-US" altLang="zh-CN" sz="1400" b="1" dirty="0" smtClean="0">
                  <a:solidFill>
                    <a:srgbClr val="022998"/>
                  </a:solidFill>
                  <a:latin typeface="+mn-lt"/>
                  <a:ea typeface="仿宋" panose="02010609060101010101" pitchFamily="49" charset="-122"/>
                </a:rPr>
                <a:t>lift  </a:t>
              </a:r>
              <a:endParaRPr lang="zh-CN" altLang="en-US" sz="1400" b="1" dirty="0">
                <a:solidFill>
                  <a:srgbClr val="022998"/>
                </a:solidFill>
                <a:latin typeface="+mn-lt"/>
                <a:ea typeface="仿宋" panose="02010609060101010101" pitchFamily="49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434178" y="1126671"/>
              <a:ext cx="2535745" cy="411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kumimoji="1" lang="en-US" altLang="zh-CN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itchFamily="34" charset="0"/>
                </a:rPr>
                <a:t>Beam-Target interface</a:t>
              </a:r>
              <a:endParaRPr lang="zh-CN" altLang="en-US" sz="1100" dirty="0">
                <a:latin typeface="+mn-lt"/>
                <a:ea typeface="华文细黑" pitchFamily="2" charset="-122"/>
                <a:cs typeface="Hiragino Sans GB W3"/>
              </a:endParaRPr>
            </a:p>
          </p:txBody>
        </p:sp>
        <p:cxnSp>
          <p:nvCxnSpPr>
            <p:cNvPr id="14" name="直接箭头连接符 13"/>
            <p:cNvCxnSpPr/>
            <p:nvPr/>
          </p:nvCxnSpPr>
          <p:spPr>
            <a:xfrm flipV="1">
              <a:off x="2436300" y="2574667"/>
              <a:ext cx="446809" cy="50510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/>
            <p:nvPr/>
          </p:nvCxnSpPr>
          <p:spPr>
            <a:xfrm flipH="1" flipV="1">
              <a:off x="4995962" y="1008060"/>
              <a:ext cx="478225" cy="21258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4348746" y="4694582"/>
              <a:ext cx="1845514" cy="411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b="1" dirty="0" smtClean="0">
                  <a:solidFill>
                    <a:srgbClr val="022998"/>
                  </a:solidFill>
                  <a:latin typeface="+mn-lt"/>
                  <a:ea typeface="仿宋" panose="02010609060101010101" pitchFamily="49" charset="-122"/>
                </a:rPr>
                <a:t>Heat exchanger</a:t>
              </a:r>
              <a:endParaRPr lang="zh-CN" altLang="en-US" sz="1100" b="1" dirty="0">
                <a:solidFill>
                  <a:srgbClr val="022998"/>
                </a:solidFill>
                <a:latin typeface="+mn-lt"/>
                <a:ea typeface="仿宋" panose="02010609060101010101" pitchFamily="49" charset="-122"/>
              </a:endParaRPr>
            </a:p>
          </p:txBody>
        </p:sp>
        <p:cxnSp>
          <p:nvCxnSpPr>
            <p:cNvPr id="17" name="直接箭头连接符 16"/>
            <p:cNvCxnSpPr/>
            <p:nvPr/>
          </p:nvCxnSpPr>
          <p:spPr>
            <a:xfrm flipH="1" flipV="1">
              <a:off x="4080472" y="4591894"/>
              <a:ext cx="373061" cy="28196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5077" y="3009863"/>
              <a:ext cx="154763" cy="3600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5077" y="3112553"/>
              <a:ext cx="154763" cy="3600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5077" y="2901594"/>
              <a:ext cx="154763" cy="36000"/>
            </a:xfrm>
            <a:prstGeom prst="rect">
              <a:avLst/>
            </a:prstGeom>
          </p:spPr>
        </p:pic>
        <p:cxnSp>
          <p:nvCxnSpPr>
            <p:cNvPr id="21" name="直接连接符 20"/>
            <p:cNvCxnSpPr/>
            <p:nvPr/>
          </p:nvCxnSpPr>
          <p:spPr>
            <a:xfrm>
              <a:off x="4989449" y="2922375"/>
              <a:ext cx="288000" cy="7200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4995962" y="3022284"/>
              <a:ext cx="288000" cy="7200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4995962" y="3127112"/>
              <a:ext cx="288000" cy="7200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圆角矩形 23"/>
            <p:cNvSpPr/>
            <p:nvPr/>
          </p:nvSpPr>
          <p:spPr>
            <a:xfrm>
              <a:off x="3179618" y="5185064"/>
              <a:ext cx="644237" cy="1319645"/>
            </a:xfrm>
            <a:prstGeom prst="roundRect">
              <a:avLst/>
            </a:prstGeom>
            <a:noFill/>
            <a:ln w="1905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cxnSp>
          <p:nvCxnSpPr>
            <p:cNvPr id="25" name="直接箭头连接符 24"/>
            <p:cNvCxnSpPr/>
            <p:nvPr/>
          </p:nvCxnSpPr>
          <p:spPr>
            <a:xfrm flipH="1">
              <a:off x="3567083" y="647531"/>
              <a:ext cx="385028" cy="92124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>
              <a:off x="3936729" y="645346"/>
              <a:ext cx="417627" cy="88128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>
              <a:off x="3335651" y="241297"/>
              <a:ext cx="2197190" cy="411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b="1" dirty="0" smtClean="0">
                  <a:solidFill>
                    <a:srgbClr val="022998"/>
                  </a:solidFill>
                  <a:latin typeface="+mn-lt"/>
                  <a:ea typeface="仿宋" panose="02010609060101010101" pitchFamily="49" charset="-122"/>
                </a:rPr>
                <a:t>Granular flow loop</a:t>
              </a:r>
              <a:endParaRPr lang="zh-CN" altLang="en-US" sz="1100" b="1" dirty="0">
                <a:solidFill>
                  <a:srgbClr val="022998"/>
                </a:solidFill>
                <a:latin typeface="+mn-lt"/>
                <a:ea typeface="仿宋" panose="02010609060101010101" pitchFamily="49" charset="-122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9695" y="2036094"/>
              <a:ext cx="180000" cy="56349"/>
            </a:xfrm>
            <a:prstGeom prst="rect">
              <a:avLst/>
            </a:prstGeom>
          </p:spPr>
        </p:pic>
        <p:cxnSp>
          <p:nvCxnSpPr>
            <p:cNvPr id="30" name="直接连接符 29"/>
            <p:cNvCxnSpPr/>
            <p:nvPr/>
          </p:nvCxnSpPr>
          <p:spPr>
            <a:xfrm>
              <a:off x="5009304" y="2056629"/>
              <a:ext cx="180000" cy="7200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/>
            <p:cNvSpPr txBox="1"/>
            <p:nvPr/>
          </p:nvSpPr>
          <p:spPr>
            <a:xfrm>
              <a:off x="3700679" y="1901681"/>
              <a:ext cx="1139018" cy="677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>
                  <a:solidFill>
                    <a:srgbClr val="002060"/>
                  </a:solidFill>
                  <a:latin typeface="+mn-lt"/>
                  <a:ea typeface="宋体" panose="02010600030101010101" pitchFamily="2" charset="-122"/>
                </a:rPr>
                <a:t>Storage vessel</a:t>
              </a:r>
              <a:endParaRPr lang="zh-CN" altLang="en-US" sz="1100" dirty="0">
                <a:solidFill>
                  <a:srgbClr val="002060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770445" y="2360213"/>
              <a:ext cx="1014004" cy="41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>
                  <a:solidFill>
                    <a:srgbClr val="002060"/>
                  </a:solidFill>
                  <a:latin typeface="+mn-lt"/>
                  <a:ea typeface="宋体" panose="02010600030101010101" pitchFamily="2" charset="-122"/>
                </a:rPr>
                <a:t>Target</a:t>
              </a:r>
              <a:endParaRPr lang="zh-CN" altLang="en-US" sz="1100" dirty="0">
                <a:solidFill>
                  <a:srgbClr val="002060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762418" y="5660212"/>
              <a:ext cx="2265425" cy="411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 smtClean="0"/>
                <a:t>Emergency</a:t>
              </a:r>
              <a:r>
                <a:rPr lang="zh-CN" altLang="en-US" sz="1100" dirty="0" smtClean="0"/>
                <a:t> </a:t>
              </a:r>
              <a:r>
                <a:rPr lang="en-US" altLang="zh-CN" sz="1100" dirty="0" smtClean="0"/>
                <a:t>container</a:t>
              </a:r>
              <a:endParaRPr lang="zh-CN" altLang="en-US" sz="1100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129328" y="2022107"/>
              <a:ext cx="2425518" cy="411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 err="1">
                  <a:latin typeface="+mn-lt"/>
                  <a:ea typeface="宋体" panose="02010600030101010101" pitchFamily="2" charset="-122"/>
                </a:rPr>
                <a:t>Guanular</a:t>
              </a:r>
              <a:r>
                <a:rPr lang="en-US" altLang="zh-CN" sz="1100" dirty="0">
                  <a:latin typeface="+mn-lt"/>
                  <a:ea typeface="宋体" panose="02010600030101010101" pitchFamily="2" charset="-122"/>
                </a:rPr>
                <a:t> flow monitor</a:t>
              </a:r>
              <a:endParaRPr lang="zh-CN" altLang="en-US" sz="1100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5206364" y="2952834"/>
              <a:ext cx="1842890" cy="411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latin typeface="+mn-lt"/>
                </a:rPr>
                <a:t>Neutron </a:t>
              </a:r>
              <a:r>
                <a:rPr lang="en-US" altLang="zh-CN" sz="1100" dirty="0" smtClean="0">
                  <a:latin typeface="+mn-lt"/>
                </a:rPr>
                <a:t>monitor</a:t>
              </a:r>
              <a:endParaRPr lang="zh-CN" altLang="en-US" sz="1100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5456988" y="1576164"/>
              <a:ext cx="1892754" cy="411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>
                  <a:latin typeface="+mn-lt"/>
                  <a:hlinkClick r:id="rId7"/>
                </a:rPr>
                <a:t>beam diagnostics</a:t>
              </a:r>
              <a:endParaRPr lang="zh-CN" altLang="en-US" sz="1100" dirty="0">
                <a:latin typeface="+mn-lt"/>
                <a:ea typeface="宋体" panose="02010600030101010101" pitchFamily="2" charset="-122"/>
              </a:endParaRPr>
            </a:p>
          </p:txBody>
        </p:sp>
        <p:cxnSp>
          <p:nvCxnSpPr>
            <p:cNvPr id="39" name="直接连接符 38"/>
            <p:cNvCxnSpPr>
              <a:endCxn id="38" idx="1"/>
            </p:cNvCxnSpPr>
            <p:nvPr/>
          </p:nvCxnSpPr>
          <p:spPr>
            <a:xfrm>
              <a:off x="4843105" y="1253990"/>
              <a:ext cx="613883" cy="527965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0" name="图示 46"/>
          <p:cNvGraphicFramePr/>
          <p:nvPr>
            <p:extLst>
              <p:ext uri="{D42A27DB-BD31-4B8C-83A1-F6EECF244321}">
                <p14:modId xmlns:p14="http://schemas.microsoft.com/office/powerpoint/2010/main" val="1628984644"/>
              </p:ext>
            </p:extLst>
          </p:nvPr>
        </p:nvGraphicFramePr>
        <p:xfrm>
          <a:off x="473346" y="1524321"/>
          <a:ext cx="3830319" cy="4126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0" name="标题 1"/>
          <p:cNvSpPr txBox="1">
            <a:spLocks/>
          </p:cNvSpPr>
          <p:nvPr/>
        </p:nvSpPr>
        <p:spPr>
          <a:xfrm>
            <a:off x="473346" y="167685"/>
            <a:ext cx="8056800" cy="720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ln w="3175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zh-CN" sz="2800" dirty="0">
                <a:ln w="3175" cmpd="sng">
                  <a:solidFill>
                    <a:srgbClr val="0047A0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Granular Target Design</a:t>
            </a:r>
            <a:endParaRPr lang="zh-CN" altLang="en-US" sz="2800" dirty="0">
              <a:ln w="3175" cmpd="sng">
                <a:solidFill>
                  <a:srgbClr val="0047A0"/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716857" y="3939784"/>
            <a:ext cx="749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smtClean="0">
                <a:solidFill>
                  <a:srgbClr val="022998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Grain filter  </a:t>
            </a:r>
            <a:endParaRPr lang="zh-CN" altLang="en-US" sz="1200" b="1" dirty="0">
              <a:solidFill>
                <a:srgbClr val="022998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521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凸显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经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ln>
          <a:solidFill>
            <a:schemeClr val="tx1"/>
          </a:solidFill>
        </a:ln>
      </a:spPr>
      <a:bodyPr wrap="none" rtlCol="0" anchor="ctr">
        <a:spAutoFit/>
      </a:bodyPr>
      <a:lstStyle>
        <a:defPPr algn="ctr">
          <a:defRPr sz="2400" dirty="0" smtClean="0">
            <a:latin typeface="Arial Narrow" pitchFamily="34" charset="0"/>
          </a:defRPr>
        </a:defPPr>
      </a:lstStyle>
    </a:spDef>
    <a:txDef>
      <a:spPr bwMode="auto">
        <a:noFill/>
        <a:ln w="9525">
          <a:noFill/>
          <a:miter lim="800000"/>
          <a:headEnd/>
          <a:tailEnd/>
        </a:ln>
      </a:spPr>
      <a:bodyPr wrap="none" rtlCol="0">
        <a:spAutoFit/>
      </a:bodyPr>
      <a:lstStyle>
        <a:defPPr>
          <a:defRPr sz="2200" dirty="0" smtClean="0">
            <a:latin typeface="Arial Narrow" pitchFamily="34" charset="0"/>
            <a:ea typeface="楷体_GB2312" pitchFamily="49" charset="-122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20334</TotalTime>
  <Words>584</Words>
  <Application>Microsoft Macintosh PowerPoint</Application>
  <PresentationFormat>全屏显示(4:3)</PresentationFormat>
  <Paragraphs>193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6" baseType="lpstr">
      <vt:lpstr>AF PEPSI</vt:lpstr>
      <vt:lpstr>Arial Narrow</vt:lpstr>
      <vt:lpstr>Calibri</vt:lpstr>
      <vt:lpstr>Hiragino Sans GB W3</vt:lpstr>
      <vt:lpstr>Symbol</vt:lpstr>
      <vt:lpstr>Times New Roman</vt:lpstr>
      <vt:lpstr>Wingdings</vt:lpstr>
      <vt:lpstr>Wingdings 3</vt:lpstr>
      <vt:lpstr>仿宋</vt:lpstr>
      <vt:lpstr>仿宋_GB2312</vt:lpstr>
      <vt:lpstr>黑体</vt:lpstr>
      <vt:lpstr>华文细黑</vt:lpstr>
      <vt:lpstr>楷体_GB2312</vt:lpstr>
      <vt:lpstr>宋体</vt:lpstr>
      <vt:lpstr>Arial</vt:lpstr>
      <vt:lpstr>Arial</vt:lpstr>
      <vt:lpstr>Origin</vt:lpstr>
      <vt:lpstr>自定义设计方案</vt:lpstr>
      <vt:lpstr>Spallation target for CiADS</vt:lpstr>
      <vt:lpstr>OUTLINE</vt:lpstr>
      <vt:lpstr>The preliminary Design of CiADS</vt:lpstr>
      <vt:lpstr>Target: Research strategy</vt:lpstr>
      <vt:lpstr>OUTLINE</vt:lpstr>
      <vt:lpstr>Granular Target Concept</vt:lpstr>
      <vt:lpstr>Granular Target Design</vt:lpstr>
      <vt:lpstr>Granular Target Design</vt:lpstr>
      <vt:lpstr>PowerPoint 演示文稿</vt:lpstr>
      <vt:lpstr>Test Bench – Granular Flow</vt:lpstr>
      <vt:lpstr>Test Bench – Granular Flow</vt:lpstr>
      <vt:lpstr>OUTLINE</vt:lpstr>
      <vt:lpstr>LBE Target with Windows</vt:lpstr>
      <vt:lpstr>LBE Target with Windows Design</vt:lpstr>
      <vt:lpstr>Test Bench - LBE</vt:lpstr>
      <vt:lpstr>OUTLINE</vt:lpstr>
      <vt:lpstr>Collaboration</vt:lpstr>
      <vt:lpstr>PowerPoint 演示文稿</vt:lpstr>
    </vt:vector>
  </TitlesOfParts>
  <Company>LENOVO CUSTOMER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 USER</dc:creator>
  <cp:lastModifiedBy>Microsoft Office 用户</cp:lastModifiedBy>
  <cp:revision>1368</cp:revision>
  <dcterms:created xsi:type="dcterms:W3CDTF">2010-03-25T13:47:32Z</dcterms:created>
  <dcterms:modified xsi:type="dcterms:W3CDTF">2019-12-11T11:02:24Z</dcterms:modified>
</cp:coreProperties>
</file>