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tif" ContentType="image/t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56" r:id="rId2"/>
  </p:sldMasterIdLst>
  <p:notesMasterIdLst>
    <p:notesMasterId r:id="rId18"/>
  </p:notesMasterIdLst>
  <p:sldIdLst>
    <p:sldId id="349" r:id="rId3"/>
    <p:sldId id="956" r:id="rId4"/>
    <p:sldId id="957" r:id="rId5"/>
    <p:sldId id="959" r:id="rId6"/>
    <p:sldId id="958" r:id="rId7"/>
    <p:sldId id="963" r:id="rId8"/>
    <p:sldId id="965" r:id="rId9"/>
    <p:sldId id="962" r:id="rId10"/>
    <p:sldId id="960" r:id="rId11"/>
    <p:sldId id="964" r:id="rId12"/>
    <p:sldId id="966" r:id="rId13"/>
    <p:sldId id="967" r:id="rId14"/>
    <p:sldId id="397" r:id="rId15"/>
    <p:sldId id="840" r:id="rId16"/>
    <p:sldId id="283" r:id="rId17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111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94CA"/>
    <a:srgbClr val="41B9E6"/>
    <a:srgbClr val="1EA5D7"/>
    <a:srgbClr val="0094CA"/>
    <a:srgbClr val="99A9C5"/>
    <a:srgbClr val="BFBFBF"/>
    <a:srgbClr val="00FA00"/>
    <a:srgbClr val="0432FF"/>
    <a:srgbClr val="0094FF"/>
    <a:srgbClr val="1E9F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6989" autoAdjust="0"/>
    <p:restoredTop sz="93243" autoAdjust="0"/>
  </p:normalViewPr>
  <p:slideViewPr>
    <p:cSldViewPr>
      <p:cViewPr>
        <p:scale>
          <a:sx n="100" d="100"/>
          <a:sy n="100" d="100"/>
        </p:scale>
        <p:origin x="144" y="752"/>
      </p:cViewPr>
      <p:guideLst>
        <p:guide pos="3840"/>
        <p:guide orient="horz" pos="11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55" d="100"/>
          <a:sy n="155" d="100"/>
        </p:scale>
        <p:origin x="-6728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2019-12-09</a:t>
            </a:fld>
            <a:endParaRPr lang="sv-S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F1F480-989D-FF4E-9EF6-BBDF8B10CAB1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94231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bg>
      <p:bgPr>
        <a:solidFill>
          <a:srgbClr val="13A0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Presenter name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53336"/>
            <a:ext cx="2844800" cy="365125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ED7AC81-318B-4D49-A602-9E30227C87EC}" type="datetime1">
              <a:rPr lang="en-GB" smtClean="0"/>
              <a:pPr/>
              <a:t>09/12/2019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453336"/>
            <a:ext cx="3860800" cy="365125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© European Spallation Source ERIC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53336"/>
            <a:ext cx="2844800" cy="365125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51115BC-487E-4422-894C-CB7CD3E79223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407" y="260651"/>
            <a:ext cx="2208245" cy="88605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B77A986-290F-D34E-872B-A89DF3BE59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5" b="16409"/>
          <a:stretch/>
        </p:blipFill>
        <p:spPr>
          <a:xfrm>
            <a:off x="9219135" y="260651"/>
            <a:ext cx="2972865" cy="1316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63087" y="4407120"/>
            <a:ext cx="10363200" cy="1362076"/>
          </a:xfrm>
        </p:spPr>
        <p:txBody>
          <a:bodyPr anchor="t"/>
          <a:lstStyle>
            <a:lvl1pPr algn="l">
              <a:defRPr sz="27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963087" y="2906723"/>
            <a:ext cx="10363200" cy="1500187"/>
          </a:xfrm>
        </p:spPr>
        <p:txBody>
          <a:bodyPr anchor="b"/>
          <a:lstStyle>
            <a:lvl1pPr marL="0" indent="0">
              <a:buNone/>
              <a:defRPr sz="1385">
                <a:solidFill>
                  <a:schemeClr val="tx1">
                    <a:tint val="75000"/>
                  </a:schemeClr>
                </a:solidFill>
              </a:defRPr>
            </a:lvl1pPr>
            <a:lvl2pPr marL="315314" indent="0">
              <a:buNone/>
              <a:defRPr sz="1247">
                <a:solidFill>
                  <a:schemeClr val="tx1">
                    <a:tint val="75000"/>
                  </a:schemeClr>
                </a:solidFill>
              </a:defRPr>
            </a:lvl2pPr>
            <a:lvl3pPr marL="630630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3pPr>
            <a:lvl4pPr marL="945947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4pPr>
            <a:lvl5pPr marL="1261265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5pPr>
            <a:lvl6pPr marL="1576588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6pPr>
            <a:lvl7pPr marL="1891904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7pPr>
            <a:lvl8pPr marL="2207225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8pPr>
            <a:lvl9pPr marL="2522543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2019-12-09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158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1939"/>
            </a:lvl1pPr>
            <a:lvl2pPr>
              <a:defRPr sz="1661"/>
            </a:lvl2pPr>
            <a:lvl3pPr>
              <a:defRPr sz="1385"/>
            </a:lvl3pPr>
            <a:lvl4pPr>
              <a:defRPr sz="1247"/>
            </a:lvl4pPr>
            <a:lvl5pPr>
              <a:defRPr sz="1247"/>
            </a:lvl5pPr>
            <a:lvl6pPr>
              <a:defRPr sz="1247"/>
            </a:lvl6pPr>
            <a:lvl7pPr>
              <a:defRPr sz="1247"/>
            </a:lvl7pPr>
            <a:lvl8pPr>
              <a:defRPr sz="1247"/>
            </a:lvl8pPr>
            <a:lvl9pPr>
              <a:defRPr sz="1247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1939"/>
            </a:lvl1pPr>
            <a:lvl2pPr>
              <a:defRPr sz="1661"/>
            </a:lvl2pPr>
            <a:lvl3pPr>
              <a:defRPr sz="1385"/>
            </a:lvl3pPr>
            <a:lvl4pPr>
              <a:defRPr sz="1247"/>
            </a:lvl4pPr>
            <a:lvl5pPr>
              <a:defRPr sz="1247"/>
            </a:lvl5pPr>
            <a:lvl6pPr>
              <a:defRPr sz="1247"/>
            </a:lvl6pPr>
            <a:lvl7pPr>
              <a:defRPr sz="1247"/>
            </a:lvl7pPr>
            <a:lvl8pPr>
              <a:defRPr sz="1247"/>
            </a:lvl8pPr>
            <a:lvl9pPr>
              <a:defRPr sz="1247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2019-12-09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7124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09604" y="1535116"/>
            <a:ext cx="5386917" cy="639762"/>
          </a:xfrm>
        </p:spPr>
        <p:txBody>
          <a:bodyPr anchor="b"/>
          <a:lstStyle>
            <a:lvl1pPr marL="0" indent="0">
              <a:buNone/>
              <a:defRPr sz="1661" b="1"/>
            </a:lvl1pPr>
            <a:lvl2pPr marL="315314" indent="0">
              <a:buNone/>
              <a:defRPr sz="1385" b="1"/>
            </a:lvl2pPr>
            <a:lvl3pPr marL="630630" indent="0">
              <a:buNone/>
              <a:defRPr sz="1247" b="1"/>
            </a:lvl3pPr>
            <a:lvl4pPr marL="945947" indent="0">
              <a:buNone/>
              <a:defRPr sz="1108" b="1"/>
            </a:lvl4pPr>
            <a:lvl5pPr marL="1261265" indent="0">
              <a:buNone/>
              <a:defRPr sz="1108" b="1"/>
            </a:lvl5pPr>
            <a:lvl6pPr marL="1576588" indent="0">
              <a:buNone/>
              <a:defRPr sz="1108" b="1"/>
            </a:lvl6pPr>
            <a:lvl7pPr marL="1891904" indent="0">
              <a:buNone/>
              <a:defRPr sz="1108" b="1"/>
            </a:lvl7pPr>
            <a:lvl8pPr marL="2207225" indent="0">
              <a:buNone/>
              <a:defRPr sz="1108" b="1"/>
            </a:lvl8pPr>
            <a:lvl9pPr marL="2522543" indent="0">
              <a:buNone/>
              <a:defRPr sz="1108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604" y="2174878"/>
            <a:ext cx="5386917" cy="3951288"/>
          </a:xfrm>
        </p:spPr>
        <p:txBody>
          <a:bodyPr/>
          <a:lstStyle>
            <a:lvl1pPr>
              <a:defRPr sz="1661"/>
            </a:lvl1pPr>
            <a:lvl2pPr>
              <a:defRPr sz="1385"/>
            </a:lvl2pPr>
            <a:lvl3pPr>
              <a:defRPr sz="1247"/>
            </a:lvl3pPr>
            <a:lvl4pPr>
              <a:defRPr sz="1108"/>
            </a:lvl4pPr>
            <a:lvl5pPr>
              <a:defRPr sz="1108"/>
            </a:lvl5pPr>
            <a:lvl6pPr>
              <a:defRPr sz="1108"/>
            </a:lvl6pPr>
            <a:lvl7pPr>
              <a:defRPr sz="1108"/>
            </a:lvl7pPr>
            <a:lvl8pPr>
              <a:defRPr sz="1108"/>
            </a:lvl8pPr>
            <a:lvl9pPr>
              <a:defRPr sz="1108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93374" y="1535116"/>
            <a:ext cx="5389033" cy="639762"/>
          </a:xfrm>
        </p:spPr>
        <p:txBody>
          <a:bodyPr anchor="b"/>
          <a:lstStyle>
            <a:lvl1pPr marL="0" indent="0">
              <a:buNone/>
              <a:defRPr sz="1661" b="1"/>
            </a:lvl1pPr>
            <a:lvl2pPr marL="315314" indent="0">
              <a:buNone/>
              <a:defRPr sz="1385" b="1"/>
            </a:lvl2pPr>
            <a:lvl3pPr marL="630630" indent="0">
              <a:buNone/>
              <a:defRPr sz="1247" b="1"/>
            </a:lvl3pPr>
            <a:lvl4pPr marL="945947" indent="0">
              <a:buNone/>
              <a:defRPr sz="1108" b="1"/>
            </a:lvl4pPr>
            <a:lvl5pPr marL="1261265" indent="0">
              <a:buNone/>
              <a:defRPr sz="1108" b="1"/>
            </a:lvl5pPr>
            <a:lvl6pPr marL="1576588" indent="0">
              <a:buNone/>
              <a:defRPr sz="1108" b="1"/>
            </a:lvl6pPr>
            <a:lvl7pPr marL="1891904" indent="0">
              <a:buNone/>
              <a:defRPr sz="1108" b="1"/>
            </a:lvl7pPr>
            <a:lvl8pPr marL="2207225" indent="0">
              <a:buNone/>
              <a:defRPr sz="1108" b="1"/>
            </a:lvl8pPr>
            <a:lvl9pPr marL="2522543" indent="0">
              <a:buNone/>
              <a:defRPr sz="1108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93374" y="2174878"/>
            <a:ext cx="5389033" cy="3951288"/>
          </a:xfrm>
        </p:spPr>
        <p:txBody>
          <a:bodyPr/>
          <a:lstStyle>
            <a:lvl1pPr>
              <a:defRPr sz="1661"/>
            </a:lvl1pPr>
            <a:lvl2pPr>
              <a:defRPr sz="1385"/>
            </a:lvl2pPr>
            <a:lvl3pPr>
              <a:defRPr sz="1247"/>
            </a:lvl3pPr>
            <a:lvl4pPr>
              <a:defRPr sz="1108"/>
            </a:lvl4pPr>
            <a:lvl5pPr>
              <a:defRPr sz="1108"/>
            </a:lvl5pPr>
            <a:lvl6pPr>
              <a:defRPr sz="1108"/>
            </a:lvl6pPr>
            <a:lvl7pPr>
              <a:defRPr sz="1108"/>
            </a:lvl7pPr>
            <a:lvl8pPr>
              <a:defRPr sz="1108"/>
            </a:lvl8pPr>
            <a:lvl9pPr>
              <a:defRPr sz="1108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2019-12-09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8446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2019-12-09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2161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2019-12-09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3423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11" y="273052"/>
            <a:ext cx="4011084" cy="1162050"/>
          </a:xfrm>
        </p:spPr>
        <p:txBody>
          <a:bodyPr anchor="b"/>
          <a:lstStyle>
            <a:lvl1pPr algn="l">
              <a:defRPr sz="1385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766743" y="273401"/>
            <a:ext cx="6815668" cy="5853113"/>
          </a:xfrm>
        </p:spPr>
        <p:txBody>
          <a:bodyPr/>
          <a:lstStyle>
            <a:lvl1pPr>
              <a:defRPr sz="2216"/>
            </a:lvl1pPr>
            <a:lvl2pPr>
              <a:defRPr sz="1939"/>
            </a:lvl2pPr>
            <a:lvl3pPr>
              <a:defRPr sz="1661"/>
            </a:lvl3pPr>
            <a:lvl4pPr>
              <a:defRPr sz="1385"/>
            </a:lvl4pPr>
            <a:lvl5pPr>
              <a:defRPr sz="1385"/>
            </a:lvl5pPr>
            <a:lvl6pPr>
              <a:defRPr sz="1385"/>
            </a:lvl6pPr>
            <a:lvl7pPr>
              <a:defRPr sz="1385"/>
            </a:lvl7pPr>
            <a:lvl8pPr>
              <a:defRPr sz="1385"/>
            </a:lvl8pPr>
            <a:lvl9pPr>
              <a:defRPr sz="1385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09611" y="1435104"/>
            <a:ext cx="4011084" cy="4691063"/>
          </a:xfrm>
        </p:spPr>
        <p:txBody>
          <a:bodyPr/>
          <a:lstStyle>
            <a:lvl1pPr marL="0" indent="0">
              <a:buNone/>
              <a:defRPr sz="969"/>
            </a:lvl1pPr>
            <a:lvl2pPr marL="315314" indent="0">
              <a:buNone/>
              <a:defRPr sz="831"/>
            </a:lvl2pPr>
            <a:lvl3pPr marL="630630" indent="0">
              <a:buNone/>
              <a:defRPr sz="692"/>
            </a:lvl3pPr>
            <a:lvl4pPr marL="945947" indent="0">
              <a:buNone/>
              <a:defRPr sz="623"/>
            </a:lvl4pPr>
            <a:lvl5pPr marL="1261265" indent="0">
              <a:buNone/>
              <a:defRPr sz="623"/>
            </a:lvl5pPr>
            <a:lvl6pPr marL="1576588" indent="0">
              <a:buNone/>
              <a:defRPr sz="623"/>
            </a:lvl6pPr>
            <a:lvl7pPr marL="1891904" indent="0">
              <a:buNone/>
              <a:defRPr sz="623"/>
            </a:lvl7pPr>
            <a:lvl8pPr marL="2207225" indent="0">
              <a:buNone/>
              <a:defRPr sz="623"/>
            </a:lvl8pPr>
            <a:lvl9pPr marL="2522543" indent="0">
              <a:buNone/>
              <a:defRPr sz="623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2019-12-09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5300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389717" y="4800603"/>
            <a:ext cx="7315200" cy="566738"/>
          </a:xfrm>
        </p:spPr>
        <p:txBody>
          <a:bodyPr anchor="b"/>
          <a:lstStyle>
            <a:lvl1pPr algn="l">
              <a:defRPr sz="1385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216"/>
            </a:lvl1pPr>
            <a:lvl2pPr marL="315314" indent="0">
              <a:buNone/>
              <a:defRPr sz="1939"/>
            </a:lvl2pPr>
            <a:lvl3pPr marL="630630" indent="0">
              <a:buNone/>
              <a:defRPr sz="1661"/>
            </a:lvl3pPr>
            <a:lvl4pPr marL="945947" indent="0">
              <a:buNone/>
              <a:defRPr sz="1385"/>
            </a:lvl4pPr>
            <a:lvl5pPr marL="1261265" indent="0">
              <a:buNone/>
              <a:defRPr sz="1385"/>
            </a:lvl5pPr>
            <a:lvl6pPr marL="1576588" indent="0">
              <a:buNone/>
              <a:defRPr sz="1385"/>
            </a:lvl6pPr>
            <a:lvl7pPr marL="1891904" indent="0">
              <a:buNone/>
              <a:defRPr sz="1385"/>
            </a:lvl7pPr>
            <a:lvl8pPr marL="2207225" indent="0">
              <a:buNone/>
              <a:defRPr sz="1385"/>
            </a:lvl8pPr>
            <a:lvl9pPr marL="2522543" indent="0">
              <a:buNone/>
              <a:defRPr sz="1385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2"/>
          </a:xfrm>
        </p:spPr>
        <p:txBody>
          <a:bodyPr/>
          <a:lstStyle>
            <a:lvl1pPr marL="0" indent="0">
              <a:buNone/>
              <a:defRPr sz="969"/>
            </a:lvl1pPr>
            <a:lvl2pPr marL="315314" indent="0">
              <a:buNone/>
              <a:defRPr sz="831"/>
            </a:lvl2pPr>
            <a:lvl3pPr marL="630630" indent="0">
              <a:buNone/>
              <a:defRPr sz="692"/>
            </a:lvl3pPr>
            <a:lvl4pPr marL="945947" indent="0">
              <a:buNone/>
              <a:defRPr sz="623"/>
            </a:lvl4pPr>
            <a:lvl5pPr marL="1261265" indent="0">
              <a:buNone/>
              <a:defRPr sz="623"/>
            </a:lvl5pPr>
            <a:lvl6pPr marL="1576588" indent="0">
              <a:buNone/>
              <a:defRPr sz="623"/>
            </a:lvl6pPr>
            <a:lvl7pPr marL="1891904" indent="0">
              <a:buNone/>
              <a:defRPr sz="623"/>
            </a:lvl7pPr>
            <a:lvl8pPr marL="2207225" indent="0">
              <a:buNone/>
              <a:defRPr sz="623"/>
            </a:lvl8pPr>
            <a:lvl9pPr marL="2522543" indent="0">
              <a:buNone/>
              <a:defRPr sz="623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2019-12-09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2225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2019-12-09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0471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839200" y="275036"/>
            <a:ext cx="27432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09600" y="275036"/>
            <a:ext cx="80264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2019-12-09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0039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bil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1349" y="301"/>
            <a:ext cx="7683499" cy="1441451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cxnSp>
        <p:nvCxnSpPr>
          <p:cNvPr id="3" name="Rak 7"/>
          <p:cNvCxnSpPr/>
          <p:nvPr userDrawn="1"/>
        </p:nvCxnSpPr>
        <p:spPr>
          <a:xfrm>
            <a:off x="-434760" y="1452400"/>
            <a:ext cx="12928527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9735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76DC40F-55C4-384F-A14E-20FF4C53AB90}"/>
              </a:ext>
            </a:extLst>
          </p:cNvPr>
          <p:cNvSpPr/>
          <p:nvPr userDrawn="1"/>
        </p:nvSpPr>
        <p:spPr>
          <a:xfrm>
            <a:off x="0" y="0"/>
            <a:ext cx="12192000" cy="1434354"/>
          </a:xfrm>
          <a:prstGeom prst="rect">
            <a:avLst/>
          </a:prstGeom>
          <a:solidFill>
            <a:srgbClr val="13A0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7D684BB-AC49-4844-95DA-6540E04D6D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5" b="16409"/>
          <a:stretch/>
        </p:blipFill>
        <p:spPr>
          <a:xfrm>
            <a:off x="10128448" y="256034"/>
            <a:ext cx="2018336" cy="894048"/>
          </a:xfrm>
          <a:prstGeom prst="rect">
            <a:avLst/>
          </a:prstGeom>
          <a:solidFill>
            <a:srgbClr val="0094CA"/>
          </a:solidFill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46646"/>
            <a:ext cx="9518848" cy="562074"/>
          </a:xfrm>
        </p:spPr>
        <p:txBody>
          <a:bodyPr lIns="90000" anchor="b">
            <a:noAutofit/>
          </a:bodyPr>
          <a:lstStyle>
            <a:lvl1pPr algn="l">
              <a:defRPr sz="3200" b="1" baseline="0"/>
            </a:lvl1pPr>
          </a:lstStyle>
          <a:p>
            <a:r>
              <a:rPr lang="sv-SE" noProof="0" dirty="0" err="1"/>
              <a:t>Headline</a:t>
            </a:r>
            <a:r>
              <a:rPr lang="sv-SE" noProof="0" dirty="0"/>
              <a:t>, </a:t>
            </a:r>
            <a:r>
              <a:rPr lang="sv-SE" noProof="0" dirty="0" err="1"/>
              <a:t>type</a:t>
            </a:r>
            <a:r>
              <a:rPr lang="sv-SE" noProof="0" dirty="0"/>
              <a:t> </a:t>
            </a:r>
            <a:r>
              <a:rPr lang="sv-SE" noProof="0" dirty="0" err="1"/>
              <a:t>Calibri</a:t>
            </a:r>
            <a:r>
              <a:rPr lang="sv-SE" noProof="0" dirty="0"/>
              <a:t>, </a:t>
            </a:r>
            <a:r>
              <a:rPr lang="sv-SE" noProof="0" dirty="0" err="1"/>
              <a:t>Size</a:t>
            </a:r>
            <a:r>
              <a:rPr lang="sv-SE" noProof="0" dirty="0"/>
              <a:t> 32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781000"/>
            <a:ext cx="10972800" cy="4345166"/>
          </a:xfrm>
        </p:spPr>
        <p:txBody>
          <a:bodyPr lIns="90000">
            <a:noAutofit/>
          </a:bodyPr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 noProof="0" dirty="0"/>
              <a:t>Avoid text less than 16 points.  Always use Calibri font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453336"/>
            <a:ext cx="3860800" cy="365125"/>
          </a:xfrm>
        </p:spPr>
        <p:txBody>
          <a:bodyPr anchor="b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GB"/>
              <a:t>© European Spallation Source ERIC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53336"/>
            <a:ext cx="2844800" cy="365125"/>
          </a:xfrm>
        </p:spPr>
        <p:txBody>
          <a:bodyPr anchor="b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51115BC-487E-4422-894C-CB7CD3E7922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38011E48-F5AC-104B-BB7F-6322AAB1F2D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797780"/>
            <a:ext cx="9518848" cy="590550"/>
          </a:xfrm>
        </p:spPr>
        <p:txBody>
          <a:bodyPr lIns="90000">
            <a:noAutofit/>
          </a:bodyPr>
          <a:lstStyle>
            <a:lvl1pPr marL="0" indent="0">
              <a:buNone/>
              <a:defRPr lang="sv-SE" sz="24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sv-SE" dirty="0" err="1"/>
              <a:t>Sub</a:t>
            </a:r>
            <a:r>
              <a:rPr lang="sv-SE" dirty="0"/>
              <a:t> </a:t>
            </a:r>
            <a:r>
              <a:rPr lang="sv-SE" dirty="0" err="1"/>
              <a:t>headline</a:t>
            </a:r>
            <a:r>
              <a:rPr lang="sv-SE" dirty="0"/>
              <a:t>, </a:t>
            </a:r>
            <a:r>
              <a:rPr lang="sv-SE" dirty="0" err="1"/>
              <a:t>type</a:t>
            </a:r>
            <a:r>
              <a:rPr lang="sv-SE" dirty="0"/>
              <a:t> </a:t>
            </a:r>
            <a:r>
              <a:rPr lang="sv-SE" dirty="0" err="1"/>
              <a:t>Calibri</a:t>
            </a:r>
            <a:r>
              <a:rPr lang="sv-SE" dirty="0"/>
              <a:t>, </a:t>
            </a:r>
            <a:r>
              <a:rPr lang="sv-SE" dirty="0" err="1"/>
              <a:t>Size</a:t>
            </a:r>
            <a:r>
              <a:rPr lang="sv-SE" dirty="0"/>
              <a:t> 24</a:t>
            </a:r>
          </a:p>
        </p:txBody>
      </p:sp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E636088-FAD8-024C-A1D7-D74763A458C9}"/>
              </a:ext>
            </a:extLst>
          </p:cNvPr>
          <p:cNvSpPr/>
          <p:nvPr userDrawn="1"/>
        </p:nvSpPr>
        <p:spPr>
          <a:xfrm>
            <a:off x="0" y="0"/>
            <a:ext cx="12192000" cy="1434354"/>
          </a:xfrm>
          <a:prstGeom prst="rect">
            <a:avLst/>
          </a:prstGeom>
          <a:solidFill>
            <a:srgbClr val="13A0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9600" y="1781000"/>
            <a:ext cx="5384800" cy="43451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noProof="0" dirty="0"/>
              <a:t>Avoid text less than 16 points.  Always use Calibri font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97600" y="1781000"/>
            <a:ext cx="5384800" cy="43451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noProof="0" dirty="0"/>
              <a:t>Avoid text less than 16 points.  Always use Calibri font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448251"/>
            <a:ext cx="3860800" cy="365125"/>
          </a:xfrm>
        </p:spPr>
        <p:txBody>
          <a:bodyPr anchor="b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GB"/>
              <a:t>© European Spallation Source ERIC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 anchor="b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51115BC-487E-4422-894C-CB7CD3E79223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E7D9470-03DC-FB43-B831-D8BEB33949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5" b="16409"/>
          <a:stretch/>
        </p:blipFill>
        <p:spPr>
          <a:xfrm>
            <a:off x="10128448" y="256034"/>
            <a:ext cx="2018336" cy="894048"/>
          </a:xfrm>
          <a:prstGeom prst="rect">
            <a:avLst/>
          </a:prstGeom>
          <a:solidFill>
            <a:srgbClr val="0094CA"/>
          </a:solidFill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51282D3D-8FD4-E041-9B14-07B58C6C3A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46646"/>
            <a:ext cx="9518848" cy="562074"/>
          </a:xfrm>
        </p:spPr>
        <p:txBody>
          <a:bodyPr lIns="90000" anchor="b">
            <a:noAutofit/>
          </a:bodyPr>
          <a:lstStyle>
            <a:lvl1pPr algn="l">
              <a:defRPr sz="3200" b="1" baseline="0"/>
            </a:lvl1pPr>
          </a:lstStyle>
          <a:p>
            <a:r>
              <a:rPr lang="sv-SE" noProof="0" dirty="0" err="1"/>
              <a:t>Headline</a:t>
            </a:r>
            <a:r>
              <a:rPr lang="sv-SE" noProof="0" dirty="0"/>
              <a:t>, </a:t>
            </a:r>
            <a:r>
              <a:rPr lang="sv-SE" noProof="0" dirty="0" err="1"/>
              <a:t>type</a:t>
            </a:r>
            <a:r>
              <a:rPr lang="sv-SE" noProof="0" dirty="0"/>
              <a:t> </a:t>
            </a:r>
            <a:r>
              <a:rPr lang="sv-SE" noProof="0" dirty="0" err="1"/>
              <a:t>Calibri</a:t>
            </a:r>
            <a:r>
              <a:rPr lang="sv-SE" noProof="0" dirty="0"/>
              <a:t>, </a:t>
            </a:r>
            <a:r>
              <a:rPr lang="sv-SE" noProof="0" dirty="0" err="1"/>
              <a:t>Size</a:t>
            </a:r>
            <a:r>
              <a:rPr lang="sv-SE" noProof="0" dirty="0"/>
              <a:t> 32</a:t>
            </a:r>
            <a:endParaRPr lang="en-GB" noProof="0" dirty="0"/>
          </a:p>
        </p:txBody>
      </p:sp>
      <p:sp>
        <p:nvSpPr>
          <p:cNvPr id="16" name="Text Placeholder 16">
            <a:extLst>
              <a:ext uri="{FF2B5EF4-FFF2-40B4-BE49-F238E27FC236}">
                <a16:creationId xmlns:a16="http://schemas.microsoft.com/office/drawing/2014/main" id="{2852DFA2-0FC7-BC44-83D5-11A0ECDA594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797780"/>
            <a:ext cx="9518848" cy="590550"/>
          </a:xfrm>
        </p:spPr>
        <p:txBody>
          <a:bodyPr lIns="90000">
            <a:noAutofit/>
          </a:bodyPr>
          <a:lstStyle>
            <a:lvl1pPr marL="0" indent="0">
              <a:buNone/>
              <a:defRPr lang="sv-SE" sz="24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sv-SE" dirty="0" err="1"/>
              <a:t>Sub</a:t>
            </a:r>
            <a:r>
              <a:rPr lang="sv-SE" dirty="0"/>
              <a:t> </a:t>
            </a:r>
            <a:r>
              <a:rPr lang="sv-SE" dirty="0" err="1"/>
              <a:t>headline</a:t>
            </a:r>
            <a:r>
              <a:rPr lang="sv-SE" dirty="0"/>
              <a:t>, </a:t>
            </a:r>
            <a:r>
              <a:rPr lang="sv-SE" dirty="0" err="1"/>
              <a:t>type</a:t>
            </a:r>
            <a:r>
              <a:rPr lang="sv-SE" dirty="0"/>
              <a:t> </a:t>
            </a:r>
            <a:r>
              <a:rPr lang="sv-SE" dirty="0" err="1"/>
              <a:t>Calibri</a:t>
            </a:r>
            <a:r>
              <a:rPr lang="sv-SE" dirty="0"/>
              <a:t>, </a:t>
            </a:r>
            <a:r>
              <a:rPr lang="sv-SE" dirty="0" err="1"/>
              <a:t>Size</a:t>
            </a:r>
            <a:r>
              <a:rPr lang="sv-SE" dirty="0"/>
              <a:t> 24</a:t>
            </a:r>
          </a:p>
        </p:txBody>
      </p:sp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669E2A3-BE71-6440-9127-D0B8B7CC9739}"/>
              </a:ext>
            </a:extLst>
          </p:cNvPr>
          <p:cNvSpPr/>
          <p:nvPr userDrawn="1"/>
        </p:nvSpPr>
        <p:spPr>
          <a:xfrm>
            <a:off x="0" y="0"/>
            <a:ext cx="12192000" cy="1434354"/>
          </a:xfrm>
          <a:prstGeom prst="rect">
            <a:avLst/>
          </a:prstGeom>
          <a:solidFill>
            <a:srgbClr val="13A0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noProof="0" dirty="0"/>
              <a:t>Avoid text less than 16 points.</a:t>
            </a:r>
          </a:p>
          <a:p>
            <a:pPr lvl="0"/>
            <a:r>
              <a:rPr lang="en-US" noProof="0" dirty="0"/>
              <a:t>Always use Calibri font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453336"/>
            <a:ext cx="3860800" cy="365125"/>
          </a:xfrm>
        </p:spPr>
        <p:txBody>
          <a:bodyPr anchor="b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GB"/>
              <a:t>© European Spallation Source ERIC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453336"/>
            <a:ext cx="2844800" cy="365125"/>
          </a:xfrm>
        </p:spPr>
        <p:txBody>
          <a:bodyPr anchor="b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51115BC-487E-4422-894C-CB7CD3E7922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3169E67-0A12-B74D-AF26-4E88E2ACDB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46646"/>
            <a:ext cx="9518848" cy="562074"/>
          </a:xfrm>
        </p:spPr>
        <p:txBody>
          <a:bodyPr anchor="b">
            <a:noAutofit/>
          </a:bodyPr>
          <a:lstStyle>
            <a:lvl1pPr algn="l">
              <a:defRPr sz="3200" b="1" baseline="0"/>
            </a:lvl1pPr>
          </a:lstStyle>
          <a:p>
            <a:r>
              <a:rPr lang="sv-SE" noProof="0" dirty="0" err="1"/>
              <a:t>Headline</a:t>
            </a:r>
            <a:r>
              <a:rPr lang="sv-SE" noProof="0" dirty="0"/>
              <a:t>, </a:t>
            </a:r>
            <a:r>
              <a:rPr lang="sv-SE" noProof="0" dirty="0" err="1"/>
              <a:t>type</a:t>
            </a:r>
            <a:r>
              <a:rPr lang="sv-SE" noProof="0" dirty="0"/>
              <a:t> </a:t>
            </a:r>
            <a:r>
              <a:rPr lang="sv-SE" noProof="0" dirty="0" err="1"/>
              <a:t>Calibri</a:t>
            </a:r>
            <a:r>
              <a:rPr lang="sv-SE" noProof="0" dirty="0"/>
              <a:t>, </a:t>
            </a:r>
            <a:r>
              <a:rPr lang="sv-SE" noProof="0" dirty="0" err="1"/>
              <a:t>Size</a:t>
            </a:r>
            <a:r>
              <a:rPr lang="sv-SE" noProof="0" dirty="0"/>
              <a:t> 32</a:t>
            </a:r>
            <a:endParaRPr lang="en-GB" noProof="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EC61DED-7621-EB4E-8EAC-F939BC061D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5" b="16409"/>
          <a:stretch/>
        </p:blipFill>
        <p:spPr>
          <a:xfrm>
            <a:off x="10128448" y="256034"/>
            <a:ext cx="2018336" cy="894048"/>
          </a:xfrm>
          <a:prstGeom prst="rect">
            <a:avLst/>
          </a:prstGeom>
          <a:solidFill>
            <a:srgbClr val="0094CA"/>
          </a:solidFill>
        </p:spPr>
      </p:pic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616A99C-711C-4B40-89A4-39C8721F15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797780"/>
            <a:ext cx="9518848" cy="590550"/>
          </a:xfrm>
        </p:spPr>
        <p:txBody>
          <a:bodyPr>
            <a:normAutofit/>
          </a:bodyPr>
          <a:lstStyle>
            <a:lvl1pPr marL="0" indent="0">
              <a:buNone/>
              <a:defRPr lang="sv-SE" sz="24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sv-SE" dirty="0" err="1"/>
              <a:t>Sub</a:t>
            </a:r>
            <a:r>
              <a:rPr lang="sv-SE" dirty="0"/>
              <a:t> </a:t>
            </a:r>
            <a:r>
              <a:rPr lang="sv-SE" dirty="0" err="1"/>
              <a:t>headline</a:t>
            </a:r>
            <a:r>
              <a:rPr lang="sv-SE" dirty="0"/>
              <a:t>, </a:t>
            </a:r>
            <a:r>
              <a:rPr lang="sv-SE" dirty="0" err="1"/>
              <a:t>type</a:t>
            </a:r>
            <a:r>
              <a:rPr lang="sv-SE" dirty="0"/>
              <a:t> </a:t>
            </a:r>
            <a:r>
              <a:rPr lang="sv-SE" dirty="0" err="1"/>
              <a:t>Calibri</a:t>
            </a:r>
            <a:r>
              <a:rPr lang="sv-SE" dirty="0"/>
              <a:t>, </a:t>
            </a:r>
            <a:r>
              <a:rPr lang="sv-SE" dirty="0" err="1"/>
              <a:t>Size</a:t>
            </a:r>
            <a:r>
              <a:rPr lang="sv-SE" dirty="0"/>
              <a:t> 24</a:t>
            </a: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669E2A3-BE71-6440-9127-D0B8B7CC9739}"/>
              </a:ext>
            </a:extLst>
          </p:cNvPr>
          <p:cNvSpPr/>
          <p:nvPr userDrawn="1"/>
        </p:nvSpPr>
        <p:spPr>
          <a:xfrm>
            <a:off x="0" y="0"/>
            <a:ext cx="12192000" cy="1434354"/>
          </a:xfrm>
          <a:prstGeom prst="rect">
            <a:avLst/>
          </a:prstGeom>
          <a:solidFill>
            <a:srgbClr val="13A0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453336"/>
            <a:ext cx="2844800" cy="365125"/>
          </a:xfrm>
        </p:spPr>
        <p:txBody>
          <a:bodyPr anchor="b"/>
          <a:lstStyle/>
          <a:p>
            <a:fld id="{3C7D23FA-05C4-4CC1-B281-2F815585BC1C}" type="datetime1">
              <a:rPr lang="en-GB" noProof="0" smtClean="0"/>
              <a:t>09/12/2019</a:t>
            </a:fld>
            <a:endParaRPr lang="en-GB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453336"/>
            <a:ext cx="3860800" cy="365125"/>
          </a:xfrm>
        </p:spPr>
        <p:txBody>
          <a:bodyPr anchor="b"/>
          <a:lstStyle/>
          <a:p>
            <a:r>
              <a:rPr lang="en-GB" dirty="0"/>
              <a:t>© European Spallation Source ERIC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453336"/>
            <a:ext cx="2844800" cy="365125"/>
          </a:xfrm>
        </p:spPr>
        <p:txBody>
          <a:bodyPr anchor="b"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3169E67-0A12-B74D-AF26-4E88E2ACDB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46646"/>
            <a:ext cx="9518848" cy="562074"/>
          </a:xfrm>
        </p:spPr>
        <p:txBody>
          <a:bodyPr anchor="b">
            <a:noAutofit/>
          </a:bodyPr>
          <a:lstStyle>
            <a:lvl1pPr algn="l">
              <a:defRPr sz="3200" b="1" baseline="0"/>
            </a:lvl1pPr>
          </a:lstStyle>
          <a:p>
            <a:r>
              <a:rPr lang="sv-SE" noProof="0" dirty="0" err="1"/>
              <a:t>Headline</a:t>
            </a:r>
            <a:r>
              <a:rPr lang="sv-SE" noProof="0" dirty="0"/>
              <a:t>, </a:t>
            </a:r>
            <a:r>
              <a:rPr lang="sv-SE" noProof="0" dirty="0" err="1"/>
              <a:t>type</a:t>
            </a:r>
            <a:r>
              <a:rPr lang="sv-SE" noProof="0" dirty="0"/>
              <a:t> </a:t>
            </a:r>
            <a:r>
              <a:rPr lang="sv-SE" noProof="0" dirty="0" err="1"/>
              <a:t>Calibri</a:t>
            </a:r>
            <a:r>
              <a:rPr lang="sv-SE" noProof="0" dirty="0"/>
              <a:t>, </a:t>
            </a:r>
            <a:r>
              <a:rPr lang="sv-SE" noProof="0" dirty="0" err="1"/>
              <a:t>Size</a:t>
            </a:r>
            <a:r>
              <a:rPr lang="sv-SE" noProof="0" dirty="0"/>
              <a:t> 32</a:t>
            </a:r>
            <a:endParaRPr lang="en-GB" noProof="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EC61DED-7621-EB4E-8EAC-F939BC061D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5" b="16409"/>
          <a:stretch/>
        </p:blipFill>
        <p:spPr>
          <a:xfrm>
            <a:off x="10128448" y="256034"/>
            <a:ext cx="2018336" cy="894048"/>
          </a:xfrm>
          <a:prstGeom prst="rect">
            <a:avLst/>
          </a:prstGeom>
          <a:solidFill>
            <a:srgbClr val="0094CA"/>
          </a:solidFill>
        </p:spPr>
      </p:pic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616A99C-711C-4B40-89A4-39C8721F15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797780"/>
            <a:ext cx="9518848" cy="590550"/>
          </a:xfrm>
        </p:spPr>
        <p:txBody>
          <a:bodyPr>
            <a:normAutofit/>
          </a:bodyPr>
          <a:lstStyle>
            <a:lvl1pPr marL="0" indent="0">
              <a:buNone/>
              <a:defRPr lang="sv-SE" sz="24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sv-SE" dirty="0" err="1"/>
              <a:t>Sub</a:t>
            </a:r>
            <a:r>
              <a:rPr lang="sv-SE" dirty="0"/>
              <a:t> </a:t>
            </a:r>
            <a:r>
              <a:rPr lang="sv-SE" dirty="0" err="1"/>
              <a:t>headline</a:t>
            </a:r>
            <a:r>
              <a:rPr lang="sv-SE" dirty="0"/>
              <a:t>, </a:t>
            </a:r>
            <a:r>
              <a:rPr lang="sv-SE" dirty="0" err="1"/>
              <a:t>type</a:t>
            </a:r>
            <a:r>
              <a:rPr lang="sv-SE" dirty="0"/>
              <a:t> </a:t>
            </a:r>
            <a:r>
              <a:rPr lang="sv-SE" dirty="0" err="1"/>
              <a:t>Calibri</a:t>
            </a:r>
            <a:r>
              <a:rPr lang="sv-SE" dirty="0"/>
              <a:t>, </a:t>
            </a:r>
            <a:r>
              <a:rPr lang="sv-SE" dirty="0" err="1"/>
              <a:t>Size</a:t>
            </a:r>
            <a:r>
              <a:rPr lang="sv-SE" dirty="0"/>
              <a:t> 24</a:t>
            </a:r>
          </a:p>
        </p:txBody>
      </p:sp>
    </p:spTree>
    <p:extLst>
      <p:ext uri="{BB962C8B-B14F-4D97-AF65-F5344CB8AC3E}">
        <p14:creationId xmlns:p14="http://schemas.microsoft.com/office/powerpoint/2010/main" val="1498801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Rubrikbil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/>
        </p:nvSpPr>
        <p:spPr>
          <a:xfrm>
            <a:off x="-2" y="169"/>
            <a:ext cx="12192003" cy="1434355"/>
          </a:xfrm>
          <a:prstGeom prst="rect">
            <a:avLst/>
          </a:prstGeom>
          <a:solidFill>
            <a:srgbClr val="0094CA"/>
          </a:solidFill>
          <a:ln w="3175">
            <a:miter lim="400000"/>
          </a:ln>
        </p:spPr>
        <p:txBody>
          <a:bodyPr lIns="45585" tIns="45585" rIns="45585" bIns="45585" anchor="ctr"/>
          <a:lstStyle/>
          <a:p>
            <a:pPr algn="ctr" defTabSz="907953">
              <a:defRPr>
                <a:solidFill>
                  <a:srgbClr val="0094CA"/>
                </a:solidFill>
              </a:defRPr>
            </a:pPr>
            <a:endParaRPr sz="1800">
              <a:solidFill>
                <a:srgbClr val="0094CA"/>
              </a:solidFill>
              <a:ea typeface="Calibri"/>
              <a:cs typeface="Calibri"/>
              <a:sym typeface="Calibri"/>
            </a:endParaRPr>
          </a:p>
        </p:txBody>
      </p:sp>
      <p:pic>
        <p:nvPicPr>
          <p:cNvPr id="104" name="image1.png" descr="ESS-vit-logg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9347" y="378765"/>
            <a:ext cx="1813103" cy="727508"/>
          </a:xfrm>
          <a:prstGeom prst="rect">
            <a:avLst/>
          </a:prstGeom>
          <a:ln w="12700">
            <a:miter lim="400000"/>
          </a:ln>
        </p:spPr>
      </p:pic>
      <p:sp>
        <p:nvSpPr>
          <p:cNvPr id="105" name="Shape 105"/>
          <p:cNvSpPr>
            <a:spLocks noGrp="1"/>
          </p:cNvSpPr>
          <p:nvPr>
            <p:ph type="body" sz="half" idx="1"/>
          </p:nvPr>
        </p:nvSpPr>
        <p:spPr>
          <a:xfrm>
            <a:off x="791404" y="1955959"/>
            <a:ext cx="6355927" cy="490219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367147" indent="-313320" defTabSz="455736">
              <a:spcBef>
                <a:spcPts val="1200"/>
              </a:spcBef>
              <a:defRPr sz="2200">
                <a:solidFill>
                  <a:srgbClr val="0094CA"/>
                </a:solidFill>
              </a:defRPr>
            </a:lvl1pPr>
            <a:lvl2pPr marL="697762" indent="-285086" defTabSz="455736">
              <a:spcBef>
                <a:spcPts val="1200"/>
              </a:spcBef>
              <a:buSzPct val="75000"/>
              <a:buChar char="-"/>
              <a:defRPr sz="2200">
                <a:solidFill>
                  <a:srgbClr val="0094CA"/>
                </a:solidFill>
              </a:defRPr>
            </a:lvl2pPr>
            <a:lvl3pPr marL="0" indent="911476" defTabSz="455736">
              <a:spcBef>
                <a:spcPts val="1200"/>
              </a:spcBef>
              <a:buSzTx/>
              <a:buNone/>
              <a:defRPr sz="2200">
                <a:solidFill>
                  <a:srgbClr val="0094CA"/>
                </a:solidFill>
              </a:defRPr>
            </a:lvl3pPr>
            <a:lvl4pPr marL="0" indent="1367218" defTabSz="455736">
              <a:spcBef>
                <a:spcPts val="1200"/>
              </a:spcBef>
              <a:buSzTx/>
              <a:buNone/>
              <a:defRPr sz="2200">
                <a:solidFill>
                  <a:srgbClr val="0094CA"/>
                </a:solidFill>
              </a:defRPr>
            </a:lvl4pPr>
            <a:lvl5pPr marL="0" indent="1822954" defTabSz="455736">
              <a:spcBef>
                <a:spcPts val="1200"/>
              </a:spcBef>
              <a:buSzTx/>
              <a:buNone/>
              <a:defRPr sz="2200">
                <a:solidFill>
                  <a:srgbClr val="0094CA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6" name="Shape 106"/>
          <p:cNvSpPr>
            <a:spLocks noGrp="1"/>
          </p:cNvSpPr>
          <p:nvPr>
            <p:ph type="title"/>
          </p:nvPr>
        </p:nvSpPr>
        <p:spPr>
          <a:xfrm>
            <a:off x="791348" y="-1"/>
            <a:ext cx="7683501" cy="144145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 defTabSz="455736">
              <a:defRPr sz="26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07" name="Shape 107"/>
          <p:cNvSpPr/>
          <p:nvPr/>
        </p:nvSpPr>
        <p:spPr>
          <a:xfrm>
            <a:off x="-434763" y="1452580"/>
            <a:ext cx="12928528" cy="1"/>
          </a:xfrm>
          <a:prstGeom prst="line">
            <a:avLst/>
          </a:prstGeom>
          <a:ln w="3175">
            <a:solidFill>
              <a:srgbClr val="FFFFFF"/>
            </a:solidFill>
            <a:bevel/>
          </a:ln>
        </p:spPr>
        <p:txBody>
          <a:bodyPr lIns="45585" tIns="45585" rIns="45585" bIns="45585"/>
          <a:lstStyle/>
          <a:p>
            <a:pPr defTabSz="455823">
              <a:defRPr sz="1000">
                <a:latin typeface="+mj-lt"/>
                <a:ea typeface="+mj-ea"/>
                <a:cs typeface="+mj-cs"/>
                <a:sym typeface="Helvetica"/>
              </a:defRPr>
            </a:pPr>
            <a:endParaRPr sz="1000">
              <a:solidFill>
                <a:prstClr val="black"/>
              </a:solidFill>
              <a:ea typeface="Calibri"/>
              <a:cs typeface="Calibri"/>
              <a:sym typeface="Helvetica"/>
            </a:endParaRPr>
          </a:p>
        </p:txBody>
      </p:sp>
      <p:sp>
        <p:nvSpPr>
          <p:cNvPr id="126" name="Shape 126"/>
          <p:cNvSpPr>
            <a:spLocks noGrp="1"/>
          </p:cNvSpPr>
          <p:nvPr>
            <p:ph type="sldNum" sz="quarter" idx="2"/>
          </p:nvPr>
        </p:nvSpPr>
        <p:spPr>
          <a:xfrm>
            <a:off x="8737600" y="6233249"/>
            <a:ext cx="2844800" cy="246220"/>
          </a:xfrm>
          <a:prstGeom prst="rect">
            <a:avLst/>
          </a:prstGeom>
        </p:spPr>
        <p:txBody>
          <a:bodyPr wrap="square" lIns="45585" tIns="45585" rIns="45585" bIns="45585"/>
          <a:lstStyle>
            <a:lvl1pPr defTabSz="455736">
              <a:defRPr sz="1000">
                <a:solidFill>
                  <a:srgbClr val="0094CA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9537557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12192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sv-SE" sz="1800" dirty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sv-SE" smtClean="0"/>
              <a:t>2019-12-11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5344" y="319530"/>
            <a:ext cx="1827307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003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1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30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4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612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76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919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07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522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2883608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2019-12-09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831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51884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noProof="0"/>
              <a:t>Klicka här för att ändra format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en-GB" noProof="0" smtClean="0"/>
              <a:t>09/12/2019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69" r:id="rId5"/>
    <p:sldLayoutId id="2147483670" r:id="rId6"/>
    <p:sldLayoutId id="2147483671" r:id="rId7"/>
  </p:sldLayoutIdLst>
  <p:hf hdr="0" ftr="0" dt="0"/>
  <p:txStyles>
    <p:titleStyle>
      <a:lvl1pPr algn="l" defTabSz="685800" rtl="0" eaLnBrk="1" latinLnBrk="0" hangingPunct="1">
        <a:spcBef>
          <a:spcPct val="0"/>
        </a:spcBef>
        <a:buNone/>
        <a:defRPr sz="24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35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090" tIns="45549" rIns="91090" bIns="45549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090" tIns="45549" rIns="91090" bIns="45549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09604" y="6356748"/>
            <a:ext cx="2844800" cy="365125"/>
          </a:xfrm>
          <a:prstGeom prst="rect">
            <a:avLst/>
          </a:prstGeom>
        </p:spPr>
        <p:txBody>
          <a:bodyPr vert="horz" lIns="91090" tIns="45549" rIns="91090" bIns="45549" rtlCol="0" anchor="ctr"/>
          <a:lstStyle>
            <a:lvl1pPr algn="l">
              <a:defRPr sz="8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15314"/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 defTabSz="315314"/>
              <a:t>2019-12-09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165600" y="6356748"/>
            <a:ext cx="3860800" cy="365125"/>
          </a:xfrm>
          <a:prstGeom prst="rect">
            <a:avLst/>
          </a:prstGeom>
        </p:spPr>
        <p:txBody>
          <a:bodyPr vert="horz" lIns="91090" tIns="45549" rIns="91090" bIns="45549" rtlCol="0" anchor="ctr"/>
          <a:lstStyle>
            <a:lvl1pPr algn="ctr">
              <a:defRPr sz="8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15314"/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748"/>
            <a:ext cx="2844800" cy="365125"/>
          </a:xfrm>
          <a:prstGeom prst="rect">
            <a:avLst/>
          </a:prstGeom>
        </p:spPr>
        <p:txBody>
          <a:bodyPr vert="horz" lIns="91090" tIns="45549" rIns="91090" bIns="45549" rtlCol="0" anchor="ctr"/>
          <a:lstStyle>
            <a:lvl1pPr algn="r">
              <a:defRPr sz="8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15314"/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 defTabSz="315314"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207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</p:sldLayoutIdLst>
  <p:txStyles>
    <p:titleStyle>
      <a:lvl1pPr algn="ctr" defTabSz="315314" rtl="0" eaLnBrk="1" latinLnBrk="0" hangingPunct="1">
        <a:spcBef>
          <a:spcPct val="0"/>
        </a:spcBef>
        <a:buNone/>
        <a:defRPr sz="304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6484" indent="-236484" algn="l" defTabSz="315314" rtl="0" eaLnBrk="1" latinLnBrk="0" hangingPunct="1">
        <a:spcBef>
          <a:spcPct val="20000"/>
        </a:spcBef>
        <a:buFont typeface="Arial"/>
        <a:buChar char="•"/>
        <a:defRPr sz="2216" kern="1200">
          <a:solidFill>
            <a:schemeClr val="tx1"/>
          </a:solidFill>
          <a:latin typeface="+mn-lt"/>
          <a:ea typeface="+mn-ea"/>
          <a:cs typeface="+mn-cs"/>
        </a:defRPr>
      </a:lvl1pPr>
      <a:lvl2pPr marL="512390" indent="-197066" algn="l" defTabSz="315314" rtl="0" eaLnBrk="1" latinLnBrk="0" hangingPunct="1">
        <a:spcBef>
          <a:spcPct val="20000"/>
        </a:spcBef>
        <a:buFont typeface="Arial"/>
        <a:buChar char="–"/>
        <a:defRPr sz="1939" kern="1200">
          <a:solidFill>
            <a:schemeClr val="tx1"/>
          </a:solidFill>
          <a:latin typeface="+mn-lt"/>
          <a:ea typeface="+mn-ea"/>
          <a:cs typeface="+mn-cs"/>
        </a:defRPr>
      </a:lvl2pPr>
      <a:lvl3pPr marL="788276" indent="-157655" algn="l" defTabSz="315314" rtl="0" eaLnBrk="1" latinLnBrk="0" hangingPunct="1">
        <a:spcBef>
          <a:spcPct val="20000"/>
        </a:spcBef>
        <a:buFont typeface="Arial"/>
        <a:buChar char="•"/>
        <a:defRPr sz="1661" kern="1200">
          <a:solidFill>
            <a:schemeClr val="tx1"/>
          </a:solidFill>
          <a:latin typeface="+mn-lt"/>
          <a:ea typeface="+mn-ea"/>
          <a:cs typeface="+mn-cs"/>
        </a:defRPr>
      </a:lvl3pPr>
      <a:lvl4pPr marL="1103609" indent="-157655" algn="l" defTabSz="315314" rtl="0" eaLnBrk="1" latinLnBrk="0" hangingPunct="1">
        <a:spcBef>
          <a:spcPct val="20000"/>
        </a:spcBef>
        <a:buFont typeface="Arial"/>
        <a:buChar char="–"/>
        <a:defRPr sz="1385" kern="1200">
          <a:solidFill>
            <a:schemeClr val="tx1"/>
          </a:solidFill>
          <a:latin typeface="+mn-lt"/>
          <a:ea typeface="+mn-ea"/>
          <a:cs typeface="+mn-cs"/>
        </a:defRPr>
      </a:lvl4pPr>
      <a:lvl5pPr marL="1418929" indent="-157655" algn="l" defTabSz="315314" rtl="0" eaLnBrk="1" latinLnBrk="0" hangingPunct="1">
        <a:spcBef>
          <a:spcPct val="20000"/>
        </a:spcBef>
        <a:buFont typeface="Arial"/>
        <a:buChar char="»"/>
        <a:defRPr sz="1385" kern="1200">
          <a:solidFill>
            <a:schemeClr val="tx1"/>
          </a:solidFill>
          <a:latin typeface="+mn-lt"/>
          <a:ea typeface="+mn-ea"/>
          <a:cs typeface="+mn-cs"/>
        </a:defRPr>
      </a:lvl5pPr>
      <a:lvl6pPr marL="1734244" indent="-157655" algn="l" defTabSz="315314" rtl="0" eaLnBrk="1" latinLnBrk="0" hangingPunct="1">
        <a:spcBef>
          <a:spcPct val="20000"/>
        </a:spcBef>
        <a:buFont typeface="Arial"/>
        <a:buChar char="•"/>
        <a:defRPr sz="1385" kern="1200">
          <a:solidFill>
            <a:schemeClr val="tx1"/>
          </a:solidFill>
          <a:latin typeface="+mn-lt"/>
          <a:ea typeface="+mn-ea"/>
          <a:cs typeface="+mn-cs"/>
        </a:defRPr>
      </a:lvl6pPr>
      <a:lvl7pPr marL="2049560" indent="-157655" algn="l" defTabSz="315314" rtl="0" eaLnBrk="1" latinLnBrk="0" hangingPunct="1">
        <a:spcBef>
          <a:spcPct val="20000"/>
        </a:spcBef>
        <a:buFont typeface="Arial"/>
        <a:buChar char="•"/>
        <a:defRPr sz="1385" kern="1200">
          <a:solidFill>
            <a:schemeClr val="tx1"/>
          </a:solidFill>
          <a:latin typeface="+mn-lt"/>
          <a:ea typeface="+mn-ea"/>
          <a:cs typeface="+mn-cs"/>
        </a:defRPr>
      </a:lvl7pPr>
      <a:lvl8pPr marL="2364882" indent="-157655" algn="l" defTabSz="315314" rtl="0" eaLnBrk="1" latinLnBrk="0" hangingPunct="1">
        <a:spcBef>
          <a:spcPct val="20000"/>
        </a:spcBef>
        <a:buFont typeface="Arial"/>
        <a:buChar char="•"/>
        <a:defRPr sz="1385" kern="1200">
          <a:solidFill>
            <a:schemeClr val="tx1"/>
          </a:solidFill>
          <a:latin typeface="+mn-lt"/>
          <a:ea typeface="+mn-ea"/>
          <a:cs typeface="+mn-cs"/>
        </a:defRPr>
      </a:lvl8pPr>
      <a:lvl9pPr marL="2680197" indent="-157655" algn="l" defTabSz="315314" rtl="0" eaLnBrk="1" latinLnBrk="0" hangingPunct="1">
        <a:spcBef>
          <a:spcPct val="20000"/>
        </a:spcBef>
        <a:buFont typeface="Arial"/>
        <a:buChar char="•"/>
        <a:defRPr sz="13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315314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1pPr>
      <a:lvl2pPr marL="315314" algn="l" defTabSz="315314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2pPr>
      <a:lvl3pPr marL="630630" algn="l" defTabSz="315314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3pPr>
      <a:lvl4pPr marL="945947" algn="l" defTabSz="315314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4pPr>
      <a:lvl5pPr marL="1261265" algn="l" defTabSz="315314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5pPr>
      <a:lvl6pPr marL="1576588" algn="l" defTabSz="315314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6pPr>
      <a:lvl7pPr marL="1891904" algn="l" defTabSz="315314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7pPr>
      <a:lvl8pPr marL="2207225" algn="l" defTabSz="315314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8pPr>
      <a:lvl9pPr marL="2522543" algn="l" defTabSz="315314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tif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14.jpg"/><Relationship Id="rId7" Type="http://schemas.openxmlformats.org/officeDocument/2006/relationships/image" Target="../media/image18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Relationship Id="rId9" Type="http://schemas.openxmlformats.org/officeDocument/2006/relationships/image" Target="../media/image20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23.jpe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emf"/><Relationship Id="rId3" Type="http://schemas.openxmlformats.org/officeDocument/2006/relationships/image" Target="../media/image35.emf"/><Relationship Id="rId7" Type="http://schemas.openxmlformats.org/officeDocument/2006/relationships/image" Target="../media/image39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emf"/><Relationship Id="rId5" Type="http://schemas.openxmlformats.org/officeDocument/2006/relationships/image" Target="../media/image37.emf"/><Relationship Id="rId4" Type="http://schemas.openxmlformats.org/officeDocument/2006/relationships/image" Target="../media/image36.emf"/><Relationship Id="rId9" Type="http://schemas.openxmlformats.org/officeDocument/2006/relationships/image" Target="../media/image41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15.jpg"/><Relationship Id="rId7" Type="http://schemas.openxmlformats.org/officeDocument/2006/relationships/image" Target="../media/image19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11" Type="http://schemas.openxmlformats.org/officeDocument/2006/relationships/image" Target="../media/image43.png"/><Relationship Id="rId5" Type="http://schemas.openxmlformats.org/officeDocument/2006/relationships/image" Target="../media/image18.jpg"/><Relationship Id="rId10" Type="http://schemas.openxmlformats.org/officeDocument/2006/relationships/image" Target="../media/image42.png"/><Relationship Id="rId4" Type="http://schemas.openxmlformats.org/officeDocument/2006/relationships/image" Target="../media/image16.jpg"/><Relationship Id="rId9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52.png"/><Relationship Id="rId3" Type="http://schemas.openxmlformats.org/officeDocument/2006/relationships/image" Target="../media/image47.emf"/><Relationship Id="rId7" Type="http://schemas.openxmlformats.org/officeDocument/2006/relationships/image" Target="../media/image49.png"/><Relationship Id="rId12" Type="http://schemas.microsoft.com/office/2007/relationships/hdphoto" Target="../media/hdphoto4.wdp"/><Relationship Id="rId17" Type="http://schemas.microsoft.com/office/2007/relationships/hdphoto" Target="../media/hdphoto6.wdp"/><Relationship Id="rId2" Type="http://schemas.openxmlformats.org/officeDocument/2006/relationships/image" Target="../media/image44.emf"/><Relationship Id="rId16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51.png"/><Relationship Id="rId5" Type="http://schemas.openxmlformats.org/officeDocument/2006/relationships/image" Target="../media/image48.png"/><Relationship Id="rId15" Type="http://schemas.openxmlformats.org/officeDocument/2006/relationships/image" Target="../media/image19.jpg"/><Relationship Id="rId10" Type="http://schemas.microsoft.com/office/2007/relationships/hdphoto" Target="../media/hdphoto3.wdp"/><Relationship Id="rId4" Type="http://schemas.openxmlformats.org/officeDocument/2006/relationships/image" Target="../media/image13.jpg"/><Relationship Id="rId9" Type="http://schemas.openxmlformats.org/officeDocument/2006/relationships/image" Target="../media/image50.png"/><Relationship Id="rId1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2CE98-D5A2-0648-AD18-116338EADB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1052736"/>
            <a:ext cx="10363200" cy="3312368"/>
          </a:xfrm>
        </p:spPr>
        <p:txBody>
          <a:bodyPr>
            <a:normAutofit/>
          </a:bodyPr>
          <a:lstStyle/>
          <a:p>
            <a:pPr defTabSz="914400" fontAlgn="base">
              <a:spcAft>
                <a:spcPct val="0"/>
              </a:spcAft>
            </a:pPr>
            <a:r>
              <a:rPr lang="en-GB" sz="4000" b="1" dirty="0">
                <a:solidFill>
                  <a:srgbClr val="FFFFFF"/>
                </a:solidFill>
              </a:rPr>
              <a:t> </a:t>
            </a:r>
            <a:br>
              <a:rPr lang="en-GB" sz="4000" b="1" dirty="0">
                <a:solidFill>
                  <a:srgbClr val="FFFFFF"/>
                </a:solidFill>
              </a:rPr>
            </a:br>
            <a:r>
              <a:rPr lang="en-US" sz="4000" dirty="0">
                <a:solidFill>
                  <a:srgbClr val="FFFFFF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Enabling Science using Neutrons </a:t>
            </a:r>
            <a:br>
              <a:rPr lang="en-US" sz="4000" dirty="0">
                <a:solidFill>
                  <a:srgbClr val="FFFFFF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</a:br>
            <a:r>
              <a:rPr lang="en-US" sz="4000" dirty="0">
                <a:solidFill>
                  <a:srgbClr val="FFFFFF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at the European Spallation Source</a:t>
            </a:r>
            <a:br>
              <a:rPr lang="en-US" sz="4000" dirty="0">
                <a:solidFill>
                  <a:srgbClr val="FFFFFF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</a:br>
            <a:endParaRPr lang="sv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47BB3A-0D99-9D43-ADAF-EC7E12B7F5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19439" y="4869160"/>
            <a:ext cx="8534400" cy="1752600"/>
          </a:xfrm>
        </p:spPr>
        <p:txBody>
          <a:bodyPr>
            <a:normAutofit/>
          </a:bodyPr>
          <a:lstStyle/>
          <a:p>
            <a:pPr defTabSz="315314"/>
            <a:endParaRPr lang="en-GB" sz="2400" b="1" dirty="0">
              <a:solidFill>
                <a:prstClr val="white"/>
              </a:solidFill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800" dirty="0">
                <a:solidFill>
                  <a:srgbClr val="FFFFFF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Arno </a:t>
            </a:r>
            <a:r>
              <a:rPr lang="en-US" sz="1800" dirty="0" err="1">
                <a:solidFill>
                  <a:srgbClr val="FFFFFF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Hiess</a:t>
            </a:r>
            <a:r>
              <a:rPr lang="en-US" sz="1800" dirty="0">
                <a:solidFill>
                  <a:srgbClr val="FFFFFF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 and Carina </a:t>
            </a:r>
            <a:r>
              <a:rPr lang="en-US" sz="1800" dirty="0" err="1">
                <a:solidFill>
                  <a:srgbClr val="FFFFFF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Lobley</a:t>
            </a:r>
            <a:endParaRPr lang="en-US" sz="1800" dirty="0">
              <a:solidFill>
                <a:srgbClr val="FFFFFF"/>
              </a:solidFill>
              <a:latin typeface="Calibri" charset="0"/>
              <a:ea typeface="ＭＳ Ｐゴシック" charset="0"/>
              <a:cs typeface="Calibri" charset="0"/>
              <a:sym typeface="Calibri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800" dirty="0">
                <a:solidFill>
                  <a:srgbClr val="FFFFFF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Scientific Activities Division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FFFFFF"/>
              </a:solidFill>
              <a:latin typeface="Calibri" charset="0"/>
              <a:ea typeface="ＭＳ Ｐゴシック" charset="0"/>
              <a:cs typeface="Calibri" charset="0"/>
              <a:sym typeface="Calibri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800" dirty="0">
                <a:solidFill>
                  <a:srgbClr val="FFFFFF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European Spallation Source ERIC</a:t>
            </a:r>
          </a:p>
          <a:p>
            <a:endParaRPr lang="sv-SE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177C3E0-114C-9C40-BEEB-594F72F2FD9D}"/>
              </a:ext>
            </a:extLst>
          </p:cNvPr>
          <p:cNvGrpSpPr/>
          <p:nvPr/>
        </p:nvGrpSpPr>
        <p:grpSpPr>
          <a:xfrm>
            <a:off x="0" y="3861048"/>
            <a:ext cx="12192000" cy="1271725"/>
            <a:chOff x="0" y="4171775"/>
            <a:chExt cx="9143999" cy="104426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3D43987-E023-7944-BD39-82BB381CE614}"/>
                </a:ext>
              </a:extLst>
            </p:cNvPr>
            <p:cNvSpPr/>
            <p:nvPr/>
          </p:nvSpPr>
          <p:spPr bwMode="auto">
            <a:xfrm>
              <a:off x="0" y="4171775"/>
              <a:ext cx="9143999" cy="1044264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4200" dirty="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4BB135A-ACC4-0E43-A4B8-FDEAAE1B4E97}"/>
                </a:ext>
              </a:extLst>
            </p:cNvPr>
            <p:cNvGrpSpPr/>
            <p:nvPr/>
          </p:nvGrpSpPr>
          <p:grpSpPr>
            <a:xfrm>
              <a:off x="509655" y="4192257"/>
              <a:ext cx="8124688" cy="1003300"/>
              <a:chOff x="729022" y="3698203"/>
              <a:chExt cx="8124688" cy="1003300"/>
            </a:xfrm>
            <a:noFill/>
          </p:grpSpPr>
          <p:pic>
            <p:nvPicPr>
              <p:cNvPr id="7" name="Picture 6" descr="archeology_pos_ESS_science_icons_2015.png">
                <a:extLst>
                  <a:ext uri="{FF2B5EF4-FFF2-40B4-BE49-F238E27FC236}">
                    <a16:creationId xmlns:a16="http://schemas.microsoft.com/office/drawing/2014/main" id="{30CBA0AF-1EB8-2443-B896-85B9C45E98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33068" y="3698203"/>
                <a:ext cx="1003300" cy="1003300"/>
              </a:xfrm>
              <a:prstGeom prst="rect">
                <a:avLst/>
              </a:prstGeom>
              <a:grpFill/>
            </p:spPr>
          </p:pic>
          <p:pic>
            <p:nvPicPr>
              <p:cNvPr id="8" name="Picture 7" descr="chemistry_pos_ESS_science_icons_2015.png">
                <a:extLst>
                  <a:ext uri="{FF2B5EF4-FFF2-40B4-BE49-F238E27FC236}">
                    <a16:creationId xmlns:a16="http://schemas.microsoft.com/office/drawing/2014/main" id="{51059607-24C3-0042-A074-B4F865B7E1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63704" y="3698203"/>
                <a:ext cx="1003300" cy="1003300"/>
              </a:xfrm>
              <a:prstGeom prst="rect">
                <a:avLst/>
              </a:prstGeom>
              <a:grpFill/>
            </p:spPr>
          </p:pic>
          <p:pic>
            <p:nvPicPr>
              <p:cNvPr id="9" name="Picture 8" descr="energy_pos_ESS_science_icons_2015.png">
                <a:extLst>
                  <a:ext uri="{FF2B5EF4-FFF2-40B4-BE49-F238E27FC236}">
                    <a16:creationId xmlns:a16="http://schemas.microsoft.com/office/drawing/2014/main" id="{AFF322F6-665E-E443-97A1-4475CDE779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81045" y="3698203"/>
                <a:ext cx="1003300" cy="1003300"/>
              </a:xfrm>
              <a:prstGeom prst="rect">
                <a:avLst/>
              </a:prstGeom>
              <a:grpFill/>
            </p:spPr>
          </p:pic>
          <p:pic>
            <p:nvPicPr>
              <p:cNvPr id="10" name="Picture 9" descr="engineering_pos_ESS_science_icons_2015.png">
                <a:extLst>
                  <a:ext uri="{FF2B5EF4-FFF2-40B4-BE49-F238E27FC236}">
                    <a16:creationId xmlns:a16="http://schemas.microsoft.com/office/drawing/2014/main" id="{158D82E2-8117-0D48-85EC-02B57C1925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15727" y="3698203"/>
                <a:ext cx="1003300" cy="1003300"/>
              </a:xfrm>
              <a:prstGeom prst="rect">
                <a:avLst/>
              </a:prstGeom>
              <a:grpFill/>
            </p:spPr>
          </p:pic>
          <p:pic>
            <p:nvPicPr>
              <p:cNvPr id="11" name="Picture 10" descr="physics_pos_ESS_science_icons_2015.png">
                <a:extLst>
                  <a:ext uri="{FF2B5EF4-FFF2-40B4-BE49-F238E27FC236}">
                    <a16:creationId xmlns:a16="http://schemas.microsoft.com/office/drawing/2014/main" id="{0DC6826D-B0E7-3E43-9979-B51E8B0702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50410" y="3698203"/>
                <a:ext cx="1003300" cy="1003300"/>
              </a:xfrm>
              <a:prstGeom prst="rect">
                <a:avLst/>
              </a:prstGeom>
              <a:grpFill/>
            </p:spPr>
          </p:pic>
          <p:pic>
            <p:nvPicPr>
              <p:cNvPr id="12" name="Picture 11" descr="softmatter_pos_ESS_science_icons_2015.png">
                <a:extLst>
                  <a:ext uri="{FF2B5EF4-FFF2-40B4-BE49-F238E27FC236}">
                    <a16:creationId xmlns:a16="http://schemas.microsoft.com/office/drawing/2014/main" id="{BC9768D9-CBC9-E943-939C-C23CFCE3B6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46363" y="3698203"/>
                <a:ext cx="1003300" cy="1003300"/>
              </a:xfrm>
              <a:prstGeom prst="rect">
                <a:avLst/>
              </a:prstGeom>
              <a:grpFill/>
            </p:spPr>
          </p:pic>
          <p:pic>
            <p:nvPicPr>
              <p:cNvPr id="13" name="Picture 12" descr="lifescience_pos_ESS_science_icons_2015.png">
                <a:extLst>
                  <a:ext uri="{FF2B5EF4-FFF2-40B4-BE49-F238E27FC236}">
                    <a16:creationId xmlns:a16="http://schemas.microsoft.com/office/drawing/2014/main" id="{1BDB2E9B-7740-5446-AE6D-86522B603D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9022" y="3698203"/>
                <a:ext cx="1003300" cy="1003300"/>
              </a:xfrm>
              <a:prstGeom prst="rect">
                <a:avLst/>
              </a:prstGeom>
              <a:grpFill/>
            </p:spPr>
          </p:pic>
          <p:pic>
            <p:nvPicPr>
              <p:cNvPr id="14" name="Picture 13" descr="magnetism_pos_ESS_science_icons_2015.png">
                <a:extLst>
                  <a:ext uri="{FF2B5EF4-FFF2-40B4-BE49-F238E27FC236}">
                    <a16:creationId xmlns:a16="http://schemas.microsoft.com/office/drawing/2014/main" id="{3986490F-E077-8C45-AC29-D3ABF5B15E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98386" y="3698203"/>
                <a:ext cx="1003300" cy="1003300"/>
              </a:xfrm>
              <a:prstGeom prst="rect">
                <a:avLst/>
              </a:prstGeom>
              <a:grpFill/>
            </p:spPr>
          </p:pic>
        </p:grpSp>
      </p:grpSp>
    </p:spTree>
    <p:extLst>
      <p:ext uri="{BB962C8B-B14F-4D97-AF65-F5344CB8AC3E}">
        <p14:creationId xmlns:p14="http://schemas.microsoft.com/office/powerpoint/2010/main" val="32638474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32547C1-4C11-E545-9F7E-8D5853A52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46646"/>
            <a:ext cx="9590856" cy="562074"/>
          </a:xfrm>
        </p:spPr>
        <p:txBody>
          <a:bodyPr/>
          <a:lstStyle/>
          <a:p>
            <a:r>
              <a:rPr lang="en-US" dirty="0"/>
              <a:t>ESS User Access – Policies Under Development</a:t>
            </a:r>
            <a:endParaRPr lang="en-GB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DA3D391-D540-194D-A58F-03D517805465}"/>
              </a:ext>
            </a:extLst>
          </p:cNvPr>
          <p:cNvGrpSpPr/>
          <p:nvPr/>
        </p:nvGrpSpPr>
        <p:grpSpPr>
          <a:xfrm>
            <a:off x="5879976" y="1628800"/>
            <a:ext cx="5363025" cy="5007308"/>
            <a:chOff x="3181247" y="1728000"/>
            <a:chExt cx="4752528" cy="4437304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79DAF890-B2A0-BD4E-AD0E-2AD644BCDF75}"/>
                </a:ext>
              </a:extLst>
            </p:cNvPr>
            <p:cNvSpPr/>
            <p:nvPr/>
          </p:nvSpPr>
          <p:spPr>
            <a:xfrm>
              <a:off x="4370400" y="1728000"/>
              <a:ext cx="2376264" cy="2376264"/>
            </a:xfrm>
            <a:prstGeom prst="ellipse">
              <a:avLst/>
            </a:prstGeom>
            <a:solidFill>
              <a:srgbClr val="0094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Scientific Evaluation and Access Policy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CF71EEE-2E9F-7547-B889-D9D671B3EC7D}"/>
                </a:ext>
              </a:extLst>
            </p:cNvPr>
            <p:cNvSpPr/>
            <p:nvPr/>
          </p:nvSpPr>
          <p:spPr>
            <a:xfrm>
              <a:off x="3181247" y="3789040"/>
              <a:ext cx="2376264" cy="2376264"/>
            </a:xfrm>
            <a:prstGeom prst="ellipse">
              <a:avLst/>
            </a:prstGeom>
            <a:solidFill>
              <a:srgbClr val="1EA5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Policy for User Scientific Publications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6FBE3F8B-875C-764F-8AD8-B6279812C520}"/>
                </a:ext>
              </a:extLst>
            </p:cNvPr>
            <p:cNvSpPr/>
            <p:nvPr/>
          </p:nvSpPr>
          <p:spPr>
            <a:xfrm>
              <a:off x="5557511" y="3789040"/>
              <a:ext cx="2376264" cy="2376264"/>
            </a:xfrm>
            <a:prstGeom prst="ellipse">
              <a:avLst/>
            </a:prstGeom>
            <a:solidFill>
              <a:srgbClr val="41B9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Policy for Scientific Data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A9A8465B-F2B9-0144-A987-AEC18AAE1135}"/>
              </a:ext>
            </a:extLst>
          </p:cNvPr>
          <p:cNvSpPr txBox="1"/>
          <p:nvPr/>
        </p:nvSpPr>
        <p:spPr>
          <a:xfrm>
            <a:off x="479376" y="1772816"/>
            <a:ext cx="4392488" cy="4893647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endParaRPr lang="en-GB" sz="2400" dirty="0"/>
          </a:p>
          <a:p>
            <a:pPr algn="l"/>
            <a:r>
              <a:rPr lang="en-GB" sz="2400" dirty="0"/>
              <a:t>Policy documents will be high level, outlining the basic principles.</a:t>
            </a:r>
          </a:p>
          <a:p>
            <a:pPr algn="l"/>
            <a:endParaRPr lang="en-GB" sz="2400" dirty="0"/>
          </a:p>
          <a:p>
            <a:pPr algn="l"/>
            <a:r>
              <a:rPr lang="en-GB" sz="2400" dirty="0"/>
              <a:t>Users will be provided with guidelines to detail how to comply with the policy. </a:t>
            </a:r>
          </a:p>
          <a:p>
            <a:pPr algn="l"/>
            <a:endParaRPr lang="en-GB" sz="2400" dirty="0"/>
          </a:p>
          <a:p>
            <a:pPr algn="l"/>
            <a:r>
              <a:rPr lang="en-GB" sz="2400" dirty="0"/>
              <a:t>User Office will work to procedures to ensure application of the policy.</a:t>
            </a:r>
          </a:p>
          <a:p>
            <a:pPr algn="l"/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6781011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Picture 95">
            <a:extLst>
              <a:ext uri="{FF2B5EF4-FFF2-40B4-BE49-F238E27FC236}">
                <a16:creationId xmlns:a16="http://schemas.microsoft.com/office/drawing/2014/main" id="{8ED78117-EA0F-1E46-B1A7-0B541E2593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680" y="-27384"/>
            <a:ext cx="7336646" cy="688538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9" name="TextBox 98">
            <a:extLst>
              <a:ext uri="{FF2B5EF4-FFF2-40B4-BE49-F238E27FC236}">
                <a16:creationId xmlns:a16="http://schemas.microsoft.com/office/drawing/2014/main" id="{7B2AA9DA-C99B-7C42-AB99-371FE4E65389}"/>
              </a:ext>
            </a:extLst>
          </p:cNvPr>
          <p:cNvSpPr txBox="1"/>
          <p:nvPr/>
        </p:nvSpPr>
        <p:spPr>
          <a:xfrm>
            <a:off x="7680176" y="1900077"/>
            <a:ext cx="4392488" cy="3046988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GB" sz="2400" dirty="0"/>
              <a:t>The User Office will support the user for all their interactions with ESS. </a:t>
            </a:r>
          </a:p>
          <a:p>
            <a:pPr algn="l"/>
            <a:endParaRPr lang="en-GB" sz="2400" dirty="0"/>
          </a:p>
          <a:p>
            <a:pPr algn="l"/>
            <a:r>
              <a:rPr lang="en-GB" sz="2400" dirty="0"/>
              <a:t>DMSC and SCUO are developing user office software to facilitate the many user functions that need to be supported. </a:t>
            </a:r>
          </a:p>
        </p:txBody>
      </p:sp>
    </p:spTree>
    <p:extLst>
      <p:ext uri="{BB962C8B-B14F-4D97-AF65-F5344CB8AC3E}">
        <p14:creationId xmlns:p14="http://schemas.microsoft.com/office/powerpoint/2010/main" val="34182795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50F68-F5B8-A543-8545-8E1CA1059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C95E29-C15D-2D41-9919-7E0B76A9B4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81000"/>
            <a:ext cx="10972800" cy="4816352"/>
          </a:xfrm>
        </p:spPr>
        <p:txBody>
          <a:bodyPr/>
          <a:lstStyle/>
          <a:p>
            <a:r>
              <a:rPr lang="en-GB" sz="2400" dirty="0"/>
              <a:t>ESS are planning first science on three instruments in 2023:</a:t>
            </a:r>
          </a:p>
          <a:p>
            <a:pPr lvl="1"/>
            <a:r>
              <a:rPr lang="en-GB" sz="2000" dirty="0" err="1"/>
              <a:t>LoKI</a:t>
            </a:r>
            <a:r>
              <a:rPr lang="en-GB" sz="2000" dirty="0"/>
              <a:t>: Broadband SANS for life science and soft condensed matter</a:t>
            </a:r>
          </a:p>
          <a:p>
            <a:pPr lvl="1"/>
            <a:r>
              <a:rPr lang="en-GB" sz="2000" dirty="0"/>
              <a:t>ODIN: Imaging for life science, soft condensed matter, magnetism, superconductivity, engineering, geosciences, archaeology and cultural heritage</a:t>
            </a:r>
          </a:p>
          <a:p>
            <a:pPr lvl="1"/>
            <a:r>
              <a:rPr lang="en-GB" sz="2000" dirty="0"/>
              <a:t>DREAM: powder diffraction for materials chemistry, magnetism, superconductivity , energy research, engineering and geosciences</a:t>
            </a:r>
          </a:p>
          <a:p>
            <a:r>
              <a:rPr lang="en-GB" sz="2400" dirty="0"/>
              <a:t>15 instruments have been selected and specified, to complement the needs of the EU neutron community</a:t>
            </a:r>
          </a:p>
          <a:p>
            <a:r>
              <a:rPr lang="en-GB" sz="2400" dirty="0"/>
              <a:t>To complement the instrument management structure, ESS is building a vibrant science culture through Science Focus Teams</a:t>
            </a:r>
          </a:p>
          <a:p>
            <a:r>
              <a:rPr lang="en-GB" sz="2400" dirty="0"/>
              <a:t>The ESS User Office is developing the policies, guidance and procedures as well as the software required for supporting user operations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9899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3" name="image4.jpg" descr="ESS_sit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11296" y="1432321"/>
            <a:ext cx="9895089" cy="5434370"/>
          </a:xfrm>
          <a:prstGeom prst="rect">
            <a:avLst/>
          </a:prstGeom>
          <a:ln w="12700">
            <a:miter lim="400000"/>
          </a:ln>
        </p:spPr>
      </p:pic>
      <p:sp>
        <p:nvSpPr>
          <p:cNvPr id="1194" name="Shape 1194"/>
          <p:cNvSpPr>
            <a:spLocks noGrp="1"/>
          </p:cNvSpPr>
          <p:nvPr>
            <p:ph type="title"/>
          </p:nvPr>
        </p:nvSpPr>
        <p:spPr>
          <a:xfrm>
            <a:off x="1950817" y="-137002"/>
            <a:ext cx="5762625" cy="1441452"/>
          </a:xfrm>
          <a:prstGeom prst="rect">
            <a:avLst/>
          </a:prstGeom>
        </p:spPr>
        <p:txBody>
          <a:bodyPr/>
          <a:lstStyle>
            <a:lvl1pPr defTabSz="411403"/>
          </a:lstStyle>
          <a:p>
            <a:r>
              <a:t>The European Spallation Source</a:t>
            </a:r>
          </a:p>
        </p:txBody>
      </p:sp>
      <p:grpSp>
        <p:nvGrpSpPr>
          <p:cNvPr id="1201" name="Group 1201"/>
          <p:cNvGrpSpPr/>
          <p:nvPr/>
        </p:nvGrpSpPr>
        <p:grpSpPr>
          <a:xfrm>
            <a:off x="1549104" y="1798533"/>
            <a:ext cx="2145857" cy="2698382"/>
            <a:chOff x="0" y="0"/>
            <a:chExt cx="2145856" cy="2698380"/>
          </a:xfrm>
        </p:grpSpPr>
        <p:grpSp>
          <p:nvGrpSpPr>
            <p:cNvPr id="1199" name="Group 1199"/>
            <p:cNvGrpSpPr/>
            <p:nvPr/>
          </p:nvGrpSpPr>
          <p:grpSpPr>
            <a:xfrm>
              <a:off x="865190" y="945711"/>
              <a:ext cx="1280666" cy="1752669"/>
              <a:chOff x="0" y="0"/>
              <a:chExt cx="1280664" cy="1752667"/>
            </a:xfrm>
          </p:grpSpPr>
          <p:sp>
            <p:nvSpPr>
              <p:cNvPr id="1195" name="Shape 1195"/>
              <p:cNvSpPr/>
              <p:nvPr/>
            </p:nvSpPr>
            <p:spPr>
              <a:xfrm>
                <a:off x="45719" y="38458"/>
                <a:ext cx="1196007" cy="16780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11117" y="7415"/>
                    </a:lnTo>
                    <a:lnTo>
                      <a:pt x="21600" y="21600"/>
                    </a:lnTo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round/>
              </a:ln>
              <a:effectLst>
                <a:outerShdw blurRad="114300" dist="50800" dir="2700000" rotWithShape="0">
                  <a:srgbClr val="000000">
                    <a:alpha val="75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410161"/>
                <a:endParaRPr>
                  <a:solidFill>
                    <a:prstClr val="black"/>
                  </a:solidFill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6" name="Shape 1196"/>
              <p:cNvSpPr/>
              <p:nvPr/>
            </p:nvSpPr>
            <p:spPr>
              <a:xfrm>
                <a:off x="0" y="0"/>
                <a:ext cx="91440" cy="91440"/>
              </a:xfrm>
              <a:prstGeom prst="ellipse">
                <a:avLst/>
              </a:prstGeom>
              <a:solidFill>
                <a:srgbClr val="FFFFFF"/>
              </a:solidFill>
              <a:ln w="3175" cap="flat">
                <a:solidFill>
                  <a:srgbClr val="000000">
                    <a:alpha val="0"/>
                  </a:srgbClr>
                </a:solidFill>
                <a:prstDash val="solid"/>
                <a:round/>
              </a:ln>
              <a:effectLst>
                <a:outerShdw blurRad="114300" dist="50800" dir="2700000" rotWithShape="0">
                  <a:srgbClr val="000000">
                    <a:alpha val="75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911646">
                  <a:defRPr>
                    <a:solidFill>
                      <a:srgbClr val="FFFFFF"/>
                    </a:solidFill>
                  </a:defRPr>
                </a:pPr>
                <a:endParaRPr>
                  <a:solidFill>
                    <a:srgbClr val="FFFFFF"/>
                  </a:solidFill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7" name="Shape 1197"/>
              <p:cNvSpPr/>
              <p:nvPr/>
            </p:nvSpPr>
            <p:spPr>
              <a:xfrm>
                <a:off x="610870" y="548639"/>
                <a:ext cx="91441" cy="91441"/>
              </a:xfrm>
              <a:prstGeom prst="ellipse">
                <a:avLst/>
              </a:prstGeom>
              <a:solidFill>
                <a:srgbClr val="FFFFFF"/>
              </a:solidFill>
              <a:ln w="3175" cap="flat">
                <a:solidFill>
                  <a:srgbClr val="000000">
                    <a:alpha val="0"/>
                  </a:srgbClr>
                </a:solidFill>
                <a:prstDash val="solid"/>
                <a:round/>
              </a:ln>
              <a:effectLst>
                <a:outerShdw blurRad="114300" dist="50800" dir="2700000" rotWithShape="0">
                  <a:srgbClr val="000000">
                    <a:alpha val="75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911646">
                  <a:defRPr>
                    <a:solidFill>
                      <a:srgbClr val="FFFFFF"/>
                    </a:solidFill>
                  </a:defRPr>
                </a:pPr>
                <a:endParaRPr>
                  <a:solidFill>
                    <a:srgbClr val="FFFFFF"/>
                  </a:solidFill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8" name="Shape 1198"/>
              <p:cNvSpPr/>
              <p:nvPr/>
            </p:nvSpPr>
            <p:spPr>
              <a:xfrm>
                <a:off x="1189224" y="1661227"/>
                <a:ext cx="91441" cy="91441"/>
              </a:xfrm>
              <a:prstGeom prst="ellipse">
                <a:avLst/>
              </a:prstGeom>
              <a:solidFill>
                <a:srgbClr val="FFFFFF"/>
              </a:solidFill>
              <a:ln w="3175" cap="flat">
                <a:solidFill>
                  <a:srgbClr val="000000">
                    <a:alpha val="0"/>
                  </a:srgbClr>
                </a:solidFill>
                <a:prstDash val="solid"/>
                <a:round/>
              </a:ln>
              <a:effectLst>
                <a:outerShdw blurRad="114300" dist="50800" dir="2700000" rotWithShape="0">
                  <a:srgbClr val="000000">
                    <a:alpha val="75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911646">
                  <a:defRPr>
                    <a:solidFill>
                      <a:srgbClr val="FFFFFF"/>
                    </a:solidFill>
                  </a:defRPr>
                </a:pPr>
                <a:endParaRPr>
                  <a:solidFill>
                    <a:srgbClr val="FFFFFF"/>
                  </a:solidFill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00" name="Shape 1200"/>
            <p:cNvSpPr/>
            <p:nvPr/>
          </p:nvSpPr>
          <p:spPr>
            <a:xfrm>
              <a:off x="0" y="0"/>
              <a:ext cx="2010677" cy="92332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blurRad="114300" dist="50800" dir="2700000" rotWithShape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 defTabSz="411403">
                <a:defRPr b="1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lvl1pPr>
            </a:lstStyle>
            <a:p>
              <a:r>
                <a:rPr>
                  <a:ea typeface="Calibri"/>
                  <a:cs typeface="Calibri"/>
                  <a:sym typeface="Calibri"/>
                </a:rPr>
                <a:t>High Power Accelerator means more neutrons</a:t>
              </a:r>
            </a:p>
          </p:txBody>
        </p:sp>
      </p:grpSp>
      <p:sp>
        <p:nvSpPr>
          <p:cNvPr id="1202" name="Shape 1202"/>
          <p:cNvSpPr/>
          <p:nvPr/>
        </p:nvSpPr>
        <p:spPr>
          <a:xfrm>
            <a:off x="3223119" y="6176971"/>
            <a:ext cx="3581766" cy="646058"/>
          </a:xfrm>
          <a:prstGeom prst="rect">
            <a:avLst/>
          </a:prstGeom>
          <a:ln w="12700">
            <a:miter lim="400000"/>
          </a:ln>
          <a:effectLst>
            <a:outerShdw blurRad="114300" dist="50800" dir="2700000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585" tIns="45585" rIns="45585" bIns="45585">
            <a:spAutoFit/>
          </a:bodyPr>
          <a:lstStyle>
            <a:lvl1pPr algn="ctr" defTabSz="411403">
              <a:defRPr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rPr>
                <a:ea typeface="Calibri"/>
                <a:cs typeface="Calibri"/>
                <a:sym typeface="Calibri"/>
              </a:rPr>
              <a:t>An Innovative Target Station that can host &gt;30 instruments</a:t>
            </a:r>
          </a:p>
        </p:txBody>
      </p:sp>
      <p:sp>
        <p:nvSpPr>
          <p:cNvPr id="1203" name="Shape 1203"/>
          <p:cNvSpPr/>
          <p:nvPr/>
        </p:nvSpPr>
        <p:spPr>
          <a:xfrm>
            <a:off x="3901299" y="1410678"/>
            <a:ext cx="3825606" cy="646058"/>
          </a:xfrm>
          <a:prstGeom prst="rect">
            <a:avLst/>
          </a:prstGeom>
          <a:ln w="12700">
            <a:miter lim="400000"/>
          </a:ln>
          <a:effectLst>
            <a:outerShdw blurRad="114300" dist="50800" dir="2700000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585" tIns="45585" rIns="45585" bIns="45585">
            <a:spAutoFit/>
          </a:bodyPr>
          <a:lstStyle>
            <a:lvl1pPr algn="ctr" defTabSz="411403">
              <a:defRPr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rPr>
                <a:ea typeface="Calibri"/>
                <a:cs typeface="Calibri"/>
                <a:sym typeface="Calibri"/>
              </a:rPr>
              <a:t>Flat moderator delivering smaller and brighter neutron beams</a:t>
            </a:r>
          </a:p>
        </p:txBody>
      </p:sp>
      <p:grpSp>
        <p:nvGrpSpPr>
          <p:cNvPr id="1208" name="Group 1208"/>
          <p:cNvGrpSpPr/>
          <p:nvPr/>
        </p:nvGrpSpPr>
        <p:grpSpPr>
          <a:xfrm>
            <a:off x="6683986" y="3963041"/>
            <a:ext cx="4141792" cy="2772256"/>
            <a:chOff x="-64086" y="0"/>
            <a:chExt cx="4141790" cy="2772253"/>
          </a:xfrm>
        </p:grpSpPr>
        <p:grpSp>
          <p:nvGrpSpPr>
            <p:cNvPr id="1206" name="Group 1206"/>
            <p:cNvGrpSpPr/>
            <p:nvPr/>
          </p:nvGrpSpPr>
          <p:grpSpPr>
            <a:xfrm>
              <a:off x="280012" y="623025"/>
              <a:ext cx="3581766" cy="2149228"/>
              <a:chOff x="0" y="0"/>
              <a:chExt cx="3581765" cy="2149227"/>
            </a:xfrm>
          </p:grpSpPr>
          <p:sp>
            <p:nvSpPr>
              <p:cNvPr id="1204" name="Shape 1204"/>
              <p:cNvSpPr/>
              <p:nvPr/>
            </p:nvSpPr>
            <p:spPr>
              <a:xfrm>
                <a:off x="0" y="0"/>
                <a:ext cx="3456750" cy="2149228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34290" tIns="34290" rIns="34290" bIns="34290" numCol="1" anchor="t">
                <a:noAutofit/>
              </a:bodyPr>
              <a:lstStyle/>
              <a:p>
                <a:pPr algn="ctr" defTabSz="582442">
                  <a:defRPr sz="36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Arial"/>
                    <a:ea typeface="Arial"/>
                    <a:cs typeface="Arial"/>
                    <a:sym typeface="Arial"/>
                  </a:defRPr>
                </a:pPr>
                <a:endParaRPr sz="36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1205" name="pasted-image.tif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678" y="55303"/>
                <a:ext cx="3540088" cy="2053753"/>
              </a:xfrm>
              <a:prstGeom prst="rect">
                <a:avLst/>
              </a:prstGeom>
              <a:ln w="3175" cap="flat">
                <a:noFill/>
                <a:miter lim="400000"/>
              </a:ln>
              <a:effectLst/>
            </p:spPr>
          </p:pic>
        </p:grpSp>
        <p:sp>
          <p:nvSpPr>
            <p:cNvPr id="1207" name="Shape 1207"/>
            <p:cNvSpPr/>
            <p:nvPr/>
          </p:nvSpPr>
          <p:spPr>
            <a:xfrm>
              <a:off x="-64086" y="0"/>
              <a:ext cx="4141790" cy="64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blurRad="114300" dist="50800" dir="2700000" rotWithShape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 defTabSz="411403">
                <a:defRPr b="1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lvl1pPr>
            </a:lstStyle>
            <a:p>
              <a:r>
                <a:rPr dirty="0">
                  <a:ea typeface="Calibri"/>
                  <a:cs typeface="Calibri"/>
                  <a:sym typeface="Calibri"/>
                </a:rPr>
                <a:t>High brightness and tuneable resolution makes new measurements possible</a:t>
              </a:r>
            </a:p>
          </p:txBody>
        </p:sp>
      </p:grpSp>
      <p:sp>
        <p:nvSpPr>
          <p:cNvPr id="1209" name="Shape 1209"/>
          <p:cNvSpPr/>
          <p:nvPr/>
        </p:nvSpPr>
        <p:spPr>
          <a:xfrm>
            <a:off x="10567644" y="-892200"/>
            <a:ext cx="1196006" cy="16780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1117" y="7415"/>
                </a:lnTo>
                <a:lnTo>
                  <a:pt x="21600" y="21600"/>
                </a:lnTo>
              </a:path>
            </a:pathLst>
          </a:custGeom>
          <a:ln w="3175">
            <a:solidFill>
              <a:srgbClr val="FFFFFF"/>
            </a:solidFill>
          </a:ln>
          <a:effectLst>
            <a:outerShdw blurRad="114300" dist="50800" dir="2700000" rotWithShape="0">
              <a:srgbClr val="000000">
                <a:alpha val="75000"/>
              </a:srgbClr>
            </a:outerShdw>
          </a:effectLst>
        </p:spPr>
        <p:txBody>
          <a:bodyPr lIns="45585" tIns="45585" rIns="45585" bIns="45585" anchor="ctr"/>
          <a:lstStyle/>
          <a:p>
            <a:pPr defTabSz="410161"/>
            <a:endParaRPr>
              <a:solidFill>
                <a:prstClr val="black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1210" name="Shape 1210"/>
          <p:cNvSpPr/>
          <p:nvPr/>
        </p:nvSpPr>
        <p:spPr>
          <a:xfrm>
            <a:off x="12313984" y="-382028"/>
            <a:ext cx="91441" cy="91441"/>
          </a:xfrm>
          <a:prstGeom prst="ellipse">
            <a:avLst/>
          </a:prstGeom>
          <a:solidFill>
            <a:srgbClr val="FFFFFF"/>
          </a:solidFill>
          <a:ln w="3175">
            <a:solidFill>
              <a:srgbClr val="000000">
                <a:alpha val="0"/>
              </a:srgbClr>
            </a:solidFill>
          </a:ln>
          <a:effectLst>
            <a:outerShdw blurRad="114300" dist="50800" dir="2700000" rotWithShape="0">
              <a:srgbClr val="000000">
                <a:alpha val="75000"/>
              </a:srgbClr>
            </a:outerShdw>
          </a:effectLst>
        </p:spPr>
        <p:txBody>
          <a:bodyPr lIns="45585" tIns="45585" rIns="45585" bIns="45585" anchor="ctr"/>
          <a:lstStyle/>
          <a:p>
            <a:pPr algn="ctr" defTabSz="911646">
              <a:defRPr>
                <a:solidFill>
                  <a:srgbClr val="FFFFFF"/>
                </a:solidFill>
              </a:defRPr>
            </a:pPr>
            <a:endParaRPr>
              <a:solidFill>
                <a:srgbClr val="FFFFFF"/>
              </a:solidFill>
              <a:ea typeface="Calibri"/>
              <a:cs typeface="Calibri"/>
              <a:sym typeface="Calibri"/>
            </a:endParaRPr>
          </a:p>
        </p:txBody>
      </p:sp>
      <p:grpSp>
        <p:nvGrpSpPr>
          <p:cNvPr id="1214" name="Group 1214"/>
          <p:cNvGrpSpPr/>
          <p:nvPr/>
        </p:nvGrpSpPr>
        <p:grpSpPr>
          <a:xfrm>
            <a:off x="7012969" y="2483387"/>
            <a:ext cx="1058965" cy="624940"/>
            <a:chOff x="0" y="0"/>
            <a:chExt cx="1058964" cy="624937"/>
          </a:xfrm>
        </p:grpSpPr>
        <p:sp>
          <p:nvSpPr>
            <p:cNvPr id="1211" name="Shape 1211"/>
            <p:cNvSpPr/>
            <p:nvPr/>
          </p:nvSpPr>
          <p:spPr>
            <a:xfrm>
              <a:off x="0" y="533497"/>
              <a:ext cx="91440" cy="91441"/>
            </a:xfrm>
            <a:prstGeom prst="ellipse">
              <a:avLst/>
            </a:prstGeom>
            <a:solidFill>
              <a:srgbClr val="FFFFFF"/>
            </a:solidFill>
            <a:ln w="3175" cap="flat">
              <a:solidFill>
                <a:srgbClr val="000000">
                  <a:alpha val="0"/>
                </a:srgbClr>
              </a:solidFill>
              <a:prstDash val="solid"/>
              <a:round/>
            </a:ln>
            <a:effectLst>
              <a:outerShdw blurRad="114300" dist="50800" dir="2700000" rotWithShape="0">
                <a:srgbClr val="000000">
                  <a:alpha val="7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911646">
                <a:defRPr>
                  <a:solidFill>
                    <a:srgbClr val="FFFFFF"/>
                  </a:solidFill>
                </a:defRPr>
              </a:pPr>
              <a:endParaRPr>
                <a:solidFill>
                  <a:srgbClr val="FFFFFF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2" name="Shape 1212"/>
            <p:cNvSpPr/>
            <p:nvPr/>
          </p:nvSpPr>
          <p:spPr>
            <a:xfrm>
              <a:off x="967524" y="0"/>
              <a:ext cx="91441" cy="91440"/>
            </a:xfrm>
            <a:prstGeom prst="ellipse">
              <a:avLst/>
            </a:prstGeom>
            <a:solidFill>
              <a:srgbClr val="FFFFFF"/>
            </a:solidFill>
            <a:ln w="3175" cap="flat">
              <a:solidFill>
                <a:srgbClr val="000000">
                  <a:alpha val="0"/>
                </a:srgbClr>
              </a:solidFill>
              <a:prstDash val="solid"/>
              <a:round/>
            </a:ln>
            <a:effectLst>
              <a:outerShdw blurRad="114300" dist="50800" dir="2700000" rotWithShape="0">
                <a:srgbClr val="000000">
                  <a:alpha val="7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911646">
                <a:defRPr>
                  <a:solidFill>
                    <a:srgbClr val="FFFFFF"/>
                  </a:solidFill>
                </a:defRPr>
              </a:pPr>
              <a:endParaRPr>
                <a:solidFill>
                  <a:srgbClr val="FFFFFF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3" name="Shape 1213"/>
            <p:cNvSpPr/>
            <p:nvPr/>
          </p:nvSpPr>
          <p:spPr>
            <a:xfrm flipH="1">
              <a:off x="15108" y="43210"/>
              <a:ext cx="1012003" cy="559572"/>
            </a:xfrm>
            <a:prstGeom prst="line">
              <a:avLst/>
            </a:prstGeom>
            <a:noFill/>
            <a:ln w="3175" cap="flat">
              <a:solidFill>
                <a:srgbClr val="FFFFFF"/>
              </a:solidFill>
              <a:prstDash val="solid"/>
              <a:miter lim="400000"/>
              <a:headEnd type="oval" w="med" len="med"/>
              <a:tailEnd type="oval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ctr" defTabSz="582442">
                <a:defRPr sz="36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/>
                  <a:ea typeface="Arial"/>
                  <a:cs typeface="Arial"/>
                  <a:sym typeface="Arial"/>
                </a:defRPr>
              </a:pPr>
              <a:endParaRPr sz="36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18" name="Group 1218"/>
          <p:cNvGrpSpPr/>
          <p:nvPr/>
        </p:nvGrpSpPr>
        <p:grpSpPr>
          <a:xfrm>
            <a:off x="6050329" y="2483410"/>
            <a:ext cx="2033029" cy="2514601"/>
            <a:chOff x="0" y="0"/>
            <a:chExt cx="2033027" cy="2514599"/>
          </a:xfrm>
        </p:grpSpPr>
        <p:sp>
          <p:nvSpPr>
            <p:cNvPr id="1215" name="Shape 1215"/>
            <p:cNvSpPr/>
            <p:nvPr/>
          </p:nvSpPr>
          <p:spPr>
            <a:xfrm flipH="1">
              <a:off x="33052" y="44613"/>
              <a:ext cx="1969301" cy="2442581"/>
            </a:xfrm>
            <a:prstGeom prst="line">
              <a:avLst/>
            </a:prstGeom>
            <a:noFill/>
            <a:ln w="3175" cap="flat">
              <a:solidFill>
                <a:srgbClr val="FFFFFF"/>
              </a:solidFill>
              <a:prstDash val="solid"/>
              <a:miter lim="400000"/>
              <a:headEnd type="oval" w="med" len="med"/>
              <a:tailEnd type="oval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ctr" defTabSz="582442">
                <a:defRPr sz="36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/>
                  <a:ea typeface="Arial"/>
                  <a:cs typeface="Arial"/>
                  <a:sym typeface="Arial"/>
                </a:defRPr>
              </a:pPr>
              <a:endParaRPr sz="36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6" name="Shape 1216"/>
            <p:cNvSpPr/>
            <p:nvPr/>
          </p:nvSpPr>
          <p:spPr>
            <a:xfrm>
              <a:off x="1941587" y="0"/>
              <a:ext cx="91441" cy="91440"/>
            </a:xfrm>
            <a:prstGeom prst="ellipse">
              <a:avLst/>
            </a:prstGeom>
            <a:solidFill>
              <a:srgbClr val="FFFFFF"/>
            </a:solidFill>
            <a:ln w="3175" cap="flat">
              <a:solidFill>
                <a:srgbClr val="000000">
                  <a:alpha val="0"/>
                </a:srgbClr>
              </a:solidFill>
              <a:prstDash val="solid"/>
              <a:round/>
            </a:ln>
            <a:effectLst>
              <a:outerShdw blurRad="114300" dist="50800" dir="2700000" rotWithShape="0">
                <a:srgbClr val="000000">
                  <a:alpha val="7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911646">
                <a:defRPr>
                  <a:solidFill>
                    <a:srgbClr val="FFFFFF"/>
                  </a:solidFill>
                </a:defRPr>
              </a:pPr>
              <a:endParaRPr>
                <a:solidFill>
                  <a:srgbClr val="FFFFFF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7" name="Shape 1217"/>
            <p:cNvSpPr/>
            <p:nvPr/>
          </p:nvSpPr>
          <p:spPr>
            <a:xfrm>
              <a:off x="0" y="2423159"/>
              <a:ext cx="91440" cy="91441"/>
            </a:xfrm>
            <a:prstGeom prst="ellipse">
              <a:avLst/>
            </a:prstGeom>
            <a:solidFill>
              <a:srgbClr val="FFFFFF"/>
            </a:solidFill>
            <a:ln w="3175" cap="flat">
              <a:solidFill>
                <a:srgbClr val="000000">
                  <a:alpha val="0"/>
                </a:srgbClr>
              </a:solidFill>
              <a:prstDash val="solid"/>
              <a:round/>
            </a:ln>
            <a:effectLst>
              <a:outerShdw blurRad="114300" dist="50800" dir="2700000" rotWithShape="0">
                <a:srgbClr val="000000">
                  <a:alpha val="7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911646">
                <a:defRPr>
                  <a:solidFill>
                    <a:srgbClr val="FFFFFF"/>
                  </a:solidFill>
                </a:defRPr>
              </a:pPr>
              <a:endParaRPr>
                <a:solidFill>
                  <a:srgbClr val="FFFFFF"/>
                </a:solidFill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219" name="pasted-image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112" y="4435157"/>
            <a:ext cx="2045971" cy="1613819"/>
          </a:xfrm>
          <a:prstGeom prst="rect">
            <a:avLst/>
          </a:prstGeom>
          <a:ln w="12700">
            <a:miter lim="400000"/>
          </a:ln>
          <a:effectLst>
            <a:outerShdw blurRad="228600" dist="152400" dir="3446451" rotWithShape="0">
              <a:srgbClr val="000000">
                <a:alpha val="70000"/>
              </a:srgbClr>
            </a:outerShdw>
          </a:effectLst>
        </p:spPr>
      </p:pic>
      <p:pic>
        <p:nvPicPr>
          <p:cNvPr id="1220" name="pasted-image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235" y="2082808"/>
            <a:ext cx="2045971" cy="1573824"/>
          </a:xfrm>
          <a:prstGeom prst="rect">
            <a:avLst/>
          </a:prstGeom>
          <a:ln w="12700">
            <a:miter lim="400000"/>
          </a:ln>
          <a:effectLst>
            <a:outerShdw blurRad="228600" dist="152400" dir="3006668" rotWithShape="0">
              <a:srgbClr val="000000">
                <a:alpha val="70000"/>
              </a:srgbClr>
            </a:outerShdw>
          </a:effectLst>
        </p:spPr>
      </p:pic>
      <p:sp>
        <p:nvSpPr>
          <p:cNvPr id="33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0616591" y="6400427"/>
            <a:ext cx="170317" cy="276988"/>
          </a:xfrm>
          <a:prstGeom prst="rect">
            <a:avLst/>
          </a:prstGeom>
        </p:spPr>
        <p:txBody>
          <a:bodyPr/>
          <a:lstStyle/>
          <a:p>
            <a:fld id="{038C62C7-F79B-CD4A-A5DF-5683BBEC4A65}" type="slidenum">
              <a:rPr lang="sv-SE" smtClean="0">
                <a:solidFill>
                  <a:prstClr val="white">
                    <a:lumMod val="20000"/>
                    <a:lumOff val="80000"/>
                  </a:prstClr>
                </a:solidFill>
              </a:rPr>
              <a:pPr/>
              <a:t>13</a:t>
            </a:fld>
            <a:endParaRPr lang="sv-SE" dirty="0">
              <a:solidFill>
                <a:prstClr val="white">
                  <a:lumMod val="20000"/>
                  <a:lumOff val="8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851620"/>
      </p:ext>
    </p:extLst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1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1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1000" fill="hold"/>
                                        <p:tgtEl>
                                          <p:spTgt spid="1219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-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118329 -0.159296" pathEditMode="relative">
                                      <p:cBhvr>
                                        <p:cTn id="26" dur="1000" fill="hold"/>
                                        <p:tgtEl>
                                          <p:spTgt spid="12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1000" fill="hold"/>
                                        <p:tgtEl>
                                          <p:spTgt spid="1219"/>
                                        </p:tgtEl>
                                      </p:cBhvr>
                                      <p:by x="33333" y="33333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-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8329 -0.159296 L 0.000727 0.000000" pathEditMode="relative">
                                      <p:cBhvr>
                                        <p:cTn id="33" dur="1000" fill="hold"/>
                                        <p:tgtEl>
                                          <p:spTgt spid="12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1000"/>
                                        <p:tgtEl>
                                          <p:spTgt spid="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1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1000"/>
                                        <p:tgtEl>
                                          <p:spTgt spid="1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1000"/>
                                        <p:tgtEl>
                                          <p:spTgt spid="1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mp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1000" fill="hold"/>
                                        <p:tgtEl>
                                          <p:spTgt spid="1220"/>
                                        </p:tgtEl>
                                      </p:cBhvr>
                                      <p:by x="250000" y="2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-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050566 0.161927" pathEditMode="relative">
                                      <p:cBhvr>
                                        <p:cTn id="52" dur="1000" fill="hold"/>
                                        <p:tgtEl>
                                          <p:spTgt spid="12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mp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1000" fill="hold"/>
                                        <p:tgtEl>
                                          <p:spTgt spid="1220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-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0566 0.161927 L 0.000000 0.000000" pathEditMode="relative">
                                      <p:cBhvr>
                                        <p:cTn id="59" dur="1000" fill="hold"/>
                                        <p:tgtEl>
                                          <p:spTgt spid="12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3" fill="hold"/>
                                        <p:tgtEl>
                                          <p:spTgt spid="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1000"/>
                                        <p:tgtEl>
                                          <p:spTgt spid="1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1" grpId="0" animBg="1" advAuto="0"/>
      <p:bldP spid="1202" grpId="0" animBg="1" advAuto="0"/>
      <p:bldP spid="1203" grpId="0" animBg="1" advAuto="0"/>
      <p:bldP spid="1208" grpId="0" animBg="1" advAuto="0"/>
      <p:bldP spid="1214" grpId="0" animBg="1" advAuto="0"/>
      <p:bldP spid="1218" grpId="0" animBg="1" advAuto="0"/>
      <p:bldP spid="1219" grpId="0" animBg="1" advAuto="0"/>
      <p:bldP spid="1219" grpId="1" animBg="1" advAuto="0"/>
      <p:bldP spid="1219" grpId="2" animBg="1" advAuto="0"/>
      <p:bldP spid="1220" grpId="0" animBg="1" advAuto="0"/>
      <p:bldP spid="1220" grpId="1" animBg="1" advAuto="0"/>
      <p:bldP spid="1220" grpId="2" animBg="1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Freeform 76">
            <a:extLst>
              <a:ext uri="{FF2B5EF4-FFF2-40B4-BE49-F238E27FC236}">
                <a16:creationId xmlns:a16="http://schemas.microsoft.com/office/drawing/2014/main" id="{82E34AB8-8757-8642-980C-4EF818908ED6}"/>
              </a:ext>
            </a:extLst>
          </p:cNvPr>
          <p:cNvSpPr/>
          <p:nvPr/>
        </p:nvSpPr>
        <p:spPr>
          <a:xfrm>
            <a:off x="2878663" y="4419600"/>
            <a:ext cx="7907870" cy="1938866"/>
          </a:xfrm>
          <a:custGeom>
            <a:avLst/>
            <a:gdLst>
              <a:gd name="connsiteX0" fmla="*/ 0 w 5842000"/>
              <a:gd name="connsiteY0" fmla="*/ 3683000 h 3683000"/>
              <a:gd name="connsiteX1" fmla="*/ 38100 w 5842000"/>
              <a:gd name="connsiteY1" fmla="*/ 3530600 h 3683000"/>
              <a:gd name="connsiteX2" fmla="*/ 101600 w 5842000"/>
              <a:gd name="connsiteY2" fmla="*/ 2857500 h 3683000"/>
              <a:gd name="connsiteX3" fmla="*/ 165100 w 5842000"/>
              <a:gd name="connsiteY3" fmla="*/ 2298700 h 3683000"/>
              <a:gd name="connsiteX4" fmla="*/ 266700 w 5842000"/>
              <a:gd name="connsiteY4" fmla="*/ 1689100 h 3683000"/>
              <a:gd name="connsiteX5" fmla="*/ 368300 w 5842000"/>
              <a:gd name="connsiteY5" fmla="*/ 1244600 h 3683000"/>
              <a:gd name="connsiteX6" fmla="*/ 482600 w 5842000"/>
              <a:gd name="connsiteY6" fmla="*/ 863600 h 3683000"/>
              <a:gd name="connsiteX7" fmla="*/ 635000 w 5842000"/>
              <a:gd name="connsiteY7" fmla="*/ 546100 h 3683000"/>
              <a:gd name="connsiteX8" fmla="*/ 850900 w 5842000"/>
              <a:gd name="connsiteY8" fmla="*/ 279400 h 3683000"/>
              <a:gd name="connsiteX9" fmla="*/ 1181100 w 5842000"/>
              <a:gd name="connsiteY9" fmla="*/ 101600 h 3683000"/>
              <a:gd name="connsiteX10" fmla="*/ 1511300 w 5842000"/>
              <a:gd name="connsiteY10" fmla="*/ 38100 h 3683000"/>
              <a:gd name="connsiteX11" fmla="*/ 1930400 w 5842000"/>
              <a:gd name="connsiteY11" fmla="*/ 0 h 3683000"/>
              <a:gd name="connsiteX12" fmla="*/ 2425700 w 5842000"/>
              <a:gd name="connsiteY12" fmla="*/ 0 h 3683000"/>
              <a:gd name="connsiteX13" fmla="*/ 3352800 w 5842000"/>
              <a:gd name="connsiteY13" fmla="*/ 0 h 3683000"/>
              <a:gd name="connsiteX14" fmla="*/ 3416300 w 5842000"/>
              <a:gd name="connsiteY14" fmla="*/ 660400 h 3683000"/>
              <a:gd name="connsiteX15" fmla="*/ 3517900 w 5842000"/>
              <a:gd name="connsiteY15" fmla="*/ 1447800 h 3683000"/>
              <a:gd name="connsiteX16" fmla="*/ 3606800 w 5842000"/>
              <a:gd name="connsiteY16" fmla="*/ 2019300 h 3683000"/>
              <a:gd name="connsiteX17" fmla="*/ 3708400 w 5842000"/>
              <a:gd name="connsiteY17" fmla="*/ 2463800 h 3683000"/>
              <a:gd name="connsiteX18" fmla="*/ 3810000 w 5842000"/>
              <a:gd name="connsiteY18" fmla="*/ 2768600 h 3683000"/>
              <a:gd name="connsiteX19" fmla="*/ 3898900 w 5842000"/>
              <a:gd name="connsiteY19" fmla="*/ 2984500 h 3683000"/>
              <a:gd name="connsiteX20" fmla="*/ 3987800 w 5842000"/>
              <a:gd name="connsiteY20" fmla="*/ 3162300 h 3683000"/>
              <a:gd name="connsiteX21" fmla="*/ 4064000 w 5842000"/>
              <a:gd name="connsiteY21" fmla="*/ 3263900 h 3683000"/>
              <a:gd name="connsiteX22" fmla="*/ 4216400 w 5842000"/>
              <a:gd name="connsiteY22" fmla="*/ 3416300 h 3683000"/>
              <a:gd name="connsiteX23" fmla="*/ 4368800 w 5842000"/>
              <a:gd name="connsiteY23" fmla="*/ 3505200 h 3683000"/>
              <a:gd name="connsiteX24" fmla="*/ 4546600 w 5842000"/>
              <a:gd name="connsiteY24" fmla="*/ 3581400 h 3683000"/>
              <a:gd name="connsiteX25" fmla="*/ 4749800 w 5842000"/>
              <a:gd name="connsiteY25" fmla="*/ 3632200 h 3683000"/>
              <a:gd name="connsiteX26" fmla="*/ 4991100 w 5842000"/>
              <a:gd name="connsiteY26" fmla="*/ 3657600 h 3683000"/>
              <a:gd name="connsiteX27" fmla="*/ 5245100 w 5842000"/>
              <a:gd name="connsiteY27" fmla="*/ 3670300 h 3683000"/>
              <a:gd name="connsiteX28" fmla="*/ 5842000 w 5842000"/>
              <a:gd name="connsiteY28" fmla="*/ 3670300 h 368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842000" h="3683000">
                <a:moveTo>
                  <a:pt x="0" y="3683000"/>
                </a:moveTo>
                <a:lnTo>
                  <a:pt x="38100" y="3530600"/>
                </a:lnTo>
                <a:lnTo>
                  <a:pt x="101600" y="2857500"/>
                </a:lnTo>
                <a:lnTo>
                  <a:pt x="165100" y="2298700"/>
                </a:lnTo>
                <a:lnTo>
                  <a:pt x="266700" y="1689100"/>
                </a:lnTo>
                <a:lnTo>
                  <a:pt x="368300" y="1244600"/>
                </a:lnTo>
                <a:lnTo>
                  <a:pt x="482600" y="863600"/>
                </a:lnTo>
                <a:lnTo>
                  <a:pt x="635000" y="546100"/>
                </a:lnTo>
                <a:lnTo>
                  <a:pt x="850900" y="279400"/>
                </a:lnTo>
                <a:lnTo>
                  <a:pt x="1181100" y="101600"/>
                </a:lnTo>
                <a:lnTo>
                  <a:pt x="1511300" y="38100"/>
                </a:lnTo>
                <a:lnTo>
                  <a:pt x="1930400" y="0"/>
                </a:lnTo>
                <a:lnTo>
                  <a:pt x="2425700" y="0"/>
                </a:lnTo>
                <a:lnTo>
                  <a:pt x="3352800" y="0"/>
                </a:lnTo>
                <a:lnTo>
                  <a:pt x="3416300" y="660400"/>
                </a:lnTo>
                <a:lnTo>
                  <a:pt x="3517900" y="1447800"/>
                </a:lnTo>
                <a:lnTo>
                  <a:pt x="3606800" y="2019300"/>
                </a:lnTo>
                <a:lnTo>
                  <a:pt x="3708400" y="2463800"/>
                </a:lnTo>
                <a:lnTo>
                  <a:pt x="3810000" y="2768600"/>
                </a:lnTo>
                <a:lnTo>
                  <a:pt x="3898900" y="2984500"/>
                </a:lnTo>
                <a:lnTo>
                  <a:pt x="3987800" y="3162300"/>
                </a:lnTo>
                <a:lnTo>
                  <a:pt x="4064000" y="3263900"/>
                </a:lnTo>
                <a:lnTo>
                  <a:pt x="4216400" y="3416300"/>
                </a:lnTo>
                <a:lnTo>
                  <a:pt x="4368800" y="3505200"/>
                </a:lnTo>
                <a:lnTo>
                  <a:pt x="4546600" y="3581400"/>
                </a:lnTo>
                <a:lnTo>
                  <a:pt x="4749800" y="3632200"/>
                </a:lnTo>
                <a:lnTo>
                  <a:pt x="4991100" y="3657600"/>
                </a:lnTo>
                <a:lnTo>
                  <a:pt x="5245100" y="3670300"/>
                </a:lnTo>
                <a:lnTo>
                  <a:pt x="5842000" y="3670300"/>
                </a:lnTo>
              </a:path>
            </a:pathLst>
          </a:custGeom>
          <a:solidFill>
            <a:srgbClr val="0094CA"/>
          </a:solidFill>
          <a:ln w="38100" cmpd="sng">
            <a:solidFill>
              <a:srgbClr val="0094C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319">
              <a:defRPr/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8" name="Freeform 87">
            <a:extLst>
              <a:ext uri="{FF2B5EF4-FFF2-40B4-BE49-F238E27FC236}">
                <a16:creationId xmlns:a16="http://schemas.microsoft.com/office/drawing/2014/main" id="{5FB62CB3-6E8F-0949-9253-9752902D17B7}"/>
              </a:ext>
            </a:extLst>
          </p:cNvPr>
          <p:cNvSpPr/>
          <p:nvPr/>
        </p:nvSpPr>
        <p:spPr>
          <a:xfrm>
            <a:off x="2878663" y="4566139"/>
            <a:ext cx="7907870" cy="1792329"/>
          </a:xfrm>
          <a:custGeom>
            <a:avLst/>
            <a:gdLst>
              <a:gd name="connsiteX0" fmla="*/ 0 w 5842000"/>
              <a:gd name="connsiteY0" fmla="*/ 3683000 h 3683000"/>
              <a:gd name="connsiteX1" fmla="*/ 38100 w 5842000"/>
              <a:gd name="connsiteY1" fmla="*/ 3530600 h 3683000"/>
              <a:gd name="connsiteX2" fmla="*/ 101600 w 5842000"/>
              <a:gd name="connsiteY2" fmla="*/ 2857500 h 3683000"/>
              <a:gd name="connsiteX3" fmla="*/ 165100 w 5842000"/>
              <a:gd name="connsiteY3" fmla="*/ 2298700 h 3683000"/>
              <a:gd name="connsiteX4" fmla="*/ 266700 w 5842000"/>
              <a:gd name="connsiteY4" fmla="*/ 1689100 h 3683000"/>
              <a:gd name="connsiteX5" fmla="*/ 368300 w 5842000"/>
              <a:gd name="connsiteY5" fmla="*/ 1244600 h 3683000"/>
              <a:gd name="connsiteX6" fmla="*/ 482600 w 5842000"/>
              <a:gd name="connsiteY6" fmla="*/ 863600 h 3683000"/>
              <a:gd name="connsiteX7" fmla="*/ 635000 w 5842000"/>
              <a:gd name="connsiteY7" fmla="*/ 546100 h 3683000"/>
              <a:gd name="connsiteX8" fmla="*/ 850900 w 5842000"/>
              <a:gd name="connsiteY8" fmla="*/ 279400 h 3683000"/>
              <a:gd name="connsiteX9" fmla="*/ 1181100 w 5842000"/>
              <a:gd name="connsiteY9" fmla="*/ 101600 h 3683000"/>
              <a:gd name="connsiteX10" fmla="*/ 1511300 w 5842000"/>
              <a:gd name="connsiteY10" fmla="*/ 38100 h 3683000"/>
              <a:gd name="connsiteX11" fmla="*/ 1930400 w 5842000"/>
              <a:gd name="connsiteY11" fmla="*/ 0 h 3683000"/>
              <a:gd name="connsiteX12" fmla="*/ 2425700 w 5842000"/>
              <a:gd name="connsiteY12" fmla="*/ 0 h 3683000"/>
              <a:gd name="connsiteX13" fmla="*/ 3352800 w 5842000"/>
              <a:gd name="connsiteY13" fmla="*/ 0 h 3683000"/>
              <a:gd name="connsiteX14" fmla="*/ 3416300 w 5842000"/>
              <a:gd name="connsiteY14" fmla="*/ 660400 h 3683000"/>
              <a:gd name="connsiteX15" fmla="*/ 3517900 w 5842000"/>
              <a:gd name="connsiteY15" fmla="*/ 1447800 h 3683000"/>
              <a:gd name="connsiteX16" fmla="*/ 3606800 w 5842000"/>
              <a:gd name="connsiteY16" fmla="*/ 2019300 h 3683000"/>
              <a:gd name="connsiteX17" fmla="*/ 3708400 w 5842000"/>
              <a:gd name="connsiteY17" fmla="*/ 2463800 h 3683000"/>
              <a:gd name="connsiteX18" fmla="*/ 3810000 w 5842000"/>
              <a:gd name="connsiteY18" fmla="*/ 2768600 h 3683000"/>
              <a:gd name="connsiteX19" fmla="*/ 3898900 w 5842000"/>
              <a:gd name="connsiteY19" fmla="*/ 2984500 h 3683000"/>
              <a:gd name="connsiteX20" fmla="*/ 3987800 w 5842000"/>
              <a:gd name="connsiteY20" fmla="*/ 3162300 h 3683000"/>
              <a:gd name="connsiteX21" fmla="*/ 4064000 w 5842000"/>
              <a:gd name="connsiteY21" fmla="*/ 3263900 h 3683000"/>
              <a:gd name="connsiteX22" fmla="*/ 4216400 w 5842000"/>
              <a:gd name="connsiteY22" fmla="*/ 3416300 h 3683000"/>
              <a:gd name="connsiteX23" fmla="*/ 4368800 w 5842000"/>
              <a:gd name="connsiteY23" fmla="*/ 3505200 h 3683000"/>
              <a:gd name="connsiteX24" fmla="*/ 4546600 w 5842000"/>
              <a:gd name="connsiteY24" fmla="*/ 3581400 h 3683000"/>
              <a:gd name="connsiteX25" fmla="*/ 4749800 w 5842000"/>
              <a:gd name="connsiteY25" fmla="*/ 3632200 h 3683000"/>
              <a:gd name="connsiteX26" fmla="*/ 4991100 w 5842000"/>
              <a:gd name="connsiteY26" fmla="*/ 3657600 h 3683000"/>
              <a:gd name="connsiteX27" fmla="*/ 5245100 w 5842000"/>
              <a:gd name="connsiteY27" fmla="*/ 3670300 h 3683000"/>
              <a:gd name="connsiteX28" fmla="*/ 5842000 w 5842000"/>
              <a:gd name="connsiteY28" fmla="*/ 3670300 h 368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842000" h="3683000">
                <a:moveTo>
                  <a:pt x="0" y="3683000"/>
                </a:moveTo>
                <a:lnTo>
                  <a:pt x="38100" y="3530600"/>
                </a:lnTo>
                <a:lnTo>
                  <a:pt x="101600" y="2857500"/>
                </a:lnTo>
                <a:lnTo>
                  <a:pt x="165100" y="2298700"/>
                </a:lnTo>
                <a:lnTo>
                  <a:pt x="266700" y="1689100"/>
                </a:lnTo>
                <a:lnTo>
                  <a:pt x="368300" y="1244600"/>
                </a:lnTo>
                <a:lnTo>
                  <a:pt x="482600" y="863600"/>
                </a:lnTo>
                <a:lnTo>
                  <a:pt x="635000" y="546100"/>
                </a:lnTo>
                <a:lnTo>
                  <a:pt x="850900" y="279400"/>
                </a:lnTo>
                <a:lnTo>
                  <a:pt x="1181100" y="101600"/>
                </a:lnTo>
                <a:lnTo>
                  <a:pt x="1511300" y="38100"/>
                </a:lnTo>
                <a:lnTo>
                  <a:pt x="1930400" y="0"/>
                </a:lnTo>
                <a:lnTo>
                  <a:pt x="2425700" y="0"/>
                </a:lnTo>
                <a:lnTo>
                  <a:pt x="3352800" y="0"/>
                </a:lnTo>
                <a:lnTo>
                  <a:pt x="3416300" y="660400"/>
                </a:lnTo>
                <a:lnTo>
                  <a:pt x="3517900" y="1447800"/>
                </a:lnTo>
                <a:lnTo>
                  <a:pt x="3606800" y="2019300"/>
                </a:lnTo>
                <a:lnTo>
                  <a:pt x="3708400" y="2463800"/>
                </a:lnTo>
                <a:lnTo>
                  <a:pt x="3810000" y="2768600"/>
                </a:lnTo>
                <a:lnTo>
                  <a:pt x="3898900" y="2984500"/>
                </a:lnTo>
                <a:lnTo>
                  <a:pt x="3987800" y="3162300"/>
                </a:lnTo>
                <a:lnTo>
                  <a:pt x="4064000" y="3263900"/>
                </a:lnTo>
                <a:lnTo>
                  <a:pt x="4216400" y="3416300"/>
                </a:lnTo>
                <a:lnTo>
                  <a:pt x="4368800" y="3505200"/>
                </a:lnTo>
                <a:lnTo>
                  <a:pt x="4546600" y="3581400"/>
                </a:lnTo>
                <a:lnTo>
                  <a:pt x="4749800" y="3632200"/>
                </a:lnTo>
                <a:lnTo>
                  <a:pt x="4991100" y="3657600"/>
                </a:lnTo>
                <a:lnTo>
                  <a:pt x="5245100" y="3670300"/>
                </a:lnTo>
                <a:lnTo>
                  <a:pt x="5842000" y="3670300"/>
                </a:lnTo>
              </a:path>
            </a:pathLst>
          </a:custGeom>
          <a:ln w="38100" cmpd="sng">
            <a:solidFill>
              <a:srgbClr val="FF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319">
              <a:defRPr/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5" name="Line 6" descr="tile_paper_blue.jpg"/>
          <p:cNvSpPr>
            <a:spLocks noChangeShapeType="1"/>
          </p:cNvSpPr>
          <p:nvPr/>
        </p:nvSpPr>
        <p:spPr bwMode="auto">
          <a:xfrm>
            <a:off x="2870943" y="6268270"/>
            <a:ext cx="7487999" cy="0"/>
          </a:xfrm>
          <a:prstGeom prst="line">
            <a:avLst/>
          </a:prstGeom>
          <a:noFill/>
          <a:ln w="28575" cap="flat" cmpd="sng">
            <a:solidFill>
              <a:srgbClr val="D07E39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marL="48578" defTabSz="457200">
              <a:spcBef>
                <a:spcPts val="1620"/>
              </a:spcBef>
              <a:buSzPct val="100000"/>
              <a:defRPr/>
            </a:pPr>
            <a:endParaRPr lang="en-US" sz="1400" dirty="0">
              <a:solidFill>
                <a:srgbClr val="006D8F"/>
              </a:solidFill>
              <a:latin typeface="Calibri" charset="0"/>
              <a:cs typeface="Calibri" charset="0"/>
              <a:sym typeface="Calibri" charset="0"/>
            </a:endParaRPr>
          </a:p>
        </p:txBody>
      </p:sp>
      <p:sp>
        <p:nvSpPr>
          <p:cNvPr id="19" name="AutoShape 38"/>
          <p:cNvSpPr>
            <a:spLocks/>
          </p:cNvSpPr>
          <p:nvPr/>
        </p:nvSpPr>
        <p:spPr bwMode="auto">
          <a:xfrm>
            <a:off x="9129823" y="6408108"/>
            <a:ext cx="245390" cy="39760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525780">
              <a:defRPr/>
            </a:pPr>
            <a:r>
              <a:rPr lang="en-US" sz="2000" dirty="0">
                <a:solidFill>
                  <a:prstClr val="black"/>
                </a:solidFill>
                <a:latin typeface="Helvetica Light" charset="0"/>
                <a:cs typeface="Helvetica Light" charset="0"/>
                <a:sym typeface="Helvetica Light" charset="0"/>
              </a:rPr>
              <a:t>4</a:t>
            </a:r>
            <a:endParaRPr lang="en-US" sz="2000" dirty="0">
              <a:solidFill>
                <a:prstClr val="black"/>
              </a:solidFill>
              <a:latin typeface="Calibri"/>
              <a:cs typeface="Helvetica" charset="0"/>
            </a:endParaRPr>
          </a:p>
        </p:txBody>
      </p:sp>
      <p:sp>
        <p:nvSpPr>
          <p:cNvPr id="20" name="Line 8"/>
          <p:cNvSpPr>
            <a:spLocks noChangeShapeType="1"/>
          </p:cNvSpPr>
          <p:nvPr/>
        </p:nvSpPr>
        <p:spPr bwMode="auto">
          <a:xfrm flipH="1">
            <a:off x="9271920" y="6364649"/>
            <a:ext cx="0" cy="124150"/>
          </a:xfrm>
          <a:prstGeom prst="line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marL="254318" indent="-205740" defTabSz="457200">
              <a:spcBef>
                <a:spcPts val="1620"/>
              </a:spcBef>
              <a:buSzPct val="100000"/>
              <a:buFont typeface="Arial" charset="0"/>
              <a:buChar char="•"/>
              <a:defRPr/>
            </a:pPr>
            <a:endParaRPr lang="en-US" sz="1400">
              <a:solidFill>
                <a:srgbClr val="006D8F"/>
              </a:solidFill>
              <a:latin typeface="Calibri" charset="0"/>
              <a:cs typeface="Calibri" charset="0"/>
              <a:sym typeface="Calibri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003232" cy="1143000"/>
          </a:xfrm>
        </p:spPr>
        <p:txBody>
          <a:bodyPr/>
          <a:lstStyle/>
          <a:p>
            <a:r>
              <a:rPr lang="en-US" dirty="0"/>
              <a:t>Long-pulse performance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19">
              <a:defRPr/>
            </a:pPr>
            <a:fld id="{551115BC-487E-4422-894C-CB7CD3E79223}" type="slidenum">
              <a:rPr lang="sv-SE" sz="120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319">
                <a:defRPr/>
              </a:pPr>
              <a:t>14</a:t>
            </a:fld>
            <a:endParaRPr lang="sv-SE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29" name="AutoShape 9"/>
          <p:cNvSpPr>
            <a:spLocks/>
          </p:cNvSpPr>
          <p:nvPr/>
        </p:nvSpPr>
        <p:spPr bwMode="auto">
          <a:xfrm>
            <a:off x="9143520" y="6394620"/>
            <a:ext cx="1837699" cy="40561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525780">
              <a:defRPr/>
            </a:pPr>
            <a:r>
              <a:rPr lang="en-US" sz="2000" dirty="0">
                <a:solidFill>
                  <a:prstClr val="black"/>
                </a:solidFill>
                <a:latin typeface="Helvetica Light" charset="0"/>
                <a:cs typeface="Helvetica Light" charset="0"/>
                <a:sym typeface="Helvetica Light" charset="0"/>
              </a:rPr>
              <a:t>time (</a:t>
            </a:r>
            <a:r>
              <a:rPr lang="en-US" sz="2000" dirty="0" err="1">
                <a:solidFill>
                  <a:prstClr val="black"/>
                </a:solidFill>
                <a:latin typeface="Helvetica Light" charset="0"/>
                <a:cs typeface="Helvetica Light" charset="0"/>
                <a:sym typeface="Helvetica Light" charset="0"/>
              </a:rPr>
              <a:t>ms</a:t>
            </a:r>
            <a:r>
              <a:rPr lang="en-US" sz="2000" dirty="0">
                <a:solidFill>
                  <a:prstClr val="black"/>
                </a:solidFill>
                <a:latin typeface="Helvetica Light" charset="0"/>
                <a:cs typeface="Helvetica Light" charset="0"/>
                <a:sym typeface="Helvetica Light" charset="0"/>
              </a:rPr>
              <a:t>)</a:t>
            </a:r>
            <a:endParaRPr lang="en-US" sz="2000" dirty="0">
              <a:solidFill>
                <a:prstClr val="black"/>
              </a:solidFill>
              <a:latin typeface="Calibri"/>
              <a:cs typeface="Helvetica" charset="0"/>
            </a:endParaRPr>
          </a:p>
        </p:txBody>
      </p:sp>
      <p:sp>
        <p:nvSpPr>
          <p:cNvPr id="31" name="Line 7"/>
          <p:cNvSpPr>
            <a:spLocks noChangeShapeType="1"/>
          </p:cNvSpPr>
          <p:nvPr/>
        </p:nvSpPr>
        <p:spPr bwMode="auto">
          <a:xfrm flipH="1">
            <a:off x="4386252" y="6367858"/>
            <a:ext cx="0" cy="124152"/>
          </a:xfrm>
          <a:prstGeom prst="line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marL="254318" indent="-205740" defTabSz="457200">
              <a:spcBef>
                <a:spcPts val="1620"/>
              </a:spcBef>
              <a:buSzPct val="100000"/>
              <a:buFont typeface="Arial" charset="0"/>
              <a:buChar char="•"/>
              <a:defRPr/>
            </a:pPr>
            <a:endParaRPr lang="en-US" sz="1400">
              <a:solidFill>
                <a:srgbClr val="006D8F"/>
              </a:solidFill>
              <a:latin typeface="Calibri" charset="0"/>
              <a:cs typeface="Calibri" charset="0"/>
              <a:sym typeface="Calibri" charset="0"/>
            </a:endParaRPr>
          </a:p>
        </p:txBody>
      </p:sp>
      <p:sp>
        <p:nvSpPr>
          <p:cNvPr id="32" name="Line 8"/>
          <p:cNvSpPr>
            <a:spLocks noChangeShapeType="1"/>
          </p:cNvSpPr>
          <p:nvPr/>
        </p:nvSpPr>
        <p:spPr bwMode="auto">
          <a:xfrm flipH="1">
            <a:off x="7480026" y="6367858"/>
            <a:ext cx="0" cy="124151"/>
          </a:xfrm>
          <a:prstGeom prst="line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marL="254318" indent="-205740" defTabSz="457200">
              <a:spcBef>
                <a:spcPts val="1620"/>
              </a:spcBef>
              <a:buSzPct val="100000"/>
              <a:buFont typeface="Arial" charset="0"/>
              <a:buChar char="•"/>
              <a:defRPr/>
            </a:pPr>
            <a:endParaRPr lang="en-US" sz="1400">
              <a:solidFill>
                <a:srgbClr val="006D8F"/>
              </a:solidFill>
              <a:latin typeface="Calibri" charset="0"/>
              <a:cs typeface="Calibri" charset="0"/>
              <a:sym typeface="Calibri" charset="0"/>
            </a:endParaRPr>
          </a:p>
        </p:txBody>
      </p:sp>
      <p:sp>
        <p:nvSpPr>
          <p:cNvPr id="33" name="Line 11"/>
          <p:cNvSpPr>
            <a:spLocks noChangeShapeType="1"/>
          </p:cNvSpPr>
          <p:nvPr/>
        </p:nvSpPr>
        <p:spPr bwMode="auto">
          <a:xfrm flipV="1">
            <a:off x="2871928" y="1578638"/>
            <a:ext cx="7748" cy="4761327"/>
          </a:xfrm>
          <a:prstGeom prst="line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marL="254318" indent="-205740" defTabSz="457200">
              <a:spcBef>
                <a:spcPts val="1620"/>
              </a:spcBef>
              <a:buSzPct val="100000"/>
              <a:buFont typeface="Arial" charset="0"/>
              <a:buChar char="•"/>
              <a:defRPr/>
            </a:pPr>
            <a:endParaRPr lang="en-US" sz="1400">
              <a:solidFill>
                <a:srgbClr val="006D8F"/>
              </a:solidFill>
              <a:latin typeface="Calibri" charset="0"/>
              <a:cs typeface="Calibri" charset="0"/>
              <a:sym typeface="Calibri" charset="0"/>
            </a:endParaRPr>
          </a:p>
        </p:txBody>
      </p:sp>
      <p:sp>
        <p:nvSpPr>
          <p:cNvPr id="34" name="AutoShape 12"/>
          <p:cNvSpPr>
            <a:spLocks/>
          </p:cNvSpPr>
          <p:nvPr/>
        </p:nvSpPr>
        <p:spPr bwMode="auto">
          <a:xfrm rot="16200000">
            <a:off x="543411" y="3961046"/>
            <a:ext cx="3275861" cy="43352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525780">
              <a:defRPr/>
            </a:pPr>
            <a:r>
              <a:rPr lang="en-US" sz="2000" dirty="0">
                <a:solidFill>
                  <a:prstClr val="black"/>
                </a:solidFill>
                <a:latin typeface="Helvetica Light" charset="0"/>
                <a:cs typeface="Helvetica Light" charset="0"/>
                <a:sym typeface="Helvetica Light" charset="0"/>
              </a:rPr>
              <a:t>Brightness (n/cm</a:t>
            </a:r>
            <a:r>
              <a:rPr lang="en-US" sz="2000" baseline="32000" dirty="0">
                <a:solidFill>
                  <a:prstClr val="black"/>
                </a:solidFill>
                <a:latin typeface="Helvetica Light" charset="0"/>
                <a:cs typeface="Helvetica Light" charset="0"/>
                <a:sym typeface="Helvetica Light" charset="0"/>
              </a:rPr>
              <a:t>2</a:t>
            </a:r>
            <a:r>
              <a:rPr lang="en-US" sz="2000" dirty="0">
                <a:solidFill>
                  <a:prstClr val="black"/>
                </a:solidFill>
                <a:latin typeface="Helvetica Light" charset="0"/>
                <a:cs typeface="Helvetica Light" charset="0"/>
                <a:sym typeface="Helvetica Light" charset="0"/>
              </a:rPr>
              <a:t>/s/</a:t>
            </a:r>
            <a:r>
              <a:rPr lang="en-US" sz="2000" dirty="0" err="1">
                <a:solidFill>
                  <a:prstClr val="black"/>
                </a:solidFill>
                <a:latin typeface="Helvetica Light" charset="0"/>
                <a:cs typeface="Helvetica Light" charset="0"/>
                <a:sym typeface="Helvetica Light" charset="0"/>
              </a:rPr>
              <a:t>sr</a:t>
            </a:r>
            <a:r>
              <a:rPr lang="en-US" sz="2000" dirty="0">
                <a:solidFill>
                  <a:prstClr val="black"/>
                </a:solidFill>
                <a:latin typeface="Helvetica Light" charset="0"/>
                <a:cs typeface="Helvetica Light" charset="0"/>
                <a:sym typeface="Helvetica Light" charset="0"/>
              </a:rPr>
              <a:t>/</a:t>
            </a:r>
            <a:r>
              <a:rPr lang="en-US" sz="2000" dirty="0" err="1">
                <a:solidFill>
                  <a:prstClr val="black"/>
                </a:solidFill>
                <a:latin typeface="Helvetica Light" charset="0"/>
                <a:cs typeface="Helvetica Light" charset="0"/>
                <a:sym typeface="Helvetica Light" charset="0"/>
              </a:rPr>
              <a:t>Å</a:t>
            </a:r>
            <a:r>
              <a:rPr lang="en-US" sz="2000" dirty="0">
                <a:solidFill>
                  <a:prstClr val="black"/>
                </a:solidFill>
                <a:latin typeface="Helvetica Light" charset="0"/>
                <a:cs typeface="Helvetica Light" charset="0"/>
                <a:sym typeface="Helvetica Light" charset="0"/>
              </a:rPr>
              <a:t>)</a:t>
            </a:r>
            <a:endParaRPr lang="en-US" sz="2000" dirty="0">
              <a:solidFill>
                <a:prstClr val="black"/>
              </a:solidFill>
              <a:latin typeface="Calibri"/>
              <a:cs typeface="Helvetica" charset="0"/>
            </a:endParaRPr>
          </a:p>
        </p:txBody>
      </p:sp>
      <p:sp>
        <p:nvSpPr>
          <p:cNvPr id="39" name="AutoShape 27"/>
          <p:cNvSpPr>
            <a:spLocks/>
          </p:cNvSpPr>
          <p:nvPr/>
        </p:nvSpPr>
        <p:spPr bwMode="auto">
          <a:xfrm>
            <a:off x="2863033" y="2645970"/>
            <a:ext cx="796155" cy="39760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525780">
              <a:defRPr/>
            </a:pPr>
            <a:r>
              <a:rPr lang="en-US" sz="2000" dirty="0">
                <a:solidFill>
                  <a:prstClr val="black"/>
                </a:solidFill>
                <a:latin typeface="Helvetica Light" charset="0"/>
                <a:cs typeface="Helvetica Light" charset="0"/>
                <a:sym typeface="Helvetica Light" charset="0"/>
              </a:rPr>
              <a:t>×10</a:t>
            </a:r>
            <a:r>
              <a:rPr lang="en-US" sz="2000" baseline="32000" dirty="0">
                <a:solidFill>
                  <a:prstClr val="black"/>
                </a:solidFill>
                <a:latin typeface="Helvetica Light" charset="0"/>
                <a:cs typeface="Helvetica Light" charset="0"/>
                <a:sym typeface="Helvetica Light" charset="0"/>
              </a:rPr>
              <a:t>13</a:t>
            </a:r>
            <a:endParaRPr lang="en-US" sz="2000" dirty="0">
              <a:solidFill>
                <a:prstClr val="black"/>
              </a:solidFill>
              <a:latin typeface="Calibri"/>
              <a:cs typeface="Helvetica" charset="0"/>
            </a:endParaRPr>
          </a:p>
        </p:txBody>
      </p:sp>
      <p:sp>
        <p:nvSpPr>
          <p:cNvPr id="46" name="AutoShape 35"/>
          <p:cNvSpPr>
            <a:spLocks/>
          </p:cNvSpPr>
          <p:nvPr/>
        </p:nvSpPr>
        <p:spPr bwMode="auto">
          <a:xfrm>
            <a:off x="2739682" y="6393723"/>
            <a:ext cx="246753" cy="39760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525780">
              <a:defRPr/>
            </a:pPr>
            <a:r>
              <a:rPr lang="en-US" sz="2000" dirty="0">
                <a:solidFill>
                  <a:prstClr val="black"/>
                </a:solidFill>
                <a:latin typeface="Helvetica Light" charset="0"/>
                <a:cs typeface="Helvetica Light" charset="0"/>
                <a:sym typeface="Helvetica Light" charset="0"/>
              </a:rPr>
              <a:t>0</a:t>
            </a:r>
            <a:endParaRPr lang="en-US" sz="2000" dirty="0">
              <a:solidFill>
                <a:prstClr val="black"/>
              </a:solidFill>
              <a:latin typeface="Calibri"/>
              <a:cs typeface="Helvetica" charset="0"/>
            </a:endParaRPr>
          </a:p>
        </p:txBody>
      </p:sp>
      <p:sp>
        <p:nvSpPr>
          <p:cNvPr id="47" name="AutoShape 36"/>
          <p:cNvSpPr>
            <a:spLocks/>
          </p:cNvSpPr>
          <p:nvPr/>
        </p:nvSpPr>
        <p:spPr bwMode="auto">
          <a:xfrm>
            <a:off x="4248016" y="6420404"/>
            <a:ext cx="246752" cy="39760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525780">
              <a:defRPr/>
            </a:pPr>
            <a:r>
              <a:rPr lang="en-US" sz="2000" dirty="0">
                <a:solidFill>
                  <a:prstClr val="black"/>
                </a:solidFill>
                <a:latin typeface="Helvetica Light" charset="0"/>
                <a:cs typeface="Helvetica Light" charset="0"/>
                <a:sym typeface="Helvetica Light" charset="0"/>
              </a:rPr>
              <a:t>1</a:t>
            </a:r>
            <a:endParaRPr lang="en-US" sz="2000" dirty="0">
              <a:solidFill>
                <a:prstClr val="black"/>
              </a:solidFill>
              <a:latin typeface="Calibri"/>
              <a:cs typeface="Helvetica" charset="0"/>
            </a:endParaRPr>
          </a:p>
        </p:txBody>
      </p:sp>
      <p:sp>
        <p:nvSpPr>
          <p:cNvPr id="48" name="AutoShape 37"/>
          <p:cNvSpPr>
            <a:spLocks/>
          </p:cNvSpPr>
          <p:nvPr/>
        </p:nvSpPr>
        <p:spPr bwMode="auto">
          <a:xfrm>
            <a:off x="5855969" y="6420533"/>
            <a:ext cx="246752" cy="39760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525780">
              <a:defRPr/>
            </a:pPr>
            <a:r>
              <a:rPr lang="en-US" sz="2000" dirty="0">
                <a:solidFill>
                  <a:prstClr val="black"/>
                </a:solidFill>
                <a:latin typeface="Helvetica Light" charset="0"/>
                <a:cs typeface="Helvetica Light" charset="0"/>
                <a:sym typeface="Helvetica Light" charset="0"/>
              </a:rPr>
              <a:t>2</a:t>
            </a:r>
            <a:endParaRPr lang="en-US" sz="2000" dirty="0">
              <a:solidFill>
                <a:prstClr val="black"/>
              </a:solidFill>
              <a:latin typeface="Calibri"/>
              <a:cs typeface="Helvetica" charset="0"/>
            </a:endParaRPr>
          </a:p>
        </p:txBody>
      </p:sp>
      <p:sp>
        <p:nvSpPr>
          <p:cNvPr id="49" name="AutoShape 38"/>
          <p:cNvSpPr>
            <a:spLocks/>
          </p:cNvSpPr>
          <p:nvPr/>
        </p:nvSpPr>
        <p:spPr bwMode="auto">
          <a:xfrm>
            <a:off x="7356799" y="6408470"/>
            <a:ext cx="245390" cy="39760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525780">
              <a:defRPr/>
            </a:pPr>
            <a:r>
              <a:rPr lang="en-US" sz="2000" dirty="0">
                <a:solidFill>
                  <a:prstClr val="black"/>
                </a:solidFill>
                <a:latin typeface="Helvetica Light" charset="0"/>
                <a:cs typeface="Helvetica Light" charset="0"/>
                <a:sym typeface="Helvetica Light" charset="0"/>
              </a:rPr>
              <a:t>3</a:t>
            </a:r>
            <a:endParaRPr lang="en-US" sz="2000" dirty="0">
              <a:solidFill>
                <a:prstClr val="black"/>
              </a:solidFill>
              <a:latin typeface="Calibri"/>
              <a:cs typeface="Helvetica" charset="0"/>
            </a:endParaRPr>
          </a:p>
        </p:txBody>
      </p:sp>
      <p:sp>
        <p:nvSpPr>
          <p:cNvPr id="50" name="Line 40"/>
          <p:cNvSpPr>
            <a:spLocks noChangeShapeType="1"/>
          </p:cNvSpPr>
          <p:nvPr/>
        </p:nvSpPr>
        <p:spPr bwMode="auto">
          <a:xfrm flipH="1">
            <a:off x="5975512" y="6360174"/>
            <a:ext cx="1363" cy="136214"/>
          </a:xfrm>
          <a:prstGeom prst="line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marL="254318" indent="-205740" defTabSz="457200">
              <a:spcBef>
                <a:spcPts val="1620"/>
              </a:spcBef>
              <a:buSzPct val="100000"/>
              <a:buFont typeface="Arial" charset="0"/>
              <a:buChar char="•"/>
              <a:defRPr/>
            </a:pPr>
            <a:endParaRPr lang="en-US" sz="1400">
              <a:solidFill>
                <a:srgbClr val="006D8F"/>
              </a:solidFill>
              <a:latin typeface="Calibri" charset="0"/>
              <a:cs typeface="Calibri" charset="0"/>
              <a:sym typeface="Calibri" charset="0"/>
            </a:endParaRPr>
          </a:p>
        </p:txBody>
      </p:sp>
      <p:sp>
        <p:nvSpPr>
          <p:cNvPr id="53" name="AutoShape 25"/>
          <p:cNvSpPr>
            <a:spLocks/>
          </p:cNvSpPr>
          <p:nvPr/>
        </p:nvSpPr>
        <p:spPr bwMode="auto">
          <a:xfrm>
            <a:off x="2276796" y="4407056"/>
            <a:ext cx="417163" cy="39760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r" defTabSz="525780">
              <a:defRPr/>
            </a:pPr>
            <a:r>
              <a:rPr lang="en-US" sz="2000" dirty="0">
                <a:solidFill>
                  <a:prstClr val="black"/>
                </a:solidFill>
                <a:latin typeface="Helvetica Light" charset="0"/>
                <a:cs typeface="Helvetica Light" charset="0"/>
                <a:sym typeface="Helvetica Light" charset="0"/>
              </a:rPr>
              <a:t>5</a:t>
            </a:r>
            <a:endParaRPr lang="en-US" sz="2000" dirty="0">
              <a:solidFill>
                <a:prstClr val="black"/>
              </a:solidFill>
              <a:latin typeface="Calibri"/>
              <a:cs typeface="Helvetica" charset="0"/>
            </a:endParaRPr>
          </a:p>
        </p:txBody>
      </p:sp>
      <p:sp>
        <p:nvSpPr>
          <p:cNvPr id="54" name="AutoShape 25"/>
          <p:cNvSpPr>
            <a:spLocks/>
          </p:cNvSpPr>
          <p:nvPr/>
        </p:nvSpPr>
        <p:spPr bwMode="auto">
          <a:xfrm>
            <a:off x="2269253" y="2656816"/>
            <a:ext cx="417163" cy="39760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r" defTabSz="525780">
              <a:defRPr/>
            </a:pPr>
            <a:r>
              <a:rPr lang="en-US" sz="2000" dirty="0">
                <a:solidFill>
                  <a:prstClr val="black"/>
                </a:solidFill>
                <a:latin typeface="Helvetica Light" charset="0"/>
                <a:cs typeface="Helvetica Light" charset="0"/>
                <a:sym typeface="Helvetica Light" charset="0"/>
              </a:rPr>
              <a:t>10</a:t>
            </a:r>
            <a:endParaRPr lang="en-US" sz="2000" dirty="0">
              <a:solidFill>
                <a:prstClr val="black"/>
              </a:solidFill>
              <a:latin typeface="Calibri"/>
              <a:cs typeface="Helvetica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965268" y="6302424"/>
            <a:ext cx="838199" cy="17637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19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6" name="Line 20"/>
          <p:cNvSpPr>
            <a:spLocks noChangeShapeType="1"/>
          </p:cNvSpPr>
          <p:nvPr/>
        </p:nvSpPr>
        <p:spPr bwMode="auto">
          <a:xfrm>
            <a:off x="2733604" y="2855618"/>
            <a:ext cx="129429" cy="0"/>
          </a:xfrm>
          <a:prstGeom prst="line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525780">
              <a:defRPr/>
            </a:pPr>
            <a:endParaRPr lang="en-US" sz="2200">
              <a:solidFill>
                <a:prstClr val="black"/>
              </a:solidFill>
              <a:latin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57" name="Line 20"/>
          <p:cNvSpPr>
            <a:spLocks noChangeShapeType="1"/>
          </p:cNvSpPr>
          <p:nvPr/>
        </p:nvSpPr>
        <p:spPr bwMode="auto">
          <a:xfrm>
            <a:off x="2741390" y="4605858"/>
            <a:ext cx="127721" cy="0"/>
          </a:xfrm>
          <a:prstGeom prst="line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525780">
              <a:defRPr/>
            </a:pPr>
            <a:endParaRPr lang="en-US" sz="2200">
              <a:solidFill>
                <a:prstClr val="black"/>
              </a:solidFill>
              <a:latin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67" name="Line 20"/>
          <p:cNvSpPr>
            <a:spLocks noChangeShapeType="1"/>
          </p:cNvSpPr>
          <p:nvPr/>
        </p:nvSpPr>
        <p:spPr bwMode="auto">
          <a:xfrm>
            <a:off x="2775930" y="1805475"/>
            <a:ext cx="108000" cy="0"/>
          </a:xfrm>
          <a:prstGeom prst="line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525780">
              <a:defRPr/>
            </a:pPr>
            <a:endParaRPr lang="en-US" sz="2200">
              <a:solidFill>
                <a:prstClr val="black"/>
              </a:solidFill>
              <a:latin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69" name="Line 20"/>
          <p:cNvSpPr>
            <a:spLocks noChangeShapeType="1"/>
          </p:cNvSpPr>
          <p:nvPr/>
        </p:nvSpPr>
        <p:spPr bwMode="auto">
          <a:xfrm>
            <a:off x="2775930" y="3555714"/>
            <a:ext cx="108000" cy="0"/>
          </a:xfrm>
          <a:prstGeom prst="line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525780">
              <a:defRPr/>
            </a:pPr>
            <a:endParaRPr lang="en-US" sz="2200">
              <a:solidFill>
                <a:prstClr val="black"/>
              </a:solidFill>
              <a:latin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72" name="Line 20"/>
          <p:cNvSpPr>
            <a:spLocks noChangeShapeType="1"/>
          </p:cNvSpPr>
          <p:nvPr/>
        </p:nvSpPr>
        <p:spPr bwMode="auto">
          <a:xfrm>
            <a:off x="2775930" y="3905762"/>
            <a:ext cx="108000" cy="0"/>
          </a:xfrm>
          <a:prstGeom prst="line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525780">
              <a:defRPr/>
            </a:pPr>
            <a:endParaRPr lang="en-US" sz="2200">
              <a:solidFill>
                <a:prstClr val="black"/>
              </a:solidFill>
              <a:latin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73" name="Line 20"/>
          <p:cNvSpPr>
            <a:spLocks noChangeShapeType="1"/>
          </p:cNvSpPr>
          <p:nvPr/>
        </p:nvSpPr>
        <p:spPr bwMode="auto">
          <a:xfrm>
            <a:off x="2775930" y="4255810"/>
            <a:ext cx="108000" cy="0"/>
          </a:xfrm>
          <a:prstGeom prst="line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525780">
              <a:defRPr/>
            </a:pPr>
            <a:endParaRPr lang="en-US" sz="2200">
              <a:solidFill>
                <a:prstClr val="black"/>
              </a:solidFill>
              <a:latin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79" name="Line 20"/>
          <p:cNvSpPr>
            <a:spLocks noChangeShapeType="1"/>
          </p:cNvSpPr>
          <p:nvPr/>
        </p:nvSpPr>
        <p:spPr bwMode="auto">
          <a:xfrm>
            <a:off x="2775930" y="4955905"/>
            <a:ext cx="108000" cy="0"/>
          </a:xfrm>
          <a:prstGeom prst="line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525780">
              <a:defRPr/>
            </a:pPr>
            <a:endParaRPr lang="en-US" sz="2200">
              <a:solidFill>
                <a:prstClr val="black"/>
              </a:solidFill>
              <a:latin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91" name="Line 20"/>
          <p:cNvSpPr>
            <a:spLocks noChangeShapeType="1"/>
          </p:cNvSpPr>
          <p:nvPr/>
        </p:nvSpPr>
        <p:spPr bwMode="auto">
          <a:xfrm>
            <a:off x="2775930" y="5305953"/>
            <a:ext cx="108000" cy="0"/>
          </a:xfrm>
          <a:prstGeom prst="line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525780">
              <a:defRPr/>
            </a:pPr>
            <a:endParaRPr lang="en-US" sz="2200">
              <a:solidFill>
                <a:prstClr val="black"/>
              </a:solidFill>
              <a:latin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92" name="Line 20"/>
          <p:cNvSpPr>
            <a:spLocks noChangeShapeType="1"/>
          </p:cNvSpPr>
          <p:nvPr/>
        </p:nvSpPr>
        <p:spPr bwMode="auto">
          <a:xfrm>
            <a:off x="2775930" y="5656001"/>
            <a:ext cx="108000" cy="0"/>
          </a:xfrm>
          <a:prstGeom prst="line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525780">
              <a:defRPr/>
            </a:pPr>
            <a:endParaRPr lang="en-US" sz="2200">
              <a:solidFill>
                <a:prstClr val="black"/>
              </a:solidFill>
              <a:latin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93" name="Line 20"/>
          <p:cNvSpPr>
            <a:spLocks noChangeShapeType="1"/>
          </p:cNvSpPr>
          <p:nvPr/>
        </p:nvSpPr>
        <p:spPr bwMode="auto">
          <a:xfrm>
            <a:off x="2775930" y="6006049"/>
            <a:ext cx="108000" cy="0"/>
          </a:xfrm>
          <a:prstGeom prst="line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525780">
              <a:defRPr/>
            </a:pPr>
            <a:endParaRPr lang="en-US" sz="2200">
              <a:solidFill>
                <a:prstClr val="black"/>
              </a:solidFill>
              <a:latin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96" name="Line 20"/>
          <p:cNvSpPr>
            <a:spLocks noChangeShapeType="1"/>
          </p:cNvSpPr>
          <p:nvPr/>
        </p:nvSpPr>
        <p:spPr bwMode="auto">
          <a:xfrm>
            <a:off x="2775930" y="2155523"/>
            <a:ext cx="108000" cy="0"/>
          </a:xfrm>
          <a:prstGeom prst="line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525780">
              <a:defRPr/>
            </a:pPr>
            <a:endParaRPr lang="en-US" sz="2200">
              <a:solidFill>
                <a:prstClr val="black"/>
              </a:solidFill>
              <a:latin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97" name="Line 20"/>
          <p:cNvSpPr>
            <a:spLocks noChangeShapeType="1"/>
          </p:cNvSpPr>
          <p:nvPr/>
        </p:nvSpPr>
        <p:spPr bwMode="auto">
          <a:xfrm>
            <a:off x="2775930" y="2505571"/>
            <a:ext cx="108000" cy="0"/>
          </a:xfrm>
          <a:prstGeom prst="line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525780">
              <a:defRPr/>
            </a:pPr>
            <a:endParaRPr lang="en-US" sz="2200">
              <a:solidFill>
                <a:prstClr val="black"/>
              </a:solidFill>
              <a:latin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98" name="Line 20"/>
          <p:cNvSpPr>
            <a:spLocks noChangeShapeType="1"/>
          </p:cNvSpPr>
          <p:nvPr/>
        </p:nvSpPr>
        <p:spPr bwMode="auto">
          <a:xfrm>
            <a:off x="2775930" y="3205666"/>
            <a:ext cx="108000" cy="0"/>
          </a:xfrm>
          <a:prstGeom prst="line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525780">
              <a:defRPr/>
            </a:pPr>
            <a:endParaRPr lang="en-US" sz="2200">
              <a:solidFill>
                <a:prstClr val="black"/>
              </a:solidFill>
              <a:latin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74" name="AutoShape 31"/>
          <p:cNvSpPr>
            <a:spLocks/>
          </p:cNvSpPr>
          <p:nvPr/>
        </p:nvSpPr>
        <p:spPr bwMode="auto">
          <a:xfrm>
            <a:off x="8008570" y="1533404"/>
            <a:ext cx="1514685" cy="70803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525780">
              <a:defRPr/>
            </a:pPr>
            <a:r>
              <a:rPr lang="en-US" sz="3200" dirty="0" err="1">
                <a:solidFill>
                  <a:prstClr val="black"/>
                </a:solidFill>
                <a:latin typeface="Helvetica Light" charset="0"/>
                <a:cs typeface="Helvetica Light" charset="0"/>
                <a:sym typeface="Helvetica Light" charset="0"/>
              </a:rPr>
              <a:t>λ</a:t>
            </a:r>
            <a:r>
              <a:rPr lang="en-US" sz="3200" dirty="0">
                <a:solidFill>
                  <a:prstClr val="black"/>
                </a:solidFill>
                <a:latin typeface="Helvetica Light" charset="0"/>
                <a:cs typeface="Helvetica Light" charset="0"/>
                <a:sym typeface="Helvetica Light" charset="0"/>
              </a:rPr>
              <a:t> = 5 </a:t>
            </a:r>
            <a:r>
              <a:rPr lang="en-US" sz="3200" dirty="0" err="1">
                <a:solidFill>
                  <a:prstClr val="black"/>
                </a:solidFill>
                <a:latin typeface="Helvetica Light" charset="0"/>
                <a:cs typeface="Helvetica Light" charset="0"/>
                <a:sym typeface="Helvetica Light" charset="0"/>
              </a:rPr>
              <a:t>Å</a:t>
            </a:r>
            <a:endParaRPr lang="en-US" sz="3200" dirty="0">
              <a:solidFill>
                <a:prstClr val="black"/>
              </a:solidFill>
              <a:latin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106" name="Freeform 105"/>
          <p:cNvSpPr/>
          <p:nvPr/>
        </p:nvSpPr>
        <p:spPr>
          <a:xfrm>
            <a:off x="4059470" y="6180306"/>
            <a:ext cx="475200" cy="180119"/>
          </a:xfrm>
          <a:custGeom>
            <a:avLst/>
            <a:gdLst>
              <a:gd name="connsiteX0" fmla="*/ 0 w 3788228"/>
              <a:gd name="connsiteY0" fmla="*/ 4264638 h 4280006"/>
              <a:gd name="connsiteX1" fmla="*/ 84524 w 3788228"/>
              <a:gd name="connsiteY1" fmla="*/ 4118642 h 4280006"/>
              <a:gd name="connsiteX2" fmla="*/ 138312 w 3788228"/>
              <a:gd name="connsiteY2" fmla="*/ 3926541 h 4280006"/>
              <a:gd name="connsiteX3" fmla="*/ 192101 w 3788228"/>
              <a:gd name="connsiteY3" fmla="*/ 3672968 h 4280006"/>
              <a:gd name="connsiteX4" fmla="*/ 253573 w 3788228"/>
              <a:gd name="connsiteY4" fmla="*/ 3142769 h 4280006"/>
              <a:gd name="connsiteX5" fmla="*/ 299677 w 3788228"/>
              <a:gd name="connsiteY5" fmla="*/ 2635623 h 4280006"/>
              <a:gd name="connsiteX6" fmla="*/ 330413 w 3788228"/>
              <a:gd name="connsiteY6" fmla="*/ 2228369 h 4280006"/>
              <a:gd name="connsiteX7" fmla="*/ 368833 w 3788228"/>
              <a:gd name="connsiteY7" fmla="*/ 1828800 h 4280006"/>
              <a:gd name="connsiteX8" fmla="*/ 414938 w 3788228"/>
              <a:gd name="connsiteY8" fmla="*/ 1413862 h 4280006"/>
              <a:gd name="connsiteX9" fmla="*/ 476410 w 3788228"/>
              <a:gd name="connsiteY9" fmla="*/ 960504 h 4280006"/>
              <a:gd name="connsiteX10" fmla="*/ 530198 w 3788228"/>
              <a:gd name="connsiteY10" fmla="*/ 583986 h 4280006"/>
              <a:gd name="connsiteX11" fmla="*/ 591670 w 3788228"/>
              <a:gd name="connsiteY11" fmla="*/ 338097 h 4280006"/>
              <a:gd name="connsiteX12" fmla="*/ 637775 w 3788228"/>
              <a:gd name="connsiteY12" fmla="*/ 207469 h 4280006"/>
              <a:gd name="connsiteX13" fmla="*/ 683879 w 3788228"/>
              <a:gd name="connsiteY13" fmla="*/ 76840 h 4280006"/>
              <a:gd name="connsiteX14" fmla="*/ 745351 w 3788228"/>
              <a:gd name="connsiteY14" fmla="*/ 7684 h 4280006"/>
              <a:gd name="connsiteX15" fmla="*/ 806823 w 3788228"/>
              <a:gd name="connsiteY15" fmla="*/ 0 h 4280006"/>
              <a:gd name="connsiteX16" fmla="*/ 860612 w 3788228"/>
              <a:gd name="connsiteY16" fmla="*/ 53788 h 4280006"/>
              <a:gd name="connsiteX17" fmla="*/ 906716 w 3788228"/>
              <a:gd name="connsiteY17" fmla="*/ 161364 h 4280006"/>
              <a:gd name="connsiteX18" fmla="*/ 952820 w 3788228"/>
              <a:gd name="connsiteY18" fmla="*/ 284309 h 4280006"/>
              <a:gd name="connsiteX19" fmla="*/ 998924 w 3788228"/>
              <a:gd name="connsiteY19" fmla="*/ 461042 h 4280006"/>
              <a:gd name="connsiteX20" fmla="*/ 1060396 w 3788228"/>
              <a:gd name="connsiteY20" fmla="*/ 706931 h 4280006"/>
              <a:gd name="connsiteX21" fmla="*/ 1106501 w 3788228"/>
              <a:gd name="connsiteY21" fmla="*/ 1021976 h 4280006"/>
              <a:gd name="connsiteX22" fmla="*/ 1137237 w 3788228"/>
              <a:gd name="connsiteY22" fmla="*/ 1337021 h 4280006"/>
              <a:gd name="connsiteX23" fmla="*/ 1191025 w 3788228"/>
              <a:gd name="connsiteY23" fmla="*/ 1736591 h 4280006"/>
              <a:gd name="connsiteX24" fmla="*/ 1237129 w 3788228"/>
              <a:gd name="connsiteY24" fmla="*/ 2090057 h 4280006"/>
              <a:gd name="connsiteX25" fmla="*/ 1283233 w 3788228"/>
              <a:gd name="connsiteY25" fmla="*/ 2412786 h 4280006"/>
              <a:gd name="connsiteX26" fmla="*/ 1367758 w 3788228"/>
              <a:gd name="connsiteY26" fmla="*/ 2796988 h 4280006"/>
              <a:gd name="connsiteX27" fmla="*/ 1436914 w 3788228"/>
              <a:gd name="connsiteY27" fmla="*/ 3050561 h 4280006"/>
              <a:gd name="connsiteX28" fmla="*/ 1559859 w 3788228"/>
              <a:gd name="connsiteY28" fmla="*/ 3373290 h 4280006"/>
              <a:gd name="connsiteX29" fmla="*/ 1721223 w 3788228"/>
              <a:gd name="connsiteY29" fmla="*/ 3642232 h 4280006"/>
              <a:gd name="connsiteX30" fmla="*/ 1913324 w 3788228"/>
              <a:gd name="connsiteY30" fmla="*/ 3818964 h 4280006"/>
              <a:gd name="connsiteX31" fmla="*/ 2105425 w 3788228"/>
              <a:gd name="connsiteY31" fmla="*/ 3957277 h 4280006"/>
              <a:gd name="connsiteX32" fmla="*/ 2443523 w 3788228"/>
              <a:gd name="connsiteY32" fmla="*/ 4080221 h 4280006"/>
              <a:gd name="connsiteX33" fmla="*/ 2896880 w 3788228"/>
              <a:gd name="connsiteY33" fmla="*/ 4180114 h 4280006"/>
              <a:gd name="connsiteX34" fmla="*/ 3281082 w 3788228"/>
              <a:gd name="connsiteY34" fmla="*/ 4226218 h 4280006"/>
              <a:gd name="connsiteX35" fmla="*/ 3565391 w 3788228"/>
              <a:gd name="connsiteY35" fmla="*/ 4256954 h 4280006"/>
              <a:gd name="connsiteX36" fmla="*/ 3788228 w 3788228"/>
              <a:gd name="connsiteY36" fmla="*/ 4280006 h 4280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788228" h="4280006">
                <a:moveTo>
                  <a:pt x="0" y="4264638"/>
                </a:moveTo>
                <a:lnTo>
                  <a:pt x="84524" y="4118642"/>
                </a:lnTo>
                <a:lnTo>
                  <a:pt x="138312" y="3926541"/>
                </a:lnTo>
                <a:lnTo>
                  <a:pt x="192101" y="3672968"/>
                </a:lnTo>
                <a:lnTo>
                  <a:pt x="253573" y="3142769"/>
                </a:lnTo>
                <a:lnTo>
                  <a:pt x="299677" y="2635623"/>
                </a:lnTo>
                <a:lnTo>
                  <a:pt x="330413" y="2228369"/>
                </a:lnTo>
                <a:lnTo>
                  <a:pt x="368833" y="1828800"/>
                </a:lnTo>
                <a:lnTo>
                  <a:pt x="414938" y="1413862"/>
                </a:lnTo>
                <a:lnTo>
                  <a:pt x="476410" y="960504"/>
                </a:lnTo>
                <a:lnTo>
                  <a:pt x="530198" y="583986"/>
                </a:lnTo>
                <a:lnTo>
                  <a:pt x="591670" y="338097"/>
                </a:lnTo>
                <a:lnTo>
                  <a:pt x="637775" y="207469"/>
                </a:lnTo>
                <a:lnTo>
                  <a:pt x="683879" y="76840"/>
                </a:lnTo>
                <a:lnTo>
                  <a:pt x="745351" y="7684"/>
                </a:lnTo>
                <a:lnTo>
                  <a:pt x="806823" y="0"/>
                </a:lnTo>
                <a:lnTo>
                  <a:pt x="860612" y="53788"/>
                </a:lnTo>
                <a:lnTo>
                  <a:pt x="906716" y="161364"/>
                </a:lnTo>
                <a:lnTo>
                  <a:pt x="952820" y="284309"/>
                </a:lnTo>
                <a:lnTo>
                  <a:pt x="998924" y="461042"/>
                </a:lnTo>
                <a:lnTo>
                  <a:pt x="1060396" y="706931"/>
                </a:lnTo>
                <a:lnTo>
                  <a:pt x="1106501" y="1021976"/>
                </a:lnTo>
                <a:lnTo>
                  <a:pt x="1137237" y="1337021"/>
                </a:lnTo>
                <a:lnTo>
                  <a:pt x="1191025" y="1736591"/>
                </a:lnTo>
                <a:lnTo>
                  <a:pt x="1237129" y="2090057"/>
                </a:lnTo>
                <a:lnTo>
                  <a:pt x="1283233" y="2412786"/>
                </a:lnTo>
                <a:lnTo>
                  <a:pt x="1367758" y="2796988"/>
                </a:lnTo>
                <a:lnTo>
                  <a:pt x="1436914" y="3050561"/>
                </a:lnTo>
                <a:lnTo>
                  <a:pt x="1559859" y="3373290"/>
                </a:lnTo>
                <a:lnTo>
                  <a:pt x="1721223" y="3642232"/>
                </a:lnTo>
                <a:lnTo>
                  <a:pt x="1913324" y="3818964"/>
                </a:lnTo>
                <a:lnTo>
                  <a:pt x="2105425" y="3957277"/>
                </a:lnTo>
                <a:lnTo>
                  <a:pt x="2443523" y="4080221"/>
                </a:lnTo>
                <a:lnTo>
                  <a:pt x="2896880" y="4180114"/>
                </a:lnTo>
                <a:lnTo>
                  <a:pt x="3281082" y="4226218"/>
                </a:lnTo>
                <a:lnTo>
                  <a:pt x="3565391" y="4256954"/>
                </a:lnTo>
                <a:lnTo>
                  <a:pt x="3788228" y="4280006"/>
                </a:lnTo>
              </a:path>
            </a:pathLst>
          </a:cu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19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4" name="Freeform 123"/>
          <p:cNvSpPr/>
          <p:nvPr/>
        </p:nvSpPr>
        <p:spPr>
          <a:xfrm>
            <a:off x="5212338" y="5655864"/>
            <a:ext cx="2548800" cy="703174"/>
          </a:xfrm>
          <a:custGeom>
            <a:avLst/>
            <a:gdLst>
              <a:gd name="connsiteX0" fmla="*/ 0 w 4103274"/>
              <a:gd name="connsiteY0" fmla="*/ 4333795 h 4333795"/>
              <a:gd name="connsiteX1" fmla="*/ 38420 w 4103274"/>
              <a:gd name="connsiteY1" fmla="*/ 3972645 h 4333795"/>
              <a:gd name="connsiteX2" fmla="*/ 69156 w 4103274"/>
              <a:gd name="connsiteY2" fmla="*/ 3480867 h 4333795"/>
              <a:gd name="connsiteX3" fmla="*/ 115260 w 4103274"/>
              <a:gd name="connsiteY3" fmla="*/ 2781620 h 4333795"/>
              <a:gd name="connsiteX4" fmla="*/ 145996 w 4103274"/>
              <a:gd name="connsiteY4" fmla="*/ 2067005 h 4333795"/>
              <a:gd name="connsiteX5" fmla="*/ 176733 w 4103274"/>
              <a:gd name="connsiteY5" fmla="*/ 1360074 h 4333795"/>
              <a:gd name="connsiteX6" fmla="*/ 215153 w 4103274"/>
              <a:gd name="connsiteY6" fmla="*/ 868296 h 4333795"/>
              <a:gd name="connsiteX7" fmla="*/ 253573 w 4103274"/>
              <a:gd name="connsiteY7" fmla="*/ 399570 h 4333795"/>
              <a:gd name="connsiteX8" fmla="*/ 284309 w 4103274"/>
              <a:gd name="connsiteY8" fmla="*/ 245889 h 4333795"/>
              <a:gd name="connsiteX9" fmla="*/ 307361 w 4103274"/>
              <a:gd name="connsiteY9" fmla="*/ 84524 h 4333795"/>
              <a:gd name="connsiteX10" fmla="*/ 353465 w 4103274"/>
              <a:gd name="connsiteY10" fmla="*/ 0 h 4333795"/>
              <a:gd name="connsiteX11" fmla="*/ 353465 w 4103274"/>
              <a:gd name="connsiteY11" fmla="*/ 0 h 4333795"/>
              <a:gd name="connsiteX12" fmla="*/ 353465 w 4103274"/>
              <a:gd name="connsiteY12" fmla="*/ 0 h 4333795"/>
              <a:gd name="connsiteX13" fmla="*/ 445674 w 4103274"/>
              <a:gd name="connsiteY13" fmla="*/ 38420 h 4333795"/>
              <a:gd name="connsiteX14" fmla="*/ 476410 w 4103274"/>
              <a:gd name="connsiteY14" fmla="*/ 153681 h 4333795"/>
              <a:gd name="connsiteX15" fmla="*/ 514830 w 4103274"/>
              <a:gd name="connsiteY15" fmla="*/ 330413 h 4333795"/>
              <a:gd name="connsiteX16" fmla="*/ 530198 w 4103274"/>
              <a:gd name="connsiteY16" fmla="*/ 507146 h 4333795"/>
              <a:gd name="connsiteX17" fmla="*/ 568618 w 4103274"/>
              <a:gd name="connsiteY17" fmla="*/ 783771 h 4333795"/>
              <a:gd name="connsiteX18" fmla="*/ 630091 w 4103274"/>
              <a:gd name="connsiteY18" fmla="*/ 1360074 h 4333795"/>
              <a:gd name="connsiteX19" fmla="*/ 676195 w 4103274"/>
              <a:gd name="connsiteY19" fmla="*/ 1759644 h 4333795"/>
              <a:gd name="connsiteX20" fmla="*/ 729983 w 4103274"/>
              <a:gd name="connsiteY20" fmla="*/ 2120793 h 4333795"/>
              <a:gd name="connsiteX21" fmla="*/ 822191 w 4103274"/>
              <a:gd name="connsiteY21" fmla="*/ 2566467 h 4333795"/>
              <a:gd name="connsiteX22" fmla="*/ 929768 w 4103274"/>
              <a:gd name="connsiteY22" fmla="*/ 2889197 h 4333795"/>
              <a:gd name="connsiteX23" fmla="*/ 1091133 w 4103274"/>
              <a:gd name="connsiteY23" fmla="*/ 3196558 h 4333795"/>
              <a:gd name="connsiteX24" fmla="*/ 1298601 w 4103274"/>
              <a:gd name="connsiteY24" fmla="*/ 3496235 h 4333795"/>
              <a:gd name="connsiteX25" fmla="*/ 1521438 w 4103274"/>
              <a:gd name="connsiteY25" fmla="*/ 3696020 h 4333795"/>
              <a:gd name="connsiteX26" fmla="*/ 1751959 w 4103274"/>
              <a:gd name="connsiteY26" fmla="*/ 3857385 h 4333795"/>
              <a:gd name="connsiteX27" fmla="*/ 1974796 w 4103274"/>
              <a:gd name="connsiteY27" fmla="*/ 3972645 h 4333795"/>
              <a:gd name="connsiteX28" fmla="*/ 2282158 w 4103274"/>
              <a:gd name="connsiteY28" fmla="*/ 4072538 h 4333795"/>
              <a:gd name="connsiteX29" fmla="*/ 2597203 w 4103274"/>
              <a:gd name="connsiteY29" fmla="*/ 4141694 h 4333795"/>
              <a:gd name="connsiteX30" fmla="*/ 2950669 w 4103274"/>
              <a:gd name="connsiteY30" fmla="*/ 4203166 h 4333795"/>
              <a:gd name="connsiteX31" fmla="*/ 3357923 w 4103274"/>
              <a:gd name="connsiteY31" fmla="*/ 4256955 h 4333795"/>
              <a:gd name="connsiteX32" fmla="*/ 3657600 w 4103274"/>
              <a:gd name="connsiteY32" fmla="*/ 4287691 h 4333795"/>
              <a:gd name="connsiteX33" fmla="*/ 4103274 w 4103274"/>
              <a:gd name="connsiteY33" fmla="*/ 4318427 h 4333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4103274" h="4333795">
                <a:moveTo>
                  <a:pt x="0" y="4333795"/>
                </a:moveTo>
                <a:lnTo>
                  <a:pt x="38420" y="3972645"/>
                </a:lnTo>
                <a:lnTo>
                  <a:pt x="69156" y="3480867"/>
                </a:lnTo>
                <a:lnTo>
                  <a:pt x="115260" y="2781620"/>
                </a:lnTo>
                <a:lnTo>
                  <a:pt x="145996" y="2067005"/>
                </a:lnTo>
                <a:lnTo>
                  <a:pt x="176733" y="1360074"/>
                </a:lnTo>
                <a:lnTo>
                  <a:pt x="215153" y="868296"/>
                </a:lnTo>
                <a:lnTo>
                  <a:pt x="253573" y="399570"/>
                </a:lnTo>
                <a:lnTo>
                  <a:pt x="284309" y="245889"/>
                </a:lnTo>
                <a:lnTo>
                  <a:pt x="307361" y="84524"/>
                </a:lnTo>
                <a:lnTo>
                  <a:pt x="353465" y="0"/>
                </a:lnTo>
                <a:lnTo>
                  <a:pt x="353465" y="0"/>
                </a:lnTo>
                <a:lnTo>
                  <a:pt x="353465" y="0"/>
                </a:lnTo>
                <a:lnTo>
                  <a:pt x="445674" y="38420"/>
                </a:lnTo>
                <a:lnTo>
                  <a:pt x="476410" y="153681"/>
                </a:lnTo>
                <a:lnTo>
                  <a:pt x="514830" y="330413"/>
                </a:lnTo>
                <a:lnTo>
                  <a:pt x="530198" y="507146"/>
                </a:lnTo>
                <a:lnTo>
                  <a:pt x="568618" y="783771"/>
                </a:lnTo>
                <a:lnTo>
                  <a:pt x="630091" y="1360074"/>
                </a:lnTo>
                <a:lnTo>
                  <a:pt x="676195" y="1759644"/>
                </a:lnTo>
                <a:lnTo>
                  <a:pt x="729983" y="2120793"/>
                </a:lnTo>
                <a:lnTo>
                  <a:pt x="822191" y="2566467"/>
                </a:lnTo>
                <a:lnTo>
                  <a:pt x="929768" y="2889197"/>
                </a:lnTo>
                <a:lnTo>
                  <a:pt x="1091133" y="3196558"/>
                </a:lnTo>
                <a:lnTo>
                  <a:pt x="1298601" y="3496235"/>
                </a:lnTo>
                <a:lnTo>
                  <a:pt x="1521438" y="3696020"/>
                </a:lnTo>
                <a:lnTo>
                  <a:pt x="1751959" y="3857385"/>
                </a:lnTo>
                <a:lnTo>
                  <a:pt x="1974796" y="3972645"/>
                </a:lnTo>
                <a:lnTo>
                  <a:pt x="2282158" y="4072538"/>
                </a:lnTo>
                <a:lnTo>
                  <a:pt x="2597203" y="4141694"/>
                </a:lnTo>
                <a:lnTo>
                  <a:pt x="2950669" y="4203166"/>
                </a:lnTo>
                <a:lnTo>
                  <a:pt x="3357923" y="4256955"/>
                </a:lnTo>
                <a:lnTo>
                  <a:pt x="3657600" y="4287691"/>
                </a:lnTo>
                <a:lnTo>
                  <a:pt x="4103274" y="4318427"/>
                </a:lnTo>
              </a:path>
            </a:pathLst>
          </a:cu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19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3" name="Freeform 122"/>
          <p:cNvSpPr/>
          <p:nvPr/>
        </p:nvSpPr>
        <p:spPr>
          <a:xfrm>
            <a:off x="5362176" y="5874755"/>
            <a:ext cx="367200" cy="491248"/>
          </a:xfrm>
          <a:custGeom>
            <a:avLst/>
            <a:gdLst>
              <a:gd name="connsiteX0" fmla="*/ 0 w 4236098"/>
              <a:gd name="connsiteY0" fmla="*/ 3923522 h 3923522"/>
              <a:gd name="connsiteX1" fmla="*/ 93306 w 4236098"/>
              <a:gd name="connsiteY1" fmla="*/ 3876869 h 3923522"/>
              <a:gd name="connsiteX2" fmla="*/ 139959 w 4236098"/>
              <a:gd name="connsiteY2" fmla="*/ 3797559 h 3923522"/>
              <a:gd name="connsiteX3" fmla="*/ 191277 w 4236098"/>
              <a:gd name="connsiteY3" fmla="*/ 3643604 h 3923522"/>
              <a:gd name="connsiteX4" fmla="*/ 270588 w 4236098"/>
              <a:gd name="connsiteY4" fmla="*/ 3349690 h 3923522"/>
              <a:gd name="connsiteX5" fmla="*/ 307910 w 4236098"/>
              <a:gd name="connsiteY5" fmla="*/ 3027784 h 3923522"/>
              <a:gd name="connsiteX6" fmla="*/ 391886 w 4236098"/>
              <a:gd name="connsiteY6" fmla="*/ 2519265 h 3923522"/>
              <a:gd name="connsiteX7" fmla="*/ 499188 w 4236098"/>
              <a:gd name="connsiteY7" fmla="*/ 1660849 h 3923522"/>
              <a:gd name="connsiteX8" fmla="*/ 564502 w 4236098"/>
              <a:gd name="connsiteY8" fmla="*/ 1226975 h 3923522"/>
              <a:gd name="connsiteX9" fmla="*/ 611155 w 4236098"/>
              <a:gd name="connsiteY9" fmla="*/ 853751 h 3923522"/>
              <a:gd name="connsiteX10" fmla="*/ 643812 w 4236098"/>
              <a:gd name="connsiteY10" fmla="*/ 606490 h 3923522"/>
              <a:gd name="connsiteX11" fmla="*/ 685800 w 4236098"/>
              <a:gd name="connsiteY11" fmla="*/ 419877 h 3923522"/>
              <a:gd name="connsiteX12" fmla="*/ 746449 w 4236098"/>
              <a:gd name="connsiteY12" fmla="*/ 205273 h 3923522"/>
              <a:gd name="connsiteX13" fmla="*/ 793102 w 4236098"/>
              <a:gd name="connsiteY13" fmla="*/ 102637 h 3923522"/>
              <a:gd name="connsiteX14" fmla="*/ 867747 w 4236098"/>
              <a:gd name="connsiteY14" fmla="*/ 27992 h 3923522"/>
              <a:gd name="connsiteX15" fmla="*/ 937726 w 4236098"/>
              <a:gd name="connsiteY15" fmla="*/ 0 h 3923522"/>
              <a:gd name="connsiteX16" fmla="*/ 993710 w 4236098"/>
              <a:gd name="connsiteY16" fmla="*/ 18661 h 3923522"/>
              <a:gd name="connsiteX17" fmla="*/ 1040363 w 4236098"/>
              <a:gd name="connsiteY17" fmla="*/ 102637 h 3923522"/>
              <a:gd name="connsiteX18" fmla="*/ 1091681 w 4236098"/>
              <a:gd name="connsiteY18" fmla="*/ 289249 h 3923522"/>
              <a:gd name="connsiteX19" fmla="*/ 1129004 w 4236098"/>
              <a:gd name="connsiteY19" fmla="*/ 485192 h 3923522"/>
              <a:gd name="connsiteX20" fmla="*/ 1180322 w 4236098"/>
              <a:gd name="connsiteY20" fmla="*/ 821094 h 3923522"/>
              <a:gd name="connsiteX21" fmla="*/ 1254967 w 4236098"/>
              <a:gd name="connsiteY21" fmla="*/ 1222310 h 3923522"/>
              <a:gd name="connsiteX22" fmla="*/ 1357604 w 4236098"/>
              <a:gd name="connsiteY22" fmla="*/ 1866122 h 3923522"/>
              <a:gd name="connsiteX23" fmla="*/ 1441579 w 4236098"/>
              <a:gd name="connsiteY23" fmla="*/ 2253343 h 3923522"/>
              <a:gd name="connsiteX24" fmla="*/ 1544216 w 4236098"/>
              <a:gd name="connsiteY24" fmla="*/ 2621902 h 3923522"/>
              <a:gd name="connsiteX25" fmla="*/ 1642188 w 4236098"/>
              <a:gd name="connsiteY25" fmla="*/ 2892490 h 3923522"/>
              <a:gd name="connsiteX26" fmla="*/ 1772816 w 4236098"/>
              <a:gd name="connsiteY26" fmla="*/ 3172408 h 3923522"/>
              <a:gd name="connsiteX27" fmla="*/ 1903445 w 4236098"/>
              <a:gd name="connsiteY27" fmla="*/ 3317033 h 3923522"/>
              <a:gd name="connsiteX28" fmla="*/ 2038739 w 4236098"/>
              <a:gd name="connsiteY28" fmla="*/ 3442996 h 3923522"/>
              <a:gd name="connsiteX29" fmla="*/ 2192694 w 4236098"/>
              <a:gd name="connsiteY29" fmla="*/ 3540967 h 3923522"/>
              <a:gd name="connsiteX30" fmla="*/ 2374641 w 4236098"/>
              <a:gd name="connsiteY30" fmla="*/ 3634273 h 3923522"/>
              <a:gd name="connsiteX31" fmla="*/ 2589245 w 4236098"/>
              <a:gd name="connsiteY31" fmla="*/ 3718249 h 3923522"/>
              <a:gd name="connsiteX32" fmla="*/ 2817845 w 4236098"/>
              <a:gd name="connsiteY32" fmla="*/ 3769567 h 3923522"/>
              <a:gd name="connsiteX33" fmla="*/ 3041779 w 4236098"/>
              <a:gd name="connsiteY33" fmla="*/ 3806890 h 3923522"/>
              <a:gd name="connsiteX34" fmla="*/ 3293706 w 4236098"/>
              <a:gd name="connsiteY34" fmla="*/ 3830216 h 3923522"/>
              <a:gd name="connsiteX35" fmla="*/ 3564294 w 4236098"/>
              <a:gd name="connsiteY35" fmla="*/ 3858208 h 3923522"/>
              <a:gd name="connsiteX36" fmla="*/ 3825551 w 4236098"/>
              <a:gd name="connsiteY36" fmla="*/ 3881535 h 3923522"/>
              <a:gd name="connsiteX37" fmla="*/ 4044820 w 4236098"/>
              <a:gd name="connsiteY37" fmla="*/ 3900196 h 3923522"/>
              <a:gd name="connsiteX38" fmla="*/ 4236098 w 4236098"/>
              <a:gd name="connsiteY38" fmla="*/ 3909526 h 3923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4236098" h="3923522">
                <a:moveTo>
                  <a:pt x="0" y="3923522"/>
                </a:moveTo>
                <a:lnTo>
                  <a:pt x="93306" y="3876869"/>
                </a:lnTo>
                <a:lnTo>
                  <a:pt x="139959" y="3797559"/>
                </a:lnTo>
                <a:lnTo>
                  <a:pt x="191277" y="3643604"/>
                </a:lnTo>
                <a:lnTo>
                  <a:pt x="270588" y="3349690"/>
                </a:lnTo>
                <a:lnTo>
                  <a:pt x="307910" y="3027784"/>
                </a:lnTo>
                <a:lnTo>
                  <a:pt x="391886" y="2519265"/>
                </a:lnTo>
                <a:lnTo>
                  <a:pt x="499188" y="1660849"/>
                </a:lnTo>
                <a:lnTo>
                  <a:pt x="564502" y="1226975"/>
                </a:lnTo>
                <a:lnTo>
                  <a:pt x="611155" y="853751"/>
                </a:lnTo>
                <a:lnTo>
                  <a:pt x="643812" y="606490"/>
                </a:lnTo>
                <a:lnTo>
                  <a:pt x="685800" y="419877"/>
                </a:lnTo>
                <a:lnTo>
                  <a:pt x="746449" y="205273"/>
                </a:lnTo>
                <a:lnTo>
                  <a:pt x="793102" y="102637"/>
                </a:lnTo>
                <a:lnTo>
                  <a:pt x="867747" y="27992"/>
                </a:lnTo>
                <a:lnTo>
                  <a:pt x="937726" y="0"/>
                </a:lnTo>
                <a:lnTo>
                  <a:pt x="993710" y="18661"/>
                </a:lnTo>
                <a:lnTo>
                  <a:pt x="1040363" y="102637"/>
                </a:lnTo>
                <a:lnTo>
                  <a:pt x="1091681" y="289249"/>
                </a:lnTo>
                <a:lnTo>
                  <a:pt x="1129004" y="485192"/>
                </a:lnTo>
                <a:lnTo>
                  <a:pt x="1180322" y="821094"/>
                </a:lnTo>
                <a:lnTo>
                  <a:pt x="1254967" y="1222310"/>
                </a:lnTo>
                <a:lnTo>
                  <a:pt x="1357604" y="1866122"/>
                </a:lnTo>
                <a:lnTo>
                  <a:pt x="1441579" y="2253343"/>
                </a:lnTo>
                <a:lnTo>
                  <a:pt x="1544216" y="2621902"/>
                </a:lnTo>
                <a:lnTo>
                  <a:pt x="1642188" y="2892490"/>
                </a:lnTo>
                <a:lnTo>
                  <a:pt x="1772816" y="3172408"/>
                </a:lnTo>
                <a:lnTo>
                  <a:pt x="1903445" y="3317033"/>
                </a:lnTo>
                <a:lnTo>
                  <a:pt x="2038739" y="3442996"/>
                </a:lnTo>
                <a:lnTo>
                  <a:pt x="2192694" y="3540967"/>
                </a:lnTo>
                <a:lnTo>
                  <a:pt x="2374641" y="3634273"/>
                </a:lnTo>
                <a:lnTo>
                  <a:pt x="2589245" y="3718249"/>
                </a:lnTo>
                <a:lnTo>
                  <a:pt x="2817845" y="3769567"/>
                </a:lnTo>
                <a:lnTo>
                  <a:pt x="3041779" y="3806890"/>
                </a:lnTo>
                <a:lnTo>
                  <a:pt x="3293706" y="3830216"/>
                </a:lnTo>
                <a:lnTo>
                  <a:pt x="3564294" y="3858208"/>
                </a:lnTo>
                <a:lnTo>
                  <a:pt x="3825551" y="3881535"/>
                </a:lnTo>
                <a:lnTo>
                  <a:pt x="4044820" y="3900196"/>
                </a:lnTo>
                <a:lnTo>
                  <a:pt x="4236098" y="3909526"/>
                </a:lnTo>
              </a:path>
            </a:pathLst>
          </a:cu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19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9" name="AutoShape 28"/>
          <p:cNvSpPr>
            <a:spLocks/>
          </p:cNvSpPr>
          <p:nvPr/>
        </p:nvSpPr>
        <p:spPr bwMode="auto">
          <a:xfrm>
            <a:off x="3010817" y="5616402"/>
            <a:ext cx="979424" cy="7342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525780">
              <a:defRPr/>
            </a:pPr>
            <a:r>
              <a:rPr lang="en-US" sz="1600" dirty="0">
                <a:solidFill>
                  <a:srgbClr val="FFFFFF"/>
                </a:solidFill>
                <a:latin typeface="Helvetica Light" charset="0"/>
                <a:cs typeface="Helvetica Light" charset="0"/>
                <a:sym typeface="Helvetica Light" charset="0"/>
              </a:rPr>
              <a:t>ISIS TS1</a:t>
            </a:r>
          </a:p>
          <a:p>
            <a:pPr algn="ctr" defTabSz="525780">
              <a:defRPr/>
            </a:pPr>
            <a:r>
              <a:rPr lang="en-US" sz="1600" dirty="0">
                <a:solidFill>
                  <a:srgbClr val="FFFFFF"/>
                </a:solidFill>
                <a:latin typeface="Helvetica Light" charset="0"/>
                <a:cs typeface="Helvetica Light" charset="0"/>
                <a:sym typeface="Helvetica Light" charset="0"/>
              </a:rPr>
              <a:t>128 kW</a:t>
            </a:r>
            <a:endParaRPr lang="en-US" sz="1600" dirty="0">
              <a:solidFill>
                <a:srgbClr val="FFFFFF"/>
              </a:solidFill>
              <a:latin typeface="Calibri"/>
              <a:cs typeface="Helvetica" charset="0"/>
            </a:endParaRPr>
          </a:p>
        </p:txBody>
      </p:sp>
      <p:sp>
        <p:nvSpPr>
          <p:cNvPr id="130" name="AutoShape 29"/>
          <p:cNvSpPr>
            <a:spLocks/>
          </p:cNvSpPr>
          <p:nvPr/>
        </p:nvSpPr>
        <p:spPr bwMode="auto">
          <a:xfrm>
            <a:off x="3947017" y="5551049"/>
            <a:ext cx="1073083" cy="74014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525780">
              <a:defRPr/>
            </a:pPr>
            <a:r>
              <a:rPr lang="en-US" sz="1600" dirty="0">
                <a:solidFill>
                  <a:srgbClr val="FFFFFF"/>
                </a:solidFill>
                <a:latin typeface="Helvetica Light"/>
                <a:cs typeface="Helvetica Light"/>
                <a:sym typeface="Helvetica Light" charset="0"/>
              </a:rPr>
              <a:t>ISIS TS2</a:t>
            </a:r>
          </a:p>
          <a:p>
            <a:pPr algn="ctr" defTabSz="525780">
              <a:defRPr/>
            </a:pPr>
            <a:r>
              <a:rPr lang="en-US" sz="1600" dirty="0">
                <a:solidFill>
                  <a:srgbClr val="FFFFFF"/>
                </a:solidFill>
                <a:latin typeface="Helvetica Light"/>
                <a:cs typeface="Helvetica Light"/>
              </a:rPr>
              <a:t>32 kW</a:t>
            </a:r>
          </a:p>
        </p:txBody>
      </p:sp>
      <p:sp>
        <p:nvSpPr>
          <p:cNvPr id="131" name="AutoShape 30"/>
          <p:cNvSpPr>
            <a:spLocks/>
          </p:cNvSpPr>
          <p:nvPr/>
        </p:nvSpPr>
        <p:spPr bwMode="auto">
          <a:xfrm>
            <a:off x="4958406" y="5094374"/>
            <a:ext cx="1012728" cy="56925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525780">
              <a:defRPr/>
            </a:pPr>
            <a:r>
              <a:rPr lang="en-US" sz="1600" dirty="0">
                <a:solidFill>
                  <a:srgbClr val="FFFFFF"/>
                </a:solidFill>
                <a:latin typeface="Helvetica Light" charset="0"/>
                <a:cs typeface="Helvetica Light" charset="0"/>
                <a:sym typeface="Helvetica Light" charset="0"/>
              </a:rPr>
              <a:t>SNS</a:t>
            </a:r>
          </a:p>
          <a:p>
            <a:pPr algn="ctr" defTabSz="525780">
              <a:defRPr/>
            </a:pPr>
            <a:r>
              <a:rPr lang="en-US" sz="1600" dirty="0">
                <a:solidFill>
                  <a:srgbClr val="FFFFFF"/>
                </a:solidFill>
                <a:latin typeface="Helvetica Light" charset="0"/>
                <a:cs typeface="Helvetica Light" charset="0"/>
                <a:sym typeface="Helvetica Light" charset="0"/>
              </a:rPr>
              <a:t>2 MW </a:t>
            </a:r>
            <a:endParaRPr lang="en-US" sz="1600" dirty="0">
              <a:solidFill>
                <a:srgbClr val="FFFFFF"/>
              </a:solidFill>
              <a:latin typeface="Calibri"/>
              <a:cs typeface="Helvetica" charset="0"/>
            </a:endParaRPr>
          </a:p>
        </p:txBody>
      </p:sp>
      <p:sp>
        <p:nvSpPr>
          <p:cNvPr id="132" name="AutoShape 31"/>
          <p:cNvSpPr>
            <a:spLocks/>
          </p:cNvSpPr>
          <p:nvPr/>
        </p:nvSpPr>
        <p:spPr bwMode="auto">
          <a:xfrm>
            <a:off x="5900522" y="4774047"/>
            <a:ext cx="1372546" cy="51296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525780">
              <a:defRPr/>
            </a:pPr>
            <a:r>
              <a:rPr lang="en-US" sz="1600" dirty="0">
                <a:solidFill>
                  <a:srgbClr val="FFFFFF"/>
                </a:solidFill>
                <a:latin typeface="Helvetica Light" charset="0"/>
                <a:cs typeface="Helvetica Light" charset="0"/>
                <a:sym typeface="Helvetica Light" charset="0"/>
              </a:rPr>
              <a:t>JPARC</a:t>
            </a:r>
          </a:p>
          <a:p>
            <a:pPr algn="ctr" defTabSz="525780">
              <a:defRPr/>
            </a:pPr>
            <a:r>
              <a:rPr lang="en-US" sz="1600" dirty="0">
                <a:solidFill>
                  <a:srgbClr val="FFFFFF"/>
                </a:solidFill>
                <a:latin typeface="Helvetica Light" charset="0"/>
                <a:cs typeface="Helvetica Light" charset="0"/>
                <a:sym typeface="Helvetica Light" charset="0"/>
              </a:rPr>
              <a:t>1 MW</a:t>
            </a:r>
            <a:endParaRPr lang="en-US" sz="1600" dirty="0">
              <a:solidFill>
                <a:srgbClr val="FFFFFF"/>
              </a:solidFill>
              <a:latin typeface="Calibri"/>
              <a:cs typeface="Helvetica" charset="0"/>
            </a:endParaRPr>
          </a:p>
        </p:txBody>
      </p:sp>
      <p:sp>
        <p:nvSpPr>
          <p:cNvPr id="119" name="Freeform 118"/>
          <p:cNvSpPr/>
          <p:nvPr/>
        </p:nvSpPr>
        <p:spPr>
          <a:xfrm>
            <a:off x="6918195" y="4213226"/>
            <a:ext cx="1886400" cy="2147676"/>
          </a:xfrm>
          <a:custGeom>
            <a:avLst/>
            <a:gdLst>
              <a:gd name="connsiteX0" fmla="*/ 0 w 4103274"/>
              <a:gd name="connsiteY0" fmla="*/ 4333795 h 4333795"/>
              <a:gd name="connsiteX1" fmla="*/ 38420 w 4103274"/>
              <a:gd name="connsiteY1" fmla="*/ 3972645 h 4333795"/>
              <a:gd name="connsiteX2" fmla="*/ 69156 w 4103274"/>
              <a:gd name="connsiteY2" fmla="*/ 3480867 h 4333795"/>
              <a:gd name="connsiteX3" fmla="*/ 115260 w 4103274"/>
              <a:gd name="connsiteY3" fmla="*/ 2781620 h 4333795"/>
              <a:gd name="connsiteX4" fmla="*/ 145996 w 4103274"/>
              <a:gd name="connsiteY4" fmla="*/ 2067005 h 4333795"/>
              <a:gd name="connsiteX5" fmla="*/ 176733 w 4103274"/>
              <a:gd name="connsiteY5" fmla="*/ 1360074 h 4333795"/>
              <a:gd name="connsiteX6" fmla="*/ 215153 w 4103274"/>
              <a:gd name="connsiteY6" fmla="*/ 868296 h 4333795"/>
              <a:gd name="connsiteX7" fmla="*/ 253573 w 4103274"/>
              <a:gd name="connsiteY7" fmla="*/ 399570 h 4333795"/>
              <a:gd name="connsiteX8" fmla="*/ 284309 w 4103274"/>
              <a:gd name="connsiteY8" fmla="*/ 245889 h 4333795"/>
              <a:gd name="connsiteX9" fmla="*/ 307361 w 4103274"/>
              <a:gd name="connsiteY9" fmla="*/ 84524 h 4333795"/>
              <a:gd name="connsiteX10" fmla="*/ 353465 w 4103274"/>
              <a:gd name="connsiteY10" fmla="*/ 0 h 4333795"/>
              <a:gd name="connsiteX11" fmla="*/ 353465 w 4103274"/>
              <a:gd name="connsiteY11" fmla="*/ 0 h 4333795"/>
              <a:gd name="connsiteX12" fmla="*/ 353465 w 4103274"/>
              <a:gd name="connsiteY12" fmla="*/ 0 h 4333795"/>
              <a:gd name="connsiteX13" fmla="*/ 445674 w 4103274"/>
              <a:gd name="connsiteY13" fmla="*/ 38420 h 4333795"/>
              <a:gd name="connsiteX14" fmla="*/ 476410 w 4103274"/>
              <a:gd name="connsiteY14" fmla="*/ 153681 h 4333795"/>
              <a:gd name="connsiteX15" fmla="*/ 514830 w 4103274"/>
              <a:gd name="connsiteY15" fmla="*/ 330413 h 4333795"/>
              <a:gd name="connsiteX16" fmla="*/ 530198 w 4103274"/>
              <a:gd name="connsiteY16" fmla="*/ 507146 h 4333795"/>
              <a:gd name="connsiteX17" fmla="*/ 568618 w 4103274"/>
              <a:gd name="connsiteY17" fmla="*/ 783771 h 4333795"/>
              <a:gd name="connsiteX18" fmla="*/ 630091 w 4103274"/>
              <a:gd name="connsiteY18" fmla="*/ 1360074 h 4333795"/>
              <a:gd name="connsiteX19" fmla="*/ 676195 w 4103274"/>
              <a:gd name="connsiteY19" fmla="*/ 1759644 h 4333795"/>
              <a:gd name="connsiteX20" fmla="*/ 729983 w 4103274"/>
              <a:gd name="connsiteY20" fmla="*/ 2120793 h 4333795"/>
              <a:gd name="connsiteX21" fmla="*/ 822191 w 4103274"/>
              <a:gd name="connsiteY21" fmla="*/ 2566467 h 4333795"/>
              <a:gd name="connsiteX22" fmla="*/ 929768 w 4103274"/>
              <a:gd name="connsiteY22" fmla="*/ 2889197 h 4333795"/>
              <a:gd name="connsiteX23" fmla="*/ 1091133 w 4103274"/>
              <a:gd name="connsiteY23" fmla="*/ 3196558 h 4333795"/>
              <a:gd name="connsiteX24" fmla="*/ 1298601 w 4103274"/>
              <a:gd name="connsiteY24" fmla="*/ 3496235 h 4333795"/>
              <a:gd name="connsiteX25" fmla="*/ 1521438 w 4103274"/>
              <a:gd name="connsiteY25" fmla="*/ 3696020 h 4333795"/>
              <a:gd name="connsiteX26" fmla="*/ 1751959 w 4103274"/>
              <a:gd name="connsiteY26" fmla="*/ 3857385 h 4333795"/>
              <a:gd name="connsiteX27" fmla="*/ 1974796 w 4103274"/>
              <a:gd name="connsiteY27" fmla="*/ 3972645 h 4333795"/>
              <a:gd name="connsiteX28" fmla="*/ 2282158 w 4103274"/>
              <a:gd name="connsiteY28" fmla="*/ 4072538 h 4333795"/>
              <a:gd name="connsiteX29" fmla="*/ 2597203 w 4103274"/>
              <a:gd name="connsiteY29" fmla="*/ 4141694 h 4333795"/>
              <a:gd name="connsiteX30" fmla="*/ 2950669 w 4103274"/>
              <a:gd name="connsiteY30" fmla="*/ 4203166 h 4333795"/>
              <a:gd name="connsiteX31" fmla="*/ 3357923 w 4103274"/>
              <a:gd name="connsiteY31" fmla="*/ 4256955 h 4333795"/>
              <a:gd name="connsiteX32" fmla="*/ 3657600 w 4103274"/>
              <a:gd name="connsiteY32" fmla="*/ 4287691 h 4333795"/>
              <a:gd name="connsiteX33" fmla="*/ 4103274 w 4103274"/>
              <a:gd name="connsiteY33" fmla="*/ 4318427 h 4333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4103274" h="4333795">
                <a:moveTo>
                  <a:pt x="0" y="4333795"/>
                </a:moveTo>
                <a:lnTo>
                  <a:pt x="38420" y="3972645"/>
                </a:lnTo>
                <a:lnTo>
                  <a:pt x="69156" y="3480867"/>
                </a:lnTo>
                <a:lnTo>
                  <a:pt x="115260" y="2781620"/>
                </a:lnTo>
                <a:lnTo>
                  <a:pt x="145996" y="2067005"/>
                </a:lnTo>
                <a:lnTo>
                  <a:pt x="176733" y="1360074"/>
                </a:lnTo>
                <a:lnTo>
                  <a:pt x="215153" y="868296"/>
                </a:lnTo>
                <a:lnTo>
                  <a:pt x="253573" y="399570"/>
                </a:lnTo>
                <a:lnTo>
                  <a:pt x="284309" y="245889"/>
                </a:lnTo>
                <a:lnTo>
                  <a:pt x="307361" y="84524"/>
                </a:lnTo>
                <a:lnTo>
                  <a:pt x="353465" y="0"/>
                </a:lnTo>
                <a:lnTo>
                  <a:pt x="353465" y="0"/>
                </a:lnTo>
                <a:lnTo>
                  <a:pt x="353465" y="0"/>
                </a:lnTo>
                <a:lnTo>
                  <a:pt x="445674" y="38420"/>
                </a:lnTo>
                <a:lnTo>
                  <a:pt x="476410" y="153681"/>
                </a:lnTo>
                <a:lnTo>
                  <a:pt x="514830" y="330413"/>
                </a:lnTo>
                <a:lnTo>
                  <a:pt x="530198" y="507146"/>
                </a:lnTo>
                <a:lnTo>
                  <a:pt x="568618" y="783771"/>
                </a:lnTo>
                <a:lnTo>
                  <a:pt x="630091" y="1360074"/>
                </a:lnTo>
                <a:lnTo>
                  <a:pt x="676195" y="1759644"/>
                </a:lnTo>
                <a:lnTo>
                  <a:pt x="729983" y="2120793"/>
                </a:lnTo>
                <a:lnTo>
                  <a:pt x="822191" y="2566467"/>
                </a:lnTo>
                <a:lnTo>
                  <a:pt x="929768" y="2889197"/>
                </a:lnTo>
                <a:lnTo>
                  <a:pt x="1091133" y="3196558"/>
                </a:lnTo>
                <a:lnTo>
                  <a:pt x="1298601" y="3496235"/>
                </a:lnTo>
                <a:lnTo>
                  <a:pt x="1521438" y="3696020"/>
                </a:lnTo>
                <a:lnTo>
                  <a:pt x="1751959" y="3857385"/>
                </a:lnTo>
                <a:lnTo>
                  <a:pt x="1974796" y="3972645"/>
                </a:lnTo>
                <a:lnTo>
                  <a:pt x="2282158" y="4072538"/>
                </a:lnTo>
                <a:lnTo>
                  <a:pt x="2597203" y="4141694"/>
                </a:lnTo>
                <a:lnTo>
                  <a:pt x="2950669" y="4203166"/>
                </a:lnTo>
                <a:lnTo>
                  <a:pt x="3357923" y="4256955"/>
                </a:lnTo>
                <a:lnTo>
                  <a:pt x="3657600" y="4287691"/>
                </a:lnTo>
                <a:lnTo>
                  <a:pt x="4103274" y="4318427"/>
                </a:lnTo>
              </a:path>
            </a:pathLst>
          </a:cu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19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7" name="Freeform 116"/>
          <p:cNvSpPr/>
          <p:nvPr/>
        </p:nvSpPr>
        <p:spPr>
          <a:xfrm>
            <a:off x="7025770" y="5521325"/>
            <a:ext cx="414000" cy="839576"/>
          </a:xfrm>
          <a:custGeom>
            <a:avLst/>
            <a:gdLst>
              <a:gd name="connsiteX0" fmla="*/ 0 w 3788228"/>
              <a:gd name="connsiteY0" fmla="*/ 4264638 h 4280006"/>
              <a:gd name="connsiteX1" fmla="*/ 84524 w 3788228"/>
              <a:gd name="connsiteY1" fmla="*/ 4118642 h 4280006"/>
              <a:gd name="connsiteX2" fmla="*/ 138312 w 3788228"/>
              <a:gd name="connsiteY2" fmla="*/ 3926541 h 4280006"/>
              <a:gd name="connsiteX3" fmla="*/ 192101 w 3788228"/>
              <a:gd name="connsiteY3" fmla="*/ 3672968 h 4280006"/>
              <a:gd name="connsiteX4" fmla="*/ 253573 w 3788228"/>
              <a:gd name="connsiteY4" fmla="*/ 3142769 h 4280006"/>
              <a:gd name="connsiteX5" fmla="*/ 299677 w 3788228"/>
              <a:gd name="connsiteY5" fmla="*/ 2635623 h 4280006"/>
              <a:gd name="connsiteX6" fmla="*/ 330413 w 3788228"/>
              <a:gd name="connsiteY6" fmla="*/ 2228369 h 4280006"/>
              <a:gd name="connsiteX7" fmla="*/ 368833 w 3788228"/>
              <a:gd name="connsiteY7" fmla="*/ 1828800 h 4280006"/>
              <a:gd name="connsiteX8" fmla="*/ 414938 w 3788228"/>
              <a:gd name="connsiteY8" fmla="*/ 1413862 h 4280006"/>
              <a:gd name="connsiteX9" fmla="*/ 476410 w 3788228"/>
              <a:gd name="connsiteY9" fmla="*/ 960504 h 4280006"/>
              <a:gd name="connsiteX10" fmla="*/ 530198 w 3788228"/>
              <a:gd name="connsiteY10" fmla="*/ 583986 h 4280006"/>
              <a:gd name="connsiteX11" fmla="*/ 591670 w 3788228"/>
              <a:gd name="connsiteY11" fmla="*/ 338097 h 4280006"/>
              <a:gd name="connsiteX12" fmla="*/ 637775 w 3788228"/>
              <a:gd name="connsiteY12" fmla="*/ 207469 h 4280006"/>
              <a:gd name="connsiteX13" fmla="*/ 683879 w 3788228"/>
              <a:gd name="connsiteY13" fmla="*/ 76840 h 4280006"/>
              <a:gd name="connsiteX14" fmla="*/ 745351 w 3788228"/>
              <a:gd name="connsiteY14" fmla="*/ 7684 h 4280006"/>
              <a:gd name="connsiteX15" fmla="*/ 806823 w 3788228"/>
              <a:gd name="connsiteY15" fmla="*/ 0 h 4280006"/>
              <a:gd name="connsiteX16" fmla="*/ 860612 w 3788228"/>
              <a:gd name="connsiteY16" fmla="*/ 53788 h 4280006"/>
              <a:gd name="connsiteX17" fmla="*/ 906716 w 3788228"/>
              <a:gd name="connsiteY17" fmla="*/ 161364 h 4280006"/>
              <a:gd name="connsiteX18" fmla="*/ 952820 w 3788228"/>
              <a:gd name="connsiteY18" fmla="*/ 284309 h 4280006"/>
              <a:gd name="connsiteX19" fmla="*/ 998924 w 3788228"/>
              <a:gd name="connsiteY19" fmla="*/ 461042 h 4280006"/>
              <a:gd name="connsiteX20" fmla="*/ 1060396 w 3788228"/>
              <a:gd name="connsiteY20" fmla="*/ 706931 h 4280006"/>
              <a:gd name="connsiteX21" fmla="*/ 1106501 w 3788228"/>
              <a:gd name="connsiteY21" fmla="*/ 1021976 h 4280006"/>
              <a:gd name="connsiteX22" fmla="*/ 1137237 w 3788228"/>
              <a:gd name="connsiteY22" fmla="*/ 1337021 h 4280006"/>
              <a:gd name="connsiteX23" fmla="*/ 1191025 w 3788228"/>
              <a:gd name="connsiteY23" fmla="*/ 1736591 h 4280006"/>
              <a:gd name="connsiteX24" fmla="*/ 1237129 w 3788228"/>
              <a:gd name="connsiteY24" fmla="*/ 2090057 h 4280006"/>
              <a:gd name="connsiteX25" fmla="*/ 1283233 w 3788228"/>
              <a:gd name="connsiteY25" fmla="*/ 2412786 h 4280006"/>
              <a:gd name="connsiteX26" fmla="*/ 1367758 w 3788228"/>
              <a:gd name="connsiteY26" fmla="*/ 2796988 h 4280006"/>
              <a:gd name="connsiteX27" fmla="*/ 1436914 w 3788228"/>
              <a:gd name="connsiteY27" fmla="*/ 3050561 h 4280006"/>
              <a:gd name="connsiteX28" fmla="*/ 1559859 w 3788228"/>
              <a:gd name="connsiteY28" fmla="*/ 3373290 h 4280006"/>
              <a:gd name="connsiteX29" fmla="*/ 1721223 w 3788228"/>
              <a:gd name="connsiteY29" fmla="*/ 3642232 h 4280006"/>
              <a:gd name="connsiteX30" fmla="*/ 1913324 w 3788228"/>
              <a:gd name="connsiteY30" fmla="*/ 3818964 h 4280006"/>
              <a:gd name="connsiteX31" fmla="*/ 2105425 w 3788228"/>
              <a:gd name="connsiteY31" fmla="*/ 3957277 h 4280006"/>
              <a:gd name="connsiteX32" fmla="*/ 2443523 w 3788228"/>
              <a:gd name="connsiteY32" fmla="*/ 4080221 h 4280006"/>
              <a:gd name="connsiteX33" fmla="*/ 2896880 w 3788228"/>
              <a:gd name="connsiteY33" fmla="*/ 4180114 h 4280006"/>
              <a:gd name="connsiteX34" fmla="*/ 3281082 w 3788228"/>
              <a:gd name="connsiteY34" fmla="*/ 4226218 h 4280006"/>
              <a:gd name="connsiteX35" fmla="*/ 3565391 w 3788228"/>
              <a:gd name="connsiteY35" fmla="*/ 4256954 h 4280006"/>
              <a:gd name="connsiteX36" fmla="*/ 3788228 w 3788228"/>
              <a:gd name="connsiteY36" fmla="*/ 4280006 h 4280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788228" h="4280006">
                <a:moveTo>
                  <a:pt x="0" y="4264638"/>
                </a:moveTo>
                <a:lnTo>
                  <a:pt x="84524" y="4118642"/>
                </a:lnTo>
                <a:lnTo>
                  <a:pt x="138312" y="3926541"/>
                </a:lnTo>
                <a:lnTo>
                  <a:pt x="192101" y="3672968"/>
                </a:lnTo>
                <a:lnTo>
                  <a:pt x="253573" y="3142769"/>
                </a:lnTo>
                <a:lnTo>
                  <a:pt x="299677" y="2635623"/>
                </a:lnTo>
                <a:lnTo>
                  <a:pt x="330413" y="2228369"/>
                </a:lnTo>
                <a:lnTo>
                  <a:pt x="368833" y="1828800"/>
                </a:lnTo>
                <a:lnTo>
                  <a:pt x="414938" y="1413862"/>
                </a:lnTo>
                <a:lnTo>
                  <a:pt x="476410" y="960504"/>
                </a:lnTo>
                <a:lnTo>
                  <a:pt x="530198" y="583986"/>
                </a:lnTo>
                <a:lnTo>
                  <a:pt x="591670" y="338097"/>
                </a:lnTo>
                <a:lnTo>
                  <a:pt x="637775" y="207469"/>
                </a:lnTo>
                <a:lnTo>
                  <a:pt x="683879" y="76840"/>
                </a:lnTo>
                <a:lnTo>
                  <a:pt x="745351" y="7684"/>
                </a:lnTo>
                <a:lnTo>
                  <a:pt x="806823" y="0"/>
                </a:lnTo>
                <a:lnTo>
                  <a:pt x="860612" y="53788"/>
                </a:lnTo>
                <a:lnTo>
                  <a:pt x="906716" y="161364"/>
                </a:lnTo>
                <a:lnTo>
                  <a:pt x="952820" y="284309"/>
                </a:lnTo>
                <a:lnTo>
                  <a:pt x="998924" y="461042"/>
                </a:lnTo>
                <a:lnTo>
                  <a:pt x="1060396" y="706931"/>
                </a:lnTo>
                <a:lnTo>
                  <a:pt x="1106501" y="1021976"/>
                </a:lnTo>
                <a:lnTo>
                  <a:pt x="1137237" y="1337021"/>
                </a:lnTo>
                <a:lnTo>
                  <a:pt x="1191025" y="1736591"/>
                </a:lnTo>
                <a:lnTo>
                  <a:pt x="1237129" y="2090057"/>
                </a:lnTo>
                <a:lnTo>
                  <a:pt x="1283233" y="2412786"/>
                </a:lnTo>
                <a:lnTo>
                  <a:pt x="1367758" y="2796988"/>
                </a:lnTo>
                <a:lnTo>
                  <a:pt x="1436914" y="3050561"/>
                </a:lnTo>
                <a:lnTo>
                  <a:pt x="1559859" y="3373290"/>
                </a:lnTo>
                <a:lnTo>
                  <a:pt x="1721223" y="3642232"/>
                </a:lnTo>
                <a:lnTo>
                  <a:pt x="1913324" y="3818964"/>
                </a:lnTo>
                <a:lnTo>
                  <a:pt x="2105425" y="3957277"/>
                </a:lnTo>
                <a:lnTo>
                  <a:pt x="2443523" y="4080221"/>
                </a:lnTo>
                <a:lnTo>
                  <a:pt x="2896880" y="4180114"/>
                </a:lnTo>
                <a:lnTo>
                  <a:pt x="3281082" y="4226218"/>
                </a:lnTo>
                <a:lnTo>
                  <a:pt x="3565391" y="4256954"/>
                </a:lnTo>
                <a:lnTo>
                  <a:pt x="3788228" y="4280006"/>
                </a:lnTo>
              </a:path>
            </a:pathLst>
          </a:cu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19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5" name="Freeform 114"/>
          <p:cNvSpPr/>
          <p:nvPr/>
        </p:nvSpPr>
        <p:spPr>
          <a:xfrm>
            <a:off x="7065351" y="5867400"/>
            <a:ext cx="248400" cy="493501"/>
          </a:xfrm>
          <a:custGeom>
            <a:avLst/>
            <a:gdLst>
              <a:gd name="connsiteX0" fmla="*/ 0 w 4236098"/>
              <a:gd name="connsiteY0" fmla="*/ 3923522 h 3923522"/>
              <a:gd name="connsiteX1" fmla="*/ 93306 w 4236098"/>
              <a:gd name="connsiteY1" fmla="*/ 3876869 h 3923522"/>
              <a:gd name="connsiteX2" fmla="*/ 139959 w 4236098"/>
              <a:gd name="connsiteY2" fmla="*/ 3797559 h 3923522"/>
              <a:gd name="connsiteX3" fmla="*/ 191277 w 4236098"/>
              <a:gd name="connsiteY3" fmla="*/ 3643604 h 3923522"/>
              <a:gd name="connsiteX4" fmla="*/ 270588 w 4236098"/>
              <a:gd name="connsiteY4" fmla="*/ 3349690 h 3923522"/>
              <a:gd name="connsiteX5" fmla="*/ 307910 w 4236098"/>
              <a:gd name="connsiteY5" fmla="*/ 3027784 h 3923522"/>
              <a:gd name="connsiteX6" fmla="*/ 391886 w 4236098"/>
              <a:gd name="connsiteY6" fmla="*/ 2519265 h 3923522"/>
              <a:gd name="connsiteX7" fmla="*/ 499188 w 4236098"/>
              <a:gd name="connsiteY7" fmla="*/ 1660849 h 3923522"/>
              <a:gd name="connsiteX8" fmla="*/ 564502 w 4236098"/>
              <a:gd name="connsiteY8" fmla="*/ 1226975 h 3923522"/>
              <a:gd name="connsiteX9" fmla="*/ 611155 w 4236098"/>
              <a:gd name="connsiteY9" fmla="*/ 853751 h 3923522"/>
              <a:gd name="connsiteX10" fmla="*/ 643812 w 4236098"/>
              <a:gd name="connsiteY10" fmla="*/ 606490 h 3923522"/>
              <a:gd name="connsiteX11" fmla="*/ 685800 w 4236098"/>
              <a:gd name="connsiteY11" fmla="*/ 419877 h 3923522"/>
              <a:gd name="connsiteX12" fmla="*/ 746449 w 4236098"/>
              <a:gd name="connsiteY12" fmla="*/ 205273 h 3923522"/>
              <a:gd name="connsiteX13" fmla="*/ 793102 w 4236098"/>
              <a:gd name="connsiteY13" fmla="*/ 102637 h 3923522"/>
              <a:gd name="connsiteX14" fmla="*/ 867747 w 4236098"/>
              <a:gd name="connsiteY14" fmla="*/ 27992 h 3923522"/>
              <a:gd name="connsiteX15" fmla="*/ 937726 w 4236098"/>
              <a:gd name="connsiteY15" fmla="*/ 0 h 3923522"/>
              <a:gd name="connsiteX16" fmla="*/ 993710 w 4236098"/>
              <a:gd name="connsiteY16" fmla="*/ 18661 h 3923522"/>
              <a:gd name="connsiteX17" fmla="*/ 1040363 w 4236098"/>
              <a:gd name="connsiteY17" fmla="*/ 102637 h 3923522"/>
              <a:gd name="connsiteX18" fmla="*/ 1091681 w 4236098"/>
              <a:gd name="connsiteY18" fmla="*/ 289249 h 3923522"/>
              <a:gd name="connsiteX19" fmla="*/ 1129004 w 4236098"/>
              <a:gd name="connsiteY19" fmla="*/ 485192 h 3923522"/>
              <a:gd name="connsiteX20" fmla="*/ 1180322 w 4236098"/>
              <a:gd name="connsiteY20" fmla="*/ 821094 h 3923522"/>
              <a:gd name="connsiteX21" fmla="*/ 1254967 w 4236098"/>
              <a:gd name="connsiteY21" fmla="*/ 1222310 h 3923522"/>
              <a:gd name="connsiteX22" fmla="*/ 1357604 w 4236098"/>
              <a:gd name="connsiteY22" fmla="*/ 1866122 h 3923522"/>
              <a:gd name="connsiteX23" fmla="*/ 1441579 w 4236098"/>
              <a:gd name="connsiteY23" fmla="*/ 2253343 h 3923522"/>
              <a:gd name="connsiteX24" fmla="*/ 1544216 w 4236098"/>
              <a:gd name="connsiteY24" fmla="*/ 2621902 h 3923522"/>
              <a:gd name="connsiteX25" fmla="*/ 1642188 w 4236098"/>
              <a:gd name="connsiteY25" fmla="*/ 2892490 h 3923522"/>
              <a:gd name="connsiteX26" fmla="*/ 1772816 w 4236098"/>
              <a:gd name="connsiteY26" fmla="*/ 3172408 h 3923522"/>
              <a:gd name="connsiteX27" fmla="*/ 1903445 w 4236098"/>
              <a:gd name="connsiteY27" fmla="*/ 3317033 h 3923522"/>
              <a:gd name="connsiteX28" fmla="*/ 2038739 w 4236098"/>
              <a:gd name="connsiteY28" fmla="*/ 3442996 h 3923522"/>
              <a:gd name="connsiteX29" fmla="*/ 2192694 w 4236098"/>
              <a:gd name="connsiteY29" fmla="*/ 3540967 h 3923522"/>
              <a:gd name="connsiteX30" fmla="*/ 2374641 w 4236098"/>
              <a:gd name="connsiteY30" fmla="*/ 3634273 h 3923522"/>
              <a:gd name="connsiteX31" fmla="*/ 2589245 w 4236098"/>
              <a:gd name="connsiteY31" fmla="*/ 3718249 h 3923522"/>
              <a:gd name="connsiteX32" fmla="*/ 2817845 w 4236098"/>
              <a:gd name="connsiteY32" fmla="*/ 3769567 h 3923522"/>
              <a:gd name="connsiteX33" fmla="*/ 3041779 w 4236098"/>
              <a:gd name="connsiteY33" fmla="*/ 3806890 h 3923522"/>
              <a:gd name="connsiteX34" fmla="*/ 3293706 w 4236098"/>
              <a:gd name="connsiteY34" fmla="*/ 3830216 h 3923522"/>
              <a:gd name="connsiteX35" fmla="*/ 3564294 w 4236098"/>
              <a:gd name="connsiteY35" fmla="*/ 3858208 h 3923522"/>
              <a:gd name="connsiteX36" fmla="*/ 3825551 w 4236098"/>
              <a:gd name="connsiteY36" fmla="*/ 3881535 h 3923522"/>
              <a:gd name="connsiteX37" fmla="*/ 4044820 w 4236098"/>
              <a:gd name="connsiteY37" fmla="*/ 3900196 h 3923522"/>
              <a:gd name="connsiteX38" fmla="*/ 4236098 w 4236098"/>
              <a:gd name="connsiteY38" fmla="*/ 3909526 h 3923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4236098" h="3923522">
                <a:moveTo>
                  <a:pt x="0" y="3923522"/>
                </a:moveTo>
                <a:lnTo>
                  <a:pt x="93306" y="3876869"/>
                </a:lnTo>
                <a:lnTo>
                  <a:pt x="139959" y="3797559"/>
                </a:lnTo>
                <a:lnTo>
                  <a:pt x="191277" y="3643604"/>
                </a:lnTo>
                <a:lnTo>
                  <a:pt x="270588" y="3349690"/>
                </a:lnTo>
                <a:lnTo>
                  <a:pt x="307910" y="3027784"/>
                </a:lnTo>
                <a:lnTo>
                  <a:pt x="391886" y="2519265"/>
                </a:lnTo>
                <a:lnTo>
                  <a:pt x="499188" y="1660849"/>
                </a:lnTo>
                <a:lnTo>
                  <a:pt x="564502" y="1226975"/>
                </a:lnTo>
                <a:lnTo>
                  <a:pt x="611155" y="853751"/>
                </a:lnTo>
                <a:lnTo>
                  <a:pt x="643812" y="606490"/>
                </a:lnTo>
                <a:lnTo>
                  <a:pt x="685800" y="419877"/>
                </a:lnTo>
                <a:lnTo>
                  <a:pt x="746449" y="205273"/>
                </a:lnTo>
                <a:lnTo>
                  <a:pt x="793102" y="102637"/>
                </a:lnTo>
                <a:lnTo>
                  <a:pt x="867747" y="27992"/>
                </a:lnTo>
                <a:lnTo>
                  <a:pt x="937726" y="0"/>
                </a:lnTo>
                <a:lnTo>
                  <a:pt x="993710" y="18661"/>
                </a:lnTo>
                <a:lnTo>
                  <a:pt x="1040363" y="102637"/>
                </a:lnTo>
                <a:lnTo>
                  <a:pt x="1091681" y="289249"/>
                </a:lnTo>
                <a:lnTo>
                  <a:pt x="1129004" y="485192"/>
                </a:lnTo>
                <a:lnTo>
                  <a:pt x="1180322" y="821094"/>
                </a:lnTo>
                <a:lnTo>
                  <a:pt x="1254967" y="1222310"/>
                </a:lnTo>
                <a:lnTo>
                  <a:pt x="1357604" y="1866122"/>
                </a:lnTo>
                <a:lnTo>
                  <a:pt x="1441579" y="2253343"/>
                </a:lnTo>
                <a:lnTo>
                  <a:pt x="1544216" y="2621902"/>
                </a:lnTo>
                <a:lnTo>
                  <a:pt x="1642188" y="2892490"/>
                </a:lnTo>
                <a:lnTo>
                  <a:pt x="1772816" y="3172408"/>
                </a:lnTo>
                <a:lnTo>
                  <a:pt x="1903445" y="3317033"/>
                </a:lnTo>
                <a:lnTo>
                  <a:pt x="2038739" y="3442996"/>
                </a:lnTo>
                <a:lnTo>
                  <a:pt x="2192694" y="3540967"/>
                </a:lnTo>
                <a:lnTo>
                  <a:pt x="2374641" y="3634273"/>
                </a:lnTo>
                <a:lnTo>
                  <a:pt x="2589245" y="3718249"/>
                </a:lnTo>
                <a:lnTo>
                  <a:pt x="2817845" y="3769567"/>
                </a:lnTo>
                <a:lnTo>
                  <a:pt x="3041779" y="3806890"/>
                </a:lnTo>
                <a:lnTo>
                  <a:pt x="3293706" y="3830216"/>
                </a:lnTo>
                <a:lnTo>
                  <a:pt x="3564294" y="3858208"/>
                </a:lnTo>
                <a:lnTo>
                  <a:pt x="3825551" y="3881535"/>
                </a:lnTo>
                <a:lnTo>
                  <a:pt x="4044820" y="3900196"/>
                </a:lnTo>
                <a:lnTo>
                  <a:pt x="4236098" y="3909526"/>
                </a:lnTo>
              </a:path>
            </a:pathLst>
          </a:custGeom>
          <a:solidFill>
            <a:schemeClr val="bg1">
              <a:lumMod val="6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19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6" name="AutoShape 32"/>
          <p:cNvSpPr>
            <a:spLocks/>
          </p:cNvSpPr>
          <p:nvPr/>
        </p:nvSpPr>
        <p:spPr bwMode="auto">
          <a:xfrm>
            <a:off x="9294140" y="5949329"/>
            <a:ext cx="1373861" cy="34339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525780">
              <a:defRPr/>
            </a:pPr>
            <a:r>
              <a:rPr lang="en-US" sz="1600" dirty="0">
                <a:solidFill>
                  <a:prstClr val="black"/>
                </a:solidFill>
                <a:latin typeface="Helvetica Light" charset="0"/>
                <a:cs typeface="Helvetica Light" charset="0"/>
                <a:sym typeface="Helvetica Light" charset="0"/>
              </a:rPr>
              <a:t>ILL 57 MW</a:t>
            </a:r>
            <a:endParaRPr lang="en-US" sz="1600" dirty="0">
              <a:solidFill>
                <a:prstClr val="black"/>
              </a:solidFill>
              <a:latin typeface="Calibri"/>
              <a:cs typeface="Helvetica" charset="0"/>
            </a:endParaRPr>
          </a:p>
        </p:txBody>
      </p:sp>
      <p:grpSp>
        <p:nvGrpSpPr>
          <p:cNvPr id="147" name="Group 146"/>
          <p:cNvGrpSpPr/>
          <p:nvPr/>
        </p:nvGrpSpPr>
        <p:grpSpPr>
          <a:xfrm>
            <a:off x="7707724" y="2715672"/>
            <a:ext cx="2841158" cy="1687823"/>
            <a:chOff x="6183724" y="2715671"/>
            <a:chExt cx="2841158" cy="1687823"/>
          </a:xfrm>
        </p:grpSpPr>
        <p:grpSp>
          <p:nvGrpSpPr>
            <p:cNvPr id="148" name="Group 147"/>
            <p:cNvGrpSpPr/>
            <p:nvPr/>
          </p:nvGrpSpPr>
          <p:grpSpPr>
            <a:xfrm>
              <a:off x="6621933" y="3109221"/>
              <a:ext cx="2197884" cy="1294273"/>
              <a:chOff x="1266115" y="1496294"/>
              <a:chExt cx="8201858" cy="4935232"/>
            </a:xfrm>
          </p:grpSpPr>
          <p:sp>
            <p:nvSpPr>
              <p:cNvPr id="152" name="AutoShape 2"/>
              <p:cNvSpPr>
                <a:spLocks/>
              </p:cNvSpPr>
              <p:nvPr/>
            </p:nvSpPr>
            <p:spPr bwMode="auto">
              <a:xfrm>
                <a:off x="1280052" y="1829935"/>
                <a:ext cx="7484197" cy="460159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455" y="17233"/>
                    </a:lnTo>
                    <a:lnTo>
                      <a:pt x="810" y="14270"/>
                    </a:lnTo>
                    <a:lnTo>
                      <a:pt x="1240" y="11228"/>
                    </a:lnTo>
                    <a:lnTo>
                      <a:pt x="1671" y="8889"/>
                    </a:lnTo>
                    <a:lnTo>
                      <a:pt x="2203" y="6862"/>
                    </a:lnTo>
                    <a:lnTo>
                      <a:pt x="2709" y="5380"/>
                    </a:lnTo>
                    <a:lnTo>
                      <a:pt x="3291" y="3898"/>
                    </a:lnTo>
                    <a:lnTo>
                      <a:pt x="3773" y="3119"/>
                    </a:lnTo>
                    <a:lnTo>
                      <a:pt x="4431" y="2261"/>
                    </a:lnTo>
                    <a:lnTo>
                      <a:pt x="4912" y="1715"/>
                    </a:lnTo>
                    <a:lnTo>
                      <a:pt x="5520" y="1325"/>
                    </a:lnTo>
                    <a:lnTo>
                      <a:pt x="6153" y="935"/>
                    </a:lnTo>
                    <a:lnTo>
                      <a:pt x="7368" y="467"/>
                    </a:lnTo>
                    <a:lnTo>
                      <a:pt x="8457" y="311"/>
                    </a:lnTo>
                    <a:lnTo>
                      <a:pt x="9445" y="233"/>
                    </a:lnTo>
                    <a:lnTo>
                      <a:pt x="10432" y="77"/>
                    </a:lnTo>
                    <a:lnTo>
                      <a:pt x="12382" y="77"/>
                    </a:lnTo>
                    <a:lnTo>
                      <a:pt x="13901" y="0"/>
                    </a:lnTo>
                    <a:lnTo>
                      <a:pt x="14129" y="2573"/>
                    </a:lnTo>
                    <a:lnTo>
                      <a:pt x="14408" y="5380"/>
                    </a:lnTo>
                    <a:lnTo>
                      <a:pt x="14585" y="6862"/>
                    </a:lnTo>
                    <a:lnTo>
                      <a:pt x="14813" y="8655"/>
                    </a:lnTo>
                    <a:lnTo>
                      <a:pt x="15016" y="9981"/>
                    </a:lnTo>
                    <a:lnTo>
                      <a:pt x="15320" y="11618"/>
                    </a:lnTo>
                    <a:lnTo>
                      <a:pt x="15573" y="12944"/>
                    </a:lnTo>
                    <a:lnTo>
                      <a:pt x="15851" y="14114"/>
                    </a:lnTo>
                    <a:lnTo>
                      <a:pt x="16079" y="14971"/>
                    </a:lnTo>
                    <a:lnTo>
                      <a:pt x="16307" y="15673"/>
                    </a:lnTo>
                    <a:lnTo>
                      <a:pt x="16611" y="16531"/>
                    </a:lnTo>
                    <a:lnTo>
                      <a:pt x="16991" y="17389"/>
                    </a:lnTo>
                    <a:lnTo>
                      <a:pt x="17345" y="18090"/>
                    </a:lnTo>
                    <a:lnTo>
                      <a:pt x="17675" y="18636"/>
                    </a:lnTo>
                    <a:lnTo>
                      <a:pt x="18105" y="19182"/>
                    </a:lnTo>
                    <a:lnTo>
                      <a:pt x="18434" y="19572"/>
                    </a:lnTo>
                    <a:lnTo>
                      <a:pt x="18814" y="19884"/>
                    </a:lnTo>
                    <a:lnTo>
                      <a:pt x="19270" y="20274"/>
                    </a:lnTo>
                    <a:lnTo>
                      <a:pt x="19751" y="20664"/>
                    </a:lnTo>
                    <a:lnTo>
                      <a:pt x="20207" y="20898"/>
                    </a:lnTo>
                    <a:lnTo>
                      <a:pt x="20561" y="21054"/>
                    </a:lnTo>
                    <a:lnTo>
                      <a:pt x="21093" y="21288"/>
                    </a:lnTo>
                    <a:lnTo>
                      <a:pt x="21600" y="21366"/>
                    </a:lnTo>
                  </a:path>
                </a:pathLst>
              </a:custGeom>
              <a:noFill/>
              <a:ln w="25400" cap="flat" cmpd="sng">
                <a:solidFill>
                  <a:srgbClr val="40A0D5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lIns="0" tIns="0" rIns="0" bIns="0" anchor="ctr"/>
              <a:lstStyle/>
              <a:p>
                <a:pPr algn="ctr" defTabSz="1170147">
                  <a:defRPr/>
                </a:pPr>
                <a:endParaRPr lang="en-US" sz="5200">
                  <a:solidFill>
                    <a:srgbClr val="FFFFFF"/>
                  </a:solidFill>
                  <a:latin typeface="Gill Sans" charset="0"/>
                  <a:cs typeface="Gill Sans" charset="0"/>
                  <a:sym typeface="Gill Sans" charset="0"/>
                </a:endParaRPr>
              </a:p>
            </p:txBody>
          </p:sp>
          <p:sp>
            <p:nvSpPr>
              <p:cNvPr id="153" name="Line 11"/>
              <p:cNvSpPr>
                <a:spLocks noChangeShapeType="1"/>
              </p:cNvSpPr>
              <p:nvPr/>
            </p:nvSpPr>
            <p:spPr bwMode="auto">
              <a:xfrm flipV="1">
                <a:off x="1266115" y="1496294"/>
                <a:ext cx="13936" cy="4908087"/>
              </a:xfrm>
              <a:prstGeom prst="line">
                <a:avLst/>
              </a:prstGeom>
              <a:noFill/>
              <a:ln w="12700" cap="flat" cmpd="sng">
                <a:solidFill>
                  <a:srgbClr val="000000"/>
                </a:solidFill>
                <a:prstDash val="solid"/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marL="254318" indent="-205740" defTabSz="457200">
                  <a:spcBef>
                    <a:spcPts val="1620"/>
                  </a:spcBef>
                  <a:buSzPct val="100000"/>
                  <a:buFont typeface="Arial" charset="0"/>
                  <a:buChar char="•"/>
                  <a:defRPr/>
                </a:pPr>
                <a:endParaRPr lang="en-US" sz="1400">
                  <a:solidFill>
                    <a:srgbClr val="006D8F"/>
                  </a:solidFill>
                  <a:latin typeface="Calibri" charset="0"/>
                  <a:cs typeface="Calibri" charset="0"/>
                  <a:sym typeface="Calibri" charset="0"/>
                </a:endParaRPr>
              </a:p>
            </p:txBody>
          </p:sp>
          <p:sp>
            <p:nvSpPr>
              <p:cNvPr id="154" name="Line 39"/>
              <p:cNvSpPr>
                <a:spLocks noChangeShapeType="1"/>
              </p:cNvSpPr>
              <p:nvPr/>
            </p:nvSpPr>
            <p:spPr bwMode="auto">
              <a:xfrm>
                <a:off x="1266115" y="6424976"/>
                <a:ext cx="8201858" cy="1429"/>
              </a:xfrm>
              <a:prstGeom prst="line">
                <a:avLst/>
              </a:prstGeom>
              <a:noFill/>
              <a:ln w="12700" cap="flat" cmpd="sng">
                <a:solidFill>
                  <a:srgbClr val="000000"/>
                </a:solidFill>
                <a:prstDash val="solid"/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marL="254318" indent="-205740" defTabSz="457200">
                  <a:spcBef>
                    <a:spcPts val="1620"/>
                  </a:spcBef>
                  <a:buSzPct val="100000"/>
                  <a:buFont typeface="Arial" charset="0"/>
                  <a:buChar char="•"/>
                  <a:defRPr/>
                </a:pPr>
                <a:endParaRPr lang="en-US" sz="1400">
                  <a:solidFill>
                    <a:srgbClr val="006D8F"/>
                  </a:solidFill>
                  <a:latin typeface="Calibri" charset="0"/>
                  <a:cs typeface="Calibri" charset="0"/>
                  <a:sym typeface="Calibri" charset="0"/>
                </a:endParaRPr>
              </a:p>
            </p:txBody>
          </p:sp>
        </p:grpSp>
        <p:sp>
          <p:nvSpPr>
            <p:cNvPr id="149" name="Trapezoid 148"/>
            <p:cNvSpPr/>
            <p:nvPr/>
          </p:nvSpPr>
          <p:spPr>
            <a:xfrm>
              <a:off x="7338251" y="3196719"/>
              <a:ext cx="682735" cy="1199657"/>
            </a:xfrm>
            <a:prstGeom prst="trapezoid">
              <a:avLst>
                <a:gd name="adj" fmla="val 13215"/>
              </a:avLst>
            </a:prstGeom>
            <a:solidFill>
              <a:srgbClr val="40A0D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19"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6183724" y="2715671"/>
              <a:ext cx="28411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19">
                <a:defRPr/>
              </a:pPr>
              <a:r>
                <a:rPr lang="en-US" sz="1600" b="1" dirty="0">
                  <a:solidFill>
                    <a:prstClr val="black"/>
                  </a:solidFill>
                  <a:latin typeface="Helvetica Light"/>
                  <a:cs typeface="Helvetica Light"/>
                </a:rPr>
                <a:t>Possibilities of pulse shaping</a:t>
              </a:r>
            </a:p>
          </p:txBody>
        </p:sp>
        <p:sp>
          <p:nvSpPr>
            <p:cNvPr id="151" name="Isosceles Triangle 84"/>
            <p:cNvSpPr/>
            <p:nvPr/>
          </p:nvSpPr>
          <p:spPr>
            <a:xfrm>
              <a:off x="7099061" y="3219749"/>
              <a:ext cx="210899" cy="1174466"/>
            </a:xfrm>
            <a:prstGeom prst="triangle">
              <a:avLst/>
            </a:prstGeom>
            <a:solidFill>
              <a:srgbClr val="44A1D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19"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82" name="Freeform 81"/>
          <p:cNvSpPr/>
          <p:nvPr/>
        </p:nvSpPr>
        <p:spPr>
          <a:xfrm>
            <a:off x="3287060" y="6267450"/>
            <a:ext cx="1346400" cy="93600"/>
          </a:xfrm>
          <a:custGeom>
            <a:avLst/>
            <a:gdLst>
              <a:gd name="connsiteX0" fmla="*/ 0 w 4103274"/>
              <a:gd name="connsiteY0" fmla="*/ 4333795 h 4333795"/>
              <a:gd name="connsiteX1" fmla="*/ 38420 w 4103274"/>
              <a:gd name="connsiteY1" fmla="*/ 3972645 h 4333795"/>
              <a:gd name="connsiteX2" fmla="*/ 69156 w 4103274"/>
              <a:gd name="connsiteY2" fmla="*/ 3480867 h 4333795"/>
              <a:gd name="connsiteX3" fmla="*/ 115260 w 4103274"/>
              <a:gd name="connsiteY3" fmla="*/ 2781620 h 4333795"/>
              <a:gd name="connsiteX4" fmla="*/ 145996 w 4103274"/>
              <a:gd name="connsiteY4" fmla="*/ 2067005 h 4333795"/>
              <a:gd name="connsiteX5" fmla="*/ 176733 w 4103274"/>
              <a:gd name="connsiteY5" fmla="*/ 1360074 h 4333795"/>
              <a:gd name="connsiteX6" fmla="*/ 215153 w 4103274"/>
              <a:gd name="connsiteY6" fmla="*/ 868296 h 4333795"/>
              <a:gd name="connsiteX7" fmla="*/ 253573 w 4103274"/>
              <a:gd name="connsiteY7" fmla="*/ 399570 h 4333795"/>
              <a:gd name="connsiteX8" fmla="*/ 284309 w 4103274"/>
              <a:gd name="connsiteY8" fmla="*/ 245889 h 4333795"/>
              <a:gd name="connsiteX9" fmla="*/ 307361 w 4103274"/>
              <a:gd name="connsiteY9" fmla="*/ 84524 h 4333795"/>
              <a:gd name="connsiteX10" fmla="*/ 353465 w 4103274"/>
              <a:gd name="connsiteY10" fmla="*/ 0 h 4333795"/>
              <a:gd name="connsiteX11" fmla="*/ 353465 w 4103274"/>
              <a:gd name="connsiteY11" fmla="*/ 0 h 4333795"/>
              <a:gd name="connsiteX12" fmla="*/ 353465 w 4103274"/>
              <a:gd name="connsiteY12" fmla="*/ 0 h 4333795"/>
              <a:gd name="connsiteX13" fmla="*/ 445674 w 4103274"/>
              <a:gd name="connsiteY13" fmla="*/ 38420 h 4333795"/>
              <a:gd name="connsiteX14" fmla="*/ 476410 w 4103274"/>
              <a:gd name="connsiteY14" fmla="*/ 153681 h 4333795"/>
              <a:gd name="connsiteX15" fmla="*/ 514830 w 4103274"/>
              <a:gd name="connsiteY15" fmla="*/ 330413 h 4333795"/>
              <a:gd name="connsiteX16" fmla="*/ 530198 w 4103274"/>
              <a:gd name="connsiteY16" fmla="*/ 507146 h 4333795"/>
              <a:gd name="connsiteX17" fmla="*/ 568618 w 4103274"/>
              <a:gd name="connsiteY17" fmla="*/ 783771 h 4333795"/>
              <a:gd name="connsiteX18" fmla="*/ 630091 w 4103274"/>
              <a:gd name="connsiteY18" fmla="*/ 1360074 h 4333795"/>
              <a:gd name="connsiteX19" fmla="*/ 676195 w 4103274"/>
              <a:gd name="connsiteY19" fmla="*/ 1759644 h 4333795"/>
              <a:gd name="connsiteX20" fmla="*/ 729983 w 4103274"/>
              <a:gd name="connsiteY20" fmla="*/ 2120793 h 4333795"/>
              <a:gd name="connsiteX21" fmla="*/ 822191 w 4103274"/>
              <a:gd name="connsiteY21" fmla="*/ 2566467 h 4333795"/>
              <a:gd name="connsiteX22" fmla="*/ 929768 w 4103274"/>
              <a:gd name="connsiteY22" fmla="*/ 2889197 h 4333795"/>
              <a:gd name="connsiteX23" fmla="*/ 1091133 w 4103274"/>
              <a:gd name="connsiteY23" fmla="*/ 3196558 h 4333795"/>
              <a:gd name="connsiteX24" fmla="*/ 1298601 w 4103274"/>
              <a:gd name="connsiteY24" fmla="*/ 3496235 h 4333795"/>
              <a:gd name="connsiteX25" fmla="*/ 1521438 w 4103274"/>
              <a:gd name="connsiteY25" fmla="*/ 3696020 h 4333795"/>
              <a:gd name="connsiteX26" fmla="*/ 1751959 w 4103274"/>
              <a:gd name="connsiteY26" fmla="*/ 3857385 h 4333795"/>
              <a:gd name="connsiteX27" fmla="*/ 1974796 w 4103274"/>
              <a:gd name="connsiteY27" fmla="*/ 3972645 h 4333795"/>
              <a:gd name="connsiteX28" fmla="*/ 2282158 w 4103274"/>
              <a:gd name="connsiteY28" fmla="*/ 4072538 h 4333795"/>
              <a:gd name="connsiteX29" fmla="*/ 2597203 w 4103274"/>
              <a:gd name="connsiteY29" fmla="*/ 4141694 h 4333795"/>
              <a:gd name="connsiteX30" fmla="*/ 2950669 w 4103274"/>
              <a:gd name="connsiteY30" fmla="*/ 4203166 h 4333795"/>
              <a:gd name="connsiteX31" fmla="*/ 3357923 w 4103274"/>
              <a:gd name="connsiteY31" fmla="*/ 4256955 h 4333795"/>
              <a:gd name="connsiteX32" fmla="*/ 3657600 w 4103274"/>
              <a:gd name="connsiteY32" fmla="*/ 4287691 h 4333795"/>
              <a:gd name="connsiteX33" fmla="*/ 4103274 w 4103274"/>
              <a:gd name="connsiteY33" fmla="*/ 4318427 h 4333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4103274" h="4333795">
                <a:moveTo>
                  <a:pt x="0" y="4333795"/>
                </a:moveTo>
                <a:lnTo>
                  <a:pt x="38420" y="3972645"/>
                </a:lnTo>
                <a:lnTo>
                  <a:pt x="69156" y="3480867"/>
                </a:lnTo>
                <a:lnTo>
                  <a:pt x="115260" y="2781620"/>
                </a:lnTo>
                <a:lnTo>
                  <a:pt x="145996" y="2067005"/>
                </a:lnTo>
                <a:lnTo>
                  <a:pt x="176733" y="1360074"/>
                </a:lnTo>
                <a:lnTo>
                  <a:pt x="215153" y="868296"/>
                </a:lnTo>
                <a:lnTo>
                  <a:pt x="253573" y="399570"/>
                </a:lnTo>
                <a:lnTo>
                  <a:pt x="284309" y="245889"/>
                </a:lnTo>
                <a:lnTo>
                  <a:pt x="307361" y="84524"/>
                </a:lnTo>
                <a:lnTo>
                  <a:pt x="353465" y="0"/>
                </a:lnTo>
                <a:lnTo>
                  <a:pt x="353465" y="0"/>
                </a:lnTo>
                <a:lnTo>
                  <a:pt x="353465" y="0"/>
                </a:lnTo>
                <a:lnTo>
                  <a:pt x="445674" y="38420"/>
                </a:lnTo>
                <a:lnTo>
                  <a:pt x="476410" y="153681"/>
                </a:lnTo>
                <a:lnTo>
                  <a:pt x="514830" y="330413"/>
                </a:lnTo>
                <a:lnTo>
                  <a:pt x="530198" y="507146"/>
                </a:lnTo>
                <a:lnTo>
                  <a:pt x="568618" y="783771"/>
                </a:lnTo>
                <a:lnTo>
                  <a:pt x="630091" y="1360074"/>
                </a:lnTo>
                <a:lnTo>
                  <a:pt x="676195" y="1759644"/>
                </a:lnTo>
                <a:lnTo>
                  <a:pt x="729983" y="2120793"/>
                </a:lnTo>
                <a:lnTo>
                  <a:pt x="822191" y="2566467"/>
                </a:lnTo>
                <a:lnTo>
                  <a:pt x="929768" y="2889197"/>
                </a:lnTo>
                <a:lnTo>
                  <a:pt x="1091133" y="3196558"/>
                </a:lnTo>
                <a:lnTo>
                  <a:pt x="1298601" y="3496235"/>
                </a:lnTo>
                <a:lnTo>
                  <a:pt x="1521438" y="3696020"/>
                </a:lnTo>
                <a:lnTo>
                  <a:pt x="1751959" y="3857385"/>
                </a:lnTo>
                <a:lnTo>
                  <a:pt x="1974796" y="3972645"/>
                </a:lnTo>
                <a:lnTo>
                  <a:pt x="2282158" y="4072538"/>
                </a:lnTo>
                <a:lnTo>
                  <a:pt x="2597203" y="4141694"/>
                </a:lnTo>
                <a:lnTo>
                  <a:pt x="2950669" y="4203166"/>
                </a:lnTo>
                <a:lnTo>
                  <a:pt x="3357923" y="4256955"/>
                </a:lnTo>
                <a:lnTo>
                  <a:pt x="3657600" y="4287691"/>
                </a:lnTo>
                <a:lnTo>
                  <a:pt x="4103274" y="4318427"/>
                </a:lnTo>
              </a:path>
            </a:pathLst>
          </a:cu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19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1" name="Freeform 80"/>
          <p:cNvSpPr/>
          <p:nvPr/>
        </p:nvSpPr>
        <p:spPr>
          <a:xfrm>
            <a:off x="3313366" y="6329482"/>
            <a:ext cx="525600" cy="28800"/>
          </a:xfrm>
          <a:custGeom>
            <a:avLst/>
            <a:gdLst>
              <a:gd name="connsiteX0" fmla="*/ 0 w 4236098"/>
              <a:gd name="connsiteY0" fmla="*/ 3923522 h 3923522"/>
              <a:gd name="connsiteX1" fmla="*/ 93306 w 4236098"/>
              <a:gd name="connsiteY1" fmla="*/ 3876869 h 3923522"/>
              <a:gd name="connsiteX2" fmla="*/ 139959 w 4236098"/>
              <a:gd name="connsiteY2" fmla="*/ 3797559 h 3923522"/>
              <a:gd name="connsiteX3" fmla="*/ 191277 w 4236098"/>
              <a:gd name="connsiteY3" fmla="*/ 3643604 h 3923522"/>
              <a:gd name="connsiteX4" fmla="*/ 270588 w 4236098"/>
              <a:gd name="connsiteY4" fmla="*/ 3349690 h 3923522"/>
              <a:gd name="connsiteX5" fmla="*/ 307910 w 4236098"/>
              <a:gd name="connsiteY5" fmla="*/ 3027784 h 3923522"/>
              <a:gd name="connsiteX6" fmla="*/ 391886 w 4236098"/>
              <a:gd name="connsiteY6" fmla="*/ 2519265 h 3923522"/>
              <a:gd name="connsiteX7" fmla="*/ 499188 w 4236098"/>
              <a:gd name="connsiteY7" fmla="*/ 1660849 h 3923522"/>
              <a:gd name="connsiteX8" fmla="*/ 564502 w 4236098"/>
              <a:gd name="connsiteY8" fmla="*/ 1226975 h 3923522"/>
              <a:gd name="connsiteX9" fmla="*/ 611155 w 4236098"/>
              <a:gd name="connsiteY9" fmla="*/ 853751 h 3923522"/>
              <a:gd name="connsiteX10" fmla="*/ 643812 w 4236098"/>
              <a:gd name="connsiteY10" fmla="*/ 606490 h 3923522"/>
              <a:gd name="connsiteX11" fmla="*/ 685800 w 4236098"/>
              <a:gd name="connsiteY11" fmla="*/ 419877 h 3923522"/>
              <a:gd name="connsiteX12" fmla="*/ 746449 w 4236098"/>
              <a:gd name="connsiteY12" fmla="*/ 205273 h 3923522"/>
              <a:gd name="connsiteX13" fmla="*/ 793102 w 4236098"/>
              <a:gd name="connsiteY13" fmla="*/ 102637 h 3923522"/>
              <a:gd name="connsiteX14" fmla="*/ 867747 w 4236098"/>
              <a:gd name="connsiteY14" fmla="*/ 27992 h 3923522"/>
              <a:gd name="connsiteX15" fmla="*/ 937726 w 4236098"/>
              <a:gd name="connsiteY15" fmla="*/ 0 h 3923522"/>
              <a:gd name="connsiteX16" fmla="*/ 993710 w 4236098"/>
              <a:gd name="connsiteY16" fmla="*/ 18661 h 3923522"/>
              <a:gd name="connsiteX17" fmla="*/ 1040363 w 4236098"/>
              <a:gd name="connsiteY17" fmla="*/ 102637 h 3923522"/>
              <a:gd name="connsiteX18" fmla="*/ 1091681 w 4236098"/>
              <a:gd name="connsiteY18" fmla="*/ 289249 h 3923522"/>
              <a:gd name="connsiteX19" fmla="*/ 1129004 w 4236098"/>
              <a:gd name="connsiteY19" fmla="*/ 485192 h 3923522"/>
              <a:gd name="connsiteX20" fmla="*/ 1180322 w 4236098"/>
              <a:gd name="connsiteY20" fmla="*/ 821094 h 3923522"/>
              <a:gd name="connsiteX21" fmla="*/ 1254967 w 4236098"/>
              <a:gd name="connsiteY21" fmla="*/ 1222310 h 3923522"/>
              <a:gd name="connsiteX22" fmla="*/ 1357604 w 4236098"/>
              <a:gd name="connsiteY22" fmla="*/ 1866122 h 3923522"/>
              <a:gd name="connsiteX23" fmla="*/ 1441579 w 4236098"/>
              <a:gd name="connsiteY23" fmla="*/ 2253343 h 3923522"/>
              <a:gd name="connsiteX24" fmla="*/ 1544216 w 4236098"/>
              <a:gd name="connsiteY24" fmla="*/ 2621902 h 3923522"/>
              <a:gd name="connsiteX25" fmla="*/ 1642188 w 4236098"/>
              <a:gd name="connsiteY25" fmla="*/ 2892490 h 3923522"/>
              <a:gd name="connsiteX26" fmla="*/ 1772816 w 4236098"/>
              <a:gd name="connsiteY26" fmla="*/ 3172408 h 3923522"/>
              <a:gd name="connsiteX27" fmla="*/ 1903445 w 4236098"/>
              <a:gd name="connsiteY27" fmla="*/ 3317033 h 3923522"/>
              <a:gd name="connsiteX28" fmla="*/ 2038739 w 4236098"/>
              <a:gd name="connsiteY28" fmla="*/ 3442996 h 3923522"/>
              <a:gd name="connsiteX29" fmla="*/ 2192694 w 4236098"/>
              <a:gd name="connsiteY29" fmla="*/ 3540967 h 3923522"/>
              <a:gd name="connsiteX30" fmla="*/ 2374641 w 4236098"/>
              <a:gd name="connsiteY30" fmla="*/ 3634273 h 3923522"/>
              <a:gd name="connsiteX31" fmla="*/ 2589245 w 4236098"/>
              <a:gd name="connsiteY31" fmla="*/ 3718249 h 3923522"/>
              <a:gd name="connsiteX32" fmla="*/ 2817845 w 4236098"/>
              <a:gd name="connsiteY32" fmla="*/ 3769567 h 3923522"/>
              <a:gd name="connsiteX33" fmla="*/ 3041779 w 4236098"/>
              <a:gd name="connsiteY33" fmla="*/ 3806890 h 3923522"/>
              <a:gd name="connsiteX34" fmla="*/ 3293706 w 4236098"/>
              <a:gd name="connsiteY34" fmla="*/ 3830216 h 3923522"/>
              <a:gd name="connsiteX35" fmla="*/ 3564294 w 4236098"/>
              <a:gd name="connsiteY35" fmla="*/ 3858208 h 3923522"/>
              <a:gd name="connsiteX36" fmla="*/ 3825551 w 4236098"/>
              <a:gd name="connsiteY36" fmla="*/ 3881535 h 3923522"/>
              <a:gd name="connsiteX37" fmla="*/ 4044820 w 4236098"/>
              <a:gd name="connsiteY37" fmla="*/ 3900196 h 3923522"/>
              <a:gd name="connsiteX38" fmla="*/ 4236098 w 4236098"/>
              <a:gd name="connsiteY38" fmla="*/ 3909526 h 3923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4236098" h="3923522">
                <a:moveTo>
                  <a:pt x="0" y="3923522"/>
                </a:moveTo>
                <a:lnTo>
                  <a:pt x="93306" y="3876869"/>
                </a:lnTo>
                <a:lnTo>
                  <a:pt x="139959" y="3797559"/>
                </a:lnTo>
                <a:lnTo>
                  <a:pt x="191277" y="3643604"/>
                </a:lnTo>
                <a:lnTo>
                  <a:pt x="270588" y="3349690"/>
                </a:lnTo>
                <a:lnTo>
                  <a:pt x="307910" y="3027784"/>
                </a:lnTo>
                <a:lnTo>
                  <a:pt x="391886" y="2519265"/>
                </a:lnTo>
                <a:lnTo>
                  <a:pt x="499188" y="1660849"/>
                </a:lnTo>
                <a:lnTo>
                  <a:pt x="564502" y="1226975"/>
                </a:lnTo>
                <a:lnTo>
                  <a:pt x="611155" y="853751"/>
                </a:lnTo>
                <a:lnTo>
                  <a:pt x="643812" y="606490"/>
                </a:lnTo>
                <a:lnTo>
                  <a:pt x="685800" y="419877"/>
                </a:lnTo>
                <a:lnTo>
                  <a:pt x="746449" y="205273"/>
                </a:lnTo>
                <a:lnTo>
                  <a:pt x="793102" y="102637"/>
                </a:lnTo>
                <a:lnTo>
                  <a:pt x="867747" y="27992"/>
                </a:lnTo>
                <a:lnTo>
                  <a:pt x="937726" y="0"/>
                </a:lnTo>
                <a:lnTo>
                  <a:pt x="993710" y="18661"/>
                </a:lnTo>
                <a:lnTo>
                  <a:pt x="1040363" y="102637"/>
                </a:lnTo>
                <a:lnTo>
                  <a:pt x="1091681" y="289249"/>
                </a:lnTo>
                <a:lnTo>
                  <a:pt x="1129004" y="485192"/>
                </a:lnTo>
                <a:lnTo>
                  <a:pt x="1180322" y="821094"/>
                </a:lnTo>
                <a:lnTo>
                  <a:pt x="1254967" y="1222310"/>
                </a:lnTo>
                <a:lnTo>
                  <a:pt x="1357604" y="1866122"/>
                </a:lnTo>
                <a:lnTo>
                  <a:pt x="1441579" y="2253343"/>
                </a:lnTo>
                <a:lnTo>
                  <a:pt x="1544216" y="2621902"/>
                </a:lnTo>
                <a:lnTo>
                  <a:pt x="1642188" y="2892490"/>
                </a:lnTo>
                <a:lnTo>
                  <a:pt x="1772816" y="3172408"/>
                </a:lnTo>
                <a:lnTo>
                  <a:pt x="1903445" y="3317033"/>
                </a:lnTo>
                <a:lnTo>
                  <a:pt x="2038739" y="3442996"/>
                </a:lnTo>
                <a:lnTo>
                  <a:pt x="2192694" y="3540967"/>
                </a:lnTo>
                <a:lnTo>
                  <a:pt x="2374641" y="3634273"/>
                </a:lnTo>
                <a:lnTo>
                  <a:pt x="2589245" y="3718249"/>
                </a:lnTo>
                <a:lnTo>
                  <a:pt x="2817845" y="3769567"/>
                </a:lnTo>
                <a:lnTo>
                  <a:pt x="3041779" y="3806890"/>
                </a:lnTo>
                <a:lnTo>
                  <a:pt x="3293706" y="3830216"/>
                </a:lnTo>
                <a:lnTo>
                  <a:pt x="3564294" y="3858208"/>
                </a:lnTo>
                <a:lnTo>
                  <a:pt x="3825551" y="3881535"/>
                </a:lnTo>
                <a:lnTo>
                  <a:pt x="4044820" y="3900196"/>
                </a:lnTo>
                <a:lnTo>
                  <a:pt x="4236098" y="3909526"/>
                </a:lnTo>
              </a:path>
            </a:pathLst>
          </a:cu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19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4034258" y="6305549"/>
            <a:ext cx="1346400" cy="50400"/>
          </a:xfrm>
          <a:custGeom>
            <a:avLst/>
            <a:gdLst>
              <a:gd name="connsiteX0" fmla="*/ 0 w 4103274"/>
              <a:gd name="connsiteY0" fmla="*/ 4333795 h 4333795"/>
              <a:gd name="connsiteX1" fmla="*/ 38420 w 4103274"/>
              <a:gd name="connsiteY1" fmla="*/ 3972645 h 4333795"/>
              <a:gd name="connsiteX2" fmla="*/ 69156 w 4103274"/>
              <a:gd name="connsiteY2" fmla="*/ 3480867 h 4333795"/>
              <a:gd name="connsiteX3" fmla="*/ 115260 w 4103274"/>
              <a:gd name="connsiteY3" fmla="*/ 2781620 h 4333795"/>
              <a:gd name="connsiteX4" fmla="*/ 145996 w 4103274"/>
              <a:gd name="connsiteY4" fmla="*/ 2067005 h 4333795"/>
              <a:gd name="connsiteX5" fmla="*/ 176733 w 4103274"/>
              <a:gd name="connsiteY5" fmla="*/ 1360074 h 4333795"/>
              <a:gd name="connsiteX6" fmla="*/ 215153 w 4103274"/>
              <a:gd name="connsiteY6" fmla="*/ 868296 h 4333795"/>
              <a:gd name="connsiteX7" fmla="*/ 253573 w 4103274"/>
              <a:gd name="connsiteY7" fmla="*/ 399570 h 4333795"/>
              <a:gd name="connsiteX8" fmla="*/ 284309 w 4103274"/>
              <a:gd name="connsiteY8" fmla="*/ 245889 h 4333795"/>
              <a:gd name="connsiteX9" fmla="*/ 307361 w 4103274"/>
              <a:gd name="connsiteY9" fmla="*/ 84524 h 4333795"/>
              <a:gd name="connsiteX10" fmla="*/ 353465 w 4103274"/>
              <a:gd name="connsiteY10" fmla="*/ 0 h 4333795"/>
              <a:gd name="connsiteX11" fmla="*/ 353465 w 4103274"/>
              <a:gd name="connsiteY11" fmla="*/ 0 h 4333795"/>
              <a:gd name="connsiteX12" fmla="*/ 353465 w 4103274"/>
              <a:gd name="connsiteY12" fmla="*/ 0 h 4333795"/>
              <a:gd name="connsiteX13" fmla="*/ 445674 w 4103274"/>
              <a:gd name="connsiteY13" fmla="*/ 38420 h 4333795"/>
              <a:gd name="connsiteX14" fmla="*/ 476410 w 4103274"/>
              <a:gd name="connsiteY14" fmla="*/ 153681 h 4333795"/>
              <a:gd name="connsiteX15" fmla="*/ 514830 w 4103274"/>
              <a:gd name="connsiteY15" fmla="*/ 330413 h 4333795"/>
              <a:gd name="connsiteX16" fmla="*/ 530198 w 4103274"/>
              <a:gd name="connsiteY16" fmla="*/ 507146 h 4333795"/>
              <a:gd name="connsiteX17" fmla="*/ 568618 w 4103274"/>
              <a:gd name="connsiteY17" fmla="*/ 783771 h 4333795"/>
              <a:gd name="connsiteX18" fmla="*/ 630091 w 4103274"/>
              <a:gd name="connsiteY18" fmla="*/ 1360074 h 4333795"/>
              <a:gd name="connsiteX19" fmla="*/ 676195 w 4103274"/>
              <a:gd name="connsiteY19" fmla="*/ 1759644 h 4333795"/>
              <a:gd name="connsiteX20" fmla="*/ 729983 w 4103274"/>
              <a:gd name="connsiteY20" fmla="*/ 2120793 h 4333795"/>
              <a:gd name="connsiteX21" fmla="*/ 822191 w 4103274"/>
              <a:gd name="connsiteY21" fmla="*/ 2566467 h 4333795"/>
              <a:gd name="connsiteX22" fmla="*/ 929768 w 4103274"/>
              <a:gd name="connsiteY22" fmla="*/ 2889197 h 4333795"/>
              <a:gd name="connsiteX23" fmla="*/ 1091133 w 4103274"/>
              <a:gd name="connsiteY23" fmla="*/ 3196558 h 4333795"/>
              <a:gd name="connsiteX24" fmla="*/ 1298601 w 4103274"/>
              <a:gd name="connsiteY24" fmla="*/ 3496235 h 4333795"/>
              <a:gd name="connsiteX25" fmla="*/ 1521438 w 4103274"/>
              <a:gd name="connsiteY25" fmla="*/ 3696020 h 4333795"/>
              <a:gd name="connsiteX26" fmla="*/ 1751959 w 4103274"/>
              <a:gd name="connsiteY26" fmla="*/ 3857385 h 4333795"/>
              <a:gd name="connsiteX27" fmla="*/ 1974796 w 4103274"/>
              <a:gd name="connsiteY27" fmla="*/ 3972645 h 4333795"/>
              <a:gd name="connsiteX28" fmla="*/ 2282158 w 4103274"/>
              <a:gd name="connsiteY28" fmla="*/ 4072538 h 4333795"/>
              <a:gd name="connsiteX29" fmla="*/ 2597203 w 4103274"/>
              <a:gd name="connsiteY29" fmla="*/ 4141694 h 4333795"/>
              <a:gd name="connsiteX30" fmla="*/ 2950669 w 4103274"/>
              <a:gd name="connsiteY30" fmla="*/ 4203166 h 4333795"/>
              <a:gd name="connsiteX31" fmla="*/ 3357923 w 4103274"/>
              <a:gd name="connsiteY31" fmla="*/ 4256955 h 4333795"/>
              <a:gd name="connsiteX32" fmla="*/ 3657600 w 4103274"/>
              <a:gd name="connsiteY32" fmla="*/ 4287691 h 4333795"/>
              <a:gd name="connsiteX33" fmla="*/ 4103274 w 4103274"/>
              <a:gd name="connsiteY33" fmla="*/ 4318427 h 4333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4103274" h="4333795">
                <a:moveTo>
                  <a:pt x="0" y="4333795"/>
                </a:moveTo>
                <a:lnTo>
                  <a:pt x="38420" y="3972645"/>
                </a:lnTo>
                <a:lnTo>
                  <a:pt x="69156" y="3480867"/>
                </a:lnTo>
                <a:lnTo>
                  <a:pt x="115260" y="2781620"/>
                </a:lnTo>
                <a:lnTo>
                  <a:pt x="145996" y="2067005"/>
                </a:lnTo>
                <a:lnTo>
                  <a:pt x="176733" y="1360074"/>
                </a:lnTo>
                <a:lnTo>
                  <a:pt x="215153" y="868296"/>
                </a:lnTo>
                <a:lnTo>
                  <a:pt x="253573" y="399570"/>
                </a:lnTo>
                <a:lnTo>
                  <a:pt x="284309" y="245889"/>
                </a:lnTo>
                <a:lnTo>
                  <a:pt x="307361" y="84524"/>
                </a:lnTo>
                <a:lnTo>
                  <a:pt x="353465" y="0"/>
                </a:lnTo>
                <a:lnTo>
                  <a:pt x="353465" y="0"/>
                </a:lnTo>
                <a:lnTo>
                  <a:pt x="353465" y="0"/>
                </a:lnTo>
                <a:lnTo>
                  <a:pt x="445674" y="38420"/>
                </a:lnTo>
                <a:lnTo>
                  <a:pt x="476410" y="153681"/>
                </a:lnTo>
                <a:lnTo>
                  <a:pt x="514830" y="330413"/>
                </a:lnTo>
                <a:lnTo>
                  <a:pt x="530198" y="507146"/>
                </a:lnTo>
                <a:lnTo>
                  <a:pt x="568618" y="783771"/>
                </a:lnTo>
                <a:lnTo>
                  <a:pt x="630091" y="1360074"/>
                </a:lnTo>
                <a:lnTo>
                  <a:pt x="676195" y="1759644"/>
                </a:lnTo>
                <a:lnTo>
                  <a:pt x="729983" y="2120793"/>
                </a:lnTo>
                <a:lnTo>
                  <a:pt x="822191" y="2566467"/>
                </a:lnTo>
                <a:lnTo>
                  <a:pt x="929768" y="2889197"/>
                </a:lnTo>
                <a:lnTo>
                  <a:pt x="1091133" y="3196558"/>
                </a:lnTo>
                <a:lnTo>
                  <a:pt x="1298601" y="3496235"/>
                </a:lnTo>
                <a:lnTo>
                  <a:pt x="1521438" y="3696020"/>
                </a:lnTo>
                <a:lnTo>
                  <a:pt x="1751959" y="3857385"/>
                </a:lnTo>
                <a:lnTo>
                  <a:pt x="1974796" y="3972645"/>
                </a:lnTo>
                <a:lnTo>
                  <a:pt x="2282158" y="4072538"/>
                </a:lnTo>
                <a:lnTo>
                  <a:pt x="2597203" y="4141694"/>
                </a:lnTo>
                <a:lnTo>
                  <a:pt x="2950669" y="4203166"/>
                </a:lnTo>
                <a:lnTo>
                  <a:pt x="3357923" y="4256955"/>
                </a:lnTo>
                <a:lnTo>
                  <a:pt x="3657600" y="4287691"/>
                </a:lnTo>
                <a:lnTo>
                  <a:pt x="4103274" y="4318427"/>
                </a:lnTo>
              </a:path>
            </a:pathLst>
          </a:cu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19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8" name="Line 39"/>
          <p:cNvSpPr>
            <a:spLocks noChangeShapeType="1"/>
          </p:cNvSpPr>
          <p:nvPr/>
        </p:nvSpPr>
        <p:spPr bwMode="auto">
          <a:xfrm>
            <a:off x="2856230" y="6359331"/>
            <a:ext cx="7224011" cy="1250"/>
          </a:xfrm>
          <a:prstGeom prst="line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marL="254318" indent="-205740" defTabSz="457200">
              <a:spcBef>
                <a:spcPts val="1620"/>
              </a:spcBef>
              <a:buSzPct val="100000"/>
              <a:buFont typeface="Arial" charset="0"/>
              <a:buChar char="•"/>
              <a:defRPr/>
            </a:pPr>
            <a:endParaRPr lang="en-US" sz="1400">
              <a:solidFill>
                <a:srgbClr val="006D8F"/>
              </a:solidFill>
              <a:latin typeface="Calibri" charset="0"/>
              <a:cs typeface="Calibri" charset="0"/>
              <a:sym typeface="Calibri" charset="0"/>
            </a:endParaRPr>
          </a:p>
        </p:txBody>
      </p:sp>
      <p:sp>
        <p:nvSpPr>
          <p:cNvPr id="78" name="AutoShape 34">
            <a:extLst>
              <a:ext uri="{FF2B5EF4-FFF2-40B4-BE49-F238E27FC236}">
                <a16:creationId xmlns:a16="http://schemas.microsoft.com/office/drawing/2014/main" id="{C748843C-01DD-384A-A398-570753A2DB06}"/>
              </a:ext>
            </a:extLst>
          </p:cNvPr>
          <p:cNvSpPr>
            <a:spLocks/>
          </p:cNvSpPr>
          <p:nvPr/>
        </p:nvSpPr>
        <p:spPr bwMode="auto">
          <a:xfrm>
            <a:off x="3317372" y="4017831"/>
            <a:ext cx="2592998" cy="39048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r" defTabSz="525780">
              <a:defRPr/>
            </a:pPr>
            <a:r>
              <a:rPr lang="en-US" sz="1600" dirty="0">
                <a:solidFill>
                  <a:srgbClr val="0094CA"/>
                </a:solidFill>
                <a:latin typeface="Helvetica Light" charset="0"/>
                <a:cs typeface="Helvetica Light" charset="0"/>
                <a:sym typeface="Helvetica Light" charset="0"/>
              </a:rPr>
              <a:t>ESS-TDR 5MW</a:t>
            </a:r>
          </a:p>
          <a:p>
            <a:pPr algn="r" defTabSz="525780">
              <a:defRPr/>
            </a:pPr>
            <a:r>
              <a:rPr lang="en-US" sz="1200" dirty="0">
                <a:solidFill>
                  <a:srgbClr val="0094CA"/>
                </a:solidFill>
                <a:latin typeface="Helvetica Light" charset="0"/>
                <a:cs typeface="Helvetica Light" charset="0"/>
                <a:sym typeface="Helvetica Light" charset="0"/>
              </a:rPr>
              <a:t>updated engineering model</a:t>
            </a:r>
          </a:p>
        </p:txBody>
      </p:sp>
      <p:sp>
        <p:nvSpPr>
          <p:cNvPr id="83" name="Freeform 82">
            <a:extLst>
              <a:ext uri="{FF2B5EF4-FFF2-40B4-BE49-F238E27FC236}">
                <a16:creationId xmlns:a16="http://schemas.microsoft.com/office/drawing/2014/main" id="{96C4BAF8-75A5-214F-8B36-DAAA544BFFF5}"/>
              </a:ext>
            </a:extLst>
          </p:cNvPr>
          <p:cNvSpPr/>
          <p:nvPr/>
        </p:nvSpPr>
        <p:spPr>
          <a:xfrm>
            <a:off x="2878663" y="1881555"/>
            <a:ext cx="7907870" cy="4476913"/>
          </a:xfrm>
          <a:custGeom>
            <a:avLst/>
            <a:gdLst>
              <a:gd name="connsiteX0" fmla="*/ 0 w 5842000"/>
              <a:gd name="connsiteY0" fmla="*/ 3683000 h 3683000"/>
              <a:gd name="connsiteX1" fmla="*/ 38100 w 5842000"/>
              <a:gd name="connsiteY1" fmla="*/ 3530600 h 3683000"/>
              <a:gd name="connsiteX2" fmla="*/ 101600 w 5842000"/>
              <a:gd name="connsiteY2" fmla="*/ 2857500 h 3683000"/>
              <a:gd name="connsiteX3" fmla="*/ 165100 w 5842000"/>
              <a:gd name="connsiteY3" fmla="*/ 2298700 h 3683000"/>
              <a:gd name="connsiteX4" fmla="*/ 266700 w 5842000"/>
              <a:gd name="connsiteY4" fmla="*/ 1689100 h 3683000"/>
              <a:gd name="connsiteX5" fmla="*/ 368300 w 5842000"/>
              <a:gd name="connsiteY5" fmla="*/ 1244600 h 3683000"/>
              <a:gd name="connsiteX6" fmla="*/ 482600 w 5842000"/>
              <a:gd name="connsiteY6" fmla="*/ 863600 h 3683000"/>
              <a:gd name="connsiteX7" fmla="*/ 635000 w 5842000"/>
              <a:gd name="connsiteY7" fmla="*/ 546100 h 3683000"/>
              <a:gd name="connsiteX8" fmla="*/ 850900 w 5842000"/>
              <a:gd name="connsiteY8" fmla="*/ 279400 h 3683000"/>
              <a:gd name="connsiteX9" fmla="*/ 1181100 w 5842000"/>
              <a:gd name="connsiteY9" fmla="*/ 101600 h 3683000"/>
              <a:gd name="connsiteX10" fmla="*/ 1511300 w 5842000"/>
              <a:gd name="connsiteY10" fmla="*/ 38100 h 3683000"/>
              <a:gd name="connsiteX11" fmla="*/ 1930400 w 5842000"/>
              <a:gd name="connsiteY11" fmla="*/ 0 h 3683000"/>
              <a:gd name="connsiteX12" fmla="*/ 2425700 w 5842000"/>
              <a:gd name="connsiteY12" fmla="*/ 0 h 3683000"/>
              <a:gd name="connsiteX13" fmla="*/ 3352800 w 5842000"/>
              <a:gd name="connsiteY13" fmla="*/ 0 h 3683000"/>
              <a:gd name="connsiteX14" fmla="*/ 3416300 w 5842000"/>
              <a:gd name="connsiteY14" fmla="*/ 660400 h 3683000"/>
              <a:gd name="connsiteX15" fmla="*/ 3517900 w 5842000"/>
              <a:gd name="connsiteY15" fmla="*/ 1447800 h 3683000"/>
              <a:gd name="connsiteX16" fmla="*/ 3606800 w 5842000"/>
              <a:gd name="connsiteY16" fmla="*/ 2019300 h 3683000"/>
              <a:gd name="connsiteX17" fmla="*/ 3708400 w 5842000"/>
              <a:gd name="connsiteY17" fmla="*/ 2463800 h 3683000"/>
              <a:gd name="connsiteX18" fmla="*/ 3810000 w 5842000"/>
              <a:gd name="connsiteY18" fmla="*/ 2768600 h 3683000"/>
              <a:gd name="connsiteX19" fmla="*/ 3898900 w 5842000"/>
              <a:gd name="connsiteY19" fmla="*/ 2984500 h 3683000"/>
              <a:gd name="connsiteX20" fmla="*/ 3987800 w 5842000"/>
              <a:gd name="connsiteY20" fmla="*/ 3162300 h 3683000"/>
              <a:gd name="connsiteX21" fmla="*/ 4064000 w 5842000"/>
              <a:gd name="connsiteY21" fmla="*/ 3263900 h 3683000"/>
              <a:gd name="connsiteX22" fmla="*/ 4216400 w 5842000"/>
              <a:gd name="connsiteY22" fmla="*/ 3416300 h 3683000"/>
              <a:gd name="connsiteX23" fmla="*/ 4368800 w 5842000"/>
              <a:gd name="connsiteY23" fmla="*/ 3505200 h 3683000"/>
              <a:gd name="connsiteX24" fmla="*/ 4546600 w 5842000"/>
              <a:gd name="connsiteY24" fmla="*/ 3581400 h 3683000"/>
              <a:gd name="connsiteX25" fmla="*/ 4749800 w 5842000"/>
              <a:gd name="connsiteY25" fmla="*/ 3632200 h 3683000"/>
              <a:gd name="connsiteX26" fmla="*/ 4991100 w 5842000"/>
              <a:gd name="connsiteY26" fmla="*/ 3657600 h 3683000"/>
              <a:gd name="connsiteX27" fmla="*/ 5245100 w 5842000"/>
              <a:gd name="connsiteY27" fmla="*/ 3670300 h 3683000"/>
              <a:gd name="connsiteX28" fmla="*/ 5842000 w 5842000"/>
              <a:gd name="connsiteY28" fmla="*/ 3670300 h 368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842000" h="3683000">
                <a:moveTo>
                  <a:pt x="0" y="3683000"/>
                </a:moveTo>
                <a:lnTo>
                  <a:pt x="38100" y="3530600"/>
                </a:lnTo>
                <a:lnTo>
                  <a:pt x="101600" y="2857500"/>
                </a:lnTo>
                <a:lnTo>
                  <a:pt x="165100" y="2298700"/>
                </a:lnTo>
                <a:lnTo>
                  <a:pt x="266700" y="1689100"/>
                </a:lnTo>
                <a:lnTo>
                  <a:pt x="368300" y="1244600"/>
                </a:lnTo>
                <a:lnTo>
                  <a:pt x="482600" y="863600"/>
                </a:lnTo>
                <a:lnTo>
                  <a:pt x="635000" y="546100"/>
                </a:lnTo>
                <a:lnTo>
                  <a:pt x="850900" y="279400"/>
                </a:lnTo>
                <a:lnTo>
                  <a:pt x="1181100" y="101600"/>
                </a:lnTo>
                <a:lnTo>
                  <a:pt x="1511300" y="38100"/>
                </a:lnTo>
                <a:lnTo>
                  <a:pt x="1930400" y="0"/>
                </a:lnTo>
                <a:lnTo>
                  <a:pt x="2425700" y="0"/>
                </a:lnTo>
                <a:lnTo>
                  <a:pt x="3352800" y="0"/>
                </a:lnTo>
                <a:lnTo>
                  <a:pt x="3416300" y="660400"/>
                </a:lnTo>
                <a:lnTo>
                  <a:pt x="3517900" y="1447800"/>
                </a:lnTo>
                <a:lnTo>
                  <a:pt x="3606800" y="2019300"/>
                </a:lnTo>
                <a:lnTo>
                  <a:pt x="3708400" y="2463800"/>
                </a:lnTo>
                <a:lnTo>
                  <a:pt x="3810000" y="2768600"/>
                </a:lnTo>
                <a:lnTo>
                  <a:pt x="3898900" y="2984500"/>
                </a:lnTo>
                <a:lnTo>
                  <a:pt x="3987800" y="3162300"/>
                </a:lnTo>
                <a:lnTo>
                  <a:pt x="4064000" y="3263900"/>
                </a:lnTo>
                <a:lnTo>
                  <a:pt x="4216400" y="3416300"/>
                </a:lnTo>
                <a:lnTo>
                  <a:pt x="4368800" y="3505200"/>
                </a:lnTo>
                <a:lnTo>
                  <a:pt x="4546600" y="3581400"/>
                </a:lnTo>
                <a:lnTo>
                  <a:pt x="4749800" y="3632200"/>
                </a:lnTo>
                <a:lnTo>
                  <a:pt x="4991100" y="3657600"/>
                </a:lnTo>
                <a:lnTo>
                  <a:pt x="5245100" y="3670300"/>
                </a:lnTo>
                <a:lnTo>
                  <a:pt x="5842000" y="3670300"/>
                </a:lnTo>
              </a:path>
            </a:pathLst>
          </a:custGeom>
          <a:ln w="38100" cmpd="sng">
            <a:solidFill>
              <a:srgbClr val="0094C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319">
              <a:defRPr/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4" name="AutoShape 34">
            <a:extLst>
              <a:ext uri="{FF2B5EF4-FFF2-40B4-BE49-F238E27FC236}">
                <a16:creationId xmlns:a16="http://schemas.microsoft.com/office/drawing/2014/main" id="{1ED2652F-F639-9245-8A1A-3869FC7F6827}"/>
              </a:ext>
            </a:extLst>
          </p:cNvPr>
          <p:cNvSpPr>
            <a:spLocks/>
          </p:cNvSpPr>
          <p:nvPr/>
        </p:nvSpPr>
        <p:spPr bwMode="auto">
          <a:xfrm>
            <a:off x="2886208" y="1682410"/>
            <a:ext cx="1346616" cy="39909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r" defTabSz="525780">
              <a:defRPr/>
            </a:pPr>
            <a:r>
              <a:rPr lang="en-US" sz="1600" dirty="0">
                <a:solidFill>
                  <a:srgbClr val="0094CA"/>
                </a:solidFill>
                <a:latin typeface="Helvetica Light" charset="0"/>
                <a:cs typeface="Helvetica Light" charset="0"/>
                <a:sym typeface="Helvetica Light" charset="0"/>
              </a:rPr>
              <a:t>ESS 5MW</a:t>
            </a:r>
          </a:p>
          <a:p>
            <a:pPr algn="r" defTabSz="525780">
              <a:defRPr/>
            </a:pPr>
            <a:r>
              <a:rPr lang="en-US" sz="1400" dirty="0">
                <a:solidFill>
                  <a:srgbClr val="0094CA"/>
                </a:solidFill>
                <a:latin typeface="Helvetica Light" charset="0"/>
                <a:cs typeface="Helvetica Light" charset="0"/>
                <a:sym typeface="Helvetica Light" charset="0"/>
              </a:rPr>
              <a:t>2018 design</a:t>
            </a:r>
          </a:p>
        </p:txBody>
      </p:sp>
      <p:sp>
        <p:nvSpPr>
          <p:cNvPr id="68" name="AutoShape 34">
            <a:extLst>
              <a:ext uri="{FF2B5EF4-FFF2-40B4-BE49-F238E27FC236}">
                <a16:creationId xmlns:a16="http://schemas.microsoft.com/office/drawing/2014/main" id="{FFAEDA4A-E45C-B64F-9873-1B8CE08FA565}"/>
              </a:ext>
            </a:extLst>
          </p:cNvPr>
          <p:cNvSpPr>
            <a:spLocks/>
          </p:cNvSpPr>
          <p:nvPr/>
        </p:nvSpPr>
        <p:spPr bwMode="auto">
          <a:xfrm>
            <a:off x="4528741" y="4532855"/>
            <a:ext cx="1346616" cy="39909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r" defTabSz="525780">
              <a:defRPr/>
            </a:pPr>
            <a:r>
              <a:rPr lang="en-US" sz="1600" dirty="0">
                <a:solidFill>
                  <a:srgbClr val="FF0000"/>
                </a:solidFill>
                <a:latin typeface="Helvetica Light" charset="0"/>
                <a:cs typeface="Helvetica Light" charset="0"/>
                <a:sym typeface="Helvetica Light" charset="0"/>
              </a:rPr>
              <a:t>ESS 2MW</a:t>
            </a:r>
          </a:p>
        </p:txBody>
      </p:sp>
    </p:spTree>
    <p:extLst>
      <p:ext uri="{BB962C8B-B14F-4D97-AF65-F5344CB8AC3E}">
        <p14:creationId xmlns:p14="http://schemas.microsoft.com/office/powerpoint/2010/main" val="41821903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Time Distance Diagram and Instrument Length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90148" y="6061336"/>
            <a:ext cx="8877852" cy="769248"/>
          </a:xfrm>
          <a:prstGeom prst="rect">
            <a:avLst/>
          </a:prstGeom>
          <a:noFill/>
        </p:spPr>
        <p:txBody>
          <a:bodyPr wrap="square" lIns="91248" tIns="45624" rIns="91248" bIns="45624" rtlCol="0">
            <a:spAutoFit/>
          </a:bodyPr>
          <a:lstStyle/>
          <a:p>
            <a:r>
              <a:rPr lang="en-US" sz="2400">
                <a:solidFill>
                  <a:prstClr val="black"/>
                </a:solidFill>
                <a:latin typeface="Calibri"/>
              </a:rPr>
              <a:t>more neutrons per second than any steady state source … </a:t>
            </a:r>
          </a:p>
          <a:p>
            <a:r>
              <a:rPr lang="en-US" sz="2000">
                <a:solidFill>
                  <a:prstClr val="black"/>
                </a:solidFill>
                <a:latin typeface="Calibri"/>
              </a:rPr>
              <a:t>Time distance diagram of white beam instrument with Pulse Shaping Chopper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1160" y="1454994"/>
            <a:ext cx="9144000" cy="5034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685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EB5C7-599C-1B46-B63E-974118B0D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4624"/>
            <a:ext cx="9518848" cy="993626"/>
          </a:xfrm>
        </p:spPr>
        <p:txBody>
          <a:bodyPr/>
          <a:lstStyle/>
          <a:p>
            <a:r>
              <a:rPr lang="en-US" dirty="0"/>
              <a:t>European Spallation Source - Vision</a:t>
            </a:r>
            <a:endParaRPr lang="en-GB" dirty="0"/>
          </a:p>
        </p:txBody>
      </p:sp>
      <p:sp>
        <p:nvSpPr>
          <p:cNvPr id="22" name="Line 3">
            <a:extLst>
              <a:ext uri="{FF2B5EF4-FFF2-40B4-BE49-F238E27FC236}">
                <a16:creationId xmlns:a16="http://schemas.microsoft.com/office/drawing/2014/main" id="{E9A219BF-1157-3443-97E1-B516A76E099C}"/>
              </a:ext>
            </a:extLst>
          </p:cNvPr>
          <p:cNvSpPr>
            <a:spLocks noChangeShapeType="1"/>
          </p:cNvSpPr>
          <p:nvPr/>
        </p:nvSpPr>
        <p:spPr bwMode="auto">
          <a:xfrm>
            <a:off x="-325438" y="2577251"/>
            <a:ext cx="9694863" cy="0"/>
          </a:xfrm>
          <a:prstGeom prst="line">
            <a:avLst/>
          </a:prstGeom>
          <a:noFill/>
          <a:ln w="635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>
              <a:solidFill>
                <a:srgbClr val="000000"/>
              </a:solidFill>
              <a:latin typeface="Calibri"/>
              <a:ea typeface="ヒラギノ角ゴ ProN W3"/>
              <a:cs typeface="ヒラギノ角ゴ ProN W3"/>
            </a:endParaRPr>
          </a:p>
        </p:txBody>
      </p:sp>
      <p:pic>
        <p:nvPicPr>
          <p:cNvPr id="25" name="Picture 24" descr="engineering_pos_ESS_science_icons_2015.jpg">
            <a:extLst>
              <a:ext uri="{FF2B5EF4-FFF2-40B4-BE49-F238E27FC236}">
                <a16:creationId xmlns:a16="http://schemas.microsoft.com/office/drawing/2014/main" id="{182BD520-04E2-3540-8DCC-926F4CBCFD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947" y="2736186"/>
            <a:ext cx="720000" cy="720000"/>
          </a:xfrm>
          <a:prstGeom prst="rect">
            <a:avLst/>
          </a:prstGeom>
        </p:spPr>
      </p:pic>
      <p:pic>
        <p:nvPicPr>
          <p:cNvPr id="26" name="Picture 25" descr="lifescience_pos_ESS_science_icons_2015.jpg">
            <a:extLst>
              <a:ext uri="{FF2B5EF4-FFF2-40B4-BE49-F238E27FC236}">
                <a16:creationId xmlns:a16="http://schemas.microsoft.com/office/drawing/2014/main" id="{3D03833F-DCDC-B84D-AE1D-7455DE8009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184" y="1857251"/>
            <a:ext cx="720000" cy="720000"/>
          </a:xfrm>
          <a:prstGeom prst="rect">
            <a:avLst/>
          </a:prstGeom>
        </p:spPr>
      </p:pic>
      <p:pic>
        <p:nvPicPr>
          <p:cNvPr id="27" name="Picture 26" descr="softmatter_pos_ESS_science_icons_2015.jpg">
            <a:extLst>
              <a:ext uri="{FF2B5EF4-FFF2-40B4-BE49-F238E27FC236}">
                <a16:creationId xmlns:a16="http://schemas.microsoft.com/office/drawing/2014/main" id="{DCBE01B6-FFA8-BF40-981B-BAD003141E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184" y="2736186"/>
            <a:ext cx="720000" cy="720000"/>
          </a:xfrm>
          <a:prstGeom prst="rect">
            <a:avLst/>
          </a:prstGeom>
        </p:spPr>
      </p:pic>
      <p:pic>
        <p:nvPicPr>
          <p:cNvPr id="28" name="Picture 27" descr="chemistry_pos_ESS_science_icons_2015.jpg">
            <a:extLst>
              <a:ext uri="{FF2B5EF4-FFF2-40B4-BE49-F238E27FC236}">
                <a16:creationId xmlns:a16="http://schemas.microsoft.com/office/drawing/2014/main" id="{9F19ABF2-E9AF-1942-A446-8D1A5829CE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184" y="3615121"/>
            <a:ext cx="720000" cy="720000"/>
          </a:xfrm>
          <a:prstGeom prst="rect">
            <a:avLst/>
          </a:prstGeom>
        </p:spPr>
      </p:pic>
      <p:pic>
        <p:nvPicPr>
          <p:cNvPr id="29" name="Picture 28" descr="energy_pos_ESS_science_icons_2015.jpg">
            <a:extLst>
              <a:ext uri="{FF2B5EF4-FFF2-40B4-BE49-F238E27FC236}">
                <a16:creationId xmlns:a16="http://schemas.microsoft.com/office/drawing/2014/main" id="{4E338236-D1EE-C243-A1E6-DEA762A357F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184" y="4494055"/>
            <a:ext cx="720000" cy="720000"/>
          </a:xfrm>
          <a:prstGeom prst="rect">
            <a:avLst/>
          </a:prstGeom>
        </p:spPr>
      </p:pic>
      <p:pic>
        <p:nvPicPr>
          <p:cNvPr id="30" name="Picture 29" descr="magnetism_pos_ESS_science_icons_2015.jpg">
            <a:extLst>
              <a:ext uri="{FF2B5EF4-FFF2-40B4-BE49-F238E27FC236}">
                <a16:creationId xmlns:a16="http://schemas.microsoft.com/office/drawing/2014/main" id="{F41511D1-C725-2041-B229-DD43B2FF369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947" y="1857251"/>
            <a:ext cx="720000" cy="720000"/>
          </a:xfrm>
          <a:prstGeom prst="rect">
            <a:avLst/>
          </a:prstGeom>
        </p:spPr>
      </p:pic>
      <p:pic>
        <p:nvPicPr>
          <p:cNvPr id="31" name="Picture 30" descr="archeology_pos_ESS_science_icons_2015.jpg">
            <a:extLst>
              <a:ext uri="{FF2B5EF4-FFF2-40B4-BE49-F238E27FC236}">
                <a16:creationId xmlns:a16="http://schemas.microsoft.com/office/drawing/2014/main" id="{1F0E70F8-B25E-4947-9C8C-ADEDE9AEC8C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947" y="3615121"/>
            <a:ext cx="720000" cy="720000"/>
          </a:xfrm>
          <a:prstGeom prst="rect">
            <a:avLst/>
          </a:prstGeom>
        </p:spPr>
      </p:pic>
      <p:pic>
        <p:nvPicPr>
          <p:cNvPr id="32" name="Picture 31" descr="physics_pos_ESS_science_icons_2015.jpg">
            <a:extLst>
              <a:ext uri="{FF2B5EF4-FFF2-40B4-BE49-F238E27FC236}">
                <a16:creationId xmlns:a16="http://schemas.microsoft.com/office/drawing/2014/main" id="{795F6487-CF25-564F-85F7-DF3DB1A4C84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947" y="4494055"/>
            <a:ext cx="720000" cy="720000"/>
          </a:xfrm>
          <a:prstGeom prst="rect">
            <a:avLst/>
          </a:prstGeom>
        </p:spPr>
      </p:pic>
      <p:sp>
        <p:nvSpPr>
          <p:cNvPr id="33" name="Rectangle 16">
            <a:extLst>
              <a:ext uri="{FF2B5EF4-FFF2-40B4-BE49-F238E27FC236}">
                <a16:creationId xmlns:a16="http://schemas.microsoft.com/office/drawing/2014/main" id="{BB33B32E-B97C-0847-B0BD-85664EB14288}"/>
              </a:ext>
            </a:extLst>
          </p:cNvPr>
          <p:cNvSpPr>
            <a:spLocks/>
          </p:cNvSpPr>
          <p:nvPr/>
        </p:nvSpPr>
        <p:spPr bwMode="auto">
          <a:xfrm>
            <a:off x="4901091" y="1712609"/>
            <a:ext cx="4353664" cy="327428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50800" tIns="50800" rIns="50800" bIns="50800"/>
          <a:lstStyle/>
          <a:p>
            <a:pPr defTabSz="914400" fontAlgn="base">
              <a:spcBef>
                <a:spcPts val="75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ea typeface="ＭＳ Ｐゴシック" charset="0"/>
                <a:cs typeface="Tahoma"/>
                <a:sym typeface="Tahoma" charset="0"/>
              </a:rPr>
              <a:t>“</a:t>
            </a:r>
            <a:r>
              <a:rPr lang="en-US" sz="2400" dirty="0"/>
              <a:t>Build and operate the world’s most powerful </a:t>
            </a:r>
            <a:r>
              <a:rPr lang="en-US" sz="2400" b="1" dirty="0">
                <a:solidFill>
                  <a:srgbClr val="FF0000"/>
                </a:solidFill>
              </a:rPr>
              <a:t>neutron source</a:t>
            </a:r>
            <a:r>
              <a:rPr lang="en-US" sz="2400" dirty="0"/>
              <a:t>, </a:t>
            </a:r>
            <a:r>
              <a:rPr lang="en-US" sz="2400" b="1" dirty="0">
                <a:solidFill>
                  <a:srgbClr val="00FA00"/>
                </a:solidFill>
              </a:rPr>
              <a:t>enabling</a:t>
            </a:r>
            <a:r>
              <a:rPr lang="en-US" sz="2400" dirty="0"/>
              <a:t> </a:t>
            </a:r>
            <a:r>
              <a:rPr lang="en-US" sz="2400" b="1" dirty="0">
                <a:solidFill>
                  <a:srgbClr val="0432FF"/>
                </a:solidFill>
              </a:rPr>
              <a:t>scientific breakthroughs in research </a:t>
            </a:r>
            <a:r>
              <a:rPr lang="en-US" sz="2400" dirty="0"/>
              <a:t>related to materials, energy, health and the environment, and </a:t>
            </a:r>
            <a:r>
              <a:rPr lang="en-US" sz="2400" b="1" dirty="0">
                <a:solidFill>
                  <a:srgbClr val="00FA00"/>
                </a:solidFill>
              </a:rPr>
              <a:t>addressing</a:t>
            </a:r>
            <a:r>
              <a:rPr lang="en-US" sz="2400" dirty="0"/>
              <a:t> some of the most important </a:t>
            </a:r>
            <a:r>
              <a:rPr lang="en-US" sz="2400" b="1" dirty="0">
                <a:solidFill>
                  <a:srgbClr val="0432FF"/>
                </a:solidFill>
              </a:rPr>
              <a:t>societal challenges </a:t>
            </a:r>
            <a:r>
              <a:rPr lang="en-US" sz="2400" dirty="0"/>
              <a:t>of our time</a:t>
            </a:r>
            <a:r>
              <a:rPr lang="en-US" sz="2400" dirty="0">
                <a:solidFill>
                  <a:srgbClr val="000000"/>
                </a:solidFill>
                <a:ea typeface="ＭＳ Ｐゴシック" charset="0"/>
                <a:cs typeface="Tahoma"/>
                <a:sym typeface="Tahoma" charset="0"/>
              </a:rPr>
              <a:t>.”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9DE88A0F-EA07-8147-8A3B-A2EEB906896A}"/>
              </a:ext>
            </a:extLst>
          </p:cNvPr>
          <p:cNvGrpSpPr/>
          <p:nvPr/>
        </p:nvGrpSpPr>
        <p:grpSpPr>
          <a:xfrm>
            <a:off x="983432" y="5661248"/>
            <a:ext cx="9942120" cy="507373"/>
            <a:chOff x="837160" y="6132815"/>
            <a:chExt cx="9942120" cy="507373"/>
          </a:xfrm>
        </p:grpSpPr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42058503-D3BC-1D44-9B36-A7D7D4D03FB2}"/>
                </a:ext>
              </a:extLst>
            </p:cNvPr>
            <p:cNvSpPr/>
            <p:nvPr/>
          </p:nvSpPr>
          <p:spPr>
            <a:xfrm>
              <a:off x="837160" y="6132815"/>
              <a:ext cx="1514928" cy="507373"/>
            </a:xfrm>
            <a:prstGeom prst="roundRect">
              <a:avLst/>
            </a:prstGeom>
            <a:solidFill>
              <a:srgbClr val="0094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Idea by user</a:t>
              </a:r>
            </a:p>
          </p:txBody>
        </p:sp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C52A9FAC-B5F0-034E-AA6D-8068E77C7B0E}"/>
                </a:ext>
              </a:extLst>
            </p:cNvPr>
            <p:cNvSpPr/>
            <p:nvPr/>
          </p:nvSpPr>
          <p:spPr>
            <a:xfrm>
              <a:off x="2943957" y="6132815"/>
              <a:ext cx="1514928" cy="507373"/>
            </a:xfrm>
            <a:prstGeom prst="roundRect">
              <a:avLst/>
            </a:prstGeom>
            <a:solidFill>
              <a:srgbClr val="0094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Proposal, sample, labs</a:t>
              </a:r>
            </a:p>
          </p:txBody>
        </p:sp>
        <p:sp>
          <p:nvSpPr>
            <p:cNvPr id="36" name="Rounded Rectangle 35">
              <a:extLst>
                <a:ext uri="{FF2B5EF4-FFF2-40B4-BE49-F238E27FC236}">
                  <a16:creationId xmlns:a16="http://schemas.microsoft.com/office/drawing/2014/main" id="{0AD87D37-41B3-244C-ACB7-667292EF6A24}"/>
                </a:ext>
              </a:extLst>
            </p:cNvPr>
            <p:cNvSpPr/>
            <p:nvPr/>
          </p:nvSpPr>
          <p:spPr>
            <a:xfrm>
              <a:off x="5050754" y="6132815"/>
              <a:ext cx="1514928" cy="507373"/>
            </a:xfrm>
            <a:prstGeom prst="roundRect">
              <a:avLst/>
            </a:prstGeom>
            <a:solidFill>
              <a:srgbClr val="0094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Experiment, sample </a:t>
              </a:r>
              <a:r>
                <a:rPr lang="en-GB" dirty="0" err="1"/>
                <a:t>env</a:t>
              </a:r>
              <a:r>
                <a:rPr lang="en-GB" dirty="0"/>
                <a:t>.</a:t>
              </a:r>
            </a:p>
          </p:txBody>
        </p:sp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id="{DE3B21AF-F37D-A345-B5FB-E2855C52CA03}"/>
                </a:ext>
              </a:extLst>
            </p:cNvPr>
            <p:cNvSpPr/>
            <p:nvPr/>
          </p:nvSpPr>
          <p:spPr>
            <a:xfrm>
              <a:off x="7157551" y="6132815"/>
              <a:ext cx="1514928" cy="507373"/>
            </a:xfrm>
            <a:prstGeom prst="roundRect">
              <a:avLst/>
            </a:prstGeom>
            <a:solidFill>
              <a:srgbClr val="0094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Data, modelling</a:t>
              </a:r>
            </a:p>
          </p:txBody>
        </p:sp>
        <p:sp>
          <p:nvSpPr>
            <p:cNvPr id="38" name="Rounded Rectangle 37">
              <a:extLst>
                <a:ext uri="{FF2B5EF4-FFF2-40B4-BE49-F238E27FC236}">
                  <a16:creationId xmlns:a16="http://schemas.microsoft.com/office/drawing/2014/main" id="{5862412D-DE32-1A4F-B49C-887542A3544C}"/>
                </a:ext>
              </a:extLst>
            </p:cNvPr>
            <p:cNvSpPr/>
            <p:nvPr/>
          </p:nvSpPr>
          <p:spPr>
            <a:xfrm>
              <a:off x="9264352" y="6132815"/>
              <a:ext cx="1514928" cy="507373"/>
            </a:xfrm>
            <a:prstGeom prst="roundRect">
              <a:avLst/>
            </a:prstGeom>
            <a:solidFill>
              <a:srgbClr val="0094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Publication by user</a:t>
              </a:r>
            </a:p>
          </p:txBody>
        </p:sp>
        <p:sp>
          <p:nvSpPr>
            <p:cNvPr id="39" name="Right Arrow 38">
              <a:extLst>
                <a:ext uri="{FF2B5EF4-FFF2-40B4-BE49-F238E27FC236}">
                  <a16:creationId xmlns:a16="http://schemas.microsoft.com/office/drawing/2014/main" id="{0F13B643-88B4-3248-85BB-884691B14103}"/>
                </a:ext>
              </a:extLst>
            </p:cNvPr>
            <p:cNvSpPr/>
            <p:nvPr/>
          </p:nvSpPr>
          <p:spPr>
            <a:xfrm>
              <a:off x="8724093" y="6206103"/>
              <a:ext cx="488641" cy="360796"/>
            </a:xfrm>
            <a:prstGeom prst="rightArrow">
              <a:avLst/>
            </a:prstGeom>
            <a:solidFill>
              <a:srgbClr val="99A9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ight Arrow 39">
              <a:extLst>
                <a:ext uri="{FF2B5EF4-FFF2-40B4-BE49-F238E27FC236}">
                  <a16:creationId xmlns:a16="http://schemas.microsoft.com/office/drawing/2014/main" id="{A56D2501-787C-4347-8CF0-F29F83561212}"/>
                </a:ext>
              </a:extLst>
            </p:cNvPr>
            <p:cNvSpPr/>
            <p:nvPr/>
          </p:nvSpPr>
          <p:spPr>
            <a:xfrm>
              <a:off x="6617296" y="6206103"/>
              <a:ext cx="488641" cy="360796"/>
            </a:xfrm>
            <a:prstGeom prst="rightArrow">
              <a:avLst/>
            </a:prstGeom>
            <a:solidFill>
              <a:srgbClr val="99A9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Right Arrow 40">
              <a:extLst>
                <a:ext uri="{FF2B5EF4-FFF2-40B4-BE49-F238E27FC236}">
                  <a16:creationId xmlns:a16="http://schemas.microsoft.com/office/drawing/2014/main" id="{435A9451-8952-4945-A371-CB8A9421CE50}"/>
                </a:ext>
              </a:extLst>
            </p:cNvPr>
            <p:cNvSpPr/>
            <p:nvPr/>
          </p:nvSpPr>
          <p:spPr>
            <a:xfrm>
              <a:off x="4510499" y="6206103"/>
              <a:ext cx="488641" cy="360796"/>
            </a:xfrm>
            <a:prstGeom prst="rightArrow">
              <a:avLst/>
            </a:prstGeom>
            <a:solidFill>
              <a:srgbClr val="99A9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Right Arrow 41">
              <a:extLst>
                <a:ext uri="{FF2B5EF4-FFF2-40B4-BE49-F238E27FC236}">
                  <a16:creationId xmlns:a16="http://schemas.microsoft.com/office/drawing/2014/main" id="{A9BD523A-B291-B241-BDF2-91DC2EEECA42}"/>
                </a:ext>
              </a:extLst>
            </p:cNvPr>
            <p:cNvSpPr/>
            <p:nvPr/>
          </p:nvSpPr>
          <p:spPr>
            <a:xfrm>
              <a:off x="2403702" y="6206103"/>
              <a:ext cx="488641" cy="360796"/>
            </a:xfrm>
            <a:prstGeom prst="rightArrow">
              <a:avLst/>
            </a:prstGeom>
            <a:solidFill>
              <a:srgbClr val="99A9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6B3DFD8B-F87A-A54F-B92D-B3F3DCC33207}"/>
              </a:ext>
            </a:extLst>
          </p:cNvPr>
          <p:cNvSpPr/>
          <p:nvPr/>
        </p:nvSpPr>
        <p:spPr>
          <a:xfrm>
            <a:off x="1615003" y="1852108"/>
            <a:ext cx="1514928" cy="599877"/>
          </a:xfrm>
          <a:prstGeom prst="roundRect">
            <a:avLst/>
          </a:prstGeom>
          <a:solidFill>
            <a:srgbClr val="0094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Neutron Methods</a:t>
            </a: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AE6F87AD-78EE-F545-B8A9-DC3B1F255524}"/>
              </a:ext>
            </a:extLst>
          </p:cNvPr>
          <p:cNvSpPr/>
          <p:nvPr/>
        </p:nvSpPr>
        <p:spPr>
          <a:xfrm>
            <a:off x="335360" y="3621211"/>
            <a:ext cx="1514928" cy="599877"/>
          </a:xfrm>
          <a:prstGeom prst="roundRect">
            <a:avLst/>
          </a:prstGeom>
          <a:solidFill>
            <a:srgbClr val="0094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432FF"/>
                </a:solidFill>
              </a:rPr>
              <a:t>Science &amp; Research</a:t>
            </a:r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6190D763-215F-394E-831F-905E7D4A78BD}"/>
              </a:ext>
            </a:extLst>
          </p:cNvPr>
          <p:cNvSpPr/>
          <p:nvPr/>
        </p:nvSpPr>
        <p:spPr>
          <a:xfrm>
            <a:off x="2894646" y="3617016"/>
            <a:ext cx="1514928" cy="599877"/>
          </a:xfrm>
          <a:prstGeom prst="roundRect">
            <a:avLst/>
          </a:prstGeom>
          <a:solidFill>
            <a:srgbClr val="0094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FA00"/>
                </a:solidFill>
              </a:rPr>
              <a:t>User </a:t>
            </a:r>
          </a:p>
          <a:p>
            <a:pPr algn="ctr"/>
            <a:r>
              <a:rPr lang="en-GB" b="1" dirty="0">
                <a:solidFill>
                  <a:srgbClr val="00FA00"/>
                </a:solidFill>
              </a:rPr>
              <a:t>Access</a:t>
            </a:r>
          </a:p>
        </p:txBody>
      </p:sp>
      <p:sp>
        <p:nvSpPr>
          <p:cNvPr id="47" name="Left-Right Arrow 46">
            <a:extLst>
              <a:ext uri="{FF2B5EF4-FFF2-40B4-BE49-F238E27FC236}">
                <a16:creationId xmlns:a16="http://schemas.microsoft.com/office/drawing/2014/main" id="{2719EA73-A214-674E-94D0-71682BE46F01}"/>
              </a:ext>
            </a:extLst>
          </p:cNvPr>
          <p:cNvSpPr/>
          <p:nvPr/>
        </p:nvSpPr>
        <p:spPr>
          <a:xfrm rot="18600000">
            <a:off x="1068466" y="2878282"/>
            <a:ext cx="922076" cy="354931"/>
          </a:xfrm>
          <a:prstGeom prst="leftRightArrow">
            <a:avLst/>
          </a:prstGeom>
          <a:solidFill>
            <a:srgbClr val="99A9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Left-Right Arrow 47">
            <a:extLst>
              <a:ext uri="{FF2B5EF4-FFF2-40B4-BE49-F238E27FC236}">
                <a16:creationId xmlns:a16="http://schemas.microsoft.com/office/drawing/2014/main" id="{66C670CB-37D4-AB4B-B3AC-FBB07D184640}"/>
              </a:ext>
            </a:extLst>
          </p:cNvPr>
          <p:cNvSpPr/>
          <p:nvPr/>
        </p:nvSpPr>
        <p:spPr>
          <a:xfrm>
            <a:off x="1911429" y="3750660"/>
            <a:ext cx="922076" cy="354931"/>
          </a:xfrm>
          <a:prstGeom prst="leftRightArrow">
            <a:avLst/>
          </a:prstGeom>
          <a:solidFill>
            <a:srgbClr val="99A9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Left-Right Arrow 48">
            <a:extLst>
              <a:ext uri="{FF2B5EF4-FFF2-40B4-BE49-F238E27FC236}">
                <a16:creationId xmlns:a16="http://schemas.microsoft.com/office/drawing/2014/main" id="{6B4461B2-3EB2-054B-9A2B-0FD9FDE23A94}"/>
              </a:ext>
            </a:extLst>
          </p:cNvPr>
          <p:cNvSpPr/>
          <p:nvPr/>
        </p:nvSpPr>
        <p:spPr>
          <a:xfrm rot="3000000">
            <a:off x="2754394" y="2878282"/>
            <a:ext cx="922076" cy="354931"/>
          </a:xfrm>
          <a:prstGeom prst="leftRightArrow">
            <a:avLst/>
          </a:prstGeom>
          <a:solidFill>
            <a:srgbClr val="99A9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99660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EB5C7-599C-1B46-B63E-974118B0D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4624"/>
            <a:ext cx="9518848" cy="993626"/>
          </a:xfrm>
        </p:spPr>
        <p:txBody>
          <a:bodyPr/>
          <a:lstStyle/>
          <a:p>
            <a:r>
              <a:rPr lang="en-US" dirty="0"/>
              <a:t>Arial View - October 2019</a:t>
            </a:r>
            <a:endParaRPr lang="en-GB" dirty="0"/>
          </a:p>
        </p:txBody>
      </p:sp>
      <p:sp>
        <p:nvSpPr>
          <p:cNvPr id="22" name="Line 3">
            <a:extLst>
              <a:ext uri="{FF2B5EF4-FFF2-40B4-BE49-F238E27FC236}">
                <a16:creationId xmlns:a16="http://schemas.microsoft.com/office/drawing/2014/main" id="{E9A219BF-1157-3443-97E1-B516A76E099C}"/>
              </a:ext>
            </a:extLst>
          </p:cNvPr>
          <p:cNvSpPr>
            <a:spLocks noChangeShapeType="1"/>
          </p:cNvSpPr>
          <p:nvPr/>
        </p:nvSpPr>
        <p:spPr bwMode="auto">
          <a:xfrm>
            <a:off x="-325438" y="2577251"/>
            <a:ext cx="9694863" cy="0"/>
          </a:xfrm>
          <a:prstGeom prst="line">
            <a:avLst/>
          </a:prstGeom>
          <a:noFill/>
          <a:ln w="635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>
              <a:solidFill>
                <a:srgbClr val="000000"/>
              </a:solidFill>
              <a:latin typeface="Calibri"/>
              <a:ea typeface="ヒラギノ角ゴ ProN W3"/>
              <a:cs typeface="ヒラギノ角ゴ ProN W3"/>
            </a:endParaRP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CEDCA575-4E92-FB4D-B89E-745BF8ADB4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31" t="15195" r="9065" b="21655"/>
          <a:stretch/>
        </p:blipFill>
        <p:spPr>
          <a:xfrm>
            <a:off x="807524" y="1484784"/>
            <a:ext cx="10890457" cy="5328592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D7EDFE29-F84A-2D42-8336-36239D70979D}"/>
              </a:ext>
            </a:extLst>
          </p:cNvPr>
          <p:cNvSpPr txBox="1"/>
          <p:nvPr/>
        </p:nvSpPr>
        <p:spPr>
          <a:xfrm>
            <a:off x="2495600" y="4707149"/>
            <a:ext cx="2693711" cy="646331"/>
          </a:xfrm>
          <a:prstGeom prst="rect">
            <a:avLst/>
          </a:prstGeom>
          <a:solidFill>
            <a:schemeClr val="bg1">
              <a:lumMod val="85000"/>
              <a:alpha val="3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Instrument hall for long instruments handed over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04B482F-96B6-CE4E-B936-30F4842E2923}"/>
              </a:ext>
            </a:extLst>
          </p:cNvPr>
          <p:cNvSpPr txBox="1"/>
          <p:nvPr/>
        </p:nvSpPr>
        <p:spPr>
          <a:xfrm>
            <a:off x="921260" y="2982349"/>
            <a:ext cx="2242246" cy="646331"/>
          </a:xfrm>
          <a:prstGeom prst="rect">
            <a:avLst/>
          </a:prstGeom>
          <a:solidFill>
            <a:schemeClr val="bg1">
              <a:lumMod val="85000"/>
              <a:alpha val="3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Installations on-going in accelerator tunnel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41608CA-0444-2545-BF33-DA17FA6D00D9}"/>
              </a:ext>
            </a:extLst>
          </p:cNvPr>
          <p:cNvSpPr txBox="1"/>
          <p:nvPr/>
        </p:nvSpPr>
        <p:spPr>
          <a:xfrm>
            <a:off x="7184587" y="2775090"/>
            <a:ext cx="1647718" cy="646331"/>
          </a:xfrm>
          <a:prstGeom prst="rect">
            <a:avLst/>
          </a:prstGeom>
          <a:solidFill>
            <a:schemeClr val="bg1">
              <a:lumMod val="85000"/>
              <a:alpha val="4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Construction of target building</a:t>
            </a: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DE2C9808-C0AC-F34B-BAEB-665A82994A64}"/>
              </a:ext>
            </a:extLst>
          </p:cNvPr>
          <p:cNvCxnSpPr>
            <a:cxnSpLocks/>
          </p:cNvCxnSpPr>
          <p:nvPr/>
        </p:nvCxnSpPr>
        <p:spPr>
          <a:xfrm>
            <a:off x="2096232" y="2448128"/>
            <a:ext cx="2780990" cy="799126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7C24148E-80C6-F148-93AD-295FCED79A03}"/>
              </a:ext>
            </a:extLst>
          </p:cNvPr>
          <p:cNvSpPr txBox="1"/>
          <p:nvPr/>
        </p:nvSpPr>
        <p:spPr>
          <a:xfrm>
            <a:off x="8299485" y="4655733"/>
            <a:ext cx="2206031" cy="923330"/>
          </a:xfrm>
          <a:prstGeom prst="rect">
            <a:avLst/>
          </a:prstGeom>
          <a:solidFill>
            <a:schemeClr val="bg1">
              <a:lumMod val="85000"/>
              <a:alpha val="3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Campus building construction well advanced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5797784E-E65D-C447-A0B4-5F704F257893}"/>
              </a:ext>
            </a:extLst>
          </p:cNvPr>
          <p:cNvSpPr txBox="1"/>
          <p:nvPr/>
        </p:nvSpPr>
        <p:spPr>
          <a:xfrm>
            <a:off x="9363913" y="3124789"/>
            <a:ext cx="2206031" cy="923330"/>
          </a:xfrm>
          <a:prstGeom prst="rect">
            <a:avLst/>
          </a:prstGeom>
          <a:solidFill>
            <a:schemeClr val="bg1">
              <a:lumMod val="85000"/>
              <a:alpha val="3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Lab/Workshop building construction started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428F109-CFDB-014F-BC2F-6E4EFFFA639F}"/>
              </a:ext>
            </a:extLst>
          </p:cNvPr>
          <p:cNvSpPr txBox="1"/>
          <p:nvPr/>
        </p:nvSpPr>
        <p:spPr>
          <a:xfrm>
            <a:off x="1773575" y="1743536"/>
            <a:ext cx="1822854" cy="646331"/>
          </a:xfrm>
          <a:prstGeom prst="rect">
            <a:avLst/>
          </a:prstGeom>
          <a:solidFill>
            <a:schemeClr val="bg1">
              <a:lumMod val="85000"/>
              <a:alpha val="3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Logistic center in operation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98F747BD-66DC-BD48-BD97-837E15F31443}"/>
              </a:ext>
            </a:extLst>
          </p:cNvPr>
          <p:cNvSpPr txBox="1"/>
          <p:nvPr/>
        </p:nvSpPr>
        <p:spPr>
          <a:xfrm>
            <a:off x="5591944" y="1907249"/>
            <a:ext cx="2206031" cy="646331"/>
          </a:xfrm>
          <a:prstGeom prst="rect">
            <a:avLst/>
          </a:prstGeom>
          <a:solidFill>
            <a:schemeClr val="bg1">
              <a:lumMod val="85000"/>
              <a:alpha val="3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Temporary offices </a:t>
            </a:r>
            <a:r>
              <a:rPr lang="en-US" dirty="0">
                <a:solidFill>
                  <a:prstClr val="white"/>
                </a:solidFill>
                <a:latin typeface="Calibri"/>
              </a:rPr>
              <a:t>used since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June 2018</a:t>
            </a:r>
          </a:p>
        </p:txBody>
      </p:sp>
    </p:spTree>
    <p:extLst>
      <p:ext uri="{BB962C8B-B14F-4D97-AF65-F5344CB8AC3E}">
        <p14:creationId xmlns:p14="http://schemas.microsoft.com/office/powerpoint/2010/main" val="2798779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32547C1-4C11-E545-9F7E-8D5853A52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Instrument Suite</a:t>
            </a:r>
            <a:endParaRPr lang="en-GB" dirty="0"/>
          </a:p>
        </p:txBody>
      </p:sp>
      <p:graphicFrame>
        <p:nvGraphicFramePr>
          <p:cNvPr id="122" name="Table 121">
            <a:extLst>
              <a:ext uri="{FF2B5EF4-FFF2-40B4-BE49-F238E27FC236}">
                <a16:creationId xmlns:a16="http://schemas.microsoft.com/office/drawing/2014/main" id="{90030293-744C-EF43-A0FD-3E5F5C8366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874995"/>
              </p:ext>
            </p:extLst>
          </p:nvPr>
        </p:nvGraphicFramePr>
        <p:xfrm>
          <a:off x="6960096" y="1700808"/>
          <a:ext cx="4932586" cy="21336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7148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77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400" b="1" dirty="0"/>
                        <a:t>SANS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>
                          <a:solidFill>
                            <a:srgbClr val="FFC000"/>
                          </a:solidFill>
                        </a:rPr>
                        <a:t>LoKI</a:t>
                      </a:r>
                      <a:r>
                        <a:rPr lang="en-US" sz="1400" dirty="0"/>
                        <a:t>, </a:t>
                      </a:r>
                      <a:r>
                        <a:rPr lang="en-US" sz="1400" b="0" i="1" dirty="0"/>
                        <a:t>SKADI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8850">
                <a:tc>
                  <a:txBody>
                    <a:bodyPr/>
                    <a:lstStyle/>
                    <a:p>
                      <a:r>
                        <a:rPr lang="en-US" sz="1400" b="1" dirty="0"/>
                        <a:t>Reflectometry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</a:rPr>
                        <a:t>ESTIA</a:t>
                      </a:r>
                      <a:r>
                        <a:rPr lang="en-US" sz="1400" dirty="0"/>
                        <a:t>, </a:t>
                      </a:r>
                      <a:r>
                        <a:rPr lang="en-US" sz="1400" i="1" dirty="0"/>
                        <a:t>FREIA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8850">
                <a:tc>
                  <a:txBody>
                    <a:bodyPr/>
                    <a:lstStyle/>
                    <a:p>
                      <a:r>
                        <a:rPr lang="en-US" sz="1400" b="1" dirty="0"/>
                        <a:t>Powder Diffraction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C000"/>
                          </a:solidFill>
                        </a:rPr>
                        <a:t>DREAM</a:t>
                      </a:r>
                      <a:r>
                        <a:rPr lang="en-US" sz="1400" dirty="0"/>
                        <a:t>, </a:t>
                      </a:r>
                      <a:r>
                        <a:rPr lang="en-US" sz="1400" i="1" dirty="0"/>
                        <a:t>HEIMDAL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8850">
                <a:tc>
                  <a:txBody>
                    <a:bodyPr/>
                    <a:lstStyle/>
                    <a:p>
                      <a:r>
                        <a:rPr lang="en-US" sz="1400" b="1" dirty="0"/>
                        <a:t>Single-Crystal Diffraction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err="1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</a:rPr>
                        <a:t>MAGiC</a:t>
                      </a:r>
                      <a:r>
                        <a:rPr lang="en-US" sz="1400" dirty="0"/>
                        <a:t>, </a:t>
                      </a:r>
                      <a:r>
                        <a:rPr lang="en-US" sz="1400" i="1" dirty="0"/>
                        <a:t>NMX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8850">
                <a:tc>
                  <a:txBody>
                    <a:bodyPr/>
                    <a:lstStyle/>
                    <a:p>
                      <a:r>
                        <a:rPr lang="en-US" sz="1400" b="1" dirty="0"/>
                        <a:t>Imaging &amp; Engineering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C000"/>
                          </a:solidFill>
                        </a:rPr>
                        <a:t>ODIN</a:t>
                      </a:r>
                      <a:r>
                        <a:rPr lang="en-US" sz="1400" dirty="0"/>
                        <a:t>, </a:t>
                      </a:r>
                      <a:r>
                        <a:rPr lang="en-US" sz="1400" b="1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</a:rPr>
                        <a:t>BEER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8002">
                <a:tc>
                  <a:txBody>
                    <a:bodyPr/>
                    <a:lstStyle/>
                    <a:p>
                      <a:r>
                        <a:rPr lang="en-US" sz="1400" b="1" dirty="0"/>
                        <a:t>Direct-Geometry Spectroscopy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</a:rPr>
                        <a:t>CSPEC</a:t>
                      </a:r>
                      <a:r>
                        <a:rPr lang="en-US" sz="1400" dirty="0"/>
                        <a:t>, </a:t>
                      </a:r>
                      <a:r>
                        <a:rPr lang="en-US" sz="1400" i="1" dirty="0"/>
                        <a:t>T-REX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8002">
                <a:tc>
                  <a:txBody>
                    <a:bodyPr/>
                    <a:lstStyle/>
                    <a:p>
                      <a:r>
                        <a:rPr lang="en-US" sz="1400" b="1" dirty="0"/>
                        <a:t>Indirect-Geometry Spectroscopy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</a:rPr>
                        <a:t>BIFROST</a:t>
                      </a:r>
                      <a:r>
                        <a:rPr lang="en-US" sz="1400" dirty="0"/>
                        <a:t>, </a:t>
                      </a:r>
                      <a:r>
                        <a:rPr lang="en-US" sz="1400" i="1" dirty="0"/>
                        <a:t>MIRACLES, VESPA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6" name="Group 5">
            <a:extLst>
              <a:ext uri="{FF2B5EF4-FFF2-40B4-BE49-F238E27FC236}">
                <a16:creationId xmlns:a16="http://schemas.microsoft.com/office/drawing/2014/main" id="{0A970E7A-F546-EC45-954D-DBE77BE0CC5E}"/>
              </a:ext>
            </a:extLst>
          </p:cNvPr>
          <p:cNvGrpSpPr/>
          <p:nvPr/>
        </p:nvGrpSpPr>
        <p:grpSpPr>
          <a:xfrm>
            <a:off x="769189" y="1474709"/>
            <a:ext cx="6334923" cy="5383291"/>
            <a:chOff x="769189" y="1474709"/>
            <a:chExt cx="6334923" cy="5383291"/>
          </a:xfrm>
        </p:grpSpPr>
        <p:pic>
          <p:nvPicPr>
            <p:cNvPr id="213" name="Picture 212">
              <a:extLst>
                <a:ext uri="{FF2B5EF4-FFF2-40B4-BE49-F238E27FC236}">
                  <a16:creationId xmlns:a16="http://schemas.microsoft.com/office/drawing/2014/main" id="{D2DCD443-8A44-4D45-81F8-187F4C78D04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4733" y="1474709"/>
              <a:ext cx="5687623" cy="5383291"/>
            </a:xfrm>
            <a:prstGeom prst="rect">
              <a:avLst/>
            </a:prstGeom>
          </p:spPr>
        </p:pic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794FEBF6-A01D-034F-A782-F17190C70CF6}"/>
                </a:ext>
              </a:extLst>
            </p:cNvPr>
            <p:cNvGrpSpPr/>
            <p:nvPr/>
          </p:nvGrpSpPr>
          <p:grpSpPr>
            <a:xfrm>
              <a:off x="806138" y="3538701"/>
              <a:ext cx="1035776" cy="252000"/>
              <a:chOff x="0" y="3538701"/>
              <a:chExt cx="1035776" cy="252000"/>
            </a:xfrm>
          </p:grpSpPr>
          <p:pic>
            <p:nvPicPr>
              <p:cNvPr id="124" name="Picture 123" descr="Macintosh HD:Users:helenebjorkman:Desktop:ESS_Logo_Frugal_Blue_RGB.jpeg">
                <a:extLst>
                  <a:ext uri="{FF2B5EF4-FFF2-40B4-BE49-F238E27FC236}">
                    <a16:creationId xmlns:a16="http://schemas.microsoft.com/office/drawing/2014/main" id="{CDC2950C-B71F-AC46-AB83-F794BB92BC5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-1" r="45997"/>
              <a:stretch/>
            </p:blipFill>
            <p:spPr bwMode="auto">
              <a:xfrm>
                <a:off x="0" y="3538701"/>
                <a:ext cx="253789" cy="2520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25" name="Picture 6">
                <a:extLst>
                  <a:ext uri="{FF2B5EF4-FFF2-40B4-BE49-F238E27FC236}">
                    <a16:creationId xmlns:a16="http://schemas.microsoft.com/office/drawing/2014/main" id="{771CA39B-2890-3B41-AE28-DA89D36FC22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4640" y="3574701"/>
                <a:ext cx="200473" cy="18000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77800" dist="114300" dir="2700000" algn="ctr" rotWithShape="0">
                  <a:schemeClr val="bg2">
                    <a:alpha val="40999"/>
                  </a:schemeClr>
                </a:outer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126" name="Picture 20">
                <a:extLst>
                  <a:ext uri="{FF2B5EF4-FFF2-40B4-BE49-F238E27FC236}">
                    <a16:creationId xmlns:a16="http://schemas.microsoft.com/office/drawing/2014/main" id="{C38DF748-DFFD-F94F-B1A7-EAB0A0D31A1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978" y="3574701"/>
                <a:ext cx="200473" cy="18000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77800" dist="114300" dir="2700000" algn="ctr" rotWithShape="0">
                  <a:schemeClr val="bg2">
                    <a:alpha val="40999"/>
                  </a:schemeClr>
                </a:outer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127" name="Picture 12">
                <a:extLst>
                  <a:ext uri="{FF2B5EF4-FFF2-40B4-BE49-F238E27FC236}">
                    <a16:creationId xmlns:a16="http://schemas.microsoft.com/office/drawing/2014/main" id="{EBCB068E-D93B-3A40-8CFA-C6FA71C87B7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5303" y="3574701"/>
                <a:ext cx="200473" cy="18000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77800" dist="114300" dir="2700000" algn="ctr" rotWithShape="0">
                  <a:schemeClr val="bg2">
                    <a:alpha val="40999"/>
                  </a:schemeClr>
                </a:outer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</p:pic>
        </p:grp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48882CCE-3BBE-BD40-9796-59F40A760143}"/>
                </a:ext>
              </a:extLst>
            </p:cNvPr>
            <p:cNvSpPr txBox="1"/>
            <p:nvPr/>
          </p:nvSpPr>
          <p:spPr>
            <a:xfrm>
              <a:off x="1254343" y="3702071"/>
              <a:ext cx="665567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9143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1F497D">
                      <a:lumMod val="75000"/>
                    </a:srgbClr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NMX</a:t>
              </a:r>
            </a:p>
          </p:txBody>
        </p:sp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id="{96B40B6D-C520-0A4A-B76A-366804BB0E34}"/>
                </a:ext>
              </a:extLst>
            </p:cNvPr>
            <p:cNvGrpSpPr/>
            <p:nvPr/>
          </p:nvGrpSpPr>
          <p:grpSpPr>
            <a:xfrm>
              <a:off x="926536" y="3124702"/>
              <a:ext cx="497371" cy="180000"/>
              <a:chOff x="120398" y="3124702"/>
              <a:chExt cx="497371" cy="180000"/>
            </a:xfrm>
          </p:grpSpPr>
          <p:pic>
            <p:nvPicPr>
              <p:cNvPr id="130" name="Picture 13">
                <a:extLst>
                  <a:ext uri="{FF2B5EF4-FFF2-40B4-BE49-F238E27FC236}">
                    <a16:creationId xmlns:a16="http://schemas.microsoft.com/office/drawing/2014/main" id="{DFCE1D53-D4F8-734F-8E2B-76C4234E130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0398" y="3124702"/>
                <a:ext cx="200473" cy="18000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77800" dist="114300" dir="2700000" algn="ctr" rotWithShape="0">
                  <a:schemeClr val="bg2">
                    <a:alpha val="40999"/>
                  </a:schemeClr>
                </a:outer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131" name="Picture 18">
                <a:extLst>
                  <a:ext uri="{FF2B5EF4-FFF2-40B4-BE49-F238E27FC236}">
                    <a16:creationId xmlns:a16="http://schemas.microsoft.com/office/drawing/2014/main" id="{18A50DF7-1458-B74C-AB01-D6CC2E225F5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7296" y="3124702"/>
                <a:ext cx="200473" cy="18000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77800" dist="114300" dir="2700000" algn="ctr" rotWithShape="0">
                  <a:schemeClr val="bg2">
                    <a:alpha val="40999"/>
                  </a:schemeClr>
                </a:outer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32" name="Group 131">
              <a:extLst>
                <a:ext uri="{FF2B5EF4-FFF2-40B4-BE49-F238E27FC236}">
                  <a16:creationId xmlns:a16="http://schemas.microsoft.com/office/drawing/2014/main" id="{CC7C5E69-8AE4-BB49-9EEA-BD9A89EE39A7}"/>
                </a:ext>
              </a:extLst>
            </p:cNvPr>
            <p:cNvGrpSpPr/>
            <p:nvPr/>
          </p:nvGrpSpPr>
          <p:grpSpPr>
            <a:xfrm>
              <a:off x="1384550" y="3027832"/>
              <a:ext cx="753876" cy="369332"/>
              <a:chOff x="578412" y="3027832"/>
              <a:chExt cx="753876" cy="369332"/>
            </a:xfrm>
          </p:grpSpPr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A79B3538-833B-074E-AA17-3D0BCF89ACED}"/>
                  </a:ext>
                </a:extLst>
              </p:cNvPr>
              <p:cNvSpPr/>
              <p:nvPr/>
            </p:nvSpPr>
            <p:spPr>
              <a:xfrm>
                <a:off x="644871" y="3135136"/>
                <a:ext cx="504000" cy="180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B6345114-D875-9B42-A215-0C7D8A5E5E94}"/>
                  </a:ext>
                </a:extLst>
              </p:cNvPr>
              <p:cNvSpPr txBox="1"/>
              <p:nvPr/>
            </p:nvSpPr>
            <p:spPr>
              <a:xfrm>
                <a:off x="578412" y="3027832"/>
                <a:ext cx="753876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F497D">
                        <a:lumMod val="75000"/>
                      </a:srgbClr>
                    </a:solidFill>
                    <a:effectLst>
                      <a:outerShdw blurRad="50800" dist="38100" dir="2700000" algn="tl" rotWithShape="0">
                        <a:srgbClr val="000000">
                          <a:alpha val="43000"/>
                        </a:srgbClr>
                      </a:outerShdw>
                    </a:effectLst>
                    <a:uLnTx/>
                    <a:uFillTx/>
                    <a:latin typeface="Calibri"/>
                    <a:ea typeface="+mn-ea"/>
                    <a:cs typeface="+mn-cs"/>
                  </a:rPr>
                  <a:t>BEER</a:t>
                </a:r>
              </a:p>
            </p:txBody>
          </p:sp>
        </p:grpSp>
        <p:grpSp>
          <p:nvGrpSpPr>
            <p:cNvPr id="135" name="Group 134">
              <a:extLst>
                <a:ext uri="{FF2B5EF4-FFF2-40B4-BE49-F238E27FC236}">
                  <a16:creationId xmlns:a16="http://schemas.microsoft.com/office/drawing/2014/main" id="{E12ED6FC-29CC-D445-A33E-9BC3B27A2A04}"/>
                </a:ext>
              </a:extLst>
            </p:cNvPr>
            <p:cNvGrpSpPr/>
            <p:nvPr/>
          </p:nvGrpSpPr>
          <p:grpSpPr>
            <a:xfrm>
              <a:off x="1098512" y="2816658"/>
              <a:ext cx="475051" cy="180000"/>
              <a:chOff x="292374" y="2816658"/>
              <a:chExt cx="475051" cy="180000"/>
            </a:xfrm>
          </p:grpSpPr>
          <p:pic>
            <p:nvPicPr>
              <p:cNvPr id="136" name="Picture 13">
                <a:extLst>
                  <a:ext uri="{FF2B5EF4-FFF2-40B4-BE49-F238E27FC236}">
                    <a16:creationId xmlns:a16="http://schemas.microsoft.com/office/drawing/2014/main" id="{5CF6FD43-2070-F040-9BAD-C2A6C10D275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374" y="2816658"/>
                <a:ext cx="200473" cy="18000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77800" dist="114300" dir="2700000" algn="ctr" rotWithShape="0">
                  <a:schemeClr val="bg2">
                    <a:alpha val="40999"/>
                  </a:schemeClr>
                </a:outer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137" name="Picture 12">
                <a:extLst>
                  <a:ext uri="{FF2B5EF4-FFF2-40B4-BE49-F238E27FC236}">
                    <a16:creationId xmlns:a16="http://schemas.microsoft.com/office/drawing/2014/main" id="{5426F3B2-559E-8F43-9193-951E8B1D509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6952" y="2816658"/>
                <a:ext cx="200473" cy="18000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77800" dist="114300" dir="2700000" algn="ctr" rotWithShape="0">
                  <a:schemeClr val="bg2">
                    <a:alpha val="40999"/>
                  </a:schemeClr>
                </a:outer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38" name="Group 137">
              <a:extLst>
                <a:ext uri="{FF2B5EF4-FFF2-40B4-BE49-F238E27FC236}">
                  <a16:creationId xmlns:a16="http://schemas.microsoft.com/office/drawing/2014/main" id="{07607799-8237-4349-A175-EAC64DD33516}"/>
                </a:ext>
              </a:extLst>
            </p:cNvPr>
            <p:cNvGrpSpPr/>
            <p:nvPr/>
          </p:nvGrpSpPr>
          <p:grpSpPr>
            <a:xfrm>
              <a:off x="1568447" y="2711701"/>
              <a:ext cx="769763" cy="369332"/>
              <a:chOff x="840965" y="2682205"/>
              <a:chExt cx="769763" cy="369332"/>
            </a:xfrm>
          </p:grpSpPr>
          <p:sp>
            <p:nvSpPr>
              <p:cNvPr id="139" name="Rectangle 138">
                <a:extLst>
                  <a:ext uri="{FF2B5EF4-FFF2-40B4-BE49-F238E27FC236}">
                    <a16:creationId xmlns:a16="http://schemas.microsoft.com/office/drawing/2014/main" id="{C1D9434A-BB48-F543-B3D0-E1E66C1D563C}"/>
                  </a:ext>
                </a:extLst>
              </p:cNvPr>
              <p:cNvSpPr/>
              <p:nvPr/>
            </p:nvSpPr>
            <p:spPr>
              <a:xfrm>
                <a:off x="910127" y="2775058"/>
                <a:ext cx="612000" cy="19892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0" name="TextBox 139">
                <a:extLst>
                  <a:ext uri="{FF2B5EF4-FFF2-40B4-BE49-F238E27FC236}">
                    <a16:creationId xmlns:a16="http://schemas.microsoft.com/office/drawing/2014/main" id="{8188151E-5114-3C4B-9379-4C1D209DE465}"/>
                  </a:ext>
                </a:extLst>
              </p:cNvPr>
              <p:cNvSpPr txBox="1"/>
              <p:nvPr/>
            </p:nvSpPr>
            <p:spPr>
              <a:xfrm>
                <a:off x="840965" y="2682205"/>
                <a:ext cx="769763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F497D">
                        <a:lumMod val="75000"/>
                      </a:srgbClr>
                    </a:solidFill>
                    <a:effectLst>
                      <a:outerShdw blurRad="50800" dist="38100" dir="2700000" algn="tl" rotWithShape="0">
                        <a:srgbClr val="000000">
                          <a:alpha val="43000"/>
                        </a:srgbClr>
                      </a:outerShdw>
                    </a:effectLst>
                    <a:uLnTx/>
                    <a:uFillTx/>
                    <a:latin typeface="Calibri"/>
                    <a:ea typeface="+mn-ea"/>
                    <a:cs typeface="+mn-cs"/>
                  </a:rPr>
                  <a:t>CSPEC</a:t>
                </a:r>
              </a:p>
            </p:txBody>
          </p:sp>
        </p:grpSp>
        <p:grpSp>
          <p:nvGrpSpPr>
            <p:cNvPr id="141" name="Group 140">
              <a:extLst>
                <a:ext uri="{FF2B5EF4-FFF2-40B4-BE49-F238E27FC236}">
                  <a16:creationId xmlns:a16="http://schemas.microsoft.com/office/drawing/2014/main" id="{3DF2C205-561A-0343-8785-641CF6E99812}"/>
                </a:ext>
              </a:extLst>
            </p:cNvPr>
            <p:cNvGrpSpPr/>
            <p:nvPr/>
          </p:nvGrpSpPr>
          <p:grpSpPr>
            <a:xfrm>
              <a:off x="1534801" y="2467690"/>
              <a:ext cx="985270" cy="369332"/>
              <a:chOff x="2016688" y="2123561"/>
              <a:chExt cx="985270" cy="369332"/>
            </a:xfrm>
          </p:grpSpPr>
          <p:sp>
            <p:nvSpPr>
              <p:cNvPr id="142" name="Rectangle 141">
                <a:extLst>
                  <a:ext uri="{FF2B5EF4-FFF2-40B4-BE49-F238E27FC236}">
                    <a16:creationId xmlns:a16="http://schemas.microsoft.com/office/drawing/2014/main" id="{FDD48317-352B-2F4F-A202-FEB3C40F81BC}"/>
                  </a:ext>
                </a:extLst>
              </p:cNvPr>
              <p:cNvSpPr/>
              <p:nvPr/>
            </p:nvSpPr>
            <p:spPr>
              <a:xfrm>
                <a:off x="2128289" y="2166089"/>
                <a:ext cx="775628" cy="216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3" name="TextBox 142">
                <a:extLst>
                  <a:ext uri="{FF2B5EF4-FFF2-40B4-BE49-F238E27FC236}">
                    <a16:creationId xmlns:a16="http://schemas.microsoft.com/office/drawing/2014/main" id="{A31985E8-AB0F-5A44-BCEA-131E49C879B0}"/>
                  </a:ext>
                </a:extLst>
              </p:cNvPr>
              <p:cNvSpPr txBox="1"/>
              <p:nvPr/>
            </p:nvSpPr>
            <p:spPr>
              <a:xfrm>
                <a:off x="2016688" y="2123561"/>
                <a:ext cx="985270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F497D">
                        <a:lumMod val="75000"/>
                      </a:srgbClr>
                    </a:solidFill>
                    <a:effectLst>
                      <a:outerShdw blurRad="50800" dist="38100" dir="2700000" algn="tl" rotWithShape="0">
                        <a:srgbClr val="000000">
                          <a:alpha val="43000"/>
                        </a:srgbClr>
                      </a:outerShdw>
                    </a:effectLst>
                    <a:uLnTx/>
                    <a:uFillTx/>
                    <a:latin typeface="Calibri"/>
                    <a:ea typeface="+mn-ea"/>
                    <a:cs typeface="+mn-cs"/>
                  </a:rPr>
                  <a:t>BIFROST</a:t>
                </a:r>
              </a:p>
            </p:txBody>
          </p:sp>
        </p:grpSp>
        <p:grpSp>
          <p:nvGrpSpPr>
            <p:cNvPr id="144" name="Group 143">
              <a:extLst>
                <a:ext uri="{FF2B5EF4-FFF2-40B4-BE49-F238E27FC236}">
                  <a16:creationId xmlns:a16="http://schemas.microsoft.com/office/drawing/2014/main" id="{A5990C22-45A8-6046-875E-7F28A38C902C}"/>
                </a:ext>
              </a:extLst>
            </p:cNvPr>
            <p:cNvGrpSpPr/>
            <p:nvPr/>
          </p:nvGrpSpPr>
          <p:grpSpPr>
            <a:xfrm>
              <a:off x="1144290" y="2373875"/>
              <a:ext cx="1273296" cy="183895"/>
              <a:chOff x="1596683" y="2403375"/>
              <a:chExt cx="1273296" cy="183895"/>
            </a:xfrm>
          </p:grpSpPr>
          <p:pic>
            <p:nvPicPr>
              <p:cNvPr id="145" name="Picture 4">
                <a:extLst>
                  <a:ext uri="{FF2B5EF4-FFF2-40B4-BE49-F238E27FC236}">
                    <a16:creationId xmlns:a16="http://schemas.microsoft.com/office/drawing/2014/main" id="{FD95C5B8-05A1-8245-B683-C0A548D3F57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96683" y="2403375"/>
                <a:ext cx="200473" cy="18000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77800" dist="114300" dir="2700000" algn="ctr" rotWithShape="0">
                  <a:schemeClr val="bg2">
                    <a:alpha val="40999"/>
                  </a:schemeClr>
                </a:outer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146" name="Picture 15">
                <a:extLst>
                  <a:ext uri="{FF2B5EF4-FFF2-40B4-BE49-F238E27FC236}">
                    <a16:creationId xmlns:a16="http://schemas.microsoft.com/office/drawing/2014/main" id="{C3F59740-3A13-B549-9FAF-3E6D5964E95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64160" y="2403375"/>
                <a:ext cx="200473" cy="18000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77800" dist="114300" dir="2700000" algn="ctr" rotWithShape="0">
                  <a:schemeClr val="bg2">
                    <a:alpha val="40999"/>
                  </a:schemeClr>
                </a:outer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147" name="Picture 6">
                <a:extLst>
                  <a:ext uri="{FF2B5EF4-FFF2-40B4-BE49-F238E27FC236}">
                    <a16:creationId xmlns:a16="http://schemas.microsoft.com/office/drawing/2014/main" id="{9E63C383-F34C-4E4C-BEEC-2FA5494F888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27886" y="2403375"/>
                <a:ext cx="200473" cy="18000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77800" dist="114300" dir="2700000" algn="ctr" rotWithShape="0">
                  <a:schemeClr val="bg2">
                    <a:alpha val="40999"/>
                  </a:schemeClr>
                </a:outer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148" name="Picture 12">
                <a:extLst>
                  <a:ext uri="{FF2B5EF4-FFF2-40B4-BE49-F238E27FC236}">
                    <a16:creationId xmlns:a16="http://schemas.microsoft.com/office/drawing/2014/main" id="{08ADCBCA-B454-194A-8CFE-21720C18C7D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98696" y="2405929"/>
                <a:ext cx="200473" cy="18000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77800" dist="114300" dir="2700000" algn="ctr" rotWithShape="0">
                  <a:schemeClr val="bg2">
                    <a:alpha val="40999"/>
                  </a:schemeClr>
                </a:outer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149" name="Picture 20">
                <a:extLst>
                  <a:ext uri="{FF2B5EF4-FFF2-40B4-BE49-F238E27FC236}">
                    <a16:creationId xmlns:a16="http://schemas.microsoft.com/office/drawing/2014/main" id="{040EE062-98F3-A84C-B5E4-447371A069C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69506" y="2407270"/>
                <a:ext cx="200473" cy="18000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77800" dist="114300" dir="2700000" algn="ctr" rotWithShape="0">
                  <a:schemeClr val="bg2">
                    <a:alpha val="40999"/>
                  </a:schemeClr>
                </a:outer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50" name="Group 149">
              <a:extLst>
                <a:ext uri="{FF2B5EF4-FFF2-40B4-BE49-F238E27FC236}">
                  <a16:creationId xmlns:a16="http://schemas.microsoft.com/office/drawing/2014/main" id="{E92B51AF-CCC1-FE4A-9156-1635E66D8F1D}"/>
                </a:ext>
              </a:extLst>
            </p:cNvPr>
            <p:cNvGrpSpPr/>
            <p:nvPr/>
          </p:nvGrpSpPr>
          <p:grpSpPr>
            <a:xfrm>
              <a:off x="1425152" y="2119460"/>
              <a:ext cx="485665" cy="180792"/>
              <a:chOff x="619014" y="2119460"/>
              <a:chExt cx="485665" cy="180792"/>
            </a:xfrm>
          </p:grpSpPr>
          <p:pic>
            <p:nvPicPr>
              <p:cNvPr id="151" name="Picture 19">
                <a:extLst>
                  <a:ext uri="{FF2B5EF4-FFF2-40B4-BE49-F238E27FC236}">
                    <a16:creationId xmlns:a16="http://schemas.microsoft.com/office/drawing/2014/main" id="{7AE4B2CB-A928-5A40-A1C3-E3E5B7A880F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9014" y="2120252"/>
                <a:ext cx="200473" cy="18000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77800" dist="114300" dir="2700000" algn="ctr" rotWithShape="0">
                  <a:schemeClr val="bg2">
                    <a:alpha val="40999"/>
                  </a:schemeClr>
                </a:outer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152" name="Picture 4">
                <a:extLst>
                  <a:ext uri="{FF2B5EF4-FFF2-40B4-BE49-F238E27FC236}">
                    <a16:creationId xmlns:a16="http://schemas.microsoft.com/office/drawing/2014/main" id="{B8B4CDB2-9571-864F-95AB-F06C50FE21B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04206" y="2119460"/>
                <a:ext cx="200473" cy="18000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77800" dist="114300" dir="2700000" algn="ctr" rotWithShape="0">
                  <a:schemeClr val="bg2">
                    <a:alpha val="40999"/>
                  </a:schemeClr>
                </a:outer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53" name="Group 152">
              <a:extLst>
                <a:ext uri="{FF2B5EF4-FFF2-40B4-BE49-F238E27FC236}">
                  <a16:creationId xmlns:a16="http://schemas.microsoft.com/office/drawing/2014/main" id="{4B4002FA-2B85-C44E-B8F7-ED78182548C6}"/>
                </a:ext>
              </a:extLst>
            </p:cNvPr>
            <p:cNvGrpSpPr/>
            <p:nvPr/>
          </p:nvGrpSpPr>
          <p:grpSpPr>
            <a:xfrm>
              <a:off x="1888907" y="2001917"/>
              <a:ext cx="1153073" cy="369332"/>
              <a:chOff x="1082769" y="2001917"/>
              <a:chExt cx="1153073" cy="369332"/>
            </a:xfrm>
          </p:grpSpPr>
          <p:sp>
            <p:nvSpPr>
              <p:cNvPr id="154" name="Rectangle 153">
                <a:extLst>
                  <a:ext uri="{FF2B5EF4-FFF2-40B4-BE49-F238E27FC236}">
                    <a16:creationId xmlns:a16="http://schemas.microsoft.com/office/drawing/2014/main" id="{B8AA419A-AAC1-2A4B-B09C-DD711F983662}"/>
                  </a:ext>
                </a:extLst>
              </p:cNvPr>
              <p:cNvSpPr/>
              <p:nvPr/>
            </p:nvSpPr>
            <p:spPr>
              <a:xfrm>
                <a:off x="1172631" y="2082024"/>
                <a:ext cx="961303" cy="21372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5" name="TextBox 154">
                <a:extLst>
                  <a:ext uri="{FF2B5EF4-FFF2-40B4-BE49-F238E27FC236}">
                    <a16:creationId xmlns:a16="http://schemas.microsoft.com/office/drawing/2014/main" id="{D4029932-55D1-E04F-BE42-6465E3DD8A90}"/>
                  </a:ext>
                </a:extLst>
              </p:cNvPr>
              <p:cNvSpPr txBox="1"/>
              <p:nvPr/>
            </p:nvSpPr>
            <p:spPr>
              <a:xfrm>
                <a:off x="1082769" y="2001917"/>
                <a:ext cx="1153073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F497D">
                        <a:lumMod val="75000"/>
                      </a:srgbClr>
                    </a:solidFill>
                    <a:effectLst>
                      <a:outerShdw blurRad="50800" dist="38100" dir="2700000" algn="tl" rotWithShape="0">
                        <a:srgbClr val="000000">
                          <a:alpha val="43000"/>
                        </a:srgbClr>
                      </a:outerShdw>
                    </a:effectLst>
                    <a:uLnTx/>
                    <a:uFillTx/>
                    <a:latin typeface="Calibri"/>
                    <a:ea typeface="+mn-ea"/>
                    <a:cs typeface="+mn-cs"/>
                  </a:rPr>
                  <a:t>MIRACLES</a:t>
                </a:r>
              </a:p>
            </p:txBody>
          </p:sp>
        </p:grpSp>
        <p:grpSp>
          <p:nvGrpSpPr>
            <p:cNvPr id="156" name="Group 155">
              <a:extLst>
                <a:ext uri="{FF2B5EF4-FFF2-40B4-BE49-F238E27FC236}">
                  <a16:creationId xmlns:a16="http://schemas.microsoft.com/office/drawing/2014/main" id="{EF89E97B-452E-3546-90E6-9E3AE987179C}"/>
                </a:ext>
              </a:extLst>
            </p:cNvPr>
            <p:cNvGrpSpPr/>
            <p:nvPr/>
          </p:nvGrpSpPr>
          <p:grpSpPr>
            <a:xfrm>
              <a:off x="4067177" y="1888906"/>
              <a:ext cx="783442" cy="180000"/>
              <a:chOff x="2887414" y="3688210"/>
              <a:chExt cx="783442" cy="180000"/>
            </a:xfrm>
          </p:grpSpPr>
          <p:pic>
            <p:nvPicPr>
              <p:cNvPr id="157" name="Picture 4">
                <a:extLst>
                  <a:ext uri="{FF2B5EF4-FFF2-40B4-BE49-F238E27FC236}">
                    <a16:creationId xmlns:a16="http://schemas.microsoft.com/office/drawing/2014/main" id="{8E914F5C-1337-D140-8F6E-1BDF0A56FB4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7414" y="3688210"/>
                <a:ext cx="200473" cy="18000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77800" dist="114300" dir="2700000" algn="ctr" rotWithShape="0">
                  <a:schemeClr val="bg2">
                    <a:alpha val="40999"/>
                  </a:schemeClr>
                </a:outer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158" name="Picture 15">
                <a:extLst>
                  <a:ext uri="{FF2B5EF4-FFF2-40B4-BE49-F238E27FC236}">
                    <a16:creationId xmlns:a16="http://schemas.microsoft.com/office/drawing/2014/main" id="{FE309BFB-20F5-DE40-9201-2CC30E7A9BF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72384" y="3688210"/>
                <a:ext cx="200473" cy="18000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77800" dist="114300" dir="2700000" algn="ctr" rotWithShape="0">
                  <a:schemeClr val="bg2">
                    <a:alpha val="40999"/>
                  </a:schemeClr>
                </a:outer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159" name="Picture 6">
                <a:extLst>
                  <a:ext uri="{FF2B5EF4-FFF2-40B4-BE49-F238E27FC236}">
                    <a16:creationId xmlns:a16="http://schemas.microsoft.com/office/drawing/2014/main" id="{9A44C67F-CAA7-484D-A7B2-ADD0F6D9E9D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70383" y="3688210"/>
                <a:ext cx="200473" cy="18000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77800" dist="114300" dir="2700000" algn="ctr" rotWithShape="0">
                  <a:schemeClr val="bg2">
                    <a:alpha val="40999"/>
                  </a:schemeClr>
                </a:outer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id="{62E9A1E1-8F64-0F45-BF29-5937E73B7E9B}"/>
                </a:ext>
              </a:extLst>
            </p:cNvPr>
            <p:cNvGrpSpPr/>
            <p:nvPr/>
          </p:nvGrpSpPr>
          <p:grpSpPr>
            <a:xfrm>
              <a:off x="3852094" y="1558573"/>
              <a:ext cx="1083438" cy="369332"/>
              <a:chOff x="2819814" y="3377541"/>
              <a:chExt cx="1083438" cy="369332"/>
            </a:xfrm>
          </p:grpSpPr>
          <p:sp>
            <p:nvSpPr>
              <p:cNvPr id="161" name="Rectangle 160">
                <a:extLst>
                  <a:ext uri="{FF2B5EF4-FFF2-40B4-BE49-F238E27FC236}">
                    <a16:creationId xmlns:a16="http://schemas.microsoft.com/office/drawing/2014/main" id="{1DD5E4BC-D52F-B344-B535-0C4CA8A51FC1}"/>
                  </a:ext>
                </a:extLst>
              </p:cNvPr>
              <p:cNvSpPr/>
              <p:nvPr/>
            </p:nvSpPr>
            <p:spPr>
              <a:xfrm>
                <a:off x="2909438" y="3478303"/>
                <a:ext cx="900000" cy="180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2" name="TextBox 161">
                <a:extLst>
                  <a:ext uri="{FF2B5EF4-FFF2-40B4-BE49-F238E27FC236}">
                    <a16:creationId xmlns:a16="http://schemas.microsoft.com/office/drawing/2014/main" id="{1F3404A0-00C8-1149-B6F8-7B9C39B171C9}"/>
                  </a:ext>
                </a:extLst>
              </p:cNvPr>
              <p:cNvSpPr txBox="1"/>
              <p:nvPr/>
            </p:nvSpPr>
            <p:spPr>
              <a:xfrm>
                <a:off x="2819814" y="3377541"/>
                <a:ext cx="1083438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F497D">
                        <a:lumMod val="75000"/>
                      </a:srgbClr>
                    </a:solidFill>
                    <a:effectLst>
                      <a:outerShdw blurRad="50800" dist="38100" dir="2700000" algn="tl" rotWithShape="0">
                        <a:srgbClr val="000000">
                          <a:alpha val="43000"/>
                        </a:srgbClr>
                      </a:outerShdw>
                    </a:effectLst>
                    <a:uLnTx/>
                    <a:uFillTx/>
                    <a:latin typeface="Calibri"/>
                    <a:ea typeface="+mn-ea"/>
                    <a:cs typeface="+mn-cs"/>
                  </a:rPr>
                  <a:t>HEIMDAL</a:t>
                </a:r>
              </a:p>
            </p:txBody>
          </p:sp>
        </p:grpSp>
        <p:grpSp>
          <p:nvGrpSpPr>
            <p:cNvPr id="163" name="Group 162">
              <a:extLst>
                <a:ext uri="{FF2B5EF4-FFF2-40B4-BE49-F238E27FC236}">
                  <a16:creationId xmlns:a16="http://schemas.microsoft.com/office/drawing/2014/main" id="{F9BFF1A5-4925-E74A-A9AB-5569201384B7}"/>
                </a:ext>
              </a:extLst>
            </p:cNvPr>
            <p:cNvGrpSpPr/>
            <p:nvPr/>
          </p:nvGrpSpPr>
          <p:grpSpPr>
            <a:xfrm>
              <a:off x="3146277" y="1480313"/>
              <a:ext cx="485728" cy="182394"/>
              <a:chOff x="3067726" y="3987539"/>
              <a:chExt cx="485728" cy="182394"/>
            </a:xfrm>
          </p:grpSpPr>
          <p:pic>
            <p:nvPicPr>
              <p:cNvPr id="164" name="Picture 13">
                <a:extLst>
                  <a:ext uri="{FF2B5EF4-FFF2-40B4-BE49-F238E27FC236}">
                    <a16:creationId xmlns:a16="http://schemas.microsoft.com/office/drawing/2014/main" id="{3A7D111F-9013-5144-A0EB-0B49E09FE6E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67726" y="3987539"/>
                <a:ext cx="200473" cy="18000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77800" dist="114300" dir="2700000" algn="ctr" rotWithShape="0">
                  <a:schemeClr val="bg2">
                    <a:alpha val="40999"/>
                  </a:schemeClr>
                </a:outer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165" name="Picture 14">
                <a:extLst>
                  <a:ext uri="{FF2B5EF4-FFF2-40B4-BE49-F238E27FC236}">
                    <a16:creationId xmlns:a16="http://schemas.microsoft.com/office/drawing/2014/main" id="{53246178-BA80-3949-A485-07DC513B057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52981" y="3989933"/>
                <a:ext cx="200473" cy="18000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77800" dist="114300" dir="2700000" algn="ctr" rotWithShape="0">
                  <a:schemeClr val="bg2">
                    <a:alpha val="40999"/>
                  </a:schemeClr>
                </a:outer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66" name="Group 165">
              <a:extLst>
                <a:ext uri="{FF2B5EF4-FFF2-40B4-BE49-F238E27FC236}">
                  <a16:creationId xmlns:a16="http://schemas.microsoft.com/office/drawing/2014/main" id="{03AE9A32-33AB-E248-A99A-173AB19613BB}"/>
                </a:ext>
              </a:extLst>
            </p:cNvPr>
            <p:cNvGrpSpPr/>
            <p:nvPr/>
          </p:nvGrpSpPr>
          <p:grpSpPr>
            <a:xfrm>
              <a:off x="3028757" y="1592259"/>
              <a:ext cx="721993" cy="369332"/>
              <a:chOff x="2163625" y="1582427"/>
              <a:chExt cx="721993" cy="369332"/>
            </a:xfrm>
          </p:grpSpPr>
          <p:sp>
            <p:nvSpPr>
              <p:cNvPr id="167" name="Rectangle 166">
                <a:extLst>
                  <a:ext uri="{FF2B5EF4-FFF2-40B4-BE49-F238E27FC236}">
                    <a16:creationId xmlns:a16="http://schemas.microsoft.com/office/drawing/2014/main" id="{98A83D6F-77B2-4B4B-AA77-837151CA1E61}"/>
                  </a:ext>
                </a:extLst>
              </p:cNvPr>
              <p:cNvSpPr/>
              <p:nvPr/>
            </p:nvSpPr>
            <p:spPr>
              <a:xfrm>
                <a:off x="2267381" y="1680753"/>
                <a:ext cx="504000" cy="19892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8" name="TextBox 167">
                <a:extLst>
                  <a:ext uri="{FF2B5EF4-FFF2-40B4-BE49-F238E27FC236}">
                    <a16:creationId xmlns:a16="http://schemas.microsoft.com/office/drawing/2014/main" id="{A53D7AC4-1108-2D41-A1EB-B518AD95B6E7}"/>
                  </a:ext>
                </a:extLst>
              </p:cNvPr>
              <p:cNvSpPr txBox="1"/>
              <p:nvPr/>
            </p:nvSpPr>
            <p:spPr>
              <a:xfrm>
                <a:off x="2163625" y="1582427"/>
                <a:ext cx="721993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F497D">
                        <a:lumMod val="75000"/>
                      </a:srgbClr>
                    </a:solidFill>
                    <a:effectLst>
                      <a:outerShdw blurRad="50800" dist="38100" dir="2700000" algn="tl" rotWithShape="0">
                        <a:srgbClr val="000000">
                          <a:alpha val="43000"/>
                        </a:srgbClr>
                      </a:outerShdw>
                    </a:effectLst>
                    <a:uLnTx/>
                    <a:uFillTx/>
                    <a:latin typeface="Calibri"/>
                    <a:ea typeface="+mn-ea"/>
                    <a:cs typeface="+mn-cs"/>
                  </a:rPr>
                  <a:t>T-REX</a:t>
                </a:r>
              </a:p>
            </p:txBody>
          </p:sp>
        </p:grpSp>
        <p:grpSp>
          <p:nvGrpSpPr>
            <p:cNvPr id="169" name="Group 168">
              <a:extLst>
                <a:ext uri="{FF2B5EF4-FFF2-40B4-BE49-F238E27FC236}">
                  <a16:creationId xmlns:a16="http://schemas.microsoft.com/office/drawing/2014/main" id="{F1E4A986-9412-684E-B637-0082B55E7507}"/>
                </a:ext>
              </a:extLst>
            </p:cNvPr>
            <p:cNvGrpSpPr/>
            <p:nvPr/>
          </p:nvGrpSpPr>
          <p:grpSpPr>
            <a:xfrm>
              <a:off x="2179015" y="1663162"/>
              <a:ext cx="718707" cy="180000"/>
              <a:chOff x="3526142" y="4534182"/>
              <a:chExt cx="718707" cy="180000"/>
            </a:xfrm>
          </p:grpSpPr>
          <p:pic>
            <p:nvPicPr>
              <p:cNvPr id="170" name="Picture 12">
                <a:extLst>
                  <a:ext uri="{FF2B5EF4-FFF2-40B4-BE49-F238E27FC236}">
                    <a16:creationId xmlns:a16="http://schemas.microsoft.com/office/drawing/2014/main" id="{2091B579-3C79-8C48-9B92-F3494322D1A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26142" y="4534182"/>
                <a:ext cx="200473" cy="18000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77800" dist="114300" dir="2700000" algn="ctr" rotWithShape="0">
                  <a:schemeClr val="bg2">
                    <a:alpha val="40999"/>
                  </a:schemeClr>
                </a:outer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171" name="Picture 13">
                <a:extLst>
                  <a:ext uri="{FF2B5EF4-FFF2-40B4-BE49-F238E27FC236}">
                    <a16:creationId xmlns:a16="http://schemas.microsoft.com/office/drawing/2014/main" id="{5F51E6B5-832D-BF40-AD89-3D55EE225D9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85259" y="4534182"/>
                <a:ext cx="200473" cy="18000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77800" dist="114300" dir="2700000" algn="ctr" rotWithShape="0">
                  <a:schemeClr val="bg2">
                    <a:alpha val="40999"/>
                  </a:schemeClr>
                </a:outer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172" name="Picture 15">
                <a:extLst>
                  <a:ext uri="{FF2B5EF4-FFF2-40B4-BE49-F238E27FC236}">
                    <a16:creationId xmlns:a16="http://schemas.microsoft.com/office/drawing/2014/main" id="{C66547A3-09E8-1448-A327-8C245D41CAD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44376" y="4534182"/>
                <a:ext cx="200473" cy="18000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77800" dist="114300" dir="2700000" algn="ctr" rotWithShape="0">
                  <a:schemeClr val="bg2">
                    <a:alpha val="40999"/>
                  </a:schemeClr>
                </a:outer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73" name="Group 172">
              <a:extLst>
                <a:ext uri="{FF2B5EF4-FFF2-40B4-BE49-F238E27FC236}">
                  <a16:creationId xmlns:a16="http://schemas.microsoft.com/office/drawing/2014/main" id="{9C301082-5E7C-BA40-99E2-0286269C55CA}"/>
                </a:ext>
              </a:extLst>
            </p:cNvPr>
            <p:cNvGrpSpPr/>
            <p:nvPr/>
          </p:nvGrpSpPr>
          <p:grpSpPr>
            <a:xfrm>
              <a:off x="2407058" y="1777284"/>
              <a:ext cx="848694" cy="369332"/>
              <a:chOff x="1600920" y="1777284"/>
              <a:chExt cx="848694" cy="369332"/>
            </a:xfrm>
          </p:grpSpPr>
          <p:sp>
            <p:nvSpPr>
              <p:cNvPr id="174" name="Rectangle 173">
                <a:extLst>
                  <a:ext uri="{FF2B5EF4-FFF2-40B4-BE49-F238E27FC236}">
                    <a16:creationId xmlns:a16="http://schemas.microsoft.com/office/drawing/2014/main" id="{DB550A03-E642-624A-8AC8-1F174C09A1B8}"/>
                  </a:ext>
                </a:extLst>
              </p:cNvPr>
              <p:cNvSpPr/>
              <p:nvPr/>
            </p:nvSpPr>
            <p:spPr>
              <a:xfrm>
                <a:off x="1687276" y="1857734"/>
                <a:ext cx="670139" cy="19892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5" name="TextBox 174">
                <a:extLst>
                  <a:ext uri="{FF2B5EF4-FFF2-40B4-BE49-F238E27FC236}">
                    <a16:creationId xmlns:a16="http://schemas.microsoft.com/office/drawing/2014/main" id="{A33FFD54-752E-3243-A6BE-02885EA00FC0}"/>
                  </a:ext>
                </a:extLst>
              </p:cNvPr>
              <p:cNvSpPr txBox="1"/>
              <p:nvPr/>
            </p:nvSpPr>
            <p:spPr>
              <a:xfrm>
                <a:off x="1600920" y="1777284"/>
                <a:ext cx="848694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1F497D">
                        <a:lumMod val="75000"/>
                      </a:srgbClr>
                    </a:solidFill>
                    <a:effectLst>
                      <a:outerShdw blurRad="50800" dist="38100" dir="2700000" algn="tl" rotWithShape="0">
                        <a:srgbClr val="000000">
                          <a:alpha val="43000"/>
                        </a:srgbClr>
                      </a:outerShdw>
                    </a:effectLst>
                    <a:uLnTx/>
                    <a:uFillTx/>
                    <a:latin typeface="Calibri"/>
                    <a:ea typeface="+mn-ea"/>
                    <a:cs typeface="+mn-cs"/>
                  </a:rPr>
                  <a:t>MAGiC</a:t>
                </a: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1F497D">
                      <a:lumMod val="75000"/>
                    </a:srgbClr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76" name="TextBox 175">
              <a:extLst>
                <a:ext uri="{FF2B5EF4-FFF2-40B4-BE49-F238E27FC236}">
                  <a16:creationId xmlns:a16="http://schemas.microsoft.com/office/drawing/2014/main" id="{979AC807-75A4-594A-9C6A-8944DFF76F4E}"/>
                </a:ext>
              </a:extLst>
            </p:cNvPr>
            <p:cNvSpPr txBox="1"/>
            <p:nvPr/>
          </p:nvSpPr>
          <p:spPr>
            <a:xfrm>
              <a:off x="769189" y="6584789"/>
              <a:ext cx="2383632" cy="246211"/>
            </a:xfrm>
            <a:prstGeom prst="rect">
              <a:avLst/>
            </a:prstGeom>
            <a:noFill/>
          </p:spPr>
          <p:txBody>
            <a:bodyPr wrap="square" lIns="91429" tIns="45715" rIns="91429" bIns="45715" rtlCol="0">
              <a:spAutoFit/>
            </a:bodyPr>
            <a:lstStyle/>
            <a:p>
              <a:pPr marL="0" marR="0" lvl="0" indent="0" algn="ctr" defTabSz="9143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ESS Instrument Layout (August 2018)</a:t>
              </a:r>
            </a:p>
          </p:txBody>
        </p:sp>
        <p:pic>
          <p:nvPicPr>
            <p:cNvPr id="177" name="Picture 16">
              <a:extLst>
                <a:ext uri="{FF2B5EF4-FFF2-40B4-BE49-F238E27FC236}">
                  <a16:creationId xmlns:a16="http://schemas.microsoft.com/office/drawing/2014/main" id="{CF438497-6126-5241-828F-D512CE4CD9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48955" y="4201767"/>
              <a:ext cx="200473" cy="180000"/>
            </a:xfrm>
            <a:prstGeom prst="rect">
              <a:avLst/>
            </a:prstGeom>
            <a:noFill/>
            <a:ln>
              <a:noFill/>
            </a:ln>
            <a:effectLst>
              <a:outerShdw blurRad="177800" dist="114300" dir="2700000" algn="ctr" rotWithShape="0">
                <a:schemeClr val="bg2">
                  <a:alpha val="40999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</p:pic>
        <p:grpSp>
          <p:nvGrpSpPr>
            <p:cNvPr id="178" name="Group 177">
              <a:extLst>
                <a:ext uri="{FF2B5EF4-FFF2-40B4-BE49-F238E27FC236}">
                  <a16:creationId xmlns:a16="http://schemas.microsoft.com/office/drawing/2014/main" id="{D446B542-57E8-1D4D-9757-8F02A1EABD3B}"/>
                </a:ext>
              </a:extLst>
            </p:cNvPr>
            <p:cNvGrpSpPr/>
            <p:nvPr/>
          </p:nvGrpSpPr>
          <p:grpSpPr>
            <a:xfrm>
              <a:off x="4797460" y="4101948"/>
              <a:ext cx="593432" cy="369332"/>
              <a:chOff x="3391555" y="4750877"/>
              <a:chExt cx="593432" cy="369332"/>
            </a:xfrm>
          </p:grpSpPr>
          <p:sp>
            <p:nvSpPr>
              <p:cNvPr id="179" name="Rectangle 178">
                <a:extLst>
                  <a:ext uri="{FF2B5EF4-FFF2-40B4-BE49-F238E27FC236}">
                    <a16:creationId xmlns:a16="http://schemas.microsoft.com/office/drawing/2014/main" id="{167022E7-D5D4-5A4E-98CF-FA1D303BDE01}"/>
                  </a:ext>
                </a:extLst>
              </p:cNvPr>
              <p:cNvSpPr/>
              <p:nvPr/>
            </p:nvSpPr>
            <p:spPr>
              <a:xfrm>
                <a:off x="3481274" y="4834579"/>
                <a:ext cx="386796" cy="22091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0" name="TextBox 179">
                <a:extLst>
                  <a:ext uri="{FF2B5EF4-FFF2-40B4-BE49-F238E27FC236}">
                    <a16:creationId xmlns:a16="http://schemas.microsoft.com/office/drawing/2014/main" id="{1536E31B-F743-F941-9ADF-F473FFC8391E}"/>
                  </a:ext>
                </a:extLst>
              </p:cNvPr>
              <p:cNvSpPr txBox="1"/>
              <p:nvPr/>
            </p:nvSpPr>
            <p:spPr>
              <a:xfrm>
                <a:off x="3391555" y="4750877"/>
                <a:ext cx="593432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1F497D">
                        <a:lumMod val="75000"/>
                      </a:srgbClr>
                    </a:solidFill>
                    <a:effectLst>
                      <a:outerShdw blurRad="50800" dist="38100" dir="2700000" algn="tl" rotWithShape="0">
                        <a:srgbClr val="000000">
                          <a:alpha val="43000"/>
                        </a:srgbClr>
                      </a:outerShdw>
                    </a:effectLst>
                    <a:uLnTx/>
                    <a:uFillTx/>
                    <a:latin typeface="Calibri"/>
                    <a:ea typeface="+mn-ea"/>
                    <a:cs typeface="+mn-cs"/>
                  </a:rPr>
                  <a:t>LoKI</a:t>
                </a: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1F497D">
                      <a:lumMod val="75000"/>
                    </a:srgbClr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pic>
          <p:nvPicPr>
            <p:cNvPr id="181" name="Picture 16">
              <a:extLst>
                <a:ext uri="{FF2B5EF4-FFF2-40B4-BE49-F238E27FC236}">
                  <a16:creationId xmlns:a16="http://schemas.microsoft.com/office/drawing/2014/main" id="{9430EDD7-0181-E043-B8AD-EFCB348CD9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7484" y="4472937"/>
              <a:ext cx="200473" cy="180000"/>
            </a:xfrm>
            <a:prstGeom prst="rect">
              <a:avLst/>
            </a:prstGeom>
            <a:noFill/>
            <a:ln>
              <a:noFill/>
            </a:ln>
            <a:effectLst>
              <a:outerShdw blurRad="177800" dist="114300" dir="2700000" algn="ctr" rotWithShape="0">
                <a:schemeClr val="bg2">
                  <a:alpha val="40999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</p:pic>
        <p:grpSp>
          <p:nvGrpSpPr>
            <p:cNvPr id="182" name="Group 181">
              <a:extLst>
                <a:ext uri="{FF2B5EF4-FFF2-40B4-BE49-F238E27FC236}">
                  <a16:creationId xmlns:a16="http://schemas.microsoft.com/office/drawing/2014/main" id="{FE38E0D8-803F-F74A-9FB9-E8E51DEAE7B0}"/>
                </a:ext>
              </a:extLst>
            </p:cNvPr>
            <p:cNvGrpSpPr/>
            <p:nvPr/>
          </p:nvGrpSpPr>
          <p:grpSpPr>
            <a:xfrm>
              <a:off x="5351197" y="4372726"/>
              <a:ext cx="732893" cy="369332"/>
              <a:chOff x="2883408" y="5483771"/>
              <a:chExt cx="732893" cy="369332"/>
            </a:xfrm>
          </p:grpSpPr>
          <p:sp>
            <p:nvSpPr>
              <p:cNvPr id="183" name="Rectangle 182">
                <a:extLst>
                  <a:ext uri="{FF2B5EF4-FFF2-40B4-BE49-F238E27FC236}">
                    <a16:creationId xmlns:a16="http://schemas.microsoft.com/office/drawing/2014/main" id="{457FDC75-F407-5E40-911E-CFB6461B26F0}"/>
                  </a:ext>
                </a:extLst>
              </p:cNvPr>
              <p:cNvSpPr/>
              <p:nvPr/>
            </p:nvSpPr>
            <p:spPr>
              <a:xfrm>
                <a:off x="3004187" y="5597062"/>
                <a:ext cx="495363" cy="1623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4" name="TextBox 183">
                <a:extLst>
                  <a:ext uri="{FF2B5EF4-FFF2-40B4-BE49-F238E27FC236}">
                    <a16:creationId xmlns:a16="http://schemas.microsoft.com/office/drawing/2014/main" id="{9FC2F422-4A60-0C44-BE6E-0A8E9F384487}"/>
                  </a:ext>
                </a:extLst>
              </p:cNvPr>
              <p:cNvSpPr txBox="1"/>
              <p:nvPr/>
            </p:nvSpPr>
            <p:spPr>
              <a:xfrm>
                <a:off x="2883408" y="5483771"/>
                <a:ext cx="732893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F497D">
                        <a:lumMod val="75000"/>
                      </a:srgbClr>
                    </a:solidFill>
                    <a:effectLst>
                      <a:outerShdw blurRad="50800" dist="38100" dir="2700000" algn="tl" rotWithShape="0">
                        <a:srgbClr val="000000">
                          <a:alpha val="43000"/>
                        </a:srgbClr>
                      </a:outerShdw>
                    </a:effectLst>
                    <a:uLnTx/>
                    <a:uFillTx/>
                    <a:latin typeface="Calibri"/>
                    <a:ea typeface="+mn-ea"/>
                    <a:cs typeface="+mn-cs"/>
                  </a:rPr>
                  <a:t>FREIA</a:t>
                </a:r>
              </a:p>
            </p:txBody>
          </p:sp>
        </p:grpSp>
        <p:pic>
          <p:nvPicPr>
            <p:cNvPr id="185" name="Picture 15">
              <a:extLst>
                <a:ext uri="{FF2B5EF4-FFF2-40B4-BE49-F238E27FC236}">
                  <a16:creationId xmlns:a16="http://schemas.microsoft.com/office/drawing/2014/main" id="{88F89FD9-6E23-D343-961B-36A5A5794A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30247" y="5301627"/>
              <a:ext cx="200473" cy="180000"/>
            </a:xfrm>
            <a:prstGeom prst="rect">
              <a:avLst/>
            </a:prstGeom>
            <a:noFill/>
            <a:ln>
              <a:noFill/>
            </a:ln>
            <a:effectLst>
              <a:outerShdw blurRad="177800" dist="114300" dir="2700000" algn="ctr" rotWithShape="0">
                <a:schemeClr val="bg2">
                  <a:alpha val="40999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</p:pic>
        <p:grpSp>
          <p:nvGrpSpPr>
            <p:cNvPr id="186" name="Group 185">
              <a:extLst>
                <a:ext uri="{FF2B5EF4-FFF2-40B4-BE49-F238E27FC236}">
                  <a16:creationId xmlns:a16="http://schemas.microsoft.com/office/drawing/2014/main" id="{5934ECBC-494C-214C-847A-9676D7947BD9}"/>
                </a:ext>
              </a:extLst>
            </p:cNvPr>
            <p:cNvGrpSpPr/>
            <p:nvPr/>
          </p:nvGrpSpPr>
          <p:grpSpPr>
            <a:xfrm>
              <a:off x="5554810" y="5217489"/>
              <a:ext cx="715965" cy="369332"/>
              <a:chOff x="2044801" y="5650110"/>
              <a:chExt cx="715965" cy="369332"/>
            </a:xfrm>
          </p:grpSpPr>
          <p:sp>
            <p:nvSpPr>
              <p:cNvPr id="187" name="Rectangle 186">
                <a:extLst>
                  <a:ext uri="{FF2B5EF4-FFF2-40B4-BE49-F238E27FC236}">
                    <a16:creationId xmlns:a16="http://schemas.microsoft.com/office/drawing/2014/main" id="{0FB7A656-5CD7-724B-A435-C037AA7DEA4F}"/>
                  </a:ext>
                </a:extLst>
              </p:cNvPr>
              <p:cNvSpPr/>
              <p:nvPr/>
            </p:nvSpPr>
            <p:spPr>
              <a:xfrm>
                <a:off x="2138378" y="5756902"/>
                <a:ext cx="516606" cy="19149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8" name="TextBox 187">
                <a:extLst>
                  <a:ext uri="{FF2B5EF4-FFF2-40B4-BE49-F238E27FC236}">
                    <a16:creationId xmlns:a16="http://schemas.microsoft.com/office/drawing/2014/main" id="{31D7A2ED-6BC4-8447-8A4D-C4713B35D21D}"/>
                  </a:ext>
                </a:extLst>
              </p:cNvPr>
              <p:cNvSpPr txBox="1"/>
              <p:nvPr/>
            </p:nvSpPr>
            <p:spPr>
              <a:xfrm>
                <a:off x="2044801" y="5650110"/>
                <a:ext cx="715965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F497D">
                        <a:lumMod val="75000"/>
                      </a:srgbClr>
                    </a:solidFill>
                    <a:effectLst>
                      <a:outerShdw blurRad="50800" dist="38100" dir="2700000" algn="tl" rotWithShape="0">
                        <a:srgbClr val="000000">
                          <a:alpha val="43000"/>
                        </a:srgbClr>
                      </a:outerShdw>
                    </a:effectLst>
                    <a:uLnTx/>
                    <a:uFillTx/>
                    <a:latin typeface="Calibri"/>
                    <a:ea typeface="+mn-ea"/>
                    <a:cs typeface="+mn-cs"/>
                  </a:rPr>
                  <a:t>ESTIA</a:t>
                </a:r>
              </a:p>
            </p:txBody>
          </p:sp>
        </p:grpSp>
        <p:grpSp>
          <p:nvGrpSpPr>
            <p:cNvPr id="189" name="Group 188">
              <a:extLst>
                <a:ext uri="{FF2B5EF4-FFF2-40B4-BE49-F238E27FC236}">
                  <a16:creationId xmlns:a16="http://schemas.microsoft.com/office/drawing/2014/main" id="{C47326DA-401F-6C46-AF02-86952E19C783}"/>
                </a:ext>
              </a:extLst>
            </p:cNvPr>
            <p:cNvGrpSpPr/>
            <p:nvPr/>
          </p:nvGrpSpPr>
          <p:grpSpPr>
            <a:xfrm>
              <a:off x="6597142" y="5928100"/>
              <a:ext cx="506970" cy="180000"/>
              <a:chOff x="796217" y="5908436"/>
              <a:chExt cx="506970" cy="180000"/>
            </a:xfrm>
          </p:grpSpPr>
          <p:pic>
            <p:nvPicPr>
              <p:cNvPr id="190" name="Picture 13">
                <a:extLst>
                  <a:ext uri="{FF2B5EF4-FFF2-40B4-BE49-F238E27FC236}">
                    <a16:creationId xmlns:a16="http://schemas.microsoft.com/office/drawing/2014/main" id="{3CB3C582-058A-8543-BBC7-95A75568353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6217" y="5908436"/>
                <a:ext cx="200473" cy="18000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77800" dist="114300" dir="2700000" algn="ctr" rotWithShape="0">
                  <a:schemeClr val="bg2">
                    <a:alpha val="40999"/>
                  </a:schemeClr>
                </a:outer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191" name="Picture 12">
                <a:extLst>
                  <a:ext uri="{FF2B5EF4-FFF2-40B4-BE49-F238E27FC236}">
                    <a16:creationId xmlns:a16="http://schemas.microsoft.com/office/drawing/2014/main" id="{CF6CE1E6-E4C0-3E47-A500-4DCBF9C6453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02714" y="5908436"/>
                <a:ext cx="200473" cy="18000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77800" dist="114300" dir="2700000" algn="ctr" rotWithShape="0">
                  <a:schemeClr val="bg2">
                    <a:alpha val="40999"/>
                  </a:schemeClr>
                </a:outer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92" name="Group 191">
              <a:extLst>
                <a:ext uri="{FF2B5EF4-FFF2-40B4-BE49-F238E27FC236}">
                  <a16:creationId xmlns:a16="http://schemas.microsoft.com/office/drawing/2014/main" id="{E75CCF70-7CD0-1844-9AAF-3CC53AD8BE8A}"/>
                </a:ext>
              </a:extLst>
            </p:cNvPr>
            <p:cNvGrpSpPr/>
            <p:nvPr/>
          </p:nvGrpSpPr>
          <p:grpSpPr>
            <a:xfrm>
              <a:off x="5844418" y="5819841"/>
              <a:ext cx="766557" cy="369332"/>
              <a:chOff x="682590" y="5593699"/>
              <a:chExt cx="766557" cy="369332"/>
            </a:xfrm>
          </p:grpSpPr>
          <p:sp>
            <p:nvSpPr>
              <p:cNvPr id="193" name="Rectangle 192">
                <a:extLst>
                  <a:ext uri="{FF2B5EF4-FFF2-40B4-BE49-F238E27FC236}">
                    <a16:creationId xmlns:a16="http://schemas.microsoft.com/office/drawing/2014/main" id="{71548426-34AB-3046-A84E-47A6AE824DED}"/>
                  </a:ext>
                </a:extLst>
              </p:cNvPr>
              <p:cNvSpPr/>
              <p:nvPr/>
            </p:nvSpPr>
            <p:spPr>
              <a:xfrm>
                <a:off x="767493" y="5688365"/>
                <a:ext cx="608365" cy="180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4" name="TextBox 193">
                <a:extLst>
                  <a:ext uri="{FF2B5EF4-FFF2-40B4-BE49-F238E27FC236}">
                    <a16:creationId xmlns:a16="http://schemas.microsoft.com/office/drawing/2014/main" id="{2C5A3CDA-DB7B-0446-88DB-A820201369CE}"/>
                  </a:ext>
                </a:extLst>
              </p:cNvPr>
              <p:cNvSpPr txBox="1"/>
              <p:nvPr/>
            </p:nvSpPr>
            <p:spPr>
              <a:xfrm>
                <a:off x="682590" y="5593699"/>
                <a:ext cx="766557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F497D">
                        <a:lumMod val="75000"/>
                      </a:srgbClr>
                    </a:solidFill>
                    <a:effectLst>
                      <a:outerShdw blurRad="50800" dist="38100" dir="2700000" algn="tl" rotWithShape="0">
                        <a:srgbClr val="000000">
                          <a:alpha val="43000"/>
                        </a:srgbClr>
                      </a:outerShdw>
                    </a:effectLst>
                    <a:uLnTx/>
                    <a:uFillTx/>
                    <a:latin typeface="Calibri"/>
                    <a:ea typeface="+mn-ea"/>
                    <a:cs typeface="+mn-cs"/>
                  </a:rPr>
                  <a:t>SKADI</a:t>
                </a:r>
              </a:p>
            </p:txBody>
          </p:sp>
        </p:grpSp>
        <p:grpSp>
          <p:nvGrpSpPr>
            <p:cNvPr id="195" name="Group 194">
              <a:extLst>
                <a:ext uri="{FF2B5EF4-FFF2-40B4-BE49-F238E27FC236}">
                  <a16:creationId xmlns:a16="http://schemas.microsoft.com/office/drawing/2014/main" id="{70F06408-949F-D645-91E9-CA86BF98D673}"/>
                </a:ext>
              </a:extLst>
            </p:cNvPr>
            <p:cNvGrpSpPr/>
            <p:nvPr/>
          </p:nvGrpSpPr>
          <p:grpSpPr>
            <a:xfrm>
              <a:off x="4646854" y="5924316"/>
              <a:ext cx="467992" cy="184826"/>
              <a:chOff x="871374" y="4803438"/>
              <a:chExt cx="467992" cy="184826"/>
            </a:xfrm>
          </p:grpSpPr>
          <p:pic>
            <p:nvPicPr>
              <p:cNvPr id="196" name="Picture 14">
                <a:extLst>
                  <a:ext uri="{FF2B5EF4-FFF2-40B4-BE49-F238E27FC236}">
                    <a16:creationId xmlns:a16="http://schemas.microsoft.com/office/drawing/2014/main" id="{BAB43B43-BF6E-4947-B044-C26A98A86FF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1374" y="4803438"/>
                <a:ext cx="200473" cy="18000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77800" dist="114300" dir="2700000" algn="ctr" rotWithShape="0">
                  <a:schemeClr val="bg2">
                    <a:alpha val="40999"/>
                  </a:schemeClr>
                </a:outer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197" name="Picture 16">
                <a:extLst>
                  <a:ext uri="{FF2B5EF4-FFF2-40B4-BE49-F238E27FC236}">
                    <a16:creationId xmlns:a16="http://schemas.microsoft.com/office/drawing/2014/main" id="{CF19B6E5-6A22-2F4C-97BB-34C37CFF7CC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38893" y="4808264"/>
                <a:ext cx="200473" cy="18000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77800" dist="114300" dir="2700000" algn="ctr" rotWithShape="0">
                  <a:schemeClr val="bg2">
                    <a:alpha val="40999"/>
                  </a:schemeClr>
                </a:outer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98" name="Group 197">
              <a:extLst>
                <a:ext uri="{FF2B5EF4-FFF2-40B4-BE49-F238E27FC236}">
                  <a16:creationId xmlns:a16="http://schemas.microsoft.com/office/drawing/2014/main" id="{25F03206-334B-0F45-B9D0-4A95A8BB5B59}"/>
                </a:ext>
              </a:extLst>
            </p:cNvPr>
            <p:cNvGrpSpPr/>
            <p:nvPr/>
          </p:nvGrpSpPr>
          <p:grpSpPr>
            <a:xfrm>
              <a:off x="4559125" y="6047417"/>
              <a:ext cx="787523" cy="369332"/>
              <a:chOff x="3045064" y="5545972"/>
              <a:chExt cx="787523" cy="369332"/>
            </a:xfrm>
          </p:grpSpPr>
          <p:sp>
            <p:nvSpPr>
              <p:cNvPr id="199" name="Rectangle 198">
                <a:extLst>
                  <a:ext uri="{FF2B5EF4-FFF2-40B4-BE49-F238E27FC236}">
                    <a16:creationId xmlns:a16="http://schemas.microsoft.com/office/drawing/2014/main" id="{DEACF44C-DFD2-0240-92D6-A0700C9B7685}"/>
                  </a:ext>
                </a:extLst>
              </p:cNvPr>
              <p:cNvSpPr/>
              <p:nvPr/>
            </p:nvSpPr>
            <p:spPr>
              <a:xfrm>
                <a:off x="3126578" y="5641492"/>
                <a:ext cx="612000" cy="180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0" name="TextBox 199">
                <a:extLst>
                  <a:ext uri="{FF2B5EF4-FFF2-40B4-BE49-F238E27FC236}">
                    <a16:creationId xmlns:a16="http://schemas.microsoft.com/office/drawing/2014/main" id="{428AB51C-DF44-D845-AD4A-AF6F90127DEE}"/>
                  </a:ext>
                </a:extLst>
              </p:cNvPr>
              <p:cNvSpPr txBox="1"/>
              <p:nvPr/>
            </p:nvSpPr>
            <p:spPr>
              <a:xfrm>
                <a:off x="3045064" y="5545972"/>
                <a:ext cx="787523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F497D">
                        <a:lumMod val="75000"/>
                      </a:srgbClr>
                    </a:solidFill>
                    <a:effectLst>
                      <a:outerShdw blurRad="50800" dist="38100" dir="2700000" algn="tl" rotWithShape="0">
                        <a:srgbClr val="000000">
                          <a:alpha val="43000"/>
                        </a:srgbClr>
                      </a:outerShdw>
                    </a:effectLst>
                    <a:uLnTx/>
                    <a:uFillTx/>
                    <a:latin typeface="Calibri"/>
                    <a:ea typeface="+mn-ea"/>
                    <a:cs typeface="+mn-cs"/>
                  </a:rPr>
                  <a:t>VESPA</a:t>
                </a:r>
              </a:p>
            </p:txBody>
          </p:sp>
        </p:grpSp>
        <p:grpSp>
          <p:nvGrpSpPr>
            <p:cNvPr id="201" name="Group 200">
              <a:extLst>
                <a:ext uri="{FF2B5EF4-FFF2-40B4-BE49-F238E27FC236}">
                  <a16:creationId xmlns:a16="http://schemas.microsoft.com/office/drawing/2014/main" id="{B2E40CED-F3DC-EF43-AB3F-FC24CD180B4A}"/>
                </a:ext>
              </a:extLst>
            </p:cNvPr>
            <p:cNvGrpSpPr/>
            <p:nvPr/>
          </p:nvGrpSpPr>
          <p:grpSpPr>
            <a:xfrm>
              <a:off x="2611722" y="5929542"/>
              <a:ext cx="458014" cy="180358"/>
              <a:chOff x="1972732" y="5211787"/>
              <a:chExt cx="458014" cy="180358"/>
            </a:xfrm>
          </p:grpSpPr>
          <p:pic>
            <p:nvPicPr>
              <p:cNvPr id="202" name="Picture 12">
                <a:extLst>
                  <a:ext uri="{FF2B5EF4-FFF2-40B4-BE49-F238E27FC236}">
                    <a16:creationId xmlns:a16="http://schemas.microsoft.com/office/drawing/2014/main" id="{170CA184-DF44-6745-B166-BD16E860218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30273" y="5212145"/>
                <a:ext cx="200473" cy="18000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77800" dist="114300" dir="2700000" algn="ctr" rotWithShape="0">
                  <a:schemeClr val="bg2">
                    <a:alpha val="40999"/>
                  </a:schemeClr>
                </a:outer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203" name="Picture 13">
                <a:extLst>
                  <a:ext uri="{FF2B5EF4-FFF2-40B4-BE49-F238E27FC236}">
                    <a16:creationId xmlns:a16="http://schemas.microsoft.com/office/drawing/2014/main" id="{881A15F8-AB12-4443-BF33-8D7A78B3D0A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72732" y="5211787"/>
                <a:ext cx="200473" cy="18000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77800" dist="114300" dir="2700000" algn="ctr" rotWithShape="0">
                  <a:schemeClr val="bg2">
                    <a:alpha val="40999"/>
                  </a:schemeClr>
                </a:outer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04" name="Group 203">
              <a:extLst>
                <a:ext uri="{FF2B5EF4-FFF2-40B4-BE49-F238E27FC236}">
                  <a16:creationId xmlns:a16="http://schemas.microsoft.com/office/drawing/2014/main" id="{64272A02-0710-A34C-B444-6394607A0410}"/>
                </a:ext>
              </a:extLst>
            </p:cNvPr>
            <p:cNvGrpSpPr/>
            <p:nvPr/>
          </p:nvGrpSpPr>
          <p:grpSpPr>
            <a:xfrm>
              <a:off x="2516181" y="6053403"/>
              <a:ext cx="911275" cy="369332"/>
              <a:chOff x="1474069" y="4893197"/>
              <a:chExt cx="911275" cy="369332"/>
            </a:xfrm>
          </p:grpSpPr>
          <p:sp>
            <p:nvSpPr>
              <p:cNvPr id="205" name="Rectangle 204">
                <a:extLst>
                  <a:ext uri="{FF2B5EF4-FFF2-40B4-BE49-F238E27FC236}">
                    <a16:creationId xmlns:a16="http://schemas.microsoft.com/office/drawing/2014/main" id="{9564051B-2644-CB45-AAEC-3744AB9AD955}"/>
                  </a:ext>
                </a:extLst>
              </p:cNvPr>
              <p:cNvSpPr/>
              <p:nvPr/>
            </p:nvSpPr>
            <p:spPr>
              <a:xfrm>
                <a:off x="1573082" y="4992564"/>
                <a:ext cx="720000" cy="180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6" name="TextBox 205">
                <a:extLst>
                  <a:ext uri="{FF2B5EF4-FFF2-40B4-BE49-F238E27FC236}">
                    <a16:creationId xmlns:a16="http://schemas.microsoft.com/office/drawing/2014/main" id="{4CE2EEA1-9EA6-334D-B7A7-59DC1C6ACA0E}"/>
                  </a:ext>
                </a:extLst>
              </p:cNvPr>
              <p:cNvSpPr txBox="1"/>
              <p:nvPr/>
            </p:nvSpPr>
            <p:spPr>
              <a:xfrm>
                <a:off x="1474069" y="4893197"/>
                <a:ext cx="911275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F497D">
                        <a:lumMod val="75000"/>
                      </a:srgbClr>
                    </a:solidFill>
                    <a:effectLst>
                      <a:outerShdw blurRad="50800" dist="38100" dir="2700000" algn="tl" rotWithShape="0">
                        <a:srgbClr val="000000">
                          <a:alpha val="43000"/>
                        </a:srgbClr>
                      </a:outerShdw>
                    </a:effectLst>
                    <a:uLnTx/>
                    <a:uFillTx/>
                    <a:latin typeface="Calibri"/>
                    <a:ea typeface="+mn-ea"/>
                    <a:cs typeface="+mn-cs"/>
                  </a:rPr>
                  <a:t>DREAM</a:t>
                </a:r>
              </a:p>
            </p:txBody>
          </p:sp>
        </p:grpSp>
        <p:grpSp>
          <p:nvGrpSpPr>
            <p:cNvPr id="207" name="Group 206">
              <a:extLst>
                <a:ext uri="{FF2B5EF4-FFF2-40B4-BE49-F238E27FC236}">
                  <a16:creationId xmlns:a16="http://schemas.microsoft.com/office/drawing/2014/main" id="{A6C0AB10-AD20-CC45-8563-F494D4A63F20}"/>
                </a:ext>
              </a:extLst>
            </p:cNvPr>
            <p:cNvGrpSpPr/>
            <p:nvPr/>
          </p:nvGrpSpPr>
          <p:grpSpPr>
            <a:xfrm>
              <a:off x="3487661" y="5157677"/>
              <a:ext cx="479260" cy="180000"/>
              <a:chOff x="2219407" y="4754554"/>
              <a:chExt cx="479260" cy="180000"/>
            </a:xfrm>
          </p:grpSpPr>
          <p:pic>
            <p:nvPicPr>
              <p:cNvPr id="208" name="Picture 13">
                <a:extLst>
                  <a:ext uri="{FF2B5EF4-FFF2-40B4-BE49-F238E27FC236}">
                    <a16:creationId xmlns:a16="http://schemas.microsoft.com/office/drawing/2014/main" id="{8C7206DD-CD91-9A43-9616-1E5A00AC33E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19407" y="4754554"/>
                <a:ext cx="200473" cy="18000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77800" dist="114300" dir="2700000" algn="ctr" rotWithShape="0">
                  <a:schemeClr val="bg2">
                    <a:alpha val="40999"/>
                  </a:schemeClr>
                </a:outer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209" name="Picture 15">
                <a:extLst>
                  <a:ext uri="{FF2B5EF4-FFF2-40B4-BE49-F238E27FC236}">
                    <a16:creationId xmlns:a16="http://schemas.microsoft.com/office/drawing/2014/main" id="{6D1C10F8-8FA1-204D-9958-1932EAFA342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98194" y="4754554"/>
                <a:ext cx="200473" cy="18000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77800" dist="114300" dir="2700000" algn="ctr" rotWithShape="0">
                  <a:schemeClr val="bg2">
                    <a:alpha val="40999"/>
                  </a:schemeClr>
                </a:outer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10" name="Group 209">
              <a:extLst>
                <a:ext uri="{FF2B5EF4-FFF2-40B4-BE49-F238E27FC236}">
                  <a16:creationId xmlns:a16="http://schemas.microsoft.com/office/drawing/2014/main" id="{1ECDDE25-79B7-CC40-8662-953DFDEB0C24}"/>
                </a:ext>
              </a:extLst>
            </p:cNvPr>
            <p:cNvGrpSpPr/>
            <p:nvPr/>
          </p:nvGrpSpPr>
          <p:grpSpPr>
            <a:xfrm>
              <a:off x="3399862" y="5273949"/>
              <a:ext cx="699230" cy="369332"/>
              <a:chOff x="2082446" y="4448040"/>
              <a:chExt cx="699230" cy="369332"/>
            </a:xfrm>
          </p:grpSpPr>
          <p:sp>
            <p:nvSpPr>
              <p:cNvPr id="211" name="Rectangle 210">
                <a:extLst>
                  <a:ext uri="{FF2B5EF4-FFF2-40B4-BE49-F238E27FC236}">
                    <a16:creationId xmlns:a16="http://schemas.microsoft.com/office/drawing/2014/main" id="{9E74F5F6-0D53-8C46-94C2-42534B4F85EA}"/>
                  </a:ext>
                </a:extLst>
              </p:cNvPr>
              <p:cNvSpPr/>
              <p:nvPr/>
            </p:nvSpPr>
            <p:spPr>
              <a:xfrm>
                <a:off x="2193972" y="4546163"/>
                <a:ext cx="504000" cy="180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2" name="TextBox 211">
                <a:extLst>
                  <a:ext uri="{FF2B5EF4-FFF2-40B4-BE49-F238E27FC236}">
                    <a16:creationId xmlns:a16="http://schemas.microsoft.com/office/drawing/2014/main" id="{99250807-B7CD-CE46-B023-E05D222ADAFE}"/>
                  </a:ext>
                </a:extLst>
              </p:cNvPr>
              <p:cNvSpPr txBox="1"/>
              <p:nvPr/>
            </p:nvSpPr>
            <p:spPr>
              <a:xfrm>
                <a:off x="2082446" y="4448040"/>
                <a:ext cx="699230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F497D">
                        <a:lumMod val="75000"/>
                      </a:srgbClr>
                    </a:solidFill>
                    <a:effectLst>
                      <a:outerShdw blurRad="50800" dist="38100" dir="2700000" algn="tl" rotWithShape="0">
                        <a:srgbClr val="000000">
                          <a:alpha val="43000"/>
                        </a:srgbClr>
                      </a:outerShdw>
                    </a:effectLst>
                    <a:uLnTx/>
                    <a:uFillTx/>
                    <a:latin typeface="Calibri"/>
                    <a:ea typeface="+mn-ea"/>
                    <a:cs typeface="+mn-cs"/>
                  </a:rPr>
                  <a:t>ODIN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923582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52C26E0-9799-9845-AFCB-4A0FC82A2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92" y="188640"/>
            <a:ext cx="9518848" cy="1008112"/>
          </a:xfrm>
        </p:spPr>
        <p:txBody>
          <a:bodyPr/>
          <a:lstStyle/>
          <a:p>
            <a:r>
              <a:rPr lang="en-US" dirty="0"/>
              <a:t>15 Instruments selected so far </a:t>
            </a:r>
            <a:br>
              <a:rPr lang="en-US" dirty="0"/>
            </a:br>
            <a:r>
              <a:rPr lang="en-US" dirty="0"/>
              <a:t>3 -&gt; 8 -&gt; 15 Ramp up from 2023</a:t>
            </a:r>
            <a:endParaRPr lang="en-GB" dirty="0"/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FC6021FC-3332-9549-81EC-E96997EF40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8457513"/>
              </p:ext>
            </p:extLst>
          </p:nvPr>
        </p:nvGraphicFramePr>
        <p:xfrm>
          <a:off x="1703512" y="1535827"/>
          <a:ext cx="4202343" cy="529919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023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3502">
                <a:tc>
                  <a:txBody>
                    <a:bodyPr/>
                    <a:lstStyle/>
                    <a:p>
                      <a:r>
                        <a:rPr lang="en-US" sz="1600" b="0" dirty="0"/>
                        <a:t>ODIN </a:t>
                      </a:r>
                      <a:r>
                        <a:rPr lang="en-US" sz="1200" b="0" dirty="0"/>
                        <a:t>Imaging Instrument</a:t>
                      </a:r>
                      <a:endParaRPr lang="en-US" sz="1600" b="0" baseline="0" dirty="0"/>
                    </a:p>
                  </a:txBody>
                  <a:tcPr marL="64293" marR="64293" marT="32147" marB="32147" anchor="ctr">
                    <a:solidFill>
                      <a:srgbClr val="8EB9DC">
                        <a:alpha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3502">
                <a:tc>
                  <a:txBody>
                    <a:bodyPr/>
                    <a:lstStyle/>
                    <a:p>
                      <a:r>
                        <a:rPr lang="en-US" sz="1600" b="0" dirty="0"/>
                        <a:t>SKADI </a:t>
                      </a:r>
                      <a:r>
                        <a:rPr lang="en-US" sz="1200" b="0" dirty="0"/>
                        <a:t>General Purpose</a:t>
                      </a:r>
                      <a:r>
                        <a:rPr lang="en-US" sz="1200" b="0" baseline="0" dirty="0"/>
                        <a:t> </a:t>
                      </a:r>
                      <a:r>
                        <a:rPr lang="en-US" sz="1200" b="0" dirty="0"/>
                        <a:t>SANS</a:t>
                      </a:r>
                      <a:endParaRPr lang="en-US" sz="1600" b="0" baseline="0" dirty="0"/>
                    </a:p>
                  </a:txBody>
                  <a:tcPr marL="64293" marR="64293" marT="32147" marB="32147" anchor="ctr">
                    <a:solidFill>
                      <a:srgbClr val="8EB9DC">
                        <a:alpha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3502">
                <a:tc>
                  <a:txBody>
                    <a:bodyPr/>
                    <a:lstStyle/>
                    <a:p>
                      <a:r>
                        <a:rPr lang="en-US" sz="1600" b="0" dirty="0" err="1"/>
                        <a:t>LoKI</a:t>
                      </a:r>
                      <a:r>
                        <a:rPr lang="en-US" sz="1600" b="0" dirty="0"/>
                        <a:t> </a:t>
                      </a:r>
                      <a:r>
                        <a:rPr lang="en-US" sz="1200" b="0" dirty="0"/>
                        <a:t>Broadband SANS</a:t>
                      </a:r>
                      <a:endParaRPr lang="en-US" sz="1600" b="0" dirty="0"/>
                    </a:p>
                  </a:txBody>
                  <a:tcPr marL="64293" marR="64293" marT="32147" marB="32147" anchor="ctr">
                    <a:solidFill>
                      <a:srgbClr val="8EB9DC">
                        <a:alpha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3502">
                <a:tc>
                  <a:txBody>
                    <a:bodyPr/>
                    <a:lstStyle/>
                    <a:p>
                      <a:r>
                        <a:rPr lang="en-US" sz="1200" b="0" dirty="0"/>
                        <a:t>Surface Scattering</a:t>
                      </a:r>
                    </a:p>
                  </a:txBody>
                  <a:tcPr marL="64293" marR="64293" marT="32147" marB="32147" anchor="ctr">
                    <a:solidFill>
                      <a:srgbClr val="8EB9DC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3502">
                <a:tc>
                  <a:txBody>
                    <a:bodyPr/>
                    <a:lstStyle/>
                    <a:p>
                      <a:r>
                        <a:rPr lang="en-US" sz="1600" b="0" dirty="0"/>
                        <a:t>FREIA </a:t>
                      </a:r>
                      <a:r>
                        <a:rPr lang="en-US" sz="1200" b="0" dirty="0"/>
                        <a:t>Horizontal </a:t>
                      </a:r>
                      <a:r>
                        <a:rPr lang="en-US" sz="1200" b="0" dirty="0" err="1"/>
                        <a:t>Reflectom</a:t>
                      </a:r>
                      <a:r>
                        <a:rPr lang="en-US" sz="1200" b="0" dirty="0"/>
                        <a:t>.</a:t>
                      </a:r>
                      <a:endParaRPr lang="en-US" sz="1600" b="0" baseline="0" dirty="0"/>
                    </a:p>
                  </a:txBody>
                  <a:tcPr marL="64293" marR="64293" marT="32147" marB="32147" anchor="ctr">
                    <a:solidFill>
                      <a:srgbClr val="8EB9DC">
                        <a:alpha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3502">
                <a:tc>
                  <a:txBody>
                    <a:bodyPr/>
                    <a:lstStyle/>
                    <a:p>
                      <a:r>
                        <a:rPr lang="en-US" sz="1600" b="0" dirty="0"/>
                        <a:t>ESTIA </a:t>
                      </a:r>
                      <a:r>
                        <a:rPr lang="en-US" sz="1200" b="0" dirty="0"/>
                        <a:t>Vertical </a:t>
                      </a:r>
                      <a:r>
                        <a:rPr lang="en-US" sz="1200" b="0" dirty="0" err="1"/>
                        <a:t>Reflectom</a:t>
                      </a:r>
                      <a:r>
                        <a:rPr lang="en-US" sz="1200" b="0" dirty="0"/>
                        <a:t>.</a:t>
                      </a:r>
                      <a:endParaRPr lang="en-US" sz="1600" b="0" dirty="0"/>
                    </a:p>
                  </a:txBody>
                  <a:tcPr marL="64293" marR="64293" marT="32147" marB="32147" anchor="ctr">
                    <a:solidFill>
                      <a:srgbClr val="8EB9DC">
                        <a:alpha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9740">
                <a:tc>
                  <a:txBody>
                    <a:bodyPr/>
                    <a:lstStyle/>
                    <a:p>
                      <a:r>
                        <a:rPr lang="en-US" sz="1600" b="0" dirty="0"/>
                        <a:t>HEIMDAL </a:t>
                      </a:r>
                      <a:r>
                        <a:rPr lang="en-US" sz="1200" b="0" dirty="0"/>
                        <a:t>Powder Diffract.</a:t>
                      </a:r>
                      <a:endParaRPr lang="en-US" sz="1600" b="0" dirty="0"/>
                    </a:p>
                  </a:txBody>
                  <a:tcPr marL="64293" marR="64293" marT="32147" marB="32147" anchor="ctr">
                    <a:solidFill>
                      <a:schemeClr val="accent2">
                        <a:lumMod val="40000"/>
                        <a:lumOff val="60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9740">
                <a:tc>
                  <a:txBody>
                    <a:bodyPr/>
                    <a:lstStyle/>
                    <a:p>
                      <a:r>
                        <a:rPr lang="en-US" sz="1600" b="0" dirty="0"/>
                        <a:t>DREAM </a:t>
                      </a:r>
                      <a:r>
                        <a:rPr lang="en-US" sz="1200" b="0" dirty="0"/>
                        <a:t>Powder</a:t>
                      </a:r>
                      <a:r>
                        <a:rPr lang="en-US" sz="1200" b="0" baseline="0" dirty="0"/>
                        <a:t> Diffract.</a:t>
                      </a:r>
                      <a:endParaRPr lang="en-US" sz="1600" b="0" dirty="0"/>
                    </a:p>
                  </a:txBody>
                  <a:tcPr marL="64293" marR="64293" marT="32147" marB="32147" anchor="ctr">
                    <a:solidFill>
                      <a:schemeClr val="accent2">
                        <a:lumMod val="40000"/>
                        <a:lumOff val="60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9740">
                <a:tc>
                  <a:txBody>
                    <a:bodyPr/>
                    <a:lstStyle/>
                    <a:p>
                      <a:r>
                        <a:rPr lang="en-US" sz="1200" b="0" dirty="0"/>
                        <a:t>Monochromatic</a:t>
                      </a:r>
                      <a:r>
                        <a:rPr lang="en-US" sz="1200" b="0" baseline="0" dirty="0"/>
                        <a:t> Powder Diffract.</a:t>
                      </a:r>
                      <a:endParaRPr lang="en-US" sz="1200" b="0" dirty="0"/>
                    </a:p>
                  </a:txBody>
                  <a:tcPr marL="64293" marR="64293" marT="32147" marB="32147" anchor="ctr">
                    <a:solidFill>
                      <a:schemeClr val="accent2">
                        <a:lumMod val="40000"/>
                        <a:lumOff val="60000"/>
                        <a:alpha val="4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9740">
                <a:tc>
                  <a:txBody>
                    <a:bodyPr/>
                    <a:lstStyle/>
                    <a:p>
                      <a:r>
                        <a:rPr lang="en-US" sz="1600" b="0" dirty="0"/>
                        <a:t>BEER </a:t>
                      </a:r>
                      <a:r>
                        <a:rPr lang="en-US" sz="1200" b="0" dirty="0"/>
                        <a:t>Engineering Diffract.</a:t>
                      </a:r>
                      <a:endParaRPr lang="en-US" sz="1600" b="0" dirty="0"/>
                    </a:p>
                  </a:txBody>
                  <a:tcPr marL="64293" marR="64293" marT="32147" marB="32147" anchor="ctr">
                    <a:solidFill>
                      <a:schemeClr val="accent2">
                        <a:lumMod val="40000"/>
                        <a:lumOff val="60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19740">
                <a:tc>
                  <a:txBody>
                    <a:bodyPr/>
                    <a:lstStyle/>
                    <a:p>
                      <a:r>
                        <a:rPr lang="en-US" sz="1200" b="0" dirty="0"/>
                        <a:t>Extreme Conditions Diffract.</a:t>
                      </a:r>
                    </a:p>
                  </a:txBody>
                  <a:tcPr marL="64293" marR="64293" marT="32147" marB="32147" anchor="ctr">
                    <a:solidFill>
                      <a:schemeClr val="accent2">
                        <a:lumMod val="40000"/>
                        <a:lumOff val="60000"/>
                        <a:alpha val="4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19740">
                <a:tc>
                  <a:txBody>
                    <a:bodyPr/>
                    <a:lstStyle/>
                    <a:p>
                      <a:r>
                        <a:rPr lang="en-US" sz="1600" b="0" dirty="0" err="1"/>
                        <a:t>MAGiC</a:t>
                      </a:r>
                      <a:r>
                        <a:rPr lang="en-US" sz="1600" b="0" dirty="0"/>
                        <a:t> </a:t>
                      </a:r>
                      <a:r>
                        <a:rPr lang="en-US" sz="1200" b="0" dirty="0"/>
                        <a:t>Magnetism Diffract.</a:t>
                      </a:r>
                      <a:endParaRPr lang="en-US" sz="1600" b="0" dirty="0"/>
                    </a:p>
                  </a:txBody>
                  <a:tcPr marL="64293" marR="64293" marT="32147" marB="32147" anchor="ctr">
                    <a:solidFill>
                      <a:schemeClr val="accent2">
                        <a:lumMod val="40000"/>
                        <a:lumOff val="60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19740">
                <a:tc>
                  <a:txBody>
                    <a:bodyPr/>
                    <a:lstStyle/>
                    <a:p>
                      <a:r>
                        <a:rPr lang="en-US" sz="1600" b="0" dirty="0"/>
                        <a:t>NMX </a:t>
                      </a:r>
                      <a:r>
                        <a:rPr lang="en-US" sz="1200" b="0" dirty="0"/>
                        <a:t>Macromolecular Diffract.</a:t>
                      </a:r>
                      <a:endParaRPr lang="en-US" sz="1600" b="0" dirty="0"/>
                    </a:p>
                  </a:txBody>
                  <a:tcPr marL="64293" marR="64293" marT="32147" marB="32147" anchor="ctr">
                    <a:solidFill>
                      <a:schemeClr val="accent2">
                        <a:lumMod val="40000"/>
                        <a:lumOff val="60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BDE744AA-AA3A-3248-B081-E457050FC6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0972076"/>
              </p:ext>
            </p:extLst>
          </p:nvPr>
        </p:nvGraphicFramePr>
        <p:xfrm>
          <a:off x="6406453" y="1546496"/>
          <a:ext cx="3871457" cy="350604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714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0568">
                <a:tc>
                  <a:txBody>
                    <a:bodyPr/>
                    <a:lstStyle/>
                    <a:p>
                      <a:r>
                        <a:rPr lang="en-US" sz="1600" b="0" dirty="0"/>
                        <a:t>CSPEC </a:t>
                      </a:r>
                      <a:r>
                        <a:rPr lang="en-US" sz="1200" b="0" dirty="0"/>
                        <a:t>Cold </a:t>
                      </a:r>
                      <a:r>
                        <a:rPr lang="en-US" sz="1200" b="0" baseline="0" dirty="0"/>
                        <a:t>Chopper Spec.</a:t>
                      </a:r>
                      <a:endParaRPr lang="en-US" sz="1600" b="0" dirty="0"/>
                    </a:p>
                  </a:txBody>
                  <a:tcPr marL="64293" marR="64293" marT="32147" marB="32147" anchor="ctr">
                    <a:solidFill>
                      <a:srgbClr val="CCFFCC">
                        <a:alpha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568">
                <a:tc>
                  <a:txBody>
                    <a:bodyPr/>
                    <a:lstStyle/>
                    <a:p>
                      <a:r>
                        <a:rPr lang="en-US" sz="1200" b="0" dirty="0"/>
                        <a:t>Broadband Spectrometer</a:t>
                      </a:r>
                    </a:p>
                  </a:txBody>
                  <a:tcPr marL="64293" marR="64293" marT="32147" marB="32147" anchor="ctr">
                    <a:solidFill>
                      <a:srgbClr val="EDFF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568">
                <a:tc>
                  <a:txBody>
                    <a:bodyPr/>
                    <a:lstStyle/>
                    <a:p>
                      <a:r>
                        <a:rPr lang="en-US" sz="1600" b="0" dirty="0"/>
                        <a:t>T-REX </a:t>
                      </a:r>
                      <a:r>
                        <a:rPr lang="en-US" sz="1200" b="0" dirty="0"/>
                        <a:t>Thermal Chopper Spec.</a:t>
                      </a:r>
                      <a:endParaRPr lang="en-US" sz="1600" b="0" dirty="0"/>
                    </a:p>
                  </a:txBody>
                  <a:tcPr marL="64293" marR="64293" marT="32147" marB="32147" anchor="ctr">
                    <a:solidFill>
                      <a:srgbClr val="CCFFCC">
                        <a:alpha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568">
                <a:tc>
                  <a:txBody>
                    <a:bodyPr/>
                    <a:lstStyle/>
                    <a:p>
                      <a:r>
                        <a:rPr lang="en-US" sz="1600" b="0" dirty="0"/>
                        <a:t>BIFROST</a:t>
                      </a:r>
                      <a:r>
                        <a:rPr lang="en-US" sz="1200" b="0" baseline="0" dirty="0"/>
                        <a:t> </a:t>
                      </a:r>
                      <a:r>
                        <a:rPr lang="en-US" sz="1200" b="0" baseline="0" dirty="0" err="1"/>
                        <a:t>Xtal</a:t>
                      </a:r>
                      <a:r>
                        <a:rPr lang="en-US" sz="1200" b="0" baseline="0" dirty="0"/>
                        <a:t> </a:t>
                      </a:r>
                      <a:r>
                        <a:rPr lang="en-US" sz="1200" b="0" baseline="0" dirty="0" err="1"/>
                        <a:t>Analyser</a:t>
                      </a:r>
                      <a:r>
                        <a:rPr lang="en-US" sz="1200" b="0" baseline="0" dirty="0"/>
                        <a:t> Spec.</a:t>
                      </a:r>
                      <a:endParaRPr lang="en-US" sz="1600" b="0" dirty="0"/>
                    </a:p>
                  </a:txBody>
                  <a:tcPr marL="64293" marR="64293" marT="32147" marB="32147" anchor="ctr">
                    <a:solidFill>
                      <a:srgbClr val="CCFFCC">
                        <a:alpha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508">
                <a:tc>
                  <a:txBody>
                    <a:bodyPr/>
                    <a:lstStyle/>
                    <a:p>
                      <a:r>
                        <a:rPr lang="en-US" sz="1600" b="0" dirty="0"/>
                        <a:t>VESPA</a:t>
                      </a:r>
                      <a:r>
                        <a:rPr lang="en-US" sz="1200" b="0" dirty="0"/>
                        <a:t> Vibrational</a:t>
                      </a:r>
                      <a:r>
                        <a:rPr lang="en-US" sz="1200" b="0" baseline="0" dirty="0"/>
                        <a:t> </a:t>
                      </a:r>
                      <a:r>
                        <a:rPr lang="en-US" sz="1200" b="0" dirty="0"/>
                        <a:t>Spec.</a:t>
                      </a:r>
                      <a:endParaRPr lang="en-US" sz="1600" b="0" dirty="0"/>
                    </a:p>
                  </a:txBody>
                  <a:tcPr marL="64293" marR="64293" marT="32147" marB="32147" anchor="ctr">
                    <a:solidFill>
                      <a:srgbClr val="CCFFCC">
                        <a:alpha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0568">
                <a:tc>
                  <a:txBody>
                    <a:bodyPr/>
                    <a:lstStyle/>
                    <a:p>
                      <a:r>
                        <a:rPr lang="en-US" sz="1600" b="0" dirty="0"/>
                        <a:t>MIRACLES</a:t>
                      </a:r>
                      <a:r>
                        <a:rPr lang="en-US" sz="1200" b="0" dirty="0"/>
                        <a:t> </a:t>
                      </a:r>
                      <a:r>
                        <a:rPr lang="en-US" sz="1200" b="0" dirty="0" err="1"/>
                        <a:t>Backscatt</a:t>
                      </a:r>
                      <a:r>
                        <a:rPr lang="en-US" sz="1200" b="0" dirty="0"/>
                        <a:t>. Spec.</a:t>
                      </a:r>
                      <a:endParaRPr lang="en-US" sz="1800" b="0" dirty="0"/>
                    </a:p>
                  </a:txBody>
                  <a:tcPr marL="64293" marR="64293" marT="32147" marB="32147" anchor="ctr">
                    <a:solidFill>
                      <a:srgbClr val="CCFFCC">
                        <a:alpha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0568">
                <a:tc>
                  <a:txBody>
                    <a:bodyPr/>
                    <a:lstStyle/>
                    <a:p>
                      <a:r>
                        <a:rPr lang="en-US" sz="1200" b="0" dirty="0"/>
                        <a:t>High-Resolution Spin-Echo</a:t>
                      </a:r>
                    </a:p>
                  </a:txBody>
                  <a:tcPr marL="64293" marR="64293" marT="32147" marB="32147" anchor="ctr">
                    <a:solidFill>
                      <a:srgbClr val="E6FEE6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1558">
                <a:tc>
                  <a:txBody>
                    <a:bodyPr/>
                    <a:lstStyle/>
                    <a:p>
                      <a:r>
                        <a:rPr lang="en-US" sz="1200" b="0" dirty="0"/>
                        <a:t>Wide-Angle Spin-Echo</a:t>
                      </a:r>
                    </a:p>
                  </a:txBody>
                  <a:tcPr marL="64293" marR="64293" marT="32147" marB="32147" anchor="ctr">
                    <a:solidFill>
                      <a:srgbClr val="EDFFED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0568">
                <a:tc>
                  <a:txBody>
                    <a:bodyPr/>
                    <a:lstStyle/>
                    <a:p>
                      <a:r>
                        <a:rPr lang="en-US" sz="1200" b="0" dirty="0"/>
                        <a:t>Particle Physics Beamline</a:t>
                      </a:r>
                    </a:p>
                  </a:txBody>
                  <a:tcPr marL="64293" marR="64293" marT="32147" marB="3214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BA7571F8-F243-D944-A760-80982EA8B5C6}"/>
              </a:ext>
            </a:extLst>
          </p:cNvPr>
          <p:cNvSpPr txBox="1"/>
          <p:nvPr/>
        </p:nvSpPr>
        <p:spPr>
          <a:xfrm rot="16200000">
            <a:off x="216801" y="2531216"/>
            <a:ext cx="2533786" cy="363526"/>
          </a:xfrm>
          <a:prstGeom prst="rect">
            <a:avLst/>
          </a:prstGeom>
          <a:noFill/>
        </p:spPr>
        <p:txBody>
          <a:bodyPr wrap="none" lIns="85689" tIns="42845" rIns="85689" bIns="42845" rtlCol="0">
            <a:spAutoFit/>
          </a:bodyPr>
          <a:lstStyle/>
          <a:p>
            <a:pPr marL="0" marR="0" lvl="0" indent="0" algn="l" defTabSz="4570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96DA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Large-Scale Structures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1A2B705-A225-E544-82C7-3EA04E4B84CF}"/>
              </a:ext>
            </a:extLst>
          </p:cNvPr>
          <p:cNvSpPr txBox="1"/>
          <p:nvPr/>
        </p:nvSpPr>
        <p:spPr>
          <a:xfrm rot="16200000">
            <a:off x="919254" y="5136345"/>
            <a:ext cx="1207965" cy="363526"/>
          </a:xfrm>
          <a:prstGeom prst="rect">
            <a:avLst/>
          </a:prstGeom>
          <a:noFill/>
        </p:spPr>
        <p:txBody>
          <a:bodyPr wrap="none" lIns="85689" tIns="42845" rIns="85689" bIns="42845" rtlCol="0">
            <a:spAutoFit/>
          </a:bodyPr>
          <a:lstStyle/>
          <a:p>
            <a:pPr marL="0" marR="0" lvl="0" indent="0" algn="l" defTabSz="4570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Diffraction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2D30D2B-5E89-4849-8A18-3FC2B425EC4E}"/>
              </a:ext>
            </a:extLst>
          </p:cNvPr>
          <p:cNvSpPr txBox="1"/>
          <p:nvPr/>
        </p:nvSpPr>
        <p:spPr>
          <a:xfrm rot="16200000">
            <a:off x="5440399" y="2720340"/>
            <a:ext cx="1571571" cy="363526"/>
          </a:xfrm>
          <a:prstGeom prst="rect">
            <a:avLst/>
          </a:prstGeom>
          <a:noFill/>
        </p:spPr>
        <p:txBody>
          <a:bodyPr wrap="none" lIns="85689" tIns="42845" rIns="85689" bIns="42845" rtlCol="0">
            <a:spAutoFit/>
          </a:bodyPr>
          <a:lstStyle/>
          <a:p>
            <a:pPr marL="0" marR="0" lvl="0" indent="0" algn="l" defTabSz="4570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Spectroscopy</a:t>
            </a: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AB49849F-D973-0245-B27A-B8AB0ACAD2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1870827"/>
              </p:ext>
            </p:extLst>
          </p:nvPr>
        </p:nvGraphicFramePr>
        <p:xfrm>
          <a:off x="6668618" y="5140697"/>
          <a:ext cx="3959351" cy="162877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496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97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7194">
                <a:tc>
                  <a:txBody>
                    <a:bodyPr/>
                    <a:lstStyle/>
                    <a:p>
                      <a:r>
                        <a:rPr lang="en-US" sz="1100" dirty="0"/>
                        <a:t>life sciences</a:t>
                      </a:r>
                      <a:endParaRPr lang="en-US" sz="1100" b="0" dirty="0"/>
                    </a:p>
                  </a:txBody>
                  <a:tcPr marL="64293" marR="64293" marT="32147" marB="32147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magnetism &amp; superconductivity</a:t>
                      </a:r>
                      <a:endParaRPr lang="en-US" sz="1100" b="0" dirty="0"/>
                    </a:p>
                  </a:txBody>
                  <a:tcPr marL="64293" marR="64293" marT="32147" marB="3214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194">
                <a:tc>
                  <a:txBody>
                    <a:bodyPr/>
                    <a:lstStyle/>
                    <a:p>
                      <a:r>
                        <a:rPr lang="en-US" sz="1100" dirty="0"/>
                        <a:t>soft condensed matter</a:t>
                      </a:r>
                      <a:endParaRPr lang="en-US" sz="1100" b="0" dirty="0"/>
                    </a:p>
                  </a:txBody>
                  <a:tcPr marL="64293" marR="64293" marT="32147" marB="32147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engineering &amp;</a:t>
                      </a:r>
                      <a:r>
                        <a:rPr lang="en-US" sz="1100" baseline="0" dirty="0"/>
                        <a:t> geo-sciences</a:t>
                      </a:r>
                      <a:endParaRPr lang="en-US" sz="1100" b="0" dirty="0"/>
                    </a:p>
                  </a:txBody>
                  <a:tcPr marL="64293" marR="64293" marT="32147" marB="3214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7194">
                <a:tc>
                  <a:txBody>
                    <a:bodyPr/>
                    <a:lstStyle/>
                    <a:p>
                      <a:r>
                        <a:rPr lang="en-US" sz="1100" dirty="0"/>
                        <a:t>chemistry of materials</a:t>
                      </a:r>
                      <a:endParaRPr lang="en-US" sz="1100" b="0" dirty="0"/>
                    </a:p>
                  </a:txBody>
                  <a:tcPr marL="64293" marR="64293" marT="32147" marB="32147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archeology &amp; heritage conservation</a:t>
                      </a:r>
                      <a:endParaRPr lang="en-US" sz="1100" b="0" dirty="0"/>
                    </a:p>
                  </a:txBody>
                  <a:tcPr marL="64293" marR="64293" marT="32147" marB="3214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7194">
                <a:tc>
                  <a:txBody>
                    <a:bodyPr/>
                    <a:lstStyle/>
                    <a:p>
                      <a:r>
                        <a:rPr lang="en-US" sz="1100" dirty="0"/>
                        <a:t>energy research</a:t>
                      </a:r>
                      <a:endParaRPr lang="en-US" sz="1100" b="0" dirty="0"/>
                    </a:p>
                  </a:txBody>
                  <a:tcPr marL="64293" marR="64293" marT="32147" marB="32147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particle physics</a:t>
                      </a:r>
                      <a:endParaRPr lang="en-US" sz="1100" b="0" dirty="0"/>
                    </a:p>
                  </a:txBody>
                  <a:tcPr marL="64293" marR="64293" marT="32147" marB="3214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1" name="Rectangle 20">
            <a:extLst>
              <a:ext uri="{FF2B5EF4-FFF2-40B4-BE49-F238E27FC236}">
                <a16:creationId xmlns:a16="http://schemas.microsoft.com/office/drawing/2014/main" id="{E3FD0DF6-45A0-E142-94A4-EA046AB5CC18}"/>
              </a:ext>
            </a:extLst>
          </p:cNvPr>
          <p:cNvSpPr/>
          <p:nvPr/>
        </p:nvSpPr>
        <p:spPr bwMode="auto">
          <a:xfrm>
            <a:off x="6212941" y="5090113"/>
            <a:ext cx="4303603" cy="1721441"/>
          </a:xfrm>
          <a:prstGeom prst="rect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4144" tIns="32072" rIns="64144" bIns="32072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4144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pic>
        <p:nvPicPr>
          <p:cNvPr id="23" name="Picture 22" descr="archeology_pos_ESS_science_icons_2015.ai">
            <a:extLst>
              <a:ext uri="{FF2B5EF4-FFF2-40B4-BE49-F238E27FC236}">
                <a16:creationId xmlns:a16="http://schemas.microsoft.com/office/drawing/2014/main" id="{0C8925B6-7247-1141-A9F0-98F079762B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427" y="5902075"/>
            <a:ext cx="432000" cy="432000"/>
          </a:xfrm>
          <a:prstGeom prst="rect">
            <a:avLst/>
          </a:prstGeom>
        </p:spPr>
      </p:pic>
      <p:pic>
        <p:nvPicPr>
          <p:cNvPr id="24" name="Picture 23" descr="chemistry_pos_ESS_science_icons_2015.ai">
            <a:extLst>
              <a:ext uri="{FF2B5EF4-FFF2-40B4-BE49-F238E27FC236}">
                <a16:creationId xmlns:a16="http://schemas.microsoft.com/office/drawing/2014/main" id="{FBB97467-8E9C-3F4C-8F67-2D78E367C9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284" y="5837251"/>
            <a:ext cx="432000" cy="432000"/>
          </a:xfrm>
          <a:prstGeom prst="rect">
            <a:avLst/>
          </a:prstGeom>
        </p:spPr>
      </p:pic>
      <p:pic>
        <p:nvPicPr>
          <p:cNvPr id="25" name="Picture 24" descr="energy_pos_ESS_science_icons_2015.ai">
            <a:extLst>
              <a:ext uri="{FF2B5EF4-FFF2-40B4-BE49-F238E27FC236}">
                <a16:creationId xmlns:a16="http://schemas.microsoft.com/office/drawing/2014/main" id="{2F97D4F2-E5B7-4844-8768-20A51E42AA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284" y="6246626"/>
            <a:ext cx="432000" cy="432000"/>
          </a:xfrm>
          <a:prstGeom prst="rect">
            <a:avLst/>
          </a:prstGeom>
        </p:spPr>
      </p:pic>
      <p:pic>
        <p:nvPicPr>
          <p:cNvPr id="26" name="Picture 25" descr="engineering_pos_ESS_science_icons_2015.ai">
            <a:extLst>
              <a:ext uri="{FF2B5EF4-FFF2-40B4-BE49-F238E27FC236}">
                <a16:creationId xmlns:a16="http://schemas.microsoft.com/office/drawing/2014/main" id="{D2656D80-9677-CC43-9DFA-285797139B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069" y="5446268"/>
            <a:ext cx="432000" cy="432000"/>
          </a:xfrm>
          <a:prstGeom prst="rect">
            <a:avLst/>
          </a:prstGeom>
        </p:spPr>
      </p:pic>
      <p:pic>
        <p:nvPicPr>
          <p:cNvPr id="27" name="Picture 26" descr="lifescience_pos_ESS_science_icons_2015.ai">
            <a:extLst>
              <a:ext uri="{FF2B5EF4-FFF2-40B4-BE49-F238E27FC236}">
                <a16:creationId xmlns:a16="http://schemas.microsoft.com/office/drawing/2014/main" id="{EF3C68D3-235B-994C-B321-2AEB92CCDE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284" y="5090064"/>
            <a:ext cx="432000" cy="432000"/>
          </a:xfrm>
          <a:prstGeom prst="rect">
            <a:avLst/>
          </a:prstGeom>
        </p:spPr>
      </p:pic>
      <p:pic>
        <p:nvPicPr>
          <p:cNvPr id="28" name="Picture 27" descr="magnetism_pos_ESS_science_icons_2015.ai">
            <a:extLst>
              <a:ext uri="{FF2B5EF4-FFF2-40B4-BE49-F238E27FC236}">
                <a16:creationId xmlns:a16="http://schemas.microsoft.com/office/drawing/2014/main" id="{963FBFF2-2719-774E-9F41-74C5E77B581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069" y="5090064"/>
            <a:ext cx="432000" cy="432000"/>
          </a:xfrm>
          <a:prstGeom prst="rect">
            <a:avLst/>
          </a:prstGeom>
        </p:spPr>
      </p:pic>
      <p:pic>
        <p:nvPicPr>
          <p:cNvPr id="29" name="Picture 28" descr="physics_pos_ESS_science_icons_2015.ai">
            <a:extLst>
              <a:ext uri="{FF2B5EF4-FFF2-40B4-BE49-F238E27FC236}">
                <a16:creationId xmlns:a16="http://schemas.microsoft.com/office/drawing/2014/main" id="{291B814A-F16F-7E48-A2D4-809361A9277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427" y="6334075"/>
            <a:ext cx="432000" cy="432000"/>
          </a:xfrm>
          <a:prstGeom prst="rect">
            <a:avLst/>
          </a:prstGeom>
        </p:spPr>
      </p:pic>
      <p:pic>
        <p:nvPicPr>
          <p:cNvPr id="30" name="Picture 29" descr="softmatter_pos_ESS_science_icons_2015.ai">
            <a:extLst>
              <a:ext uri="{FF2B5EF4-FFF2-40B4-BE49-F238E27FC236}">
                <a16:creationId xmlns:a16="http://schemas.microsoft.com/office/drawing/2014/main" id="{44CE1B3F-850C-D24D-9166-76600621AF1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284" y="5433196"/>
            <a:ext cx="432000" cy="432000"/>
          </a:xfrm>
          <a:prstGeom prst="rect">
            <a:avLst/>
          </a:prstGeom>
        </p:spPr>
      </p:pic>
      <p:pic>
        <p:nvPicPr>
          <p:cNvPr id="31" name="Picture 30" descr="archeology_pos_ESS_science_icons_2015.ai">
            <a:extLst>
              <a:ext uri="{FF2B5EF4-FFF2-40B4-BE49-F238E27FC236}">
                <a16:creationId xmlns:a16="http://schemas.microsoft.com/office/drawing/2014/main" id="{8C8D85A7-7B8D-9341-9F32-366E3E4891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340" y="1513050"/>
            <a:ext cx="432000" cy="432000"/>
          </a:xfrm>
          <a:prstGeom prst="rect">
            <a:avLst/>
          </a:prstGeom>
        </p:spPr>
      </p:pic>
      <p:pic>
        <p:nvPicPr>
          <p:cNvPr id="32" name="Picture 31" descr="chemistry_pos_ESS_science_icons_2015.ai">
            <a:extLst>
              <a:ext uri="{FF2B5EF4-FFF2-40B4-BE49-F238E27FC236}">
                <a16:creationId xmlns:a16="http://schemas.microsoft.com/office/drawing/2014/main" id="{FBDFF2A8-F718-4146-A8B9-540ADF1A6B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461" y="1924860"/>
            <a:ext cx="432000" cy="432000"/>
          </a:xfrm>
          <a:prstGeom prst="rect">
            <a:avLst/>
          </a:prstGeom>
        </p:spPr>
      </p:pic>
      <p:pic>
        <p:nvPicPr>
          <p:cNvPr id="33" name="Picture 32" descr="energy_pos_ESS_science_icons_2015.ai">
            <a:extLst>
              <a:ext uri="{FF2B5EF4-FFF2-40B4-BE49-F238E27FC236}">
                <a16:creationId xmlns:a16="http://schemas.microsoft.com/office/drawing/2014/main" id="{00157CCF-C47C-254E-BB28-50A2BFF04F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3996" y="1924860"/>
            <a:ext cx="432000" cy="432000"/>
          </a:xfrm>
          <a:prstGeom prst="rect">
            <a:avLst/>
          </a:prstGeom>
        </p:spPr>
      </p:pic>
      <p:pic>
        <p:nvPicPr>
          <p:cNvPr id="34" name="Picture 33" descr="engineering_pos_ESS_science_icons_2015.ai">
            <a:extLst>
              <a:ext uri="{FF2B5EF4-FFF2-40B4-BE49-F238E27FC236}">
                <a16:creationId xmlns:a16="http://schemas.microsoft.com/office/drawing/2014/main" id="{CB09E3A2-2769-3A43-B763-8A8AF2155F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3996" y="1513050"/>
            <a:ext cx="432000" cy="432000"/>
          </a:xfrm>
          <a:prstGeom prst="rect">
            <a:avLst/>
          </a:prstGeom>
        </p:spPr>
      </p:pic>
      <p:pic>
        <p:nvPicPr>
          <p:cNvPr id="35" name="Picture 34" descr="lifescience_pos_ESS_science_icons_2015.ai">
            <a:extLst>
              <a:ext uri="{FF2B5EF4-FFF2-40B4-BE49-F238E27FC236}">
                <a16:creationId xmlns:a16="http://schemas.microsoft.com/office/drawing/2014/main" id="{F33A6383-2B69-F445-8A2D-177780E32D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461" y="1513050"/>
            <a:ext cx="432000" cy="432000"/>
          </a:xfrm>
          <a:prstGeom prst="rect">
            <a:avLst/>
          </a:prstGeom>
        </p:spPr>
      </p:pic>
      <p:pic>
        <p:nvPicPr>
          <p:cNvPr id="36" name="Picture 35" descr="magnetism_pos_ESS_science_icons_2015.ai">
            <a:extLst>
              <a:ext uri="{FF2B5EF4-FFF2-40B4-BE49-F238E27FC236}">
                <a16:creationId xmlns:a16="http://schemas.microsoft.com/office/drawing/2014/main" id="{35860EDA-A7B9-2948-8FA4-BA2EB500836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267" y="1513050"/>
            <a:ext cx="432000" cy="432000"/>
          </a:xfrm>
          <a:prstGeom prst="rect">
            <a:avLst/>
          </a:prstGeom>
        </p:spPr>
      </p:pic>
      <p:pic>
        <p:nvPicPr>
          <p:cNvPr id="37" name="Picture 36" descr="softmatter_pos_ESS_science_icons_2015.ai">
            <a:extLst>
              <a:ext uri="{FF2B5EF4-FFF2-40B4-BE49-F238E27FC236}">
                <a16:creationId xmlns:a16="http://schemas.microsoft.com/office/drawing/2014/main" id="{DC8991AC-BF88-5A4D-A586-DE17F15FB30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726" y="1513050"/>
            <a:ext cx="432000" cy="432000"/>
          </a:xfrm>
          <a:prstGeom prst="rect">
            <a:avLst/>
          </a:prstGeom>
        </p:spPr>
      </p:pic>
      <p:pic>
        <p:nvPicPr>
          <p:cNvPr id="38" name="Picture 37" descr="magnetism_pos_ESS_science_icons_2015.ai">
            <a:extLst>
              <a:ext uri="{FF2B5EF4-FFF2-40B4-BE49-F238E27FC236}">
                <a16:creationId xmlns:a16="http://schemas.microsoft.com/office/drawing/2014/main" id="{F542A7DF-0F70-AC47-9FD0-589536DCB62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267" y="1924860"/>
            <a:ext cx="432000" cy="432000"/>
          </a:xfrm>
          <a:prstGeom prst="rect">
            <a:avLst/>
          </a:prstGeom>
        </p:spPr>
      </p:pic>
      <p:pic>
        <p:nvPicPr>
          <p:cNvPr id="39" name="Picture 38" descr="softmatter_pos_ESS_science_icons_2015.ai">
            <a:extLst>
              <a:ext uri="{FF2B5EF4-FFF2-40B4-BE49-F238E27FC236}">
                <a16:creationId xmlns:a16="http://schemas.microsoft.com/office/drawing/2014/main" id="{986841F7-8273-404B-8F2F-4C43AE84C40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726" y="1924860"/>
            <a:ext cx="432000" cy="432000"/>
          </a:xfrm>
          <a:prstGeom prst="rect">
            <a:avLst/>
          </a:prstGeom>
        </p:spPr>
      </p:pic>
      <p:pic>
        <p:nvPicPr>
          <p:cNvPr id="40" name="Picture 39" descr="lifescience_pos_ESS_science_icons_2015.ai">
            <a:extLst>
              <a:ext uri="{FF2B5EF4-FFF2-40B4-BE49-F238E27FC236}">
                <a16:creationId xmlns:a16="http://schemas.microsoft.com/office/drawing/2014/main" id="{EA8B5B44-D7E9-B84C-996F-9EF5A8F8AF2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461" y="2280930"/>
            <a:ext cx="432000" cy="432000"/>
          </a:xfrm>
          <a:prstGeom prst="rect">
            <a:avLst/>
          </a:prstGeom>
        </p:spPr>
      </p:pic>
      <p:pic>
        <p:nvPicPr>
          <p:cNvPr id="41" name="Picture 40" descr="softmatter_pos_ESS_science_icons_2015.ai">
            <a:extLst>
              <a:ext uri="{FF2B5EF4-FFF2-40B4-BE49-F238E27FC236}">
                <a16:creationId xmlns:a16="http://schemas.microsoft.com/office/drawing/2014/main" id="{215661F7-F6D2-8E4B-BFC4-15DF33C0B66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726" y="2280930"/>
            <a:ext cx="432000" cy="432000"/>
          </a:xfrm>
          <a:prstGeom prst="rect">
            <a:avLst/>
          </a:prstGeom>
        </p:spPr>
      </p:pic>
      <p:pic>
        <p:nvPicPr>
          <p:cNvPr id="42" name="Picture 41" descr="lifescience_pos_ESS_science_icons_2015.ai">
            <a:extLst>
              <a:ext uri="{FF2B5EF4-FFF2-40B4-BE49-F238E27FC236}">
                <a16:creationId xmlns:a16="http://schemas.microsoft.com/office/drawing/2014/main" id="{7C5ED91E-0B15-D44A-9FD5-8BE2777525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461" y="2677479"/>
            <a:ext cx="432000" cy="432000"/>
          </a:xfrm>
          <a:prstGeom prst="rect">
            <a:avLst/>
          </a:prstGeom>
        </p:spPr>
      </p:pic>
      <p:pic>
        <p:nvPicPr>
          <p:cNvPr id="43" name="Picture 42" descr="softmatter_pos_ESS_science_icons_2015.ai">
            <a:extLst>
              <a:ext uri="{FF2B5EF4-FFF2-40B4-BE49-F238E27FC236}">
                <a16:creationId xmlns:a16="http://schemas.microsoft.com/office/drawing/2014/main" id="{48B2AFEB-B829-634E-8ECE-2757EA99AFB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726" y="2677479"/>
            <a:ext cx="432000" cy="432000"/>
          </a:xfrm>
          <a:prstGeom prst="rect">
            <a:avLst/>
          </a:prstGeom>
        </p:spPr>
      </p:pic>
      <p:pic>
        <p:nvPicPr>
          <p:cNvPr id="44" name="Picture 43" descr="lifescience_pos_ESS_science_icons_2015.ai">
            <a:extLst>
              <a:ext uri="{FF2B5EF4-FFF2-40B4-BE49-F238E27FC236}">
                <a16:creationId xmlns:a16="http://schemas.microsoft.com/office/drawing/2014/main" id="{097B6890-292A-DD49-8864-ACE2BD3912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461" y="3070037"/>
            <a:ext cx="432000" cy="432000"/>
          </a:xfrm>
          <a:prstGeom prst="rect">
            <a:avLst/>
          </a:prstGeom>
        </p:spPr>
      </p:pic>
      <p:pic>
        <p:nvPicPr>
          <p:cNvPr id="45" name="Picture 44" descr="softmatter_pos_ESS_science_icons_2015.ai">
            <a:extLst>
              <a:ext uri="{FF2B5EF4-FFF2-40B4-BE49-F238E27FC236}">
                <a16:creationId xmlns:a16="http://schemas.microsoft.com/office/drawing/2014/main" id="{A70BCF11-52F6-DF4C-A854-863A0D82565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726" y="3070037"/>
            <a:ext cx="432000" cy="432000"/>
          </a:xfrm>
          <a:prstGeom prst="rect">
            <a:avLst/>
          </a:prstGeom>
        </p:spPr>
      </p:pic>
      <p:pic>
        <p:nvPicPr>
          <p:cNvPr id="46" name="Picture 45" descr="chemistry_pos_ESS_science_icons_2015.ai">
            <a:extLst>
              <a:ext uri="{FF2B5EF4-FFF2-40B4-BE49-F238E27FC236}">
                <a16:creationId xmlns:a16="http://schemas.microsoft.com/office/drawing/2014/main" id="{D154134C-D690-8E45-A8A7-F25C015DD2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267" y="2677479"/>
            <a:ext cx="432000" cy="432000"/>
          </a:xfrm>
          <a:prstGeom prst="rect">
            <a:avLst/>
          </a:prstGeom>
        </p:spPr>
      </p:pic>
      <p:pic>
        <p:nvPicPr>
          <p:cNvPr id="47" name="Picture 46" descr="chemistry_pos_ESS_science_icons_2015.ai">
            <a:extLst>
              <a:ext uri="{FF2B5EF4-FFF2-40B4-BE49-F238E27FC236}">
                <a16:creationId xmlns:a16="http://schemas.microsoft.com/office/drawing/2014/main" id="{FD70B73E-825F-9949-8CF1-659A7E8E1C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267" y="3070037"/>
            <a:ext cx="432000" cy="432000"/>
          </a:xfrm>
          <a:prstGeom prst="rect">
            <a:avLst/>
          </a:prstGeom>
        </p:spPr>
      </p:pic>
      <p:pic>
        <p:nvPicPr>
          <p:cNvPr id="48" name="Picture 47" descr="chemistry_pos_ESS_science_icons_2015.ai">
            <a:extLst>
              <a:ext uri="{FF2B5EF4-FFF2-40B4-BE49-F238E27FC236}">
                <a16:creationId xmlns:a16="http://schemas.microsoft.com/office/drawing/2014/main" id="{6FEA297A-ECA3-E646-A60E-2291D39A7A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726" y="3477612"/>
            <a:ext cx="432000" cy="432000"/>
          </a:xfrm>
          <a:prstGeom prst="rect">
            <a:avLst/>
          </a:prstGeom>
        </p:spPr>
      </p:pic>
      <p:pic>
        <p:nvPicPr>
          <p:cNvPr id="49" name="Picture 48" descr="chemistry_pos_ESS_science_icons_2015.ai">
            <a:extLst>
              <a:ext uri="{FF2B5EF4-FFF2-40B4-BE49-F238E27FC236}">
                <a16:creationId xmlns:a16="http://schemas.microsoft.com/office/drawing/2014/main" id="{C5F2E3C5-C9ED-9544-812A-510CD98281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461" y="3907610"/>
            <a:ext cx="432000" cy="432000"/>
          </a:xfrm>
          <a:prstGeom prst="rect">
            <a:avLst/>
          </a:prstGeom>
        </p:spPr>
      </p:pic>
      <p:pic>
        <p:nvPicPr>
          <p:cNvPr id="51" name="Picture 50" descr="chemistry_pos_ESS_science_icons_2015.ai">
            <a:extLst>
              <a:ext uri="{FF2B5EF4-FFF2-40B4-BE49-F238E27FC236}">
                <a16:creationId xmlns:a16="http://schemas.microsoft.com/office/drawing/2014/main" id="{E8AA6635-6FC0-DC49-99F5-CA4E74D864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726" y="5992901"/>
            <a:ext cx="432000" cy="432000"/>
          </a:xfrm>
          <a:prstGeom prst="rect">
            <a:avLst/>
          </a:prstGeom>
        </p:spPr>
      </p:pic>
      <p:pic>
        <p:nvPicPr>
          <p:cNvPr id="60" name="Picture 59" descr="chemistry_pos_ESS_science_icons_2015.ai">
            <a:extLst>
              <a:ext uri="{FF2B5EF4-FFF2-40B4-BE49-F238E27FC236}">
                <a16:creationId xmlns:a16="http://schemas.microsoft.com/office/drawing/2014/main" id="{9682ED0F-338B-F643-A9D9-E9E41B9C97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726" y="5174502"/>
            <a:ext cx="432000" cy="432000"/>
          </a:xfrm>
          <a:prstGeom prst="rect">
            <a:avLst/>
          </a:prstGeom>
        </p:spPr>
      </p:pic>
      <p:pic>
        <p:nvPicPr>
          <p:cNvPr id="61" name="Picture 60" descr="chemistry_pos_ESS_science_icons_2015.ai">
            <a:extLst>
              <a:ext uri="{FF2B5EF4-FFF2-40B4-BE49-F238E27FC236}">
                <a16:creationId xmlns:a16="http://schemas.microsoft.com/office/drawing/2014/main" id="{099EC600-D653-0642-B3BD-DEA5DF3A04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461" y="4752279"/>
            <a:ext cx="432000" cy="432000"/>
          </a:xfrm>
          <a:prstGeom prst="rect">
            <a:avLst/>
          </a:prstGeom>
        </p:spPr>
      </p:pic>
      <p:pic>
        <p:nvPicPr>
          <p:cNvPr id="62" name="Picture 61" descr="chemistry_pos_ESS_science_icons_2015.ai">
            <a:extLst>
              <a:ext uri="{FF2B5EF4-FFF2-40B4-BE49-F238E27FC236}">
                <a16:creationId xmlns:a16="http://schemas.microsoft.com/office/drawing/2014/main" id="{465DCC88-CAB5-AF48-957A-1D72073955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726" y="4306943"/>
            <a:ext cx="432000" cy="432000"/>
          </a:xfrm>
          <a:prstGeom prst="rect">
            <a:avLst/>
          </a:prstGeom>
        </p:spPr>
      </p:pic>
      <p:pic>
        <p:nvPicPr>
          <p:cNvPr id="63" name="Picture 62" descr="magnetism_pos_ESS_science_icons_2015.ai">
            <a:extLst>
              <a:ext uri="{FF2B5EF4-FFF2-40B4-BE49-F238E27FC236}">
                <a16:creationId xmlns:a16="http://schemas.microsoft.com/office/drawing/2014/main" id="{14B30DB7-F1F7-784F-9D9D-EF455C02AE6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3996" y="2677479"/>
            <a:ext cx="432000" cy="432000"/>
          </a:xfrm>
          <a:prstGeom prst="rect">
            <a:avLst/>
          </a:prstGeom>
        </p:spPr>
      </p:pic>
      <p:pic>
        <p:nvPicPr>
          <p:cNvPr id="64" name="Picture 63" descr="magnetism_pos_ESS_science_icons_2015.ai">
            <a:extLst>
              <a:ext uri="{FF2B5EF4-FFF2-40B4-BE49-F238E27FC236}">
                <a16:creationId xmlns:a16="http://schemas.microsoft.com/office/drawing/2014/main" id="{A550BE65-CA6F-EE48-A605-B3466AAFAC5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461" y="3477612"/>
            <a:ext cx="432000" cy="432000"/>
          </a:xfrm>
          <a:prstGeom prst="rect">
            <a:avLst/>
          </a:prstGeom>
        </p:spPr>
      </p:pic>
      <p:pic>
        <p:nvPicPr>
          <p:cNvPr id="65" name="Picture 64" descr="magnetism_pos_ESS_science_icons_2015.ai">
            <a:extLst>
              <a:ext uri="{FF2B5EF4-FFF2-40B4-BE49-F238E27FC236}">
                <a16:creationId xmlns:a16="http://schemas.microsoft.com/office/drawing/2014/main" id="{8D007D5A-2AFC-FE4A-8F48-723F6E5B45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3996" y="3907610"/>
            <a:ext cx="432000" cy="432000"/>
          </a:xfrm>
          <a:prstGeom prst="rect">
            <a:avLst/>
          </a:prstGeom>
        </p:spPr>
      </p:pic>
      <p:pic>
        <p:nvPicPr>
          <p:cNvPr id="66" name="Picture 65" descr="magnetism_pos_ESS_science_icons_2015.ai">
            <a:extLst>
              <a:ext uri="{FF2B5EF4-FFF2-40B4-BE49-F238E27FC236}">
                <a16:creationId xmlns:a16="http://schemas.microsoft.com/office/drawing/2014/main" id="{5CEA3751-7B40-5641-810E-51DBD0BEA1B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461" y="4306943"/>
            <a:ext cx="432000" cy="432000"/>
          </a:xfrm>
          <a:prstGeom prst="rect">
            <a:avLst/>
          </a:prstGeom>
        </p:spPr>
      </p:pic>
      <p:pic>
        <p:nvPicPr>
          <p:cNvPr id="67" name="Picture 66" descr="magnetism_pos_ESS_science_icons_2015.ai">
            <a:extLst>
              <a:ext uri="{FF2B5EF4-FFF2-40B4-BE49-F238E27FC236}">
                <a16:creationId xmlns:a16="http://schemas.microsoft.com/office/drawing/2014/main" id="{12ED531B-7E78-D74E-95C4-16BD71990F0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267" y="4752279"/>
            <a:ext cx="432000" cy="432000"/>
          </a:xfrm>
          <a:prstGeom prst="rect">
            <a:avLst/>
          </a:prstGeom>
        </p:spPr>
      </p:pic>
      <p:pic>
        <p:nvPicPr>
          <p:cNvPr id="68" name="Picture 67" descr="magnetism_pos_ESS_science_icons_2015.ai">
            <a:extLst>
              <a:ext uri="{FF2B5EF4-FFF2-40B4-BE49-F238E27FC236}">
                <a16:creationId xmlns:a16="http://schemas.microsoft.com/office/drawing/2014/main" id="{62CF14D9-8B31-B042-83E8-B5E10F12194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461" y="5992901"/>
            <a:ext cx="432000" cy="432000"/>
          </a:xfrm>
          <a:prstGeom prst="rect">
            <a:avLst/>
          </a:prstGeom>
        </p:spPr>
      </p:pic>
      <p:pic>
        <p:nvPicPr>
          <p:cNvPr id="69" name="Picture 68" descr="energy_pos_ESS_science_icons_2015.ai">
            <a:extLst>
              <a:ext uri="{FF2B5EF4-FFF2-40B4-BE49-F238E27FC236}">
                <a16:creationId xmlns:a16="http://schemas.microsoft.com/office/drawing/2014/main" id="{64CB588D-1CC0-654E-8E6E-D7CAE2E70B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267" y="3477612"/>
            <a:ext cx="432000" cy="432000"/>
          </a:xfrm>
          <a:prstGeom prst="rect">
            <a:avLst/>
          </a:prstGeom>
        </p:spPr>
      </p:pic>
      <p:pic>
        <p:nvPicPr>
          <p:cNvPr id="70" name="Picture 69" descr="energy_pos_ESS_science_icons_2015.ai">
            <a:extLst>
              <a:ext uri="{FF2B5EF4-FFF2-40B4-BE49-F238E27FC236}">
                <a16:creationId xmlns:a16="http://schemas.microsoft.com/office/drawing/2014/main" id="{510125B2-2C4C-744B-B26B-9B3AA8C2E9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726" y="3907610"/>
            <a:ext cx="432000" cy="432000"/>
          </a:xfrm>
          <a:prstGeom prst="rect">
            <a:avLst/>
          </a:prstGeom>
        </p:spPr>
      </p:pic>
      <p:pic>
        <p:nvPicPr>
          <p:cNvPr id="71" name="Picture 70" descr="energy_pos_ESS_science_icons_2015.ai">
            <a:extLst>
              <a:ext uri="{FF2B5EF4-FFF2-40B4-BE49-F238E27FC236}">
                <a16:creationId xmlns:a16="http://schemas.microsoft.com/office/drawing/2014/main" id="{FFED3638-4E45-0541-92E8-3AAD28732C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183" y="4290694"/>
            <a:ext cx="432000" cy="432000"/>
          </a:xfrm>
          <a:prstGeom prst="rect">
            <a:avLst/>
          </a:prstGeom>
        </p:spPr>
      </p:pic>
      <p:pic>
        <p:nvPicPr>
          <p:cNvPr id="72" name="Picture 71" descr="energy_pos_ESS_science_icons_2015.ai">
            <a:extLst>
              <a:ext uri="{FF2B5EF4-FFF2-40B4-BE49-F238E27FC236}">
                <a16:creationId xmlns:a16="http://schemas.microsoft.com/office/drawing/2014/main" id="{0420141A-1ECC-DA48-90B3-80E6E3136C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726" y="4752279"/>
            <a:ext cx="432000" cy="432000"/>
          </a:xfrm>
          <a:prstGeom prst="rect">
            <a:avLst/>
          </a:prstGeom>
        </p:spPr>
      </p:pic>
      <p:pic>
        <p:nvPicPr>
          <p:cNvPr id="73" name="Picture 72" descr="softmatter_pos_ESS_science_icons_2015.ai">
            <a:extLst>
              <a:ext uri="{FF2B5EF4-FFF2-40B4-BE49-F238E27FC236}">
                <a16:creationId xmlns:a16="http://schemas.microsoft.com/office/drawing/2014/main" id="{F7D7E4CF-C407-5341-AC23-906AE3EB92D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3996" y="3477612"/>
            <a:ext cx="432000" cy="432000"/>
          </a:xfrm>
          <a:prstGeom prst="rect">
            <a:avLst/>
          </a:prstGeom>
        </p:spPr>
      </p:pic>
      <p:pic>
        <p:nvPicPr>
          <p:cNvPr id="74" name="Picture 73" descr="lifescience_pos_ESS_science_icons_2015.ai">
            <a:extLst>
              <a:ext uri="{FF2B5EF4-FFF2-40B4-BE49-F238E27FC236}">
                <a16:creationId xmlns:a16="http://schemas.microsoft.com/office/drawing/2014/main" id="{C2220BE3-E3D7-2643-B598-D94883E97D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461" y="6422237"/>
            <a:ext cx="432000" cy="432000"/>
          </a:xfrm>
          <a:prstGeom prst="rect">
            <a:avLst/>
          </a:prstGeom>
        </p:spPr>
      </p:pic>
      <p:pic>
        <p:nvPicPr>
          <p:cNvPr id="75" name="Picture 74" descr="engineering_pos_ESS_science_icons_2015.ai">
            <a:extLst>
              <a:ext uri="{FF2B5EF4-FFF2-40B4-BE49-F238E27FC236}">
                <a16:creationId xmlns:a16="http://schemas.microsoft.com/office/drawing/2014/main" id="{E646FCFC-ECCE-034F-9C4D-09F2130287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267" y="3907610"/>
            <a:ext cx="432000" cy="432000"/>
          </a:xfrm>
          <a:prstGeom prst="rect">
            <a:avLst/>
          </a:prstGeom>
        </p:spPr>
      </p:pic>
      <p:pic>
        <p:nvPicPr>
          <p:cNvPr id="76" name="Picture 75" descr="engineering_pos_ESS_science_icons_2015.ai">
            <a:extLst>
              <a:ext uri="{FF2B5EF4-FFF2-40B4-BE49-F238E27FC236}">
                <a16:creationId xmlns:a16="http://schemas.microsoft.com/office/drawing/2014/main" id="{39D53802-11D1-6846-86B1-4ECB1F0565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3996" y="4306943"/>
            <a:ext cx="432000" cy="432000"/>
          </a:xfrm>
          <a:prstGeom prst="rect">
            <a:avLst/>
          </a:prstGeom>
        </p:spPr>
      </p:pic>
      <p:pic>
        <p:nvPicPr>
          <p:cNvPr id="77" name="Picture 76" descr="engineering_pos_ESS_science_icons_2015.ai">
            <a:extLst>
              <a:ext uri="{FF2B5EF4-FFF2-40B4-BE49-F238E27FC236}">
                <a16:creationId xmlns:a16="http://schemas.microsoft.com/office/drawing/2014/main" id="{746F38DF-D122-0A42-A6DF-8003769345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461" y="5174502"/>
            <a:ext cx="432000" cy="432000"/>
          </a:xfrm>
          <a:prstGeom prst="rect">
            <a:avLst/>
          </a:prstGeom>
        </p:spPr>
      </p:pic>
      <p:pic>
        <p:nvPicPr>
          <p:cNvPr id="78" name="Picture 77" descr="physics_pos_ESS_science_icons_2015.ai">
            <a:extLst>
              <a:ext uri="{FF2B5EF4-FFF2-40B4-BE49-F238E27FC236}">
                <a16:creationId xmlns:a16="http://schemas.microsoft.com/office/drawing/2014/main" id="{FAA4FF86-8F72-7B42-ADBB-B6E13CE06B2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1068" y="4655015"/>
            <a:ext cx="432000" cy="432000"/>
          </a:xfrm>
          <a:prstGeom prst="rect">
            <a:avLst/>
          </a:prstGeom>
        </p:spPr>
      </p:pic>
      <p:pic>
        <p:nvPicPr>
          <p:cNvPr id="79" name="Picture 78" descr="energy_pos_ESS_science_icons_2015.ai">
            <a:extLst>
              <a:ext uri="{FF2B5EF4-FFF2-40B4-BE49-F238E27FC236}">
                <a16:creationId xmlns:a16="http://schemas.microsoft.com/office/drawing/2014/main" id="{9C4AD3C4-96F3-0E4C-BBA1-CEC1FFB418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4871" y="4269971"/>
            <a:ext cx="432000" cy="432000"/>
          </a:xfrm>
          <a:prstGeom prst="rect">
            <a:avLst/>
          </a:prstGeom>
        </p:spPr>
      </p:pic>
      <p:pic>
        <p:nvPicPr>
          <p:cNvPr id="80" name="Picture 79" descr="magnetism_pos_ESS_science_icons_2015.ai">
            <a:extLst>
              <a:ext uri="{FF2B5EF4-FFF2-40B4-BE49-F238E27FC236}">
                <a16:creationId xmlns:a16="http://schemas.microsoft.com/office/drawing/2014/main" id="{C8504D80-E5D0-5E43-A363-78A9DC993E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1872" y="4269971"/>
            <a:ext cx="432000" cy="432000"/>
          </a:xfrm>
          <a:prstGeom prst="rect">
            <a:avLst/>
          </a:prstGeom>
        </p:spPr>
      </p:pic>
      <p:pic>
        <p:nvPicPr>
          <p:cNvPr id="81" name="Picture 80" descr="softmatter_pos_ESS_science_icons_2015.ai">
            <a:extLst>
              <a:ext uri="{FF2B5EF4-FFF2-40B4-BE49-F238E27FC236}">
                <a16:creationId xmlns:a16="http://schemas.microsoft.com/office/drawing/2014/main" id="{4CB23127-0C6A-E64D-B87C-C587E17FB88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4601" y="4269971"/>
            <a:ext cx="432000" cy="432000"/>
          </a:xfrm>
          <a:prstGeom prst="rect">
            <a:avLst/>
          </a:prstGeom>
        </p:spPr>
      </p:pic>
      <p:pic>
        <p:nvPicPr>
          <p:cNvPr id="82" name="Picture 81" descr="lifescience_pos_ESS_science_icons_2015.ai">
            <a:extLst>
              <a:ext uri="{FF2B5EF4-FFF2-40B4-BE49-F238E27FC236}">
                <a16:creationId xmlns:a16="http://schemas.microsoft.com/office/drawing/2014/main" id="{67891237-6D84-084B-8B6A-4DEA8CC3153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7984" y="4269971"/>
            <a:ext cx="432000" cy="432000"/>
          </a:xfrm>
          <a:prstGeom prst="rect">
            <a:avLst/>
          </a:prstGeom>
        </p:spPr>
      </p:pic>
      <p:pic>
        <p:nvPicPr>
          <p:cNvPr id="83" name="Picture 82" descr="chemistry_pos_ESS_science_icons_2015.ai">
            <a:extLst>
              <a:ext uri="{FF2B5EF4-FFF2-40B4-BE49-F238E27FC236}">
                <a16:creationId xmlns:a16="http://schemas.microsoft.com/office/drawing/2014/main" id="{7225F202-AF64-2E45-8120-0FFD14EDCF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1872" y="3897079"/>
            <a:ext cx="432000" cy="432000"/>
          </a:xfrm>
          <a:prstGeom prst="rect">
            <a:avLst/>
          </a:prstGeom>
        </p:spPr>
      </p:pic>
      <p:pic>
        <p:nvPicPr>
          <p:cNvPr id="84" name="Picture 83" descr="energy_pos_ESS_science_icons_2015.ai">
            <a:extLst>
              <a:ext uri="{FF2B5EF4-FFF2-40B4-BE49-F238E27FC236}">
                <a16:creationId xmlns:a16="http://schemas.microsoft.com/office/drawing/2014/main" id="{6456BBC0-29E1-3C48-B62C-9D16EFD31D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4871" y="3897079"/>
            <a:ext cx="432000" cy="432000"/>
          </a:xfrm>
          <a:prstGeom prst="rect">
            <a:avLst/>
          </a:prstGeom>
        </p:spPr>
      </p:pic>
      <p:pic>
        <p:nvPicPr>
          <p:cNvPr id="85" name="Picture 84" descr="softmatter_pos_ESS_science_icons_2015.ai">
            <a:extLst>
              <a:ext uri="{FF2B5EF4-FFF2-40B4-BE49-F238E27FC236}">
                <a16:creationId xmlns:a16="http://schemas.microsoft.com/office/drawing/2014/main" id="{CEDF3FC3-C4D1-4648-9D05-03689E036F5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4601" y="3897079"/>
            <a:ext cx="432000" cy="432000"/>
          </a:xfrm>
          <a:prstGeom prst="rect">
            <a:avLst/>
          </a:prstGeom>
        </p:spPr>
      </p:pic>
      <p:pic>
        <p:nvPicPr>
          <p:cNvPr id="86" name="Picture 85" descr="lifescience_pos_ESS_science_icons_2015.ai">
            <a:extLst>
              <a:ext uri="{FF2B5EF4-FFF2-40B4-BE49-F238E27FC236}">
                <a16:creationId xmlns:a16="http://schemas.microsoft.com/office/drawing/2014/main" id="{A0A387B6-8CC4-EC44-9F42-3C9216B993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7984" y="3897079"/>
            <a:ext cx="432000" cy="432000"/>
          </a:xfrm>
          <a:prstGeom prst="rect">
            <a:avLst/>
          </a:prstGeom>
        </p:spPr>
      </p:pic>
      <p:pic>
        <p:nvPicPr>
          <p:cNvPr id="87" name="Picture 86" descr="chemistry_pos_ESS_science_icons_2015.ai">
            <a:extLst>
              <a:ext uri="{FF2B5EF4-FFF2-40B4-BE49-F238E27FC236}">
                <a16:creationId xmlns:a16="http://schemas.microsoft.com/office/drawing/2014/main" id="{490B808B-989E-1442-A208-BBD1360FB0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1872" y="3511683"/>
            <a:ext cx="432000" cy="432000"/>
          </a:xfrm>
          <a:prstGeom prst="rect">
            <a:avLst/>
          </a:prstGeom>
        </p:spPr>
      </p:pic>
      <p:pic>
        <p:nvPicPr>
          <p:cNvPr id="88" name="Picture 87" descr="softmatter_pos_ESS_science_icons_2015.ai">
            <a:extLst>
              <a:ext uri="{FF2B5EF4-FFF2-40B4-BE49-F238E27FC236}">
                <a16:creationId xmlns:a16="http://schemas.microsoft.com/office/drawing/2014/main" id="{8065AA87-5CCD-4C47-B560-BCB143A7D03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4601" y="3511683"/>
            <a:ext cx="432000" cy="432000"/>
          </a:xfrm>
          <a:prstGeom prst="rect">
            <a:avLst/>
          </a:prstGeom>
        </p:spPr>
      </p:pic>
      <p:pic>
        <p:nvPicPr>
          <p:cNvPr id="89" name="Picture 88" descr="lifescience_pos_ESS_science_icons_2015.ai">
            <a:extLst>
              <a:ext uri="{FF2B5EF4-FFF2-40B4-BE49-F238E27FC236}">
                <a16:creationId xmlns:a16="http://schemas.microsoft.com/office/drawing/2014/main" id="{B13FAF8B-0F1D-104C-AEC6-D213651E268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7984" y="3511683"/>
            <a:ext cx="432000" cy="432000"/>
          </a:xfrm>
          <a:prstGeom prst="rect">
            <a:avLst/>
          </a:prstGeom>
        </p:spPr>
      </p:pic>
      <p:pic>
        <p:nvPicPr>
          <p:cNvPr id="90" name="Picture 89" descr="chemistry_pos_ESS_science_icons_2015.ai">
            <a:extLst>
              <a:ext uri="{FF2B5EF4-FFF2-40B4-BE49-F238E27FC236}">
                <a16:creationId xmlns:a16="http://schemas.microsoft.com/office/drawing/2014/main" id="{BA522749-2ECD-004E-A529-72646174CE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4601" y="2743328"/>
            <a:ext cx="432000" cy="432000"/>
          </a:xfrm>
          <a:prstGeom prst="rect">
            <a:avLst/>
          </a:prstGeom>
        </p:spPr>
      </p:pic>
      <p:pic>
        <p:nvPicPr>
          <p:cNvPr id="91" name="Picture 90" descr="magnetism_pos_ESS_science_icons_2015.ai">
            <a:extLst>
              <a:ext uri="{FF2B5EF4-FFF2-40B4-BE49-F238E27FC236}">
                <a16:creationId xmlns:a16="http://schemas.microsoft.com/office/drawing/2014/main" id="{1F6D14AC-44C7-3546-B1D9-2BF64F5F620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7984" y="2743328"/>
            <a:ext cx="432000" cy="432000"/>
          </a:xfrm>
          <a:prstGeom prst="rect">
            <a:avLst/>
          </a:prstGeom>
        </p:spPr>
      </p:pic>
      <p:pic>
        <p:nvPicPr>
          <p:cNvPr id="92" name="Picture 91" descr="energy_pos_ESS_science_icons_2015.ai">
            <a:extLst>
              <a:ext uri="{FF2B5EF4-FFF2-40B4-BE49-F238E27FC236}">
                <a16:creationId xmlns:a16="http://schemas.microsoft.com/office/drawing/2014/main" id="{48A42722-8030-3148-B551-CCCCBFD534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1872" y="2743328"/>
            <a:ext cx="432000" cy="432000"/>
          </a:xfrm>
          <a:prstGeom prst="rect">
            <a:avLst/>
          </a:prstGeom>
        </p:spPr>
      </p:pic>
      <p:pic>
        <p:nvPicPr>
          <p:cNvPr id="93" name="Picture 92" descr="engineering_pos_ESS_science_icons_2015.ai">
            <a:extLst>
              <a:ext uri="{FF2B5EF4-FFF2-40B4-BE49-F238E27FC236}">
                <a16:creationId xmlns:a16="http://schemas.microsoft.com/office/drawing/2014/main" id="{B3904A97-3B69-F647-838E-96C888880E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4871" y="2743328"/>
            <a:ext cx="432000" cy="432000"/>
          </a:xfrm>
          <a:prstGeom prst="rect">
            <a:avLst/>
          </a:prstGeom>
        </p:spPr>
      </p:pic>
      <p:pic>
        <p:nvPicPr>
          <p:cNvPr id="94" name="Picture 93" descr="chemistry_pos_ESS_science_icons_2015.ai">
            <a:extLst>
              <a:ext uri="{FF2B5EF4-FFF2-40B4-BE49-F238E27FC236}">
                <a16:creationId xmlns:a16="http://schemas.microsoft.com/office/drawing/2014/main" id="{CDDCC034-924A-9743-9CF6-62AAE9B8A5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4601" y="3124934"/>
            <a:ext cx="432000" cy="432000"/>
          </a:xfrm>
          <a:prstGeom prst="rect">
            <a:avLst/>
          </a:prstGeom>
        </p:spPr>
      </p:pic>
      <p:pic>
        <p:nvPicPr>
          <p:cNvPr id="95" name="Picture 94" descr="magnetism_pos_ESS_science_icons_2015.ai">
            <a:extLst>
              <a:ext uri="{FF2B5EF4-FFF2-40B4-BE49-F238E27FC236}">
                <a16:creationId xmlns:a16="http://schemas.microsoft.com/office/drawing/2014/main" id="{54BFF6AB-FA9D-F549-B125-7F02EB584DD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7984" y="3124934"/>
            <a:ext cx="432000" cy="432000"/>
          </a:xfrm>
          <a:prstGeom prst="rect">
            <a:avLst/>
          </a:prstGeom>
        </p:spPr>
      </p:pic>
      <p:pic>
        <p:nvPicPr>
          <p:cNvPr id="96" name="Picture 95" descr="energy_pos_ESS_science_icons_2015.ai">
            <a:extLst>
              <a:ext uri="{FF2B5EF4-FFF2-40B4-BE49-F238E27FC236}">
                <a16:creationId xmlns:a16="http://schemas.microsoft.com/office/drawing/2014/main" id="{FCB1DEAD-8B34-BC4C-B551-2F8A2104C0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1872" y="3124934"/>
            <a:ext cx="432000" cy="432000"/>
          </a:xfrm>
          <a:prstGeom prst="rect">
            <a:avLst/>
          </a:prstGeom>
        </p:spPr>
      </p:pic>
      <p:pic>
        <p:nvPicPr>
          <p:cNvPr id="97" name="Picture 96" descr="chemistry_pos_ESS_science_icons_2015.ai">
            <a:extLst>
              <a:ext uri="{FF2B5EF4-FFF2-40B4-BE49-F238E27FC236}">
                <a16:creationId xmlns:a16="http://schemas.microsoft.com/office/drawing/2014/main" id="{9C66884C-A95C-3048-B431-008E9F8FD9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4601" y="2345411"/>
            <a:ext cx="432000" cy="432000"/>
          </a:xfrm>
          <a:prstGeom prst="rect">
            <a:avLst/>
          </a:prstGeom>
        </p:spPr>
      </p:pic>
      <p:pic>
        <p:nvPicPr>
          <p:cNvPr id="98" name="Picture 97" descr="magnetism_pos_ESS_science_icons_2015.ai">
            <a:extLst>
              <a:ext uri="{FF2B5EF4-FFF2-40B4-BE49-F238E27FC236}">
                <a16:creationId xmlns:a16="http://schemas.microsoft.com/office/drawing/2014/main" id="{28A20D30-37D0-5A44-9CDC-331AF9A4733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7984" y="2345411"/>
            <a:ext cx="432000" cy="432000"/>
          </a:xfrm>
          <a:prstGeom prst="rect">
            <a:avLst/>
          </a:prstGeom>
        </p:spPr>
      </p:pic>
      <p:pic>
        <p:nvPicPr>
          <p:cNvPr id="99" name="Picture 98" descr="energy_pos_ESS_science_icons_2015.ai">
            <a:extLst>
              <a:ext uri="{FF2B5EF4-FFF2-40B4-BE49-F238E27FC236}">
                <a16:creationId xmlns:a16="http://schemas.microsoft.com/office/drawing/2014/main" id="{1164C8EB-C79A-074A-8600-2D689A6DD3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1872" y="2345411"/>
            <a:ext cx="432000" cy="432000"/>
          </a:xfrm>
          <a:prstGeom prst="rect">
            <a:avLst/>
          </a:prstGeom>
        </p:spPr>
      </p:pic>
      <p:pic>
        <p:nvPicPr>
          <p:cNvPr id="100" name="Picture 99" descr="lifescience_pos_ESS_science_icons_2015.ai">
            <a:extLst>
              <a:ext uri="{FF2B5EF4-FFF2-40B4-BE49-F238E27FC236}">
                <a16:creationId xmlns:a16="http://schemas.microsoft.com/office/drawing/2014/main" id="{1AB2130F-F7EE-DF44-A7EB-16CEBC5C14E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7984" y="1943621"/>
            <a:ext cx="432000" cy="432000"/>
          </a:xfrm>
          <a:prstGeom prst="rect">
            <a:avLst/>
          </a:prstGeom>
        </p:spPr>
      </p:pic>
      <p:pic>
        <p:nvPicPr>
          <p:cNvPr id="101" name="Picture 100" descr="softmatter_pos_ESS_science_icons_2015.ai">
            <a:extLst>
              <a:ext uri="{FF2B5EF4-FFF2-40B4-BE49-F238E27FC236}">
                <a16:creationId xmlns:a16="http://schemas.microsoft.com/office/drawing/2014/main" id="{D571BA94-6A17-F343-A3D1-673F2082980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4601" y="1943621"/>
            <a:ext cx="432000" cy="432000"/>
          </a:xfrm>
          <a:prstGeom prst="rect">
            <a:avLst/>
          </a:prstGeom>
        </p:spPr>
      </p:pic>
      <p:pic>
        <p:nvPicPr>
          <p:cNvPr id="102" name="Picture 101" descr="chemistry_pos_ESS_science_icons_2015.ai">
            <a:extLst>
              <a:ext uri="{FF2B5EF4-FFF2-40B4-BE49-F238E27FC236}">
                <a16:creationId xmlns:a16="http://schemas.microsoft.com/office/drawing/2014/main" id="{6D7BE27D-FF35-9F4A-BF2F-614439821F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1872" y="1943621"/>
            <a:ext cx="432000" cy="432000"/>
          </a:xfrm>
          <a:prstGeom prst="rect">
            <a:avLst/>
          </a:prstGeom>
        </p:spPr>
      </p:pic>
      <p:pic>
        <p:nvPicPr>
          <p:cNvPr id="103" name="Picture 102" descr="magnetism_pos_ESS_science_icons_2015.ai">
            <a:extLst>
              <a:ext uri="{FF2B5EF4-FFF2-40B4-BE49-F238E27FC236}">
                <a16:creationId xmlns:a16="http://schemas.microsoft.com/office/drawing/2014/main" id="{35A7BD49-4925-6A4F-B516-A96DDEFBB3A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4871" y="1943621"/>
            <a:ext cx="432000" cy="432000"/>
          </a:xfrm>
          <a:prstGeom prst="rect">
            <a:avLst/>
          </a:prstGeom>
        </p:spPr>
      </p:pic>
      <p:pic>
        <p:nvPicPr>
          <p:cNvPr id="104" name="Picture 103" descr="lifescience_pos_ESS_science_icons_2015.ai">
            <a:extLst>
              <a:ext uri="{FF2B5EF4-FFF2-40B4-BE49-F238E27FC236}">
                <a16:creationId xmlns:a16="http://schemas.microsoft.com/office/drawing/2014/main" id="{866FEBF1-F848-4746-B653-EA01CB473B4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7984" y="1529339"/>
            <a:ext cx="432000" cy="432000"/>
          </a:xfrm>
          <a:prstGeom prst="rect">
            <a:avLst/>
          </a:prstGeom>
        </p:spPr>
      </p:pic>
      <p:pic>
        <p:nvPicPr>
          <p:cNvPr id="105" name="Picture 104" descr="chemistry_pos_ESS_science_icons_2015.ai">
            <a:extLst>
              <a:ext uri="{FF2B5EF4-FFF2-40B4-BE49-F238E27FC236}">
                <a16:creationId xmlns:a16="http://schemas.microsoft.com/office/drawing/2014/main" id="{CF81DDBD-4CE1-124D-B71F-3C46CF8966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375" y="1529339"/>
            <a:ext cx="432000" cy="432000"/>
          </a:xfrm>
          <a:prstGeom prst="rect">
            <a:avLst/>
          </a:prstGeom>
        </p:spPr>
      </p:pic>
      <p:pic>
        <p:nvPicPr>
          <p:cNvPr id="106" name="Picture 105" descr="magnetism_pos_ESS_science_icons_2015.ai">
            <a:extLst>
              <a:ext uri="{FF2B5EF4-FFF2-40B4-BE49-F238E27FC236}">
                <a16:creationId xmlns:a16="http://schemas.microsoft.com/office/drawing/2014/main" id="{BD7EFED4-1B1A-E546-BB7C-CEC0B82CD1C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9646" y="1529339"/>
            <a:ext cx="432000" cy="432000"/>
          </a:xfrm>
          <a:prstGeom prst="rect">
            <a:avLst/>
          </a:prstGeom>
        </p:spPr>
      </p:pic>
      <p:pic>
        <p:nvPicPr>
          <p:cNvPr id="107" name="Picture 106" descr="magnetism_pos_ESS_science_icons_2015.ai">
            <a:extLst>
              <a:ext uri="{FF2B5EF4-FFF2-40B4-BE49-F238E27FC236}">
                <a16:creationId xmlns:a16="http://schemas.microsoft.com/office/drawing/2014/main" id="{D666D13A-72F4-8447-9002-0DC77416397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560" y="6404715"/>
            <a:ext cx="432000" cy="432000"/>
          </a:xfrm>
          <a:prstGeom prst="rect">
            <a:avLst/>
          </a:prstGeom>
        </p:spPr>
      </p:pic>
      <p:pic>
        <p:nvPicPr>
          <p:cNvPr id="108" name="Picture 107" descr="chemistry_pos_ESS_science_icons_2015.ai">
            <a:extLst>
              <a:ext uri="{FF2B5EF4-FFF2-40B4-BE49-F238E27FC236}">
                <a16:creationId xmlns:a16="http://schemas.microsoft.com/office/drawing/2014/main" id="{6AC65B3F-F477-8D45-9D94-8D67D8E902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717" y="5580863"/>
            <a:ext cx="432000" cy="432000"/>
          </a:xfrm>
          <a:prstGeom prst="rect">
            <a:avLst/>
          </a:prstGeom>
        </p:spPr>
      </p:pic>
      <p:pic>
        <p:nvPicPr>
          <p:cNvPr id="109" name="Picture 108" descr="magnetism_pos_ESS_science_icons_2015.ai">
            <a:extLst>
              <a:ext uri="{FF2B5EF4-FFF2-40B4-BE49-F238E27FC236}">
                <a16:creationId xmlns:a16="http://schemas.microsoft.com/office/drawing/2014/main" id="{6053536F-A823-FF4C-BB11-2E0B7C0825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176" y="5580863"/>
            <a:ext cx="432000" cy="432000"/>
          </a:xfrm>
          <a:prstGeom prst="rect">
            <a:avLst/>
          </a:prstGeom>
        </p:spPr>
      </p:pic>
      <p:pic>
        <p:nvPicPr>
          <p:cNvPr id="110" name="Picture 109" descr="energy_pos_ESS_science_icons_2015.ai">
            <a:extLst>
              <a:ext uri="{FF2B5EF4-FFF2-40B4-BE49-F238E27FC236}">
                <a16:creationId xmlns:a16="http://schemas.microsoft.com/office/drawing/2014/main" id="{1DDDA509-E4D6-7D4B-8998-3DC65085DC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461" y="5580863"/>
            <a:ext cx="432000" cy="432000"/>
          </a:xfrm>
          <a:prstGeom prst="rect">
            <a:avLst/>
          </a:prstGeom>
        </p:spPr>
      </p:pic>
      <p:pic>
        <p:nvPicPr>
          <p:cNvPr id="111" name="Picture 110" descr="engineering_pos_ESS_science_icons_2015.ai">
            <a:extLst>
              <a:ext uri="{FF2B5EF4-FFF2-40B4-BE49-F238E27FC236}">
                <a16:creationId xmlns:a16="http://schemas.microsoft.com/office/drawing/2014/main" id="{CC84FC65-80B4-A249-8FEA-C2F295C4D9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653" y="5576177"/>
            <a:ext cx="432000" cy="432000"/>
          </a:xfrm>
          <a:prstGeom prst="rect">
            <a:avLst/>
          </a:prstGeom>
        </p:spPr>
      </p:pic>
      <p:pic>
        <p:nvPicPr>
          <p:cNvPr id="112" name="Picture 111" descr="energy_pos_ESS_science_icons_2015.ai">
            <a:extLst>
              <a:ext uri="{FF2B5EF4-FFF2-40B4-BE49-F238E27FC236}">
                <a16:creationId xmlns:a16="http://schemas.microsoft.com/office/drawing/2014/main" id="{A1C63A60-8B5C-664B-BC5B-461E26FBD7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322" y="5159277"/>
            <a:ext cx="432000" cy="432000"/>
          </a:xfrm>
          <a:prstGeom prst="rect">
            <a:avLst/>
          </a:prstGeom>
        </p:spPr>
      </p:pic>
      <p:pic>
        <p:nvPicPr>
          <p:cNvPr id="113" name="Picture 112" descr="softmatter_pos_ESS_science_icons_2015.ai">
            <a:extLst>
              <a:ext uri="{FF2B5EF4-FFF2-40B4-BE49-F238E27FC236}">
                <a16:creationId xmlns:a16="http://schemas.microsoft.com/office/drawing/2014/main" id="{E700719B-6361-2647-8CDC-089289F5F5F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2544" y="1527339"/>
            <a:ext cx="432000" cy="432000"/>
          </a:xfrm>
          <a:prstGeom prst="rect">
            <a:avLst/>
          </a:prstGeom>
        </p:spPr>
      </p:pic>
      <p:sp>
        <p:nvSpPr>
          <p:cNvPr id="114" name="Shape 157">
            <a:extLst>
              <a:ext uri="{FF2B5EF4-FFF2-40B4-BE49-F238E27FC236}">
                <a16:creationId xmlns:a16="http://schemas.microsoft.com/office/drawing/2014/main" id="{42F31CBE-9B8A-7A42-8F23-A340EDD98D8A}"/>
              </a:ext>
            </a:extLst>
          </p:cNvPr>
          <p:cNvSpPr/>
          <p:nvPr/>
        </p:nvSpPr>
        <p:spPr>
          <a:xfrm>
            <a:off x="1681146" y="1522849"/>
            <a:ext cx="4185196" cy="360040"/>
          </a:xfrm>
          <a:prstGeom prst="roundRect">
            <a:avLst>
              <a:gd name="adj" fmla="val 43244"/>
            </a:avLst>
          </a:prstGeom>
          <a:ln w="63500">
            <a:solidFill>
              <a:schemeClr val="accent6">
                <a:lumMod val="75000"/>
              </a:schemeClr>
            </a:solidFill>
          </a:ln>
        </p:spPr>
        <p:txBody>
          <a:bodyPr lIns="45719" rIns="45719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4200" b="0" i="0" u="none" strike="noStrike" kern="120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15" name="Shape 157">
            <a:extLst>
              <a:ext uri="{FF2B5EF4-FFF2-40B4-BE49-F238E27FC236}">
                <a16:creationId xmlns:a16="http://schemas.microsoft.com/office/drawing/2014/main" id="{238EE46F-2E15-E142-AAE4-75392F668A64}"/>
              </a:ext>
            </a:extLst>
          </p:cNvPr>
          <p:cNvSpPr/>
          <p:nvPr/>
        </p:nvSpPr>
        <p:spPr>
          <a:xfrm>
            <a:off x="1681146" y="2346001"/>
            <a:ext cx="4185196" cy="360040"/>
          </a:xfrm>
          <a:prstGeom prst="roundRect">
            <a:avLst>
              <a:gd name="adj" fmla="val 43244"/>
            </a:avLst>
          </a:prstGeom>
          <a:ln w="63500">
            <a:solidFill>
              <a:schemeClr val="accent6">
                <a:lumMod val="75000"/>
              </a:schemeClr>
            </a:solidFill>
          </a:ln>
        </p:spPr>
        <p:txBody>
          <a:bodyPr lIns="45719" rIns="45719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4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16" name="Shape 157">
            <a:extLst>
              <a:ext uri="{FF2B5EF4-FFF2-40B4-BE49-F238E27FC236}">
                <a16:creationId xmlns:a16="http://schemas.microsoft.com/office/drawing/2014/main" id="{B3CB3089-41A9-4C44-BF2E-B02B3EAD1E10}"/>
              </a:ext>
            </a:extLst>
          </p:cNvPr>
          <p:cNvSpPr/>
          <p:nvPr/>
        </p:nvSpPr>
        <p:spPr>
          <a:xfrm>
            <a:off x="1681146" y="3533990"/>
            <a:ext cx="4185196" cy="360040"/>
          </a:xfrm>
          <a:prstGeom prst="roundRect">
            <a:avLst>
              <a:gd name="adj" fmla="val 43244"/>
            </a:avLst>
          </a:prstGeom>
          <a:ln w="635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lIns="45719" rIns="45719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4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17" name="Shape 157">
            <a:extLst>
              <a:ext uri="{FF2B5EF4-FFF2-40B4-BE49-F238E27FC236}">
                <a16:creationId xmlns:a16="http://schemas.microsoft.com/office/drawing/2014/main" id="{7628A7ED-73CB-0047-9648-FE0C5771AC3D}"/>
              </a:ext>
            </a:extLst>
          </p:cNvPr>
          <p:cNvSpPr/>
          <p:nvPr/>
        </p:nvSpPr>
        <p:spPr>
          <a:xfrm>
            <a:off x="1681146" y="4326075"/>
            <a:ext cx="4185196" cy="360040"/>
          </a:xfrm>
          <a:prstGeom prst="roundRect">
            <a:avLst>
              <a:gd name="adj" fmla="val 43244"/>
            </a:avLst>
          </a:prstGeom>
          <a:ln w="63500">
            <a:solidFill>
              <a:schemeClr val="accent6">
                <a:lumMod val="75000"/>
              </a:schemeClr>
            </a:solidFill>
          </a:ln>
        </p:spPr>
        <p:txBody>
          <a:bodyPr lIns="45719" rIns="45719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4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18" name="Shape 157">
            <a:extLst>
              <a:ext uri="{FF2B5EF4-FFF2-40B4-BE49-F238E27FC236}">
                <a16:creationId xmlns:a16="http://schemas.microsoft.com/office/drawing/2014/main" id="{0EC86852-3068-0A48-8117-4C0C9EF20C0B}"/>
              </a:ext>
            </a:extLst>
          </p:cNvPr>
          <p:cNvSpPr/>
          <p:nvPr/>
        </p:nvSpPr>
        <p:spPr>
          <a:xfrm>
            <a:off x="1681146" y="5190171"/>
            <a:ext cx="4185196" cy="360040"/>
          </a:xfrm>
          <a:prstGeom prst="roundRect">
            <a:avLst>
              <a:gd name="adj" fmla="val 43244"/>
            </a:avLst>
          </a:prstGeom>
          <a:ln w="635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lIns="45719" rIns="45719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4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19" name="Shape 157">
            <a:extLst>
              <a:ext uri="{FF2B5EF4-FFF2-40B4-BE49-F238E27FC236}">
                <a16:creationId xmlns:a16="http://schemas.microsoft.com/office/drawing/2014/main" id="{AD4AE761-9B91-B94C-BA4D-81610047C6EE}"/>
              </a:ext>
            </a:extLst>
          </p:cNvPr>
          <p:cNvSpPr/>
          <p:nvPr/>
        </p:nvSpPr>
        <p:spPr>
          <a:xfrm>
            <a:off x="1681146" y="6018118"/>
            <a:ext cx="4185196" cy="360040"/>
          </a:xfrm>
          <a:prstGeom prst="roundRect">
            <a:avLst>
              <a:gd name="adj" fmla="val 43244"/>
            </a:avLst>
          </a:prstGeom>
          <a:ln w="635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lIns="45719" rIns="45719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4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0" name="Shape 157">
            <a:extLst>
              <a:ext uri="{FF2B5EF4-FFF2-40B4-BE49-F238E27FC236}">
                <a16:creationId xmlns:a16="http://schemas.microsoft.com/office/drawing/2014/main" id="{C799639D-EC5D-7147-98B5-F456B849D77A}"/>
              </a:ext>
            </a:extLst>
          </p:cNvPr>
          <p:cNvSpPr/>
          <p:nvPr/>
        </p:nvSpPr>
        <p:spPr>
          <a:xfrm>
            <a:off x="6365318" y="1533482"/>
            <a:ext cx="3888000" cy="396000"/>
          </a:xfrm>
          <a:prstGeom prst="roundRect">
            <a:avLst>
              <a:gd name="adj" fmla="val 43244"/>
            </a:avLst>
          </a:prstGeom>
          <a:ln w="635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lIns="45719" rIns="45719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4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1" name="Shape 157">
            <a:extLst>
              <a:ext uri="{FF2B5EF4-FFF2-40B4-BE49-F238E27FC236}">
                <a16:creationId xmlns:a16="http://schemas.microsoft.com/office/drawing/2014/main" id="{2AB2699C-43A9-6347-BA86-F14415621D9C}"/>
              </a:ext>
            </a:extLst>
          </p:cNvPr>
          <p:cNvSpPr/>
          <p:nvPr/>
        </p:nvSpPr>
        <p:spPr>
          <a:xfrm>
            <a:off x="6365318" y="2760633"/>
            <a:ext cx="3888000" cy="396000"/>
          </a:xfrm>
          <a:prstGeom prst="roundRect">
            <a:avLst>
              <a:gd name="adj" fmla="val 43244"/>
            </a:avLst>
          </a:prstGeom>
          <a:ln w="635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lIns="45719" rIns="45719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4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592195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 animBg="1" advAuto="0"/>
      <p:bldP spid="115" grpId="0" animBg="1" advAuto="0"/>
      <p:bldP spid="116" grpId="0" animBg="1" advAuto="0"/>
      <p:bldP spid="117" grpId="0" animBg="1" advAuto="0"/>
      <p:bldP spid="118" grpId="0" animBg="1" advAuto="0"/>
      <p:bldP spid="119" grpId="0" animBg="1" advAuto="0"/>
      <p:bldP spid="120" grpId="0" animBg="1" advAuto="0"/>
      <p:bldP spid="121" grpId="0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01397F9-E6E2-9F4E-89B1-F8F6108D0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Science Focus Teams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DDC6394-DC2F-8248-B98B-E5809289EB0A}"/>
              </a:ext>
            </a:extLst>
          </p:cNvPr>
          <p:cNvSpPr txBox="1"/>
          <p:nvPr/>
        </p:nvSpPr>
        <p:spPr>
          <a:xfrm>
            <a:off x="1412896" y="5576953"/>
            <a:ext cx="9075592" cy="70788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GB" sz="2000" dirty="0"/>
              <a:t>Internal and external science area experts form a core to lead the scientific life at ESS; orthogonal and complementary to the instrument based line management structure.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69B6520-D026-6C42-BCD5-DBA9CCBADD35}"/>
              </a:ext>
            </a:extLst>
          </p:cNvPr>
          <p:cNvGrpSpPr/>
          <p:nvPr/>
        </p:nvGrpSpPr>
        <p:grpSpPr>
          <a:xfrm>
            <a:off x="1486196" y="1484784"/>
            <a:ext cx="8928992" cy="3636405"/>
            <a:chOff x="1486196" y="1484784"/>
            <a:chExt cx="8928992" cy="3636405"/>
          </a:xfrm>
        </p:grpSpPr>
        <p:sp>
          <p:nvSpPr>
            <p:cNvPr id="5" name="Down Arrow 4">
              <a:extLst>
                <a:ext uri="{FF2B5EF4-FFF2-40B4-BE49-F238E27FC236}">
                  <a16:creationId xmlns:a16="http://schemas.microsoft.com/office/drawing/2014/main" id="{203A81F5-5614-A348-840B-CB65286E5291}"/>
                </a:ext>
              </a:extLst>
            </p:cNvPr>
            <p:cNvSpPr/>
            <p:nvPr/>
          </p:nvSpPr>
          <p:spPr>
            <a:xfrm rot="16200000">
              <a:off x="5368867" y="-2397887"/>
              <a:ext cx="1163649" cy="8928992"/>
            </a:xfrm>
            <a:prstGeom prst="downArrow">
              <a:avLst/>
            </a:prstGeom>
            <a:solidFill>
              <a:srgbClr val="99A9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GB" dirty="0"/>
                <a:t>Instrument Management Teams</a:t>
              </a:r>
            </a:p>
          </p:txBody>
        </p:sp>
        <p:sp>
          <p:nvSpPr>
            <p:cNvPr id="122" name="Down Arrow 121">
              <a:extLst>
                <a:ext uri="{FF2B5EF4-FFF2-40B4-BE49-F238E27FC236}">
                  <a16:creationId xmlns:a16="http://schemas.microsoft.com/office/drawing/2014/main" id="{6FA483A6-555F-8948-8CB7-ED6D510E7C58}"/>
                </a:ext>
              </a:extLst>
            </p:cNvPr>
            <p:cNvSpPr/>
            <p:nvPr/>
          </p:nvSpPr>
          <p:spPr>
            <a:xfrm>
              <a:off x="1734224" y="2648434"/>
              <a:ext cx="1240138" cy="2472755"/>
            </a:xfrm>
            <a:prstGeom prst="downArrow">
              <a:avLst/>
            </a:prstGeom>
            <a:solidFill>
              <a:srgbClr val="99A9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GB" dirty="0"/>
            </a:p>
          </p:txBody>
        </p:sp>
        <p:sp>
          <p:nvSpPr>
            <p:cNvPr id="123" name="Down Arrow 122">
              <a:extLst>
                <a:ext uri="{FF2B5EF4-FFF2-40B4-BE49-F238E27FC236}">
                  <a16:creationId xmlns:a16="http://schemas.microsoft.com/office/drawing/2014/main" id="{B7A5FE69-B6CC-6A4A-9E37-B34BF2B6D265}"/>
                </a:ext>
              </a:extLst>
            </p:cNvPr>
            <p:cNvSpPr/>
            <p:nvPr/>
          </p:nvSpPr>
          <p:spPr>
            <a:xfrm>
              <a:off x="3423911" y="2648434"/>
              <a:ext cx="1240138" cy="2472755"/>
            </a:xfrm>
            <a:prstGeom prst="downArrow">
              <a:avLst/>
            </a:prstGeom>
            <a:solidFill>
              <a:srgbClr val="99A9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en-GB" dirty="0"/>
            </a:p>
          </p:txBody>
        </p:sp>
        <p:sp>
          <p:nvSpPr>
            <p:cNvPr id="124" name="Down Arrow 123">
              <a:extLst>
                <a:ext uri="{FF2B5EF4-FFF2-40B4-BE49-F238E27FC236}">
                  <a16:creationId xmlns:a16="http://schemas.microsoft.com/office/drawing/2014/main" id="{C5B81E31-4D89-174E-BC38-B08FB9EF9238}"/>
                </a:ext>
              </a:extLst>
            </p:cNvPr>
            <p:cNvSpPr/>
            <p:nvPr/>
          </p:nvSpPr>
          <p:spPr>
            <a:xfrm>
              <a:off x="5113599" y="2648434"/>
              <a:ext cx="1240138" cy="2472755"/>
            </a:xfrm>
            <a:prstGeom prst="downArrow">
              <a:avLst/>
            </a:prstGeom>
            <a:solidFill>
              <a:srgbClr val="99A9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en-GB" dirty="0"/>
            </a:p>
          </p:txBody>
        </p:sp>
        <p:sp>
          <p:nvSpPr>
            <p:cNvPr id="125" name="Down Arrow 124">
              <a:extLst>
                <a:ext uri="{FF2B5EF4-FFF2-40B4-BE49-F238E27FC236}">
                  <a16:creationId xmlns:a16="http://schemas.microsoft.com/office/drawing/2014/main" id="{2F5A15EA-4032-134F-833F-1C7882C090B5}"/>
                </a:ext>
              </a:extLst>
            </p:cNvPr>
            <p:cNvSpPr/>
            <p:nvPr/>
          </p:nvSpPr>
          <p:spPr>
            <a:xfrm>
              <a:off x="6803287" y="2648434"/>
              <a:ext cx="1240138" cy="2472755"/>
            </a:xfrm>
            <a:prstGeom prst="downArrow">
              <a:avLst/>
            </a:prstGeom>
            <a:solidFill>
              <a:srgbClr val="99A9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en-GB" dirty="0"/>
            </a:p>
          </p:txBody>
        </p:sp>
        <p:sp>
          <p:nvSpPr>
            <p:cNvPr id="126" name="Down Arrow 125">
              <a:extLst>
                <a:ext uri="{FF2B5EF4-FFF2-40B4-BE49-F238E27FC236}">
                  <a16:creationId xmlns:a16="http://schemas.microsoft.com/office/drawing/2014/main" id="{8A186E39-D947-E346-9077-25A1795F1B7E}"/>
                </a:ext>
              </a:extLst>
            </p:cNvPr>
            <p:cNvSpPr/>
            <p:nvPr/>
          </p:nvSpPr>
          <p:spPr>
            <a:xfrm>
              <a:off x="8492974" y="2648434"/>
              <a:ext cx="1240138" cy="2472755"/>
            </a:xfrm>
            <a:prstGeom prst="downArrow">
              <a:avLst/>
            </a:prstGeom>
            <a:solidFill>
              <a:srgbClr val="99A9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en-GB" dirty="0"/>
            </a:p>
          </p:txBody>
        </p:sp>
        <p:pic>
          <p:nvPicPr>
            <p:cNvPr id="127" name="Picture 126" descr="lifescience_pos_ESS_science_icons_2015.jpg">
              <a:extLst>
                <a:ext uri="{FF2B5EF4-FFF2-40B4-BE49-F238E27FC236}">
                  <a16:creationId xmlns:a16="http://schemas.microsoft.com/office/drawing/2014/main" id="{3E38ABA3-7C0A-6645-B9E7-92277205BD6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6292" y="3052263"/>
              <a:ext cx="496000" cy="465408"/>
            </a:xfrm>
            <a:prstGeom prst="rect">
              <a:avLst/>
            </a:prstGeom>
          </p:spPr>
        </p:pic>
        <p:pic>
          <p:nvPicPr>
            <p:cNvPr id="128" name="Picture 127" descr="softmatter_pos_ESS_science_icons_2015.jpg">
              <a:extLst>
                <a:ext uri="{FF2B5EF4-FFF2-40B4-BE49-F238E27FC236}">
                  <a16:creationId xmlns:a16="http://schemas.microsoft.com/office/drawing/2014/main" id="{43218273-F174-5940-99A5-41C9A7EE39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6292" y="3652108"/>
              <a:ext cx="496000" cy="465408"/>
            </a:xfrm>
            <a:prstGeom prst="rect">
              <a:avLst/>
            </a:prstGeom>
          </p:spPr>
        </p:pic>
        <p:pic>
          <p:nvPicPr>
            <p:cNvPr id="129" name="Picture 128" descr="chemistry_pos_ESS_science_icons_2015.jpg">
              <a:extLst>
                <a:ext uri="{FF2B5EF4-FFF2-40B4-BE49-F238E27FC236}">
                  <a16:creationId xmlns:a16="http://schemas.microsoft.com/office/drawing/2014/main" id="{2FF03467-4257-1743-8C7A-119D0BD841D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5980" y="3392825"/>
              <a:ext cx="496000" cy="465408"/>
            </a:xfrm>
            <a:prstGeom prst="rect">
              <a:avLst/>
            </a:prstGeom>
          </p:spPr>
        </p:pic>
        <p:pic>
          <p:nvPicPr>
            <p:cNvPr id="130" name="Picture 129" descr="magnetism_pos_ESS_science_icons_2015.jpg">
              <a:extLst>
                <a:ext uri="{FF2B5EF4-FFF2-40B4-BE49-F238E27FC236}">
                  <a16:creationId xmlns:a16="http://schemas.microsoft.com/office/drawing/2014/main" id="{E3CD7551-203F-1A41-8EFD-1C8AF8C1ED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5980" y="2837644"/>
              <a:ext cx="496000" cy="465408"/>
            </a:xfrm>
            <a:prstGeom prst="rect">
              <a:avLst/>
            </a:prstGeom>
          </p:spPr>
        </p:pic>
        <p:pic>
          <p:nvPicPr>
            <p:cNvPr id="131" name="Picture 130" descr="engineering_pos_ESS_science_icons_2015.jpg">
              <a:extLst>
                <a:ext uri="{FF2B5EF4-FFF2-40B4-BE49-F238E27FC236}">
                  <a16:creationId xmlns:a16="http://schemas.microsoft.com/office/drawing/2014/main" id="{DD181890-FFE3-8E4A-9661-A1C0F0193D3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4334" y="3052263"/>
              <a:ext cx="496000" cy="465408"/>
            </a:xfrm>
            <a:prstGeom prst="rect">
              <a:avLst/>
            </a:prstGeom>
          </p:spPr>
        </p:pic>
        <p:pic>
          <p:nvPicPr>
            <p:cNvPr id="132" name="Picture 131" descr="archeology_pos_ESS_science_icons_2015.jpg">
              <a:extLst>
                <a:ext uri="{FF2B5EF4-FFF2-40B4-BE49-F238E27FC236}">
                  <a16:creationId xmlns:a16="http://schemas.microsoft.com/office/drawing/2014/main" id="{F7FD246A-6E83-7B4A-96E8-B45FF10ECAA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4334" y="3652108"/>
              <a:ext cx="496000" cy="465408"/>
            </a:xfrm>
            <a:prstGeom prst="rect">
              <a:avLst/>
            </a:prstGeom>
          </p:spPr>
        </p:pic>
        <p:pic>
          <p:nvPicPr>
            <p:cNvPr id="133" name="Picture 132" descr="physics_pos_ESS_science_icons_2015.jpg">
              <a:extLst>
                <a:ext uri="{FF2B5EF4-FFF2-40B4-BE49-F238E27FC236}">
                  <a16:creationId xmlns:a16="http://schemas.microsoft.com/office/drawing/2014/main" id="{791CDDF0-659E-F247-B511-F0159DE39BA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5356" y="3392825"/>
              <a:ext cx="496000" cy="465408"/>
            </a:xfrm>
            <a:prstGeom prst="rect">
              <a:avLst/>
            </a:prstGeom>
          </p:spPr>
        </p:pic>
        <p:pic>
          <p:nvPicPr>
            <p:cNvPr id="134" name="Picture 133" descr="energy_pos_ESS_science_icons_2015.jpg">
              <a:extLst>
                <a:ext uri="{FF2B5EF4-FFF2-40B4-BE49-F238E27FC236}">
                  <a16:creationId xmlns:a16="http://schemas.microsoft.com/office/drawing/2014/main" id="{2AB034CC-4690-3845-BF69-957DB1D00BE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5980" y="3948007"/>
              <a:ext cx="496000" cy="465408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F3D433A-8A80-4A48-9444-28D1389B8A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01"/>
            <a:stretch/>
          </p:blipFill>
          <p:spPr>
            <a:xfrm>
              <a:off x="8864913" y="3049689"/>
              <a:ext cx="496260" cy="465408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870864F-6435-684C-8A26-7A725E6E8440}"/>
                </a:ext>
              </a:extLst>
            </p:cNvPr>
            <p:cNvPicPr>
              <a:picLocks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864913" y="3652108"/>
              <a:ext cx="504000" cy="46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128400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32547C1-4C11-E545-9F7E-8D5853A52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46646"/>
            <a:ext cx="9590856" cy="562074"/>
          </a:xfrm>
        </p:spPr>
        <p:txBody>
          <a:bodyPr/>
          <a:lstStyle/>
          <a:p>
            <a:r>
              <a:rPr lang="en-US" dirty="0"/>
              <a:t>European Neutron User Communities – By Country</a:t>
            </a:r>
            <a:endParaRPr lang="en-GB" dirty="0"/>
          </a:p>
        </p:txBody>
      </p:sp>
      <p:pic>
        <p:nvPicPr>
          <p:cNvPr id="97" name="Picture 96">
            <a:extLst>
              <a:ext uri="{FF2B5EF4-FFF2-40B4-BE49-F238E27FC236}">
                <a16:creationId xmlns:a16="http://schemas.microsoft.com/office/drawing/2014/main" id="{E9667E06-9661-0747-A513-EAEE1D616F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0984" y="6235656"/>
            <a:ext cx="1752600" cy="5207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2500D79-DBC4-4744-B0AC-6920F0B8740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019"/>
          <a:stretch/>
        </p:blipFill>
        <p:spPr>
          <a:xfrm>
            <a:off x="1271464" y="1916832"/>
            <a:ext cx="9850771" cy="408851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44C848E-3C89-E34C-9D20-5C31A8916169}"/>
              </a:ext>
            </a:extLst>
          </p:cNvPr>
          <p:cNvSpPr txBox="1"/>
          <p:nvPr/>
        </p:nvSpPr>
        <p:spPr>
          <a:xfrm>
            <a:off x="1343472" y="1512000"/>
            <a:ext cx="6696744" cy="432048"/>
          </a:xfrm>
          <a:prstGeom prst="rect">
            <a:avLst/>
          </a:prstGeom>
          <a:solidFill>
            <a:schemeClr val="bg1"/>
          </a:solidFill>
        </p:spPr>
        <p:txBody>
          <a:bodyPr vert="horz" wrap="none" lIns="91440" tIns="45720" rIns="91440" bIns="45720" rtlCol="0" anchor="t">
            <a:normAutofit/>
          </a:bodyPr>
          <a:lstStyle/>
          <a:p>
            <a:pPr algn="l"/>
            <a:r>
              <a:rPr lang="en-GB" sz="2000" dirty="0"/>
              <a:t>Total number of principal investigators per country per year </a:t>
            </a:r>
          </a:p>
        </p:txBody>
      </p:sp>
    </p:spTree>
    <p:extLst>
      <p:ext uri="{BB962C8B-B14F-4D97-AF65-F5344CB8AC3E}">
        <p14:creationId xmlns:p14="http://schemas.microsoft.com/office/powerpoint/2010/main" val="14165691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32547C1-4C11-E545-9F7E-8D5853A52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46646"/>
            <a:ext cx="9590856" cy="562074"/>
          </a:xfrm>
        </p:spPr>
        <p:txBody>
          <a:bodyPr/>
          <a:lstStyle/>
          <a:p>
            <a:r>
              <a:rPr lang="en-US" dirty="0"/>
              <a:t>European Neutron User Communities – Science Method</a:t>
            </a:r>
            <a:endParaRPr lang="en-GB" dirty="0"/>
          </a:p>
        </p:txBody>
      </p:sp>
      <p:pic>
        <p:nvPicPr>
          <p:cNvPr id="97" name="Picture 96">
            <a:extLst>
              <a:ext uri="{FF2B5EF4-FFF2-40B4-BE49-F238E27FC236}">
                <a16:creationId xmlns:a16="http://schemas.microsoft.com/office/drawing/2014/main" id="{E9667E06-9661-0747-A513-EAEE1D616F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0984" y="6235656"/>
            <a:ext cx="1752600" cy="5207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E780CC7-7E2D-5D4F-AC90-94BF5CA856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074" t="16516" r="58824" b="5221"/>
          <a:stretch/>
        </p:blipFill>
        <p:spPr>
          <a:xfrm>
            <a:off x="1415480" y="1587090"/>
            <a:ext cx="4586149" cy="473907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045687D-B80D-BD42-8765-1FC0474925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109" t="13224" r="2062" b="8773"/>
          <a:stretch/>
        </p:blipFill>
        <p:spPr>
          <a:xfrm>
            <a:off x="6672064" y="2153393"/>
            <a:ext cx="4792209" cy="360647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44C848E-3C89-E34C-9D20-5C31A8916169}"/>
              </a:ext>
            </a:extLst>
          </p:cNvPr>
          <p:cNvSpPr txBox="1"/>
          <p:nvPr/>
        </p:nvSpPr>
        <p:spPr>
          <a:xfrm>
            <a:off x="6312024" y="6304552"/>
            <a:ext cx="4032448" cy="375028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 lnSpcReduction="10000"/>
          </a:bodyPr>
          <a:lstStyle/>
          <a:p>
            <a:pPr algn="l"/>
            <a:r>
              <a:rPr lang="en-GB" sz="2000" dirty="0"/>
              <a:t>Percentage of beam days in Europe</a:t>
            </a:r>
          </a:p>
        </p:txBody>
      </p:sp>
    </p:spTree>
    <p:extLst>
      <p:ext uri="{BB962C8B-B14F-4D97-AF65-F5344CB8AC3E}">
        <p14:creationId xmlns:p14="http://schemas.microsoft.com/office/powerpoint/2010/main" val="1250550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32547C1-4C11-E545-9F7E-8D5853A52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European Neutron User Communities – Science Areas</a:t>
            </a:r>
            <a:endParaRPr lang="en-GB" dirty="0"/>
          </a:p>
        </p:txBody>
      </p:sp>
      <p:pic>
        <p:nvPicPr>
          <p:cNvPr id="97" name="Picture 96">
            <a:extLst>
              <a:ext uri="{FF2B5EF4-FFF2-40B4-BE49-F238E27FC236}">
                <a16:creationId xmlns:a16="http://schemas.microsoft.com/office/drawing/2014/main" id="{E9667E06-9661-0747-A513-EAEE1D616F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0984" y="6235656"/>
            <a:ext cx="1752600" cy="520700"/>
          </a:xfrm>
          <a:prstGeom prst="rect">
            <a:avLst/>
          </a:prstGeom>
        </p:spPr>
      </p:pic>
      <p:pic>
        <p:nvPicPr>
          <p:cNvPr id="98" name="Picture 97">
            <a:extLst>
              <a:ext uri="{FF2B5EF4-FFF2-40B4-BE49-F238E27FC236}">
                <a16:creationId xmlns:a16="http://schemas.microsoft.com/office/drawing/2014/main" id="{2A0EA49B-0424-AB43-90B0-DCB78DC6BA4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331" t="12557" r="61147" b="13334"/>
          <a:stretch/>
        </p:blipFill>
        <p:spPr>
          <a:xfrm>
            <a:off x="1881315" y="1835608"/>
            <a:ext cx="4185635" cy="4400048"/>
          </a:xfrm>
          <a:prstGeom prst="rect">
            <a:avLst/>
          </a:prstGeom>
        </p:spPr>
      </p:pic>
      <p:pic>
        <p:nvPicPr>
          <p:cNvPr id="100" name="Picture 99" descr="engineering_pos_ESS_science_icons_2015.jpg">
            <a:extLst>
              <a:ext uri="{FF2B5EF4-FFF2-40B4-BE49-F238E27FC236}">
                <a16:creationId xmlns:a16="http://schemas.microsoft.com/office/drawing/2014/main" id="{180F4E8F-A2B8-8D4B-9B05-733AB4C2E2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302" y="1735909"/>
            <a:ext cx="720000" cy="720000"/>
          </a:xfrm>
          <a:prstGeom prst="rect">
            <a:avLst/>
          </a:prstGeom>
        </p:spPr>
      </p:pic>
      <p:pic>
        <p:nvPicPr>
          <p:cNvPr id="101" name="Picture 100" descr="lifescience_pos_ESS_science_icons_2015.jpg">
            <a:extLst>
              <a:ext uri="{FF2B5EF4-FFF2-40B4-BE49-F238E27FC236}">
                <a16:creationId xmlns:a16="http://schemas.microsoft.com/office/drawing/2014/main" id="{9908F918-A2E2-0944-BBB4-96497E556A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921" y="2454310"/>
            <a:ext cx="720000" cy="720000"/>
          </a:xfrm>
          <a:prstGeom prst="rect">
            <a:avLst/>
          </a:prstGeom>
        </p:spPr>
      </p:pic>
      <p:pic>
        <p:nvPicPr>
          <p:cNvPr id="102" name="Picture 101" descr="softmatter_pos_ESS_science_icons_2015.jpg">
            <a:extLst>
              <a:ext uri="{FF2B5EF4-FFF2-40B4-BE49-F238E27FC236}">
                <a16:creationId xmlns:a16="http://schemas.microsoft.com/office/drawing/2014/main" id="{280FE933-F71E-3843-8202-B0CE75C14FD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480" y="3596546"/>
            <a:ext cx="720000" cy="720000"/>
          </a:xfrm>
          <a:prstGeom prst="rect">
            <a:avLst/>
          </a:prstGeom>
        </p:spPr>
      </p:pic>
      <p:pic>
        <p:nvPicPr>
          <p:cNvPr id="103" name="Picture 102" descr="chemistry_pos_ESS_science_icons_2015.jpg">
            <a:extLst>
              <a:ext uri="{FF2B5EF4-FFF2-40B4-BE49-F238E27FC236}">
                <a16:creationId xmlns:a16="http://schemas.microsoft.com/office/drawing/2014/main" id="{FCBABAC3-D562-C842-AAD6-547AD7F8404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194" y="5034947"/>
            <a:ext cx="720000" cy="720000"/>
          </a:xfrm>
          <a:prstGeom prst="rect">
            <a:avLst/>
          </a:prstGeom>
        </p:spPr>
      </p:pic>
      <p:pic>
        <p:nvPicPr>
          <p:cNvPr id="104" name="Picture 103" descr="energy_pos_ESS_science_icons_2015.jpg">
            <a:extLst>
              <a:ext uri="{FF2B5EF4-FFF2-40B4-BE49-F238E27FC236}">
                <a16:creationId xmlns:a16="http://schemas.microsoft.com/office/drawing/2014/main" id="{A7D3DB8F-4141-1F4A-AA8E-1CFD989438F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578" y="5754947"/>
            <a:ext cx="720000" cy="720000"/>
          </a:xfrm>
          <a:prstGeom prst="rect">
            <a:avLst/>
          </a:prstGeom>
        </p:spPr>
      </p:pic>
      <p:pic>
        <p:nvPicPr>
          <p:cNvPr id="105" name="Picture 104" descr="magnetism_pos_ESS_science_icons_2015.jpg">
            <a:extLst>
              <a:ext uri="{FF2B5EF4-FFF2-40B4-BE49-F238E27FC236}">
                <a16:creationId xmlns:a16="http://schemas.microsoft.com/office/drawing/2014/main" id="{01705480-ADB6-BC47-A60D-53ABD4E9500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859" y="1923910"/>
            <a:ext cx="720000" cy="720000"/>
          </a:xfrm>
          <a:prstGeom prst="rect">
            <a:avLst/>
          </a:prstGeom>
        </p:spPr>
      </p:pic>
      <p:pic>
        <p:nvPicPr>
          <p:cNvPr id="106" name="Picture 105" descr="archeology_pos_ESS_science_icons_2015.jpg">
            <a:extLst>
              <a:ext uri="{FF2B5EF4-FFF2-40B4-BE49-F238E27FC236}">
                <a16:creationId xmlns:a16="http://schemas.microsoft.com/office/drawing/2014/main" id="{A5690B68-7398-9E4D-8271-C041724C95E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720" y="1463910"/>
            <a:ext cx="720000" cy="720000"/>
          </a:xfrm>
          <a:prstGeom prst="rect">
            <a:avLst/>
          </a:prstGeom>
        </p:spPr>
      </p:pic>
      <p:pic>
        <p:nvPicPr>
          <p:cNvPr id="107" name="Picture 106" descr="physics_pos_ESS_science_icons_2015.jpg">
            <a:extLst>
              <a:ext uri="{FF2B5EF4-FFF2-40B4-BE49-F238E27FC236}">
                <a16:creationId xmlns:a16="http://schemas.microsoft.com/office/drawing/2014/main" id="{70289AF8-3A8E-F647-B2D7-61A82CBC3E8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7133" y="2438229"/>
            <a:ext cx="720000" cy="7200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E128BAE0-6250-D24A-BAC8-27A0BE7BDE07}"/>
              </a:ext>
            </a:extLst>
          </p:cNvPr>
          <p:cNvGrpSpPr/>
          <p:nvPr/>
        </p:nvGrpSpPr>
        <p:grpSpPr>
          <a:xfrm>
            <a:off x="6365566" y="2223698"/>
            <a:ext cx="3807740" cy="3754049"/>
            <a:chOff x="6835835" y="2223698"/>
            <a:chExt cx="3807740" cy="3754049"/>
          </a:xfrm>
        </p:grpSpPr>
        <p:pic>
          <p:nvPicPr>
            <p:cNvPr id="99" name="Picture 98">
              <a:extLst>
                <a:ext uri="{FF2B5EF4-FFF2-40B4-BE49-F238E27FC236}">
                  <a16:creationId xmlns:a16="http://schemas.microsoft.com/office/drawing/2014/main" id="{C6E9CCAB-411D-EF43-9D17-C883511963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3660" t="20816" r="22487" b="18948"/>
            <a:stretch/>
          </p:blipFill>
          <p:spPr>
            <a:xfrm>
              <a:off x="6835835" y="2223698"/>
              <a:ext cx="3807740" cy="3754049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F1F77A08-FB3A-C344-A84E-523B5B16B262}"/>
                </a:ext>
              </a:extLst>
            </p:cNvPr>
            <p:cNvSpPr/>
            <p:nvPr/>
          </p:nvSpPr>
          <p:spPr>
            <a:xfrm>
              <a:off x="10500984" y="5013176"/>
              <a:ext cx="119008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A88B123C-08E1-6C4B-8C5B-5F6BC262FEA2}"/>
              </a:ext>
            </a:extLst>
          </p:cNvPr>
          <p:cNvSpPr txBox="1"/>
          <p:nvPr/>
        </p:nvSpPr>
        <p:spPr>
          <a:xfrm>
            <a:off x="2819195" y="2694715"/>
            <a:ext cx="504056" cy="378874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l"/>
            <a:r>
              <a:rPr lang="en-GB" sz="2400" b="1" dirty="0"/>
              <a:t>3%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1FBDD884-EEA6-BE4C-B33A-E34539BFCF68}"/>
              </a:ext>
            </a:extLst>
          </p:cNvPr>
          <p:cNvSpPr txBox="1"/>
          <p:nvPr/>
        </p:nvSpPr>
        <p:spPr>
          <a:xfrm>
            <a:off x="3112420" y="1873759"/>
            <a:ext cx="504056" cy="378874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l"/>
            <a:r>
              <a:rPr lang="en-GB" sz="2400" b="1" dirty="0"/>
              <a:t>1%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209585-6A33-0543-94D5-6F55A33A2141}"/>
              </a:ext>
            </a:extLst>
          </p:cNvPr>
          <p:cNvSpPr txBox="1"/>
          <p:nvPr/>
        </p:nvSpPr>
        <p:spPr>
          <a:xfrm>
            <a:off x="6312024" y="6304552"/>
            <a:ext cx="4032448" cy="375028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 lnSpcReduction="10000"/>
          </a:bodyPr>
          <a:lstStyle/>
          <a:p>
            <a:pPr algn="l"/>
            <a:r>
              <a:rPr lang="en-GB" sz="2000" dirty="0"/>
              <a:t>Percentage of experiments in Europe</a:t>
            </a:r>
          </a:p>
        </p:txBody>
      </p:sp>
    </p:spTree>
    <p:extLst>
      <p:ext uri="{BB962C8B-B14F-4D97-AF65-F5344CB8AC3E}">
        <p14:creationId xmlns:p14="http://schemas.microsoft.com/office/powerpoint/2010/main" val="24009020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t">
        <a:normAutofit/>
      </a:bodyPr>
      <a:lstStyle>
        <a:defPPr algn="l">
          <a:defRPr sz="20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5" id="{837FB91F-CDC5-4BC6-A162-22F8370E1EC4}" vid="{C4EAEFBE-156F-4FEE-9F2B-BE5A854A00D8}"/>
    </a:ext>
  </a:extLst>
</a:theme>
</file>

<file path=ppt/theme/theme2.xml><?xml version="1.0" encoding="utf-8"?>
<a:theme xmlns:a="http://schemas.openxmlformats.org/drawingml/2006/main" name="2_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5" id="{837FB91F-CDC5-4BC6-A162-22F8370E1EC4}" vid="{76958EC4-F568-4D68-98B3-6BA4183AD24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Office-tema</Template>
  <TotalTime>11828</TotalTime>
  <Words>723</Words>
  <Application>Microsoft Macintosh PowerPoint</Application>
  <PresentationFormat>Widescreen</PresentationFormat>
  <Paragraphs>160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ＭＳ Ｐゴシック</vt:lpstr>
      <vt:lpstr>ヒラギノ角ゴ ProN W3</vt:lpstr>
      <vt:lpstr>Arial</vt:lpstr>
      <vt:lpstr>Calibri</vt:lpstr>
      <vt:lpstr>Gill Sans</vt:lpstr>
      <vt:lpstr>Helvetica</vt:lpstr>
      <vt:lpstr>Helvetica Light</vt:lpstr>
      <vt:lpstr>Tahoma</vt:lpstr>
      <vt:lpstr>Office-tema</vt:lpstr>
      <vt:lpstr>2_Anpassad formgivning</vt:lpstr>
      <vt:lpstr>  Enabling Science using Neutrons  at the European Spallation Source </vt:lpstr>
      <vt:lpstr>European Spallation Source - Vision</vt:lpstr>
      <vt:lpstr>Arial View - October 2019</vt:lpstr>
      <vt:lpstr>Instrument Suite</vt:lpstr>
      <vt:lpstr>15 Instruments selected so far  3 -&gt; 8 -&gt; 15 Ramp up from 2023</vt:lpstr>
      <vt:lpstr>Science Focus Teams</vt:lpstr>
      <vt:lpstr>European Neutron User Communities – By Country</vt:lpstr>
      <vt:lpstr>European Neutron User Communities – Science Method</vt:lpstr>
      <vt:lpstr>European Neutron User Communities – Science Areas</vt:lpstr>
      <vt:lpstr>ESS User Access – Policies Under Development</vt:lpstr>
      <vt:lpstr>PowerPoint Presentation</vt:lpstr>
      <vt:lpstr>Summary</vt:lpstr>
      <vt:lpstr>The European Spallation Source</vt:lpstr>
      <vt:lpstr>Long-pulse performance</vt:lpstr>
      <vt:lpstr>Time Distance Diagram and Instrument Length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Science Support Systems  Sample Environment, Scientific Laboratory Services, Scientific Coordination and User Office</dc:title>
  <dc:creator>Arno Hiess</dc:creator>
  <cp:lastModifiedBy>Microsoft Office User</cp:lastModifiedBy>
  <cp:revision>113</cp:revision>
  <dcterms:created xsi:type="dcterms:W3CDTF">2019-04-01T13:11:04Z</dcterms:created>
  <dcterms:modified xsi:type="dcterms:W3CDTF">2019-12-11T10:44:46Z</dcterms:modified>
</cp:coreProperties>
</file>