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24"/>
  </p:notesMasterIdLst>
  <p:handoutMasterIdLst>
    <p:handoutMasterId r:id="rId25"/>
  </p:handoutMasterIdLst>
  <p:sldIdLst>
    <p:sldId id="257" r:id="rId3"/>
    <p:sldId id="279" r:id="rId4"/>
    <p:sldId id="275" r:id="rId5"/>
    <p:sldId id="299" r:id="rId6"/>
    <p:sldId id="300" r:id="rId7"/>
    <p:sldId id="311" r:id="rId8"/>
    <p:sldId id="310" r:id="rId9"/>
    <p:sldId id="283" r:id="rId10"/>
    <p:sldId id="285" r:id="rId11"/>
    <p:sldId id="302" r:id="rId12"/>
    <p:sldId id="317" r:id="rId13"/>
    <p:sldId id="316" r:id="rId14"/>
    <p:sldId id="312" r:id="rId15"/>
    <p:sldId id="319" r:id="rId16"/>
    <p:sldId id="305" r:id="rId17"/>
    <p:sldId id="313" r:id="rId18"/>
    <p:sldId id="309" r:id="rId19"/>
    <p:sldId id="298" r:id="rId20"/>
    <p:sldId id="318" r:id="rId21"/>
    <p:sldId id="306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0" autoAdjust="0"/>
    <p:restoredTop sz="94612" autoAdjust="0"/>
  </p:normalViewPr>
  <p:slideViewPr>
    <p:cSldViewPr>
      <p:cViewPr>
        <p:scale>
          <a:sx n="63" d="100"/>
          <a:sy n="63" d="100"/>
        </p:scale>
        <p:origin x="-148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0259991086024"/>
          <c:y val="3.8450284623512986E-2"/>
          <c:w val="0.75378670826524041"/>
          <c:h val="0.82410934996761032"/>
        </c:manualLayout>
      </c:layout>
      <c:scatterChart>
        <c:scatterStyle val="lineMarker"/>
        <c:varyColors val="0"/>
        <c:ser>
          <c:idx val="5"/>
          <c:order val="8"/>
          <c:tx>
            <c:strRef>
              <c:f>Sheet1!$C$8</c:f>
              <c:strCache>
                <c:ptCount val="1"/>
                <c:pt idx="0">
                  <c:v>Transistors</c:v>
                </c:pt>
              </c:strCache>
            </c:strRef>
          </c:tx>
          <c:marker>
            <c:symbol val="none"/>
          </c:marker>
          <c:xVal>
            <c:numRef>
              <c:f>Sheet1!$B$9:$B$12</c:f>
              <c:numCache>
                <c:formatCode>General</c:formatCode>
                <c:ptCount val="4"/>
                <c:pt idx="0">
                  <c:v>10</c:v>
                </c:pt>
                <c:pt idx="1">
                  <c:v>352</c:v>
                </c:pt>
                <c:pt idx="2">
                  <c:v>1000</c:v>
                </c:pt>
                <c:pt idx="3">
                  <c:v>3000</c:v>
                </c:pt>
              </c:numCache>
            </c:numRef>
          </c:xVal>
          <c:yVal>
            <c:numRef>
              <c:f>Sheet1!$C$9:$C$12</c:f>
              <c:numCache>
                <c:formatCode>General</c:formatCode>
                <c:ptCount val="4"/>
                <c:pt idx="0">
                  <c:v>1.2</c:v>
                </c:pt>
                <c:pt idx="1">
                  <c:v>0.33000000000000085</c:v>
                </c:pt>
                <c:pt idx="2">
                  <c:v>0.12000000000000002</c:v>
                </c:pt>
                <c:pt idx="3">
                  <c:v>2.0000000000000011E-2</c:v>
                </c:pt>
              </c:numCache>
            </c:numRef>
          </c:yVal>
          <c:smooth val="0"/>
        </c:ser>
        <c:ser>
          <c:idx val="12"/>
          <c:order val="9"/>
          <c:tx>
            <c:strRef>
              <c:f>Sheet1!$C$14</c:f>
              <c:strCache>
                <c:ptCount val="1"/>
                <c:pt idx="0">
                  <c:v>Klystrons</c:v>
                </c:pt>
              </c:strCache>
            </c:strRef>
          </c:tx>
          <c:marker>
            <c:symbol val="none"/>
          </c:marker>
          <c:xVal>
            <c:numRef>
              <c:f>Sheet1!$B$15:$B$20</c:f>
              <c:numCache>
                <c:formatCode>General</c:formatCode>
                <c:ptCount val="6"/>
                <c:pt idx="0">
                  <c:v>350</c:v>
                </c:pt>
                <c:pt idx="1">
                  <c:v>500</c:v>
                </c:pt>
                <c:pt idx="2">
                  <c:v>700</c:v>
                </c:pt>
                <c:pt idx="3">
                  <c:v>2450</c:v>
                </c:pt>
                <c:pt idx="4">
                  <c:v>8510</c:v>
                </c:pt>
                <c:pt idx="5">
                  <c:v>85100</c:v>
                </c:pt>
              </c:numCache>
            </c:numRef>
          </c:xVal>
          <c:yVal>
            <c:numRef>
              <c:f>Sheet1!$C$15:$C$20</c:f>
              <c:numCache>
                <c:formatCode>General</c:formatCode>
                <c:ptCount val="6"/>
                <c:pt idx="0">
                  <c:v>1300</c:v>
                </c:pt>
                <c:pt idx="1">
                  <c:v>1200</c:v>
                </c:pt>
                <c:pt idx="2">
                  <c:v>1000</c:v>
                </c:pt>
                <c:pt idx="3">
                  <c:v>500</c:v>
                </c:pt>
                <c:pt idx="4">
                  <c:v>250</c:v>
                </c:pt>
                <c:pt idx="5">
                  <c:v>2.5</c:v>
                </c:pt>
              </c:numCache>
            </c:numRef>
          </c:yVal>
          <c:smooth val="0"/>
        </c:ser>
        <c:ser>
          <c:idx val="13"/>
          <c:order val="10"/>
          <c:tx>
            <c:strRef>
              <c:f>Sheet1!$A$22</c:f>
              <c:strCache>
                <c:ptCount val="1"/>
                <c:pt idx="0">
                  <c:v>Grid tubes</c:v>
                </c:pt>
              </c:strCache>
            </c:strRef>
          </c:tx>
          <c:marker>
            <c:symbol val="none"/>
          </c:marker>
          <c:xVal>
            <c:numRef>
              <c:f>Sheet1!$B$22:$B$25</c:f>
              <c:numCache>
                <c:formatCode>General</c:formatCode>
                <c:ptCount val="4"/>
                <c:pt idx="0">
                  <c:v>10</c:v>
                </c:pt>
                <c:pt idx="1">
                  <c:v>80</c:v>
                </c:pt>
                <c:pt idx="2">
                  <c:v>200</c:v>
                </c:pt>
                <c:pt idx="3">
                  <c:v>860</c:v>
                </c:pt>
              </c:numCache>
            </c:numRef>
          </c:xVal>
          <c:yVal>
            <c:numRef>
              <c:f>Sheet1!$C$22:$C$25</c:f>
              <c:numCache>
                <c:formatCode>General</c:formatCode>
                <c:ptCount val="4"/>
                <c:pt idx="0">
                  <c:v>6000</c:v>
                </c:pt>
                <c:pt idx="1">
                  <c:v>2800</c:v>
                </c:pt>
                <c:pt idx="2">
                  <c:v>1000</c:v>
                </c:pt>
                <c:pt idx="3">
                  <c:v>18</c:v>
                </c:pt>
              </c:numCache>
            </c:numRef>
          </c:yVal>
          <c:smooth val="0"/>
        </c:ser>
        <c:ser>
          <c:idx val="14"/>
          <c:order val="11"/>
          <c:tx>
            <c:strRef>
              <c:f>Sheet1!$A$30</c:f>
              <c:strCache>
                <c:ptCount val="1"/>
                <c:pt idx="0">
                  <c:v>IOTs</c:v>
                </c:pt>
              </c:strCache>
            </c:strRef>
          </c:tx>
          <c:marker>
            <c:symbol val="none"/>
          </c:marker>
          <c:xVal>
            <c:numRef>
              <c:f>Sheet1!$B$30:$B$32</c:f>
              <c:numCache>
                <c:formatCode>General</c:formatCode>
                <c:ptCount val="3"/>
                <c:pt idx="0">
                  <c:v>500</c:v>
                </c:pt>
                <c:pt idx="1">
                  <c:v>860</c:v>
                </c:pt>
                <c:pt idx="2">
                  <c:v>1300</c:v>
                </c:pt>
              </c:numCache>
            </c:numRef>
          </c:xVal>
          <c:yVal>
            <c:numRef>
              <c:f>Sheet1!$C$30:$C$32</c:f>
              <c:numCache>
                <c:formatCode>General</c:formatCode>
                <c:ptCount val="3"/>
                <c:pt idx="0">
                  <c:v>80</c:v>
                </c:pt>
                <c:pt idx="1">
                  <c:v>31</c:v>
                </c:pt>
                <c:pt idx="2">
                  <c:v>15</c:v>
                </c:pt>
              </c:numCache>
            </c:numRef>
          </c:yVal>
          <c:smooth val="0"/>
        </c:ser>
        <c:ser>
          <c:idx val="15"/>
          <c:order val="12"/>
          <c:tx>
            <c:strRef>
              <c:f>Sheet1!$C$8</c:f>
              <c:strCache>
                <c:ptCount val="1"/>
                <c:pt idx="0">
                  <c:v>Transistors</c:v>
                </c:pt>
              </c:strCache>
            </c:strRef>
          </c:tx>
          <c:marker>
            <c:symbol val="none"/>
          </c:marker>
          <c:xVal>
            <c:numRef>
              <c:f>Sheet1!$B$9:$B$12</c:f>
              <c:numCache>
                <c:formatCode>General</c:formatCode>
                <c:ptCount val="4"/>
                <c:pt idx="0">
                  <c:v>10</c:v>
                </c:pt>
                <c:pt idx="1">
                  <c:v>352</c:v>
                </c:pt>
                <c:pt idx="2">
                  <c:v>1000</c:v>
                </c:pt>
                <c:pt idx="3">
                  <c:v>3000</c:v>
                </c:pt>
              </c:numCache>
            </c:numRef>
          </c:xVal>
          <c:yVal>
            <c:numRef>
              <c:f>Sheet1!$C$9:$C$12</c:f>
              <c:numCache>
                <c:formatCode>General</c:formatCode>
                <c:ptCount val="4"/>
                <c:pt idx="0">
                  <c:v>1.2</c:v>
                </c:pt>
                <c:pt idx="1">
                  <c:v>0.33000000000000085</c:v>
                </c:pt>
                <c:pt idx="2">
                  <c:v>0.12000000000000002</c:v>
                </c:pt>
                <c:pt idx="3">
                  <c:v>2.0000000000000011E-2</c:v>
                </c:pt>
              </c:numCache>
            </c:numRef>
          </c:yVal>
          <c:smooth val="0"/>
        </c:ser>
        <c:ser>
          <c:idx val="17"/>
          <c:order val="13"/>
          <c:tx>
            <c:strRef>
              <c:f>Sheet1!$C$14</c:f>
              <c:strCache>
                <c:ptCount val="1"/>
                <c:pt idx="0">
                  <c:v>Klystrons</c:v>
                </c:pt>
              </c:strCache>
            </c:strRef>
          </c:tx>
          <c:marker>
            <c:symbol val="none"/>
          </c:marker>
          <c:xVal>
            <c:numRef>
              <c:f>Sheet1!$B$15:$B$20</c:f>
              <c:numCache>
                <c:formatCode>General</c:formatCode>
                <c:ptCount val="6"/>
                <c:pt idx="0">
                  <c:v>350</c:v>
                </c:pt>
                <c:pt idx="1">
                  <c:v>500</c:v>
                </c:pt>
                <c:pt idx="2">
                  <c:v>700</c:v>
                </c:pt>
                <c:pt idx="3">
                  <c:v>2450</c:v>
                </c:pt>
                <c:pt idx="4">
                  <c:v>8510</c:v>
                </c:pt>
                <c:pt idx="5">
                  <c:v>85100</c:v>
                </c:pt>
              </c:numCache>
            </c:numRef>
          </c:xVal>
          <c:yVal>
            <c:numRef>
              <c:f>Sheet1!$C$15:$C$20</c:f>
              <c:numCache>
                <c:formatCode>General</c:formatCode>
                <c:ptCount val="6"/>
                <c:pt idx="0">
                  <c:v>1300</c:v>
                </c:pt>
                <c:pt idx="1">
                  <c:v>1200</c:v>
                </c:pt>
                <c:pt idx="2">
                  <c:v>1000</c:v>
                </c:pt>
                <c:pt idx="3">
                  <c:v>500</c:v>
                </c:pt>
                <c:pt idx="4">
                  <c:v>250</c:v>
                </c:pt>
                <c:pt idx="5">
                  <c:v>2.5</c:v>
                </c:pt>
              </c:numCache>
            </c:numRef>
          </c:yVal>
          <c:smooth val="0"/>
        </c:ser>
        <c:ser>
          <c:idx val="18"/>
          <c:order val="14"/>
          <c:tx>
            <c:strRef>
              <c:f>Sheet1!$A$22</c:f>
              <c:strCache>
                <c:ptCount val="1"/>
                <c:pt idx="0">
                  <c:v>Grid tubes</c:v>
                </c:pt>
              </c:strCache>
            </c:strRef>
          </c:tx>
          <c:marker>
            <c:symbol val="none"/>
          </c:marker>
          <c:xVal>
            <c:numRef>
              <c:f>Sheet1!$B$22:$B$25</c:f>
              <c:numCache>
                <c:formatCode>General</c:formatCode>
                <c:ptCount val="4"/>
                <c:pt idx="0">
                  <c:v>10</c:v>
                </c:pt>
                <c:pt idx="1">
                  <c:v>80</c:v>
                </c:pt>
                <c:pt idx="2">
                  <c:v>200</c:v>
                </c:pt>
                <c:pt idx="3">
                  <c:v>860</c:v>
                </c:pt>
              </c:numCache>
            </c:numRef>
          </c:xVal>
          <c:yVal>
            <c:numRef>
              <c:f>Sheet1!$C$22:$C$25</c:f>
              <c:numCache>
                <c:formatCode>General</c:formatCode>
                <c:ptCount val="4"/>
                <c:pt idx="0">
                  <c:v>6000</c:v>
                </c:pt>
                <c:pt idx="1">
                  <c:v>2800</c:v>
                </c:pt>
                <c:pt idx="2">
                  <c:v>1000</c:v>
                </c:pt>
                <c:pt idx="3">
                  <c:v>18</c:v>
                </c:pt>
              </c:numCache>
            </c:numRef>
          </c:yVal>
          <c:smooth val="0"/>
        </c:ser>
        <c:ser>
          <c:idx val="19"/>
          <c:order val="15"/>
          <c:tx>
            <c:strRef>
              <c:f>Sheet1!$A$30</c:f>
              <c:strCache>
                <c:ptCount val="1"/>
                <c:pt idx="0">
                  <c:v>IOTs</c:v>
                </c:pt>
              </c:strCache>
            </c:strRef>
          </c:tx>
          <c:marker>
            <c:symbol val="none"/>
          </c:marker>
          <c:xVal>
            <c:numRef>
              <c:f>Sheet1!$B$30:$B$32</c:f>
              <c:numCache>
                <c:formatCode>General</c:formatCode>
                <c:ptCount val="3"/>
                <c:pt idx="0">
                  <c:v>500</c:v>
                </c:pt>
                <c:pt idx="1">
                  <c:v>860</c:v>
                </c:pt>
                <c:pt idx="2">
                  <c:v>1300</c:v>
                </c:pt>
              </c:numCache>
            </c:numRef>
          </c:xVal>
          <c:yVal>
            <c:numRef>
              <c:f>Sheet1!$C$30:$C$32</c:f>
              <c:numCache>
                <c:formatCode>General</c:formatCode>
                <c:ptCount val="3"/>
                <c:pt idx="0">
                  <c:v>80</c:v>
                </c:pt>
                <c:pt idx="1">
                  <c:v>31</c:v>
                </c:pt>
                <c:pt idx="2">
                  <c:v>15</c:v>
                </c:pt>
              </c:numCache>
            </c:numRef>
          </c:yVal>
          <c:smooth val="0"/>
        </c:ser>
        <c:ser>
          <c:idx val="6"/>
          <c:order val="4"/>
          <c:tx>
            <c:strRef>
              <c:f>Sheet1!$C$8</c:f>
              <c:strCache>
                <c:ptCount val="1"/>
                <c:pt idx="0">
                  <c:v>Transistors</c:v>
                </c:pt>
              </c:strCache>
            </c:strRef>
          </c:tx>
          <c:marker>
            <c:symbol val="none"/>
          </c:marker>
          <c:xVal>
            <c:numRef>
              <c:f>Sheet1!$B$9:$B$12</c:f>
              <c:numCache>
                <c:formatCode>General</c:formatCode>
                <c:ptCount val="4"/>
                <c:pt idx="0">
                  <c:v>10</c:v>
                </c:pt>
                <c:pt idx="1">
                  <c:v>352</c:v>
                </c:pt>
                <c:pt idx="2">
                  <c:v>1000</c:v>
                </c:pt>
                <c:pt idx="3">
                  <c:v>3000</c:v>
                </c:pt>
              </c:numCache>
            </c:numRef>
          </c:xVal>
          <c:yVal>
            <c:numRef>
              <c:f>Sheet1!$C$9:$C$12</c:f>
              <c:numCache>
                <c:formatCode>General</c:formatCode>
                <c:ptCount val="4"/>
                <c:pt idx="0">
                  <c:v>1.2</c:v>
                </c:pt>
                <c:pt idx="1">
                  <c:v>0.33000000000000085</c:v>
                </c:pt>
                <c:pt idx="2">
                  <c:v>0.12000000000000002</c:v>
                </c:pt>
                <c:pt idx="3">
                  <c:v>2.0000000000000011E-2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Sheet1!$C$14</c:f>
              <c:strCache>
                <c:ptCount val="1"/>
                <c:pt idx="0">
                  <c:v>Klystrons</c:v>
                </c:pt>
              </c:strCache>
            </c:strRef>
          </c:tx>
          <c:marker>
            <c:symbol val="none"/>
          </c:marker>
          <c:xVal>
            <c:numRef>
              <c:f>Sheet1!$B$15:$B$20</c:f>
              <c:numCache>
                <c:formatCode>General</c:formatCode>
                <c:ptCount val="6"/>
                <c:pt idx="0">
                  <c:v>350</c:v>
                </c:pt>
                <c:pt idx="1">
                  <c:v>500</c:v>
                </c:pt>
                <c:pt idx="2">
                  <c:v>700</c:v>
                </c:pt>
                <c:pt idx="3">
                  <c:v>2450</c:v>
                </c:pt>
                <c:pt idx="4">
                  <c:v>8510</c:v>
                </c:pt>
                <c:pt idx="5">
                  <c:v>85100</c:v>
                </c:pt>
              </c:numCache>
            </c:numRef>
          </c:xVal>
          <c:yVal>
            <c:numRef>
              <c:f>Sheet1!$C$15:$C$20</c:f>
              <c:numCache>
                <c:formatCode>General</c:formatCode>
                <c:ptCount val="6"/>
                <c:pt idx="0">
                  <c:v>1300</c:v>
                </c:pt>
                <c:pt idx="1">
                  <c:v>1200</c:v>
                </c:pt>
                <c:pt idx="2">
                  <c:v>1000</c:v>
                </c:pt>
                <c:pt idx="3">
                  <c:v>500</c:v>
                </c:pt>
                <c:pt idx="4">
                  <c:v>250</c:v>
                </c:pt>
                <c:pt idx="5">
                  <c:v>2.5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Sheet1!$A$22</c:f>
              <c:strCache>
                <c:ptCount val="1"/>
                <c:pt idx="0">
                  <c:v>Grid tubes</c:v>
                </c:pt>
              </c:strCache>
            </c:strRef>
          </c:tx>
          <c:marker>
            <c:symbol val="none"/>
          </c:marker>
          <c:xVal>
            <c:numRef>
              <c:f>Sheet1!$B$22:$B$25</c:f>
              <c:numCache>
                <c:formatCode>General</c:formatCode>
                <c:ptCount val="4"/>
                <c:pt idx="0">
                  <c:v>10</c:v>
                </c:pt>
                <c:pt idx="1">
                  <c:v>80</c:v>
                </c:pt>
                <c:pt idx="2">
                  <c:v>200</c:v>
                </c:pt>
                <c:pt idx="3">
                  <c:v>860</c:v>
                </c:pt>
              </c:numCache>
            </c:numRef>
          </c:xVal>
          <c:yVal>
            <c:numRef>
              <c:f>Sheet1!$C$22:$C$25</c:f>
              <c:numCache>
                <c:formatCode>General</c:formatCode>
                <c:ptCount val="4"/>
                <c:pt idx="0">
                  <c:v>6000</c:v>
                </c:pt>
                <c:pt idx="1">
                  <c:v>2800</c:v>
                </c:pt>
                <c:pt idx="2">
                  <c:v>1000</c:v>
                </c:pt>
                <c:pt idx="3">
                  <c:v>18</c:v>
                </c:pt>
              </c:numCache>
            </c:numRef>
          </c:yVal>
          <c:smooth val="0"/>
        </c:ser>
        <c:ser>
          <c:idx val="10"/>
          <c:order val="7"/>
          <c:tx>
            <c:strRef>
              <c:f>Sheet1!$A$30</c:f>
              <c:strCache>
                <c:ptCount val="1"/>
                <c:pt idx="0">
                  <c:v>IOTs</c:v>
                </c:pt>
              </c:strCache>
            </c:strRef>
          </c:tx>
          <c:marker>
            <c:symbol val="none"/>
          </c:marker>
          <c:xVal>
            <c:numRef>
              <c:f>Sheet1!$B$30:$B$32</c:f>
              <c:numCache>
                <c:formatCode>General</c:formatCode>
                <c:ptCount val="3"/>
                <c:pt idx="0">
                  <c:v>500</c:v>
                </c:pt>
                <c:pt idx="1">
                  <c:v>860</c:v>
                </c:pt>
                <c:pt idx="2">
                  <c:v>1300</c:v>
                </c:pt>
              </c:numCache>
            </c:numRef>
          </c:xVal>
          <c:yVal>
            <c:numRef>
              <c:f>Sheet1!$C$30:$C$32</c:f>
              <c:numCache>
                <c:formatCode>General</c:formatCode>
                <c:ptCount val="3"/>
                <c:pt idx="0">
                  <c:v>80</c:v>
                </c:pt>
                <c:pt idx="1">
                  <c:v>31</c:v>
                </c:pt>
                <c:pt idx="2">
                  <c:v>15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Sheet1!$C$8</c:f>
              <c:strCache>
                <c:ptCount val="1"/>
                <c:pt idx="0">
                  <c:v>Transistors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8.5616161311095548E-3"/>
                  <c:y val="-1.052951217060295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Transistors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Sheet1!$B$9:$B$12</c:f>
              <c:numCache>
                <c:formatCode>General</c:formatCode>
                <c:ptCount val="4"/>
                <c:pt idx="0">
                  <c:v>10</c:v>
                </c:pt>
                <c:pt idx="1">
                  <c:v>352</c:v>
                </c:pt>
                <c:pt idx="2">
                  <c:v>1000</c:v>
                </c:pt>
                <c:pt idx="3">
                  <c:v>3000</c:v>
                </c:pt>
              </c:numCache>
            </c:numRef>
          </c:xVal>
          <c:yVal>
            <c:numRef>
              <c:f>Sheet1!$C$9:$C$12</c:f>
              <c:numCache>
                <c:formatCode>General</c:formatCode>
                <c:ptCount val="4"/>
                <c:pt idx="0">
                  <c:v>1.2</c:v>
                </c:pt>
                <c:pt idx="1">
                  <c:v>0.33000000000000085</c:v>
                </c:pt>
                <c:pt idx="2">
                  <c:v>0.12000000000000002</c:v>
                </c:pt>
                <c:pt idx="3">
                  <c:v>2.0000000000000011E-2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Sheet1!$C$14</c:f>
              <c:strCache>
                <c:ptCount val="1"/>
                <c:pt idx="0">
                  <c:v>Klystrons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0"/>
                  <c:y val="-2.369140238385668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Klystrons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r"/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Sheet1!$B$15:$B$20</c:f>
              <c:numCache>
                <c:formatCode>General</c:formatCode>
                <c:ptCount val="6"/>
                <c:pt idx="0">
                  <c:v>350</c:v>
                </c:pt>
                <c:pt idx="1">
                  <c:v>500</c:v>
                </c:pt>
                <c:pt idx="2">
                  <c:v>700</c:v>
                </c:pt>
                <c:pt idx="3">
                  <c:v>2450</c:v>
                </c:pt>
                <c:pt idx="4">
                  <c:v>8510</c:v>
                </c:pt>
                <c:pt idx="5">
                  <c:v>85100</c:v>
                </c:pt>
              </c:numCache>
            </c:numRef>
          </c:xVal>
          <c:yVal>
            <c:numRef>
              <c:f>Sheet1!$C$15:$C$20</c:f>
              <c:numCache>
                <c:formatCode>General</c:formatCode>
                <c:ptCount val="6"/>
                <c:pt idx="0">
                  <c:v>1300</c:v>
                </c:pt>
                <c:pt idx="1">
                  <c:v>1200</c:v>
                </c:pt>
                <c:pt idx="2">
                  <c:v>1000</c:v>
                </c:pt>
                <c:pt idx="3">
                  <c:v>500</c:v>
                </c:pt>
                <c:pt idx="4">
                  <c:v>250</c:v>
                </c:pt>
                <c:pt idx="5">
                  <c:v>2.5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Sheet1!$A$22</c:f>
              <c:strCache>
                <c:ptCount val="1"/>
                <c:pt idx="0">
                  <c:v>Grid tubes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0.17123232262218976"/>
                  <c:y val="3.685329259711098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Grid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 smtClean="0"/>
                      <a:t>tubes</a:t>
                    </a:r>
                    <a:endParaRPr lang="en-US" sz="1400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Pos val="r"/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Sheet1!$B$22:$B$25</c:f>
              <c:numCache>
                <c:formatCode>General</c:formatCode>
                <c:ptCount val="4"/>
                <c:pt idx="0">
                  <c:v>10</c:v>
                </c:pt>
                <c:pt idx="1">
                  <c:v>80</c:v>
                </c:pt>
                <c:pt idx="2">
                  <c:v>200</c:v>
                </c:pt>
                <c:pt idx="3">
                  <c:v>860</c:v>
                </c:pt>
              </c:numCache>
            </c:numRef>
          </c:xVal>
          <c:yVal>
            <c:numRef>
              <c:f>Sheet1!$C$22:$C$25</c:f>
              <c:numCache>
                <c:formatCode>General</c:formatCode>
                <c:ptCount val="4"/>
                <c:pt idx="0">
                  <c:v>6000</c:v>
                </c:pt>
                <c:pt idx="1">
                  <c:v>2800</c:v>
                </c:pt>
                <c:pt idx="2">
                  <c:v>1000</c:v>
                </c:pt>
                <c:pt idx="3">
                  <c:v>18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Sheet1!$A$30</c:f>
              <c:strCache>
                <c:ptCount val="1"/>
                <c:pt idx="0">
                  <c:v>IOTs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0"/>
                  <c:y val="-1.842664629855524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IOTs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Sheet1!$B$30:$B$32</c:f>
              <c:numCache>
                <c:formatCode>General</c:formatCode>
                <c:ptCount val="3"/>
                <c:pt idx="0">
                  <c:v>500</c:v>
                </c:pt>
                <c:pt idx="1">
                  <c:v>860</c:v>
                </c:pt>
                <c:pt idx="2">
                  <c:v>1300</c:v>
                </c:pt>
              </c:numCache>
            </c:numRef>
          </c:xVal>
          <c:yVal>
            <c:numRef>
              <c:f>Sheet1!$C$30:$C$32</c:f>
              <c:numCache>
                <c:formatCode>General</c:formatCode>
                <c:ptCount val="3"/>
                <c:pt idx="0">
                  <c:v>80</c:v>
                </c:pt>
                <c:pt idx="1">
                  <c:v>31</c:v>
                </c:pt>
                <c:pt idx="2">
                  <c:v>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59392"/>
        <c:axId val="44867968"/>
      </c:scatterChart>
      <c:valAx>
        <c:axId val="44859392"/>
        <c:scaling>
          <c:logBase val="10"/>
          <c:orientation val="minMax"/>
          <c:max val="10000"/>
          <c:min val="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 [MHz]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4867968"/>
        <c:crossesAt val="0.1"/>
        <c:crossBetween val="midCat"/>
      </c:valAx>
      <c:valAx>
        <c:axId val="44867968"/>
        <c:scaling>
          <c:logBase val="10"/>
          <c:orientation val="minMax"/>
          <c:min val="0.1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average power [kW]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4859392"/>
        <c:crosses val="autoZero"/>
        <c:crossBetween val="midCat"/>
      </c:valAx>
    </c:plotArea>
    <c:plotVisOnly val="1"/>
    <c:dispBlanksAs val="gap"/>
    <c:showDLblsOverMax val="0"/>
  </c:chart>
  <c:spPr>
    <a:ln>
      <a:noFill/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57441-DD6B-4AD3-87A3-F6FC03B1C7F2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C85BC-B314-41E3-9756-9CDD86F2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3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0AD12-E9FC-49DA-A715-8BFBA98B005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7F14-D767-4CD6-8831-234D9C64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2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AF5C0-070E-40F5-AE71-ED59EDC630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4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4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1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584325" cy="268287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453188"/>
            <a:ext cx="5834063" cy="268287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4B574-E9A8-44E0-964D-4FEBD4FB35B8}" type="slidenum">
              <a:rPr lang="sv-S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1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B8E2-F122-4742-97D8-568AD4112EB4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3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4B574-E9A8-44E0-964D-4FEBD4FB35B8}" type="slidenum">
              <a:rPr lang="sv-S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FB33B-16D4-4AD1-93F9-B9A3E2BB5C7A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1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C76A-6669-470D-BFC2-49210815A15A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2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B8E2-F122-4742-97D8-568AD4112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2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C76A-6669-470D-BFC2-49210815A15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4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8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1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584325" cy="2682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453188"/>
            <a:ext cx="5834063" cy="268287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D024-CA20-4D41-A9CA-742D75A0CB35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5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4B574-E9A8-44E0-964D-4FEBD4FB35B8}" type="slidenum">
              <a:rPr lang="sv-S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fld id="{7FA0021A-A4A9-4E9E-948B-0B16299EA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1" fontAlgn="base" hangingPunct="1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30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81075" indent="-1730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44613" indent="-1841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08150" indent="-1841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4B574-E9A8-44E0-964D-4FEBD4FB35B8}" type="slidenum">
              <a:rPr lang="sv-S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1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1" fontAlgn="base" hangingPunct="1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30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81075" indent="-1730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44613" indent="-1841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08150" indent="-1841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744" y="2015103"/>
            <a:ext cx="7776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FREIA: HIGH POWER TEST STAND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4148" y="4221088"/>
            <a:ext cx="6301725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err="1" smtClean="0"/>
              <a:t>Rutambhara</a:t>
            </a:r>
            <a:r>
              <a:rPr lang="sv-SE" sz="2400" dirty="0" smtClean="0"/>
              <a:t> Yogi &amp; FREIA Group</a:t>
            </a:r>
          </a:p>
          <a:p>
            <a:pPr algn="ctr"/>
            <a:endParaRPr lang="sv-SE" sz="2400" dirty="0" smtClean="0"/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ESS RF Group Unit Leader for Spoke Power and RF Distribution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FREIA Group Unit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Leader, </a:t>
            </a:r>
            <a:r>
              <a:rPr lang="sv-SE" sz="1600" dirty="0" smtClean="0">
                <a:solidFill>
                  <a:schemeClr val="bg2">
                    <a:lumMod val="50000"/>
                  </a:schemeClr>
                </a:solidFill>
              </a:rPr>
              <a:t>Uppsala University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250825" y="6453188"/>
            <a:ext cx="1440855" cy="288180"/>
          </a:xfrm>
        </p:spPr>
        <p:txBody>
          <a:bodyPr/>
          <a:lstStyle/>
          <a:p>
            <a:r>
              <a:rPr lang="en-US" smtClean="0"/>
              <a:t>10 Dec 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49" y="3717032"/>
            <a:ext cx="5227923" cy="251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73DF-B8B0-45B2-8F59-28F8812E41BB}" type="slidenum">
              <a:rPr lang="en-US" smtClean="0"/>
              <a:t>10</a:t>
            </a:fld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790221" y="245663"/>
            <a:ext cx="512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Tetrode RF Power Station (400 kW) </a:t>
            </a:r>
            <a:endParaRPr lang="en-US" sz="2400" dirty="0"/>
          </a:p>
        </p:txBody>
      </p:sp>
      <p:sp>
        <p:nvSpPr>
          <p:cNvPr id="1025" name="Rectangle 1024"/>
          <p:cNvSpPr/>
          <p:nvPr/>
        </p:nvSpPr>
        <p:spPr>
          <a:xfrm>
            <a:off x="1403648" y="3456627"/>
            <a:ext cx="3708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Schematic of RF </a:t>
            </a:r>
            <a:r>
              <a:rPr lang="en-US" sz="1600" dirty="0"/>
              <a:t>Power </a:t>
            </a:r>
            <a:r>
              <a:rPr lang="en-US" sz="1600" dirty="0" smtClean="0"/>
              <a:t>Station Layout</a:t>
            </a:r>
            <a:endParaRPr lang="en-US" sz="1600" dirty="0"/>
          </a:p>
        </p:txBody>
      </p:sp>
      <p:sp>
        <p:nvSpPr>
          <p:cNvPr id="1032" name="Date Placeholder 10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0935"/>
            <a:ext cx="6205030" cy="22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10" y="1012409"/>
            <a:ext cx="17684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2120" y="5877272"/>
            <a:ext cx="1130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Foot print: </a:t>
            </a:r>
          </a:p>
          <a:p>
            <a:r>
              <a:rPr lang="en-US" sz="1200" dirty="0"/>
              <a:t>5.4 m x 1.2 m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6150"/>
            <a:ext cx="1821392" cy="215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Rectangle 1023"/>
          <p:cNvSpPr/>
          <p:nvPr/>
        </p:nvSpPr>
        <p:spPr>
          <a:xfrm>
            <a:off x="7452320" y="2754359"/>
            <a:ext cx="1817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Due to λ/4 section, both </a:t>
            </a:r>
            <a:r>
              <a:rPr lang="en-US" sz="1400" dirty="0" smtClean="0"/>
              <a:t>Tetrodes </a:t>
            </a:r>
            <a:r>
              <a:rPr lang="en-US" sz="1400" dirty="0"/>
              <a:t>see same phase </a:t>
            </a:r>
          </a:p>
          <a:p>
            <a:r>
              <a:rPr lang="en-US" sz="1400" dirty="0"/>
              <a:t>of reflected signal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3933056"/>
            <a:ext cx="1709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Preamplifier:</a:t>
            </a:r>
          </a:p>
          <a:p>
            <a:r>
              <a:rPr lang="en-US" sz="1600" dirty="0" smtClean="0"/>
              <a:t>Solid state Amplifier</a:t>
            </a:r>
            <a:endParaRPr lang="en-US" sz="1600" dirty="0"/>
          </a:p>
          <a:p>
            <a:r>
              <a:rPr lang="en-US" sz="1600" dirty="0"/>
              <a:t>conservative gain of 13 dB </a:t>
            </a:r>
          </a:p>
          <a:p>
            <a:r>
              <a:rPr lang="en-US" sz="1600" dirty="0" smtClean="0"/>
              <a:t>(aging </a:t>
            </a:r>
            <a:r>
              <a:rPr lang="en-US" sz="1600" dirty="0"/>
              <a:t>of </a:t>
            </a:r>
            <a:r>
              <a:rPr lang="en-US" sz="1600" dirty="0" smtClean="0"/>
              <a:t>Tetrode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11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Study: Use of gain excursion curve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8" y="1229122"/>
            <a:ext cx="442912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66" y="979091"/>
            <a:ext cx="22320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63" y="4725144"/>
            <a:ext cx="281841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0336" y="1247378"/>
            <a:ext cx="4050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Tetrodes</a:t>
            </a:r>
            <a:r>
              <a:rPr lang="en-US" dirty="0"/>
              <a:t> can provide more than 1.5 times the nominal power for short time, with same power supply voltages, but more input power: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7" y="2348880"/>
            <a:ext cx="307816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520" y="4941168"/>
            <a:ext cx="2779864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Ref: Report by Vitaliy Goryashko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5373216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Instead of continuous sweep of power , </a:t>
            </a:r>
          </a:p>
          <a:p>
            <a:r>
              <a:rPr lang="en-US" dirty="0" smtClean="0"/>
              <a:t>Pulses of power can be applied.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41452" y="6093296"/>
            <a:ext cx="360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Test  in FREIA &amp; propose to ESS.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913"/>
            <a:ext cx="7677150" cy="5048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Study: Circulator-less operation of Tetrode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6310" y="1412776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Collaboration with Eric </a:t>
            </a:r>
            <a:r>
              <a:rPr lang="en-US" dirty="0" err="1" smtClean="0"/>
              <a:t>Montesinos</a:t>
            </a:r>
            <a:r>
              <a:rPr lang="en-US" dirty="0" smtClean="0"/>
              <a:t> (CERN)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052736"/>
            <a:ext cx="8351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Tetrode doesn’t need circulator for protection  like either IOT or Klystron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87966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Study completed for 200 kW output power: </a:t>
            </a:r>
            <a:r>
              <a:rPr lang="en-US" dirty="0"/>
              <a:t>Tetrode RF power station can handle 100% reflection for output power of 200 kW</a:t>
            </a:r>
          </a:p>
          <a:p>
            <a:endParaRPr lang="en-US" dirty="0" smtClean="0"/>
          </a:p>
          <a:p>
            <a:r>
              <a:rPr lang="en-US" dirty="0" smtClean="0"/>
              <a:t>Maximum Anode to ground  </a:t>
            </a:r>
            <a:r>
              <a:rPr lang="en-US" dirty="0"/>
              <a:t> voltage</a:t>
            </a:r>
            <a:r>
              <a:rPr lang="en-US" dirty="0" smtClean="0"/>
              <a:t>= 34 kV (for 100 % in phase reflection)</a:t>
            </a:r>
          </a:p>
          <a:p>
            <a:r>
              <a:rPr lang="en-US" dirty="0"/>
              <a:t>	</a:t>
            </a:r>
            <a:r>
              <a:rPr lang="en-US" dirty="0" smtClean="0"/>
              <a:t>			&lt;&lt; </a:t>
            </a:r>
            <a:r>
              <a:rPr lang="en-US" dirty="0" err="1" smtClean="0"/>
              <a:t>Vbreak</a:t>
            </a:r>
            <a:r>
              <a:rPr lang="en-US" dirty="0" smtClean="0"/>
              <a:t> down of Tetrode.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3573016"/>
            <a:ext cx="638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is in progress for Pout = 400 kW with 100 % reflection 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4102631"/>
            <a:ext cx="3096344" cy="206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38229" y="5392183"/>
            <a:ext cx="273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Photograph of SPS, </a:t>
            </a:r>
            <a:r>
              <a:rPr lang="en-US" sz="1600" dirty="0" smtClean="0"/>
              <a:t>CERN</a:t>
            </a:r>
          </a:p>
          <a:p>
            <a:pPr algn="ctr"/>
            <a:r>
              <a:rPr lang="en-GB" sz="1600" dirty="0"/>
              <a:t>650 kW </a:t>
            </a:r>
            <a:r>
              <a:rPr lang="en-GB" sz="1600" dirty="0" err="1"/>
              <a:t>cw</a:t>
            </a:r>
            <a:r>
              <a:rPr lang="en-GB" sz="1600" dirty="0"/>
              <a:t> @ 200 MHz 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59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6453" y="980728"/>
            <a:ext cx="4072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New </a:t>
            </a:r>
            <a:r>
              <a:rPr lang="sv-SE" sz="1600" dirty="0" err="1" smtClean="0"/>
              <a:t>Circulator</a:t>
            </a:r>
            <a:r>
              <a:rPr lang="sv-SE" sz="1600" dirty="0" smtClean="0"/>
              <a:t> design </a:t>
            </a:r>
            <a:r>
              <a:rPr lang="sv-SE" sz="1600" dirty="0" err="1" smtClean="0"/>
              <a:t>to</a:t>
            </a:r>
            <a:r>
              <a:rPr lang="sv-SE" sz="1600" dirty="0" smtClean="0"/>
              <a:t> </a:t>
            </a:r>
            <a:r>
              <a:rPr lang="sv-SE" sz="1600" dirty="0" err="1" smtClean="0"/>
              <a:t>avoid</a:t>
            </a:r>
            <a:r>
              <a:rPr lang="sv-SE" sz="1600" dirty="0" smtClean="0"/>
              <a:t> </a:t>
            </a:r>
            <a:r>
              <a:rPr lang="sv-SE" sz="1600" dirty="0" err="1" smtClean="0"/>
              <a:t>pressurization</a:t>
            </a:r>
            <a:r>
              <a:rPr lang="sv-SE" sz="1600" dirty="0" smtClean="0"/>
              <a:t>, </a:t>
            </a:r>
            <a:r>
              <a:rPr lang="sv-SE" sz="1600" dirty="0" err="1" smtClean="0"/>
              <a:t>without</a:t>
            </a:r>
            <a:r>
              <a:rPr lang="sv-SE" sz="1600" dirty="0" smtClean="0"/>
              <a:t> NRE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To </a:t>
            </a:r>
            <a:r>
              <a:rPr lang="sv-SE" sz="1600" dirty="0" err="1" smtClean="0"/>
              <a:t>decrease</a:t>
            </a:r>
            <a:r>
              <a:rPr lang="sv-SE" sz="1600" dirty="0" smtClean="0"/>
              <a:t> </a:t>
            </a:r>
            <a:r>
              <a:rPr lang="sv-SE" sz="1600" dirty="0" err="1" smtClean="0"/>
              <a:t>field</a:t>
            </a:r>
            <a:r>
              <a:rPr lang="sv-SE" sz="1600" dirty="0" smtClean="0"/>
              <a:t> </a:t>
            </a:r>
            <a:r>
              <a:rPr lang="sv-SE" sz="1600" dirty="0" err="1" smtClean="0"/>
              <a:t>strength</a:t>
            </a:r>
            <a:r>
              <a:rPr lang="sv-SE" sz="1600" dirty="0" smtClean="0"/>
              <a:t>, </a:t>
            </a:r>
            <a:r>
              <a:rPr lang="sv-SE" sz="1600" dirty="0" err="1" smtClean="0"/>
              <a:t>increase</a:t>
            </a:r>
            <a:r>
              <a:rPr lang="sv-SE" sz="1600" dirty="0" smtClean="0"/>
              <a:t> in diameter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ferrite</a:t>
            </a:r>
            <a:r>
              <a:rPr lang="sv-SE" sz="1600" dirty="0" smtClean="0"/>
              <a:t> disk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25 % </a:t>
            </a:r>
            <a:r>
              <a:rPr lang="sv-SE" sz="1600" dirty="0" err="1" smtClean="0"/>
              <a:t>increase</a:t>
            </a:r>
            <a:r>
              <a:rPr lang="sv-SE" sz="1600" dirty="0" smtClean="0"/>
              <a:t> in </a:t>
            </a:r>
            <a:r>
              <a:rPr lang="sv-SE" sz="1600" dirty="0" err="1" smtClean="0"/>
              <a:t>size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circulator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rgbClr val="FF0000"/>
                </a:solidFill>
              </a:rPr>
              <a:t>Technically</a:t>
            </a:r>
            <a:r>
              <a:rPr lang="sv-SE" sz="1600" dirty="0" smtClean="0">
                <a:solidFill>
                  <a:srgbClr val="FF0000"/>
                </a:solidFill>
              </a:rPr>
              <a:t> good &amp; 44% cheaper than their budgetary quotation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rgbClr val="FF0000"/>
                </a:solidFill>
              </a:rPr>
              <a:t>27% cheaper than their competitor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260648"/>
            <a:ext cx="601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Circulator: Technology Demonstrator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3529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6453" y="3833753"/>
            <a:ext cx="4072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FREIA first chain: all coax ports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For ESS Spoke Linac and FREIA second chain: port 1 (Amplifier) and port 3 (Load) will be coax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Port 2 will be WR2300 (half-height)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3" y="4774763"/>
            <a:ext cx="14668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3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312988" cy="5048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High Power Loads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FREIA will have both technologies for loads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Ferrite Load</a:t>
            </a:r>
          </a:p>
          <a:p>
            <a:pPr marL="0" indent="0">
              <a:buNone/>
            </a:pPr>
            <a:r>
              <a:rPr lang="en-US" dirty="0" smtClean="0"/>
              <a:t> # </a:t>
            </a:r>
            <a:r>
              <a:rPr lang="de-DE" dirty="0">
                <a:cs typeface="Arial" charset="0"/>
              </a:rPr>
              <a:t>Robust design </a:t>
            </a:r>
            <a:r>
              <a:rPr lang="de-DE" dirty="0" err="1">
                <a:cs typeface="Arial" charset="0"/>
              </a:rPr>
              <a:t>for</a:t>
            </a:r>
            <a:r>
              <a:rPr lang="de-DE" dirty="0">
                <a:cs typeface="Arial" charset="0"/>
              </a:rPr>
              <a:t> high </a:t>
            </a:r>
            <a:endParaRPr lang="de-DE" dirty="0" smtClean="0">
              <a:cs typeface="Arial" charset="0"/>
            </a:endParaRPr>
          </a:p>
          <a:p>
            <a:pPr marL="0" indent="0">
              <a:buNone/>
            </a:pPr>
            <a:r>
              <a:rPr lang="de-DE" dirty="0">
                <a:cs typeface="Arial" charset="0"/>
              </a:rPr>
              <a:t> </a:t>
            </a:r>
            <a:r>
              <a:rPr lang="de-DE" dirty="0" smtClean="0">
                <a:cs typeface="Arial" charset="0"/>
              </a:rPr>
              <a:t>   </a:t>
            </a:r>
            <a:r>
              <a:rPr lang="de-DE" dirty="0" err="1" smtClean="0">
                <a:cs typeface="Arial" charset="0"/>
              </a:rPr>
              <a:t>reliability</a:t>
            </a:r>
            <a:r>
              <a:rPr lang="de-DE" dirty="0" smtClean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and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long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life</a:t>
            </a:r>
            <a:r>
              <a:rPr lang="de-DE" dirty="0">
                <a:cs typeface="Arial" charset="0"/>
              </a:rPr>
              <a:t> </a:t>
            </a:r>
            <a:r>
              <a:rPr lang="de-DE" dirty="0" smtClean="0">
                <a:cs typeface="Arial" charset="0"/>
              </a:rPr>
              <a:t>time</a:t>
            </a:r>
          </a:p>
          <a:p>
            <a:pPr marL="0" indent="0">
              <a:buNone/>
            </a:pPr>
            <a:r>
              <a:rPr lang="de-DE" dirty="0" smtClean="0">
                <a:cs typeface="Arial" charset="0"/>
              </a:rPr>
              <a:t># </a:t>
            </a:r>
            <a:r>
              <a:rPr lang="de-DE" dirty="0">
                <a:sym typeface="Symbol" pitchFamily="18" charset="2"/>
              </a:rPr>
              <a:t>RF </a:t>
            </a:r>
            <a:r>
              <a:rPr lang="de-DE" dirty="0" err="1">
                <a:sym typeface="Symbol" pitchFamily="18" charset="2"/>
              </a:rPr>
              <a:t>absorption</a:t>
            </a:r>
            <a:r>
              <a:rPr lang="de-DE" dirty="0">
                <a:sym typeface="Symbol" pitchFamily="18" charset="2"/>
              </a:rPr>
              <a:t> </a:t>
            </a:r>
            <a:r>
              <a:rPr lang="de-DE" dirty="0" err="1">
                <a:sym typeface="Symbol" pitchFamily="18" charset="2"/>
              </a:rPr>
              <a:t>is</a:t>
            </a:r>
            <a:r>
              <a:rPr lang="de-DE" dirty="0">
                <a:sym typeface="Symbol" pitchFamily="18" charset="2"/>
              </a:rPr>
              <a:t> </a:t>
            </a:r>
            <a:r>
              <a:rPr lang="de-DE" dirty="0" err="1" smtClean="0">
                <a:sym typeface="Symbol" pitchFamily="18" charset="2"/>
              </a:rPr>
              <a:t>independent</a:t>
            </a:r>
            <a:endParaRPr lang="de-DE" dirty="0" smtClean="0">
              <a:sym typeface="Symbol" pitchFamily="18" charset="2"/>
            </a:endParaRPr>
          </a:p>
          <a:p>
            <a:pPr marL="0" indent="0">
              <a:buNone/>
            </a:pPr>
            <a:r>
              <a:rPr lang="de-DE" dirty="0">
                <a:sym typeface="Symbol" pitchFamily="18" charset="2"/>
              </a:rPr>
              <a:t> </a:t>
            </a:r>
            <a:r>
              <a:rPr lang="de-DE" dirty="0" smtClean="0">
                <a:sym typeface="Symbol" pitchFamily="18" charset="2"/>
              </a:rPr>
              <a:t>    </a:t>
            </a:r>
            <a:r>
              <a:rPr lang="de-DE" dirty="0" err="1">
                <a:sym typeface="Symbol" pitchFamily="18" charset="2"/>
              </a:rPr>
              <a:t>of</a:t>
            </a:r>
            <a:r>
              <a:rPr lang="de-DE" dirty="0">
                <a:sym typeface="Symbol" pitchFamily="18" charset="2"/>
              </a:rPr>
              <a:t> </a:t>
            </a:r>
            <a:r>
              <a:rPr lang="de-DE" dirty="0" err="1">
                <a:sym typeface="Symbol" pitchFamily="18" charset="2"/>
              </a:rPr>
              <a:t>water</a:t>
            </a:r>
            <a:r>
              <a:rPr lang="de-DE" dirty="0">
                <a:sym typeface="Symbol" pitchFamily="18" charset="2"/>
              </a:rPr>
              <a:t> </a:t>
            </a:r>
            <a:r>
              <a:rPr lang="de-DE" dirty="0" err="1">
                <a:sym typeface="Symbol" pitchFamily="18" charset="2"/>
              </a:rPr>
              <a:t>quality</a:t>
            </a:r>
            <a:r>
              <a:rPr lang="de-DE" dirty="0">
                <a:sym typeface="Symbol" pitchFamily="18" charset="2"/>
              </a:rPr>
              <a:t> </a:t>
            </a:r>
            <a:endParaRPr lang="de-DE" dirty="0" smtClean="0">
              <a:sym typeface="Symbol" pitchFamily="18" charset="2"/>
            </a:endParaRPr>
          </a:p>
          <a:p>
            <a:pPr marL="0" indent="0">
              <a:buNone/>
            </a:pPr>
            <a:endParaRPr lang="de-DE" dirty="0">
              <a:solidFill>
                <a:srgbClr val="5F5F5F"/>
              </a:solidFill>
              <a:cs typeface="Arial" charset="0"/>
            </a:endParaRPr>
          </a:p>
          <a:p>
            <a:pPr marL="0" indent="0">
              <a:buNone/>
            </a:pPr>
            <a:r>
              <a:rPr lang="en-US" b="1" dirty="0" smtClean="0"/>
              <a:t>Resistive water cooled loads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# </a:t>
            </a:r>
            <a:r>
              <a:rPr lang="en-US" dirty="0"/>
              <a:t>Single resistive load for 400 </a:t>
            </a:r>
            <a:r>
              <a:rPr lang="en-US" dirty="0" err="1"/>
              <a:t>kWp</a:t>
            </a:r>
            <a:r>
              <a:rPr lang="en-US" dirty="0"/>
              <a:t> </a:t>
            </a:r>
            <a:r>
              <a:rPr lang="en-US" dirty="0" smtClean="0"/>
              <a:t>@ 352 MHz </a:t>
            </a:r>
            <a:r>
              <a:rPr lang="en-US" dirty="0"/>
              <a:t>not </a:t>
            </a:r>
            <a:r>
              <a:rPr lang="en-US" dirty="0" smtClean="0"/>
              <a:t>available.</a:t>
            </a:r>
          </a:p>
          <a:p>
            <a:pPr marL="0" indent="0">
              <a:buNone/>
            </a:pPr>
            <a:r>
              <a:rPr lang="en-US" dirty="0" smtClean="0"/>
              <a:t># </a:t>
            </a:r>
            <a:r>
              <a:rPr lang="en-US" dirty="0"/>
              <a:t>Combine 2 loads with </a:t>
            </a:r>
            <a:r>
              <a:rPr lang="en-US" dirty="0" smtClean="0">
                <a:solidFill>
                  <a:srgbClr val="FF0000"/>
                </a:solidFill>
              </a:rPr>
              <a:t>in-house developed combiner </a:t>
            </a:r>
            <a:r>
              <a:rPr lang="en-US" dirty="0" smtClean="0"/>
              <a:t>(Combiner not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available off the shelf)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29952"/>
            <a:ext cx="5086325" cy="240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30480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Technology demonstrator: Solid State </a:t>
            </a:r>
            <a:r>
              <a:rPr lang="en-US" dirty="0"/>
              <a:t>RF Power </a:t>
            </a:r>
            <a:r>
              <a:rPr lang="en-US" dirty="0" smtClean="0"/>
              <a:t>Station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2656647" cy="270554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9" y="4118519"/>
            <a:ext cx="3412621" cy="224447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67" y="1143000"/>
            <a:ext cx="3167179" cy="1797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5896" y="294032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Second </a:t>
            </a:r>
            <a:r>
              <a:rPr lang="en-US" sz="1400" dirty="0"/>
              <a:t>stage power combiner: </a:t>
            </a:r>
            <a:r>
              <a:rPr lang="en-US" sz="1400" dirty="0" smtClean="0"/>
              <a:t>100 </a:t>
            </a:r>
            <a:r>
              <a:rPr lang="en-US" sz="1400" dirty="0"/>
              <a:t>kW input, 4 </a:t>
            </a:r>
            <a:r>
              <a:rPr lang="en-US" sz="1400" dirty="0" smtClean="0"/>
              <a:t>inputs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1220" y="3886200"/>
            <a:ext cx="4163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First stage power combiner</a:t>
            </a:r>
            <a:r>
              <a:rPr lang="en-US" sz="1400" dirty="0" smtClean="0"/>
              <a:t>: </a:t>
            </a:r>
            <a:r>
              <a:rPr lang="en-US" sz="1400" dirty="0"/>
              <a:t>8 kW input, 12 </a:t>
            </a:r>
            <a:r>
              <a:rPr lang="en-US" sz="1400" dirty="0" smtClean="0"/>
              <a:t>inputs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505200"/>
            <a:ext cx="3331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Schematic of RF Power Station 400 kW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73DF-B8B0-45B2-8F59-28F8812E41BB}" type="slidenum">
              <a:rPr lang="en-US" smtClean="0"/>
              <a:t>15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67617" y="4941168"/>
            <a:ext cx="288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Claim of Siemens:</a:t>
            </a:r>
          </a:p>
          <a:p>
            <a:r>
              <a:rPr lang="sv-SE" sz="1600" dirty="0" smtClean="0"/>
              <a:t>The RF power station doesn’t need circulator for operation.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354438" y="353225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High power RF Power Station using solid state technology under development by Siemens Research centre.</a:t>
            </a:r>
          </a:p>
          <a:p>
            <a:endParaRPr lang="en-US" sz="1600" dirty="0"/>
          </a:p>
          <a:p>
            <a:r>
              <a:rPr lang="en-US" sz="1600" dirty="0"/>
              <a:t>Expected delivery Jan / Feb 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8432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ESS Amplifier technology will be proposed after testing tetrode and solid state RF power stations.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29" y="881534"/>
            <a:ext cx="1847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9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1196752"/>
            <a:ext cx="5400600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Features:</a:t>
            </a:r>
          </a:p>
          <a:p>
            <a:endParaRPr lang="sv-SE" sz="105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Footprint: 2 sq m (Four 19 inch cabinets)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Efficiency from wall plug to RF: 60%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/>
              <a:t>Circulator not </a:t>
            </a:r>
            <a:r>
              <a:rPr lang="sv-SE" sz="2000" dirty="0" smtClean="0"/>
              <a:t>required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DC Power Supplies: 4 x 24 kW, 48 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Power combiners:</a:t>
            </a:r>
          </a:p>
          <a:p>
            <a:r>
              <a:rPr lang="sv-SE" sz="2000" dirty="0" smtClean="0"/>
              <a:t>    -  First stage power combiner: </a:t>
            </a:r>
            <a:endParaRPr lang="sv-SE" sz="2000" dirty="0"/>
          </a:p>
          <a:p>
            <a:r>
              <a:rPr lang="sv-SE" sz="2000" dirty="0" smtClean="0"/>
              <a:t>        8 kW input, 12 inputs</a:t>
            </a:r>
          </a:p>
          <a:p>
            <a:r>
              <a:rPr lang="sv-SE" sz="2000" dirty="0" smtClean="0"/>
              <a:t>    -  Second stage power combioner: </a:t>
            </a:r>
          </a:p>
          <a:p>
            <a:r>
              <a:rPr lang="sv-SE" sz="2000" dirty="0" smtClean="0"/>
              <a:t>         96 kW input, 4 inputs.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RF Modules packed into 6 U high rack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000" dirty="0" smtClean="0"/>
              <a:t>Control system fits into 3 U high rack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847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0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 and ICS Retreat Meeting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6330" y="1278185"/>
            <a:ext cx="8566150" cy="2136775"/>
            <a:chOff x="179512" y="1650702"/>
            <a:chExt cx="8566150" cy="21367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988840"/>
              <a:ext cx="8566150" cy="1798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00808"/>
              <a:ext cx="2573337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650702"/>
              <a:ext cx="1731963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987824" y="244335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Schedule at FREIA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78060"/>
            <a:ext cx="42370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450912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Bunker </a:t>
            </a:r>
            <a:r>
              <a:rPr lang="en-US" sz="1600" dirty="0"/>
              <a:t>is designed </a:t>
            </a:r>
            <a:r>
              <a:rPr lang="en-US" sz="1600" dirty="0" err="1"/>
              <a:t>sothat</a:t>
            </a:r>
            <a:r>
              <a:rPr lang="en-US" sz="1600" dirty="0"/>
              <a:t> the average radiation level &lt; 1 </a:t>
            </a:r>
            <a:r>
              <a:rPr lang="en-US" sz="1600" dirty="0" err="1"/>
              <a:t>μSv</a:t>
            </a:r>
            <a:r>
              <a:rPr lang="en-US" sz="1600" dirty="0"/>
              <a:t>/h outside the bunker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1165" y="56583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Horizontal test cryostat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Liquid Helium production: 140 l/h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Delivery of liquid N2 and He to external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087240" cy="14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6077" y="2780928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5936" y="260648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Testing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79923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Work-shop was organised at Uppsala during 20-21 Nov 2013 to discuss testing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Testing of RF power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Testing of spoke cavities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Testing of spoke cryomodules.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2708920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emphasis for testing will be: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test specifications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test reliability of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test availability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2924944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Thank you !</a:t>
            </a:r>
            <a:endParaRPr lang="en-US" sz="4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41" y="3145323"/>
            <a:ext cx="2405738" cy="17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3" y="948705"/>
            <a:ext cx="8026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0825" y="6453188"/>
            <a:ext cx="1368847" cy="404812"/>
          </a:xfrm>
        </p:spPr>
        <p:txBody>
          <a:bodyPr/>
          <a:lstStyle/>
          <a:p>
            <a:r>
              <a:rPr lang="en-US" smtClean="0"/>
              <a:t>10 Dec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10081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23621" y="4963957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Superconducing spoke Cryomodule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7" y="964131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Schematic </a:t>
            </a:r>
            <a:r>
              <a:rPr lang="sv-SE" sz="1400" dirty="0" smtClean="0"/>
              <a:t>óf ESS Linac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61869" y="2550433"/>
            <a:ext cx="217239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sv-SE" sz="1200" dirty="0" smtClean="0"/>
              <a:t>Courtesy: Sabastien Bouson </a:t>
            </a:r>
          </a:p>
          <a:p>
            <a:r>
              <a:rPr lang="sv-SE" sz="1200" dirty="0" smtClean="0"/>
              <a:t>(IPN Orsay)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5274" y="2560548"/>
            <a:ext cx="3533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Number of spoke cavities = 26</a:t>
            </a:r>
          </a:p>
          <a:p>
            <a:r>
              <a:rPr lang="sv-SE" sz="1600" dirty="0" smtClean="0"/>
              <a:t>Number of spoke cryomodules = 13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7474"/>
            <a:ext cx="3816424" cy="201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212976"/>
            <a:ext cx="5155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Maximum power coupled to beam = </a:t>
            </a:r>
            <a:r>
              <a:rPr lang="en-US" sz="1600" dirty="0"/>
              <a:t>320 kW (</a:t>
            </a:r>
            <a:r>
              <a:rPr lang="en-US" sz="1600" dirty="0" err="1"/>
              <a:t>Optimus</a:t>
            </a:r>
            <a:r>
              <a:rPr lang="en-US" sz="1600" dirty="0"/>
              <a:t>)</a:t>
            </a:r>
            <a:endParaRPr lang="en-US" sz="1600" dirty="0" smtClean="0"/>
          </a:p>
          <a:p>
            <a:r>
              <a:rPr lang="en-US" sz="1600" dirty="0" smtClean="0"/>
              <a:t>Maximum power of Spoke Amplifier = 400 kW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55838" y="5949280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Base line for ESS RF design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13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3509" y="260648"/>
            <a:ext cx="338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rgbClr val="000000"/>
                </a:solidFill>
                <a:latin typeface="Calibri" pitchFamily="34" charset="0"/>
              </a:rPr>
              <a:t>High power tests at FREIA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814306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000000"/>
                </a:solidFill>
                <a:latin typeface="Calibri" pitchFamily="34" charset="0"/>
              </a:rPr>
              <a:t>RF power station test on load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Test of preamplifier (10 kW peak / 0.5 kW avg)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Test of amplifier (200 </a:t>
            </a: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kW </a:t>
            </a: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peak / 10 </a:t>
            </a: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kW avg)</a:t>
            </a: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Test of Tetrode RF power station (400 </a:t>
            </a: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kW peak / </a:t>
            </a: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20 </a:t>
            </a: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kW </a:t>
            </a: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avg)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Test of Solid state </a:t>
            </a: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RF power station (400 kW peak / 20 kW avg</a:t>
            </a: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endParaRPr lang="sv-SE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sv-SE" b="1" dirty="0" smtClean="0">
                <a:solidFill>
                  <a:srgbClr val="000000"/>
                </a:solidFill>
                <a:latin typeface="Calibri" pitchFamily="34" charset="0"/>
              </a:rPr>
              <a:t>Solid state RF power station test on Mismatch load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Test with variable short with all phases </a:t>
            </a:r>
          </a:p>
          <a:p>
            <a:endParaRPr lang="sv-SE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sv-SE" dirty="0">
              <a:solidFill>
                <a:srgbClr val="000000"/>
              </a:solidFill>
              <a:latin typeface="Calibri" pitchFamily="34" charset="0"/>
            </a:endParaRPr>
          </a:p>
          <a:p>
            <a:endParaRPr lang="sv-SE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sv-SE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 Test with mismatched load 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>
              <a:solidFill>
                <a:srgbClr val="000000"/>
              </a:solidFill>
              <a:latin typeface="Calibri" pitchFamily="34" charset="0"/>
            </a:endParaRPr>
          </a:p>
          <a:p>
            <a:endParaRPr lang="sv-SE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v-SE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Test with arc: Eric Montesinos(CERN) will provide the device.</a:t>
            </a:r>
          </a:p>
          <a:p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     (Transmission line section in which arc will be created by a RF short circuit device)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48" y="863352"/>
            <a:ext cx="263935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10239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386706" y="4598640"/>
            <a:ext cx="3352800" cy="990600"/>
            <a:chOff x="457200" y="5181600"/>
            <a:chExt cx="3352800" cy="990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57200" y="5410200"/>
              <a:ext cx="762000" cy="381000"/>
            </a:xfrm>
            <a:prstGeom prst="roundRect">
              <a:avLst/>
            </a:prstGeom>
            <a:solidFill>
              <a:srgbClr val="C7D6EA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v-SE" sz="1400" kern="0" dirty="0" smtClean="0">
                  <a:solidFill>
                    <a:srgbClr val="000000"/>
                  </a:solidFill>
                </a:rPr>
                <a:t>Load </a:t>
              </a:r>
              <a:endParaRPr lang="en-US" sz="1400" kern="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0"/>
            </p:cNvCxnSpPr>
            <p:nvPr/>
          </p:nvCxnSpPr>
          <p:spPr bwMode="auto">
            <a:xfrm flipV="1">
              <a:off x="838200" y="5181600"/>
              <a:ext cx="0" cy="228600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838200" y="5181600"/>
              <a:ext cx="762000" cy="0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600200" y="5181600"/>
              <a:ext cx="0" cy="838200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447800" y="6019800"/>
              <a:ext cx="228600" cy="0"/>
            </a:xfrm>
            <a:prstGeom prst="line">
              <a:avLst/>
            </a:prstGeom>
            <a:solidFill>
              <a:srgbClr val="C7D6EA"/>
            </a:solidFill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1447800" y="5410200"/>
              <a:ext cx="304800" cy="304800"/>
            </a:xfrm>
            <a:prstGeom prst="straightConnector1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600200" y="5181600"/>
              <a:ext cx="533400" cy="0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133600" y="5181600"/>
              <a:ext cx="0" cy="381000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133600" y="5562600"/>
              <a:ext cx="381000" cy="0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514600" y="5181600"/>
              <a:ext cx="0" cy="381000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514600" y="5181600"/>
              <a:ext cx="914400" cy="0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2133600" y="5410200"/>
              <a:ext cx="228600" cy="304800"/>
            </a:xfrm>
            <a:prstGeom prst="straightConnector1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3200400" y="5410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sv-SE" sz="1400" kern="0" dirty="0" smtClean="0">
                  <a:solidFill>
                    <a:srgbClr val="000000"/>
                  </a:solidFill>
                </a:rPr>
                <a:t>ZL</a:t>
              </a:r>
              <a:endParaRPr lang="en-US" sz="1400" kern="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2" y="5810429"/>
              <a:ext cx="92075" cy="115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>
              <a:stCxn id="22" idx="2"/>
            </p:cNvCxnSpPr>
            <p:nvPr/>
          </p:nvCxnSpPr>
          <p:spPr bwMode="auto">
            <a:xfrm>
              <a:off x="3390900" y="5926316"/>
              <a:ext cx="0" cy="245884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9" idx="2"/>
            </p:cNvCxnSpPr>
            <p:nvPr/>
          </p:nvCxnSpPr>
          <p:spPr bwMode="auto">
            <a:xfrm>
              <a:off x="838200" y="5791200"/>
              <a:ext cx="0" cy="381000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838200" y="6172200"/>
              <a:ext cx="2552699" cy="0"/>
            </a:xfrm>
            <a:prstGeom prst="line">
              <a:avLst/>
            </a:prstGeom>
            <a:solidFill>
              <a:srgbClr val="C7D6E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33005"/>
              </p:ext>
            </p:extLst>
          </p:nvPr>
        </p:nvGraphicFramePr>
        <p:xfrm>
          <a:off x="6833724" y="3068960"/>
          <a:ext cx="1981200" cy="2804160"/>
        </p:xfrm>
        <a:graphic>
          <a:graphicData uri="http://schemas.openxmlformats.org/drawingml/2006/table">
            <a:tbl>
              <a:tblPr firstRow="1" bandRow="1"/>
              <a:tblGrid>
                <a:gridCol w="838200"/>
                <a:gridCol w="11430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Lstub (mm)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Reflection coefficient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20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0.95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40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0.85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80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0.59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120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0.37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160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0.20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200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sv-SE" sz="1600" dirty="0" smtClean="0"/>
                        <a:t>0.04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5947343" y="4163952"/>
            <a:ext cx="838200" cy="305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FB33B-16D4-4AD1-93F9-B9A3E2BB5C7A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FB33B-16D4-4AD1-93F9-B9A3E2BB5C7A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843091"/>
            <a:ext cx="62646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Tetrode RF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power station test on Mismatch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load</a:t>
            </a:r>
          </a:p>
          <a:p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Circulatorless operation of tetrode: Under study.</a:t>
            </a:r>
          </a:p>
          <a:p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       collaboration with Eric Montesions (CERN)</a:t>
            </a:r>
          </a:p>
          <a:p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       Test it at FREIA and then propose for ESS.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Test </a:t>
            </a: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with variable short with all phases </a:t>
            </a:r>
          </a:p>
          <a:p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      for total peak power 200 kW.</a:t>
            </a:r>
          </a:p>
          <a:p>
            <a:endParaRPr lang="sv-SE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Coupler Conditioning  (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400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kW)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Detune the cavity (by few kHz)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Start from low power and small pulse width and then slowly reach full power (352 MHz, 400 kW, 3.5 ms) </a:t>
            </a:r>
          </a:p>
          <a:p>
            <a:pPr lvl="1"/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</a:p>
          <a:p>
            <a:r>
              <a:rPr lang="sv-SE" b="1" dirty="0" smtClean="0">
                <a:solidFill>
                  <a:srgbClr val="000000"/>
                </a:solidFill>
                <a:latin typeface="Calibri" pitchFamily="34" charset="0"/>
              </a:rPr>
              <a:t>RF test of cavity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Apply </a:t>
            </a: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RF power needed to build maximum Eacc = 9 </a:t>
            </a: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MV/m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Start from low power and small pulse width and then slowly reach full power (352 MHz, 400 kW, 3.5 ms) </a:t>
            </a:r>
            <a:endParaRPr lang="sv-SE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Maximum </a:t>
            </a: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Power = 100-200 kW, pulse width = 3.5 </a:t>
            </a:r>
            <a:r>
              <a:rPr lang="sv-SE" dirty="0" smtClean="0">
                <a:solidFill>
                  <a:srgbClr val="000000"/>
                </a:solidFill>
                <a:latin typeface="Calibri" pitchFamily="34" charset="0"/>
              </a:rPr>
              <a:t>ms</a:t>
            </a:r>
          </a:p>
          <a:p>
            <a:endParaRPr lang="sv-SE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10239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35360"/>
            <a:ext cx="26400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7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" y="6453188"/>
            <a:ext cx="1403350" cy="288180"/>
          </a:xfrm>
        </p:spPr>
        <p:txBody>
          <a:bodyPr/>
          <a:lstStyle/>
          <a:p>
            <a:r>
              <a:rPr lang="en-US" smtClean="0"/>
              <a:t>10 Dec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3789" y="188640"/>
            <a:ext cx="3106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FREIA Laboratory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48" y="3533785"/>
            <a:ext cx="41814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6165304"/>
            <a:ext cx="111354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800" b="1" dirty="0" smtClean="0"/>
              <a:t>RF Power Stations</a:t>
            </a:r>
            <a:endParaRPr lang="en-US" sz="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95536" y="1556321"/>
            <a:ext cx="8203753" cy="3865442"/>
            <a:chOff x="395536" y="1052736"/>
            <a:chExt cx="8203753" cy="386544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052736"/>
              <a:ext cx="3451225" cy="194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95536" y="1101749"/>
              <a:ext cx="4572000" cy="38164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sz="1600" b="1" dirty="0">
                  <a:solidFill>
                    <a:srgbClr val="000000"/>
                  </a:solidFill>
                </a:rPr>
                <a:t>ESS RF Development at FREIA </a:t>
              </a:r>
              <a:endParaRPr lang="en-US" sz="1600" b="1" dirty="0" smtClean="0">
                <a:solidFill>
                  <a:srgbClr val="000000"/>
                </a:solidFill>
              </a:endParaRPr>
            </a:p>
            <a:p>
              <a:pPr lvl="0"/>
              <a:endParaRPr lang="en-US" sz="1600" b="1" dirty="0">
                <a:solidFill>
                  <a:srgbClr val="00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Development of Spoke Linac </a:t>
              </a:r>
              <a:r>
                <a:rPr lang="en-US" sz="1600" dirty="0" smtClean="0">
                  <a:solidFill>
                    <a:srgbClr val="000000"/>
                  </a:solidFill>
                </a:rPr>
                <a:t>Amplifier</a:t>
              </a:r>
            </a:p>
            <a:p>
              <a:pPr lvl="0"/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    - </a:t>
              </a:r>
              <a:r>
                <a:rPr lang="sv-SE" sz="1600" dirty="0" err="1" smtClean="0">
                  <a:solidFill>
                    <a:srgbClr val="FF0000"/>
                  </a:solidFill>
                </a:rPr>
                <a:t>Technology</a:t>
              </a:r>
              <a:r>
                <a:rPr lang="sv-SE" sz="1600" dirty="0" smtClean="0">
                  <a:solidFill>
                    <a:srgbClr val="FF0000"/>
                  </a:solidFill>
                </a:rPr>
                <a:t> </a:t>
              </a:r>
              <a:r>
                <a:rPr lang="sv-SE" sz="1600" dirty="0" err="1">
                  <a:solidFill>
                    <a:srgbClr val="FF0000"/>
                  </a:solidFill>
                </a:rPr>
                <a:t>demonstrators</a:t>
              </a:r>
              <a:r>
                <a:rPr lang="sv-SE" sz="1600" dirty="0">
                  <a:solidFill>
                    <a:srgbClr val="FF0000"/>
                  </a:solidFill>
                </a:rPr>
                <a:t> </a:t>
              </a:r>
              <a:r>
                <a:rPr lang="sv-SE" sz="1600" dirty="0" smtClean="0">
                  <a:solidFill>
                    <a:srgbClr val="FF0000"/>
                  </a:solidFill>
                </a:rPr>
                <a:t>(</a:t>
              </a:r>
              <a:r>
                <a:rPr lang="sv-SE" sz="1600" dirty="0" err="1">
                  <a:solidFill>
                    <a:srgbClr val="FF0000"/>
                  </a:solidFill>
                </a:rPr>
                <a:t>Tetrode</a:t>
              </a:r>
              <a:r>
                <a:rPr lang="sv-SE" sz="1600" dirty="0">
                  <a:solidFill>
                    <a:srgbClr val="FF0000"/>
                  </a:solidFill>
                </a:rPr>
                <a:t> </a:t>
              </a:r>
              <a:r>
                <a:rPr lang="sv-SE" sz="1600" dirty="0" smtClean="0">
                  <a:solidFill>
                    <a:srgbClr val="FF0000"/>
                  </a:solidFill>
                </a:rPr>
                <a:t>and</a:t>
              </a:r>
            </a:p>
            <a:p>
              <a:pPr lvl="0"/>
              <a:r>
                <a:rPr lang="sv-SE" sz="1600" dirty="0">
                  <a:solidFill>
                    <a:srgbClr val="FF0000"/>
                  </a:solidFill>
                </a:rPr>
                <a:t> </a:t>
              </a:r>
              <a:r>
                <a:rPr lang="sv-SE" sz="1600" dirty="0" smtClean="0">
                  <a:solidFill>
                    <a:srgbClr val="FF0000"/>
                  </a:solidFill>
                </a:rPr>
                <a:t>      Solid </a:t>
              </a:r>
              <a:r>
                <a:rPr lang="sv-SE" sz="1600" dirty="0">
                  <a:solidFill>
                    <a:srgbClr val="FF0000"/>
                  </a:solidFill>
                </a:rPr>
                <a:t>State)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</a:rPr>
                <a:t>Design </a:t>
              </a:r>
              <a:r>
                <a:rPr lang="en-US" sz="1600" dirty="0">
                  <a:solidFill>
                    <a:srgbClr val="000000"/>
                  </a:solidFill>
                </a:rPr>
                <a:t>of RF Distribution system for ESS </a:t>
              </a:r>
              <a:r>
                <a:rPr lang="en-US" sz="1600" dirty="0" smtClean="0">
                  <a:solidFill>
                    <a:srgbClr val="000000"/>
                  </a:solidFill>
                </a:rPr>
                <a:t>Linac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      - </a:t>
              </a:r>
              <a:r>
                <a:rPr lang="sv-SE" sz="1600" dirty="0" err="1">
                  <a:solidFill>
                    <a:srgbClr val="FF0000"/>
                  </a:solidFill>
                </a:rPr>
                <a:t>Technology</a:t>
              </a:r>
              <a:r>
                <a:rPr lang="sv-SE" sz="1600" dirty="0">
                  <a:solidFill>
                    <a:srgbClr val="FF0000"/>
                  </a:solidFill>
                </a:rPr>
                <a:t> </a:t>
              </a:r>
              <a:r>
                <a:rPr lang="sv-SE" sz="1600" dirty="0" err="1">
                  <a:solidFill>
                    <a:srgbClr val="FF0000"/>
                  </a:solidFill>
                </a:rPr>
                <a:t>demonstrator</a:t>
              </a:r>
              <a:r>
                <a:rPr lang="sv-SE" sz="1600" dirty="0">
                  <a:solidFill>
                    <a:srgbClr val="FF0000"/>
                  </a:solidFill>
                </a:rPr>
                <a:t> for </a:t>
              </a:r>
              <a:r>
                <a:rPr lang="sv-SE" sz="1600" dirty="0" err="1">
                  <a:solidFill>
                    <a:srgbClr val="FF0000"/>
                  </a:solidFill>
                </a:rPr>
                <a:t>Circulator</a:t>
              </a:r>
              <a:r>
                <a:rPr lang="sv-SE" sz="1600" dirty="0">
                  <a:solidFill>
                    <a:srgbClr val="FF0000"/>
                  </a:solidFill>
                </a:rPr>
                <a:t> at </a:t>
              </a:r>
              <a:r>
                <a:rPr lang="sv-SE" sz="1600" dirty="0" smtClean="0">
                  <a:solidFill>
                    <a:srgbClr val="FF0000"/>
                  </a:solidFill>
                </a:rPr>
                <a:t>    </a:t>
              </a:r>
            </a:p>
            <a:p>
              <a:r>
                <a:rPr lang="sv-SE" sz="1600" dirty="0" smtClean="0">
                  <a:solidFill>
                    <a:srgbClr val="FF0000"/>
                  </a:solidFill>
                </a:rPr>
                <a:t>         352 </a:t>
              </a:r>
              <a:r>
                <a:rPr lang="sv-SE" sz="1600" dirty="0">
                  <a:solidFill>
                    <a:srgbClr val="FF0000"/>
                  </a:solidFill>
                </a:rPr>
                <a:t>MHz, 400 </a:t>
              </a:r>
              <a:r>
                <a:rPr lang="sv-SE" sz="1600" dirty="0" err="1">
                  <a:solidFill>
                    <a:srgbClr val="FF0000"/>
                  </a:solidFill>
                </a:rPr>
                <a:t>kWp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lvl="0"/>
              <a:endParaRPr lang="en-US" sz="1600" dirty="0">
                <a:solidFill>
                  <a:srgbClr val="00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High power testing of spoke prototype </a:t>
              </a:r>
              <a:r>
                <a:rPr lang="en-US" sz="1600" dirty="0" smtClean="0">
                  <a:solidFill>
                    <a:srgbClr val="000000"/>
                  </a:solidFill>
                </a:rPr>
                <a:t>cavity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endParaRPr lang="en-US" sz="1600" dirty="0">
                <a:solidFill>
                  <a:srgbClr val="00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600" dirty="0">
                  <a:solidFill>
                    <a:srgbClr val="000000"/>
                  </a:solidFill>
                </a:rPr>
                <a:t>Acceptance test for spoke crymodules at </a:t>
              </a:r>
            </a:p>
            <a:p>
              <a:pPr lvl="0"/>
              <a:r>
                <a:rPr lang="sv-SE" sz="1600" dirty="0">
                  <a:solidFill>
                    <a:srgbClr val="000000"/>
                  </a:solidFill>
                </a:rPr>
                <a:t>     high power (proposal submitted)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83568" y="959003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Facility for Research, Instrumentation and Accelerator Development</a:t>
            </a:r>
          </a:p>
        </p:txBody>
      </p:sp>
    </p:spTree>
    <p:extLst>
      <p:ext uri="{BB962C8B-B14F-4D97-AF65-F5344CB8AC3E}">
        <p14:creationId xmlns:p14="http://schemas.microsoft.com/office/powerpoint/2010/main" val="39827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8613" y="1143000"/>
            <a:ext cx="83581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Maximum  RF power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coupled to beam 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320  kW</a:t>
            </a:r>
          </a:p>
          <a:p>
            <a:pPr marL="176213" lvl="0" indent="-1762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kern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6213" lvl="0" indent="-1762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Considering LLRF overhead = 15% </a:t>
            </a:r>
            <a:r>
              <a:rPr lang="en-US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(12.5</a:t>
            </a:r>
            <a:r>
              <a:rPr lang="en-US" kern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% power </a:t>
            </a:r>
            <a:r>
              <a:rPr lang="en-US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overhead: Simulink model)</a:t>
            </a:r>
            <a:endParaRPr lang="en-US" kern="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6213" lvl="0" indent="-1762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RF loss in distribution system = 5%,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Power of  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RF </a:t>
            </a:r>
            <a:r>
              <a:rPr lang="en-US" b="1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Power Station 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390 kW ≈ 400 kW </a:t>
            </a:r>
            <a:endParaRPr lang="en-US" kern="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kern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6213" lvl="0" indent="-1762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Beam pulse width = 2.86 </a:t>
            </a:r>
            <a:r>
              <a:rPr lang="en-US" kern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ms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repetition rate = 14 Hz, </a:t>
            </a:r>
            <a:b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Natural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fill time = </a:t>
            </a:r>
            <a:r>
              <a:rPr lang="en-US" kern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kern="0" baseline="-250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en-US" kern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n-US" kern="0" normalizeH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2Q</a:t>
            </a:r>
            <a:r>
              <a:rPr lang="en-US" kern="0" normalizeH="1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kern="0" normalizeH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lang="en-US" kern="0" normalizeH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 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= 135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µs, (Q</a:t>
            </a:r>
            <a:r>
              <a:rPr lang="en-US" kern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1.5 x 10</a:t>
            </a:r>
            <a:r>
              <a:rPr lang="en-US" kern="0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r>
              <a:rPr lang="en-US" dirty="0" smtClean="0"/>
              <a:t>   RF pulse </a:t>
            </a:r>
            <a:r>
              <a:rPr lang="en-US" dirty="0"/>
              <a:t>width = 2.86 </a:t>
            </a:r>
            <a:r>
              <a:rPr lang="en-US" dirty="0" err="1"/>
              <a:t>ms</a:t>
            </a:r>
            <a:r>
              <a:rPr lang="en-US" dirty="0"/>
              <a:t> + beam filling time 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 3.1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ms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v-SE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 </a:t>
            </a:r>
            <a:r>
              <a:rPr lang="sv-SE" b="1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3.5 </a:t>
            </a:r>
            <a:r>
              <a:rPr lang="sv-SE" b="1" kern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ms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en-US" b="1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Duty 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factor of the amplifier </a:t>
            </a:r>
            <a:r>
              <a:rPr lang="en-US" b="1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= 4.3 %  5% 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(For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Amplifier  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specifications )</a:t>
            </a:r>
          </a:p>
          <a:p>
            <a:endParaRPr lang="en-US" b="1" kern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6213" lvl="0" indent="-1762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kern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6213" lvl="0" indent="-1762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Spoke cavity band-width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=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2.34 kHz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system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band-width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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100 times larger than spoke resonator </a:t>
            </a:r>
            <a:endParaRPr lang="en-US" kern="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band-width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 tuning and regulation delay. </a:t>
            </a:r>
            <a:b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b="1" kern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en-US" b="1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dB bandwidth &gt; 250 kHz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260648"/>
            <a:ext cx="6295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kern="0" dirty="0" smtClean="0">
                <a:solidFill>
                  <a:srgbClr val="000000"/>
                </a:solidFill>
              </a:rPr>
              <a:t>ESS Specifications for Spoke Linac Amplifier</a:t>
            </a:r>
            <a:endParaRPr lang="en-US" sz="24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10 Dec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 and ICS Retreat Meeting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FB33B-16D4-4AD1-93F9-B9A3E2BB5C7A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73DF-B8B0-45B2-8F59-28F8812E41BB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228600"/>
            <a:ext cx="4583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RF </a:t>
            </a:r>
            <a:r>
              <a:rPr lang="en-US" sz="2400" dirty="0" smtClean="0"/>
              <a:t>Power Station </a:t>
            </a:r>
            <a:r>
              <a:rPr lang="en-US" sz="2400" dirty="0"/>
              <a:t>Specifications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990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Specifications:</a:t>
            </a:r>
          </a:p>
          <a:p>
            <a:r>
              <a:rPr lang="en-US" dirty="0" smtClean="0"/>
              <a:t>Frequency </a:t>
            </a:r>
            <a:r>
              <a:rPr lang="en-US" dirty="0"/>
              <a:t>= 352 MHz</a:t>
            </a:r>
          </a:p>
          <a:p>
            <a:r>
              <a:rPr lang="en-US" dirty="0"/>
              <a:t>Peak power = 400 kW</a:t>
            </a:r>
          </a:p>
          <a:p>
            <a:r>
              <a:rPr lang="en-US" dirty="0"/>
              <a:t>Average power = 20 kW</a:t>
            </a:r>
          </a:p>
          <a:p>
            <a:r>
              <a:rPr lang="en-US" dirty="0"/>
              <a:t>Pulse width = 3.5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r>
              <a:rPr lang="en-US" dirty="0" smtClean="0"/>
              <a:t>Pulse </a:t>
            </a:r>
            <a:r>
              <a:rPr lang="en-US" dirty="0"/>
              <a:t>repetition frequency = 14 </a:t>
            </a:r>
            <a:r>
              <a:rPr lang="en-US" dirty="0" smtClean="0"/>
              <a:t>Hz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392" y="2708920"/>
            <a:ext cx="3595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As Amplifier doesn’t exist at ESS </a:t>
            </a:r>
          </a:p>
          <a:p>
            <a:r>
              <a:rPr lang="sv-SE" dirty="0" smtClean="0"/>
              <a:t>specifications,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284984"/>
            <a:ext cx="41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T</a:t>
            </a:r>
            <a:r>
              <a:rPr lang="sv-SE" dirty="0" smtClean="0">
                <a:solidFill>
                  <a:srgbClr val="FF0000"/>
                </a:solidFill>
              </a:rPr>
              <a:t>echnology demonstrator is required !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257510"/>
              </p:ext>
            </p:extLst>
          </p:nvPr>
        </p:nvGraphicFramePr>
        <p:xfrm>
          <a:off x="4860032" y="1116529"/>
          <a:ext cx="4038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52120" y="1058121"/>
            <a:ext cx="1371600" cy="246221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  <a:latin typeface="Calibri"/>
              </a:rPr>
              <a:t>Courtesy  Erk Jensen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7164288" y="1246530"/>
            <a:ext cx="0" cy="42707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948264" y="544522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FF0000"/>
                </a:solidFill>
              </a:rPr>
              <a:t>352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775" y="391722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Amplifier selection  </a:t>
            </a:r>
            <a:r>
              <a:rPr lang="en-US" sz="1600" dirty="0" smtClean="0"/>
              <a:t>affects  </a:t>
            </a:r>
            <a:r>
              <a:rPr lang="en-US" sz="1600" dirty="0"/>
              <a:t>Accelerator </a:t>
            </a:r>
            <a:r>
              <a:rPr lang="en-US" sz="1600" dirty="0" smtClean="0"/>
              <a:t>cost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Capital </a:t>
            </a:r>
            <a:r>
              <a:rPr lang="en-US" sz="1600" dirty="0" smtClean="0"/>
              <a:t>cost: (amplifiers</a:t>
            </a:r>
            <a:r>
              <a:rPr lang="en-US" sz="1600" dirty="0"/>
              <a:t>, </a:t>
            </a:r>
            <a:r>
              <a:rPr lang="en-US" sz="1600" dirty="0" smtClean="0"/>
              <a:t>power supplies, </a:t>
            </a:r>
            <a:endParaRPr lang="en-US" sz="1600" dirty="0"/>
          </a:p>
          <a:p>
            <a:r>
              <a:rPr lang="en-US" sz="1600" dirty="0"/>
              <a:t>RF </a:t>
            </a:r>
            <a:r>
              <a:rPr lang="en-US" sz="1600" dirty="0" smtClean="0"/>
              <a:t>Distribution, decide </a:t>
            </a:r>
            <a:r>
              <a:rPr lang="en-US" sz="1600" dirty="0"/>
              <a:t>gallery </a:t>
            </a:r>
            <a:r>
              <a:rPr lang="en-US" sz="1600" dirty="0" smtClean="0"/>
              <a:t>requirements)</a:t>
            </a:r>
          </a:p>
          <a:p>
            <a:endParaRPr lang="en-US" sz="1600" dirty="0" smtClean="0"/>
          </a:p>
          <a:p>
            <a:r>
              <a:rPr lang="en-US" sz="1600" dirty="0" smtClean="0"/>
              <a:t>Running cost: (efficiency, cooling, replacement</a:t>
            </a:r>
            <a:r>
              <a:rPr lang="en-US" sz="1600" dirty="0"/>
              <a:t>, maintenance </a:t>
            </a:r>
            <a:r>
              <a:rPr lang="en-US" sz="1600" dirty="0" smtClean="0"/>
              <a:t>schedule)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47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33" y="2206625"/>
            <a:ext cx="1121012" cy="1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62295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 smtClean="0"/>
              <a:t>Klystrons: Very high peak power than requied. </a:t>
            </a:r>
          </a:p>
          <a:p>
            <a:endParaRPr lang="sv-SE" sz="1600" dirty="0" smtClean="0"/>
          </a:p>
          <a:p>
            <a:r>
              <a:rPr lang="sv-SE" sz="1600" dirty="0" smtClean="0"/>
              <a:t>        Base line for ESS design: Single cavity – single power source</a:t>
            </a:r>
          </a:p>
          <a:p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 smtClean="0"/>
              <a:t>IOTs: </a:t>
            </a:r>
            <a:r>
              <a:rPr lang="sv-SE" sz="1600" dirty="0" err="1" smtClean="0"/>
              <a:t>Exists</a:t>
            </a:r>
            <a:r>
              <a:rPr lang="sv-SE" sz="1600" dirty="0" smtClean="0"/>
              <a:t> for </a:t>
            </a:r>
            <a:r>
              <a:rPr lang="sv-SE" sz="1600" dirty="0" err="1" smtClean="0"/>
              <a:t>peak</a:t>
            </a:r>
            <a:r>
              <a:rPr lang="sv-SE" sz="1600" dirty="0" smtClean="0"/>
              <a:t> </a:t>
            </a:r>
            <a:r>
              <a:rPr lang="sv-SE" sz="1600" dirty="0" err="1" smtClean="0"/>
              <a:t>power</a:t>
            </a:r>
            <a:r>
              <a:rPr lang="sv-SE" sz="1600" dirty="0" smtClean="0"/>
              <a:t> &lt; 100 kW.  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 smtClean="0"/>
              <a:t>Solid State Amplifiers: At Soleil </a:t>
            </a:r>
          </a:p>
          <a:p>
            <a:endParaRPr lang="sv-SE" sz="1600" dirty="0" smtClean="0"/>
          </a:p>
          <a:p>
            <a:r>
              <a:rPr lang="sv-SE" sz="1600" dirty="0" smtClean="0"/>
              <a:t>Large foot print 4.7 m x 4.7 m for 200 kW CW </a:t>
            </a:r>
            <a:endParaRPr lang="sv-SE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2075"/>
            <a:ext cx="3537462" cy="20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48064" y="3645024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Compared all the possible RF Transmitters like Tetrode, Klystron, IOT, Solid state amplifier and selected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Tetrode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for the first RF power station (availability, price, footprint).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Reported in SLHiPP2012,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Katania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]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78" y="990600"/>
            <a:ext cx="1127119" cy="21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94418" cy="44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88224" y="4869160"/>
            <a:ext cx="2232248" cy="24622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Courtesy: Eric Montesinos (CERN)</a:t>
            </a:r>
            <a:endParaRPr lang="en-US" sz="10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6365016" y="1262530"/>
            <a:ext cx="7184" cy="3246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95079" y="4509120"/>
            <a:ext cx="526525" cy="327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FF0000"/>
                </a:solidFill>
              </a:rPr>
              <a:t>352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84181" y="2996952"/>
            <a:ext cx="258773" cy="267146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07" y="3212976"/>
            <a:ext cx="272471" cy="28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6345523" y="2767844"/>
            <a:ext cx="98685" cy="85092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7789" y="2276872"/>
            <a:ext cx="492443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sv-SE" sz="1200" dirty="0" smtClean="0"/>
              <a:t>ESS</a:t>
            </a:r>
            <a:endParaRPr lang="en-US" sz="1200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6342828" y="2564904"/>
            <a:ext cx="101380" cy="17070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33" y="2291872"/>
            <a:ext cx="529197" cy="100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13567" y="3429000"/>
            <a:ext cx="1502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Tested for 100 kW, </a:t>
            </a:r>
          </a:p>
          <a:p>
            <a:r>
              <a:rPr lang="sv-SE" sz="1200" dirty="0"/>
              <a:t>f</a:t>
            </a:r>
            <a:r>
              <a:rPr lang="sv-SE" sz="1200" dirty="0" smtClean="0"/>
              <a:t>or 100 µs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427984" y="3501008"/>
            <a:ext cx="1502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Tested for 200 kW, </a:t>
            </a:r>
          </a:p>
          <a:p>
            <a:r>
              <a:rPr lang="sv-SE" sz="1200" dirty="0" smtClean="0"/>
              <a:t>CW</a:t>
            </a:r>
            <a:endParaRPr lang="en-US" sz="1200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6577255" y="3063739"/>
            <a:ext cx="923949" cy="66786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6-Point Star 5"/>
          <p:cNvSpPr/>
          <p:nvPr/>
        </p:nvSpPr>
        <p:spPr bwMode="auto">
          <a:xfrm>
            <a:off x="6272307" y="2996952"/>
            <a:ext cx="199786" cy="216024"/>
          </a:xfrm>
          <a:prstGeom prst="star6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9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3884" y="188640"/>
            <a:ext cx="4097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Comparison of Tetrodes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836712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TH781, TH391 and TH595 </a:t>
            </a:r>
            <a:r>
              <a:rPr lang="en-US" sz="1600" dirty="0" err="1"/>
              <a:t>tetrodes</a:t>
            </a:r>
            <a:r>
              <a:rPr lang="en-US" sz="1600" dirty="0"/>
              <a:t> can be used at ESS specifications.</a:t>
            </a:r>
            <a:r>
              <a:rPr lang="en-US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7776" y="1940667"/>
            <a:ext cx="1722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TH595 is sellected for first RF Power Station at FREIA. </a:t>
            </a:r>
          </a:p>
          <a:p>
            <a:endParaRPr lang="sv-SE" sz="1600" dirty="0" smtClean="0"/>
          </a:p>
          <a:p>
            <a:r>
              <a:rPr lang="sv-SE" sz="1600" dirty="0" smtClean="0"/>
              <a:t>Output of two TH595 shall be combined using Hybrid coupler. 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43608" y="1412776"/>
            <a:ext cx="5866762" cy="3519334"/>
            <a:chOff x="1234198" y="1468196"/>
            <a:chExt cx="5866762" cy="351933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198" y="1468196"/>
              <a:ext cx="5866762" cy="3519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4355976" y="4149080"/>
              <a:ext cx="1089359" cy="619992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724128" y="4221088"/>
              <a:ext cx="1114883" cy="495994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347864" y="2996952"/>
              <a:ext cx="816509" cy="567406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355976" y="3077618"/>
              <a:ext cx="893738" cy="495398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00959" y="4509120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[Reported in SLHiPP2013, 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Belgium</a:t>
            </a:r>
            <a:r>
              <a:rPr lang="en-US" sz="120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1600" y="5118283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If </a:t>
            </a:r>
            <a:r>
              <a:rPr lang="en-US" sz="1400" dirty="0"/>
              <a:t>we consider TH781 and TH595,</a:t>
            </a:r>
          </a:p>
          <a:p>
            <a:r>
              <a:rPr lang="en-US" sz="1400" dirty="0"/>
              <a:t>Diff in DC power = 36.36 kW – 29.85 kW = approx. 6 kW</a:t>
            </a:r>
          </a:p>
          <a:p>
            <a:r>
              <a:rPr lang="en-US" sz="1400" dirty="0"/>
              <a:t>Cost diff per </a:t>
            </a:r>
            <a:r>
              <a:rPr lang="en-US" sz="1400" dirty="0" err="1"/>
              <a:t>yr</a:t>
            </a:r>
            <a:r>
              <a:rPr lang="en-US" sz="1400" dirty="0"/>
              <a:t> = 26 x 6 kW x 5000 </a:t>
            </a:r>
            <a:r>
              <a:rPr lang="en-US" sz="1400" dirty="0" err="1"/>
              <a:t>hr</a:t>
            </a:r>
            <a:r>
              <a:rPr lang="en-US" sz="1400" dirty="0"/>
              <a:t> x 0.086 EUR /kW-hr = 67 </a:t>
            </a:r>
            <a:r>
              <a:rPr lang="en-US" sz="1400" dirty="0" err="1"/>
              <a:t>kEUR</a:t>
            </a:r>
            <a:r>
              <a:rPr lang="en-US" sz="1400" dirty="0"/>
              <a:t> = 587 </a:t>
            </a:r>
            <a:r>
              <a:rPr lang="en-US" sz="1400" dirty="0" err="1"/>
              <a:t>kSEK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Cost </a:t>
            </a:r>
            <a:r>
              <a:rPr lang="en-US" sz="1400" dirty="0">
                <a:solidFill>
                  <a:srgbClr val="FF0000"/>
                </a:solidFill>
              </a:rPr>
              <a:t>diff for 40 </a:t>
            </a:r>
            <a:r>
              <a:rPr lang="en-US" sz="1400" dirty="0" err="1">
                <a:solidFill>
                  <a:srgbClr val="FF0000"/>
                </a:solidFill>
              </a:rPr>
              <a:t>yrs</a:t>
            </a:r>
            <a:r>
              <a:rPr lang="en-US" sz="1400" dirty="0">
                <a:solidFill>
                  <a:srgbClr val="FF0000"/>
                </a:solidFill>
              </a:rPr>
              <a:t> = 23480 </a:t>
            </a:r>
            <a:r>
              <a:rPr lang="en-US" sz="1400" dirty="0" err="1" smtClean="0">
                <a:solidFill>
                  <a:srgbClr val="FF0000"/>
                </a:solidFill>
              </a:rPr>
              <a:t>kSEK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Dec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 and ICS Retreat Meeting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021A-A4A9-4E9E-948B-0B16299EAE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80" y="937505"/>
            <a:ext cx="3631274" cy="22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7314"/>
            <a:ext cx="5220047" cy="530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7BB4C1">
                        <a:gamma/>
                        <a:tint val="51373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A7C1DD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188640"/>
            <a:ext cx="6694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Test  results of Technology Demonstrator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5445224"/>
            <a:ext cx="23042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Thus TH595 is selected for first RF Power Station 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44" y="3501008"/>
            <a:ext cx="3426773" cy="223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3923928" y="2348880"/>
            <a:ext cx="864096" cy="172819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4" y="4221088"/>
            <a:ext cx="530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9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u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uu</Template>
  <TotalTime>6082</TotalTime>
  <Words>1636</Words>
  <Application>Microsoft Office PowerPoint</Application>
  <PresentationFormat>On-screen Show (4:3)</PresentationFormat>
  <Paragraphs>305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uu</vt:lpstr>
      <vt:lpstr>1_uu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Study: Use of gain excursion curve </vt:lpstr>
      <vt:lpstr>Study: Circulator-less operation of Tetrode</vt:lpstr>
      <vt:lpstr>PowerPoint Presentation</vt:lpstr>
      <vt:lpstr>High Power Loads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Rutambhara Yogi</dc:creator>
  <cp:lastModifiedBy>yogi</cp:lastModifiedBy>
  <cp:revision>245</cp:revision>
  <dcterms:created xsi:type="dcterms:W3CDTF">2013-03-06T09:55:16Z</dcterms:created>
  <dcterms:modified xsi:type="dcterms:W3CDTF">2013-12-10T12:28:06Z</dcterms:modified>
</cp:coreProperties>
</file>